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37" r:id="rId1"/>
  </p:sldMasterIdLst>
  <p:notesMasterIdLst>
    <p:notesMasterId r:id="rId77"/>
  </p:notesMasterIdLst>
  <p:sldIdLst>
    <p:sldId id="256" r:id="rId2"/>
    <p:sldId id="257" r:id="rId3"/>
    <p:sldId id="259" r:id="rId4"/>
    <p:sldId id="260" r:id="rId5"/>
    <p:sldId id="261" r:id="rId6"/>
    <p:sldId id="262" r:id="rId7"/>
    <p:sldId id="263" r:id="rId8"/>
    <p:sldId id="391" r:id="rId9"/>
    <p:sldId id="265" r:id="rId10"/>
    <p:sldId id="266" r:id="rId11"/>
    <p:sldId id="273" r:id="rId12"/>
    <p:sldId id="274" r:id="rId13"/>
    <p:sldId id="392" r:id="rId14"/>
    <p:sldId id="275" r:id="rId15"/>
    <p:sldId id="277" r:id="rId16"/>
    <p:sldId id="281" r:id="rId17"/>
    <p:sldId id="284" r:id="rId18"/>
    <p:sldId id="285" r:id="rId19"/>
    <p:sldId id="288" r:id="rId20"/>
    <p:sldId id="289" r:id="rId21"/>
    <p:sldId id="291" r:id="rId22"/>
    <p:sldId id="292" r:id="rId23"/>
    <p:sldId id="293" r:id="rId24"/>
    <p:sldId id="294" r:id="rId25"/>
    <p:sldId id="296" r:id="rId26"/>
    <p:sldId id="297" r:id="rId27"/>
    <p:sldId id="298" r:id="rId28"/>
    <p:sldId id="300" r:id="rId29"/>
    <p:sldId id="301" r:id="rId30"/>
    <p:sldId id="302" r:id="rId31"/>
    <p:sldId id="303" r:id="rId32"/>
    <p:sldId id="304" r:id="rId33"/>
    <p:sldId id="305" r:id="rId34"/>
    <p:sldId id="306" r:id="rId35"/>
    <p:sldId id="307" r:id="rId36"/>
    <p:sldId id="310" r:id="rId37"/>
    <p:sldId id="311" r:id="rId38"/>
    <p:sldId id="313" r:id="rId39"/>
    <p:sldId id="315" r:id="rId40"/>
    <p:sldId id="317" r:id="rId41"/>
    <p:sldId id="318" r:id="rId42"/>
    <p:sldId id="319" r:id="rId43"/>
    <p:sldId id="323" r:id="rId44"/>
    <p:sldId id="324" r:id="rId45"/>
    <p:sldId id="326" r:id="rId46"/>
    <p:sldId id="327" r:id="rId47"/>
    <p:sldId id="330" r:id="rId48"/>
    <p:sldId id="331" r:id="rId49"/>
    <p:sldId id="332" r:id="rId50"/>
    <p:sldId id="333" r:id="rId51"/>
    <p:sldId id="334" r:id="rId52"/>
    <p:sldId id="393" r:id="rId53"/>
    <p:sldId id="339" r:id="rId54"/>
    <p:sldId id="340" r:id="rId55"/>
    <p:sldId id="342" r:id="rId56"/>
    <p:sldId id="353" r:id="rId57"/>
    <p:sldId id="354" r:id="rId58"/>
    <p:sldId id="355" r:id="rId59"/>
    <p:sldId id="356" r:id="rId60"/>
    <p:sldId id="357" r:id="rId61"/>
    <p:sldId id="360" r:id="rId62"/>
    <p:sldId id="365" r:id="rId63"/>
    <p:sldId id="367" r:id="rId64"/>
    <p:sldId id="366" r:id="rId65"/>
    <p:sldId id="368" r:id="rId66"/>
    <p:sldId id="371" r:id="rId67"/>
    <p:sldId id="373" r:id="rId68"/>
    <p:sldId id="374" r:id="rId69"/>
    <p:sldId id="376" r:id="rId70"/>
    <p:sldId id="378" r:id="rId71"/>
    <p:sldId id="379" r:id="rId72"/>
    <p:sldId id="380" r:id="rId73"/>
    <p:sldId id="382" r:id="rId74"/>
    <p:sldId id="384" r:id="rId75"/>
    <p:sldId id="390" r:id="rId76"/>
  </p:sldIdLst>
  <p:sldSz cx="9144000" cy="6858000" type="screen4x3"/>
  <p:notesSz cx="6858000" cy="9144000"/>
  <p:embeddedFontLst>
    <p:embeddedFont>
      <p:font typeface="Verdana" panose="020B0604030504040204" pitchFamily="34" charset="0"/>
      <p:regular r:id="rId78"/>
      <p:bold r:id="rId79"/>
      <p:italic r:id="rId80"/>
      <p:boldItalic r:id="rId81"/>
    </p:embeddedFont>
    <p:embeddedFont>
      <p:font typeface="Tahoma" panose="020B0604030504040204" pitchFamily="34" charset="0"/>
      <p:regular r:id="rId82"/>
      <p:bold r:id="rId83"/>
    </p:embeddedFont>
    <p:embeddedFont>
      <p:font typeface="Calisto MT" panose="02040603050505030304" pitchFamily="18" charset="0"/>
      <p:regular r:id="rId84"/>
      <p:bold r:id="rId85"/>
      <p:italic r:id="rId86"/>
      <p:boldItalic r:id="rId87"/>
    </p:embeddedFont>
    <p:embeddedFont>
      <p:font typeface="Trebuchet MS" panose="020B0603020202020204" pitchFamily="34" charset="0"/>
      <p:regular r:id="rId88"/>
      <p:bold r:id="rId89"/>
      <p:italic r:id="rId90"/>
      <p:boldItalic r:id="rId91"/>
    </p:embeddedFont>
    <p:embeddedFont>
      <p:font typeface="Calibri" panose="020F0502020204030204" pitchFamily="34" charset="0"/>
      <p:regular r:id="rId92"/>
      <p:bold r:id="rId93"/>
      <p:italic r:id="rId94"/>
      <p:boldItalic r:id="rId95"/>
    </p:embeddedFont>
    <p:embeddedFont>
      <p:font typeface="Wingdings 2" panose="05020102010507070707" pitchFamily="18" charset="2"/>
      <p:regular r:id="rId9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7" roundtripDataSignature="AMtx7miqbr7N2/UgiYZSlwIJFOCf1sd9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50" autoAdjust="0"/>
  </p:normalViewPr>
  <p:slideViewPr>
    <p:cSldViewPr snapToGrid="0">
      <p:cViewPr varScale="1">
        <p:scale>
          <a:sx n="83" d="100"/>
          <a:sy n="83" d="100"/>
        </p:scale>
        <p:origin x="2424" y="78"/>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font" Target="fonts/font12.fntdata"/><Relationship Id="rId15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157"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font" Target="fonts/font18.fntdata"/><Relationship Id="rId16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font" Target="fonts/font19.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245" name="Google Shape;2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54" name="Google Shape;2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305" name="Google Shape;30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332" name="Google Shape;33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366" name="Google Shape;36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375" name="Google Shape;37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393" name="Google Shape;39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94" name="Google Shape;394;p3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5" name="Google Shape;40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3" name="Google Shape;4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425" name="Google Shape;42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443" name="Google Shape;44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1" indent="0" algn="l" rtl="0">
              <a:spcBef>
                <a:spcPts val="36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452" name="Google Shape;45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1" name="Google Shape;46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7" name="Google Shape;47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5" name="Google Shape;48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3" name="Google Shape;49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501" name="Google Shape;50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specifics of each block while students follow along with their Master Curriculum Guides.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510" name="Google Shape;51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1" name="Google Shape;511;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9c6a83ca3a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9c6a83ca3a_0_1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0" name="Google Shape;520;g9c6a83ca3a_0_14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528" name="Google Shape;52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9" name="Google Shape;529;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542" name="Google Shape;542;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3" name="Google Shape;543;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7" name="Google Shape;567;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c6a83ca3a_0_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575" name="Google Shape;575;g9c6a83ca3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g9c6a83ca3a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38</a:t>
            </a:fld>
            <a:endParaRPr sz="1200">
              <a:solidFill>
                <a:schemeClr val="dk1"/>
              </a:solidFill>
              <a:latin typeface="Arial"/>
              <a:ea typeface="Arial"/>
              <a:cs typeface="Arial"/>
              <a:sym typeface="Arial"/>
            </a:endParaRPr>
          </a:p>
        </p:txBody>
      </p:sp>
      <p:sp>
        <p:nvSpPr>
          <p:cNvPr id="590" name="Google Shape;590;p54:notes"/>
          <p:cNvSpPr/>
          <p:nvPr/>
        </p:nvSpPr>
        <p:spPr>
          <a:xfrm>
            <a:off x="3885052" y="1"/>
            <a:ext cx="2972949"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54:notes"/>
          <p:cNvSpPr/>
          <p:nvPr/>
        </p:nvSpPr>
        <p:spPr>
          <a:xfrm>
            <a:off x="3885052" y="8685856"/>
            <a:ext cx="2972949" cy="456570"/>
          </a:xfrm>
          <a:prstGeom prst="rect">
            <a:avLst/>
          </a:prstGeom>
          <a:noFill/>
          <a:ln>
            <a:noFill/>
          </a:ln>
        </p:spPr>
        <p:txBody>
          <a:bodyPr spcFirstLastPara="1" wrap="square" lIns="19025" tIns="0" rIns="19025" bIns="0" anchor="b" anchorCtr="0">
            <a:noAutofit/>
          </a:bodyPr>
          <a:lstStyle/>
          <a:p>
            <a:pPr marL="0" marR="0" lvl="0" indent="0" algn="r" rtl="0">
              <a:spcBef>
                <a:spcPts val="0"/>
              </a:spcBef>
              <a:spcAft>
                <a:spcPts val="0"/>
              </a:spcAft>
              <a:buNone/>
            </a:pPr>
            <a:r>
              <a:rPr lang="en-US" sz="1000" i="1">
                <a:solidFill>
                  <a:schemeClr val="dk1"/>
                </a:solidFill>
                <a:latin typeface="Calibri"/>
                <a:ea typeface="Calibri"/>
                <a:cs typeface="Calibri"/>
                <a:sym typeface="Calibri"/>
              </a:rPr>
              <a:t>7</a:t>
            </a:r>
            <a:endParaRPr/>
          </a:p>
        </p:txBody>
      </p:sp>
      <p:sp>
        <p:nvSpPr>
          <p:cNvPr id="592" name="Google Shape;592;p54:notes"/>
          <p:cNvSpPr/>
          <p:nvPr/>
        </p:nvSpPr>
        <p:spPr>
          <a:xfrm>
            <a:off x="0" y="8685856"/>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54:notes"/>
          <p:cNvSpPr/>
          <p:nvPr/>
        </p:nvSpPr>
        <p:spPr>
          <a:xfrm>
            <a:off x="0" y="1"/>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5" name="Google Shape;595;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1" name="Google Shape;611;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2" name="Google Shape;612;p5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
        <p:nvSpPr>
          <p:cNvPr id="637" name="Google Shape;637;p56:notes"/>
          <p:cNvSpPr/>
          <p:nvPr/>
        </p:nvSpPr>
        <p:spPr>
          <a:xfrm>
            <a:off x="3885052" y="1"/>
            <a:ext cx="2972949"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56:notes"/>
          <p:cNvSpPr/>
          <p:nvPr/>
        </p:nvSpPr>
        <p:spPr>
          <a:xfrm>
            <a:off x="3885052" y="8685856"/>
            <a:ext cx="2972949" cy="456570"/>
          </a:xfrm>
          <a:prstGeom prst="rect">
            <a:avLst/>
          </a:prstGeom>
          <a:noFill/>
          <a:ln>
            <a:noFill/>
          </a:ln>
        </p:spPr>
        <p:txBody>
          <a:bodyPr spcFirstLastPara="1" wrap="square" lIns="19025" tIns="0" rIns="19025" bIns="0" anchor="b" anchorCtr="0">
            <a:noAutofit/>
          </a:bodyPr>
          <a:lstStyle/>
          <a:p>
            <a:pPr marL="0" marR="0" lvl="0" indent="0" algn="r" rtl="0">
              <a:spcBef>
                <a:spcPts val="0"/>
              </a:spcBef>
              <a:spcAft>
                <a:spcPts val="0"/>
              </a:spcAft>
              <a:buNone/>
            </a:pPr>
            <a:r>
              <a:rPr lang="en-US" sz="1000" i="1">
                <a:solidFill>
                  <a:schemeClr val="dk1"/>
                </a:solidFill>
                <a:latin typeface="Calibri"/>
                <a:ea typeface="Calibri"/>
                <a:cs typeface="Calibri"/>
                <a:sym typeface="Calibri"/>
              </a:rPr>
              <a:t>2</a:t>
            </a:r>
            <a:endParaRPr/>
          </a:p>
        </p:txBody>
      </p:sp>
      <p:sp>
        <p:nvSpPr>
          <p:cNvPr id="639" name="Google Shape;639;p56:notes"/>
          <p:cNvSpPr/>
          <p:nvPr/>
        </p:nvSpPr>
        <p:spPr>
          <a:xfrm>
            <a:off x="0" y="8685856"/>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56:notes"/>
          <p:cNvSpPr/>
          <p:nvPr/>
        </p:nvSpPr>
        <p:spPr>
          <a:xfrm>
            <a:off x="0" y="1"/>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2" name="Google Shape;642;p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41</a:t>
            </a:fld>
            <a:endParaRPr sz="1200">
              <a:solidFill>
                <a:schemeClr val="dk1"/>
              </a:solidFill>
              <a:latin typeface="Arial"/>
              <a:ea typeface="Arial"/>
              <a:cs typeface="Arial"/>
              <a:sym typeface="Arial"/>
            </a:endParaRPr>
          </a:p>
        </p:txBody>
      </p:sp>
      <p:sp>
        <p:nvSpPr>
          <p:cNvPr id="656" name="Google Shape;65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7" name="Google Shape;657;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importance of referencing all material to prepare for discuss items.  Talk about the specifics of each publication and where to locate them.  Stress the importance of having an intimate knowledge of all publications by the Review Stage.  Also show them the quick reference guide at the back of the handout. FAA pubs and AIM are available for free download (google)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9c6a83ca3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9c6a83ca3a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4" name="Google Shape;674;g9c6a83ca3a_0_2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4" name="Google Shape;70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2" name="Google Shape;71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
        <p:nvSpPr>
          <p:cNvPr id="728" name="Google Shape;72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9" name="Google Shape;729;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
        <p:nvSpPr>
          <p:cNvPr id="737" name="Google Shape;73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5" name="Google Shape;76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4" name="Google Shape;77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3" name="Google Shape;78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1" name="Google Shape;79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9" name="Google Shape;79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9c6a83ca3a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9c6a83ca3a_0_1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6" name="Google Shape;1256;g9c6a83ca3a_0_12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52</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34349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7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
        <p:nvSpPr>
          <p:cNvPr id="843" name="Google Shape;84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4" name="Google Shape;844;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
        <p:nvSpPr>
          <p:cNvPr id="854" name="Google Shape;85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5" name="Google Shape;855;p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3" name="Google Shape;873;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9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
        <p:nvSpPr>
          <p:cNvPr id="962" name="Google Shape;962;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3" name="Google Shape;963;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9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
        <p:nvSpPr>
          <p:cNvPr id="971" name="Google Shape;971;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2" name="Google Shape;972;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9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
        <p:nvSpPr>
          <p:cNvPr id="981" name="Google Shape;981;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2" name="Google Shape;982;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9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
        <p:nvSpPr>
          <p:cNvPr id="990" name="Google Shape;990;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1" name="Google Shape;991;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9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
        <p:nvSpPr>
          <p:cNvPr id="999" name="Google Shape;999;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0" name="Google Shape;1000;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36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9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
        <p:nvSpPr>
          <p:cNvPr id="1025" name="Google Shape;1025;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6" name="Google Shape;1026;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Times New Roman"/>
              <a:buAutoNum type="arabicPeriod"/>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0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
        <p:nvSpPr>
          <p:cNvPr id="1068" name="Google Shape;1068;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9" name="Google Shape;106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0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
        <p:nvSpPr>
          <p:cNvPr id="1086" name="Google Shape;1086;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7" name="Google Shape;1087;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10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
        <p:nvSpPr>
          <p:cNvPr id="1077" name="Google Shape;1077;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8" name="Google Shape;1078;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0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
        <p:nvSpPr>
          <p:cNvPr id="1095" name="Google Shape;1095;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6" name="Google Shape;1096;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22" name="Google Shape;1122;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
        <p:nvSpPr>
          <p:cNvPr id="1140" name="Google Shape;1140;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1" name="Google Shape;1141;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
        <p:nvSpPr>
          <p:cNvPr id="1149" name="Google Shape;1149;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0" name="Google Shape;1150;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
        <p:nvSpPr>
          <p:cNvPr id="1168" name="Google Shape;1168;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9" name="Google Shape;116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
        <p:nvSpPr>
          <p:cNvPr id="1186" name="Google Shape;1186;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7" name="Google Shape;1187;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1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
        <p:nvSpPr>
          <p:cNvPr id="1195" name="Google Shape;1195;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6" name="Google Shape;1196;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e2ee50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e2ee503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99e2ee503b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
        <p:nvSpPr>
          <p:cNvPr id="1204" name="Google Shape;1204;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5" name="Google Shape;1205;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2" name="Google Shape;1222;p1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3" name="Google Shape;1223;p1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9c6a83ca3a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9c6a83ca3a_0_10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1" name="Google Shape;1241;g9c6a83ca3a_0_10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0" name="Google Shape;1290;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79" name="Google Shape;17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2430FC-AD62-4BBD-B8B5-761557830E97}"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A6BE-4A4A-4261-B15C-3B502ACFB3F6}" type="slidenum">
              <a:rPr lang="en-US" smtClean="0"/>
              <a:t>‹#›</a:t>
            </a:fld>
            <a:endParaRPr lang="en-US"/>
          </a:p>
        </p:txBody>
      </p:sp>
    </p:spTree>
    <p:extLst>
      <p:ext uri="{BB962C8B-B14F-4D97-AF65-F5344CB8AC3E}">
        <p14:creationId xmlns:p14="http://schemas.microsoft.com/office/powerpoint/2010/main" val="11369678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136528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36004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1" name="TextBox 10"/>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717443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250940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34521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76" y="4480368"/>
            <a:ext cx="2475738" cy="13108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37914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538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5951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020" y="3598339"/>
            <a:ext cx="7080026" cy="1049867"/>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9690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itle, Text, and Content">
    <p:spTree>
      <p:nvGrpSpPr>
        <p:cNvPr id="1" name="Shape 38"/>
        <p:cNvGrpSpPr/>
        <p:nvPr/>
      </p:nvGrpSpPr>
      <p:grpSpPr>
        <a:xfrm>
          <a:off x="0" y="0"/>
          <a:ext cx="0" cy="0"/>
          <a:chOff x="0" y="0"/>
          <a:chExt cx="0" cy="0"/>
        </a:xfrm>
      </p:grpSpPr>
      <p:sp>
        <p:nvSpPr>
          <p:cNvPr id="39" name="Google Shape;39;p132"/>
          <p:cNvSpPr txBox="1">
            <a:spLocks noGrp="1"/>
          </p:cNvSpPr>
          <p:nvPr>
            <p:ph type="title"/>
          </p:nvPr>
        </p:nvSpPr>
        <p:spPr>
          <a:xfrm>
            <a:off x="250825" y="115888"/>
            <a:ext cx="8642350" cy="86836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2"/>
          <p:cNvSpPr txBox="1">
            <a:spLocks noGrp="1"/>
          </p:cNvSpPr>
          <p:nvPr>
            <p:ph type="body" idx="1"/>
          </p:nvPr>
        </p:nvSpPr>
        <p:spPr>
          <a:xfrm>
            <a:off x="250825" y="1700213"/>
            <a:ext cx="4244975" cy="4962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132"/>
          <p:cNvSpPr txBox="1">
            <a:spLocks noGrp="1"/>
          </p:cNvSpPr>
          <p:nvPr>
            <p:ph type="body" idx="2"/>
          </p:nvPr>
        </p:nvSpPr>
        <p:spPr>
          <a:xfrm>
            <a:off x="4648200" y="1700213"/>
            <a:ext cx="4244975" cy="4962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1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049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2150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444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26872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816804"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734507"/>
            <a:ext cx="3816804"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350"/>
            </a:lvl1pPr>
            <a:lvl2pPr>
              <a:defRPr sz="120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350"/>
            </a:lvl1pPr>
            <a:lvl2pPr>
              <a:defRPr sz="120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5244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6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30FC-AD62-4BBD-B8B5-761557830E97}"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A6BE-4A4A-4261-B15C-3B502ACFB3F6}" type="slidenum">
              <a:rPr lang="en-US" smtClean="0"/>
              <a:t>‹#›</a:t>
            </a:fld>
            <a:endParaRPr lang="en-US"/>
          </a:p>
        </p:txBody>
      </p:sp>
    </p:spTree>
    <p:extLst>
      <p:ext uri="{BB962C8B-B14F-4D97-AF65-F5344CB8AC3E}">
        <p14:creationId xmlns:p14="http://schemas.microsoft.com/office/powerpoint/2010/main" val="300714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9390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609923"/>
            <a:ext cx="4451212" cy="1829338"/>
          </a:xfrm>
        </p:spPr>
        <p:txBody>
          <a:bodyPr anchor="b">
            <a:no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4451212" cy="33761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411099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F92430FC-AD62-4BBD-B8B5-761557830E97}" type="datetimeFigureOut">
              <a:rPr lang="en-US" smtClean="0"/>
              <a:t>2/16/2021</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412EA6BE-4A4A-4261-B15C-3B502ACFB3F6}" type="slidenum">
              <a:rPr lang="en-US" smtClean="0"/>
              <a:t>‹#›</a:t>
            </a:fld>
            <a:endParaRPr lang="en-US"/>
          </a:p>
        </p:txBody>
      </p:sp>
      <p:pic>
        <p:nvPicPr>
          <p:cNvPr id="7" name="Google Shape;104;p1" descr="tw4-new"/>
          <p:cNvPicPr preferRelativeResize="0"/>
          <p:nvPr/>
        </p:nvPicPr>
        <p:blipFill rotWithShape="1">
          <a:blip r:embed="rId21">
            <a:alphaModFix/>
          </a:blip>
          <a:srcRect/>
          <a:stretch/>
        </p:blipFill>
        <p:spPr>
          <a:xfrm>
            <a:off x="7625162" y="312138"/>
            <a:ext cx="1085850" cy="1267913"/>
          </a:xfrm>
          <a:prstGeom prst="rect">
            <a:avLst/>
          </a:prstGeom>
          <a:noFill/>
          <a:ln>
            <a:noFill/>
          </a:ln>
        </p:spPr>
      </p:pic>
      <p:pic>
        <p:nvPicPr>
          <p:cNvPr id="8" name="Google Shape;104;p1" descr="tw4-new"/>
          <p:cNvPicPr preferRelativeResize="0"/>
          <p:nvPr userDrawn="1"/>
        </p:nvPicPr>
        <p:blipFill rotWithShape="1">
          <a:blip r:embed="rId21">
            <a:alphaModFix/>
          </a:blip>
          <a:srcRect/>
          <a:stretch/>
        </p:blipFill>
        <p:spPr>
          <a:xfrm>
            <a:off x="7479975" y="102259"/>
            <a:ext cx="1447800" cy="1267913"/>
          </a:xfrm>
          <a:prstGeom prst="rect">
            <a:avLst/>
          </a:prstGeom>
          <a:noFill/>
          <a:ln>
            <a:noFill/>
          </a:ln>
        </p:spPr>
      </p:pic>
    </p:spTree>
    <p:extLst>
      <p:ext uri="{BB962C8B-B14F-4D97-AF65-F5344CB8AC3E}">
        <p14:creationId xmlns:p14="http://schemas.microsoft.com/office/powerpoint/2010/main" val="785294152"/>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Lst>
  <p:hf sldNum="0" hdr="0" ftr="0" dt="0"/>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g"/><Relationship Id="rId5" Type="http://schemas.openxmlformats.org/officeDocument/2006/relationships/image" Target="../media/image12.emf"/><Relationship Id="rId4" Type="http://schemas.openxmlformats.org/officeDocument/2006/relationships/oleObject" Target="../embeddings/oleObject1.bin"/><Relationship Id="rId9"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
          <p:cNvSpPr txBox="1"/>
          <p:nvPr/>
        </p:nvSpPr>
        <p:spPr>
          <a:xfrm>
            <a:off x="6019800" y="6400800"/>
            <a:ext cx="3124200"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smtClean="0">
                <a:solidFill>
                  <a:schemeClr val="lt1"/>
                </a:solidFill>
                <a:latin typeface="Verdana"/>
                <a:ea typeface="Verdana"/>
                <a:cs typeface="Verdana"/>
                <a:sym typeface="Verdana"/>
              </a:rPr>
              <a:t>10 Feb 2021</a:t>
            </a:r>
            <a:endParaRPr sz="1800" dirty="0">
              <a:solidFill>
                <a:schemeClr val="lt1"/>
              </a:solidFill>
              <a:latin typeface="Verdana"/>
              <a:ea typeface="Verdana"/>
              <a:cs typeface="Verdana"/>
              <a:sym typeface="Verdana"/>
            </a:endParaRPr>
          </a:p>
        </p:txBody>
      </p:sp>
      <p:pic>
        <p:nvPicPr>
          <p:cNvPr id="104" name="Google Shape;104;p1" descr="tw4-new"/>
          <p:cNvPicPr preferRelativeResize="0"/>
          <p:nvPr/>
        </p:nvPicPr>
        <p:blipFill rotWithShape="1">
          <a:blip r:embed="rId3">
            <a:alphaModFix/>
          </a:blip>
          <a:srcRect/>
          <a:stretch/>
        </p:blipFill>
        <p:spPr>
          <a:xfrm>
            <a:off x="7479975" y="102259"/>
            <a:ext cx="1447800" cy="1267913"/>
          </a:xfrm>
          <a:prstGeom prst="rect">
            <a:avLst/>
          </a:prstGeom>
          <a:noFill/>
          <a:ln>
            <a:noFill/>
          </a:ln>
        </p:spPr>
      </p:pic>
      <p:sp>
        <p:nvSpPr>
          <p:cNvPr id="105" name="Google Shape;105;p1"/>
          <p:cNvSpPr txBox="1"/>
          <p:nvPr/>
        </p:nvSpPr>
        <p:spPr>
          <a:xfrm>
            <a:off x="762000" y="443877"/>
            <a:ext cx="76962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Verdana"/>
                <a:ea typeface="Verdana"/>
                <a:cs typeface="Verdana"/>
                <a:sym typeface="Verdana"/>
              </a:rPr>
              <a:t>Instrument Intro Briefs                                                   </a:t>
            </a:r>
            <a:endParaRPr sz="3200" dirty="0">
              <a:solidFill>
                <a:schemeClr val="lt1"/>
              </a:solidFill>
              <a:latin typeface="Verdana"/>
              <a:ea typeface="Verdana"/>
              <a:cs typeface="Verdana"/>
              <a:sym typeface="Verdana"/>
            </a:endParaRPr>
          </a:p>
        </p:txBody>
      </p:sp>
      <p:sp>
        <p:nvSpPr>
          <p:cNvPr id="107" name="Google Shape;107;p1"/>
          <p:cNvSpPr/>
          <p:nvPr/>
        </p:nvSpPr>
        <p:spPr>
          <a:xfrm>
            <a:off x="228600" y="1676400"/>
            <a:ext cx="8915400" cy="27699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I0101:GPS/Radio Instrument Procedures </a:t>
            </a: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I0102:T44C GPS/FMS</a:t>
            </a:r>
            <a:endParaRPr sz="1100" dirty="0"/>
          </a:p>
          <a:p>
            <a:pPr marL="0" marR="0" lvl="0" indent="0" algn="l" rtl="0">
              <a:spcBef>
                <a:spcPts val="0"/>
              </a:spcBef>
              <a:spcAft>
                <a:spcPts val="0"/>
              </a:spcAft>
              <a:buNone/>
            </a:pP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I0103:T44C Flight Director Operation</a:t>
            </a:r>
            <a:endParaRPr sz="1100" dirty="0"/>
          </a:p>
          <a:p>
            <a:pPr marL="0" marR="0" lvl="0" indent="0" algn="l" rtl="0">
              <a:spcBef>
                <a:spcPts val="0"/>
              </a:spcBef>
              <a:spcAft>
                <a:spcPts val="0"/>
              </a:spcAft>
              <a:buNone/>
            </a:pPr>
            <a:endParaRPr sz="2900" dirty="0">
              <a:solidFill>
                <a:schemeClr val="lt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685346" y="394767"/>
            <a:ext cx="7765321" cy="7884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Local Operations (cont.)</a:t>
            </a:r>
            <a:endParaRPr dirty="0"/>
          </a:p>
        </p:txBody>
      </p:sp>
      <p:sp>
        <p:nvSpPr>
          <p:cNvPr id="192" name="Google Shape;192;p12"/>
          <p:cNvSpPr txBox="1">
            <a:spLocks noGrp="1"/>
          </p:cNvSpPr>
          <p:nvPr>
            <p:ph idx="1"/>
          </p:nvPr>
        </p:nvSpPr>
        <p:spPr>
          <a:xfrm>
            <a:off x="685346" y="1800228"/>
            <a:ext cx="7765322" cy="3695136"/>
          </a:xfrm>
          <a:prstGeom prst="rect">
            <a:avLst/>
          </a:prstGeom>
          <a:noFill/>
          <a:ln>
            <a:noFill/>
          </a:ln>
        </p:spPr>
        <p:txBody>
          <a:bodyPr spcFirstLastPara="1" wrap="square" lIns="91425" tIns="45700" rIns="91425" bIns="45700" anchor="t" anchorCtr="0">
            <a:noAutofit/>
          </a:bodyPr>
          <a:lstStyle/>
          <a:p>
            <a:pPr marL="1092200" lvl="1" indent="-457200">
              <a:lnSpc>
                <a:spcPct val="90000"/>
              </a:lnSpc>
              <a:spcBef>
                <a:spcPts val="560"/>
              </a:spcBef>
              <a:buSzPts val="2800"/>
            </a:pPr>
            <a:r>
              <a:rPr lang="en-US" sz="2400" dirty="0" smtClean="0"/>
              <a:t>GCA-1 (Should be put on with clearance from the AC)</a:t>
            </a:r>
          </a:p>
          <a:p>
            <a:pPr marL="1549400" lvl="2" indent="-457200">
              <a:lnSpc>
                <a:spcPct val="90000"/>
              </a:lnSpc>
              <a:spcBef>
                <a:spcPts val="560"/>
              </a:spcBef>
              <a:buSzPts val="2800"/>
            </a:pPr>
            <a:r>
              <a:rPr lang="en-US" sz="2400" dirty="0" smtClean="0"/>
              <a:t>For KNGP PAR or ASR</a:t>
            </a:r>
            <a:endParaRPr lang="en-US" sz="2400" dirty="0"/>
          </a:p>
          <a:p>
            <a:pPr marL="1092200" lvl="1" indent="-457200">
              <a:lnSpc>
                <a:spcPct val="90000"/>
              </a:lnSpc>
              <a:spcBef>
                <a:spcPts val="560"/>
              </a:spcBef>
              <a:buSzPts val="2800"/>
            </a:pPr>
            <a:r>
              <a:rPr lang="en-US" sz="2400" dirty="0" smtClean="0"/>
              <a:t>Reference TW-4 Local Use Procedures (Blue Brains) for all coded flight plans.</a:t>
            </a:r>
          </a:p>
          <a:p>
            <a:pPr marL="1092200" lvl="1" indent="-457200">
              <a:lnSpc>
                <a:spcPct val="90000"/>
              </a:lnSpc>
              <a:spcBef>
                <a:spcPts val="560"/>
              </a:spcBef>
              <a:buSzPts val="2800"/>
            </a:pPr>
            <a:r>
              <a:rPr lang="en-US" sz="2400" dirty="0" smtClean="0"/>
              <a:t>All coded flight plans and 1801’s should be filed with Base OPS.</a:t>
            </a:r>
          </a:p>
          <a:p>
            <a:pPr marL="1092200" lvl="1" indent="-457200">
              <a:lnSpc>
                <a:spcPct val="90000"/>
              </a:lnSpc>
              <a:spcBef>
                <a:spcPts val="560"/>
              </a:spcBef>
              <a:buSzPts val="2800"/>
            </a:pPr>
            <a:r>
              <a:rPr lang="en-US" sz="2400" dirty="0" smtClean="0"/>
              <a:t>Pick up gouged app clips from supply.</a:t>
            </a:r>
            <a:endParaRPr sz="2400" dirty="0"/>
          </a:p>
          <a:p>
            <a:pPr marL="742950" lvl="1" indent="-133350" algn="l" rtl="0">
              <a:lnSpc>
                <a:spcPct val="90000"/>
              </a:lnSpc>
              <a:spcBef>
                <a:spcPts val="480"/>
              </a:spcBef>
              <a:spcAft>
                <a:spcPts val="0"/>
              </a:spcAft>
              <a:buSzPts val="2400"/>
              <a:buFont typeface="Verdana"/>
              <a:buNone/>
            </a:pPr>
            <a:endParaRPr sz="2400" dirty="0"/>
          </a:p>
        </p:txBody>
      </p:sp>
      <p:pic>
        <p:nvPicPr>
          <p:cNvPr id="194" name="Google Shape;194;p12" descr="tw4-new"/>
          <p:cNvPicPr preferRelativeResize="0"/>
          <p:nvPr/>
        </p:nvPicPr>
        <p:blipFill rotWithShape="1">
          <a:blip r:embed="rId3">
            <a:alphaModFix/>
          </a:blip>
          <a:srcRect/>
          <a:stretch/>
        </p:blipFill>
        <p:spPr>
          <a:xfrm>
            <a:off x="76200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828782" y="788987"/>
            <a:ext cx="7765321" cy="70970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Local Operations (cont.)</a:t>
            </a:r>
            <a:endParaRPr dirty="0"/>
          </a:p>
        </p:txBody>
      </p:sp>
      <p:sp>
        <p:nvSpPr>
          <p:cNvPr id="249" name="Google Shape;249;p15"/>
          <p:cNvSpPr txBox="1">
            <a:spLocks noGrp="1"/>
          </p:cNvSpPr>
          <p:nvPr>
            <p:ph idx="1"/>
          </p:nvPr>
        </p:nvSpPr>
        <p:spPr>
          <a:xfrm>
            <a:off x="694311" y="1638864"/>
            <a:ext cx="7765322" cy="3695136"/>
          </a:xfrm>
          <a:prstGeom prst="rect">
            <a:avLst/>
          </a:prstGeom>
          <a:noFill/>
          <a:ln>
            <a:noFill/>
          </a:ln>
        </p:spPr>
        <p:txBody>
          <a:bodyPr spcFirstLastPara="1" wrap="square" lIns="91425" tIns="45700" rIns="91425" bIns="45700" anchor="t" anchorCtr="0">
            <a:noAutofit/>
          </a:bodyPr>
          <a:lstStyle/>
          <a:p>
            <a:pPr algn="ctr">
              <a:spcBef>
                <a:spcPts val="0"/>
              </a:spcBef>
            </a:pPr>
            <a:r>
              <a:rPr lang="en-US" sz="2400" dirty="0"/>
              <a:t>WHAT YOU BRING TO THE </a:t>
            </a:r>
            <a:r>
              <a:rPr lang="en-US" sz="2400" dirty="0" smtClean="0"/>
              <a:t>BRIEF</a:t>
            </a:r>
            <a:endParaRPr sz="2400" dirty="0"/>
          </a:p>
          <a:p>
            <a:pPr marL="381000" indent="-342900">
              <a:spcBef>
                <a:spcPts val="0"/>
              </a:spcBef>
              <a:buClr>
                <a:schemeClr val="tx1"/>
              </a:buClr>
              <a:buSzPts val="2600"/>
            </a:pPr>
            <a:r>
              <a:rPr lang="en-US" sz="2400" dirty="0"/>
              <a:t>Each student must bring a flight </a:t>
            </a:r>
            <a:r>
              <a:rPr lang="en-US" sz="2400" dirty="0" smtClean="0"/>
              <a:t>plan (1801) </a:t>
            </a:r>
            <a:r>
              <a:rPr lang="en-US" sz="2400" dirty="0"/>
              <a:t>for their planned profile</a:t>
            </a:r>
            <a:endParaRPr sz="2400" dirty="0"/>
          </a:p>
          <a:p>
            <a:pPr marL="838200" lvl="1" indent="-342900">
              <a:spcBef>
                <a:spcPts val="560"/>
              </a:spcBef>
              <a:buClr>
                <a:schemeClr val="tx1"/>
              </a:buClr>
              <a:buSzPts val="2200"/>
            </a:pPr>
            <a:r>
              <a:rPr lang="en-US" sz="2400" dirty="0"/>
              <a:t>The plan should accomplish ungraded items in block (3 approaches for </a:t>
            </a:r>
            <a:r>
              <a:rPr lang="en-US" sz="2400" dirty="0" smtClean="0"/>
              <a:t>student, </a:t>
            </a:r>
            <a:r>
              <a:rPr lang="en-US" sz="2400" dirty="0"/>
              <a:t>1 for IP)</a:t>
            </a:r>
            <a:endParaRPr sz="2400" dirty="0"/>
          </a:p>
          <a:p>
            <a:pPr marL="838200" lvl="1" indent="-342900">
              <a:spcBef>
                <a:spcPts val="560"/>
              </a:spcBef>
              <a:buClr>
                <a:schemeClr val="tx1"/>
              </a:buClr>
              <a:buSzPts val="2200"/>
            </a:pPr>
            <a:r>
              <a:rPr lang="en-US" sz="2400" dirty="0" smtClean="0"/>
              <a:t>Shall </a:t>
            </a:r>
            <a:r>
              <a:rPr lang="en-US" sz="2400" dirty="0"/>
              <a:t>call or text the IP the night </a:t>
            </a:r>
            <a:r>
              <a:rPr lang="en-US" sz="2400" dirty="0" smtClean="0"/>
              <a:t>prior</a:t>
            </a:r>
            <a:endParaRPr sz="2400" dirty="0"/>
          </a:p>
          <a:p>
            <a:pPr marL="381000" indent="-342900">
              <a:spcBef>
                <a:spcPts val="640"/>
              </a:spcBef>
              <a:buClr>
                <a:schemeClr val="tx1"/>
              </a:buClr>
              <a:buSzPts val="2600"/>
            </a:pPr>
            <a:r>
              <a:rPr lang="en-US" sz="2400" dirty="0" smtClean="0"/>
              <a:t>Students must either bring a local canned </a:t>
            </a:r>
            <a:r>
              <a:rPr lang="en-US" sz="2400" dirty="0" err="1" smtClean="0"/>
              <a:t>wx</a:t>
            </a:r>
            <a:r>
              <a:rPr lang="en-US" sz="2400" dirty="0" smtClean="0"/>
              <a:t> brief or file one on FWB.</a:t>
            </a:r>
          </a:p>
          <a:p>
            <a:pPr marL="381000" indent="-342900">
              <a:spcBef>
                <a:spcPts val="640"/>
              </a:spcBef>
              <a:buClr>
                <a:schemeClr val="tx1"/>
              </a:buClr>
              <a:buSzPts val="2600"/>
            </a:pPr>
            <a:r>
              <a:rPr lang="en-US" sz="2400" dirty="0" smtClean="0"/>
              <a:t>NOTAMs, TAF’s, BASH, </a:t>
            </a:r>
            <a:r>
              <a:rPr lang="en-US" sz="2400" dirty="0" err="1" smtClean="0"/>
              <a:t>ect</a:t>
            </a:r>
            <a:r>
              <a:rPr lang="en-US" sz="2400" dirty="0" smtClean="0"/>
              <a:t>.</a:t>
            </a:r>
            <a:endParaRPr sz="2400" dirty="0"/>
          </a:p>
        </p:txBody>
      </p:sp>
      <p:pic>
        <p:nvPicPr>
          <p:cNvPr id="250" name="Google Shape;250;p15"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pic>
        <p:nvPicPr>
          <p:cNvPr id="257" name="Google Shape;257;p22" descr="tw4-new"/>
          <p:cNvPicPr preferRelativeResize="0"/>
          <p:nvPr/>
        </p:nvPicPr>
        <p:blipFill rotWithShape="1">
          <a:blip r:embed="rId3">
            <a:alphaModFix/>
          </a:blip>
          <a:srcRect/>
          <a:stretch/>
        </p:blipFill>
        <p:spPr>
          <a:xfrm>
            <a:off x="7696425" y="151700"/>
            <a:ext cx="1279525" cy="1120775"/>
          </a:xfrm>
          <a:prstGeom prst="rect">
            <a:avLst/>
          </a:prstGeom>
          <a:noFill/>
          <a:ln>
            <a:noFill/>
          </a:ln>
        </p:spPr>
      </p:pic>
      <p:sp>
        <p:nvSpPr>
          <p:cNvPr id="258" name="Google Shape;258;p22"/>
          <p:cNvSpPr/>
          <p:nvPr/>
        </p:nvSpPr>
        <p:spPr>
          <a:xfrm>
            <a:off x="2318848" y="283198"/>
            <a:ext cx="3810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smtClean="0">
                <a:solidFill>
                  <a:schemeClr val="lt2"/>
                </a:solidFill>
                <a:latin typeface="Arial"/>
                <a:ea typeface="Arial"/>
                <a:cs typeface="Arial"/>
                <a:sym typeface="Arial"/>
              </a:rPr>
              <a:t>DD-</a:t>
            </a:r>
            <a:r>
              <a:rPr lang="en-US" sz="4000" dirty="0" smtClean="0">
                <a:solidFill>
                  <a:schemeClr val="lt2"/>
                </a:solidFill>
              </a:rPr>
              <a:t>1801</a:t>
            </a:r>
          </a:p>
          <a:p>
            <a:pPr marL="0" marR="0" lvl="0" indent="0" algn="ctr" rtl="0">
              <a:spcBef>
                <a:spcPts val="0"/>
              </a:spcBef>
              <a:spcAft>
                <a:spcPts val="0"/>
              </a:spcAft>
              <a:buNone/>
            </a:pPr>
            <a:r>
              <a:rPr lang="en-US" sz="4000" dirty="0" smtClean="0">
                <a:solidFill>
                  <a:schemeClr val="lt2"/>
                </a:solidFill>
                <a:latin typeface="Arial"/>
                <a:ea typeface="Arial"/>
                <a:cs typeface="Arial"/>
                <a:sym typeface="Arial"/>
              </a:rPr>
              <a:t>Reference GP for guidance</a:t>
            </a:r>
            <a:endParaRPr sz="4000" dirty="0">
              <a:solidFill>
                <a:schemeClr val="lt2"/>
              </a:solidFill>
              <a:latin typeface="Arial"/>
              <a:ea typeface="Arial"/>
              <a:cs typeface="Arial"/>
              <a:sym typeface="Arial"/>
            </a:endParaRPr>
          </a:p>
        </p:txBody>
      </p:sp>
      <p:pic>
        <p:nvPicPr>
          <p:cNvPr id="4" name="Picture 3"/>
          <p:cNvPicPr>
            <a:picLocks noChangeAspect="1"/>
          </p:cNvPicPr>
          <p:nvPr/>
        </p:nvPicPr>
        <p:blipFill>
          <a:blip r:embed="rId4"/>
          <a:stretch>
            <a:fillRect/>
          </a:stretch>
        </p:blipFill>
        <p:spPr>
          <a:xfrm>
            <a:off x="-73152" y="2359152"/>
            <a:ext cx="9290304" cy="44988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19</a:t>
            </a:r>
            <a:endParaRPr lang="en-US" dirty="0"/>
          </a:p>
        </p:txBody>
      </p:sp>
      <p:pic>
        <p:nvPicPr>
          <p:cNvPr id="4" name="Google Shape;168;g99e2ee503b_0_0" descr="tw4-new"/>
          <p:cNvPicPr preferRelativeResize="0"/>
          <p:nvPr/>
        </p:nvPicPr>
        <p:blipFill rotWithShape="1">
          <a:blip r:embed="rId2">
            <a:alphaModFix/>
          </a:blip>
          <a:srcRect/>
          <a:stretch/>
        </p:blipFill>
        <p:spPr>
          <a:xfrm>
            <a:off x="7864475" y="219635"/>
            <a:ext cx="1279525" cy="1120775"/>
          </a:xfrm>
          <a:prstGeom prst="rect">
            <a:avLst/>
          </a:prstGeom>
          <a:noFill/>
          <a:ln>
            <a:noFill/>
          </a:ln>
        </p:spPr>
      </p:pic>
      <p:pic>
        <p:nvPicPr>
          <p:cNvPr id="7" name="Picture 6"/>
          <p:cNvPicPr>
            <a:picLocks noChangeAspect="1"/>
          </p:cNvPicPr>
          <p:nvPr/>
        </p:nvPicPr>
        <p:blipFill>
          <a:blip r:embed="rId3"/>
          <a:stretch>
            <a:fillRect/>
          </a:stretch>
        </p:blipFill>
        <p:spPr>
          <a:xfrm>
            <a:off x="-64008" y="2203704"/>
            <a:ext cx="9272016" cy="4110271"/>
          </a:xfrm>
          <a:prstGeom prst="rect">
            <a:avLst/>
          </a:prstGeom>
        </p:spPr>
      </p:pic>
    </p:spTree>
    <p:extLst>
      <p:ext uri="{BB962C8B-B14F-4D97-AF65-F5344CB8AC3E}">
        <p14:creationId xmlns:p14="http://schemas.microsoft.com/office/powerpoint/2010/main" val="263120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20"/>
          <p:cNvSpPr txBox="1">
            <a:spLocks noGrp="1"/>
          </p:cNvSpPr>
          <p:nvPr>
            <p:ph idx="1"/>
          </p:nvPr>
        </p:nvSpPr>
        <p:spPr>
          <a:xfrm>
            <a:off x="613139" y="1674723"/>
            <a:ext cx="7765322" cy="3695136"/>
          </a:xfrm>
          <a:prstGeom prst="rect">
            <a:avLst/>
          </a:prstGeom>
          <a:noFill/>
          <a:ln>
            <a:noFill/>
          </a:ln>
        </p:spPr>
        <p:txBody>
          <a:bodyPr spcFirstLastPara="1" wrap="square" lIns="91425" tIns="45700" rIns="91425" bIns="45700" anchor="t" anchorCtr="0">
            <a:noAutofit/>
          </a:bodyPr>
          <a:lstStyle/>
          <a:p>
            <a:pPr marL="546100" indent="-342900">
              <a:spcBef>
                <a:spcPts val="640"/>
              </a:spcBef>
              <a:buSzPts val="3200"/>
            </a:pPr>
            <a:r>
              <a:rPr lang="en-US" dirty="0" smtClean="0"/>
              <a:t>Use 1801-C for stop over flight plans where aircraft information will remain the same.</a:t>
            </a:r>
            <a:endParaRPr dirty="0"/>
          </a:p>
        </p:txBody>
      </p:sp>
      <p:pic>
        <p:nvPicPr>
          <p:cNvPr id="264" name="Google Shape;264;p20" descr="tw4-new"/>
          <p:cNvPicPr preferRelativeResize="0"/>
          <p:nvPr/>
        </p:nvPicPr>
        <p:blipFill rotWithShape="1">
          <a:blip r:embed="rId3">
            <a:alphaModFix/>
          </a:blip>
          <a:srcRect/>
          <a:stretch/>
        </p:blipFill>
        <p:spPr>
          <a:xfrm>
            <a:off x="7454153" y="228600"/>
            <a:ext cx="1279525" cy="1120775"/>
          </a:xfrm>
          <a:prstGeom prst="rect">
            <a:avLst/>
          </a:prstGeom>
          <a:noFill/>
          <a:ln>
            <a:noFill/>
          </a:ln>
        </p:spPr>
      </p:pic>
      <p:sp>
        <p:nvSpPr>
          <p:cNvPr id="266" name="Google Shape;266;p20"/>
          <p:cNvSpPr/>
          <p:nvPr/>
        </p:nvSpPr>
        <p:spPr>
          <a:xfrm>
            <a:off x="1600200" y="228600"/>
            <a:ext cx="57912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smtClean="0"/>
              <a:t>1801-C</a:t>
            </a:r>
            <a:endParaRPr sz="4400" dirty="0"/>
          </a:p>
        </p:txBody>
      </p:sp>
      <p:pic>
        <p:nvPicPr>
          <p:cNvPr id="6" name="Content Placeholder 4">
            <a:extLst>
              <a:ext uri="{FF2B5EF4-FFF2-40B4-BE49-F238E27FC236}">
                <a16:creationId xmlns:a16="http://schemas.microsoft.com/office/drawing/2014/main" id="{5AB80BBB-6114-4152-9515-EF73628CC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107" y="2637389"/>
            <a:ext cx="6515931" cy="4220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23"/>
          <p:cNvSpPr txBox="1">
            <a:spLocks noGrp="1"/>
          </p:cNvSpPr>
          <p:nvPr>
            <p:ph type="title"/>
          </p:nvPr>
        </p:nvSpPr>
        <p:spPr>
          <a:xfrm>
            <a:off x="1073934" y="569977"/>
            <a:ext cx="6988145" cy="76154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PUBS BAG</a:t>
            </a:r>
            <a:endParaRPr dirty="0"/>
          </a:p>
        </p:txBody>
      </p:sp>
      <p:sp>
        <p:nvSpPr>
          <p:cNvPr id="281" name="Google Shape;281;p23"/>
          <p:cNvSpPr txBox="1">
            <a:spLocks noGrp="1"/>
          </p:cNvSpPr>
          <p:nvPr>
            <p:ph idx="1"/>
          </p:nvPr>
        </p:nvSpPr>
        <p:spPr>
          <a:xfrm>
            <a:off x="685346" y="1732451"/>
            <a:ext cx="7765322" cy="213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smtClean="0"/>
              <a:t>Always ensure your pubs bag is up to date and includes all required app plates and charts for the flight.</a:t>
            </a:r>
          </a:p>
          <a:p>
            <a:pPr marL="342900" lvl="0" indent="-342900" algn="l" rtl="0">
              <a:spcBef>
                <a:spcPts val="0"/>
              </a:spcBef>
              <a:spcAft>
                <a:spcPts val="0"/>
              </a:spcAft>
              <a:buSzPts val="3200"/>
              <a:buFont typeface="Verdana"/>
              <a:buChar char="•"/>
            </a:pPr>
            <a:r>
              <a:rPr lang="en-US" sz="2400" dirty="0" smtClean="0"/>
              <a:t>Any pubs not in MX should be located in the duty office.</a:t>
            </a:r>
            <a:endParaRPr sz="2400" dirty="0"/>
          </a:p>
          <a:p>
            <a:pPr marL="342900" lvl="0" indent="0" algn="l" rtl="0">
              <a:spcBef>
                <a:spcPts val="640"/>
              </a:spcBef>
              <a:spcAft>
                <a:spcPts val="0"/>
              </a:spcAft>
              <a:buNone/>
            </a:pPr>
            <a:endParaRPr dirty="0"/>
          </a:p>
        </p:txBody>
      </p:sp>
      <p:pic>
        <p:nvPicPr>
          <p:cNvPr id="283" name="Google Shape;283;p23"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228600" y="170329"/>
            <a:ext cx="8642350" cy="8683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Communications</a:t>
            </a:r>
            <a:endParaRPr/>
          </a:p>
        </p:txBody>
      </p:sp>
      <p:sp>
        <p:nvSpPr>
          <p:cNvPr id="309" name="Google Shape;309;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a:t>Standard phraseology</a:t>
            </a:r>
            <a:endParaRPr sz="2400" dirty="0"/>
          </a:p>
          <a:p>
            <a:pPr marL="342900" lvl="0" indent="-342900" algn="l" rtl="0">
              <a:spcBef>
                <a:spcPts val="640"/>
              </a:spcBef>
              <a:spcAft>
                <a:spcPts val="0"/>
              </a:spcAft>
              <a:buSzPts val="3200"/>
              <a:buFont typeface="Verdana"/>
              <a:buChar char="•"/>
            </a:pPr>
            <a:r>
              <a:rPr lang="en-US" sz="2400" dirty="0"/>
              <a:t>AIM chapter 4, Section 2</a:t>
            </a:r>
            <a:endParaRPr sz="2400" dirty="0"/>
          </a:p>
          <a:p>
            <a:pPr marL="742950" lvl="1" indent="-285750" algn="l" rtl="0">
              <a:spcBef>
                <a:spcPts val="560"/>
              </a:spcBef>
              <a:spcAft>
                <a:spcPts val="0"/>
              </a:spcAft>
              <a:buSzPts val="2800"/>
              <a:buFont typeface="Verdana"/>
              <a:buChar char="•"/>
            </a:pPr>
            <a:r>
              <a:rPr lang="en-US" sz="2400" dirty="0"/>
              <a:t>“Radio Communications Phraseology and Techniques”—Pilot/Controller Glossary</a:t>
            </a:r>
            <a:endParaRPr sz="2400" dirty="0"/>
          </a:p>
          <a:p>
            <a:pPr marL="342900" lvl="0" indent="-342900" algn="l" rtl="0">
              <a:spcBef>
                <a:spcPts val="640"/>
              </a:spcBef>
              <a:spcAft>
                <a:spcPts val="0"/>
              </a:spcAft>
              <a:buSzPts val="3200"/>
              <a:buFont typeface="Verdana"/>
              <a:buChar char="•"/>
            </a:pPr>
            <a:r>
              <a:rPr lang="en-US" sz="2400" dirty="0" smtClean="0"/>
              <a:t>Approach will usually ask “how the approach will terminate?”. This is them asking what you want after that approach.</a:t>
            </a:r>
            <a:endParaRPr sz="2400" dirty="0"/>
          </a:p>
        </p:txBody>
      </p:sp>
      <p:pic>
        <p:nvPicPr>
          <p:cNvPr id="310" name="Google Shape;310;p2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32"/>
          <p:cNvSpPr txBox="1">
            <a:spLocks noGrp="1"/>
          </p:cNvSpPr>
          <p:nvPr>
            <p:ph type="title"/>
          </p:nvPr>
        </p:nvSpPr>
        <p:spPr>
          <a:xfrm>
            <a:off x="1253080" y="444073"/>
            <a:ext cx="6629853" cy="68982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smtClean="0"/>
              <a:t>Communications</a:t>
            </a:r>
            <a:endParaRPr dirty="0"/>
          </a:p>
        </p:txBody>
      </p:sp>
      <p:sp>
        <p:nvSpPr>
          <p:cNvPr id="336" name="Google Shape;336;p32"/>
          <p:cNvSpPr txBox="1">
            <a:spLocks noGrp="1"/>
          </p:cNvSpPr>
          <p:nvPr>
            <p:ph idx="1"/>
          </p:nvPr>
        </p:nvSpPr>
        <p:spPr>
          <a:xfrm>
            <a:off x="685345" y="1760351"/>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Verdana"/>
              <a:buChar char="•"/>
            </a:pPr>
            <a:r>
              <a:rPr lang="en-US" sz="2400" dirty="0"/>
              <a:t>General </a:t>
            </a:r>
            <a:r>
              <a:rPr lang="en-US" sz="2400" dirty="0" smtClean="0"/>
              <a:t>Rules</a:t>
            </a:r>
            <a:endParaRPr sz="2400" dirty="0"/>
          </a:p>
          <a:p>
            <a:pPr marL="742950" lvl="1" indent="-285750" algn="l" rtl="0">
              <a:lnSpc>
                <a:spcPct val="90000"/>
              </a:lnSpc>
              <a:spcBef>
                <a:spcPts val="480"/>
              </a:spcBef>
              <a:spcAft>
                <a:spcPts val="0"/>
              </a:spcAft>
              <a:buSzPts val="2400"/>
              <a:buFont typeface="Verdana"/>
              <a:buChar char="•"/>
            </a:pPr>
            <a:r>
              <a:rPr lang="en-US" sz="2400" dirty="0"/>
              <a:t>Always read back specific instructions and clearances when applicable (CRAFT or DRAFT for initial clearance with clearance delivery)</a:t>
            </a:r>
            <a:endParaRPr dirty="0"/>
          </a:p>
          <a:p>
            <a:pPr marL="742950" lvl="1" indent="-133350" algn="l" rtl="0">
              <a:lnSpc>
                <a:spcPct val="90000"/>
              </a:lnSpc>
              <a:spcBef>
                <a:spcPts val="480"/>
              </a:spcBef>
              <a:spcAft>
                <a:spcPts val="0"/>
              </a:spcAft>
              <a:buSzPts val="2400"/>
              <a:buFont typeface="Verdana"/>
              <a:buNone/>
            </a:pPr>
            <a:endParaRPr sz="2400" dirty="0"/>
          </a:p>
          <a:p>
            <a:pPr marL="742950" lvl="1" indent="-285750" algn="l" rtl="0">
              <a:lnSpc>
                <a:spcPct val="90000"/>
              </a:lnSpc>
              <a:spcBef>
                <a:spcPts val="480"/>
              </a:spcBef>
              <a:spcAft>
                <a:spcPts val="0"/>
              </a:spcAft>
              <a:buSzPts val="2400"/>
              <a:buFont typeface="Verdana"/>
              <a:buChar char="•"/>
            </a:pPr>
            <a:r>
              <a:rPr lang="en-US" sz="2400" dirty="0"/>
              <a:t>Read back assigned headings, altitudes, airspeeds, frequencies, transponder codes and altimeter settings</a:t>
            </a:r>
            <a:endParaRPr dirty="0"/>
          </a:p>
          <a:p>
            <a:pPr marL="742950" lvl="1" indent="-133350" algn="l" rtl="0">
              <a:lnSpc>
                <a:spcPct val="90000"/>
              </a:lnSpc>
              <a:spcBef>
                <a:spcPts val="480"/>
              </a:spcBef>
              <a:spcAft>
                <a:spcPts val="0"/>
              </a:spcAft>
              <a:buSzPts val="2400"/>
              <a:buFont typeface="Verdana"/>
              <a:buNone/>
            </a:pPr>
            <a:endParaRPr sz="2400" dirty="0"/>
          </a:p>
          <a:p>
            <a:pPr marL="742950" lvl="1" indent="-285750" algn="l" rtl="0">
              <a:lnSpc>
                <a:spcPct val="90000"/>
              </a:lnSpc>
              <a:spcBef>
                <a:spcPts val="480"/>
              </a:spcBef>
              <a:spcAft>
                <a:spcPts val="0"/>
              </a:spcAft>
              <a:buSzPts val="2400"/>
              <a:buFont typeface="Verdana"/>
              <a:buChar char="•"/>
            </a:pPr>
            <a:r>
              <a:rPr lang="en-US" sz="2400" dirty="0"/>
              <a:t>ASK ATC TO REPEAT ANYTHING YOU DIDN’T GET</a:t>
            </a:r>
            <a:endParaRPr dirty="0"/>
          </a:p>
        </p:txBody>
      </p:sp>
      <p:pic>
        <p:nvPicPr>
          <p:cNvPr id="337" name="Google Shape;337;p32"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1342630" y="337713"/>
            <a:ext cx="6458740" cy="7487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smtClean="0"/>
              <a:t>Required </a:t>
            </a:r>
            <a:r>
              <a:rPr lang="en-US" dirty="0" err="1" smtClean="0"/>
              <a:t>Comms</a:t>
            </a:r>
            <a:endParaRPr dirty="0"/>
          </a:p>
        </p:txBody>
      </p:sp>
      <p:sp>
        <p:nvSpPr>
          <p:cNvPr id="345" name="Google Shape;345;p33"/>
          <p:cNvSpPr txBox="1">
            <a:spLocks noGrp="1"/>
          </p:cNvSpPr>
          <p:nvPr>
            <p:ph idx="1"/>
          </p:nvPr>
        </p:nvSpPr>
        <p:spPr>
          <a:xfrm>
            <a:off x="250825" y="1482934"/>
            <a:ext cx="8642350" cy="4962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Verdana"/>
              <a:buChar char="•"/>
            </a:pPr>
            <a:r>
              <a:rPr lang="en-US" sz="2400" dirty="0" smtClean="0"/>
              <a:t>V </a:t>
            </a:r>
            <a:r>
              <a:rPr lang="en-US" sz="2400" dirty="0"/>
              <a:t>– VFR on top altitude change</a:t>
            </a:r>
            <a:endParaRPr dirty="0"/>
          </a:p>
          <a:p>
            <a:pPr marL="342900" lvl="0" indent="-342900" algn="l" rtl="0">
              <a:spcBef>
                <a:spcPts val="480"/>
              </a:spcBef>
              <a:spcAft>
                <a:spcPts val="0"/>
              </a:spcAft>
              <a:buSzPts val="2400"/>
              <a:buFont typeface="Verdana"/>
              <a:buChar char="•"/>
            </a:pPr>
            <a:r>
              <a:rPr lang="en-US" sz="2400" dirty="0"/>
              <a:t>A – Leaving assigned Alt for another Alt</a:t>
            </a:r>
            <a:endParaRPr dirty="0"/>
          </a:p>
          <a:p>
            <a:pPr marL="342900" lvl="0" indent="-342900" algn="l" rtl="0">
              <a:spcBef>
                <a:spcPts val="480"/>
              </a:spcBef>
              <a:spcAft>
                <a:spcPts val="0"/>
              </a:spcAft>
              <a:buSzPts val="2400"/>
              <a:buFont typeface="Verdana"/>
              <a:buChar char="•"/>
            </a:pPr>
            <a:r>
              <a:rPr lang="en-US" sz="2400" dirty="0"/>
              <a:t>C – Can’t climb/descend at 500 fpm</a:t>
            </a:r>
            <a:endParaRPr dirty="0"/>
          </a:p>
          <a:p>
            <a:pPr marL="342900" lvl="0" indent="-342900" algn="l" rtl="0">
              <a:spcBef>
                <a:spcPts val="480"/>
              </a:spcBef>
              <a:spcAft>
                <a:spcPts val="0"/>
              </a:spcAft>
              <a:buSzPts val="2400"/>
              <a:buFont typeface="Verdana"/>
              <a:buChar char="•"/>
            </a:pPr>
            <a:r>
              <a:rPr lang="en-US" sz="2400" dirty="0"/>
              <a:t>A – Missed Approach</a:t>
            </a:r>
            <a:endParaRPr dirty="0"/>
          </a:p>
          <a:p>
            <a:pPr marL="342900" lvl="0" indent="-342900" algn="l" rtl="0">
              <a:spcBef>
                <a:spcPts val="480"/>
              </a:spcBef>
              <a:spcAft>
                <a:spcPts val="0"/>
              </a:spcAft>
              <a:buSzPts val="2400"/>
              <a:buFont typeface="Verdana"/>
              <a:buChar char="•"/>
            </a:pPr>
            <a:r>
              <a:rPr lang="en-US" sz="2400" dirty="0"/>
              <a:t>T – TAS changes by 5% or 10kts whichever is greater</a:t>
            </a:r>
            <a:endParaRPr dirty="0"/>
          </a:p>
          <a:p>
            <a:pPr marL="342900" lvl="0" indent="-342900" algn="l" rtl="0">
              <a:spcBef>
                <a:spcPts val="480"/>
              </a:spcBef>
              <a:spcAft>
                <a:spcPts val="0"/>
              </a:spcAft>
              <a:buSzPts val="2400"/>
              <a:buFont typeface="Verdana"/>
              <a:buChar char="•"/>
            </a:pPr>
            <a:r>
              <a:rPr lang="en-US" sz="2400" dirty="0"/>
              <a:t>E – Entering (time and alt) or leaving holding fix </a:t>
            </a:r>
            <a:r>
              <a:rPr lang="en-US" sz="1800" dirty="0"/>
              <a:t>(Corpus Approach/Valley Approach does not require this call)</a:t>
            </a:r>
            <a:endParaRPr dirty="0"/>
          </a:p>
          <a:p>
            <a:pPr marL="342900" lvl="0" indent="-342900" algn="l" rtl="0">
              <a:spcBef>
                <a:spcPts val="480"/>
              </a:spcBef>
              <a:spcAft>
                <a:spcPts val="0"/>
              </a:spcAft>
              <a:buSzPts val="2400"/>
              <a:buFont typeface="Verdana"/>
              <a:buChar char="•"/>
            </a:pPr>
            <a:r>
              <a:rPr lang="en-US" sz="2400" dirty="0"/>
              <a:t>R – Radio or NAVAID degradation</a:t>
            </a:r>
            <a:endParaRPr dirty="0"/>
          </a:p>
          <a:p>
            <a:pPr marL="342900" lvl="0" indent="-342900" algn="l" rtl="0">
              <a:spcBef>
                <a:spcPts val="480"/>
              </a:spcBef>
              <a:spcAft>
                <a:spcPts val="0"/>
              </a:spcAft>
              <a:buSzPts val="2400"/>
              <a:buFont typeface="Verdana"/>
              <a:buChar char="•"/>
            </a:pPr>
            <a:r>
              <a:rPr lang="en-US" sz="2400" dirty="0"/>
              <a:t>S – Safety of flight issues (un-forecast WX is included)</a:t>
            </a:r>
            <a:endParaRPr sz="2400" dirty="0"/>
          </a:p>
        </p:txBody>
      </p:sp>
      <p:pic>
        <p:nvPicPr>
          <p:cNvPr id="346" name="Google Shape;346;p33"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sp>
        <p:nvSpPr>
          <p:cNvPr id="369" name="Google Shape;369;p36"/>
          <p:cNvSpPr txBox="1">
            <a:spLocks noGrp="1"/>
          </p:cNvSpPr>
          <p:nvPr>
            <p:ph type="title"/>
          </p:nvPr>
        </p:nvSpPr>
        <p:spPr>
          <a:xfrm>
            <a:off x="1445332" y="495713"/>
            <a:ext cx="6245350"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smtClean="0"/>
              <a:t>Communications</a:t>
            </a:r>
            <a:endParaRPr dirty="0"/>
          </a:p>
        </p:txBody>
      </p:sp>
      <p:sp>
        <p:nvSpPr>
          <p:cNvPr id="370" name="Google Shape;370;p36"/>
          <p:cNvSpPr txBox="1">
            <a:spLocks noGrp="1"/>
          </p:cNvSpPr>
          <p:nvPr>
            <p:ph idx="1"/>
          </p:nvPr>
        </p:nvSpPr>
        <p:spPr>
          <a:xfrm>
            <a:off x="685346" y="1637335"/>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Unicom/CTAF</a:t>
            </a:r>
            <a:endParaRPr dirty="0"/>
          </a:p>
          <a:p>
            <a:pPr marL="742950" lvl="1" indent="-285750" algn="l" rtl="0">
              <a:lnSpc>
                <a:spcPct val="90000"/>
              </a:lnSpc>
              <a:spcBef>
                <a:spcPts val="480"/>
              </a:spcBef>
              <a:spcAft>
                <a:spcPts val="0"/>
              </a:spcAft>
              <a:buSzPts val="2400"/>
              <a:buFont typeface="Verdana"/>
              <a:buChar char="•"/>
            </a:pPr>
            <a:r>
              <a:rPr lang="en-US" sz="2400" dirty="0"/>
              <a:t>Speak to the lowest common denominator, the VFR pilot with no approach plates</a:t>
            </a:r>
            <a:endParaRPr dirty="0"/>
          </a:p>
          <a:p>
            <a:pPr marL="742950" lvl="1" indent="-285750" algn="l" rtl="0">
              <a:lnSpc>
                <a:spcPct val="90000"/>
              </a:lnSpc>
              <a:spcBef>
                <a:spcPts val="480"/>
              </a:spcBef>
              <a:spcAft>
                <a:spcPts val="0"/>
              </a:spcAft>
              <a:buSzPts val="2400"/>
              <a:buFont typeface="Verdana"/>
              <a:buChar char="•"/>
            </a:pPr>
            <a:r>
              <a:rPr lang="en-US" sz="2400" dirty="0"/>
              <a:t>They don’t know what “Procedure turn VOR 32 Circle 14” means.</a:t>
            </a:r>
            <a:endParaRPr dirty="0"/>
          </a:p>
          <a:p>
            <a:pPr marL="742950" lvl="1" indent="-133350" algn="l" rtl="0">
              <a:lnSpc>
                <a:spcPct val="90000"/>
              </a:lnSpc>
              <a:spcBef>
                <a:spcPts val="480"/>
              </a:spcBef>
              <a:spcAft>
                <a:spcPts val="0"/>
              </a:spcAft>
              <a:buSzPts val="2400"/>
              <a:buFont typeface="Verdana"/>
              <a:buNone/>
            </a:pPr>
            <a:endParaRPr sz="2400" dirty="0"/>
          </a:p>
          <a:p>
            <a:pPr marL="342900" lvl="0" indent="-342900" algn="l" rtl="0">
              <a:lnSpc>
                <a:spcPct val="90000"/>
              </a:lnSpc>
              <a:spcBef>
                <a:spcPts val="560"/>
              </a:spcBef>
              <a:spcAft>
                <a:spcPts val="0"/>
              </a:spcAft>
              <a:buSzPts val="2800"/>
              <a:buFont typeface="Verdana"/>
              <a:buChar char="•"/>
            </a:pPr>
            <a:r>
              <a:rPr lang="en-US" sz="2800" dirty="0"/>
              <a:t>Sample calls for 10 and 5 miles:</a:t>
            </a:r>
            <a:endParaRPr dirty="0"/>
          </a:p>
          <a:p>
            <a:pPr marL="742950" lvl="1" indent="-285750" algn="l" rtl="0">
              <a:lnSpc>
                <a:spcPct val="90000"/>
              </a:lnSpc>
              <a:spcBef>
                <a:spcPts val="400"/>
              </a:spcBef>
              <a:spcAft>
                <a:spcPts val="0"/>
              </a:spcAft>
              <a:buSzPts val="2000"/>
              <a:buFont typeface="Verdana"/>
              <a:buChar char="•"/>
            </a:pPr>
            <a:r>
              <a:rPr lang="en-US" sz="2000" dirty="0"/>
              <a:t>“Aransas County traffic, Navy King Air 16, 10 miles northwest, 1600 feet, inbound for a straight in 14, Aransas County.”</a:t>
            </a:r>
            <a:endParaRPr dirty="0"/>
          </a:p>
          <a:p>
            <a:pPr marL="742950" lvl="1" indent="-285750" algn="l" rtl="0">
              <a:lnSpc>
                <a:spcPct val="90000"/>
              </a:lnSpc>
              <a:spcBef>
                <a:spcPts val="400"/>
              </a:spcBef>
              <a:spcAft>
                <a:spcPts val="0"/>
              </a:spcAft>
              <a:buSzPts val="2000"/>
              <a:buFont typeface="Verdana"/>
              <a:buChar char="•"/>
            </a:pPr>
            <a:r>
              <a:rPr lang="en-US" sz="2000" dirty="0"/>
              <a:t>“Alice Traffic, Navy King Air 16, 5 miles to the west.  Will overfly the field at 1100 feet to enter left downwind </a:t>
            </a:r>
            <a:r>
              <a:rPr lang="en-US" sz="2000" dirty="0" err="1"/>
              <a:t>Rwy</a:t>
            </a:r>
            <a:r>
              <a:rPr lang="en-US" sz="2000" dirty="0"/>
              <a:t> 13, touch and go, and depart to the east, Alice.”</a:t>
            </a:r>
            <a:endParaRPr dirty="0"/>
          </a:p>
          <a:p>
            <a:pPr marL="342900" lvl="0" indent="-215900" algn="l" rtl="0">
              <a:lnSpc>
                <a:spcPct val="90000"/>
              </a:lnSpc>
              <a:spcBef>
                <a:spcPts val="400"/>
              </a:spcBef>
              <a:spcAft>
                <a:spcPts val="0"/>
              </a:spcAft>
              <a:buSzPts val="2000"/>
              <a:buFont typeface="Verdana"/>
              <a:buNone/>
            </a:pPr>
            <a:endParaRPr sz="2000" dirty="0"/>
          </a:p>
          <a:p>
            <a:pPr marL="342900" lvl="0" indent="-190500" algn="l" rtl="0">
              <a:lnSpc>
                <a:spcPct val="90000"/>
              </a:lnSpc>
              <a:spcBef>
                <a:spcPts val="480"/>
              </a:spcBef>
              <a:spcAft>
                <a:spcPts val="0"/>
              </a:spcAft>
              <a:buSzPts val="2400"/>
              <a:buFont typeface="Verdana"/>
              <a:buNone/>
            </a:pPr>
            <a:endParaRPr sz="2400" dirty="0"/>
          </a:p>
        </p:txBody>
      </p:sp>
      <p:pic>
        <p:nvPicPr>
          <p:cNvPr id="371" name="Google Shape;371;p36" descr="tw4-new"/>
          <p:cNvPicPr preferRelativeResize="0"/>
          <p:nvPr/>
        </p:nvPicPr>
        <p:blipFill rotWithShape="1">
          <a:blip r:embed="rId3">
            <a:alphaModFix/>
          </a:blip>
          <a:srcRect/>
          <a:stretch/>
        </p:blipFill>
        <p:spPr>
          <a:xfrm>
            <a:off x="76200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947500" y="420687"/>
            <a:ext cx="7429499" cy="736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I0101 </a:t>
            </a:r>
            <a:r>
              <a:rPr lang="en-US" dirty="0" smtClean="0"/>
              <a:t>Overview</a:t>
            </a:r>
            <a:endParaRPr dirty="0"/>
          </a:p>
        </p:txBody>
      </p:sp>
      <p:sp>
        <p:nvSpPr>
          <p:cNvPr id="114" name="Google Shape;114;p2"/>
          <p:cNvSpPr txBox="1">
            <a:spLocks noGrp="1"/>
          </p:cNvSpPr>
          <p:nvPr>
            <p:ph idx="1"/>
          </p:nvPr>
        </p:nvSpPr>
        <p:spPr>
          <a:xfrm>
            <a:off x="947500" y="1541462"/>
            <a:ext cx="7429499" cy="3541714"/>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400"/>
              <a:buFont typeface="Verdana"/>
              <a:buChar char="•"/>
            </a:pPr>
            <a:r>
              <a:rPr lang="en-US" sz="2400" dirty="0"/>
              <a:t>Introduction</a:t>
            </a:r>
            <a:endParaRPr dirty="0"/>
          </a:p>
          <a:p>
            <a:pPr marL="342900" lvl="0" indent="-342900" algn="l" rtl="0">
              <a:lnSpc>
                <a:spcPct val="80000"/>
              </a:lnSpc>
              <a:spcBef>
                <a:spcPts val="480"/>
              </a:spcBef>
              <a:spcAft>
                <a:spcPts val="0"/>
              </a:spcAft>
              <a:buSzPts val="2400"/>
              <a:buFont typeface="Verdana"/>
              <a:buChar char="•"/>
            </a:pPr>
            <a:r>
              <a:rPr lang="en-US" sz="2400" dirty="0"/>
              <a:t>Stage Review</a:t>
            </a:r>
            <a:endParaRPr dirty="0"/>
          </a:p>
          <a:p>
            <a:pPr marL="342900" lvl="0" indent="-342900" algn="l" rtl="0">
              <a:lnSpc>
                <a:spcPct val="80000"/>
              </a:lnSpc>
              <a:spcBef>
                <a:spcPts val="480"/>
              </a:spcBef>
              <a:spcAft>
                <a:spcPts val="0"/>
              </a:spcAft>
              <a:buSzPts val="2400"/>
              <a:buFont typeface="Verdana"/>
              <a:buChar char="•"/>
            </a:pPr>
            <a:r>
              <a:rPr lang="en-US" sz="2400" dirty="0"/>
              <a:t>Reference Materials</a:t>
            </a:r>
            <a:endParaRPr dirty="0"/>
          </a:p>
          <a:p>
            <a:pPr marL="342900" lvl="0" indent="-342900" algn="l" rtl="0">
              <a:lnSpc>
                <a:spcPct val="80000"/>
              </a:lnSpc>
              <a:spcBef>
                <a:spcPts val="480"/>
              </a:spcBef>
              <a:spcAft>
                <a:spcPts val="0"/>
              </a:spcAft>
              <a:buSzPts val="2400"/>
              <a:buFont typeface="Verdana"/>
              <a:buChar char="•"/>
            </a:pPr>
            <a:r>
              <a:rPr lang="en-US" sz="2400" dirty="0"/>
              <a:t>Local Operations</a:t>
            </a:r>
            <a:endParaRPr dirty="0"/>
          </a:p>
          <a:p>
            <a:pPr marL="342900" lvl="0" indent="-342900" algn="l" rtl="0">
              <a:lnSpc>
                <a:spcPct val="80000"/>
              </a:lnSpc>
              <a:spcBef>
                <a:spcPts val="480"/>
              </a:spcBef>
              <a:spcAft>
                <a:spcPts val="0"/>
              </a:spcAft>
              <a:buSzPts val="2400"/>
              <a:buFont typeface="Verdana"/>
              <a:buChar char="•"/>
            </a:pPr>
            <a:r>
              <a:rPr lang="en-US" sz="2400" dirty="0"/>
              <a:t>Communications</a:t>
            </a:r>
            <a:endParaRPr dirty="0"/>
          </a:p>
          <a:p>
            <a:pPr marL="342900" lvl="0" indent="-342900" algn="l" rtl="0">
              <a:lnSpc>
                <a:spcPct val="80000"/>
              </a:lnSpc>
              <a:spcBef>
                <a:spcPts val="480"/>
              </a:spcBef>
              <a:spcAft>
                <a:spcPts val="0"/>
              </a:spcAft>
              <a:buSzPts val="2400"/>
              <a:buFont typeface="Verdana"/>
              <a:buChar char="•"/>
            </a:pPr>
            <a:r>
              <a:rPr lang="en-US" sz="2400" dirty="0"/>
              <a:t>Takeoff/Departure</a:t>
            </a:r>
            <a:endParaRPr dirty="0"/>
          </a:p>
          <a:p>
            <a:pPr marL="342900" lvl="0" indent="-342900" algn="l" rtl="0">
              <a:lnSpc>
                <a:spcPct val="80000"/>
              </a:lnSpc>
              <a:spcBef>
                <a:spcPts val="480"/>
              </a:spcBef>
              <a:spcAft>
                <a:spcPts val="0"/>
              </a:spcAft>
              <a:buSzPts val="2400"/>
              <a:buFont typeface="Verdana"/>
              <a:buChar char="•"/>
            </a:pPr>
            <a:r>
              <a:rPr lang="en-US" sz="2400" dirty="0" err="1"/>
              <a:t>Enroute</a:t>
            </a:r>
            <a:endParaRPr sz="2400" dirty="0"/>
          </a:p>
          <a:p>
            <a:pPr marL="342900" lvl="0" indent="-342900" algn="l" rtl="0">
              <a:lnSpc>
                <a:spcPct val="80000"/>
              </a:lnSpc>
              <a:spcBef>
                <a:spcPts val="480"/>
              </a:spcBef>
              <a:spcAft>
                <a:spcPts val="0"/>
              </a:spcAft>
              <a:buSzPts val="2400"/>
              <a:buFont typeface="Verdana"/>
              <a:buChar char="•"/>
            </a:pPr>
            <a:r>
              <a:rPr lang="en-US" sz="2400" dirty="0"/>
              <a:t>Arrival/Approach Brief Example</a:t>
            </a:r>
            <a:endParaRPr dirty="0"/>
          </a:p>
          <a:p>
            <a:pPr marL="342900" lvl="0" indent="-342900" algn="l" rtl="0">
              <a:lnSpc>
                <a:spcPct val="80000"/>
              </a:lnSpc>
              <a:spcBef>
                <a:spcPts val="480"/>
              </a:spcBef>
              <a:spcAft>
                <a:spcPts val="0"/>
              </a:spcAft>
              <a:buSzPts val="2400"/>
              <a:buFont typeface="Verdana"/>
              <a:buChar char="•"/>
            </a:pPr>
            <a:r>
              <a:rPr lang="en-US" sz="2400" dirty="0"/>
              <a:t>CRM Callouts</a:t>
            </a:r>
            <a:endParaRPr sz="2400" dirty="0"/>
          </a:p>
          <a:p>
            <a:pPr marL="342900" lvl="0" indent="-342900" algn="l" rtl="0">
              <a:lnSpc>
                <a:spcPct val="80000"/>
              </a:lnSpc>
              <a:spcBef>
                <a:spcPts val="480"/>
              </a:spcBef>
              <a:spcAft>
                <a:spcPts val="0"/>
              </a:spcAft>
              <a:buSzPts val="2400"/>
              <a:buChar char="•"/>
            </a:pPr>
            <a:r>
              <a:rPr lang="en-US" sz="2400" dirty="0"/>
              <a:t>Airfield Lights and signs</a:t>
            </a:r>
            <a:endParaRPr sz="2400" dirty="0"/>
          </a:p>
          <a:p>
            <a:pPr marL="342900" lvl="0" indent="-342900" algn="l" rtl="0">
              <a:lnSpc>
                <a:spcPct val="80000"/>
              </a:lnSpc>
              <a:spcBef>
                <a:spcPts val="480"/>
              </a:spcBef>
              <a:spcAft>
                <a:spcPts val="0"/>
              </a:spcAft>
              <a:buSzPts val="2400"/>
              <a:buFont typeface="Verdana"/>
              <a:buChar char="•"/>
            </a:pPr>
            <a:r>
              <a:rPr lang="en-US" sz="2400" dirty="0"/>
              <a:t>Common Mistakes</a:t>
            </a:r>
            <a:endParaRPr dirty="0"/>
          </a:p>
          <a:p>
            <a:pPr marL="342900" lvl="0" indent="-342900" algn="l" rtl="0">
              <a:lnSpc>
                <a:spcPct val="80000"/>
              </a:lnSpc>
              <a:spcBef>
                <a:spcPts val="480"/>
              </a:spcBef>
              <a:spcAft>
                <a:spcPts val="0"/>
              </a:spcAft>
              <a:buSzPts val="2400"/>
              <a:buFont typeface="Verdana"/>
              <a:buChar char="•"/>
            </a:pPr>
            <a:r>
              <a:rPr lang="en-US" sz="2400" dirty="0"/>
              <a:t>RNAV/GPS Approaches</a:t>
            </a:r>
            <a:endParaRPr sz="2400" dirty="0"/>
          </a:p>
          <a:p>
            <a:pPr marL="342900" lvl="0" indent="-342900" algn="l" rtl="0">
              <a:lnSpc>
                <a:spcPct val="80000"/>
              </a:lnSpc>
              <a:spcBef>
                <a:spcPts val="480"/>
              </a:spcBef>
              <a:spcAft>
                <a:spcPts val="0"/>
              </a:spcAft>
              <a:buSzPts val="2400"/>
              <a:buChar char="•"/>
            </a:pPr>
            <a:r>
              <a:rPr lang="en-US" sz="2400" dirty="0"/>
              <a:t>Extras</a:t>
            </a:r>
            <a:endParaRPr sz="2400" dirty="0"/>
          </a:p>
          <a:p>
            <a:pPr marL="342900" lvl="0" indent="-342900" algn="l" rtl="0">
              <a:lnSpc>
                <a:spcPct val="80000"/>
              </a:lnSpc>
              <a:spcBef>
                <a:spcPts val="480"/>
              </a:spcBef>
              <a:spcAft>
                <a:spcPts val="0"/>
              </a:spcAft>
              <a:buSzPts val="2400"/>
              <a:buFont typeface="Verdana"/>
              <a:buChar char="•"/>
            </a:pPr>
            <a:r>
              <a:rPr lang="en-US" sz="2400" dirty="0"/>
              <a:t>Conclusion</a:t>
            </a:r>
            <a:endParaRPr dirty="0"/>
          </a:p>
        </p:txBody>
      </p:sp>
      <p:pic>
        <p:nvPicPr>
          <p:cNvPr id="115" name="Google Shape;115;p2" descr="tw4-new"/>
          <p:cNvPicPr preferRelativeResize="0"/>
          <p:nvPr/>
        </p:nvPicPr>
        <p:blipFill rotWithShape="1">
          <a:blip r:embed="rId3">
            <a:alphaModFix/>
          </a:blip>
          <a:srcRect/>
          <a:stretch/>
        </p:blipFill>
        <p:spPr>
          <a:xfrm>
            <a:off x="7650226" y="228599"/>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37"/>
          <p:cNvSpPr txBox="1">
            <a:spLocks noGrp="1"/>
          </p:cNvSpPr>
          <p:nvPr>
            <p:ph type="title"/>
          </p:nvPr>
        </p:nvSpPr>
        <p:spPr>
          <a:xfrm>
            <a:off x="1014310" y="441949"/>
            <a:ext cx="7115380" cy="69407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379" name="Google Shape;379;p37"/>
          <p:cNvSpPr txBox="1">
            <a:spLocks noGrp="1"/>
          </p:cNvSpPr>
          <p:nvPr>
            <p:ph idx="1"/>
          </p:nvPr>
        </p:nvSpPr>
        <p:spPr>
          <a:xfrm>
            <a:off x="685800" y="1524000"/>
            <a:ext cx="7772400" cy="44545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Instrument Departure—critical phase of flight (low, slow, and heavy)</a:t>
            </a:r>
            <a:endParaRPr dirty="0"/>
          </a:p>
          <a:p>
            <a:pPr marL="742950" lvl="1" indent="-285750" algn="l" rtl="0">
              <a:lnSpc>
                <a:spcPct val="90000"/>
              </a:lnSpc>
              <a:spcBef>
                <a:spcPts val="480"/>
              </a:spcBef>
              <a:spcAft>
                <a:spcPts val="0"/>
              </a:spcAft>
              <a:buSzPts val="2400"/>
              <a:buFont typeface="Verdana"/>
              <a:buChar char="•"/>
            </a:pPr>
            <a:r>
              <a:rPr lang="en-US" sz="2400" dirty="0"/>
              <a:t>Focus on solid, specific briefing</a:t>
            </a:r>
            <a:endParaRPr dirty="0"/>
          </a:p>
          <a:p>
            <a:pPr marL="742950" lvl="1" indent="-285750" algn="l" rtl="0">
              <a:lnSpc>
                <a:spcPct val="90000"/>
              </a:lnSpc>
              <a:spcBef>
                <a:spcPts val="480"/>
              </a:spcBef>
              <a:spcAft>
                <a:spcPts val="0"/>
              </a:spcAft>
              <a:buSzPts val="2400"/>
              <a:buFont typeface="Verdana"/>
              <a:buChar char="•"/>
            </a:pPr>
            <a:r>
              <a:rPr lang="en-US" sz="2400" dirty="0"/>
              <a:t>Ensure copilot is onboard with all aspects of brief</a:t>
            </a:r>
            <a:endParaRPr dirty="0"/>
          </a:p>
          <a:p>
            <a:pPr marL="342900" lvl="0" indent="-342900" algn="l" rtl="0">
              <a:lnSpc>
                <a:spcPct val="90000"/>
              </a:lnSpc>
              <a:spcBef>
                <a:spcPts val="560"/>
              </a:spcBef>
              <a:spcAft>
                <a:spcPts val="0"/>
              </a:spcAft>
              <a:buSzPts val="2800"/>
              <a:buFont typeface="Verdana"/>
              <a:buChar char="•"/>
            </a:pPr>
            <a:r>
              <a:rPr lang="en-US" sz="2800" dirty="0"/>
              <a:t>Instrument Departure Brief items</a:t>
            </a:r>
            <a:endParaRPr dirty="0"/>
          </a:p>
          <a:p>
            <a:pPr marL="742950" lvl="1" indent="-285750" algn="l" rtl="0">
              <a:lnSpc>
                <a:spcPct val="90000"/>
              </a:lnSpc>
              <a:spcBef>
                <a:spcPts val="480"/>
              </a:spcBef>
              <a:spcAft>
                <a:spcPts val="0"/>
              </a:spcAft>
              <a:buSzPts val="2400"/>
              <a:buFont typeface="Verdana"/>
              <a:buChar char="•"/>
            </a:pPr>
            <a:r>
              <a:rPr lang="en-US" sz="2400" dirty="0"/>
              <a:t>Instrument Departure Procedures/Trouble T</a:t>
            </a:r>
            <a:endParaRPr dirty="0"/>
          </a:p>
          <a:p>
            <a:pPr marL="742950" lvl="1" indent="-285750" algn="l" rtl="0">
              <a:lnSpc>
                <a:spcPct val="90000"/>
              </a:lnSpc>
              <a:spcBef>
                <a:spcPts val="480"/>
              </a:spcBef>
              <a:spcAft>
                <a:spcPts val="0"/>
              </a:spcAft>
              <a:buSzPts val="2400"/>
              <a:buFont typeface="Verdana"/>
              <a:buChar char="•"/>
            </a:pPr>
            <a:r>
              <a:rPr lang="en-US" sz="2400" dirty="0"/>
              <a:t>Instrument Recovery-Emergency Return (Sim IMC)</a:t>
            </a:r>
            <a:endParaRPr dirty="0"/>
          </a:p>
          <a:p>
            <a:pPr marL="742950" lvl="1" indent="-285750" algn="l" rtl="0">
              <a:lnSpc>
                <a:spcPct val="90000"/>
              </a:lnSpc>
              <a:spcBef>
                <a:spcPts val="480"/>
              </a:spcBef>
              <a:spcAft>
                <a:spcPts val="0"/>
              </a:spcAft>
              <a:buSzPts val="2400"/>
              <a:buFont typeface="Verdana"/>
              <a:buChar char="•"/>
            </a:pPr>
            <a:r>
              <a:rPr lang="en-US" sz="2400" dirty="0"/>
              <a:t>Recovery-Emergency Return (Actual Conditions)</a:t>
            </a:r>
            <a:endParaRPr dirty="0"/>
          </a:p>
        </p:txBody>
      </p:sp>
      <p:pic>
        <p:nvPicPr>
          <p:cNvPr id="380" name="Google Shape;380;p37"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sp>
        <p:nvSpPr>
          <p:cNvPr id="396" name="Google Shape;396;p39"/>
          <p:cNvSpPr txBox="1">
            <a:spLocks noGrp="1"/>
          </p:cNvSpPr>
          <p:nvPr>
            <p:ph type="title"/>
          </p:nvPr>
        </p:nvSpPr>
        <p:spPr>
          <a:xfrm>
            <a:off x="1127573" y="375694"/>
            <a:ext cx="6880866" cy="67277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397" name="Google Shape;397;p39"/>
          <p:cNvSpPr txBox="1">
            <a:spLocks noGrp="1"/>
          </p:cNvSpPr>
          <p:nvPr>
            <p:ph idx="1"/>
          </p:nvPr>
        </p:nvSpPr>
        <p:spPr>
          <a:xfrm>
            <a:off x="246831" y="1554921"/>
            <a:ext cx="8642350" cy="4962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dirty="0"/>
              <a:t>Trouble T</a:t>
            </a:r>
            <a:endParaRPr dirty="0"/>
          </a:p>
          <a:p>
            <a:pPr marL="742950" lvl="1" indent="-285750" algn="l" rtl="0">
              <a:spcBef>
                <a:spcPts val="560"/>
              </a:spcBef>
              <a:spcAft>
                <a:spcPts val="0"/>
              </a:spcAft>
              <a:buSzPts val="2800"/>
              <a:buFont typeface="Verdana"/>
              <a:buChar char="•"/>
            </a:pPr>
            <a:r>
              <a:rPr lang="en-US" dirty="0"/>
              <a:t>The Trouble T applies on the departure as well as the </a:t>
            </a:r>
            <a:r>
              <a:rPr lang="en-US" dirty="0" smtClean="0"/>
              <a:t>approach if conducting a touch and go.</a:t>
            </a:r>
            <a:endParaRPr dirty="0"/>
          </a:p>
          <a:p>
            <a:pPr marL="1143000" lvl="2" indent="-228600" algn="l" rtl="0">
              <a:spcBef>
                <a:spcPts val="480"/>
              </a:spcBef>
              <a:spcAft>
                <a:spcPts val="0"/>
              </a:spcAft>
              <a:buSzPts val="2400"/>
              <a:buFont typeface="Verdana"/>
              <a:buChar char="•"/>
            </a:pPr>
            <a:r>
              <a:rPr lang="en-US" dirty="0"/>
              <a:t>You must brief the Trouble T for both</a:t>
            </a:r>
            <a:endParaRPr dirty="0"/>
          </a:p>
          <a:p>
            <a:pPr marL="742950" lvl="1" indent="-285750" algn="l" rtl="0">
              <a:spcBef>
                <a:spcPts val="560"/>
              </a:spcBef>
              <a:spcAft>
                <a:spcPts val="0"/>
              </a:spcAft>
              <a:buSzPts val="2800"/>
              <a:buFont typeface="Verdana"/>
              <a:buChar char="•"/>
            </a:pPr>
            <a:r>
              <a:rPr lang="en-US" dirty="0"/>
              <a:t>See FTI / AIM for discussions on the 4 types of Instrument Departures.</a:t>
            </a:r>
            <a:endParaRPr dirty="0"/>
          </a:p>
          <a:p>
            <a:pPr marL="742950" lvl="1" indent="-285750" algn="l" rtl="0">
              <a:spcBef>
                <a:spcPts val="560"/>
              </a:spcBef>
              <a:spcAft>
                <a:spcPts val="0"/>
              </a:spcAft>
              <a:buSzPts val="2800"/>
              <a:buFont typeface="Verdana"/>
              <a:buChar char="•"/>
            </a:pPr>
            <a:r>
              <a:rPr lang="en-US" dirty="0"/>
              <a:t>Non-standard alternate WX </a:t>
            </a:r>
            <a:r>
              <a:rPr lang="en-US" dirty="0" err="1"/>
              <a:t>Mins</a:t>
            </a:r>
            <a:r>
              <a:rPr lang="en-US" dirty="0"/>
              <a:t> do not apply to DOD, use OPNAV requirements.</a:t>
            </a:r>
            <a:endParaRPr dirty="0"/>
          </a:p>
          <a:p>
            <a:pPr marL="742950" lvl="1" indent="-285750" algn="l" rtl="0">
              <a:spcBef>
                <a:spcPts val="560"/>
              </a:spcBef>
              <a:spcAft>
                <a:spcPts val="0"/>
              </a:spcAft>
              <a:buSzPts val="2800"/>
              <a:buFont typeface="Verdana"/>
              <a:buChar char="•"/>
            </a:pPr>
            <a:r>
              <a:rPr lang="en-US" dirty="0"/>
              <a:t>A-NA does apply, and is not available for use a alternate.</a:t>
            </a:r>
            <a:endParaRPr dirty="0"/>
          </a:p>
          <a:p>
            <a:pPr marL="742950" lvl="1" indent="-285750" algn="l" rtl="0">
              <a:spcBef>
                <a:spcPts val="560"/>
              </a:spcBef>
              <a:spcAft>
                <a:spcPts val="0"/>
              </a:spcAft>
              <a:buSzPts val="2800"/>
              <a:buFont typeface="Verdana"/>
              <a:buNone/>
            </a:pPr>
            <a:endParaRPr dirty="0"/>
          </a:p>
        </p:txBody>
      </p:sp>
      <p:pic>
        <p:nvPicPr>
          <p:cNvPr id="398" name="Google Shape;398;p3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
        <p:nvSpPr>
          <p:cNvPr id="400" name="Google Shape;400;p39" descr="data:image/png;base64,iVBORw0KGgoAAAANSUhEUgAAAHgAAAA3CAMAAADwtH5ZAAAAeFBMVEX///8AAADp6elbW1v29vZ0dHRra2uMjIzy8vJfX19TU1P4+Pj7+/sODg7v7++Tk5MTExOhoaFMTEzHx8fPz897e3uysrKbm5vg4OC5ubkuLi5oaGjZ2dkfHx+IiIg0NDSurq5AQEBFRUUcHBy/v7/KysolJSUyMjI8S6jeAAADk0lEQVRYhe2Y3XaqMBCFE4oKCgEEBBTFv9r3f8MzE5IQklC5OItzcdw3tWDzZSZ7ZrJKyEcf/U8qNpss+Afc7EUp/WFLY70t5dpHC4OTnkvTZlkuo1Khtyi4VGB6WJKbPwbwccGQgzXVtFkO/Ix1MF0sZLYXSS7P/OdqKXAmIj2RFf95zpfhBjLF36RJ+Yf1ROeM/BnLsdkt6CLtTMiuT3r8dH/Tr2r7GWOj7bByrkWKowAj7SAap7tl++uzGU6wPp9HnshpNY/rrwR3z/Pb55pmU9+9G/EEIZzMaG+Uzsv1U6Dolf8qjeY8Tdyk0VJNcKFWeiM/lAHXxG8C4onEJ1NgGo72ZIJPuNRuBvgqLQ2kGnwtQz62U2C6/QXMh018fc+NJLercbeXiLS3/kHpOCnhh5NWbQYYhk0a09P764Qcw/TCd/uoVXW5ugiCbx1salh4DK47mm46Gr/tQG2n9eekT3jxEn3M9heCL02sp2MMrsACDHy9enfKsndAtySM5xgeylFldxEEb7gtFGsEru9YiC28dzlE01ON4Va6Cgq4Fc/SCTDGRTc7Bxi2dIPUAT78leufJBdSw/q62kOCxbCyu4gARwlkO9lZYHbvh/kT/vZXez0lF7OaizAP6iPfvQtMdnBEcWWBcb1AbODyG1iNf7A/rJmi6MonwZd4bt5FJLi/o1Um+Mi9QnjKO3ucKFWSi1FGRd6rgFw34sWxmALzDnUdg3Nlqno/0fr6t6qU7mbheDLkclwWGjiAj+l1BA6HMkp4C57QRp2wPYpUMsYha2DiAefRaOAc6r+JdqgIR+3UNfn7rMAEzyyWwnW8m3jVTYIJw7QcdhIc4bEPi0AeJ2b6SnHBJPUP1cS0VtqYfzQYDs1LGwlW9wm9VBwaSunlaanlAl/46vz1fY/BpAUPxV0PjmCrj+2gzsyW1G3ARKTejsAIkwmJ15pJDDAp+lUQ7MHJVcyTYrllECFF+SnUTUspw9ms/TIFFmQEo1X1N9gVvxzcVq0LC/lbAxwyzfTa9LXApHj04Iiab+AsX47p6Mll47I5ZAaXPpKmUYNrNVS5DSbNmYNhiXhcuNgLXJcJ1S6hTcYmmMbYPIWuWv5sMDlg/flgs4sxgyu78/EcpRbNrVJray4wGOSEAT++jedYbYkj5KIMv97rlOntNGqSxK7ObE2eSXKwLizw5avrlhx5MzTr30/Osvnoo48++lv6A4ATLTNoT1PHAAAAAElFTkSuQmCC"/>
          <p:cNvSpPr/>
          <p:nvPr/>
        </p:nvSpPr>
        <p:spPr>
          <a:xfrm>
            <a:off x="533400" y="3276600"/>
            <a:ext cx="304800" cy="3048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01" name="Google Shape;401;p39" descr="https://o.quizlet.com/jpwBLz8tob1pW2vJNdXHsw_m.jpg"/>
          <p:cNvPicPr preferRelativeResize="0"/>
          <p:nvPr/>
        </p:nvPicPr>
        <p:blipFill rotWithShape="1">
          <a:blip r:embed="rId4">
            <a:alphaModFix/>
          </a:blip>
          <a:srcRect l="2266" t="27638" b="52361"/>
          <a:stretch/>
        </p:blipFill>
        <p:spPr>
          <a:xfrm>
            <a:off x="6134676" y="5284693"/>
            <a:ext cx="1256724" cy="457201"/>
          </a:xfrm>
          <a:prstGeom prst="rect">
            <a:avLst/>
          </a:prstGeom>
          <a:noFill/>
          <a:ln>
            <a:noFill/>
          </a:ln>
        </p:spPr>
      </p:pic>
      <p:pic>
        <p:nvPicPr>
          <p:cNvPr id="402" name="Google Shape;402;p39" descr="http://2.bp.blogspot.com/-R7cFKjuymvw/Ttwa4uro16I/AAAAAAAACjM/iDJcchEHk-M/s1600/AeronavNotes.jpg"/>
          <p:cNvPicPr preferRelativeResize="0"/>
          <p:nvPr/>
        </p:nvPicPr>
        <p:blipFill rotWithShape="1">
          <a:blip r:embed="rId5">
            <a:alphaModFix/>
          </a:blip>
          <a:srcRect r="88799" b="41259"/>
          <a:stretch/>
        </p:blipFill>
        <p:spPr>
          <a:xfrm>
            <a:off x="2178855" y="5113243"/>
            <a:ext cx="530225" cy="8001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sp>
        <p:nvSpPr>
          <p:cNvPr id="8" name="Google Shape;407;p40"/>
          <p:cNvSpPr txBox="1">
            <a:spLocks noGrp="1"/>
          </p:cNvSpPr>
          <p:nvPr>
            <p:ph type="title"/>
          </p:nvPr>
        </p:nvSpPr>
        <p:spPr>
          <a:xfrm>
            <a:off x="1643045" y="453038"/>
            <a:ext cx="5849924" cy="67189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2400" dirty="0"/>
              <a:t/>
            </a:r>
            <a:br>
              <a:rPr lang="en-US" sz="2400" dirty="0"/>
            </a:br>
            <a:r>
              <a:rPr lang="en-US" dirty="0"/>
              <a:t>Trouble </a:t>
            </a:r>
            <a:r>
              <a:rPr lang="en-US" dirty="0" smtClean="0"/>
              <a:t>T</a:t>
            </a:r>
            <a:endParaRPr dirty="0"/>
          </a:p>
        </p:txBody>
      </p:sp>
      <p:sp>
        <p:nvSpPr>
          <p:cNvPr id="408" name="Google Shape;408;p40"/>
          <p:cNvSpPr txBox="1">
            <a:spLocks noGrp="1"/>
          </p:cNvSpPr>
          <p:nvPr>
            <p:ph idx="1"/>
          </p:nvPr>
        </p:nvSpPr>
        <p:spPr>
          <a:xfrm>
            <a:off x="685346" y="1594660"/>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Verdana"/>
              <a:buChar char="•"/>
            </a:pPr>
            <a:r>
              <a:rPr lang="en-US" sz="2400" dirty="0"/>
              <a:t>TERPS</a:t>
            </a:r>
            <a:endParaRPr dirty="0"/>
          </a:p>
          <a:p>
            <a:pPr marL="742950" lvl="1" indent="-285750" algn="l" rtl="0">
              <a:spcBef>
                <a:spcPts val="400"/>
              </a:spcBef>
              <a:spcAft>
                <a:spcPts val="0"/>
              </a:spcAft>
              <a:buSzPts val="2000"/>
              <a:buFont typeface="Verdana"/>
              <a:buChar char="•"/>
            </a:pPr>
            <a:r>
              <a:rPr lang="en-US" sz="2000" dirty="0"/>
              <a:t>Assume one engine inoperative </a:t>
            </a:r>
            <a:endParaRPr sz="2000" dirty="0"/>
          </a:p>
          <a:p>
            <a:pPr marL="742950" lvl="1" indent="-285750" algn="l" rtl="0">
              <a:spcBef>
                <a:spcPts val="400"/>
              </a:spcBef>
              <a:spcAft>
                <a:spcPts val="0"/>
              </a:spcAft>
              <a:buSzPts val="2000"/>
              <a:buFont typeface="Verdana"/>
              <a:buChar char="•"/>
            </a:pPr>
            <a:r>
              <a:rPr lang="en-US" sz="2000" dirty="0"/>
              <a:t>200 </a:t>
            </a:r>
            <a:r>
              <a:rPr lang="en-US" sz="2000" dirty="0" err="1"/>
              <a:t>ft</a:t>
            </a:r>
            <a:r>
              <a:rPr lang="en-US" sz="2000" dirty="0"/>
              <a:t>/nm is the standard TERPS climb gradient</a:t>
            </a:r>
            <a:endParaRPr dirty="0"/>
          </a:p>
          <a:p>
            <a:pPr marL="742950" lvl="1" indent="-285750" algn="l" rtl="0">
              <a:spcBef>
                <a:spcPts val="400"/>
              </a:spcBef>
              <a:spcAft>
                <a:spcPts val="0"/>
              </a:spcAft>
              <a:buSzPts val="2000"/>
              <a:buFont typeface="Verdana"/>
              <a:buChar char="•"/>
            </a:pPr>
            <a:r>
              <a:rPr lang="en-US" sz="2000" dirty="0"/>
              <a:t>TERPS OIS </a:t>
            </a:r>
            <a:r>
              <a:rPr lang="en-US" sz="1200" dirty="0"/>
              <a:t>(Obstacle Identification Surface) </a:t>
            </a:r>
            <a:r>
              <a:rPr lang="en-US" sz="2000" dirty="0"/>
              <a:t>152 </a:t>
            </a:r>
            <a:r>
              <a:rPr lang="en-US" sz="2000" dirty="0" err="1"/>
              <a:t>ft</a:t>
            </a:r>
            <a:r>
              <a:rPr lang="en-US" sz="2000" dirty="0"/>
              <a:t>/nm</a:t>
            </a:r>
            <a:endParaRPr dirty="0"/>
          </a:p>
          <a:p>
            <a:pPr marL="742950" lvl="1" indent="-285750" algn="l" rtl="0">
              <a:spcBef>
                <a:spcPts val="400"/>
              </a:spcBef>
              <a:spcAft>
                <a:spcPts val="0"/>
              </a:spcAft>
              <a:buSzPts val="2000"/>
              <a:buFont typeface="Verdana"/>
              <a:buChar char="•"/>
            </a:pPr>
            <a:r>
              <a:rPr lang="en-US" sz="2000" dirty="0"/>
              <a:t>48 </a:t>
            </a:r>
            <a:r>
              <a:rPr lang="en-US" sz="2000" dirty="0" err="1"/>
              <a:t>ft</a:t>
            </a:r>
            <a:r>
              <a:rPr lang="en-US" sz="2000" dirty="0"/>
              <a:t>/nm obstacle clearance</a:t>
            </a:r>
            <a:endParaRPr dirty="0"/>
          </a:p>
          <a:p>
            <a:pPr marL="342900" lvl="0" indent="-342900" algn="l" rtl="0">
              <a:spcBef>
                <a:spcPts val="480"/>
              </a:spcBef>
              <a:spcAft>
                <a:spcPts val="0"/>
              </a:spcAft>
              <a:buSzPts val="2400"/>
              <a:buFont typeface="Verdana"/>
              <a:buChar char="•"/>
            </a:pPr>
            <a:r>
              <a:rPr lang="en-US" sz="2400" dirty="0" smtClean="0"/>
              <a:t>Can’t </a:t>
            </a:r>
            <a:r>
              <a:rPr lang="en-US" sz="2400" dirty="0"/>
              <a:t>make the climb gradient?</a:t>
            </a:r>
            <a:endParaRPr dirty="0"/>
          </a:p>
          <a:p>
            <a:pPr marL="742950" lvl="1" indent="-285750" algn="l" rtl="0">
              <a:spcBef>
                <a:spcPts val="400"/>
              </a:spcBef>
              <a:spcAft>
                <a:spcPts val="0"/>
              </a:spcAft>
              <a:buSzPts val="2000"/>
              <a:buFont typeface="Verdana"/>
              <a:buChar char="•"/>
            </a:pPr>
            <a:r>
              <a:rPr lang="en-US" sz="2000" dirty="0"/>
              <a:t>Decrease gross weight-Fuel, payload, </a:t>
            </a:r>
            <a:r>
              <a:rPr lang="en-US" sz="2000" dirty="0" err="1"/>
              <a:t>etc</a:t>
            </a:r>
            <a:endParaRPr sz="2000" dirty="0"/>
          </a:p>
          <a:p>
            <a:pPr marL="742950" lvl="1" indent="-285750" algn="l" rtl="0">
              <a:spcBef>
                <a:spcPts val="400"/>
              </a:spcBef>
              <a:spcAft>
                <a:spcPts val="0"/>
              </a:spcAft>
              <a:buSzPts val="2000"/>
              <a:buFont typeface="Verdana"/>
              <a:buChar char="•"/>
            </a:pPr>
            <a:r>
              <a:rPr lang="en-US" sz="2000" dirty="0"/>
              <a:t>Wait for better weather-Cooler, headwind, </a:t>
            </a:r>
            <a:r>
              <a:rPr lang="en-US" sz="2000" dirty="0" err="1"/>
              <a:t>etc</a:t>
            </a:r>
            <a:endParaRPr sz="2000" dirty="0"/>
          </a:p>
          <a:p>
            <a:pPr marL="742950" lvl="1" indent="-285750" algn="l" rtl="0">
              <a:spcBef>
                <a:spcPts val="400"/>
              </a:spcBef>
              <a:spcAft>
                <a:spcPts val="0"/>
              </a:spcAft>
              <a:buSzPts val="2000"/>
              <a:buFont typeface="Verdana"/>
              <a:buChar char="•"/>
            </a:pPr>
            <a:r>
              <a:rPr lang="en-US" sz="2000" dirty="0"/>
              <a:t>Pick a different runway-Away from obstacle</a:t>
            </a:r>
            <a:endParaRPr dirty="0"/>
          </a:p>
          <a:p>
            <a:pPr marL="742950" lvl="1" indent="-285750" algn="l" rtl="0">
              <a:spcBef>
                <a:spcPts val="400"/>
              </a:spcBef>
              <a:spcAft>
                <a:spcPts val="0"/>
              </a:spcAft>
              <a:buSzPts val="2000"/>
              <a:buFont typeface="Verdana"/>
              <a:buChar char="•"/>
            </a:pPr>
            <a:r>
              <a:rPr lang="en-US" sz="2000" dirty="0"/>
              <a:t>VCOA where available</a:t>
            </a:r>
            <a:endParaRPr dirty="0"/>
          </a:p>
          <a:p>
            <a:pPr marL="0" lvl="0" indent="0" algn="l" rtl="0">
              <a:spcBef>
                <a:spcPts val="640"/>
              </a:spcBef>
              <a:spcAft>
                <a:spcPts val="0"/>
              </a:spcAft>
              <a:buSzPts val="3200"/>
              <a:buFont typeface="Verdana"/>
              <a:buNone/>
            </a:pPr>
            <a:endParaRPr dirty="0"/>
          </a:p>
        </p:txBody>
      </p:sp>
      <p:pic>
        <p:nvPicPr>
          <p:cNvPr id="409" name="Google Shape;409;p40"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667113" y="23029"/>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Trouble T</a:t>
            </a:r>
            <a:endParaRPr dirty="0"/>
          </a:p>
        </p:txBody>
      </p:sp>
      <p:graphicFrame>
        <p:nvGraphicFramePr>
          <p:cNvPr id="416" name="Google Shape;416;p41"/>
          <p:cNvGraphicFramePr/>
          <p:nvPr>
            <p:extLst>
              <p:ext uri="{D42A27DB-BD31-4B8C-83A1-F6EECF244321}">
                <p14:modId xmlns:p14="http://schemas.microsoft.com/office/powerpoint/2010/main" val="1421904785"/>
              </p:ext>
            </p:extLst>
          </p:nvPr>
        </p:nvGraphicFramePr>
        <p:xfrm>
          <a:off x="381000" y="2923526"/>
          <a:ext cx="4038600" cy="2839746"/>
        </p:xfrm>
        <a:graphic>
          <a:graphicData uri="http://schemas.openxmlformats.org/presentationml/2006/ole">
            <mc:AlternateContent xmlns:mc="http://schemas.openxmlformats.org/markup-compatibility/2006">
              <mc:Choice xmlns:v="urn:schemas-microsoft-com:vml" Requires="v">
                <p:oleObj spid="_x0000_s1088" name="Slide" r:id="rId4" imgW="3656238" imgH="2741845" progId="PowerPoint.Slide.8">
                  <p:embed/>
                </p:oleObj>
              </mc:Choice>
              <mc:Fallback>
                <p:oleObj name="Slide" r:id="rId4" imgW="3656238" imgH="2741845" progId="PowerPoint.Slide.8">
                  <p:embed/>
                  <p:pic>
                    <p:nvPicPr>
                      <p:cNvPr id="416" name="Google Shape;416;p41"/>
                      <p:cNvPicPr preferRelativeResize="0"/>
                      <p:nvPr/>
                    </p:nvPicPr>
                    <p:blipFill rotWithShape="1">
                      <a:blip r:embed="rId5">
                        <a:alphaModFix/>
                      </a:blip>
                      <a:srcRect/>
                      <a:stretch>
                        <a:fillRect/>
                      </a:stretch>
                    </p:blipFill>
                    <p:spPr>
                      <a:xfrm>
                        <a:off x="381000" y="2923526"/>
                        <a:ext cx="4038600" cy="2839746"/>
                      </a:xfrm>
                      <a:prstGeom prst="rect">
                        <a:avLst/>
                      </a:prstGeom>
                      <a:noFill/>
                      <a:ln w="9525" cap="flat" cmpd="sng">
                        <a:solidFill>
                          <a:srgbClr val="000000"/>
                        </a:solidFill>
                        <a:prstDash val="solid"/>
                        <a:miter lim="800000"/>
                        <a:headEnd type="none" w="sm" len="sm"/>
                        <a:tailEnd type="none" w="sm" len="sm"/>
                      </a:ln>
                    </p:spPr>
                  </p:pic>
                </p:oleObj>
              </mc:Fallback>
            </mc:AlternateContent>
          </a:graphicData>
        </a:graphic>
      </p:graphicFrame>
      <p:pic>
        <p:nvPicPr>
          <p:cNvPr id="418" name="Google Shape;418;p41" descr="http://sr.photos1.fotosearch.com/bthumb/CSP/CSP993/k15351662.jpg"/>
          <p:cNvPicPr preferRelativeResize="0"/>
          <p:nvPr/>
        </p:nvPicPr>
        <p:blipFill rotWithShape="1">
          <a:blip r:embed="rId6">
            <a:alphaModFix/>
          </a:blip>
          <a:srcRect/>
          <a:stretch/>
        </p:blipFill>
        <p:spPr>
          <a:xfrm>
            <a:off x="3276600" y="4596936"/>
            <a:ext cx="320488" cy="838200"/>
          </a:xfrm>
          <a:prstGeom prst="rect">
            <a:avLst/>
          </a:prstGeom>
          <a:noFill/>
          <a:ln>
            <a:noFill/>
          </a:ln>
        </p:spPr>
      </p:pic>
      <p:pic>
        <p:nvPicPr>
          <p:cNvPr id="420" name="Google Shape;420;p41" descr="tw4-new"/>
          <p:cNvPicPr preferRelativeResize="0"/>
          <p:nvPr/>
        </p:nvPicPr>
        <p:blipFill rotWithShape="1">
          <a:blip r:embed="rId7">
            <a:alphaModFix/>
          </a:blip>
          <a:srcRect/>
          <a:stretch/>
        </p:blipFill>
        <p:spPr>
          <a:xfrm>
            <a:off x="7391400" y="228600"/>
            <a:ext cx="1279525" cy="1120775"/>
          </a:xfrm>
          <a:prstGeom prst="rect">
            <a:avLst/>
          </a:prstGeom>
          <a:noFill/>
          <a:ln>
            <a:noFill/>
          </a:ln>
        </p:spPr>
      </p:pic>
      <p:sp>
        <p:nvSpPr>
          <p:cNvPr id="422" name="Google Shape;422;p41"/>
          <p:cNvSpPr txBox="1"/>
          <p:nvPr/>
        </p:nvSpPr>
        <p:spPr>
          <a:xfrm>
            <a:off x="675600" y="1621775"/>
            <a:ext cx="7792800" cy="10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Verdana"/>
                <a:ea typeface="Verdana"/>
                <a:cs typeface="Verdana"/>
                <a:sym typeface="Verdana"/>
              </a:rPr>
              <a:t>Departure end crossing height of zero feet at USAF/USN fields, all others 35 feet.</a:t>
            </a:r>
            <a:endParaRPr sz="1800" dirty="0">
              <a:solidFill>
                <a:srgbClr val="FFFFFF"/>
              </a:solidFill>
              <a:latin typeface="Verdana"/>
              <a:ea typeface="Verdana"/>
              <a:cs typeface="Verdana"/>
              <a:sym typeface="Verdan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66744528"/>
              </p:ext>
            </p:extLst>
          </p:nvPr>
        </p:nvGraphicFramePr>
        <p:xfrm>
          <a:off x="4419600" y="2923526"/>
          <a:ext cx="4258353" cy="2839746"/>
        </p:xfrm>
        <a:graphic>
          <a:graphicData uri="http://schemas.openxmlformats.org/presentationml/2006/ole">
            <mc:AlternateContent xmlns:mc="http://schemas.openxmlformats.org/markup-compatibility/2006">
              <mc:Choice xmlns:v="urn:schemas-microsoft-com:vml" Requires="v">
                <p:oleObj spid="_x0000_s1089" name="Slide" r:id="rId8" imgW="3480666" imgH="2610438" progId="PowerPoint.Slide.8">
                  <p:embed/>
                </p:oleObj>
              </mc:Choice>
              <mc:Fallback>
                <p:oleObj name="Slide" r:id="rId8" imgW="3480666" imgH="2610438" progId="PowerPoint.Slide.8">
                  <p:embed/>
                  <p:pic>
                    <p:nvPicPr>
                      <p:cNvPr id="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923526"/>
                        <a:ext cx="4258353" cy="2839746"/>
                      </a:xfrm>
                      <a:prstGeom prst="rect">
                        <a:avLst/>
                      </a:prstGeom>
                      <a:noFill/>
                      <a:ln w="9525">
                        <a:solidFill>
                          <a:srgbClr val="000000"/>
                        </a:solidFill>
                        <a:miter lim="800000"/>
                        <a:headEnd/>
                        <a:tailEnd/>
                      </a:ln>
                    </p:spPr>
                  </p:pic>
                </p:oleObj>
              </mc:Fallback>
            </mc:AlternateContent>
          </a:graphicData>
        </a:graphic>
      </p:graphicFrame>
      <p:pic>
        <p:nvPicPr>
          <p:cNvPr id="419" name="Google Shape;419;p41" descr="http://sr.photos1.fotosearch.com/bthumb/CSP/CSP993/k15351662.jpg"/>
          <p:cNvPicPr preferRelativeResize="0"/>
          <p:nvPr/>
        </p:nvPicPr>
        <p:blipFill rotWithShape="1">
          <a:blip r:embed="rId6">
            <a:alphaModFix/>
          </a:blip>
          <a:srcRect/>
          <a:stretch/>
        </p:blipFill>
        <p:spPr>
          <a:xfrm>
            <a:off x="7620000" y="4343399"/>
            <a:ext cx="411602" cy="1076497"/>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44"/>
          <p:cNvSpPr txBox="1">
            <a:spLocks noGrp="1"/>
          </p:cNvSpPr>
          <p:nvPr>
            <p:ph type="title"/>
          </p:nvPr>
        </p:nvSpPr>
        <p:spPr>
          <a:xfrm>
            <a:off x="689339" y="0"/>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429" name="Google Shape;429;p44"/>
          <p:cNvSpPr txBox="1">
            <a:spLocks noGrp="1"/>
          </p:cNvSpPr>
          <p:nvPr>
            <p:ph idx="1"/>
          </p:nvPr>
        </p:nvSpPr>
        <p:spPr>
          <a:xfrm>
            <a:off x="0" y="1456225"/>
            <a:ext cx="9144000" cy="5332800"/>
          </a:xfrm>
          <a:prstGeom prst="rect">
            <a:avLst/>
          </a:prstGeom>
          <a:noFill/>
          <a:ln>
            <a:noFill/>
          </a:ln>
        </p:spPr>
        <p:txBody>
          <a:bodyPr spcFirstLastPara="1" wrap="square" lIns="91425" tIns="45700" rIns="91425" bIns="45700" anchor="t" anchorCtr="0">
            <a:noAutofit/>
          </a:bodyPr>
          <a:lstStyle/>
          <a:p>
            <a:pPr marL="342900">
              <a:spcBef>
                <a:spcPts val="0"/>
              </a:spcBef>
              <a:buSzPts val="3200"/>
            </a:pPr>
            <a:r>
              <a:rPr lang="en-US" sz="2800" dirty="0"/>
              <a:t>Weather minimums for takeoff-CNAF </a:t>
            </a:r>
            <a:r>
              <a:rPr lang="en-US" sz="2800" dirty="0" smtClean="0"/>
              <a:t>M-3710.7</a:t>
            </a:r>
            <a:endParaRPr dirty="0"/>
          </a:p>
          <a:p>
            <a:pPr marL="742950" lvl="1" indent="-285750" algn="l" rtl="0">
              <a:spcBef>
                <a:spcPts val="560"/>
              </a:spcBef>
              <a:spcAft>
                <a:spcPts val="0"/>
              </a:spcAft>
              <a:buSzPts val="2800"/>
              <a:buFont typeface="Verdana"/>
              <a:buChar char="•"/>
            </a:pPr>
            <a:r>
              <a:rPr lang="en-US" sz="2400" dirty="0"/>
              <a:t>Standard instrument rating — Published minimums for the available NPA, but not less than 300-foot ceiling and 1-statute mile visibility. When a precision approach compatible with installed and operable aircraft equipment is available, takeoff is</a:t>
            </a:r>
            <a:r>
              <a:rPr lang="en-US" sz="2400" dirty="0">
                <a:solidFill>
                  <a:schemeClr val="dk1"/>
                </a:solidFill>
                <a:latin typeface="Arial"/>
                <a:ea typeface="Arial"/>
                <a:cs typeface="Arial"/>
                <a:sym typeface="Arial"/>
              </a:rPr>
              <a:t> </a:t>
            </a:r>
            <a:r>
              <a:rPr lang="en-US" sz="2400" dirty="0"/>
              <a:t>authorized provided the weather is at least equal to the precision approach minimums for the </a:t>
            </a:r>
            <a:r>
              <a:rPr lang="en-US" sz="2400" b="1" dirty="0"/>
              <a:t>landing runway in use</a:t>
            </a:r>
            <a:r>
              <a:rPr lang="en-US" sz="2400" dirty="0"/>
              <a:t>, but in no case when the weather is less than 200-foot ceiling and 1/2-statute-mile visibility/2,400-foot runway visual range (RVR</a:t>
            </a:r>
            <a:r>
              <a:rPr lang="en-US" sz="2400" dirty="0" smtClean="0"/>
              <a:t>).</a:t>
            </a:r>
            <a:endParaRPr dirty="0"/>
          </a:p>
          <a:p>
            <a:pPr marL="742950" lvl="0" indent="0" algn="l" rtl="0">
              <a:spcBef>
                <a:spcPts val="560"/>
              </a:spcBef>
              <a:spcAft>
                <a:spcPts val="0"/>
              </a:spcAft>
              <a:buNone/>
            </a:pPr>
            <a:r>
              <a:rPr lang="en-US" dirty="0"/>
              <a:t>               </a:t>
            </a:r>
            <a:endParaRPr dirty="0"/>
          </a:p>
        </p:txBody>
      </p:sp>
      <p:pic>
        <p:nvPicPr>
          <p:cNvPr id="430" name="Google Shape;430;p44"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sp>
        <p:nvSpPr>
          <p:cNvPr id="446" name="Google Shape;446;p43"/>
          <p:cNvSpPr txBox="1">
            <a:spLocks noGrp="1"/>
          </p:cNvSpPr>
          <p:nvPr>
            <p:ph type="title"/>
          </p:nvPr>
        </p:nvSpPr>
        <p:spPr>
          <a:xfrm>
            <a:off x="692879" y="125826"/>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447" name="Google Shape;447;p43"/>
          <p:cNvSpPr txBox="1">
            <a:spLocks noGrp="1"/>
          </p:cNvSpPr>
          <p:nvPr>
            <p:ph idx="1"/>
          </p:nvPr>
        </p:nvSpPr>
        <p:spPr>
          <a:xfrm>
            <a:off x="685800" y="1641475"/>
            <a:ext cx="7772400" cy="46831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a:t>Aviate, Navigate, Communicate</a:t>
            </a:r>
            <a:endParaRPr sz="2400" dirty="0"/>
          </a:p>
          <a:p>
            <a:pPr marL="742950" lvl="1" indent="-285750" algn="l" rtl="0">
              <a:spcBef>
                <a:spcPts val="560"/>
              </a:spcBef>
              <a:spcAft>
                <a:spcPts val="0"/>
              </a:spcAft>
              <a:buSzPts val="2800"/>
              <a:buFont typeface="Verdana"/>
              <a:buChar char="•"/>
            </a:pPr>
            <a:r>
              <a:rPr lang="en-US" sz="2400" dirty="0"/>
              <a:t>Climb at 150 </a:t>
            </a:r>
            <a:r>
              <a:rPr lang="en-US" sz="2400" dirty="0" err="1"/>
              <a:t>kts</a:t>
            </a:r>
            <a:r>
              <a:rPr lang="en-US" sz="2400" dirty="0"/>
              <a:t> (NATOPS climb speeds are located in chapter 7)</a:t>
            </a:r>
            <a:endParaRPr sz="2400" dirty="0"/>
          </a:p>
          <a:p>
            <a:pPr marL="742950" lvl="1" indent="-285750" algn="l" rtl="0">
              <a:spcBef>
                <a:spcPts val="560"/>
              </a:spcBef>
              <a:spcAft>
                <a:spcPts val="0"/>
              </a:spcAft>
              <a:buSzPts val="2800"/>
              <a:buFont typeface="Verdana"/>
              <a:buChar char="•"/>
            </a:pPr>
            <a:r>
              <a:rPr lang="en-US" sz="2400" dirty="0"/>
              <a:t>Contact Departure “OFF Report” </a:t>
            </a:r>
            <a:endParaRPr sz="2400" dirty="0"/>
          </a:p>
          <a:p>
            <a:pPr marL="1143000" lvl="2" indent="-228600" algn="l" rtl="0">
              <a:spcBef>
                <a:spcPts val="480"/>
              </a:spcBef>
              <a:spcAft>
                <a:spcPts val="0"/>
              </a:spcAft>
              <a:buSzPts val="2400"/>
              <a:buFont typeface="Verdana"/>
              <a:buChar char="•"/>
            </a:pPr>
            <a:r>
              <a:rPr lang="en-US" sz="2400" dirty="0"/>
              <a:t>Who you are, passing altitude off whatever airport, flying whatever departure</a:t>
            </a:r>
            <a:endParaRPr sz="2400" dirty="0"/>
          </a:p>
          <a:p>
            <a:pPr marL="742950" lvl="1" indent="-285750" algn="l" rtl="0">
              <a:spcBef>
                <a:spcPts val="560"/>
              </a:spcBef>
              <a:spcAft>
                <a:spcPts val="0"/>
              </a:spcAft>
              <a:buSzPts val="2800"/>
              <a:buFont typeface="Verdana"/>
              <a:buChar char="•"/>
            </a:pPr>
            <a:r>
              <a:rPr lang="en-US" sz="2400" dirty="0"/>
              <a:t>Checklist (1,000 </a:t>
            </a:r>
            <a:r>
              <a:rPr lang="en-US" sz="2400" dirty="0" err="1"/>
              <a:t>ft</a:t>
            </a:r>
            <a:r>
              <a:rPr lang="en-US" sz="2400" dirty="0"/>
              <a:t> AGL)</a:t>
            </a:r>
            <a:endParaRPr sz="2400" dirty="0"/>
          </a:p>
          <a:p>
            <a:pPr marL="1143000" lvl="0" indent="0" algn="l" rtl="0">
              <a:spcBef>
                <a:spcPts val="480"/>
              </a:spcBef>
              <a:spcAft>
                <a:spcPts val="0"/>
              </a:spcAft>
              <a:buNone/>
            </a:pPr>
            <a:endParaRPr dirty="0"/>
          </a:p>
        </p:txBody>
      </p:sp>
      <p:pic>
        <p:nvPicPr>
          <p:cNvPr id="448" name="Google Shape;448;p43"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sp>
        <p:nvSpPr>
          <p:cNvPr id="455" name="Google Shape;455;p45"/>
          <p:cNvSpPr txBox="1">
            <a:spLocks noGrp="1"/>
          </p:cNvSpPr>
          <p:nvPr>
            <p:ph type="title"/>
          </p:nvPr>
        </p:nvSpPr>
        <p:spPr>
          <a:xfrm>
            <a:off x="1589257" y="439590"/>
            <a:ext cx="5957500" cy="6987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Enroute</a:t>
            </a:r>
            <a:endParaRPr dirty="0"/>
          </a:p>
        </p:txBody>
      </p:sp>
      <p:sp>
        <p:nvSpPr>
          <p:cNvPr id="456" name="Google Shape;456;p45"/>
          <p:cNvSpPr txBox="1">
            <a:spLocks noGrp="1"/>
          </p:cNvSpPr>
          <p:nvPr>
            <p:ph idx="1"/>
          </p:nvPr>
        </p:nvSpPr>
        <p:spPr>
          <a:xfrm>
            <a:off x="685346" y="1836087"/>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Least busy but possibly most critical part</a:t>
            </a:r>
            <a:endParaRPr dirty="0"/>
          </a:p>
          <a:p>
            <a:pPr marL="742950" lvl="1" indent="-285750" algn="l" rtl="0">
              <a:lnSpc>
                <a:spcPct val="90000"/>
              </a:lnSpc>
              <a:spcBef>
                <a:spcPts val="480"/>
              </a:spcBef>
              <a:spcAft>
                <a:spcPts val="0"/>
              </a:spcAft>
              <a:buSzPts val="2400"/>
              <a:buFont typeface="Verdana"/>
              <a:buChar char="•"/>
            </a:pPr>
            <a:r>
              <a:rPr lang="en-US" sz="2400" dirty="0" smtClean="0"/>
              <a:t>Use </a:t>
            </a:r>
            <a:r>
              <a:rPr lang="en-US" sz="2400" dirty="0"/>
              <a:t>this time to ‘get ahead’</a:t>
            </a:r>
            <a:endParaRPr dirty="0"/>
          </a:p>
          <a:p>
            <a:pPr marL="1143000" lvl="2" indent="-228600" algn="l" rtl="0">
              <a:lnSpc>
                <a:spcPct val="90000"/>
              </a:lnSpc>
              <a:spcBef>
                <a:spcPts val="400"/>
              </a:spcBef>
              <a:spcAft>
                <a:spcPts val="0"/>
              </a:spcAft>
              <a:buSzPts val="2000"/>
              <a:buFont typeface="Verdana"/>
              <a:buChar char="•"/>
            </a:pPr>
            <a:r>
              <a:rPr lang="en-US" sz="2000" dirty="0"/>
              <a:t>Get ATIS early (You can get ATIS FOR ALL fields)</a:t>
            </a:r>
            <a:endParaRPr dirty="0"/>
          </a:p>
          <a:p>
            <a:pPr marL="1143000" lvl="2" indent="-228600" algn="l" rtl="0">
              <a:lnSpc>
                <a:spcPct val="90000"/>
              </a:lnSpc>
              <a:spcBef>
                <a:spcPts val="400"/>
              </a:spcBef>
              <a:spcAft>
                <a:spcPts val="0"/>
              </a:spcAft>
              <a:buSzPts val="2000"/>
              <a:buFont typeface="Verdana"/>
              <a:buChar char="•"/>
            </a:pPr>
            <a:r>
              <a:rPr lang="en-US" sz="2000" dirty="0"/>
              <a:t>Brief approach as soon as you have the </a:t>
            </a:r>
            <a:r>
              <a:rPr lang="en-US" sz="2000" dirty="0" smtClean="0"/>
              <a:t>weather</a:t>
            </a:r>
          </a:p>
          <a:p>
            <a:pPr marL="1143000" lvl="2" indent="-228600" algn="l" rtl="0">
              <a:lnSpc>
                <a:spcPct val="90000"/>
              </a:lnSpc>
              <a:spcBef>
                <a:spcPts val="400"/>
              </a:spcBef>
              <a:spcAft>
                <a:spcPts val="0"/>
              </a:spcAft>
              <a:buSzPts val="2000"/>
              <a:buFont typeface="Verdana"/>
              <a:buChar char="•"/>
            </a:pPr>
            <a:endParaRPr dirty="0"/>
          </a:p>
          <a:p>
            <a:pPr marL="742950" lvl="1" indent="-285750" algn="l" rtl="0">
              <a:lnSpc>
                <a:spcPct val="90000"/>
              </a:lnSpc>
              <a:spcBef>
                <a:spcPts val="480"/>
              </a:spcBef>
              <a:spcAft>
                <a:spcPts val="0"/>
              </a:spcAft>
              <a:buSzPts val="2400"/>
              <a:buFont typeface="Verdana"/>
              <a:buChar char="•"/>
            </a:pPr>
            <a:r>
              <a:rPr lang="en-US" sz="2400" dirty="0"/>
              <a:t>Always be aware of position and situation</a:t>
            </a:r>
            <a:endParaRPr dirty="0"/>
          </a:p>
          <a:p>
            <a:pPr marL="1143000" lvl="2" indent="-228600" algn="l" rtl="0">
              <a:lnSpc>
                <a:spcPct val="90000"/>
              </a:lnSpc>
              <a:spcBef>
                <a:spcPts val="400"/>
              </a:spcBef>
              <a:spcAft>
                <a:spcPts val="0"/>
              </a:spcAft>
              <a:buSzPts val="2000"/>
              <a:buFont typeface="Verdana"/>
              <a:buChar char="•"/>
            </a:pPr>
            <a:r>
              <a:rPr lang="en-US" sz="2000" dirty="0"/>
              <a:t>Utilized the MFD or MAP mode on the </a:t>
            </a:r>
            <a:r>
              <a:rPr lang="en-US" sz="2000" dirty="0" smtClean="0"/>
              <a:t>PFD</a:t>
            </a:r>
          </a:p>
          <a:p>
            <a:pPr marL="1143000" lvl="2" indent="-228600">
              <a:lnSpc>
                <a:spcPct val="90000"/>
              </a:lnSpc>
              <a:spcBef>
                <a:spcPts val="400"/>
              </a:spcBef>
              <a:spcAft>
                <a:spcPts val="0"/>
              </a:spcAft>
              <a:buSzPts val="2000"/>
              <a:buFont typeface="Verdana"/>
              <a:buChar char="•"/>
            </a:pPr>
            <a:r>
              <a:rPr lang="en-US" sz="2000" dirty="0"/>
              <a:t>Pull out a low chart if time </a:t>
            </a:r>
            <a:r>
              <a:rPr lang="en-US" sz="2000" dirty="0" smtClean="0"/>
              <a:t>permits</a:t>
            </a:r>
            <a:endParaRPr sz="2000" dirty="0"/>
          </a:p>
          <a:p>
            <a:pPr marL="1143000" lvl="2" indent="-228600" algn="l" rtl="0">
              <a:lnSpc>
                <a:spcPct val="90000"/>
              </a:lnSpc>
              <a:spcBef>
                <a:spcPts val="400"/>
              </a:spcBef>
              <a:spcAft>
                <a:spcPts val="0"/>
              </a:spcAft>
              <a:buSzPts val="2000"/>
              <a:buFont typeface="Verdana"/>
              <a:buChar char="•"/>
            </a:pPr>
            <a:r>
              <a:rPr lang="en-US" sz="2000" dirty="0" smtClean="0"/>
              <a:t>Look </a:t>
            </a:r>
            <a:r>
              <a:rPr lang="en-US" sz="2000" dirty="0"/>
              <a:t>at approach plate for extra SA (ex. Alice VOR-A), you “live” on the tail of the needle.</a:t>
            </a:r>
            <a:endParaRPr dirty="0"/>
          </a:p>
          <a:p>
            <a:pPr marL="1143000" lvl="2" indent="-228600" algn="l" rtl="0">
              <a:lnSpc>
                <a:spcPct val="90000"/>
              </a:lnSpc>
              <a:spcBef>
                <a:spcPts val="400"/>
              </a:spcBef>
              <a:spcAft>
                <a:spcPts val="0"/>
              </a:spcAft>
              <a:buSzPts val="2000"/>
              <a:buFont typeface="Verdana"/>
              <a:buNone/>
            </a:pPr>
            <a:endParaRPr sz="2000" dirty="0"/>
          </a:p>
        </p:txBody>
      </p:sp>
      <p:pic>
        <p:nvPicPr>
          <p:cNvPr id="457" name="Google Shape;457;p45"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sp>
        <p:nvSpPr>
          <p:cNvPr id="463" name="Google Shape;463;p46"/>
          <p:cNvSpPr txBox="1">
            <a:spLocks noGrp="1"/>
          </p:cNvSpPr>
          <p:nvPr>
            <p:ph type="title"/>
          </p:nvPr>
        </p:nvSpPr>
        <p:spPr>
          <a:xfrm>
            <a:off x="1481680" y="385098"/>
            <a:ext cx="6172653" cy="65396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Enroute</a:t>
            </a:r>
            <a:endParaRPr dirty="0"/>
          </a:p>
        </p:txBody>
      </p:sp>
      <p:sp>
        <p:nvSpPr>
          <p:cNvPr id="464" name="Google Shape;464;p46"/>
          <p:cNvSpPr txBox="1">
            <a:spLocks noGrp="1"/>
          </p:cNvSpPr>
          <p:nvPr>
            <p:ph idx="1"/>
          </p:nvPr>
        </p:nvSpPr>
        <p:spPr>
          <a:xfrm>
            <a:off x="685345" y="1620935"/>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Font typeface="Verdana"/>
              <a:buChar char="•"/>
            </a:pPr>
            <a:r>
              <a:rPr lang="en-US" sz="2800" dirty="0"/>
              <a:t>Prepare for Arrival</a:t>
            </a:r>
            <a:endParaRPr dirty="0"/>
          </a:p>
          <a:p>
            <a:pPr marL="742950" lvl="1" indent="-285750" algn="l" rtl="0">
              <a:lnSpc>
                <a:spcPct val="80000"/>
              </a:lnSpc>
              <a:spcBef>
                <a:spcPts val="480"/>
              </a:spcBef>
              <a:spcAft>
                <a:spcPts val="0"/>
              </a:spcAft>
              <a:buSzPts val="2400"/>
              <a:buFont typeface="Verdana"/>
              <a:buChar char="•"/>
            </a:pPr>
            <a:r>
              <a:rPr lang="en-US" sz="2400" dirty="0"/>
              <a:t>Review NOTAMS/IFR </a:t>
            </a:r>
            <a:r>
              <a:rPr lang="en-US" sz="2400" dirty="0" err="1"/>
              <a:t>Supp</a:t>
            </a:r>
            <a:endParaRPr dirty="0"/>
          </a:p>
          <a:p>
            <a:pPr marL="1143000" lvl="2" indent="-228600" algn="l" rtl="0">
              <a:lnSpc>
                <a:spcPct val="80000"/>
              </a:lnSpc>
              <a:spcBef>
                <a:spcPts val="400"/>
              </a:spcBef>
              <a:spcAft>
                <a:spcPts val="0"/>
              </a:spcAft>
              <a:buSzPts val="2000"/>
              <a:buFont typeface="Verdana"/>
              <a:buChar char="•"/>
            </a:pPr>
            <a:r>
              <a:rPr lang="en-US" sz="2000" dirty="0"/>
              <a:t>Restrictions and Airport Info</a:t>
            </a:r>
            <a:endParaRPr dirty="0"/>
          </a:p>
          <a:p>
            <a:pPr marL="742950" lvl="1" indent="-285750" algn="l" rtl="0">
              <a:lnSpc>
                <a:spcPct val="80000"/>
              </a:lnSpc>
              <a:spcBef>
                <a:spcPts val="480"/>
              </a:spcBef>
              <a:spcAft>
                <a:spcPts val="0"/>
              </a:spcAft>
              <a:buSzPts val="2400"/>
              <a:buFont typeface="Verdana"/>
              <a:buChar char="•"/>
            </a:pPr>
            <a:r>
              <a:rPr lang="en-US" sz="2400" dirty="0"/>
              <a:t>Review Charts</a:t>
            </a:r>
            <a:endParaRPr dirty="0"/>
          </a:p>
          <a:p>
            <a:pPr marL="1143000" lvl="2" indent="-228600" algn="l" rtl="0">
              <a:lnSpc>
                <a:spcPct val="80000"/>
              </a:lnSpc>
              <a:spcBef>
                <a:spcPts val="400"/>
              </a:spcBef>
              <a:spcAft>
                <a:spcPts val="0"/>
              </a:spcAft>
              <a:buSzPts val="2000"/>
              <a:buFont typeface="Verdana"/>
              <a:buChar char="•"/>
            </a:pPr>
            <a:r>
              <a:rPr lang="en-US" sz="2000" dirty="0"/>
              <a:t>Familiarize with local airspace, airports and terrain</a:t>
            </a:r>
            <a:endParaRPr dirty="0"/>
          </a:p>
          <a:p>
            <a:pPr marL="742950" lvl="1" indent="-285750" algn="l" rtl="0">
              <a:lnSpc>
                <a:spcPct val="80000"/>
              </a:lnSpc>
              <a:spcBef>
                <a:spcPts val="480"/>
              </a:spcBef>
              <a:spcAft>
                <a:spcPts val="0"/>
              </a:spcAft>
              <a:buSzPts val="2400"/>
              <a:buFont typeface="Verdana"/>
              <a:buChar char="•"/>
            </a:pPr>
            <a:r>
              <a:rPr lang="en-US" sz="2400" dirty="0"/>
              <a:t>Review STARS (As Required)</a:t>
            </a:r>
            <a:endParaRPr dirty="0"/>
          </a:p>
          <a:p>
            <a:pPr marL="1143000" lvl="2" indent="-228600" algn="l" rtl="0">
              <a:lnSpc>
                <a:spcPct val="80000"/>
              </a:lnSpc>
              <a:spcBef>
                <a:spcPts val="400"/>
              </a:spcBef>
              <a:spcAft>
                <a:spcPts val="0"/>
              </a:spcAft>
              <a:buSzPts val="2000"/>
              <a:buFont typeface="Verdana"/>
              <a:buChar char="•"/>
            </a:pPr>
            <a:r>
              <a:rPr lang="en-US" sz="2000" dirty="0"/>
              <a:t>If a STAR is published, file it.</a:t>
            </a:r>
            <a:endParaRPr dirty="0"/>
          </a:p>
          <a:p>
            <a:pPr marL="742950" lvl="1" indent="-285750" algn="l" rtl="0">
              <a:lnSpc>
                <a:spcPct val="80000"/>
              </a:lnSpc>
              <a:spcBef>
                <a:spcPts val="480"/>
              </a:spcBef>
              <a:spcAft>
                <a:spcPts val="0"/>
              </a:spcAft>
              <a:buSzPts val="2400"/>
              <a:buFont typeface="Verdana"/>
              <a:buChar char="•"/>
            </a:pPr>
            <a:r>
              <a:rPr lang="en-US" sz="2400" dirty="0"/>
              <a:t>Review Approach Plates</a:t>
            </a:r>
            <a:endParaRPr dirty="0"/>
          </a:p>
          <a:p>
            <a:pPr marL="1143000" lvl="2" indent="-228600" algn="l" rtl="0">
              <a:lnSpc>
                <a:spcPct val="80000"/>
              </a:lnSpc>
              <a:spcBef>
                <a:spcPts val="400"/>
              </a:spcBef>
              <a:spcAft>
                <a:spcPts val="0"/>
              </a:spcAft>
              <a:buSzPts val="2000"/>
              <a:buFont typeface="Verdana"/>
              <a:buChar char="•"/>
            </a:pPr>
            <a:r>
              <a:rPr lang="en-US" sz="2000" dirty="0"/>
              <a:t>Review approaches and diagrams, including airport diagram to forecast a taxi plan.  </a:t>
            </a:r>
            <a:endParaRPr dirty="0"/>
          </a:p>
          <a:p>
            <a:pPr marL="1143000" lvl="2" indent="-228600" algn="l" rtl="0">
              <a:lnSpc>
                <a:spcPct val="80000"/>
              </a:lnSpc>
              <a:spcBef>
                <a:spcPts val="400"/>
              </a:spcBef>
              <a:spcAft>
                <a:spcPts val="0"/>
              </a:spcAft>
              <a:buSzPts val="2000"/>
              <a:buFont typeface="Verdana"/>
              <a:buChar char="•"/>
            </a:pPr>
            <a:r>
              <a:rPr lang="en-US" sz="2000" dirty="0"/>
              <a:t>Technique:  30 Min out, begin to get WX and review airport info (</a:t>
            </a:r>
            <a:r>
              <a:rPr lang="en-US" sz="2000" dirty="0" err="1"/>
              <a:t>Notams</a:t>
            </a:r>
            <a:r>
              <a:rPr lang="en-US" sz="2000" dirty="0"/>
              <a:t>, ATIS, </a:t>
            </a:r>
            <a:r>
              <a:rPr lang="en-US" sz="2000" dirty="0" err="1"/>
              <a:t>etc</a:t>
            </a:r>
            <a:r>
              <a:rPr lang="en-US" sz="2000" dirty="0"/>
              <a:t>).  </a:t>
            </a:r>
            <a:r>
              <a:rPr lang="en-US" sz="2000" dirty="0" smtClean="0"/>
              <a:t>Initiate checklist once briefed and setup for the approach.</a:t>
            </a:r>
            <a:endParaRPr sz="2000" dirty="0">
              <a:solidFill>
                <a:schemeClr val="lt2"/>
              </a:solidFill>
            </a:endParaRPr>
          </a:p>
          <a:p>
            <a:pPr marL="342900" lvl="0" indent="-342900" algn="l" rtl="0">
              <a:lnSpc>
                <a:spcPct val="80000"/>
              </a:lnSpc>
              <a:spcBef>
                <a:spcPts val="560"/>
              </a:spcBef>
              <a:spcAft>
                <a:spcPts val="0"/>
              </a:spcAft>
              <a:buSzPts val="2800"/>
              <a:buFont typeface="Verdana"/>
              <a:buNone/>
            </a:pPr>
            <a:endParaRPr sz="2800" dirty="0"/>
          </a:p>
          <a:p>
            <a:pPr marL="342900" lvl="0" indent="-165100" algn="l" rtl="0">
              <a:lnSpc>
                <a:spcPct val="80000"/>
              </a:lnSpc>
              <a:spcBef>
                <a:spcPts val="560"/>
              </a:spcBef>
              <a:spcAft>
                <a:spcPts val="0"/>
              </a:spcAft>
              <a:buSzPts val="2800"/>
              <a:buFont typeface="Verdana"/>
              <a:buNone/>
            </a:pPr>
            <a:endParaRPr sz="2800" dirty="0"/>
          </a:p>
        </p:txBody>
      </p:sp>
      <p:pic>
        <p:nvPicPr>
          <p:cNvPr id="465" name="Google Shape;465;p46"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sp>
        <p:nvSpPr>
          <p:cNvPr id="479" name="Google Shape;479;p48"/>
          <p:cNvSpPr txBox="1">
            <a:spLocks noGrp="1"/>
          </p:cNvSpPr>
          <p:nvPr>
            <p:ph type="title"/>
          </p:nvPr>
        </p:nvSpPr>
        <p:spPr>
          <a:xfrm>
            <a:off x="1620144" y="380616"/>
            <a:ext cx="6056112" cy="6629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Arrival</a:t>
            </a:r>
            <a:endParaRPr dirty="0"/>
          </a:p>
        </p:txBody>
      </p:sp>
      <p:sp>
        <p:nvSpPr>
          <p:cNvPr id="480" name="Google Shape;480;p48"/>
          <p:cNvSpPr txBox="1">
            <a:spLocks noGrp="1"/>
          </p:cNvSpPr>
          <p:nvPr>
            <p:ph idx="1"/>
          </p:nvPr>
        </p:nvSpPr>
        <p:spPr>
          <a:xfrm>
            <a:off x="762000" y="1600200"/>
            <a:ext cx="7772400" cy="47468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1800" dirty="0"/>
              <a:t>ABCs Technique:</a:t>
            </a:r>
            <a:endParaRPr sz="1800" dirty="0"/>
          </a:p>
          <a:p>
            <a:pPr marL="742950" lvl="1" indent="-285750" algn="l" rtl="0">
              <a:spcBef>
                <a:spcPts val="560"/>
              </a:spcBef>
              <a:spcAft>
                <a:spcPts val="0"/>
              </a:spcAft>
              <a:buSzPts val="2800"/>
              <a:buFont typeface="Verdana"/>
              <a:buChar char="•"/>
            </a:pPr>
            <a:r>
              <a:rPr lang="en-US" dirty="0"/>
              <a:t>ATIS (or ASOS, AWOS) </a:t>
            </a:r>
            <a:endParaRPr dirty="0"/>
          </a:p>
          <a:p>
            <a:pPr marL="1143000" lvl="2" indent="-228600" algn="l" rtl="0">
              <a:spcBef>
                <a:spcPts val="480"/>
              </a:spcBef>
              <a:spcAft>
                <a:spcPts val="0"/>
              </a:spcAft>
              <a:buSzPts val="2400"/>
              <a:buFont typeface="Verdana"/>
              <a:buChar char="•"/>
            </a:pPr>
            <a:r>
              <a:rPr lang="en-US" sz="1800" dirty="0"/>
              <a:t>Check plate for altimeter setting notes</a:t>
            </a:r>
            <a:endParaRPr sz="1800" dirty="0"/>
          </a:p>
          <a:p>
            <a:pPr marL="742950" lvl="1" indent="-285750" algn="l" rtl="0">
              <a:spcBef>
                <a:spcPts val="560"/>
              </a:spcBef>
              <a:spcAft>
                <a:spcPts val="0"/>
              </a:spcAft>
              <a:buSzPts val="2800"/>
              <a:buFont typeface="Verdana"/>
              <a:buChar char="•"/>
            </a:pPr>
            <a:r>
              <a:rPr lang="en-US" dirty="0"/>
              <a:t>Brief the Approach </a:t>
            </a:r>
            <a:endParaRPr dirty="0"/>
          </a:p>
          <a:p>
            <a:pPr marL="1143000" lvl="2" indent="-228600" algn="l" rtl="0">
              <a:spcBef>
                <a:spcPts val="480"/>
              </a:spcBef>
              <a:spcAft>
                <a:spcPts val="0"/>
              </a:spcAft>
              <a:buSzPts val="2400"/>
              <a:buFont typeface="Verdana"/>
              <a:buChar char="•"/>
            </a:pPr>
            <a:r>
              <a:rPr lang="en-US" sz="1800" dirty="0"/>
              <a:t>FTI requirements</a:t>
            </a:r>
            <a:endParaRPr sz="1800" dirty="0"/>
          </a:p>
          <a:p>
            <a:pPr marL="1143000" lvl="2" indent="-228600" algn="l" rtl="0">
              <a:spcBef>
                <a:spcPts val="480"/>
              </a:spcBef>
              <a:spcAft>
                <a:spcPts val="0"/>
              </a:spcAft>
              <a:buSzPts val="2400"/>
              <a:buFont typeface="Verdana"/>
              <a:buChar char="•"/>
            </a:pPr>
            <a:r>
              <a:rPr lang="en-US" sz="1800" dirty="0"/>
              <a:t>Circling plan</a:t>
            </a:r>
            <a:endParaRPr sz="1800" dirty="0"/>
          </a:p>
          <a:p>
            <a:pPr marL="1143000" lvl="2" indent="-228600" algn="l" rtl="0">
              <a:spcBef>
                <a:spcPts val="480"/>
              </a:spcBef>
              <a:spcAft>
                <a:spcPts val="0"/>
              </a:spcAft>
              <a:buSzPts val="2400"/>
              <a:buFont typeface="Verdana"/>
              <a:buChar char="•"/>
            </a:pPr>
            <a:r>
              <a:rPr lang="en-US" sz="1800" dirty="0"/>
              <a:t>Things that are different, ex. arresting gear at KNQI</a:t>
            </a:r>
            <a:endParaRPr sz="1800" dirty="0"/>
          </a:p>
          <a:p>
            <a:pPr marL="1143000" lvl="2" indent="-228600" algn="l" rtl="0">
              <a:spcBef>
                <a:spcPts val="480"/>
              </a:spcBef>
              <a:spcAft>
                <a:spcPts val="0"/>
              </a:spcAft>
              <a:buSzPts val="2400"/>
              <a:buFont typeface="Verdana"/>
              <a:buChar char="•"/>
            </a:pPr>
            <a:r>
              <a:rPr lang="en-US" sz="1800" dirty="0"/>
              <a:t>T&amp;G brief</a:t>
            </a:r>
            <a:endParaRPr sz="1800" dirty="0"/>
          </a:p>
          <a:p>
            <a:pPr marL="742950" lvl="1" indent="-285750" algn="l" rtl="0">
              <a:spcBef>
                <a:spcPts val="560"/>
              </a:spcBef>
              <a:spcAft>
                <a:spcPts val="0"/>
              </a:spcAft>
              <a:buSzPts val="2800"/>
              <a:buFont typeface="Verdana"/>
              <a:buChar char="•"/>
            </a:pPr>
            <a:r>
              <a:rPr lang="en-US" dirty="0"/>
              <a:t>Checklist </a:t>
            </a:r>
            <a:endParaRPr dirty="0"/>
          </a:p>
          <a:p>
            <a:pPr marL="1143000" lvl="2" indent="-228600" algn="l" rtl="0">
              <a:spcBef>
                <a:spcPts val="480"/>
              </a:spcBef>
              <a:spcAft>
                <a:spcPts val="0"/>
              </a:spcAft>
              <a:buSzPts val="2400"/>
              <a:buFont typeface="Verdana"/>
              <a:buChar char="•"/>
            </a:pPr>
            <a:r>
              <a:rPr lang="en-US" sz="1800" dirty="0"/>
              <a:t>Full vs. Abbreviated</a:t>
            </a:r>
            <a:endParaRPr sz="1800" dirty="0"/>
          </a:p>
          <a:p>
            <a:pPr marL="0" lvl="0" indent="0" algn="l" rtl="0">
              <a:spcBef>
                <a:spcPts val="640"/>
              </a:spcBef>
              <a:spcAft>
                <a:spcPts val="0"/>
              </a:spcAft>
              <a:buSzPts val="3200"/>
              <a:buFont typeface="Verdana"/>
              <a:buNone/>
            </a:pPr>
            <a:endParaRPr dirty="0"/>
          </a:p>
        </p:txBody>
      </p:sp>
      <p:pic>
        <p:nvPicPr>
          <p:cNvPr id="481" name="Google Shape;481;p48"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49"/>
          <p:cNvSpPr txBox="1">
            <a:spLocks noGrp="1"/>
          </p:cNvSpPr>
          <p:nvPr>
            <p:ph type="title"/>
          </p:nvPr>
        </p:nvSpPr>
        <p:spPr>
          <a:xfrm>
            <a:off x="1848744" y="495713"/>
            <a:ext cx="5598912"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Arrival</a:t>
            </a:r>
            <a:endParaRPr dirty="0"/>
          </a:p>
        </p:txBody>
      </p:sp>
      <p:sp>
        <p:nvSpPr>
          <p:cNvPr id="488" name="Google Shape;488;p49"/>
          <p:cNvSpPr txBox="1">
            <a:spLocks noGrp="1"/>
          </p:cNvSpPr>
          <p:nvPr>
            <p:ph idx="1"/>
          </p:nvPr>
        </p:nvSpPr>
        <p:spPr>
          <a:xfrm>
            <a:off x="762000" y="1600200"/>
            <a:ext cx="7772400" cy="478267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1800" dirty="0"/>
              <a:t>ABBCs Technique:</a:t>
            </a:r>
            <a:endParaRPr sz="1800" dirty="0"/>
          </a:p>
          <a:p>
            <a:pPr marL="742950" lvl="1" indent="-285750" algn="l" rtl="0">
              <a:spcBef>
                <a:spcPts val="560"/>
              </a:spcBef>
              <a:spcAft>
                <a:spcPts val="0"/>
              </a:spcAft>
              <a:buSzPts val="2800"/>
              <a:buFont typeface="Verdana"/>
              <a:buChar char="•"/>
            </a:pPr>
            <a:r>
              <a:rPr lang="en-US" dirty="0"/>
              <a:t>ATIS (or ASOS, AWOS) </a:t>
            </a:r>
            <a:endParaRPr dirty="0"/>
          </a:p>
          <a:p>
            <a:pPr marL="1143000" lvl="2" indent="-228600" algn="l" rtl="0">
              <a:spcBef>
                <a:spcPts val="480"/>
              </a:spcBef>
              <a:spcAft>
                <a:spcPts val="0"/>
              </a:spcAft>
              <a:buSzPts val="2400"/>
              <a:buFont typeface="Verdana"/>
              <a:buChar char="•"/>
            </a:pPr>
            <a:r>
              <a:rPr lang="en-US" sz="1800" dirty="0"/>
              <a:t>Check plate for altimeter setting notes</a:t>
            </a:r>
            <a:endParaRPr sz="1800" dirty="0"/>
          </a:p>
          <a:p>
            <a:pPr marL="742950" lvl="1" indent="-285750" algn="l" rtl="0">
              <a:spcBef>
                <a:spcPts val="560"/>
              </a:spcBef>
              <a:spcAft>
                <a:spcPts val="0"/>
              </a:spcAft>
              <a:buSzPts val="2800"/>
              <a:buFont typeface="Verdana"/>
              <a:buChar char="•"/>
            </a:pPr>
            <a:r>
              <a:rPr lang="en-US" dirty="0"/>
              <a:t>Build the approach/cockpit setup</a:t>
            </a:r>
            <a:endParaRPr dirty="0"/>
          </a:p>
          <a:p>
            <a:pPr marL="1143000" lvl="2" indent="-228600" algn="l" rtl="0">
              <a:spcBef>
                <a:spcPts val="480"/>
              </a:spcBef>
              <a:spcAft>
                <a:spcPts val="0"/>
              </a:spcAft>
              <a:buSzPts val="2400"/>
              <a:buFont typeface="Verdana"/>
              <a:buChar char="•"/>
            </a:pPr>
            <a:r>
              <a:rPr lang="en-US" sz="1800" dirty="0"/>
              <a:t>FMS/NAVAIDS/Minimums/Presentation</a:t>
            </a:r>
            <a:endParaRPr sz="1800" dirty="0"/>
          </a:p>
          <a:p>
            <a:pPr marL="1143000" lvl="2" indent="-228600" algn="l" rtl="0">
              <a:spcBef>
                <a:spcPts val="480"/>
              </a:spcBef>
              <a:spcAft>
                <a:spcPts val="0"/>
              </a:spcAft>
              <a:buSzPts val="2400"/>
              <a:buFont typeface="Verdana"/>
              <a:buChar char="•"/>
            </a:pPr>
            <a:r>
              <a:rPr lang="en-US" sz="1800" dirty="0"/>
              <a:t>Cockpit flow to check</a:t>
            </a:r>
            <a:endParaRPr sz="1800" dirty="0"/>
          </a:p>
          <a:p>
            <a:pPr marL="742950" lvl="1" indent="-285750" algn="l" rtl="0">
              <a:spcBef>
                <a:spcPts val="560"/>
              </a:spcBef>
              <a:spcAft>
                <a:spcPts val="0"/>
              </a:spcAft>
              <a:buSzPts val="2800"/>
              <a:buFont typeface="Verdana"/>
              <a:buChar char="•"/>
            </a:pPr>
            <a:r>
              <a:rPr lang="en-US" dirty="0"/>
              <a:t>Brief the Approach </a:t>
            </a:r>
            <a:endParaRPr dirty="0"/>
          </a:p>
          <a:p>
            <a:pPr marL="1143000" lvl="2" indent="-228600" algn="l" rtl="0">
              <a:spcBef>
                <a:spcPts val="480"/>
              </a:spcBef>
              <a:spcAft>
                <a:spcPts val="0"/>
              </a:spcAft>
              <a:buSzPts val="2400"/>
              <a:buFont typeface="Verdana"/>
              <a:buChar char="•"/>
            </a:pPr>
            <a:r>
              <a:rPr lang="en-US" sz="1800" dirty="0"/>
              <a:t>FTI requirements</a:t>
            </a:r>
            <a:endParaRPr sz="1800" dirty="0"/>
          </a:p>
          <a:p>
            <a:pPr marL="1143000" lvl="2" indent="-228600" algn="l" rtl="0">
              <a:spcBef>
                <a:spcPts val="480"/>
              </a:spcBef>
              <a:spcAft>
                <a:spcPts val="0"/>
              </a:spcAft>
              <a:buSzPts val="2400"/>
              <a:buFont typeface="Verdana"/>
              <a:buChar char="•"/>
            </a:pPr>
            <a:r>
              <a:rPr lang="en-US" sz="1800" dirty="0"/>
              <a:t>Don’t forget T&amp;G brief</a:t>
            </a:r>
            <a:endParaRPr sz="1800" dirty="0"/>
          </a:p>
          <a:p>
            <a:pPr marL="742950" lvl="1" indent="-285750" algn="l" rtl="0">
              <a:spcBef>
                <a:spcPts val="560"/>
              </a:spcBef>
              <a:spcAft>
                <a:spcPts val="0"/>
              </a:spcAft>
              <a:buSzPts val="2800"/>
              <a:buFont typeface="Verdana"/>
              <a:buChar char="•"/>
            </a:pPr>
            <a:r>
              <a:rPr lang="en-US" dirty="0"/>
              <a:t>Checklist </a:t>
            </a:r>
            <a:endParaRPr dirty="0"/>
          </a:p>
          <a:p>
            <a:pPr marL="1143000" lvl="2" indent="-228600" algn="l" rtl="0">
              <a:spcBef>
                <a:spcPts val="480"/>
              </a:spcBef>
              <a:spcAft>
                <a:spcPts val="0"/>
              </a:spcAft>
              <a:buSzPts val="2400"/>
              <a:buFont typeface="Verdana"/>
              <a:buChar char="•"/>
            </a:pPr>
            <a:r>
              <a:rPr lang="en-US" sz="1800" dirty="0"/>
              <a:t>Full vs. Abbreviated</a:t>
            </a:r>
            <a:endParaRPr sz="1800" dirty="0"/>
          </a:p>
        </p:txBody>
      </p:sp>
      <p:pic>
        <p:nvPicPr>
          <p:cNvPr id="489" name="Google Shape;489;p4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74125" y="511937"/>
            <a:ext cx="7055380" cy="59956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smtClean="0"/>
              <a:t>Student Stage </a:t>
            </a:r>
            <a:r>
              <a:rPr lang="en-US" dirty="0"/>
              <a:t>Review</a:t>
            </a:r>
            <a:endParaRPr dirty="0"/>
          </a:p>
        </p:txBody>
      </p:sp>
      <p:sp>
        <p:nvSpPr>
          <p:cNvPr id="132" name="Google Shape;132;p4"/>
          <p:cNvSpPr txBox="1">
            <a:spLocks noGrp="1"/>
          </p:cNvSpPr>
          <p:nvPr>
            <p:ph idx="1"/>
          </p:nvPr>
        </p:nvSpPr>
        <p:spPr>
          <a:xfrm>
            <a:off x="250825" y="1462087"/>
            <a:ext cx="8642350" cy="4962525"/>
          </a:xfrm>
          <a:prstGeom prst="rect">
            <a:avLst/>
          </a:prstGeom>
          <a:noFill/>
          <a:ln>
            <a:noFill/>
          </a:ln>
        </p:spPr>
        <p:txBody>
          <a:bodyPr spcFirstLastPara="1" wrap="square" lIns="91425" tIns="45700" rIns="91425" bIns="45700" anchor="t" anchorCtr="0">
            <a:noAutofit/>
          </a:bodyPr>
          <a:lstStyle/>
          <a:p>
            <a:pPr marL="838200" lvl="1" indent="-361950" algn="l" rtl="0">
              <a:lnSpc>
                <a:spcPct val="80000"/>
              </a:lnSpc>
              <a:spcBef>
                <a:spcPts val="0"/>
              </a:spcBef>
              <a:spcAft>
                <a:spcPts val="0"/>
              </a:spcAft>
              <a:buSzPts val="1700"/>
              <a:buFont typeface="Verdana"/>
              <a:buChar char="•"/>
            </a:pPr>
            <a:r>
              <a:rPr lang="en-US" sz="1700" dirty="0"/>
              <a:t>I2100 Block BI Sims - 4 events</a:t>
            </a:r>
            <a:endParaRPr sz="2500" dirty="0"/>
          </a:p>
          <a:p>
            <a:pPr marL="838200" lvl="1" indent="-361950" algn="l" rtl="0">
              <a:lnSpc>
                <a:spcPct val="80000"/>
              </a:lnSpc>
              <a:spcBef>
                <a:spcPts val="400"/>
              </a:spcBef>
              <a:spcAft>
                <a:spcPts val="0"/>
              </a:spcAft>
              <a:buSzPts val="1700"/>
              <a:buFont typeface="Verdana"/>
              <a:buChar char="•"/>
            </a:pPr>
            <a:r>
              <a:rPr lang="en-US" sz="1700" dirty="0"/>
              <a:t>I2200 Block RI Sims - 2 events</a:t>
            </a:r>
            <a:endParaRPr sz="2500" dirty="0"/>
          </a:p>
          <a:p>
            <a:pPr marL="838200" lvl="1" indent="-361950" algn="l" rtl="0">
              <a:lnSpc>
                <a:spcPct val="80000"/>
              </a:lnSpc>
              <a:spcBef>
                <a:spcPts val="400"/>
              </a:spcBef>
              <a:spcAft>
                <a:spcPts val="0"/>
              </a:spcAft>
              <a:buSzPts val="1700"/>
              <a:buFont typeface="Verdana"/>
              <a:buChar char="•"/>
            </a:pPr>
            <a:r>
              <a:rPr lang="en-US" sz="1700" dirty="0"/>
              <a:t>I3100 Block RI Sims - 6 events</a:t>
            </a:r>
            <a:endParaRPr sz="2500" dirty="0"/>
          </a:p>
          <a:p>
            <a:pPr marL="838200" lvl="1" indent="-361950" algn="l" rtl="0">
              <a:lnSpc>
                <a:spcPct val="80000"/>
              </a:lnSpc>
              <a:spcBef>
                <a:spcPts val="400"/>
              </a:spcBef>
              <a:spcAft>
                <a:spcPts val="0"/>
              </a:spcAft>
              <a:buSzPts val="1700"/>
              <a:buFont typeface="Verdana"/>
              <a:buChar char="•"/>
            </a:pPr>
            <a:r>
              <a:rPr lang="en-US" sz="1700" dirty="0"/>
              <a:t>I4100 Block Flights - 4 events - Instrument Intro with emphasis on the different types of approaches </a:t>
            </a:r>
            <a:endParaRPr sz="1700" dirty="0"/>
          </a:p>
          <a:p>
            <a:pPr marL="838200" lvl="1" indent="-361950" algn="l" rtl="0">
              <a:lnSpc>
                <a:spcPct val="80000"/>
              </a:lnSpc>
              <a:spcBef>
                <a:spcPts val="400"/>
              </a:spcBef>
              <a:spcAft>
                <a:spcPts val="0"/>
              </a:spcAft>
              <a:buSzPts val="1700"/>
              <a:buFont typeface="Verdana"/>
              <a:buChar char="•"/>
            </a:pPr>
            <a:r>
              <a:rPr lang="en-US" sz="1700" dirty="0"/>
              <a:t>I3200 Block - 6 Emergency Instrument Sims</a:t>
            </a:r>
            <a:endParaRPr sz="2500" dirty="0"/>
          </a:p>
          <a:p>
            <a:pPr marL="838200" lvl="1" indent="-361950" algn="l" rtl="0">
              <a:lnSpc>
                <a:spcPct val="80000"/>
              </a:lnSpc>
              <a:spcBef>
                <a:spcPts val="400"/>
              </a:spcBef>
              <a:spcAft>
                <a:spcPts val="0"/>
              </a:spcAft>
              <a:buSzPts val="1700"/>
              <a:buFont typeface="Verdana"/>
              <a:buChar char="•"/>
            </a:pPr>
            <a:r>
              <a:rPr lang="en-US" sz="1700" dirty="0"/>
              <a:t>I4200 Block - 4 Emergency Instrument Flights</a:t>
            </a:r>
            <a:endParaRPr sz="2500" dirty="0"/>
          </a:p>
          <a:p>
            <a:pPr marL="838200" lvl="1" indent="-361950" algn="l" rtl="0">
              <a:lnSpc>
                <a:spcPct val="80000"/>
              </a:lnSpc>
              <a:spcBef>
                <a:spcPts val="400"/>
              </a:spcBef>
              <a:spcAft>
                <a:spcPts val="0"/>
              </a:spcAft>
              <a:buSzPts val="1700"/>
              <a:buFont typeface="Verdana"/>
              <a:buChar char="•"/>
            </a:pPr>
            <a:r>
              <a:rPr lang="en-US" sz="1700" dirty="0"/>
              <a:t>I3390 - </a:t>
            </a:r>
            <a:r>
              <a:rPr lang="en-US" sz="1700" dirty="0" err="1"/>
              <a:t>Midstage</a:t>
            </a:r>
            <a:r>
              <a:rPr lang="en-US" sz="1700" dirty="0"/>
              <a:t> Instrument Check (sim) IP will act as CP</a:t>
            </a:r>
            <a:endParaRPr sz="2500" dirty="0"/>
          </a:p>
          <a:p>
            <a:pPr marL="838200" lvl="1" indent="-361950" algn="l" rtl="0">
              <a:lnSpc>
                <a:spcPct val="80000"/>
              </a:lnSpc>
              <a:spcBef>
                <a:spcPts val="400"/>
              </a:spcBef>
              <a:spcAft>
                <a:spcPts val="0"/>
              </a:spcAft>
              <a:buSzPts val="1700"/>
              <a:buFont typeface="Verdana"/>
              <a:buChar char="•"/>
            </a:pPr>
            <a:r>
              <a:rPr lang="en-US" sz="1700" dirty="0"/>
              <a:t>I4300 Block - 4 Cross Country Flights</a:t>
            </a:r>
            <a:endParaRPr sz="2500" dirty="0"/>
          </a:p>
          <a:p>
            <a:pPr marL="838200" lvl="1" indent="-361950" algn="l" rtl="0">
              <a:lnSpc>
                <a:spcPct val="80000"/>
              </a:lnSpc>
              <a:spcBef>
                <a:spcPts val="400"/>
              </a:spcBef>
              <a:spcAft>
                <a:spcPts val="0"/>
              </a:spcAft>
              <a:buSzPts val="1700"/>
              <a:buFont typeface="Verdana"/>
              <a:buChar char="•"/>
            </a:pPr>
            <a:r>
              <a:rPr lang="en-US" sz="1700" dirty="0"/>
              <a:t>I3400 Sim - 1 Advanced Emergency Instrument Approaches Scenario based event after Cross Country</a:t>
            </a:r>
            <a:endParaRPr sz="1700" dirty="0"/>
          </a:p>
          <a:p>
            <a:pPr marL="838200" lvl="1" indent="-361950" algn="l" rtl="0">
              <a:lnSpc>
                <a:spcPct val="80000"/>
              </a:lnSpc>
              <a:spcBef>
                <a:spcPts val="400"/>
              </a:spcBef>
              <a:spcAft>
                <a:spcPts val="0"/>
              </a:spcAft>
              <a:buSzPts val="1700"/>
              <a:buFont typeface="Verdana"/>
              <a:buChar char="•"/>
            </a:pPr>
            <a:r>
              <a:rPr lang="en-US" sz="1700" dirty="0"/>
              <a:t>I4400 Block - 3 Advanced Emergency Instrument Flights that will have homework!</a:t>
            </a:r>
            <a:endParaRPr sz="2500" dirty="0"/>
          </a:p>
          <a:p>
            <a:pPr marL="1257300" lvl="2" indent="-323850" algn="l" rtl="0">
              <a:lnSpc>
                <a:spcPct val="80000"/>
              </a:lnSpc>
              <a:spcBef>
                <a:spcPts val="360"/>
              </a:spcBef>
              <a:spcAft>
                <a:spcPts val="0"/>
              </a:spcAft>
              <a:buSzPts val="1500"/>
              <a:buChar char="•"/>
            </a:pPr>
            <a:r>
              <a:rPr lang="en-US" sz="1500" b="1" dirty="0"/>
              <a:t>I4403:  BRING INSTRUMENT RATING REQUEST, FILLED OUT!</a:t>
            </a:r>
            <a:endParaRPr sz="2100" b="1" dirty="0"/>
          </a:p>
          <a:p>
            <a:pPr marL="1257300" lvl="2" indent="-323850" algn="l" rtl="0">
              <a:lnSpc>
                <a:spcPct val="80000"/>
              </a:lnSpc>
              <a:spcBef>
                <a:spcPts val="360"/>
              </a:spcBef>
              <a:spcAft>
                <a:spcPts val="0"/>
              </a:spcAft>
              <a:buSzPts val="1500"/>
              <a:buFont typeface="Verdana"/>
              <a:buChar char="•"/>
            </a:pPr>
            <a:r>
              <a:rPr lang="en-US" sz="1500" dirty="0"/>
              <a:t>After I4402 get with logs/records to ask them to pull your </a:t>
            </a:r>
            <a:r>
              <a:rPr lang="en-US" sz="1500" dirty="0" err="1"/>
              <a:t>Wingstats</a:t>
            </a:r>
            <a:r>
              <a:rPr lang="en-US" sz="1500" dirty="0"/>
              <a:t> to help fill out the rating request.</a:t>
            </a:r>
            <a:endParaRPr sz="1500" dirty="0"/>
          </a:p>
          <a:p>
            <a:pPr marL="838200" lvl="1" indent="-361950" algn="l" rtl="0">
              <a:lnSpc>
                <a:spcPct val="80000"/>
              </a:lnSpc>
              <a:spcBef>
                <a:spcPts val="400"/>
              </a:spcBef>
              <a:spcAft>
                <a:spcPts val="0"/>
              </a:spcAft>
              <a:buSzPts val="1700"/>
              <a:buFont typeface="Verdana"/>
              <a:buChar char="•"/>
            </a:pPr>
            <a:r>
              <a:rPr lang="en-US" sz="1700" dirty="0"/>
              <a:t>I3500 Block - Instrument EP Sim scenario based, anytime after I4201</a:t>
            </a:r>
            <a:endParaRPr sz="1700" dirty="0"/>
          </a:p>
          <a:p>
            <a:pPr marL="838200" lvl="1" indent="-361950" algn="l" rtl="0">
              <a:lnSpc>
                <a:spcPct val="80000"/>
              </a:lnSpc>
              <a:spcBef>
                <a:spcPts val="400"/>
              </a:spcBef>
              <a:spcAft>
                <a:spcPts val="0"/>
              </a:spcAft>
              <a:buSzPts val="1700"/>
              <a:buChar char="•"/>
            </a:pPr>
            <a:r>
              <a:rPr lang="en-US" sz="1700" dirty="0"/>
              <a:t>I3600 Block - CRM Simulator scenario based, after I3501</a:t>
            </a:r>
            <a:endParaRPr sz="1700" dirty="0"/>
          </a:p>
          <a:p>
            <a:pPr marL="838200" lvl="1" indent="-361950" algn="l" rtl="0">
              <a:lnSpc>
                <a:spcPct val="80000"/>
              </a:lnSpc>
              <a:spcBef>
                <a:spcPts val="400"/>
              </a:spcBef>
              <a:spcAft>
                <a:spcPts val="0"/>
              </a:spcAft>
              <a:buSzPts val="1700"/>
              <a:buFont typeface="Verdana"/>
              <a:buChar char="•"/>
            </a:pPr>
            <a:r>
              <a:rPr lang="en-US" sz="1700" dirty="0"/>
              <a:t>I4590 - NATOPS Instrument Check ride</a:t>
            </a:r>
            <a:endParaRPr sz="1700" dirty="0"/>
          </a:p>
          <a:p>
            <a:pPr marL="838200" lvl="1" indent="-361950" algn="l" rtl="0">
              <a:lnSpc>
                <a:spcPct val="80000"/>
              </a:lnSpc>
              <a:spcBef>
                <a:spcPts val="400"/>
              </a:spcBef>
              <a:spcAft>
                <a:spcPts val="0"/>
              </a:spcAft>
              <a:buSzPts val="1700"/>
              <a:buFont typeface="Verdana"/>
              <a:buChar char="•"/>
            </a:pPr>
            <a:r>
              <a:rPr lang="en-US" sz="1700" dirty="0"/>
              <a:t>I4601—Solo Cross Country</a:t>
            </a:r>
            <a:endParaRPr sz="1700" dirty="0"/>
          </a:p>
          <a:p>
            <a:pPr marL="0" lvl="0" indent="0" algn="l" rtl="0">
              <a:lnSpc>
                <a:spcPct val="80000"/>
              </a:lnSpc>
              <a:spcBef>
                <a:spcPts val="400"/>
              </a:spcBef>
              <a:spcAft>
                <a:spcPts val="0"/>
              </a:spcAft>
              <a:buNone/>
            </a:pPr>
            <a:endParaRPr sz="1700" dirty="0"/>
          </a:p>
        </p:txBody>
      </p:sp>
      <p:pic>
        <p:nvPicPr>
          <p:cNvPr id="133" name="Google Shape;133;p4"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495" name="Google Shape;495;p50"/>
          <p:cNvSpPr txBox="1">
            <a:spLocks noGrp="1"/>
          </p:cNvSpPr>
          <p:nvPr>
            <p:ph type="title"/>
          </p:nvPr>
        </p:nvSpPr>
        <p:spPr>
          <a:xfrm>
            <a:off x="1320316" y="495713"/>
            <a:ext cx="6495382"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dirty="0"/>
              <a:t>Approach </a:t>
            </a:r>
            <a:r>
              <a:rPr lang="en-US" sz="3200" dirty="0" smtClean="0"/>
              <a:t>Brief</a:t>
            </a:r>
            <a:endParaRPr sz="3200" dirty="0"/>
          </a:p>
        </p:txBody>
      </p:sp>
      <p:sp>
        <p:nvSpPr>
          <p:cNvPr id="496" name="Google Shape;496;p50"/>
          <p:cNvSpPr txBox="1">
            <a:spLocks noGrp="1"/>
          </p:cNvSpPr>
          <p:nvPr>
            <p:ph idx="1"/>
          </p:nvPr>
        </p:nvSpPr>
        <p:spPr>
          <a:xfrm>
            <a:off x="685346" y="1470270"/>
            <a:ext cx="7765322" cy="46095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Verdana"/>
              <a:buChar char="•"/>
            </a:pPr>
            <a:r>
              <a:rPr lang="en-US" sz="1800" dirty="0"/>
              <a:t>ATIS (WAR – </a:t>
            </a:r>
            <a:r>
              <a:rPr lang="en-US" sz="1800" dirty="0" err="1"/>
              <a:t>wx</a:t>
            </a:r>
            <a:r>
              <a:rPr lang="en-US" sz="1800" dirty="0"/>
              <a:t>, altimeter, duty runway)</a:t>
            </a:r>
            <a:endParaRPr dirty="0"/>
          </a:p>
          <a:p>
            <a:pPr marL="342900" lvl="0" indent="-342900" algn="l" rtl="0">
              <a:spcBef>
                <a:spcPts val="360"/>
              </a:spcBef>
              <a:spcAft>
                <a:spcPts val="0"/>
              </a:spcAft>
              <a:buSzPts val="1800"/>
              <a:buFont typeface="Verdana"/>
              <a:buChar char="•"/>
            </a:pPr>
            <a:r>
              <a:rPr lang="en-US" sz="1800" dirty="0"/>
              <a:t>Approach</a:t>
            </a:r>
            <a:endParaRPr dirty="0"/>
          </a:p>
          <a:p>
            <a:pPr marL="742950" lvl="1" indent="-285750" algn="l" rtl="0">
              <a:spcBef>
                <a:spcPts val="360"/>
              </a:spcBef>
              <a:spcAft>
                <a:spcPts val="0"/>
              </a:spcAft>
              <a:buSzPts val="1800"/>
              <a:buFont typeface="Verdana"/>
              <a:buChar char="•"/>
            </a:pPr>
            <a:r>
              <a:rPr lang="en-US" sz="1800" dirty="0"/>
              <a:t>What plate you are using </a:t>
            </a:r>
            <a:r>
              <a:rPr lang="en-US" sz="1800" dirty="0" smtClean="0"/>
              <a:t>(amendment and date)</a:t>
            </a:r>
            <a:endParaRPr dirty="0"/>
          </a:p>
          <a:p>
            <a:pPr marL="742950" lvl="1" indent="-285750" algn="l" rtl="0">
              <a:spcBef>
                <a:spcPts val="360"/>
              </a:spcBef>
              <a:spcAft>
                <a:spcPts val="0"/>
              </a:spcAft>
              <a:buSzPts val="1800"/>
              <a:buFont typeface="Verdana"/>
              <a:buChar char="•"/>
            </a:pPr>
            <a:r>
              <a:rPr lang="en-US" sz="1800" dirty="0"/>
              <a:t>Name and Location “ILS Z 13R at NGP”</a:t>
            </a:r>
            <a:endParaRPr dirty="0"/>
          </a:p>
          <a:p>
            <a:pPr marL="742950" lvl="1" indent="-285750" algn="l" rtl="0">
              <a:spcBef>
                <a:spcPts val="360"/>
              </a:spcBef>
              <a:spcAft>
                <a:spcPts val="0"/>
              </a:spcAft>
              <a:buSzPts val="1800"/>
              <a:buFont typeface="Verdana"/>
              <a:buChar char="•"/>
            </a:pPr>
            <a:r>
              <a:rPr lang="en-US" sz="1800" dirty="0"/>
              <a:t>Frequencies</a:t>
            </a:r>
            <a:endParaRPr dirty="0"/>
          </a:p>
          <a:p>
            <a:pPr marL="742950" lvl="1" indent="-285750" algn="l" rtl="0">
              <a:spcBef>
                <a:spcPts val="360"/>
              </a:spcBef>
              <a:spcAft>
                <a:spcPts val="0"/>
              </a:spcAft>
              <a:buSzPts val="1800"/>
              <a:buFont typeface="Verdana"/>
              <a:buChar char="•"/>
            </a:pPr>
            <a:r>
              <a:rPr lang="en-US" sz="1800" dirty="0"/>
              <a:t>Final Approach Course</a:t>
            </a:r>
            <a:endParaRPr dirty="0"/>
          </a:p>
          <a:p>
            <a:pPr marL="742950" lvl="1" indent="-285750" algn="l" rtl="0">
              <a:spcBef>
                <a:spcPts val="360"/>
              </a:spcBef>
              <a:spcAft>
                <a:spcPts val="0"/>
              </a:spcAft>
              <a:buSzPts val="1800"/>
              <a:buFont typeface="Verdana"/>
              <a:buChar char="•"/>
            </a:pPr>
            <a:r>
              <a:rPr lang="en-US" sz="1800" dirty="0"/>
              <a:t>GSIA or FAF</a:t>
            </a:r>
            <a:endParaRPr dirty="0"/>
          </a:p>
          <a:p>
            <a:pPr marL="742950" lvl="1" indent="-285750" algn="l" rtl="0">
              <a:spcBef>
                <a:spcPts val="360"/>
              </a:spcBef>
              <a:spcAft>
                <a:spcPts val="0"/>
              </a:spcAft>
              <a:buSzPts val="1800"/>
              <a:buFont typeface="Verdana"/>
              <a:buChar char="•"/>
            </a:pPr>
            <a:r>
              <a:rPr lang="en-US" sz="1800" dirty="0"/>
              <a:t>DH/MDA and MAP</a:t>
            </a:r>
            <a:endParaRPr dirty="0"/>
          </a:p>
          <a:p>
            <a:pPr marL="742950" lvl="1" indent="-285750" algn="l" rtl="0">
              <a:spcBef>
                <a:spcPts val="360"/>
              </a:spcBef>
              <a:spcAft>
                <a:spcPts val="0"/>
              </a:spcAft>
              <a:buSzPts val="1800"/>
              <a:buFont typeface="Verdana"/>
              <a:buChar char="•"/>
            </a:pPr>
            <a:r>
              <a:rPr lang="en-US" sz="1800" dirty="0" smtClean="0"/>
              <a:t>TDZE/ Runway</a:t>
            </a:r>
            <a:endParaRPr dirty="0"/>
          </a:p>
          <a:p>
            <a:pPr marL="742950" lvl="1" indent="-285750" algn="l" rtl="0">
              <a:spcBef>
                <a:spcPts val="360"/>
              </a:spcBef>
              <a:spcAft>
                <a:spcPts val="0"/>
              </a:spcAft>
              <a:buSzPts val="1800"/>
              <a:buFont typeface="Verdana"/>
              <a:buChar char="•"/>
            </a:pPr>
            <a:r>
              <a:rPr lang="en-US" sz="1800" dirty="0" smtClean="0"/>
              <a:t>Missed Approach</a:t>
            </a:r>
            <a:endParaRPr dirty="0"/>
          </a:p>
          <a:p>
            <a:pPr marL="342900" lvl="0" indent="-342900" algn="l" rtl="0">
              <a:spcBef>
                <a:spcPts val="360"/>
              </a:spcBef>
              <a:spcAft>
                <a:spcPts val="0"/>
              </a:spcAft>
              <a:buSzPts val="1800"/>
              <a:buFont typeface="Verdana"/>
              <a:buChar char="•"/>
            </a:pPr>
            <a:r>
              <a:rPr lang="en-US" sz="1800" dirty="0" smtClean="0"/>
              <a:t>Terrain </a:t>
            </a:r>
            <a:r>
              <a:rPr lang="en-US" sz="1800" dirty="0"/>
              <a:t>(MSA)</a:t>
            </a:r>
            <a:endParaRPr dirty="0"/>
          </a:p>
          <a:p>
            <a:pPr marL="342900" lvl="0" indent="-342900" algn="l" rtl="0">
              <a:spcBef>
                <a:spcPts val="360"/>
              </a:spcBef>
              <a:spcAft>
                <a:spcPts val="0"/>
              </a:spcAft>
              <a:buSzPts val="1800"/>
              <a:buFont typeface="Verdana"/>
              <a:buChar char="•"/>
            </a:pPr>
            <a:r>
              <a:rPr lang="en-US" sz="1800" dirty="0"/>
              <a:t>Specials – Touch and Go, SSE full stop, Circling </a:t>
            </a:r>
            <a:r>
              <a:rPr lang="en-US" sz="1800" dirty="0" smtClean="0"/>
              <a:t>intentions</a:t>
            </a:r>
          </a:p>
          <a:p>
            <a:pPr marL="342900" lvl="0" indent="-342900" algn="l" rtl="0">
              <a:spcBef>
                <a:spcPts val="360"/>
              </a:spcBef>
              <a:spcAft>
                <a:spcPts val="0"/>
              </a:spcAft>
              <a:buSzPts val="1800"/>
              <a:buFont typeface="Verdana"/>
              <a:buChar char="•"/>
            </a:pPr>
            <a:r>
              <a:rPr lang="en-US" sz="1800" dirty="0" smtClean="0"/>
              <a:t>How will the approach be flown?</a:t>
            </a:r>
            <a:endParaRPr dirty="0"/>
          </a:p>
        </p:txBody>
      </p:sp>
      <p:pic>
        <p:nvPicPr>
          <p:cNvPr id="497" name="Google Shape;497;p5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51"/>
          <p:cNvSpPr txBox="1">
            <a:spLocks noGrp="1"/>
          </p:cNvSpPr>
          <p:nvPr>
            <p:ph type="title"/>
          </p:nvPr>
        </p:nvSpPr>
        <p:spPr>
          <a:xfrm>
            <a:off x="1905000" y="0"/>
            <a:ext cx="5562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Example Approach </a:t>
            </a:r>
            <a:r>
              <a:rPr lang="en-US" sz="3600" dirty="0" smtClean="0"/>
              <a:t>Brief</a:t>
            </a:r>
            <a:endParaRPr dirty="0"/>
          </a:p>
        </p:txBody>
      </p:sp>
      <p:pic>
        <p:nvPicPr>
          <p:cNvPr id="505" name="Google Shape;505;p51" descr="tw4-new"/>
          <p:cNvPicPr preferRelativeResize="0"/>
          <p:nvPr/>
        </p:nvPicPr>
        <p:blipFill rotWithShape="1">
          <a:blip r:embed="rId3">
            <a:alphaModFix/>
          </a:blip>
          <a:srcRect/>
          <a:stretch/>
        </p:blipFill>
        <p:spPr>
          <a:xfrm>
            <a:off x="7467600" y="228600"/>
            <a:ext cx="1279525" cy="1120775"/>
          </a:xfrm>
          <a:prstGeom prst="rect">
            <a:avLst/>
          </a:prstGeom>
          <a:noFill/>
          <a:ln>
            <a:noFill/>
          </a:ln>
        </p:spPr>
      </p:pic>
      <p:pic>
        <p:nvPicPr>
          <p:cNvPr id="507" name="Google Shape;507;p51"/>
          <p:cNvPicPr preferRelativeResize="0"/>
          <p:nvPr/>
        </p:nvPicPr>
        <p:blipFill>
          <a:blip r:embed="rId4">
            <a:alphaModFix/>
          </a:blip>
          <a:stretch>
            <a:fillRect/>
          </a:stretch>
        </p:blipFill>
        <p:spPr>
          <a:xfrm>
            <a:off x="2891559" y="1370222"/>
            <a:ext cx="3589482" cy="5487776"/>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512"/>
        <p:cNvGrpSpPr/>
        <p:nvPr/>
      </p:nvGrpSpPr>
      <p:grpSpPr>
        <a:xfrm>
          <a:off x="0" y="0"/>
          <a:ext cx="0" cy="0"/>
          <a:chOff x="0" y="0"/>
          <a:chExt cx="0" cy="0"/>
        </a:xfrm>
      </p:grpSpPr>
      <p:sp>
        <p:nvSpPr>
          <p:cNvPr id="513" name="Google Shape;513;p52"/>
          <p:cNvSpPr txBox="1">
            <a:spLocks noGrp="1"/>
          </p:cNvSpPr>
          <p:nvPr>
            <p:ph type="title"/>
          </p:nvPr>
        </p:nvSpPr>
        <p:spPr>
          <a:xfrm>
            <a:off x="1676400" y="-9525"/>
            <a:ext cx="60960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Example Approach </a:t>
            </a:r>
            <a:r>
              <a:rPr lang="en-US" sz="3600" dirty="0" smtClean="0"/>
              <a:t>Brief</a:t>
            </a:r>
            <a:endParaRPr dirty="0"/>
          </a:p>
        </p:txBody>
      </p:sp>
      <p:pic>
        <p:nvPicPr>
          <p:cNvPr id="514" name="Google Shape;514;p52" descr="tw4-new"/>
          <p:cNvPicPr preferRelativeResize="0"/>
          <p:nvPr/>
        </p:nvPicPr>
        <p:blipFill rotWithShape="1">
          <a:blip r:embed="rId3">
            <a:alphaModFix/>
          </a:blip>
          <a:srcRect/>
          <a:stretch/>
        </p:blipFill>
        <p:spPr>
          <a:xfrm>
            <a:off x="7467600" y="228600"/>
            <a:ext cx="1279525" cy="1120775"/>
          </a:xfrm>
          <a:prstGeom prst="rect">
            <a:avLst/>
          </a:prstGeom>
          <a:noFill/>
          <a:ln>
            <a:noFill/>
          </a:ln>
        </p:spPr>
      </p:pic>
      <p:pic>
        <p:nvPicPr>
          <p:cNvPr id="516" name="Google Shape;516;p52"/>
          <p:cNvPicPr preferRelativeResize="0"/>
          <p:nvPr/>
        </p:nvPicPr>
        <p:blipFill>
          <a:blip r:embed="rId4">
            <a:alphaModFix/>
          </a:blip>
          <a:stretch>
            <a:fillRect/>
          </a:stretch>
        </p:blipFill>
        <p:spPr>
          <a:xfrm>
            <a:off x="2773400" y="1370225"/>
            <a:ext cx="3597199" cy="549592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pic>
        <p:nvPicPr>
          <p:cNvPr id="522" name="Google Shape;522;g9c6a83ca3a_0_140"/>
          <p:cNvPicPr preferRelativeResize="0"/>
          <p:nvPr/>
        </p:nvPicPr>
        <p:blipFill>
          <a:blip r:embed="rId3">
            <a:alphaModFix/>
          </a:blip>
          <a:stretch>
            <a:fillRect/>
          </a:stretch>
        </p:blipFill>
        <p:spPr>
          <a:xfrm>
            <a:off x="0" y="1356075"/>
            <a:ext cx="9144001" cy="4437095"/>
          </a:xfrm>
          <a:prstGeom prst="rect">
            <a:avLst/>
          </a:prstGeom>
          <a:noFill/>
          <a:ln>
            <a:noFill/>
          </a:ln>
        </p:spPr>
      </p:pic>
      <p:sp>
        <p:nvSpPr>
          <p:cNvPr id="523" name="Google Shape;523;g9c6a83ca3a_0_140"/>
          <p:cNvSpPr txBox="1">
            <a:spLocks noGrp="1"/>
          </p:cNvSpPr>
          <p:nvPr>
            <p:ph type="title"/>
          </p:nvPr>
        </p:nvSpPr>
        <p:spPr>
          <a:xfrm>
            <a:off x="1472226" y="380359"/>
            <a:ext cx="6199547" cy="663447"/>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CRM</a:t>
            </a:r>
            <a:endParaRPr dirty="0"/>
          </a:p>
        </p:txBody>
      </p:sp>
      <p:pic>
        <p:nvPicPr>
          <p:cNvPr id="525" name="Google Shape;525;g9c6a83ca3a_0_140" descr="tw4-new"/>
          <p:cNvPicPr preferRelativeResize="0"/>
          <p:nvPr/>
        </p:nvPicPr>
        <p:blipFill rotWithShape="1">
          <a:blip r:embed="rId4">
            <a:alphaModFix/>
          </a:blip>
          <a:srcRect/>
          <a:stretch/>
        </p:blipFill>
        <p:spPr>
          <a:xfrm>
            <a:off x="779600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530"/>
        <p:cNvGrpSpPr/>
        <p:nvPr/>
      </p:nvGrpSpPr>
      <p:grpSpPr>
        <a:xfrm>
          <a:off x="0" y="0"/>
          <a:ext cx="0" cy="0"/>
          <a:chOff x="0" y="0"/>
          <a:chExt cx="0" cy="0"/>
        </a:xfrm>
      </p:grpSpPr>
      <p:sp>
        <p:nvSpPr>
          <p:cNvPr id="531" name="Google Shape;531;p5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800"/>
              <a:t>M</a:t>
            </a:r>
            <a:r>
              <a:rPr lang="en-US" sz="4100"/>
              <a:t>andatory CRM Callouts</a:t>
            </a:r>
            <a:r>
              <a:rPr lang="en-US" sz="4800"/>
              <a:t/>
            </a:r>
            <a:br>
              <a:rPr lang="en-US" sz="4800"/>
            </a:br>
            <a:endParaRPr sz="1800"/>
          </a:p>
        </p:txBody>
      </p:sp>
      <p:sp>
        <p:nvSpPr>
          <p:cNvPr id="534" name="Google Shape;534;p53"/>
          <p:cNvSpPr txBox="1">
            <a:spLocks noGrp="1"/>
          </p:cNvSpPr>
          <p:nvPr>
            <p:ph type="body" idx="1"/>
          </p:nvPr>
        </p:nvSpPr>
        <p:spPr>
          <a:xfrm>
            <a:off x="808441" y="1387695"/>
            <a:ext cx="3600326" cy="823912"/>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a:t>Autoflight</a:t>
            </a:r>
            <a:endParaRPr/>
          </a:p>
        </p:txBody>
      </p:sp>
      <p:sp>
        <p:nvSpPr>
          <p:cNvPr id="535" name="Google Shape;535;p53"/>
          <p:cNvSpPr txBox="1">
            <a:spLocks noGrp="1"/>
          </p:cNvSpPr>
          <p:nvPr>
            <p:ph sz="half" idx="2"/>
          </p:nvPr>
        </p:nvSpPr>
        <p:spPr>
          <a:xfrm>
            <a:off x="457200" y="2174875"/>
            <a:ext cx="4040100" cy="24096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Chapter 22 of the NATOPS describes the call outs and responsibilities of the crew and needs to be read thoroughly.</a:t>
            </a:r>
            <a:endParaRPr dirty="0"/>
          </a:p>
        </p:txBody>
      </p:sp>
      <p:sp>
        <p:nvSpPr>
          <p:cNvPr id="536" name="Google Shape;536;p53"/>
          <p:cNvSpPr txBox="1">
            <a:spLocks noGrp="1"/>
          </p:cNvSpPr>
          <p:nvPr>
            <p:ph type="body" sz="quarter" idx="3"/>
          </p:nvPr>
        </p:nvSpPr>
        <p:spPr>
          <a:xfrm>
            <a:off x="4903497" y="1440258"/>
            <a:ext cx="3591437" cy="823912"/>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dirty="0"/>
              <a:t>Manual Flight</a:t>
            </a:r>
            <a:endParaRPr dirty="0"/>
          </a:p>
        </p:txBody>
      </p:sp>
      <p:sp>
        <p:nvSpPr>
          <p:cNvPr id="537" name="Google Shape;537;p53"/>
          <p:cNvSpPr txBox="1">
            <a:spLocks noGrp="1"/>
          </p:cNvSpPr>
          <p:nvPr>
            <p:ph sz="quarter" idx="4"/>
          </p:nvPr>
        </p:nvSpPr>
        <p:spPr>
          <a:xfrm>
            <a:off x="4645025" y="2174875"/>
            <a:ext cx="4041900" cy="33909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The PF provides the manual input to the flight controls and the flight director may or may not be in use. Again Chapter 22 of the NATOPS gives guidance and should be read thoroughly.</a:t>
            </a:r>
            <a:endParaRPr dirty="0"/>
          </a:p>
        </p:txBody>
      </p:sp>
      <p:pic>
        <p:nvPicPr>
          <p:cNvPr id="532" name="Google Shape;532;p53"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
        <p:nvSpPr>
          <p:cNvPr id="538" name="Google Shape;538;p53"/>
          <p:cNvSpPr txBox="1"/>
          <p:nvPr/>
        </p:nvSpPr>
        <p:spPr>
          <a:xfrm>
            <a:off x="381000" y="4205514"/>
            <a:ext cx="3877200" cy="13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FFFFFF"/>
                </a:solidFill>
                <a:latin typeface="Verdana"/>
                <a:ea typeface="Verdana"/>
                <a:cs typeface="Verdana"/>
                <a:sym typeface="Verdana"/>
              </a:rPr>
              <a:t>General Callouts</a:t>
            </a:r>
            <a:endParaRPr sz="2400" b="1" dirty="0">
              <a:solidFill>
                <a:srgbClr val="FFFFFF"/>
              </a:solidFill>
              <a:latin typeface="Verdana"/>
              <a:ea typeface="Verdana"/>
              <a:cs typeface="Verdana"/>
              <a:sym typeface="Verdana"/>
            </a:endParaRPr>
          </a:p>
          <a:p>
            <a:pPr marL="0" lvl="0" indent="0" algn="l" rtl="0">
              <a:spcBef>
                <a:spcPts val="0"/>
              </a:spcBef>
              <a:spcAft>
                <a:spcPts val="0"/>
              </a:spcAft>
              <a:buNone/>
            </a:pPr>
            <a:r>
              <a:rPr lang="en-US" sz="2400" dirty="0">
                <a:solidFill>
                  <a:srgbClr val="FFFFFF"/>
                </a:solidFill>
                <a:latin typeface="Verdana"/>
                <a:ea typeface="Verdana"/>
                <a:cs typeface="Verdana"/>
                <a:sym typeface="Verdana"/>
              </a:rPr>
              <a:t>Calls made in all situations.</a:t>
            </a:r>
            <a:endParaRPr sz="2400" dirty="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544"/>
        <p:cNvGrpSpPr/>
        <p:nvPr/>
      </p:nvGrpSpPr>
      <p:grpSpPr>
        <a:xfrm>
          <a:off x="0" y="0"/>
          <a:ext cx="0" cy="0"/>
          <a:chOff x="0" y="0"/>
          <a:chExt cx="0" cy="0"/>
        </a:xfrm>
      </p:grpSpPr>
      <p:sp>
        <p:nvSpPr>
          <p:cNvPr id="545" name="Google Shape;545;p120"/>
          <p:cNvSpPr txBox="1">
            <a:spLocks noGrp="1"/>
          </p:cNvSpPr>
          <p:nvPr>
            <p:ph type="title"/>
          </p:nvPr>
        </p:nvSpPr>
        <p:spPr>
          <a:xfrm>
            <a:off x="1499388" y="178688"/>
            <a:ext cx="61452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CRM</a:t>
            </a:r>
            <a:endParaRPr/>
          </a:p>
        </p:txBody>
      </p:sp>
      <p:sp>
        <p:nvSpPr>
          <p:cNvPr id="546" name="Google Shape;546;p120"/>
          <p:cNvSpPr txBox="1">
            <a:spLocks noGrp="1"/>
          </p:cNvSpPr>
          <p:nvPr>
            <p:ph idx="1"/>
          </p:nvPr>
        </p:nvSpPr>
        <p:spPr>
          <a:xfrm>
            <a:off x="303213" y="1676400"/>
            <a:ext cx="8540750" cy="4724400"/>
          </a:xfrm>
          <a:prstGeom prst="rect">
            <a:avLst/>
          </a:prstGeom>
          <a:noFill/>
          <a:ln>
            <a:noFill/>
          </a:ln>
        </p:spPr>
        <p:txBody>
          <a:bodyPr spcFirstLastPara="1" wrap="square" lIns="91425" tIns="45700" rIns="91425" bIns="45700" anchor="t" anchorCtr="0">
            <a:noAutofit/>
          </a:bodyPr>
          <a:lstStyle/>
          <a:p>
            <a:pPr marL="609600" lvl="0" indent="-609600" algn="l" rtl="0">
              <a:spcBef>
                <a:spcPts val="0"/>
              </a:spcBef>
              <a:spcAft>
                <a:spcPts val="0"/>
              </a:spcAft>
              <a:buSzPts val="3200"/>
              <a:buFont typeface="Verdana"/>
              <a:buChar char="•"/>
            </a:pPr>
            <a:r>
              <a:rPr lang="en-US" dirty="0"/>
              <a:t>The PF shall fly the aircraft and maintain a dedicated heads-up lookout. If the PF wishes to be heads-down for an </a:t>
            </a:r>
            <a:r>
              <a:rPr lang="en-US" dirty="0">
                <a:solidFill>
                  <a:schemeClr val="lt2"/>
                </a:solidFill>
              </a:rPr>
              <a:t>EXTENDED</a:t>
            </a:r>
            <a:r>
              <a:rPr lang="en-US" dirty="0"/>
              <a:t> period of time, aircraft control shall be transferred to the PM who shall remain heads-up. </a:t>
            </a:r>
            <a:endParaRPr lang="en-US" dirty="0" smtClean="0"/>
          </a:p>
          <a:p>
            <a:pPr marL="609600" lvl="0" indent="-609600" algn="l" rtl="0">
              <a:spcBef>
                <a:spcPts val="0"/>
              </a:spcBef>
              <a:spcAft>
                <a:spcPts val="0"/>
              </a:spcAft>
              <a:buSzPts val="3200"/>
              <a:buFont typeface="Verdana"/>
              <a:buChar char="•"/>
            </a:pPr>
            <a:endParaRPr lang="en-US" dirty="0"/>
          </a:p>
          <a:p>
            <a:pPr marL="609600" indent="-609600">
              <a:spcBef>
                <a:spcPts val="0"/>
              </a:spcBef>
              <a:buSzPts val="3200"/>
              <a:buFont typeface="Verdana"/>
              <a:buChar char="•"/>
            </a:pPr>
            <a:r>
              <a:rPr lang="en-US" dirty="0"/>
              <a:t>If the PM must divert attention away from normal clearing and monitoring duties for an </a:t>
            </a:r>
            <a:r>
              <a:rPr lang="en-US" dirty="0">
                <a:solidFill>
                  <a:schemeClr val="lt2"/>
                </a:solidFill>
              </a:rPr>
              <a:t>EXTENDED</a:t>
            </a:r>
            <a:r>
              <a:rPr lang="en-US" dirty="0"/>
              <a:t> period of time, he shall state, “</a:t>
            </a:r>
            <a:r>
              <a:rPr lang="en-US" dirty="0">
                <a:solidFill>
                  <a:schemeClr val="lt2"/>
                </a:solidFill>
              </a:rPr>
              <a:t>heads-down</a:t>
            </a:r>
            <a:r>
              <a:rPr lang="en-US" dirty="0"/>
              <a:t>”. Verbal acknowledgment from the PF is necessary to prevent both pilots from being heads-down at the same time. </a:t>
            </a:r>
          </a:p>
          <a:p>
            <a:pPr marL="609600" lvl="0" indent="-609600" algn="l" rtl="0">
              <a:spcBef>
                <a:spcPts val="0"/>
              </a:spcBef>
              <a:spcAft>
                <a:spcPts val="0"/>
              </a:spcAft>
              <a:buSzPts val="3200"/>
              <a:buFont typeface="Verdana"/>
              <a:buChar char="•"/>
            </a:pPr>
            <a:endParaRPr dirty="0"/>
          </a:p>
          <a:p>
            <a:pPr marL="609600" lvl="0" indent="-609600" algn="l" rtl="0">
              <a:spcBef>
                <a:spcPts val="640"/>
              </a:spcBef>
              <a:spcAft>
                <a:spcPts val="0"/>
              </a:spcAft>
              <a:buSzPts val="3200"/>
              <a:buFont typeface="Verdana"/>
              <a:buNone/>
            </a:pPr>
            <a:endParaRPr dirty="0"/>
          </a:p>
        </p:txBody>
      </p:sp>
      <p:pic>
        <p:nvPicPr>
          <p:cNvPr id="548" name="Google Shape;548;p120"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sp>
        <p:nvSpPr>
          <p:cNvPr id="570" name="Google Shape;570;p123"/>
          <p:cNvSpPr txBox="1">
            <a:spLocks noGrp="1"/>
          </p:cNvSpPr>
          <p:nvPr>
            <p:ph type="title"/>
          </p:nvPr>
        </p:nvSpPr>
        <p:spPr>
          <a:xfrm>
            <a:off x="1499388" y="178688"/>
            <a:ext cx="61452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CRM</a:t>
            </a:r>
            <a:endParaRPr/>
          </a:p>
        </p:txBody>
      </p:sp>
      <p:sp>
        <p:nvSpPr>
          <p:cNvPr id="569" name="Google Shape;569;p123"/>
          <p:cNvSpPr txBox="1">
            <a:spLocks noGrp="1"/>
          </p:cNvSpPr>
          <p:nvPr>
            <p:ph idx="1"/>
          </p:nvPr>
        </p:nvSpPr>
        <p:spPr>
          <a:xfrm>
            <a:off x="303213" y="1676400"/>
            <a:ext cx="854075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dirty="0"/>
              <a:t>DATA ENTRY</a:t>
            </a:r>
            <a:endParaRPr dirty="0"/>
          </a:p>
          <a:p>
            <a:pPr marL="742950" lvl="1" indent="-285750" algn="l" rtl="0">
              <a:spcBef>
                <a:spcPts val="560"/>
              </a:spcBef>
              <a:spcAft>
                <a:spcPts val="0"/>
              </a:spcAft>
              <a:buSzPts val="2800"/>
              <a:buFont typeface="Verdana"/>
              <a:buChar char="•"/>
            </a:pPr>
            <a:r>
              <a:rPr lang="en-US" dirty="0"/>
              <a:t>Taxi – Data entry, while the aircraft is in motion, shall be made by the PM. Either pilot may make entries if the aircraft is stopped with the parking brake set. </a:t>
            </a:r>
            <a:endParaRPr dirty="0"/>
          </a:p>
          <a:p>
            <a:pPr marL="742950" lvl="1" indent="-285750" algn="l" rtl="0">
              <a:spcBef>
                <a:spcPts val="560"/>
              </a:spcBef>
              <a:spcAft>
                <a:spcPts val="0"/>
              </a:spcAft>
              <a:buSzPts val="2800"/>
              <a:buFont typeface="Verdana"/>
              <a:buChar char="•"/>
            </a:pPr>
            <a:r>
              <a:rPr lang="en-US" dirty="0"/>
              <a:t>In-Flight – Data entry shall be made by the PM.  </a:t>
            </a:r>
            <a:endParaRPr lang="en-US" dirty="0" smtClean="0"/>
          </a:p>
          <a:p>
            <a:pPr marL="285750" indent="-285750">
              <a:spcBef>
                <a:spcPts val="560"/>
              </a:spcBef>
              <a:buSzPts val="2800"/>
              <a:buFont typeface="Verdana"/>
              <a:buChar char="•"/>
            </a:pPr>
            <a:endParaRPr lang="en-US" dirty="0"/>
          </a:p>
          <a:p>
            <a:pPr marL="285750" indent="-285750">
              <a:spcBef>
                <a:spcPts val="560"/>
              </a:spcBef>
              <a:buSzPts val="2800"/>
              <a:buFont typeface="Verdana"/>
              <a:buChar char="•"/>
            </a:pPr>
            <a:r>
              <a:rPr lang="en-US" dirty="0"/>
              <a:t>Any crewmember that observes both pilots “</a:t>
            </a:r>
            <a:r>
              <a:rPr lang="en-US" dirty="0">
                <a:solidFill>
                  <a:schemeClr val="lt2"/>
                </a:solidFill>
              </a:rPr>
              <a:t>heads-down</a:t>
            </a:r>
            <a:r>
              <a:rPr lang="en-US" dirty="0"/>
              <a:t>” at the same time shall alert the PF without delay. </a:t>
            </a:r>
          </a:p>
          <a:p>
            <a:pPr marL="285750" indent="-285750">
              <a:spcBef>
                <a:spcPts val="560"/>
              </a:spcBef>
              <a:buSzPts val="2800"/>
              <a:buFont typeface="Verdana"/>
              <a:buChar char="•"/>
            </a:pPr>
            <a:endParaRPr dirty="0"/>
          </a:p>
        </p:txBody>
      </p:sp>
      <p:pic>
        <p:nvPicPr>
          <p:cNvPr id="572" name="Google Shape;572;p123"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577"/>
        <p:cNvGrpSpPr/>
        <p:nvPr/>
      </p:nvGrpSpPr>
      <p:grpSpPr>
        <a:xfrm>
          <a:off x="0" y="0"/>
          <a:ext cx="0" cy="0"/>
          <a:chOff x="0" y="0"/>
          <a:chExt cx="0" cy="0"/>
        </a:xfrm>
      </p:grpSpPr>
      <p:pic>
        <p:nvPicPr>
          <p:cNvPr id="578" name="Google Shape;578;g9c6a83ca3a_0_12"/>
          <p:cNvPicPr preferRelativeResize="0"/>
          <p:nvPr/>
        </p:nvPicPr>
        <p:blipFill>
          <a:blip r:embed="rId3">
            <a:alphaModFix/>
          </a:blip>
          <a:stretch>
            <a:fillRect/>
          </a:stretch>
        </p:blipFill>
        <p:spPr>
          <a:xfrm>
            <a:off x="152400" y="152400"/>
            <a:ext cx="8737600" cy="655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96"/>
        <p:cNvGrpSpPr/>
        <p:nvPr/>
      </p:nvGrpSpPr>
      <p:grpSpPr>
        <a:xfrm>
          <a:off x="0" y="0"/>
          <a:ext cx="0" cy="0"/>
          <a:chOff x="0" y="0"/>
          <a:chExt cx="0" cy="0"/>
        </a:xfrm>
      </p:grpSpPr>
      <p:sp>
        <p:nvSpPr>
          <p:cNvPr id="597" name="Google Shape;597;p54"/>
          <p:cNvSpPr/>
          <p:nvPr/>
        </p:nvSpPr>
        <p:spPr>
          <a:xfrm>
            <a:off x="685800" y="6248400"/>
            <a:ext cx="1905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98" name="Google Shape;598;p5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99" name="Google Shape;599;p54"/>
          <p:cNvSpPr txBox="1">
            <a:spLocks noGrp="1"/>
          </p:cNvSpPr>
          <p:nvPr>
            <p:ph type="title"/>
          </p:nvPr>
        </p:nvSpPr>
        <p:spPr>
          <a:xfrm>
            <a:off x="1607550" y="369788"/>
            <a:ext cx="5928900" cy="1000446"/>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sz="3700" dirty="0"/>
              <a:t>Approach Lighting Systems</a:t>
            </a:r>
            <a:endParaRPr sz="3700" dirty="0"/>
          </a:p>
        </p:txBody>
      </p:sp>
      <p:sp>
        <p:nvSpPr>
          <p:cNvPr id="600" name="Google Shape;600;p54"/>
          <p:cNvSpPr txBox="1">
            <a:spLocks noGrp="1"/>
          </p:cNvSpPr>
          <p:nvPr>
            <p:ph idx="1"/>
          </p:nvPr>
        </p:nvSpPr>
        <p:spPr>
          <a:xfrm>
            <a:off x="522288" y="2184400"/>
            <a:ext cx="8262937" cy="3657600"/>
          </a:xfrm>
          <a:prstGeom prst="rect">
            <a:avLst/>
          </a:prstGeom>
          <a:noFill/>
          <a:ln>
            <a:noFill/>
          </a:ln>
        </p:spPr>
        <p:txBody>
          <a:bodyPr spcFirstLastPara="1" wrap="square" lIns="92075" tIns="46025" rIns="92075" bIns="46025" anchor="t" anchorCtr="0">
            <a:noAutofit/>
          </a:bodyPr>
          <a:lstStyle/>
          <a:p>
            <a:pPr>
              <a:spcBef>
                <a:spcPts val="0"/>
              </a:spcBef>
              <a:buClr>
                <a:schemeClr val="tx1"/>
              </a:buClr>
              <a:buSzPct val="157000"/>
            </a:pPr>
            <a:r>
              <a:rPr lang="en-US" dirty="0"/>
              <a:t>Centerline guidance</a:t>
            </a:r>
            <a:endParaRPr dirty="0"/>
          </a:p>
          <a:p>
            <a:pPr>
              <a:spcBef>
                <a:spcPts val="640"/>
              </a:spcBef>
              <a:buClr>
                <a:schemeClr val="tx1"/>
              </a:buClr>
              <a:buSzPct val="157000"/>
            </a:pPr>
            <a:r>
              <a:rPr lang="en-US" dirty="0"/>
              <a:t>Adequate length</a:t>
            </a:r>
            <a:endParaRPr dirty="0"/>
          </a:p>
          <a:p>
            <a:pPr>
              <a:spcBef>
                <a:spcPts val="640"/>
              </a:spcBef>
              <a:buClr>
                <a:schemeClr val="tx1"/>
              </a:buClr>
              <a:buSzPct val="157000"/>
            </a:pPr>
            <a:r>
              <a:rPr lang="en-US" dirty="0"/>
              <a:t>Roll guidance</a:t>
            </a:r>
            <a:endParaRPr dirty="0"/>
          </a:p>
          <a:p>
            <a:pPr>
              <a:spcBef>
                <a:spcPts val="640"/>
              </a:spcBef>
              <a:buClr>
                <a:schemeClr val="tx1"/>
              </a:buClr>
              <a:buSzPct val="157000"/>
            </a:pPr>
            <a:r>
              <a:rPr lang="en-US" dirty="0"/>
              <a:t>Sequenced flashers</a:t>
            </a:r>
            <a:endParaRPr dirty="0"/>
          </a:p>
          <a:p>
            <a:pPr>
              <a:spcBef>
                <a:spcPts val="640"/>
              </a:spcBef>
              <a:buClr>
                <a:schemeClr val="tx1"/>
              </a:buClr>
              <a:buSzPct val="157000"/>
            </a:pPr>
            <a:r>
              <a:rPr lang="en-US" dirty="0"/>
              <a:t>Fixed/Variable intensity</a:t>
            </a:r>
            <a:endParaRPr dirty="0"/>
          </a:p>
          <a:p>
            <a:pPr marL="342900" lvl="0" indent="-139700" algn="l" rtl="0">
              <a:spcBef>
                <a:spcPts val="640"/>
              </a:spcBef>
              <a:spcAft>
                <a:spcPts val="0"/>
              </a:spcAft>
              <a:buClr>
                <a:srgbClr val="FFFF00"/>
              </a:buClr>
              <a:buSzPts val="3200"/>
              <a:buFont typeface="Verdana"/>
              <a:buNone/>
            </a:pPr>
            <a:endParaRPr dirty="0"/>
          </a:p>
        </p:txBody>
      </p:sp>
      <p:pic>
        <p:nvPicPr>
          <p:cNvPr id="601" name="Google Shape;601;p54" descr="tw4-new"/>
          <p:cNvPicPr preferRelativeResize="0"/>
          <p:nvPr/>
        </p:nvPicPr>
        <p:blipFill rotWithShape="1">
          <a:blip r:embed="rId3">
            <a:alphaModFix/>
          </a:blip>
          <a:srcRect/>
          <a:stretch/>
        </p:blipFill>
        <p:spPr>
          <a:xfrm>
            <a:off x="7745625" y="151713"/>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613"/>
        <p:cNvGrpSpPr/>
        <p:nvPr/>
      </p:nvGrpSpPr>
      <p:grpSpPr>
        <a:xfrm>
          <a:off x="0" y="0"/>
          <a:ext cx="0" cy="0"/>
          <a:chOff x="0" y="0"/>
          <a:chExt cx="0" cy="0"/>
        </a:xfrm>
      </p:grpSpPr>
      <p:pic>
        <p:nvPicPr>
          <p:cNvPr id="614" name="Google Shape;614;p58"/>
          <p:cNvPicPr preferRelativeResize="0"/>
          <p:nvPr/>
        </p:nvPicPr>
        <p:blipFill rotWithShape="1">
          <a:blip r:embed="rId3">
            <a:alphaModFix/>
          </a:blip>
          <a:srcRect l="66215" t="18668" r="5428" b="2364"/>
          <a:stretch/>
        </p:blipFill>
        <p:spPr>
          <a:xfrm>
            <a:off x="825500" y="803275"/>
            <a:ext cx="3322638" cy="6097587"/>
          </a:xfrm>
          <a:prstGeom prst="rect">
            <a:avLst/>
          </a:prstGeom>
          <a:noFill/>
          <a:ln>
            <a:noFill/>
          </a:ln>
        </p:spPr>
      </p:pic>
      <p:pic>
        <p:nvPicPr>
          <p:cNvPr id="615" name="Google Shape;615;p58"/>
          <p:cNvPicPr preferRelativeResize="0"/>
          <p:nvPr/>
        </p:nvPicPr>
        <p:blipFill rotWithShape="1">
          <a:blip r:embed="rId4">
            <a:alphaModFix/>
          </a:blip>
          <a:srcRect l="63315" t="20128" r="7554" b="3181"/>
          <a:stretch/>
        </p:blipFill>
        <p:spPr>
          <a:xfrm>
            <a:off x="4910138" y="825500"/>
            <a:ext cx="3476625" cy="6032500"/>
          </a:xfrm>
          <a:prstGeom prst="rect">
            <a:avLst/>
          </a:prstGeom>
          <a:noFill/>
          <a:ln>
            <a:noFill/>
          </a:ln>
        </p:spPr>
      </p:pic>
      <p:sp>
        <p:nvSpPr>
          <p:cNvPr id="616" name="Google Shape;616;p58"/>
          <p:cNvSpPr/>
          <p:nvPr/>
        </p:nvSpPr>
        <p:spPr>
          <a:xfrm>
            <a:off x="1565275" y="2622550"/>
            <a:ext cx="400050" cy="420687"/>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617" name="Google Shape;617;p58"/>
          <p:cNvSpPr/>
          <p:nvPr/>
        </p:nvSpPr>
        <p:spPr>
          <a:xfrm>
            <a:off x="3557588" y="2806700"/>
            <a:ext cx="400050" cy="4191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grpSp>
        <p:nvGrpSpPr>
          <p:cNvPr id="618" name="Google Shape;618;p58"/>
          <p:cNvGrpSpPr/>
          <p:nvPr/>
        </p:nvGrpSpPr>
        <p:grpSpPr>
          <a:xfrm>
            <a:off x="5764213" y="4560887"/>
            <a:ext cx="2092325" cy="873125"/>
            <a:chOff x="5764923" y="4219902"/>
            <a:chExt cx="2091560" cy="872359"/>
          </a:xfrm>
        </p:grpSpPr>
        <p:sp>
          <p:nvSpPr>
            <p:cNvPr id="619" name="Google Shape;619;p58"/>
            <p:cNvSpPr/>
            <p:nvPr/>
          </p:nvSpPr>
          <p:spPr>
            <a:xfrm>
              <a:off x="5764923" y="4219902"/>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620" name="Google Shape;620;p58"/>
            <p:cNvSpPr/>
            <p:nvPr/>
          </p:nvSpPr>
          <p:spPr>
            <a:xfrm>
              <a:off x="7457090" y="4671847"/>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grpSp>
      <p:sp>
        <p:nvSpPr>
          <p:cNvPr id="621" name="Google Shape;621;p58"/>
          <p:cNvSpPr txBox="1">
            <a:spLocks noGrp="1"/>
          </p:cNvSpPr>
          <p:nvPr>
            <p:ph type="title"/>
          </p:nvPr>
        </p:nvSpPr>
        <p:spPr>
          <a:xfrm>
            <a:off x="744071" y="-317500"/>
            <a:ext cx="7655392" cy="11430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dirty="0"/>
              <a:t>Pilot Controlled Lighting</a:t>
            </a:r>
            <a:endParaRPr dirty="0"/>
          </a:p>
        </p:txBody>
      </p:sp>
      <p:grpSp>
        <p:nvGrpSpPr>
          <p:cNvPr id="622" name="Google Shape;622;p58"/>
          <p:cNvGrpSpPr/>
          <p:nvPr/>
        </p:nvGrpSpPr>
        <p:grpSpPr>
          <a:xfrm>
            <a:off x="3781425" y="1427162"/>
            <a:ext cx="4478338" cy="4376738"/>
            <a:chOff x="3782070" y="1086224"/>
            <a:chExt cx="4478234" cy="4375965"/>
          </a:xfrm>
        </p:grpSpPr>
        <p:sp>
          <p:nvSpPr>
            <p:cNvPr id="623" name="Google Shape;623;p58"/>
            <p:cNvSpPr/>
            <p:nvPr/>
          </p:nvSpPr>
          <p:spPr>
            <a:xfrm>
              <a:off x="3782070" y="5041775"/>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624" name="Google Shape;624;p58"/>
            <p:cNvSpPr/>
            <p:nvPr/>
          </p:nvSpPr>
          <p:spPr>
            <a:xfrm>
              <a:off x="7860911" y="1086224"/>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 calcmode="lin" valueType="num">
                                      <p:cBhvr additive="base">
                                        <p:cTn id="7" dur="500"/>
                                        <p:tgtEl>
                                          <p:spTgt spid="6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17"/>
                                        </p:tgtEl>
                                        <p:attrNameLst>
                                          <p:attrName>style.visibility</p:attrName>
                                        </p:attrNameLst>
                                      </p:cBhvr>
                                      <p:to>
                                        <p:strVal val="visible"/>
                                      </p:to>
                                    </p:set>
                                    <p:anim calcmode="lin" valueType="num">
                                      <p:cBhvr additive="base">
                                        <p:cTn id="12" dur="500"/>
                                        <p:tgtEl>
                                          <p:spTgt spid="6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18"/>
                                        </p:tgtEl>
                                        <p:attrNameLst>
                                          <p:attrName>style.visibility</p:attrName>
                                        </p:attrNameLst>
                                      </p:cBhvr>
                                      <p:to>
                                        <p:strVal val="visible"/>
                                      </p:to>
                                    </p:set>
                                    <p:anim calcmode="lin" valueType="num">
                                      <p:cBhvr additive="base">
                                        <p:cTn id="17" dur="500"/>
                                        <p:tgtEl>
                                          <p:spTgt spid="61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22"/>
                                        </p:tgtEl>
                                        <p:attrNameLst>
                                          <p:attrName>style.visibility</p:attrName>
                                        </p:attrNameLst>
                                      </p:cBhvr>
                                      <p:to>
                                        <p:strVal val="visible"/>
                                      </p:to>
                                    </p:set>
                                    <p:anim calcmode="lin" valueType="num">
                                      <p:cBhvr additive="base">
                                        <p:cTn id="22" dur="500"/>
                                        <p:tgtEl>
                                          <p:spTgt spid="6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Reference Material</a:t>
            </a:r>
            <a:endParaRPr/>
          </a:p>
        </p:txBody>
      </p:sp>
      <p:sp>
        <p:nvSpPr>
          <p:cNvPr id="141" name="Google Shape;141;p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200"/>
              <a:buFont typeface="Verdana"/>
              <a:buChar char="•"/>
            </a:pPr>
            <a:r>
              <a:rPr lang="en-US"/>
              <a:t>Instrument Stage Material</a:t>
            </a:r>
            <a:endParaRPr/>
          </a:p>
          <a:p>
            <a:pPr marL="742950" lvl="1" indent="-285750" algn="l" rtl="0">
              <a:lnSpc>
                <a:spcPct val="90000"/>
              </a:lnSpc>
              <a:spcBef>
                <a:spcPts val="560"/>
              </a:spcBef>
              <a:spcAft>
                <a:spcPts val="0"/>
              </a:spcAft>
              <a:buSzPts val="2800"/>
              <a:buFont typeface="Verdana"/>
              <a:buChar char="•"/>
            </a:pPr>
            <a:r>
              <a:rPr lang="en-US"/>
              <a:t>FTI </a:t>
            </a:r>
            <a:endParaRPr/>
          </a:p>
          <a:p>
            <a:pPr marL="742950" lvl="1" indent="-285750" algn="l" rtl="0">
              <a:lnSpc>
                <a:spcPct val="90000"/>
              </a:lnSpc>
              <a:spcBef>
                <a:spcPts val="560"/>
              </a:spcBef>
              <a:spcAft>
                <a:spcPts val="0"/>
              </a:spcAft>
              <a:buSzPts val="2800"/>
              <a:buFont typeface="Verdana"/>
              <a:buChar char="•"/>
            </a:pPr>
            <a:r>
              <a:rPr lang="en-US"/>
              <a:t>FAR AIM (to include Advisory Circulars)</a:t>
            </a:r>
            <a:endParaRPr/>
          </a:p>
          <a:p>
            <a:pPr marL="742950" lvl="1" indent="-285750" algn="l" rtl="0">
              <a:lnSpc>
                <a:spcPct val="90000"/>
              </a:lnSpc>
              <a:spcBef>
                <a:spcPts val="560"/>
              </a:spcBef>
              <a:spcAft>
                <a:spcPts val="0"/>
              </a:spcAft>
              <a:buSzPts val="2800"/>
              <a:buFont typeface="Verdana"/>
              <a:buChar char="•"/>
            </a:pPr>
            <a:r>
              <a:rPr lang="en-US"/>
              <a:t>CNAF M-3710.7</a:t>
            </a:r>
            <a:endParaRPr/>
          </a:p>
          <a:p>
            <a:pPr marL="742950" lvl="1" indent="-285750" algn="l" rtl="0">
              <a:lnSpc>
                <a:spcPct val="90000"/>
              </a:lnSpc>
              <a:spcBef>
                <a:spcPts val="560"/>
              </a:spcBef>
              <a:spcAft>
                <a:spcPts val="0"/>
              </a:spcAft>
              <a:buSzPts val="2800"/>
              <a:buFont typeface="Verdana"/>
              <a:buChar char="•"/>
            </a:pPr>
            <a:r>
              <a:rPr lang="en-US"/>
              <a:t>FAA Instrument Flying Handbook</a:t>
            </a:r>
            <a:endParaRPr/>
          </a:p>
          <a:p>
            <a:pPr marL="742950" lvl="1" indent="-285750" algn="l" rtl="0">
              <a:lnSpc>
                <a:spcPct val="90000"/>
              </a:lnSpc>
              <a:spcBef>
                <a:spcPts val="560"/>
              </a:spcBef>
              <a:spcAft>
                <a:spcPts val="0"/>
              </a:spcAft>
              <a:buSzPts val="2800"/>
              <a:buFont typeface="Verdana"/>
              <a:buChar char="•"/>
            </a:pPr>
            <a:r>
              <a:rPr lang="en-US"/>
              <a:t>FAA Instrument Procedures Handbook</a:t>
            </a:r>
            <a:endParaRPr/>
          </a:p>
          <a:p>
            <a:pPr marL="742950" lvl="1" indent="-285750" algn="l" rtl="0">
              <a:lnSpc>
                <a:spcPct val="90000"/>
              </a:lnSpc>
              <a:spcBef>
                <a:spcPts val="560"/>
              </a:spcBef>
              <a:spcAft>
                <a:spcPts val="0"/>
              </a:spcAft>
              <a:buSzPts val="2800"/>
              <a:buFont typeface="Verdana"/>
              <a:buChar char="•"/>
            </a:pPr>
            <a:r>
              <a:rPr lang="en-US"/>
              <a:t>NATOPS Instrument Flight Manual</a:t>
            </a:r>
            <a:endParaRPr/>
          </a:p>
          <a:p>
            <a:pPr marL="742950" lvl="1" indent="-285750" algn="l" rtl="0">
              <a:lnSpc>
                <a:spcPct val="90000"/>
              </a:lnSpc>
              <a:spcBef>
                <a:spcPts val="560"/>
              </a:spcBef>
              <a:spcAft>
                <a:spcPts val="0"/>
              </a:spcAft>
              <a:buSzPts val="2800"/>
              <a:buFont typeface="Verdana"/>
              <a:buChar char="•"/>
            </a:pPr>
            <a:r>
              <a:rPr lang="en-US"/>
              <a:t>General Planning and FLIP publications</a:t>
            </a:r>
            <a:endParaRPr/>
          </a:p>
          <a:p>
            <a:pPr marL="742950" lvl="1" indent="-285750" algn="l" rtl="0">
              <a:lnSpc>
                <a:spcPct val="90000"/>
              </a:lnSpc>
              <a:spcBef>
                <a:spcPts val="560"/>
              </a:spcBef>
              <a:spcAft>
                <a:spcPts val="0"/>
              </a:spcAft>
              <a:buSzPts val="2800"/>
              <a:buFont typeface="Verdana"/>
              <a:buChar char="•"/>
            </a:pPr>
            <a:r>
              <a:rPr lang="en-US"/>
              <a:t>TERPS Manual 8260.3C</a:t>
            </a:r>
            <a:endParaRPr/>
          </a:p>
          <a:p>
            <a:pPr marL="742950" lvl="1" indent="-285750" algn="l" rtl="0">
              <a:lnSpc>
                <a:spcPct val="90000"/>
              </a:lnSpc>
              <a:spcBef>
                <a:spcPts val="560"/>
              </a:spcBef>
              <a:spcAft>
                <a:spcPts val="0"/>
              </a:spcAft>
              <a:buSzPts val="2800"/>
              <a:buFont typeface="Verdana"/>
              <a:buChar char="•"/>
            </a:pPr>
            <a:r>
              <a:rPr lang="en-US"/>
              <a:t>Wing and Squadron SOPs</a:t>
            </a:r>
            <a:endParaRPr/>
          </a:p>
          <a:p>
            <a:pPr marL="742950" lvl="0" indent="0" algn="l" rtl="0">
              <a:lnSpc>
                <a:spcPct val="90000"/>
              </a:lnSpc>
              <a:spcBef>
                <a:spcPts val="560"/>
              </a:spcBef>
              <a:spcAft>
                <a:spcPts val="0"/>
              </a:spcAft>
              <a:buNone/>
            </a:pPr>
            <a:endParaRPr/>
          </a:p>
          <a:p>
            <a:pPr marL="742950" lvl="0" indent="0" algn="l" rtl="0">
              <a:lnSpc>
                <a:spcPct val="90000"/>
              </a:lnSpc>
              <a:spcBef>
                <a:spcPts val="560"/>
              </a:spcBef>
              <a:spcAft>
                <a:spcPts val="0"/>
              </a:spcAft>
              <a:buNone/>
            </a:pPr>
            <a:endParaRPr/>
          </a:p>
          <a:p>
            <a:pPr marL="742950" lvl="1" indent="-285750" algn="l" rtl="0">
              <a:lnSpc>
                <a:spcPct val="90000"/>
              </a:lnSpc>
              <a:spcBef>
                <a:spcPts val="560"/>
              </a:spcBef>
              <a:spcAft>
                <a:spcPts val="0"/>
              </a:spcAft>
              <a:buSzPts val="2800"/>
              <a:buFont typeface="Verdana"/>
              <a:buNone/>
            </a:pPr>
            <a:endParaRPr/>
          </a:p>
          <a:p>
            <a:pPr marL="742950" lvl="1" indent="-107950" algn="l" rtl="0">
              <a:lnSpc>
                <a:spcPct val="90000"/>
              </a:lnSpc>
              <a:spcBef>
                <a:spcPts val="560"/>
              </a:spcBef>
              <a:spcAft>
                <a:spcPts val="0"/>
              </a:spcAft>
              <a:buSzPts val="2800"/>
              <a:buFont typeface="Verdana"/>
              <a:buNone/>
            </a:pPr>
            <a:endParaRPr/>
          </a:p>
          <a:p>
            <a:pPr marL="742950" lvl="1" indent="-107950" algn="l" rtl="0">
              <a:lnSpc>
                <a:spcPct val="90000"/>
              </a:lnSpc>
              <a:spcBef>
                <a:spcPts val="560"/>
              </a:spcBef>
              <a:spcAft>
                <a:spcPts val="0"/>
              </a:spcAft>
              <a:buSzPts val="2800"/>
              <a:buFont typeface="Verdana"/>
              <a:buNone/>
            </a:pPr>
            <a:endParaRPr/>
          </a:p>
        </p:txBody>
      </p:sp>
      <p:pic>
        <p:nvPicPr>
          <p:cNvPr id="143" name="Google Shape;143;p7"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643"/>
        <p:cNvGrpSpPr/>
        <p:nvPr/>
      </p:nvGrpSpPr>
      <p:grpSpPr>
        <a:xfrm>
          <a:off x="0" y="0"/>
          <a:ext cx="0" cy="0"/>
          <a:chOff x="0" y="0"/>
          <a:chExt cx="0" cy="0"/>
        </a:xfrm>
      </p:grpSpPr>
      <p:sp>
        <p:nvSpPr>
          <p:cNvPr id="644" name="Google Shape;644;p56"/>
          <p:cNvSpPr/>
          <p:nvPr/>
        </p:nvSpPr>
        <p:spPr>
          <a:xfrm>
            <a:off x="685800" y="6248400"/>
            <a:ext cx="1905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45" name="Google Shape;645;p5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46" name="Google Shape;646;p56"/>
          <p:cNvPicPr preferRelativeResize="0"/>
          <p:nvPr/>
        </p:nvPicPr>
        <p:blipFill rotWithShape="1">
          <a:blip r:embed="rId3">
            <a:alphaModFix/>
          </a:blip>
          <a:srcRect/>
          <a:stretch/>
        </p:blipFill>
        <p:spPr>
          <a:xfrm>
            <a:off x="0" y="0"/>
            <a:ext cx="9142413" cy="6837363"/>
          </a:xfrm>
          <a:prstGeom prst="rect">
            <a:avLst/>
          </a:prstGeom>
          <a:noFill/>
          <a:ln>
            <a:noFill/>
          </a:ln>
        </p:spPr>
      </p:pic>
      <p:sp>
        <p:nvSpPr>
          <p:cNvPr id="647" name="Google Shape;647;p56"/>
          <p:cNvSpPr txBox="1"/>
          <p:nvPr/>
        </p:nvSpPr>
        <p:spPr>
          <a:xfrm>
            <a:off x="3948113" y="3854450"/>
            <a:ext cx="1697037"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36’    36’    </a:t>
            </a:r>
            <a:endParaRPr/>
          </a:p>
        </p:txBody>
      </p:sp>
      <p:sp>
        <p:nvSpPr>
          <p:cNvPr id="648" name="Google Shape;648;p56"/>
          <p:cNvSpPr txBox="1"/>
          <p:nvPr/>
        </p:nvSpPr>
        <p:spPr>
          <a:xfrm rot="-3054369">
            <a:off x="2690813" y="4432300"/>
            <a:ext cx="10668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100’</a:t>
            </a:r>
            <a:endParaRPr/>
          </a:p>
        </p:txBody>
      </p:sp>
      <p:sp>
        <p:nvSpPr>
          <p:cNvPr id="649" name="Google Shape;649;p56"/>
          <p:cNvSpPr txBox="1"/>
          <p:nvPr/>
        </p:nvSpPr>
        <p:spPr>
          <a:xfrm rot="-2126743">
            <a:off x="1600200" y="4267200"/>
            <a:ext cx="11430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200’</a:t>
            </a:r>
            <a:endParaRPr/>
          </a:p>
        </p:txBody>
      </p:sp>
      <p:sp>
        <p:nvSpPr>
          <p:cNvPr id="650" name="Google Shape;650;p56"/>
          <p:cNvSpPr/>
          <p:nvPr/>
        </p:nvSpPr>
        <p:spPr>
          <a:xfrm>
            <a:off x="347663" y="285750"/>
            <a:ext cx="8469312" cy="2806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00"/>
                </a:solidFill>
                <a:latin typeface="Times New Roman"/>
                <a:ea typeface="Times New Roman"/>
                <a:cs typeface="Times New Roman"/>
                <a:sym typeface="Times New Roman"/>
              </a:rPr>
              <a:t>Touch Down Zone Lights:  </a:t>
            </a:r>
            <a:endParaRPr/>
          </a:p>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First 3000’ of rwy</a:t>
            </a:r>
            <a:endParaRPr/>
          </a:p>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36 ft from centerline</a:t>
            </a:r>
            <a:endParaRPr/>
          </a:p>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100 foot spacing</a:t>
            </a:r>
            <a:endParaRPr/>
          </a:p>
          <a:p>
            <a:pPr marL="0" marR="0" lvl="0" indent="0" algn="ctr" rtl="0">
              <a:spcBef>
                <a:spcPts val="840"/>
              </a:spcBef>
              <a:spcAft>
                <a:spcPts val="0"/>
              </a:spcAft>
              <a:buNone/>
            </a:pPr>
            <a:r>
              <a:rPr lang="en-US" sz="2800">
                <a:solidFill>
                  <a:srgbClr val="FFFF00"/>
                </a:solidFill>
                <a:latin typeface="Times New Roman"/>
                <a:ea typeface="Times New Roman"/>
                <a:cs typeface="Times New Roman"/>
                <a:sym typeface="Times New Roman"/>
              </a:rPr>
              <a:t>Centerline Lighting: </a:t>
            </a:r>
            <a:r>
              <a:rPr lang="en-US" sz="2800">
                <a:solidFill>
                  <a:schemeClr val="lt1"/>
                </a:solidFill>
                <a:latin typeface="Times New Roman"/>
                <a:ea typeface="Times New Roman"/>
                <a:cs typeface="Times New Roman"/>
                <a:sym typeface="Times New Roman"/>
              </a:rPr>
              <a:t>50 feet</a:t>
            </a:r>
            <a:r>
              <a:rPr lang="en-US" sz="2800">
                <a:solidFill>
                  <a:srgbClr val="FFFF00"/>
                </a:solidFill>
                <a:latin typeface="Times New Roman"/>
                <a:ea typeface="Times New Roman"/>
                <a:cs typeface="Times New Roman"/>
                <a:sym typeface="Times New Roman"/>
              </a:rPr>
              <a:t/>
            </a:r>
            <a:br>
              <a:rPr lang="en-US" sz="2800">
                <a:solidFill>
                  <a:srgbClr val="FFFF00"/>
                </a:solidFill>
                <a:latin typeface="Times New Roman"/>
                <a:ea typeface="Times New Roman"/>
                <a:cs typeface="Times New Roman"/>
                <a:sym typeface="Times New Roman"/>
              </a:rPr>
            </a:br>
            <a:r>
              <a:rPr lang="en-US" sz="2800">
                <a:solidFill>
                  <a:srgbClr val="FFFF00"/>
                </a:solidFill>
                <a:latin typeface="Times New Roman"/>
                <a:ea typeface="Times New Roman"/>
                <a:cs typeface="Times New Roman"/>
                <a:sym typeface="Times New Roman"/>
              </a:rPr>
              <a:t>Runway Edge Lights: </a:t>
            </a:r>
            <a:r>
              <a:rPr lang="en-US" sz="2800">
                <a:solidFill>
                  <a:schemeClr val="lt1"/>
                </a:solidFill>
                <a:latin typeface="Times New Roman"/>
                <a:ea typeface="Times New Roman"/>
                <a:cs typeface="Times New Roman"/>
                <a:sym typeface="Times New Roman"/>
              </a:rPr>
              <a:t>200 feet</a:t>
            </a:r>
            <a:endParaRPr/>
          </a:p>
        </p:txBody>
      </p:sp>
      <p:sp>
        <p:nvSpPr>
          <p:cNvPr id="651" name="Google Shape;651;p56"/>
          <p:cNvSpPr txBox="1"/>
          <p:nvPr/>
        </p:nvSpPr>
        <p:spPr>
          <a:xfrm rot="-3054369">
            <a:off x="4135438" y="4764088"/>
            <a:ext cx="10668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50’</a:t>
            </a:r>
            <a:endParaRPr/>
          </a:p>
        </p:txBody>
      </p:sp>
      <p:cxnSp>
        <p:nvCxnSpPr>
          <p:cNvPr id="652" name="Google Shape;652;p56"/>
          <p:cNvCxnSpPr/>
          <p:nvPr/>
        </p:nvCxnSpPr>
        <p:spPr>
          <a:xfrm>
            <a:off x="4048125" y="4281488"/>
            <a:ext cx="700088" cy="1587"/>
          </a:xfrm>
          <a:prstGeom prst="straightConnector1">
            <a:avLst/>
          </a:prstGeom>
          <a:noFill/>
          <a:ln w="12700" cap="flat" cmpd="sng">
            <a:solidFill>
              <a:schemeClr val="lt1"/>
            </a:solidFill>
            <a:prstDash val="solid"/>
            <a:round/>
            <a:headEnd type="stealth" w="med" len="med"/>
            <a:tailEnd type="stealth" w="med" len="med"/>
          </a:ln>
        </p:spPr>
      </p:cxnSp>
      <p:cxnSp>
        <p:nvCxnSpPr>
          <p:cNvPr id="653" name="Google Shape;653;p56"/>
          <p:cNvCxnSpPr/>
          <p:nvPr/>
        </p:nvCxnSpPr>
        <p:spPr>
          <a:xfrm>
            <a:off x="4840288" y="4276725"/>
            <a:ext cx="808037" cy="9525"/>
          </a:xfrm>
          <a:prstGeom prst="straightConnector1">
            <a:avLst/>
          </a:prstGeom>
          <a:noFill/>
          <a:ln w="12700" cap="flat" cmpd="sng">
            <a:solidFill>
              <a:schemeClr val="lt1"/>
            </a:solidFill>
            <a:prstDash val="solid"/>
            <a:round/>
            <a:headEnd type="stealth"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500"/>
                                        <p:tgtEl>
                                          <p:spTgt spid="6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8"/>
                                        </p:tgtEl>
                                        <p:attrNameLst>
                                          <p:attrName>style.visibility</p:attrName>
                                        </p:attrNameLst>
                                      </p:cBhvr>
                                      <p:to>
                                        <p:strVal val="visible"/>
                                      </p:to>
                                    </p:set>
                                    <p:animEffect transition="in" filter="fade">
                                      <p:cBhvr>
                                        <p:cTn id="12" dur="500"/>
                                        <p:tgtEl>
                                          <p:spTgt spid="6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1"/>
                                        </p:tgtEl>
                                        <p:attrNameLst>
                                          <p:attrName>style.visibility</p:attrName>
                                        </p:attrNameLst>
                                      </p:cBhvr>
                                      <p:to>
                                        <p:strVal val="visible"/>
                                      </p:to>
                                    </p:set>
                                    <p:animEffect transition="in" filter="fade">
                                      <p:cBhvr>
                                        <p:cTn id="17" dur="500"/>
                                        <p:tgtEl>
                                          <p:spTgt spid="6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9"/>
                                        </p:tgtEl>
                                        <p:attrNameLst>
                                          <p:attrName>style.visibility</p:attrName>
                                        </p:attrNameLst>
                                      </p:cBhvr>
                                      <p:to>
                                        <p:strVal val="visible"/>
                                      </p:to>
                                    </p:set>
                                    <p:animEffect transition="in" filter="fade">
                                      <p:cBhvr>
                                        <p:cTn id="22" dur="5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pic>
        <p:nvPicPr>
          <p:cNvPr id="659" name="Google Shape;659;p57"/>
          <p:cNvPicPr preferRelativeResize="0"/>
          <p:nvPr/>
        </p:nvPicPr>
        <p:blipFill rotWithShape="1">
          <a:blip r:embed="rId3">
            <a:alphaModFix/>
          </a:blip>
          <a:srcRect l="13243" t="35983" r="14872" b="4790"/>
          <a:stretch/>
        </p:blipFill>
        <p:spPr>
          <a:xfrm>
            <a:off x="0" y="0"/>
            <a:ext cx="9144000" cy="6858000"/>
          </a:xfrm>
          <a:prstGeom prst="rect">
            <a:avLst/>
          </a:prstGeom>
          <a:noFill/>
          <a:ln>
            <a:noFill/>
          </a:ln>
        </p:spPr>
      </p:pic>
      <p:cxnSp>
        <p:nvCxnSpPr>
          <p:cNvPr id="660" name="Google Shape;660;p57"/>
          <p:cNvCxnSpPr/>
          <p:nvPr/>
        </p:nvCxnSpPr>
        <p:spPr>
          <a:xfrm rot="10800000" flipH="1">
            <a:off x="5257800" y="2944813"/>
            <a:ext cx="1258888" cy="46037"/>
          </a:xfrm>
          <a:prstGeom prst="straightConnector1">
            <a:avLst/>
          </a:prstGeom>
          <a:noFill/>
          <a:ln w="12700" cap="flat" cmpd="sng">
            <a:solidFill>
              <a:srgbClr val="FFFFFF"/>
            </a:solidFill>
            <a:prstDash val="solid"/>
            <a:round/>
            <a:headEnd type="none" w="med" len="med"/>
            <a:tailEnd type="none" w="med" len="med"/>
          </a:ln>
        </p:spPr>
      </p:cxnSp>
      <p:cxnSp>
        <p:nvCxnSpPr>
          <p:cNvPr id="661" name="Google Shape;661;p57"/>
          <p:cNvCxnSpPr/>
          <p:nvPr/>
        </p:nvCxnSpPr>
        <p:spPr>
          <a:xfrm>
            <a:off x="6542088" y="2965450"/>
            <a:ext cx="2149475" cy="2316163"/>
          </a:xfrm>
          <a:prstGeom prst="straightConnector1">
            <a:avLst/>
          </a:prstGeom>
          <a:noFill/>
          <a:ln w="38100" cap="flat" cmpd="sng">
            <a:solidFill>
              <a:srgbClr val="FFFFFF"/>
            </a:solidFill>
            <a:prstDash val="solid"/>
            <a:round/>
            <a:headEnd type="triangle" w="med" len="med"/>
            <a:tailEnd type="triangle" w="med" len="med"/>
          </a:ln>
        </p:spPr>
      </p:cxnSp>
      <p:cxnSp>
        <p:nvCxnSpPr>
          <p:cNvPr id="662" name="Google Shape;662;p57"/>
          <p:cNvCxnSpPr/>
          <p:nvPr/>
        </p:nvCxnSpPr>
        <p:spPr>
          <a:xfrm rot="10800000">
            <a:off x="5548313" y="3033713"/>
            <a:ext cx="520700" cy="623887"/>
          </a:xfrm>
          <a:prstGeom prst="straightConnector1">
            <a:avLst/>
          </a:prstGeom>
          <a:noFill/>
          <a:ln w="12700" cap="flat" cmpd="sng">
            <a:solidFill>
              <a:srgbClr val="FFFFFF"/>
            </a:solidFill>
            <a:prstDash val="solid"/>
            <a:round/>
            <a:headEnd type="triangle" w="med" len="med"/>
            <a:tailEnd type="triangle" w="med" len="med"/>
          </a:ln>
        </p:spPr>
      </p:cxnSp>
      <p:sp>
        <p:nvSpPr>
          <p:cNvPr id="663" name="Google Shape;663;p57"/>
          <p:cNvSpPr txBox="1"/>
          <p:nvPr/>
        </p:nvSpPr>
        <p:spPr>
          <a:xfrm>
            <a:off x="2052638" y="2921000"/>
            <a:ext cx="1173162"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1000</a:t>
            </a:r>
            <a:r>
              <a:rPr lang="en-US" sz="2400">
                <a:solidFill>
                  <a:srgbClr val="FFFFFF"/>
                </a:solidFill>
                <a:latin typeface="Times New Roman"/>
                <a:ea typeface="Times New Roman"/>
                <a:cs typeface="Times New Roman"/>
                <a:sym typeface="Times New Roman"/>
              </a:rPr>
              <a:t>’</a:t>
            </a:r>
            <a:endParaRPr/>
          </a:p>
        </p:txBody>
      </p:sp>
      <p:sp>
        <p:nvSpPr>
          <p:cNvPr id="664" name="Google Shape;664;p57"/>
          <p:cNvSpPr txBox="1"/>
          <p:nvPr/>
        </p:nvSpPr>
        <p:spPr>
          <a:xfrm>
            <a:off x="7521575" y="5356225"/>
            <a:ext cx="1173163"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3</a:t>
            </a:r>
            <a:r>
              <a:rPr lang="en-US" sz="2400">
                <a:solidFill>
                  <a:srgbClr val="FFFFFF"/>
                </a:solidFill>
                <a:latin typeface="Times New Roman"/>
                <a:ea typeface="Times New Roman"/>
                <a:cs typeface="Times New Roman"/>
                <a:sym typeface="Times New Roman"/>
              </a:rPr>
              <a:t>0</a:t>
            </a:r>
            <a:r>
              <a:rPr lang="en-US" sz="2400">
                <a:solidFill>
                  <a:srgbClr val="FF0000"/>
                </a:solidFill>
                <a:latin typeface="Times New Roman"/>
                <a:ea typeface="Times New Roman"/>
                <a:cs typeface="Times New Roman"/>
                <a:sym typeface="Times New Roman"/>
              </a:rPr>
              <a:t>0</a:t>
            </a:r>
            <a:r>
              <a:rPr lang="en-US" sz="2400">
                <a:solidFill>
                  <a:srgbClr val="FFFFFF"/>
                </a:solidFill>
                <a:latin typeface="Times New Roman"/>
                <a:ea typeface="Times New Roman"/>
                <a:cs typeface="Times New Roman"/>
                <a:sym typeface="Times New Roman"/>
              </a:rPr>
              <a:t>0’</a:t>
            </a:r>
            <a:endParaRPr/>
          </a:p>
        </p:txBody>
      </p:sp>
      <p:cxnSp>
        <p:nvCxnSpPr>
          <p:cNvPr id="665" name="Google Shape;665;p57"/>
          <p:cNvCxnSpPr/>
          <p:nvPr/>
        </p:nvCxnSpPr>
        <p:spPr>
          <a:xfrm flipH="1">
            <a:off x="4862513" y="5308600"/>
            <a:ext cx="3802062" cy="95250"/>
          </a:xfrm>
          <a:prstGeom prst="straightConnector1">
            <a:avLst/>
          </a:prstGeom>
          <a:noFill/>
          <a:ln w="38100" cap="flat" cmpd="sng">
            <a:solidFill>
              <a:srgbClr val="FFFFFF"/>
            </a:solidFill>
            <a:prstDash val="solid"/>
            <a:round/>
            <a:headEnd type="none" w="med" len="med"/>
            <a:tailEnd type="triangle" w="med" len="med"/>
          </a:ln>
        </p:spPr>
      </p:cxnSp>
      <p:cxnSp>
        <p:nvCxnSpPr>
          <p:cNvPr id="666" name="Google Shape;666;p57"/>
          <p:cNvCxnSpPr/>
          <p:nvPr/>
        </p:nvCxnSpPr>
        <p:spPr>
          <a:xfrm>
            <a:off x="3262313" y="3216275"/>
            <a:ext cx="1309687" cy="46038"/>
          </a:xfrm>
          <a:prstGeom prst="straightConnector1">
            <a:avLst/>
          </a:prstGeom>
          <a:noFill/>
          <a:ln w="38100" cap="flat" cmpd="sng">
            <a:solidFill>
              <a:srgbClr val="FFFFFF"/>
            </a:solidFill>
            <a:prstDash val="solid"/>
            <a:round/>
            <a:headEnd type="none" w="med" len="med"/>
            <a:tailEnd type="triangle" w="med" len="med"/>
          </a:ln>
        </p:spPr>
      </p:cxnSp>
      <p:cxnSp>
        <p:nvCxnSpPr>
          <p:cNvPr id="667" name="Google Shape;667;p57"/>
          <p:cNvCxnSpPr/>
          <p:nvPr/>
        </p:nvCxnSpPr>
        <p:spPr>
          <a:xfrm rot="10800000" flipH="1">
            <a:off x="1579563" y="3803650"/>
            <a:ext cx="2181225" cy="44450"/>
          </a:xfrm>
          <a:prstGeom prst="straightConnector1">
            <a:avLst/>
          </a:prstGeom>
          <a:noFill/>
          <a:ln w="38100" cap="flat" cmpd="sng">
            <a:solidFill>
              <a:srgbClr val="FFFFFF"/>
            </a:solidFill>
            <a:prstDash val="solid"/>
            <a:round/>
            <a:headEnd type="none" w="med" len="med"/>
            <a:tailEnd type="triangle" w="med" len="med"/>
          </a:ln>
        </p:spPr>
      </p:cxnSp>
      <p:sp>
        <p:nvSpPr>
          <p:cNvPr id="668" name="Google Shape;668;p57"/>
          <p:cNvSpPr/>
          <p:nvPr/>
        </p:nvSpPr>
        <p:spPr>
          <a:xfrm>
            <a:off x="630238" y="3595688"/>
            <a:ext cx="955675" cy="4619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Times New Roman"/>
                <a:ea typeface="Times New Roman"/>
                <a:cs typeface="Times New Roman"/>
                <a:sym typeface="Times New Roman"/>
              </a:rPr>
              <a:t>2000’</a:t>
            </a:r>
            <a:endParaRPr/>
          </a:p>
        </p:txBody>
      </p:sp>
      <p:cxnSp>
        <p:nvCxnSpPr>
          <p:cNvPr id="669" name="Google Shape;669;p57"/>
          <p:cNvCxnSpPr/>
          <p:nvPr/>
        </p:nvCxnSpPr>
        <p:spPr>
          <a:xfrm flipH="1">
            <a:off x="5632450" y="3714750"/>
            <a:ext cx="608013" cy="46038"/>
          </a:xfrm>
          <a:prstGeom prst="straightConnector1">
            <a:avLst/>
          </a:prstGeom>
          <a:noFill/>
          <a:ln w="38100" cap="flat" cmpd="sng">
            <a:solidFill>
              <a:srgbClr val="FFFFFF"/>
            </a:solidFill>
            <a:prstDash val="solid"/>
            <a:round/>
            <a:headEnd type="none" w="med" len="med"/>
            <a:tailEnd type="triangle" w="med" len="med"/>
          </a:ln>
        </p:spPr>
      </p:cxnSp>
      <p:sp>
        <p:nvSpPr>
          <p:cNvPr id="670" name="Google Shape;670;p57"/>
          <p:cNvSpPr/>
          <p:nvPr/>
        </p:nvSpPr>
        <p:spPr>
          <a:xfrm>
            <a:off x="6184900" y="3460750"/>
            <a:ext cx="955675"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Times New Roman"/>
                <a:ea typeface="Times New Roman"/>
                <a:cs typeface="Times New Roman"/>
                <a:sym typeface="Times New Roman"/>
              </a:rPr>
              <a:t>2000’</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675"/>
        <p:cNvGrpSpPr/>
        <p:nvPr/>
      </p:nvGrpSpPr>
      <p:grpSpPr>
        <a:xfrm>
          <a:off x="0" y="0"/>
          <a:ext cx="0" cy="0"/>
          <a:chOff x="0" y="0"/>
          <a:chExt cx="0" cy="0"/>
        </a:xfrm>
      </p:grpSpPr>
      <p:pic>
        <p:nvPicPr>
          <p:cNvPr id="676" name="Google Shape;676;g9c6a83ca3a_0_26" descr="Runway/taxiway lights explained (sort of) : flightsim"/>
          <p:cNvPicPr preferRelativeResize="0"/>
          <p:nvPr/>
        </p:nvPicPr>
        <p:blipFill>
          <a:blip r:embed="rId3">
            <a:alphaModFix/>
          </a:blip>
          <a:stretch>
            <a:fillRect/>
          </a:stretch>
        </p:blipFill>
        <p:spPr>
          <a:xfrm>
            <a:off x="345289" y="1509436"/>
            <a:ext cx="8453424" cy="3601514"/>
          </a:xfrm>
          <a:prstGeom prst="rect">
            <a:avLst/>
          </a:prstGeom>
          <a:noFill/>
          <a:ln>
            <a:noFill/>
          </a:ln>
        </p:spPr>
      </p:pic>
      <p:sp>
        <p:nvSpPr>
          <p:cNvPr id="677" name="Google Shape;677;g9c6a83ca3a_0_26"/>
          <p:cNvSpPr txBox="1"/>
          <p:nvPr/>
        </p:nvSpPr>
        <p:spPr>
          <a:xfrm>
            <a:off x="1580850" y="383725"/>
            <a:ext cx="5982300" cy="84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latin typeface="Verdana"/>
                <a:ea typeface="Verdana"/>
                <a:cs typeface="Verdana"/>
                <a:sym typeface="Verdana"/>
              </a:rPr>
              <a:t>Taxiway to Runway</a:t>
            </a:r>
            <a:endParaRPr sz="30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705"/>
        <p:cNvGrpSpPr/>
        <p:nvPr/>
      </p:nvGrpSpPr>
      <p:grpSpPr>
        <a:xfrm>
          <a:off x="0" y="0"/>
          <a:ext cx="0" cy="0"/>
          <a:chOff x="0" y="0"/>
          <a:chExt cx="0" cy="0"/>
        </a:xfrm>
      </p:grpSpPr>
      <p:sp>
        <p:nvSpPr>
          <p:cNvPr id="706" name="Google Shape;706;p60"/>
          <p:cNvSpPr txBox="1">
            <a:spLocks noGrp="1"/>
          </p:cNvSpPr>
          <p:nvPr>
            <p:ph type="title"/>
          </p:nvPr>
        </p:nvSpPr>
        <p:spPr>
          <a:xfrm>
            <a:off x="590338" y="297349"/>
            <a:ext cx="7765321" cy="73747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Use Me – Abuse Me</a:t>
            </a:r>
            <a:endParaRPr dirty="0"/>
          </a:p>
        </p:txBody>
      </p:sp>
      <p:sp>
        <p:nvSpPr>
          <p:cNvPr id="707" name="Google Shape;707;p60"/>
          <p:cNvSpPr txBox="1">
            <a:spLocks noGrp="1"/>
          </p:cNvSpPr>
          <p:nvPr>
            <p:ph idx="1"/>
          </p:nvPr>
        </p:nvSpPr>
        <p:spPr>
          <a:xfrm>
            <a:off x="685800" y="1457745"/>
            <a:ext cx="7772400" cy="49879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Verdana"/>
              <a:buChar char="•"/>
            </a:pPr>
            <a:r>
              <a:rPr lang="en-US" dirty="0"/>
              <a:t>IPs and Copilots can:</a:t>
            </a:r>
            <a:endParaRPr dirty="0"/>
          </a:p>
          <a:p>
            <a:pPr marL="742950" lvl="1" indent="-285750" algn="l" rtl="0">
              <a:spcBef>
                <a:spcPts val="480"/>
              </a:spcBef>
              <a:spcAft>
                <a:spcPts val="0"/>
              </a:spcAft>
              <a:buSzPts val="2400"/>
              <a:buFont typeface="Verdana"/>
              <a:buChar char="•"/>
            </a:pPr>
            <a:r>
              <a:rPr lang="en-US" sz="2000" dirty="0"/>
              <a:t>Switch approach </a:t>
            </a:r>
            <a:r>
              <a:rPr lang="en-US" sz="2000" dirty="0" smtClean="0"/>
              <a:t>plates</a:t>
            </a:r>
          </a:p>
          <a:p>
            <a:pPr marL="742950" lvl="1" indent="-285750">
              <a:spcBef>
                <a:spcPts val="480"/>
              </a:spcBef>
              <a:spcAft>
                <a:spcPts val="0"/>
              </a:spcAft>
              <a:buSzPts val="2400"/>
              <a:buFont typeface="Verdana"/>
              <a:buChar char="•"/>
            </a:pPr>
            <a:r>
              <a:rPr lang="en-US" sz="2000" dirty="0"/>
              <a:t>Tune </a:t>
            </a:r>
            <a:r>
              <a:rPr lang="en-US" sz="2000" dirty="0" smtClean="0"/>
              <a:t>NAVAIDs</a:t>
            </a:r>
            <a:endParaRPr sz="2000" dirty="0"/>
          </a:p>
          <a:p>
            <a:pPr marL="742950" lvl="1" indent="-285750" algn="l" rtl="0">
              <a:spcBef>
                <a:spcPts val="480"/>
              </a:spcBef>
              <a:spcAft>
                <a:spcPts val="0"/>
              </a:spcAft>
              <a:buSzPts val="2400"/>
              <a:buFont typeface="Verdana"/>
              <a:buChar char="•"/>
            </a:pPr>
            <a:r>
              <a:rPr lang="en-US" sz="2000" dirty="0" smtClean="0"/>
              <a:t>Check </a:t>
            </a:r>
            <a:r>
              <a:rPr lang="en-US" sz="2000" dirty="0"/>
              <a:t>Trouble T’s, NOTAMS, ASR/PAR </a:t>
            </a:r>
            <a:r>
              <a:rPr lang="en-US" sz="2000" dirty="0" err="1"/>
              <a:t>Mins</a:t>
            </a:r>
            <a:endParaRPr sz="2000" dirty="0"/>
          </a:p>
          <a:p>
            <a:pPr marL="742950" lvl="1" indent="-285750" algn="l" rtl="0">
              <a:spcBef>
                <a:spcPts val="480"/>
              </a:spcBef>
              <a:spcAft>
                <a:spcPts val="0"/>
              </a:spcAft>
              <a:buSzPts val="2400"/>
              <a:buFont typeface="Verdana"/>
              <a:buChar char="•"/>
            </a:pPr>
            <a:r>
              <a:rPr lang="en-US" sz="2000" dirty="0"/>
              <a:t>Take controls for the approach brief</a:t>
            </a:r>
            <a:endParaRPr sz="2000" dirty="0"/>
          </a:p>
          <a:p>
            <a:pPr marL="342900" lvl="0" indent="-342900" algn="l" rtl="0">
              <a:spcBef>
                <a:spcPts val="480"/>
              </a:spcBef>
              <a:spcAft>
                <a:spcPts val="0"/>
              </a:spcAft>
              <a:buSzPts val="2400"/>
              <a:buFont typeface="Verdana"/>
              <a:buChar char="•"/>
            </a:pPr>
            <a:r>
              <a:rPr lang="en-US" dirty="0"/>
              <a:t>We are training Crew Pilots with CRM Skills</a:t>
            </a:r>
            <a:endParaRPr dirty="0"/>
          </a:p>
          <a:p>
            <a:pPr marL="742950" lvl="1" indent="-285750" algn="l" rtl="0">
              <a:spcBef>
                <a:spcPts val="480"/>
              </a:spcBef>
              <a:spcAft>
                <a:spcPts val="0"/>
              </a:spcAft>
              <a:buSzPts val="2400"/>
              <a:buFont typeface="Verdana"/>
              <a:buChar char="•"/>
            </a:pPr>
            <a:r>
              <a:rPr lang="en-US" sz="2000" dirty="0" smtClean="0"/>
              <a:t>Encourage the student:</a:t>
            </a:r>
          </a:p>
          <a:p>
            <a:pPr marL="1048950" lvl="2" indent="-285750">
              <a:spcBef>
                <a:spcPts val="480"/>
              </a:spcBef>
              <a:spcAft>
                <a:spcPts val="0"/>
              </a:spcAft>
              <a:buSzPts val="2400"/>
              <a:buFont typeface="Verdana"/>
              <a:buChar char="•"/>
            </a:pPr>
            <a:r>
              <a:rPr lang="en-US" sz="1800" dirty="0" smtClean="0"/>
              <a:t> </a:t>
            </a:r>
            <a:r>
              <a:rPr lang="en-US" sz="1800" dirty="0" smtClean="0"/>
              <a:t>To </a:t>
            </a:r>
            <a:r>
              <a:rPr lang="en-US" sz="1800" dirty="0"/>
              <a:t>b</a:t>
            </a:r>
            <a:r>
              <a:rPr lang="en-US" sz="1800" dirty="0" smtClean="0"/>
              <a:t>e </a:t>
            </a:r>
            <a:r>
              <a:rPr lang="en-US" sz="1800" dirty="0"/>
              <a:t>assertive</a:t>
            </a:r>
            <a:endParaRPr sz="1800" dirty="0"/>
          </a:p>
          <a:p>
            <a:pPr marL="1048950" lvl="2" indent="-285750">
              <a:spcBef>
                <a:spcPts val="480"/>
              </a:spcBef>
              <a:spcAft>
                <a:spcPts val="0"/>
              </a:spcAft>
              <a:buSzPts val="2400"/>
              <a:buFont typeface="Verdana"/>
              <a:buChar char="•"/>
            </a:pPr>
            <a:r>
              <a:rPr lang="en-US" sz="1800" dirty="0"/>
              <a:t>Use </a:t>
            </a:r>
            <a:r>
              <a:rPr lang="en-US" sz="1800" dirty="0" smtClean="0"/>
              <a:t>the crew </a:t>
            </a:r>
            <a:r>
              <a:rPr lang="en-US" sz="1800" dirty="0"/>
              <a:t>wisely to </a:t>
            </a:r>
            <a:r>
              <a:rPr lang="en-US" sz="1800" dirty="0" smtClean="0"/>
              <a:t>ease workload</a:t>
            </a:r>
            <a:endParaRPr sz="1800" dirty="0"/>
          </a:p>
          <a:p>
            <a:pPr marL="1048950" lvl="2" indent="-285750">
              <a:spcBef>
                <a:spcPts val="480"/>
              </a:spcBef>
              <a:spcAft>
                <a:spcPts val="0"/>
              </a:spcAft>
              <a:buSzPts val="2400"/>
              <a:buFont typeface="Verdana"/>
              <a:buChar char="•"/>
            </a:pPr>
            <a:r>
              <a:rPr lang="en-US" sz="1800" dirty="0"/>
              <a:t>Communicate!  Ask Questions and LEARN SOMETHING.</a:t>
            </a:r>
            <a:endParaRPr sz="1800" dirty="0"/>
          </a:p>
          <a:p>
            <a:pPr marL="742950" lvl="1" indent="-133350" algn="l" rtl="0">
              <a:spcBef>
                <a:spcPts val="480"/>
              </a:spcBef>
              <a:spcAft>
                <a:spcPts val="0"/>
              </a:spcAft>
              <a:buSzPts val="2400"/>
              <a:buFont typeface="Verdana"/>
              <a:buNone/>
            </a:pPr>
            <a:endParaRPr sz="2400" dirty="0"/>
          </a:p>
          <a:p>
            <a:pPr marL="342900" lvl="0" indent="-165100" algn="l" rtl="0">
              <a:spcBef>
                <a:spcPts val="560"/>
              </a:spcBef>
              <a:spcAft>
                <a:spcPts val="0"/>
              </a:spcAft>
              <a:buSzPts val="2800"/>
              <a:buFont typeface="Verdana"/>
              <a:buNone/>
            </a:pPr>
            <a:endParaRPr sz="2800" dirty="0"/>
          </a:p>
          <a:p>
            <a:pPr marL="342900" lvl="0" indent="-165100" algn="l" rtl="0">
              <a:spcBef>
                <a:spcPts val="560"/>
              </a:spcBef>
              <a:spcAft>
                <a:spcPts val="0"/>
              </a:spcAft>
              <a:buSzPts val="2800"/>
              <a:buFont typeface="Verdana"/>
              <a:buNone/>
            </a:pPr>
            <a:endParaRPr sz="2800" dirty="0"/>
          </a:p>
        </p:txBody>
      </p:sp>
      <p:pic>
        <p:nvPicPr>
          <p:cNvPr id="708" name="Google Shape;708;p60"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13"/>
        <p:cNvGrpSpPr/>
        <p:nvPr/>
      </p:nvGrpSpPr>
      <p:grpSpPr>
        <a:xfrm>
          <a:off x="0" y="0"/>
          <a:ext cx="0" cy="0"/>
          <a:chOff x="0" y="0"/>
          <a:chExt cx="0" cy="0"/>
        </a:xfrm>
      </p:grpSpPr>
      <p:sp>
        <p:nvSpPr>
          <p:cNvPr id="714" name="Google Shape;714;p61"/>
          <p:cNvSpPr txBox="1">
            <a:spLocks noGrp="1"/>
          </p:cNvSpPr>
          <p:nvPr>
            <p:ph type="title"/>
          </p:nvPr>
        </p:nvSpPr>
        <p:spPr>
          <a:xfrm>
            <a:off x="590338" y="313765"/>
            <a:ext cx="7765321" cy="69014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Use Me – Abuse Me</a:t>
            </a:r>
            <a:endParaRPr dirty="0"/>
          </a:p>
        </p:txBody>
      </p:sp>
      <p:sp>
        <p:nvSpPr>
          <p:cNvPr id="715" name="Google Shape;715;p61"/>
          <p:cNvSpPr txBox="1">
            <a:spLocks noGrp="1"/>
          </p:cNvSpPr>
          <p:nvPr>
            <p:ph idx="1"/>
          </p:nvPr>
        </p:nvSpPr>
        <p:spPr>
          <a:xfrm>
            <a:off x="685800" y="1641475"/>
            <a:ext cx="7772400" cy="49879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A good technique for flow…..		</a:t>
            </a:r>
            <a:endParaRPr dirty="0"/>
          </a:p>
          <a:p>
            <a:pPr marL="742950" lvl="1" indent="-285750" algn="l" rtl="0">
              <a:lnSpc>
                <a:spcPct val="90000"/>
              </a:lnSpc>
              <a:spcBef>
                <a:spcPts val="480"/>
              </a:spcBef>
              <a:spcAft>
                <a:spcPts val="0"/>
              </a:spcAft>
              <a:buSzPts val="2400"/>
              <a:buFont typeface="Verdana"/>
              <a:buChar char="•"/>
            </a:pPr>
            <a:r>
              <a:rPr lang="en-US" sz="2400" dirty="0" smtClean="0"/>
              <a:t>Complete the climb checklist passing 1000’ AGL then pass the controls. This allows you to set up and get everything the way you want it.</a:t>
            </a:r>
            <a:endParaRPr lang="en-US" sz="2400" dirty="0"/>
          </a:p>
          <a:p>
            <a:pPr marL="742950" lvl="1" indent="-285750" algn="l" rtl="0">
              <a:lnSpc>
                <a:spcPct val="90000"/>
              </a:lnSpc>
              <a:spcBef>
                <a:spcPts val="480"/>
              </a:spcBef>
              <a:spcAft>
                <a:spcPts val="0"/>
              </a:spcAft>
              <a:buSzPts val="2400"/>
              <a:buFont typeface="Verdana"/>
              <a:buChar char="•"/>
            </a:pPr>
            <a:r>
              <a:rPr lang="en-US" sz="2400" dirty="0" smtClean="0"/>
              <a:t>Once complete setting up for the approach go ahead and brief it.</a:t>
            </a:r>
          </a:p>
          <a:p>
            <a:pPr marL="742950" lvl="1" indent="-285750" algn="l" rtl="0">
              <a:lnSpc>
                <a:spcPct val="90000"/>
              </a:lnSpc>
              <a:spcBef>
                <a:spcPts val="480"/>
              </a:spcBef>
              <a:spcAft>
                <a:spcPts val="0"/>
              </a:spcAft>
              <a:buSzPts val="2400"/>
              <a:buFont typeface="Verdana"/>
              <a:buChar char="•"/>
            </a:pPr>
            <a:r>
              <a:rPr lang="en-US" sz="2400" dirty="0" smtClean="0"/>
              <a:t>Once briefed pass the controls to the PM and ask for the approach checklist.</a:t>
            </a:r>
            <a:endParaRPr lang="en-US" sz="2400" dirty="0"/>
          </a:p>
          <a:p>
            <a:pPr marL="742950" lvl="1" indent="-285750" algn="l" rtl="0">
              <a:lnSpc>
                <a:spcPct val="90000"/>
              </a:lnSpc>
              <a:spcBef>
                <a:spcPts val="480"/>
              </a:spcBef>
              <a:spcAft>
                <a:spcPts val="0"/>
              </a:spcAft>
              <a:buSzPts val="2400"/>
              <a:buFont typeface="Verdana"/>
              <a:buChar char="•"/>
            </a:pPr>
            <a:r>
              <a:rPr lang="en-US" sz="2400" dirty="0" smtClean="0"/>
              <a:t>Feel free to ask the PM to set anything while you are at the controls. You should never be at the controls and setting everything up.</a:t>
            </a:r>
          </a:p>
        </p:txBody>
      </p:sp>
      <p:pic>
        <p:nvPicPr>
          <p:cNvPr id="716" name="Google Shape;716;p61"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1" name="Google Shape;731;p63"/>
          <p:cNvSpPr txBox="1">
            <a:spLocks noGrp="1"/>
          </p:cNvSpPr>
          <p:nvPr>
            <p:ph type="title"/>
          </p:nvPr>
        </p:nvSpPr>
        <p:spPr>
          <a:xfrm>
            <a:off x="685347" y="495709"/>
            <a:ext cx="7765321"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Descent Points</a:t>
            </a:r>
            <a:endParaRPr dirty="0"/>
          </a:p>
        </p:txBody>
      </p:sp>
      <p:sp>
        <p:nvSpPr>
          <p:cNvPr id="732" name="Google Shape;732;p63"/>
          <p:cNvSpPr txBox="1">
            <a:spLocks noGrp="1"/>
          </p:cNvSpPr>
          <p:nvPr>
            <p:ph idx="1"/>
          </p:nvPr>
        </p:nvSpPr>
        <p:spPr>
          <a:xfrm>
            <a:off x="685346" y="1616484"/>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a:t>When can you descend? (IAF/Inbound)</a:t>
            </a:r>
            <a:endParaRPr sz="2400" dirty="0"/>
          </a:p>
          <a:p>
            <a:pPr marL="742950" lvl="1" indent="-285750" algn="l" rtl="0">
              <a:spcBef>
                <a:spcPts val="560"/>
              </a:spcBef>
              <a:spcAft>
                <a:spcPts val="0"/>
              </a:spcAft>
              <a:buSzPts val="2800"/>
              <a:buFont typeface="Verdana"/>
              <a:buChar char="•"/>
            </a:pPr>
            <a:r>
              <a:rPr lang="en-US" sz="2400" dirty="0"/>
              <a:t>IAF</a:t>
            </a:r>
            <a:endParaRPr sz="2400" dirty="0"/>
          </a:p>
          <a:p>
            <a:pPr marL="1143000" lvl="2" indent="-228600" algn="l" rtl="0">
              <a:spcBef>
                <a:spcPts val="480"/>
              </a:spcBef>
              <a:spcAft>
                <a:spcPts val="0"/>
              </a:spcAft>
              <a:buSzPts val="2400"/>
              <a:buFont typeface="Verdana"/>
              <a:buChar char="•"/>
            </a:pPr>
            <a:r>
              <a:rPr lang="en-US" sz="2400" dirty="0"/>
              <a:t>Outbound/Abeam and on a Parallel or Intercept heading to the outbound course</a:t>
            </a:r>
            <a:endParaRPr sz="2400" dirty="0"/>
          </a:p>
          <a:p>
            <a:pPr marL="742950" lvl="1" indent="-285750" algn="l" rtl="0">
              <a:spcBef>
                <a:spcPts val="560"/>
              </a:spcBef>
              <a:spcAft>
                <a:spcPts val="0"/>
              </a:spcAft>
              <a:buSzPts val="2800"/>
              <a:buFont typeface="Verdana"/>
              <a:buChar char="•"/>
            </a:pPr>
            <a:r>
              <a:rPr lang="en-US" sz="2400" dirty="0"/>
              <a:t>Inbound on approach</a:t>
            </a:r>
            <a:endParaRPr sz="2400" dirty="0"/>
          </a:p>
          <a:p>
            <a:pPr marL="1143000" lvl="2" indent="-228600" algn="l" rtl="0">
              <a:spcBef>
                <a:spcPts val="480"/>
              </a:spcBef>
              <a:spcAft>
                <a:spcPts val="0"/>
              </a:spcAft>
              <a:buSzPts val="2400"/>
              <a:buFont typeface="Verdana"/>
              <a:buChar char="•"/>
            </a:pPr>
            <a:r>
              <a:rPr lang="en-US" sz="2400" dirty="0"/>
              <a:t>VOR/TAC – within 5 radials (1 dot on CDI)</a:t>
            </a:r>
            <a:endParaRPr sz="2400" dirty="0"/>
          </a:p>
          <a:p>
            <a:pPr marL="1143000" lvl="2" indent="-228600" algn="l" rtl="0">
              <a:spcBef>
                <a:spcPts val="480"/>
              </a:spcBef>
              <a:spcAft>
                <a:spcPts val="0"/>
              </a:spcAft>
              <a:buSzPts val="2400"/>
              <a:buFont typeface="Verdana"/>
              <a:buChar char="•"/>
            </a:pPr>
            <a:r>
              <a:rPr lang="en-US" sz="2400" dirty="0"/>
              <a:t>GPS – ½ scale (1 dot)</a:t>
            </a:r>
            <a:endParaRPr sz="2400" dirty="0"/>
          </a:p>
          <a:p>
            <a:pPr marL="1143000" lvl="2" indent="-228600" algn="l" rtl="0">
              <a:spcBef>
                <a:spcPts val="480"/>
              </a:spcBef>
              <a:spcAft>
                <a:spcPts val="0"/>
              </a:spcAft>
              <a:buSzPts val="2400"/>
              <a:buFont typeface="Verdana"/>
              <a:buChar char="•"/>
            </a:pPr>
            <a:r>
              <a:rPr lang="en-US" sz="2400" dirty="0"/>
              <a:t>NDB – within 5 bearings</a:t>
            </a:r>
            <a:endParaRPr sz="2400" dirty="0"/>
          </a:p>
          <a:p>
            <a:pPr marL="1143000" lvl="2" indent="-228600" algn="l" rtl="0">
              <a:spcBef>
                <a:spcPts val="480"/>
              </a:spcBef>
              <a:spcAft>
                <a:spcPts val="0"/>
              </a:spcAft>
              <a:buSzPts val="2400"/>
              <a:buFont typeface="Verdana"/>
              <a:buChar char="•"/>
            </a:pPr>
            <a:r>
              <a:rPr lang="en-US" sz="2400" dirty="0"/>
              <a:t>LOC – CDI off the wall</a:t>
            </a:r>
            <a:endParaRPr sz="2400" dirty="0"/>
          </a:p>
        </p:txBody>
      </p:sp>
      <p:pic>
        <p:nvPicPr>
          <p:cNvPr id="733" name="Google Shape;733;p63"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739"/>
        <p:cNvGrpSpPr/>
        <p:nvPr/>
      </p:nvGrpSpPr>
      <p:grpSpPr>
        <a:xfrm>
          <a:off x="0" y="0"/>
          <a:ext cx="0" cy="0"/>
          <a:chOff x="0" y="0"/>
          <a:chExt cx="0" cy="0"/>
        </a:xfrm>
      </p:grpSpPr>
      <p:sp>
        <p:nvSpPr>
          <p:cNvPr id="740" name="Google Shape;740;p64"/>
          <p:cNvSpPr txBox="1">
            <a:spLocks noGrp="1"/>
          </p:cNvSpPr>
          <p:nvPr>
            <p:ph type="title"/>
          </p:nvPr>
        </p:nvSpPr>
        <p:spPr>
          <a:xfrm>
            <a:off x="685347" y="457520"/>
            <a:ext cx="7765321" cy="6629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Descent </a:t>
            </a:r>
            <a:r>
              <a:rPr lang="en-US" dirty="0" smtClean="0"/>
              <a:t>Points</a:t>
            </a:r>
            <a:endParaRPr dirty="0"/>
          </a:p>
        </p:txBody>
      </p:sp>
      <p:sp>
        <p:nvSpPr>
          <p:cNvPr id="741" name="Google Shape;741;p64"/>
          <p:cNvSpPr txBox="1">
            <a:spLocks noGrp="1"/>
          </p:cNvSpPr>
          <p:nvPr>
            <p:ph idx="1"/>
          </p:nvPr>
        </p:nvSpPr>
        <p:spPr>
          <a:xfrm>
            <a:off x="685347" y="1854017"/>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When are you ‘abeam’ a station (for timing descending/timing outbound on a PT or timing in holding)?</a:t>
            </a:r>
            <a:endParaRPr dirty="0"/>
          </a:p>
          <a:p>
            <a:pPr marL="742950" lvl="1" indent="-285750" algn="l" rtl="0">
              <a:lnSpc>
                <a:spcPct val="90000"/>
              </a:lnSpc>
              <a:spcBef>
                <a:spcPts val="480"/>
              </a:spcBef>
              <a:spcAft>
                <a:spcPts val="0"/>
              </a:spcAft>
              <a:buSzPts val="2400"/>
              <a:buFont typeface="Verdana"/>
              <a:buChar char="•"/>
            </a:pPr>
            <a:r>
              <a:rPr lang="en-US" sz="2400" dirty="0"/>
              <a:t>Your needle off the wing is only true </a:t>
            </a:r>
            <a:r>
              <a:rPr lang="en-US" sz="2400" dirty="0">
                <a:solidFill>
                  <a:schemeClr val="lt2"/>
                </a:solidFill>
              </a:rPr>
              <a:t>IF </a:t>
            </a:r>
            <a:r>
              <a:rPr lang="en-US" sz="2400" dirty="0"/>
              <a:t>your heading matches the outbound course</a:t>
            </a:r>
            <a:endParaRPr dirty="0"/>
          </a:p>
          <a:p>
            <a:pPr marL="742950" lvl="1" indent="-285750" algn="l" rtl="0">
              <a:lnSpc>
                <a:spcPct val="90000"/>
              </a:lnSpc>
              <a:spcBef>
                <a:spcPts val="480"/>
              </a:spcBef>
              <a:spcAft>
                <a:spcPts val="0"/>
              </a:spcAft>
              <a:buSzPts val="2400"/>
              <a:buFont typeface="Verdana"/>
              <a:buChar char="•"/>
            </a:pPr>
            <a:r>
              <a:rPr lang="en-US" sz="2400" dirty="0"/>
              <a:t>If your heading doesn’t match the outbound course, you must add/subtract 90</a:t>
            </a:r>
            <a:endParaRPr dirty="0"/>
          </a:p>
          <a:p>
            <a:pPr marL="1143000" lvl="2" indent="-228600" algn="l" rtl="0">
              <a:lnSpc>
                <a:spcPct val="90000"/>
              </a:lnSpc>
              <a:spcBef>
                <a:spcPts val="400"/>
              </a:spcBef>
              <a:spcAft>
                <a:spcPts val="0"/>
              </a:spcAft>
              <a:buSzPts val="2000"/>
              <a:buFont typeface="Verdana"/>
              <a:buChar char="•"/>
            </a:pPr>
            <a:r>
              <a:rPr lang="en-US" sz="2000" dirty="0"/>
              <a:t>Then watch for the needle to pass that value</a:t>
            </a:r>
            <a:endParaRPr dirty="0"/>
          </a:p>
          <a:p>
            <a:pPr marL="1143000" lvl="2" indent="-228600" algn="l" rtl="0">
              <a:lnSpc>
                <a:spcPct val="90000"/>
              </a:lnSpc>
              <a:spcBef>
                <a:spcPts val="400"/>
              </a:spcBef>
              <a:spcAft>
                <a:spcPts val="0"/>
              </a:spcAft>
              <a:buSzPts val="2000"/>
              <a:buFont typeface="Verdana"/>
              <a:buChar char="•"/>
            </a:pPr>
            <a:r>
              <a:rPr lang="en-US" sz="2000" dirty="0"/>
              <a:t>Try +100, -10         </a:t>
            </a:r>
            <a:r>
              <a:rPr lang="en-US" sz="2000" b="1" i="1" u="sng" dirty="0"/>
              <a:t>or </a:t>
            </a:r>
            <a:r>
              <a:rPr lang="en-US" sz="2000" dirty="0"/>
              <a:t>      -100, +10</a:t>
            </a:r>
            <a:endParaRPr dirty="0"/>
          </a:p>
          <a:p>
            <a:pPr marL="742950" lvl="1" indent="-285750" algn="l" rtl="0">
              <a:lnSpc>
                <a:spcPct val="90000"/>
              </a:lnSpc>
              <a:spcBef>
                <a:spcPts val="480"/>
              </a:spcBef>
              <a:spcAft>
                <a:spcPts val="0"/>
              </a:spcAft>
              <a:buSzPts val="2400"/>
              <a:buFont typeface="Verdana"/>
              <a:buChar char="•"/>
            </a:pPr>
            <a:r>
              <a:rPr lang="en-US" sz="2400" dirty="0">
                <a:solidFill>
                  <a:schemeClr val="lt2"/>
                </a:solidFill>
              </a:rPr>
              <a:t>Abeam is determined by the PT course. 90 degrees from that course is abeam.</a:t>
            </a:r>
            <a:r>
              <a:rPr lang="en-US" sz="2400" dirty="0"/>
              <a:t> </a:t>
            </a:r>
            <a:endParaRPr sz="2400" dirty="0"/>
          </a:p>
        </p:txBody>
      </p:sp>
      <p:pic>
        <p:nvPicPr>
          <p:cNvPr id="742" name="Google Shape;742;p64"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sp>
        <p:nvSpPr>
          <p:cNvPr id="767" name="Google Shape;767;p67"/>
          <p:cNvSpPr txBox="1">
            <a:spLocks noGrp="1"/>
          </p:cNvSpPr>
          <p:nvPr>
            <p:ph type="title"/>
          </p:nvPr>
        </p:nvSpPr>
        <p:spPr>
          <a:xfrm>
            <a:off x="685347" y="495713"/>
            <a:ext cx="7765321"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smtClean="0"/>
              <a:t>Timing</a:t>
            </a:r>
            <a:endParaRPr dirty="0"/>
          </a:p>
        </p:txBody>
      </p:sp>
      <p:sp>
        <p:nvSpPr>
          <p:cNvPr id="768" name="Google Shape;768;p67"/>
          <p:cNvSpPr txBox="1">
            <a:spLocks noGrp="1"/>
          </p:cNvSpPr>
          <p:nvPr>
            <p:ph idx="1"/>
          </p:nvPr>
        </p:nvSpPr>
        <p:spPr>
          <a:xfrm>
            <a:off x="685346" y="1697326"/>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00"/>
              <a:buFont typeface="Verdana"/>
              <a:buChar char="•"/>
            </a:pPr>
            <a:r>
              <a:rPr lang="en-US" sz="2600" dirty="0"/>
              <a:t>Timing outbound on a PT is a </a:t>
            </a:r>
            <a:r>
              <a:rPr lang="en-US" sz="2600" dirty="0">
                <a:solidFill>
                  <a:schemeClr val="lt2"/>
                </a:solidFill>
              </a:rPr>
              <a:t>technique </a:t>
            </a:r>
            <a:r>
              <a:rPr lang="en-US" sz="2600" dirty="0"/>
              <a:t>to keep you within the ‘remain within’ distance</a:t>
            </a:r>
            <a:endParaRPr dirty="0"/>
          </a:p>
          <a:p>
            <a:pPr marL="742950" lvl="1" indent="-285750" algn="l" rtl="0">
              <a:lnSpc>
                <a:spcPct val="90000"/>
              </a:lnSpc>
              <a:spcBef>
                <a:spcPts val="520"/>
              </a:spcBef>
              <a:spcAft>
                <a:spcPts val="0"/>
              </a:spcAft>
              <a:buSzPts val="2600"/>
              <a:buFont typeface="Verdana"/>
              <a:buChar char="•"/>
            </a:pPr>
            <a:r>
              <a:rPr lang="en-US" sz="2600" dirty="0"/>
              <a:t>Don’t rely solely on timing! Use the DME, if available, to keep your SA up</a:t>
            </a:r>
            <a:endParaRPr dirty="0"/>
          </a:p>
          <a:p>
            <a:pPr marL="742950" lvl="1" indent="-285750" algn="l" rtl="0">
              <a:lnSpc>
                <a:spcPct val="90000"/>
              </a:lnSpc>
              <a:spcBef>
                <a:spcPts val="520"/>
              </a:spcBef>
              <a:spcAft>
                <a:spcPts val="0"/>
              </a:spcAft>
              <a:buSzPts val="2600"/>
              <a:buFont typeface="Verdana"/>
              <a:buChar char="•"/>
            </a:pPr>
            <a:r>
              <a:rPr lang="en-US" sz="2600" dirty="0"/>
              <a:t>Ex – if you have a strong tail wind outbound, you don’t want to time for a full minute</a:t>
            </a:r>
            <a:endParaRPr dirty="0"/>
          </a:p>
          <a:p>
            <a:pPr marL="742950" lvl="1" indent="-285750" algn="l" rtl="0">
              <a:lnSpc>
                <a:spcPct val="90000"/>
              </a:lnSpc>
              <a:spcBef>
                <a:spcPts val="520"/>
              </a:spcBef>
              <a:spcAft>
                <a:spcPts val="0"/>
              </a:spcAft>
              <a:buSzPts val="2600"/>
              <a:buFont typeface="Verdana"/>
              <a:buChar char="•"/>
            </a:pPr>
            <a:r>
              <a:rPr lang="en-US" sz="2600" dirty="0"/>
              <a:t>Any method of course reversal is ok – just brief it</a:t>
            </a:r>
            <a:endParaRPr dirty="0"/>
          </a:p>
          <a:p>
            <a:pPr marL="742950" lvl="1" indent="-285750" algn="l" rtl="0">
              <a:lnSpc>
                <a:spcPct val="90000"/>
              </a:lnSpc>
              <a:spcBef>
                <a:spcPts val="520"/>
              </a:spcBef>
              <a:spcAft>
                <a:spcPts val="0"/>
              </a:spcAft>
              <a:buSzPts val="2600"/>
              <a:buFont typeface="Verdana"/>
              <a:buNone/>
            </a:pPr>
            <a:r>
              <a:rPr lang="en-US" sz="2600" dirty="0">
                <a:solidFill>
                  <a:srgbClr val="FFFF00"/>
                </a:solidFill>
              </a:rPr>
              <a:t>So what is the remain within distance based off of? </a:t>
            </a:r>
            <a:endParaRPr dirty="0"/>
          </a:p>
        </p:txBody>
      </p:sp>
      <p:pic>
        <p:nvPicPr>
          <p:cNvPr id="769" name="Google Shape;769;p67"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
        <p:nvSpPr>
          <p:cNvPr id="771" name="Google Shape;771;p67"/>
          <p:cNvSpPr txBox="1"/>
          <p:nvPr/>
        </p:nvSpPr>
        <p:spPr>
          <a:xfrm>
            <a:off x="1973773" y="5564250"/>
            <a:ext cx="5952900" cy="7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dirty="0">
                <a:solidFill>
                  <a:srgbClr val="FFFF00"/>
                </a:solidFill>
                <a:latin typeface="Verdana"/>
                <a:ea typeface="Verdana"/>
                <a:cs typeface="Verdana"/>
                <a:sym typeface="Verdana"/>
              </a:rPr>
              <a:t>The IAF that you are turning around.</a:t>
            </a:r>
            <a:endParaRPr sz="2600" dirty="0">
              <a:solidFill>
                <a:srgbClr val="FFFF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
                                        </p:tgtEl>
                                        <p:attrNameLst>
                                          <p:attrName>style.visibility</p:attrName>
                                        </p:attrNameLst>
                                      </p:cBhvr>
                                      <p:to>
                                        <p:strVal val="visible"/>
                                      </p:to>
                                    </p:set>
                                    <p:animEffect transition="in" filter="fade">
                                      <p:cBhvr>
                                        <p:cTn id="7" dur="1000"/>
                                        <p:tgtEl>
                                          <p:spTgt spid="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775"/>
        <p:cNvGrpSpPr/>
        <p:nvPr/>
      </p:nvGrpSpPr>
      <p:grpSpPr>
        <a:xfrm>
          <a:off x="0" y="0"/>
          <a:ext cx="0" cy="0"/>
          <a:chOff x="0" y="0"/>
          <a:chExt cx="0" cy="0"/>
        </a:xfrm>
      </p:grpSpPr>
      <p:sp>
        <p:nvSpPr>
          <p:cNvPr id="776" name="Google Shape;776;p68"/>
          <p:cNvSpPr txBox="1">
            <a:spLocks noGrp="1"/>
          </p:cNvSpPr>
          <p:nvPr>
            <p:ph type="title"/>
          </p:nvPr>
        </p:nvSpPr>
        <p:spPr>
          <a:xfrm>
            <a:off x="2057401" y="396077"/>
            <a:ext cx="5029200" cy="632012"/>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dirty="0" smtClean="0"/>
              <a:t>Remain within</a:t>
            </a:r>
            <a:endParaRPr dirty="0"/>
          </a:p>
        </p:txBody>
      </p:sp>
      <p:pic>
        <p:nvPicPr>
          <p:cNvPr id="777" name="Google Shape;777;p68" descr="00309V13_0001"/>
          <p:cNvPicPr preferRelativeResize="0"/>
          <p:nvPr/>
        </p:nvPicPr>
        <p:blipFill rotWithShape="1">
          <a:blip r:embed="rId3">
            <a:alphaModFix/>
          </a:blip>
          <a:srcRect/>
          <a:stretch/>
        </p:blipFill>
        <p:spPr>
          <a:xfrm>
            <a:off x="2857501" y="1349375"/>
            <a:ext cx="3561228" cy="5452399"/>
          </a:xfrm>
          <a:prstGeom prst="rect">
            <a:avLst/>
          </a:prstGeom>
          <a:noFill/>
          <a:ln>
            <a:noFill/>
          </a:ln>
        </p:spPr>
      </p:pic>
      <p:sp>
        <p:nvSpPr>
          <p:cNvPr id="778" name="Google Shape;778;p68"/>
          <p:cNvSpPr txBox="1"/>
          <p:nvPr/>
        </p:nvSpPr>
        <p:spPr>
          <a:xfrm>
            <a:off x="441325" y="1565275"/>
            <a:ext cx="1997075" cy="5203825"/>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lt1"/>
              </a:buClr>
              <a:buSzPts val="2400"/>
              <a:buFont typeface="Times New Roman"/>
              <a:buChar char="•"/>
            </a:pPr>
            <a:r>
              <a:rPr lang="en-US" sz="2400" dirty="0">
                <a:solidFill>
                  <a:schemeClr val="lt1"/>
                </a:solidFill>
                <a:latin typeface="Times New Roman"/>
                <a:ea typeface="Times New Roman"/>
                <a:cs typeface="Times New Roman"/>
                <a:sym typeface="Times New Roman"/>
              </a:rPr>
              <a:t> Here your remain within distance is 10NM</a:t>
            </a:r>
            <a:endParaRPr dirty="0"/>
          </a:p>
          <a:p>
            <a:pPr marL="0" marR="0" lvl="0" indent="-152400" algn="l" rtl="0">
              <a:spcBef>
                <a:spcPts val="0"/>
              </a:spcBef>
              <a:spcAft>
                <a:spcPts val="0"/>
              </a:spcAft>
              <a:buClr>
                <a:schemeClr val="lt1"/>
              </a:buClr>
              <a:buSzPts val="2400"/>
              <a:buFont typeface="Times New Roman"/>
              <a:buChar char="•"/>
            </a:pPr>
            <a:r>
              <a:rPr lang="en-US" sz="2400" dirty="0">
                <a:solidFill>
                  <a:schemeClr val="lt1"/>
                </a:solidFill>
                <a:latin typeface="Times New Roman"/>
                <a:ea typeface="Times New Roman"/>
                <a:cs typeface="Times New Roman"/>
                <a:sym typeface="Times New Roman"/>
              </a:rPr>
              <a:t> Since the IAF is also the VORTAC, you can go out to 10DME </a:t>
            </a:r>
            <a:r>
              <a:rPr lang="en-US" sz="2400" dirty="0">
                <a:solidFill>
                  <a:schemeClr val="lt2"/>
                </a:solidFill>
                <a:latin typeface="Times New Roman"/>
                <a:ea typeface="Times New Roman"/>
                <a:cs typeface="Times New Roman"/>
                <a:sym typeface="Times New Roman"/>
              </a:rPr>
              <a:t>(no matter what the timing)</a:t>
            </a:r>
            <a:endParaRPr sz="2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2400"/>
              <a:buFont typeface="Verdana"/>
              <a:buNone/>
            </a:pPr>
            <a:endParaRPr sz="2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779" name="Google Shape;779;p68"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sp>
        <p:nvSpPr>
          <p:cNvPr id="785" name="Google Shape;785;p69"/>
          <p:cNvSpPr txBox="1">
            <a:spLocks noGrp="1"/>
          </p:cNvSpPr>
          <p:nvPr>
            <p:ph type="title"/>
          </p:nvPr>
        </p:nvSpPr>
        <p:spPr>
          <a:xfrm>
            <a:off x="685347" y="130288"/>
            <a:ext cx="7765321" cy="8114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Overfly or Lead?</a:t>
            </a:r>
            <a:endParaRPr dirty="0"/>
          </a:p>
        </p:txBody>
      </p:sp>
      <p:sp>
        <p:nvSpPr>
          <p:cNvPr id="786" name="Google Shape;786;p69"/>
          <p:cNvSpPr txBox="1">
            <a:spLocks noGrp="1"/>
          </p:cNvSpPr>
          <p:nvPr>
            <p:ph idx="1"/>
          </p:nvPr>
        </p:nvSpPr>
        <p:spPr>
          <a:xfrm>
            <a:off x="685347" y="1468534"/>
            <a:ext cx="7765322" cy="3695136"/>
          </a:xfrm>
          <a:prstGeom prst="rect">
            <a:avLst/>
          </a:prstGeom>
          <a:noFill/>
          <a:ln>
            <a:noFill/>
          </a:ln>
        </p:spPr>
        <p:txBody>
          <a:bodyPr spcFirstLastPara="1" wrap="square" lIns="91425" tIns="45700" rIns="91425" bIns="45700" anchor="t" anchorCtr="0">
            <a:noAutofit/>
          </a:bodyPr>
          <a:lstStyle/>
          <a:p>
            <a:pPr marL="660400" lvl="0" indent="-660400" algn="l" rtl="0">
              <a:spcBef>
                <a:spcPts val="0"/>
              </a:spcBef>
              <a:spcAft>
                <a:spcPts val="0"/>
              </a:spcAft>
              <a:buSzPts val="2800"/>
              <a:buFont typeface="Verdana"/>
              <a:buChar char="•"/>
            </a:pPr>
            <a:r>
              <a:rPr lang="en-US" sz="2800"/>
              <a:t>Heading within 90 degrees of outbound course – you may lead the turn. </a:t>
            </a:r>
            <a:endParaRPr/>
          </a:p>
          <a:p>
            <a:pPr marL="1035050" lvl="1" indent="-577850" algn="l" rtl="0">
              <a:spcBef>
                <a:spcPts val="480"/>
              </a:spcBef>
              <a:spcAft>
                <a:spcPts val="0"/>
              </a:spcAft>
              <a:buSzPts val="2400"/>
              <a:buFont typeface="Verdana"/>
              <a:buChar char="•"/>
            </a:pPr>
            <a:r>
              <a:rPr lang="en-US" sz="2400" dirty="0"/>
              <a:t>This includes procedure turns; not just procedure tracks</a:t>
            </a:r>
            <a:endParaRPr dirty="0"/>
          </a:p>
          <a:p>
            <a:pPr marL="1035050" lvl="1" indent="-577850" algn="l" rtl="0">
              <a:spcBef>
                <a:spcPts val="480"/>
              </a:spcBef>
              <a:spcAft>
                <a:spcPts val="0"/>
              </a:spcAft>
              <a:buSzPts val="2400"/>
              <a:buFont typeface="Verdana"/>
              <a:buChar char="•"/>
            </a:pPr>
            <a:r>
              <a:rPr lang="en-US" sz="2400" dirty="0"/>
              <a:t>Example:  Leading an arc 0.8 nm prior</a:t>
            </a:r>
            <a:endParaRPr dirty="0"/>
          </a:p>
          <a:p>
            <a:pPr marL="660400" lvl="0" indent="-660400" algn="l" rtl="0">
              <a:spcBef>
                <a:spcPts val="560"/>
              </a:spcBef>
              <a:spcAft>
                <a:spcPts val="0"/>
              </a:spcAft>
              <a:buSzPts val="2800"/>
              <a:buFont typeface="Verdana"/>
              <a:buChar char="•"/>
            </a:pPr>
            <a:r>
              <a:rPr lang="en-US" sz="2800" dirty="0"/>
              <a:t>Heading not within 90 degrees – you must cross the fix and turn in the shorter direction, unless you are entering a published holding pattern for a turn in holding to get aligned. </a:t>
            </a:r>
            <a:endParaRPr dirty="0"/>
          </a:p>
        </p:txBody>
      </p:sp>
      <p:pic>
        <p:nvPicPr>
          <p:cNvPr id="787" name="Google Shape;787;p6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1217221" y="403638"/>
            <a:ext cx="6701571" cy="65419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Reference Material</a:t>
            </a:r>
            <a:endParaRPr dirty="0"/>
          </a:p>
        </p:txBody>
      </p:sp>
      <p:sp>
        <p:nvSpPr>
          <p:cNvPr id="149" name="Google Shape;149;p8"/>
          <p:cNvSpPr txBox="1">
            <a:spLocks noGrp="1"/>
          </p:cNvSpPr>
          <p:nvPr>
            <p:ph idx="1"/>
          </p:nvPr>
        </p:nvSpPr>
        <p:spPr>
          <a:xfrm>
            <a:off x="774993" y="1535525"/>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FTI</a:t>
            </a:r>
            <a:endParaRPr dirty="0"/>
          </a:p>
          <a:p>
            <a:pPr marL="742950" lvl="1" indent="-285750" algn="l" rtl="0">
              <a:lnSpc>
                <a:spcPct val="90000"/>
              </a:lnSpc>
              <a:spcBef>
                <a:spcPts val="480"/>
              </a:spcBef>
              <a:spcAft>
                <a:spcPts val="0"/>
              </a:spcAft>
              <a:buSzPts val="2400"/>
              <a:buFont typeface="Verdana"/>
              <a:buChar char="•"/>
            </a:pPr>
            <a:r>
              <a:rPr lang="en-US" sz="2400" dirty="0"/>
              <a:t>Details standard procedures for maneuvers, approaches, and operations not specifically addressed in NATOPS</a:t>
            </a:r>
            <a:endParaRPr dirty="0"/>
          </a:p>
          <a:p>
            <a:pPr marL="342900" lvl="0" indent="-342900" algn="l" rtl="0">
              <a:lnSpc>
                <a:spcPct val="90000"/>
              </a:lnSpc>
              <a:spcBef>
                <a:spcPts val="560"/>
              </a:spcBef>
              <a:spcAft>
                <a:spcPts val="0"/>
              </a:spcAft>
              <a:buSzPts val="2800"/>
              <a:buFont typeface="Verdana"/>
              <a:buChar char="•"/>
            </a:pPr>
            <a:r>
              <a:rPr lang="en-US" sz="2800" dirty="0"/>
              <a:t>FAR AIM and AC’S</a:t>
            </a:r>
            <a:endParaRPr dirty="0"/>
          </a:p>
          <a:p>
            <a:pPr marL="742950" lvl="1" indent="-260350" algn="l" rtl="0">
              <a:lnSpc>
                <a:spcPct val="90000"/>
              </a:lnSpc>
              <a:spcBef>
                <a:spcPts val="480"/>
              </a:spcBef>
              <a:spcAft>
                <a:spcPts val="0"/>
              </a:spcAft>
              <a:buSzPts val="2000"/>
              <a:buFont typeface="Verdana"/>
              <a:buChar char="•"/>
            </a:pPr>
            <a:r>
              <a:rPr lang="en-US" sz="2000" dirty="0"/>
              <a:t>Provides Aviation Community with basic flight information and ATC procedures for use in the National Airspace System</a:t>
            </a:r>
            <a:endParaRPr sz="2400" dirty="0"/>
          </a:p>
          <a:p>
            <a:pPr marL="742950" lvl="1" indent="-260350" algn="l" rtl="0">
              <a:lnSpc>
                <a:spcPct val="90000"/>
              </a:lnSpc>
              <a:spcBef>
                <a:spcPts val="480"/>
              </a:spcBef>
              <a:spcAft>
                <a:spcPts val="0"/>
              </a:spcAft>
              <a:buSzPts val="2000"/>
              <a:buFont typeface="Verdana"/>
              <a:buChar char="•"/>
            </a:pPr>
            <a:r>
              <a:rPr lang="en-US" sz="2000" dirty="0"/>
              <a:t>Should be the primary source for general flight procedures</a:t>
            </a:r>
            <a:endParaRPr sz="2000" dirty="0"/>
          </a:p>
          <a:p>
            <a:pPr marL="742950" lvl="1" indent="-285750" algn="l" rtl="0">
              <a:lnSpc>
                <a:spcPct val="90000"/>
              </a:lnSpc>
              <a:spcBef>
                <a:spcPts val="480"/>
              </a:spcBef>
              <a:spcAft>
                <a:spcPts val="0"/>
              </a:spcAft>
              <a:buSzPts val="2400"/>
              <a:buChar char="•"/>
            </a:pPr>
            <a:r>
              <a:rPr lang="en-US" sz="2000" dirty="0"/>
              <a:t>Advisory Circulars provide guidance for compliance with airworthiness regulations, pilot certification, operational standards, training standards, and any other rules within the 14 CFR.</a:t>
            </a:r>
            <a:r>
              <a:rPr lang="en-US" sz="2300" dirty="0"/>
              <a:t> </a:t>
            </a:r>
            <a:endParaRPr sz="2300" dirty="0"/>
          </a:p>
        </p:txBody>
      </p:sp>
      <p:pic>
        <p:nvPicPr>
          <p:cNvPr id="151" name="Google Shape;151;p8" descr="tw4-new"/>
          <p:cNvPicPr preferRelativeResize="0"/>
          <p:nvPr/>
        </p:nvPicPr>
        <p:blipFill rotWithShape="1">
          <a:blip r:embed="rId3">
            <a:alphaModFix/>
          </a:blip>
          <a:srcRect/>
          <a:stretch/>
        </p:blipFill>
        <p:spPr>
          <a:xfrm>
            <a:off x="7613650" y="163513"/>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792"/>
        <p:cNvGrpSpPr/>
        <p:nvPr/>
      </p:nvGrpSpPr>
      <p:grpSpPr>
        <a:xfrm>
          <a:off x="0" y="0"/>
          <a:ext cx="0" cy="0"/>
          <a:chOff x="0" y="0"/>
          <a:chExt cx="0" cy="0"/>
        </a:xfrm>
      </p:grpSpPr>
      <p:sp>
        <p:nvSpPr>
          <p:cNvPr id="793" name="Google Shape;793;p70"/>
          <p:cNvSpPr txBox="1">
            <a:spLocks noGrp="1"/>
          </p:cNvSpPr>
          <p:nvPr>
            <p:ph type="title"/>
          </p:nvPr>
        </p:nvSpPr>
        <p:spPr>
          <a:xfrm>
            <a:off x="757065" y="353722"/>
            <a:ext cx="7765321" cy="7167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Descent Rates</a:t>
            </a:r>
            <a:endParaRPr dirty="0"/>
          </a:p>
        </p:txBody>
      </p:sp>
      <p:sp>
        <p:nvSpPr>
          <p:cNvPr id="794" name="Google Shape;794;p7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Verdana"/>
              <a:buChar char="•"/>
            </a:pPr>
            <a:r>
              <a:rPr lang="en-US" sz="2800" dirty="0"/>
              <a:t>Descend at 800 – 1200 </a:t>
            </a:r>
            <a:r>
              <a:rPr lang="en-US" sz="2800" dirty="0" err="1" smtClean="0"/>
              <a:t>vsi</a:t>
            </a:r>
            <a:r>
              <a:rPr lang="en-US" sz="2800" dirty="0" smtClean="0"/>
              <a:t> </a:t>
            </a:r>
            <a:r>
              <a:rPr lang="en-US" sz="2800" dirty="0"/>
              <a:t>for </a:t>
            </a:r>
            <a:r>
              <a:rPr lang="en-US" sz="2800" dirty="0" err="1"/>
              <a:t>Nonprecision</a:t>
            </a:r>
            <a:r>
              <a:rPr lang="en-US" sz="2800" dirty="0"/>
              <a:t>.</a:t>
            </a:r>
            <a:endParaRPr dirty="0"/>
          </a:p>
          <a:p>
            <a:pPr marL="742950" lvl="1" indent="-285750" algn="l" rtl="0">
              <a:spcBef>
                <a:spcPts val="480"/>
              </a:spcBef>
              <a:spcAft>
                <a:spcPts val="0"/>
              </a:spcAft>
              <a:buSzPts val="2400"/>
              <a:buFont typeface="Verdana"/>
              <a:buChar char="•"/>
            </a:pPr>
            <a:r>
              <a:rPr lang="en-US" sz="2400" dirty="0"/>
              <a:t>If not, you won’t reach MDA by MAP, which is an unsuccessful approach. </a:t>
            </a:r>
            <a:endParaRPr lang="en-US" sz="2400" dirty="0" smtClean="0"/>
          </a:p>
          <a:p>
            <a:pPr marL="742950" lvl="1" indent="-285750" algn="l" rtl="0">
              <a:spcBef>
                <a:spcPts val="480"/>
              </a:spcBef>
              <a:spcAft>
                <a:spcPts val="0"/>
              </a:spcAft>
              <a:buSzPts val="2400"/>
              <a:buFont typeface="Verdana"/>
              <a:buChar char="•"/>
            </a:pPr>
            <a:r>
              <a:rPr lang="en-US" sz="2800" dirty="0" smtClean="0"/>
              <a:t>SSE </a:t>
            </a:r>
            <a:r>
              <a:rPr lang="en-US" sz="2800" dirty="0"/>
              <a:t>requires the </a:t>
            </a:r>
            <a:r>
              <a:rPr lang="en-US" sz="2800" dirty="0" smtClean="0"/>
              <a:t>same but will be harder to reach with the gear up.</a:t>
            </a:r>
            <a:endParaRPr dirty="0"/>
          </a:p>
          <a:p>
            <a:pPr marL="457200" lvl="1" indent="0" algn="l" rtl="0">
              <a:spcBef>
                <a:spcPts val="480"/>
              </a:spcBef>
              <a:spcAft>
                <a:spcPts val="0"/>
              </a:spcAft>
              <a:buSzPts val="2400"/>
              <a:buFont typeface="Verdana"/>
              <a:buNone/>
            </a:pPr>
            <a:endParaRPr sz="2400" dirty="0"/>
          </a:p>
          <a:p>
            <a:pPr marL="742950" lvl="1" indent="-133350" algn="l" rtl="0">
              <a:spcBef>
                <a:spcPts val="480"/>
              </a:spcBef>
              <a:spcAft>
                <a:spcPts val="0"/>
              </a:spcAft>
              <a:buSzPts val="2400"/>
              <a:buFont typeface="Verdana"/>
              <a:buNone/>
            </a:pPr>
            <a:endParaRPr sz="2400" dirty="0"/>
          </a:p>
          <a:p>
            <a:pPr marL="742950" lvl="1" indent="-133350" algn="l" rtl="0">
              <a:spcBef>
                <a:spcPts val="480"/>
              </a:spcBef>
              <a:spcAft>
                <a:spcPts val="0"/>
              </a:spcAft>
              <a:buSzPts val="2400"/>
              <a:buFont typeface="Verdana"/>
              <a:buNone/>
            </a:pPr>
            <a:endParaRPr sz="2400" dirty="0"/>
          </a:p>
          <a:p>
            <a:pPr marL="742950" lvl="1" indent="-133350" algn="l" rtl="0">
              <a:spcBef>
                <a:spcPts val="480"/>
              </a:spcBef>
              <a:spcAft>
                <a:spcPts val="0"/>
              </a:spcAft>
              <a:buSzPts val="2400"/>
              <a:buFont typeface="Verdana"/>
              <a:buNone/>
            </a:pPr>
            <a:endParaRPr sz="2400" dirty="0"/>
          </a:p>
        </p:txBody>
      </p:sp>
      <p:pic>
        <p:nvPicPr>
          <p:cNvPr id="795" name="Google Shape;795;p70"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800"/>
        <p:cNvGrpSpPr/>
        <p:nvPr/>
      </p:nvGrpSpPr>
      <p:grpSpPr>
        <a:xfrm>
          <a:off x="0" y="0"/>
          <a:ext cx="0" cy="0"/>
          <a:chOff x="0" y="0"/>
          <a:chExt cx="0" cy="0"/>
        </a:xfrm>
      </p:grpSpPr>
      <p:sp>
        <p:nvSpPr>
          <p:cNvPr id="801" name="Google Shape;801;p71"/>
          <p:cNvSpPr txBox="1">
            <a:spLocks noGrp="1"/>
          </p:cNvSpPr>
          <p:nvPr>
            <p:ph type="title"/>
          </p:nvPr>
        </p:nvSpPr>
        <p:spPr>
          <a:xfrm>
            <a:off x="1404275" y="376134"/>
            <a:ext cx="6335450" cy="67189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Circling</a:t>
            </a:r>
            <a:endParaRPr dirty="0"/>
          </a:p>
        </p:txBody>
      </p:sp>
      <p:sp>
        <p:nvSpPr>
          <p:cNvPr id="802" name="Google Shape;802;p71"/>
          <p:cNvSpPr txBox="1">
            <a:spLocks noGrp="1"/>
          </p:cNvSpPr>
          <p:nvPr>
            <p:ph idx="1"/>
          </p:nvPr>
        </p:nvSpPr>
        <p:spPr>
          <a:xfrm>
            <a:off x="685800" y="1641475"/>
            <a:ext cx="7772400" cy="3952501"/>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dirty="0"/>
              <a:t>2</a:t>
            </a:r>
            <a:r>
              <a:rPr lang="en-US" dirty="0" smtClean="0"/>
              <a:t> </a:t>
            </a:r>
            <a:r>
              <a:rPr lang="en-US" dirty="0"/>
              <a:t>Techniques</a:t>
            </a:r>
            <a:endParaRPr dirty="0"/>
          </a:p>
          <a:p>
            <a:pPr lvl="1">
              <a:spcBef>
                <a:spcPts val="560"/>
              </a:spcBef>
              <a:buSzPts val="2800"/>
            </a:pPr>
            <a:r>
              <a:rPr lang="en-US" sz="2000" dirty="0" smtClean="0"/>
              <a:t>“Rule of 80”</a:t>
            </a:r>
          </a:p>
          <a:p>
            <a:pPr lvl="2">
              <a:spcBef>
                <a:spcPts val="560"/>
              </a:spcBef>
              <a:buSzPts val="2800"/>
              <a:buFont typeface="Arial" panose="020B0604020202020204" pitchFamily="34" charset="0"/>
              <a:buChar char="•"/>
            </a:pPr>
            <a:r>
              <a:rPr lang="en-US" sz="1800" dirty="0" smtClean="0"/>
              <a:t>Approaching reciprocal runway, offset 45 degrees toward desired downwind. Time for 35 seconds (or use 30 degrees for 50 seconds, etc.)</a:t>
            </a:r>
            <a:endParaRPr sz="1800" dirty="0"/>
          </a:p>
          <a:p>
            <a:pPr lvl="1">
              <a:spcBef>
                <a:spcPts val="560"/>
              </a:spcBef>
              <a:buSzPts val="2800"/>
            </a:pPr>
            <a:r>
              <a:rPr lang="en-US" sz="2000" dirty="0" smtClean="0"/>
              <a:t>90 </a:t>
            </a:r>
            <a:r>
              <a:rPr lang="en-US" sz="2000" dirty="0"/>
              <a:t>degrees, 15 seconds (T-bone the runway</a:t>
            </a:r>
            <a:r>
              <a:rPr lang="en-US" sz="2000" dirty="0" smtClean="0"/>
              <a:t>)</a:t>
            </a:r>
          </a:p>
          <a:p>
            <a:pPr marL="2173200" lvl="6" indent="0">
              <a:spcBef>
                <a:spcPts val="560"/>
              </a:spcBef>
              <a:buSzPts val="2800"/>
              <a:buNone/>
            </a:pPr>
            <a:r>
              <a:rPr lang="en-US" sz="1600" dirty="0" smtClean="0"/>
              <a:t>		</a:t>
            </a:r>
            <a:r>
              <a:rPr lang="en-US" sz="1600" b="1" dirty="0" smtClean="0"/>
              <a:t>[FTI Figure 4-30]</a:t>
            </a:r>
            <a:endParaRPr sz="1600" b="1" dirty="0"/>
          </a:p>
          <a:p>
            <a:pPr marL="450000" lvl="1" indent="0">
              <a:spcBef>
                <a:spcPts val="560"/>
              </a:spcBef>
              <a:buSzPts val="2800"/>
              <a:buNone/>
            </a:pPr>
            <a:endParaRPr sz="2000" dirty="0"/>
          </a:p>
          <a:p>
            <a:pPr>
              <a:spcBef>
                <a:spcPts val="0"/>
              </a:spcBef>
              <a:buSzPts val="3200"/>
            </a:pPr>
            <a:r>
              <a:rPr lang="en-US" dirty="0" smtClean="0"/>
              <a:t>Circling </a:t>
            </a:r>
            <a:r>
              <a:rPr lang="en-US" dirty="0"/>
              <a:t>Categories</a:t>
            </a:r>
          </a:p>
          <a:p>
            <a:pPr lvl="1">
              <a:spcBef>
                <a:spcPts val="560"/>
              </a:spcBef>
              <a:buSzPts val="2800"/>
            </a:pPr>
            <a:r>
              <a:rPr lang="en-US" dirty="0"/>
              <a:t>At 120 </a:t>
            </a:r>
            <a:r>
              <a:rPr lang="en-US" dirty="0" err="1"/>
              <a:t>kts</a:t>
            </a:r>
            <a:r>
              <a:rPr lang="en-US" dirty="0"/>
              <a:t>, we’re Cat B</a:t>
            </a:r>
          </a:p>
          <a:p>
            <a:pPr>
              <a:spcBef>
                <a:spcPts val="640"/>
              </a:spcBef>
              <a:buSzPts val="3200"/>
            </a:pPr>
            <a:endParaRPr dirty="0"/>
          </a:p>
        </p:txBody>
      </p:sp>
      <p:pic>
        <p:nvPicPr>
          <p:cNvPr id="803" name="Google Shape;803;p71"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1257"/>
        <p:cNvGrpSpPr/>
        <p:nvPr/>
      </p:nvGrpSpPr>
      <p:grpSpPr>
        <a:xfrm>
          <a:off x="0" y="0"/>
          <a:ext cx="0" cy="0"/>
          <a:chOff x="0" y="0"/>
          <a:chExt cx="0" cy="0"/>
        </a:xfrm>
      </p:grpSpPr>
      <p:sp>
        <p:nvSpPr>
          <p:cNvPr id="1258" name="Google Shape;1258;g9c6a83ca3a_0_120"/>
          <p:cNvSpPr txBox="1">
            <a:spLocks noGrp="1"/>
          </p:cNvSpPr>
          <p:nvPr>
            <p:ph type="title"/>
          </p:nvPr>
        </p:nvSpPr>
        <p:spPr>
          <a:xfrm>
            <a:off x="2365975" y="343925"/>
            <a:ext cx="4412100" cy="7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100"/>
              <a:t>Non-Towered Circling</a:t>
            </a:r>
            <a:endParaRPr sz="3100"/>
          </a:p>
        </p:txBody>
      </p:sp>
      <p:sp>
        <p:nvSpPr>
          <p:cNvPr id="1259" name="Google Shape;1259;g9c6a83ca3a_0_120"/>
          <p:cNvSpPr txBox="1">
            <a:spLocks noGrp="1"/>
          </p:cNvSpPr>
          <p:nvPr>
            <p:ph idx="1"/>
          </p:nvPr>
        </p:nvSpPr>
        <p:spPr>
          <a:xfrm>
            <a:off x="250825" y="1393359"/>
            <a:ext cx="8642400" cy="4962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2800" dirty="0"/>
              <a:t>AC 90-66B 03/13/18</a:t>
            </a:r>
            <a:endParaRPr sz="2800" dirty="0"/>
          </a:p>
          <a:p>
            <a:pPr marL="0" lvl="0" indent="0" algn="l" rtl="0">
              <a:spcBef>
                <a:spcPts val="360"/>
              </a:spcBef>
              <a:spcAft>
                <a:spcPts val="0"/>
              </a:spcAft>
              <a:buNone/>
            </a:pPr>
            <a:endParaRPr sz="1800" dirty="0"/>
          </a:p>
          <a:p>
            <a:pPr marL="0" lvl="0" indent="0" algn="l" rtl="0">
              <a:spcBef>
                <a:spcPts val="360"/>
              </a:spcBef>
              <a:spcAft>
                <a:spcPts val="0"/>
              </a:spcAft>
              <a:buNone/>
            </a:pPr>
            <a:r>
              <a:rPr lang="en-US" sz="1600" dirty="0"/>
              <a:t>9.6 Instrument Flight Rules (IFR) Traffic. Pilots conducting instrument approaches should be particularly alert for other aircraft in the pattern so as to avoid interrupting the flow of traffic, and should bear in mind they do not have priority over other VFR traffic. Pilots are reminded that circling approaches require left-hand turns unless the approach procedure explicitly states otherwise. This has been upheld by prior FAA legal interpretations of § 91.126(b).</a:t>
            </a:r>
            <a:endParaRPr sz="1600" dirty="0"/>
          </a:p>
          <a:p>
            <a:pPr marL="0" lvl="0" indent="0" algn="l" rtl="0">
              <a:spcBef>
                <a:spcPts val="360"/>
              </a:spcBef>
              <a:spcAft>
                <a:spcPts val="0"/>
              </a:spcAft>
              <a:buNone/>
            </a:pPr>
            <a:endParaRPr sz="1800" dirty="0"/>
          </a:p>
          <a:p>
            <a:pPr marL="0" lvl="0" indent="0" algn="l" rtl="0">
              <a:spcBef>
                <a:spcPts val="360"/>
              </a:spcBef>
              <a:spcAft>
                <a:spcPts val="0"/>
              </a:spcAft>
              <a:buNone/>
            </a:pPr>
            <a:r>
              <a:rPr lang="en-US" sz="2400" dirty="0">
                <a:solidFill>
                  <a:schemeClr val="tx2"/>
                </a:solidFill>
              </a:rPr>
              <a:t>The FAR/AIM mentions shortest path to base or downwind leg, just keep in mind that at non-towered fields they want you in left traffic unless the IFR procedure tells you otherwise.</a:t>
            </a:r>
            <a:endParaRPr sz="2400" dirty="0">
              <a:solidFill>
                <a:schemeClr val="tx2"/>
              </a:solidFill>
            </a:endParaRPr>
          </a:p>
        </p:txBody>
      </p:sp>
      <p:pic>
        <p:nvPicPr>
          <p:cNvPr id="1260" name="Google Shape;1260;g9c6a83ca3a_0_120" descr="tw4-new"/>
          <p:cNvPicPr preferRelativeResize="0"/>
          <p:nvPr/>
        </p:nvPicPr>
        <p:blipFill rotWithShape="1">
          <a:blip r:embed="rId3">
            <a:alphaModFix/>
          </a:blip>
          <a:srcRect/>
          <a:stretch/>
        </p:blipFill>
        <p:spPr>
          <a:xfrm>
            <a:off x="7613700" y="174813"/>
            <a:ext cx="1279525" cy="1120775"/>
          </a:xfrm>
          <a:prstGeom prst="rect">
            <a:avLst/>
          </a:prstGeom>
          <a:noFill/>
          <a:ln>
            <a:noFill/>
          </a:ln>
        </p:spPr>
      </p:pic>
    </p:spTree>
    <p:extLst>
      <p:ext uri="{BB962C8B-B14F-4D97-AF65-F5344CB8AC3E}">
        <p14:creationId xmlns:p14="http://schemas.microsoft.com/office/powerpoint/2010/main" val="3808616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845"/>
        <p:cNvGrpSpPr/>
        <p:nvPr/>
      </p:nvGrpSpPr>
      <p:grpSpPr>
        <a:xfrm>
          <a:off x="0" y="0"/>
          <a:ext cx="0" cy="0"/>
          <a:chOff x="0" y="0"/>
          <a:chExt cx="0" cy="0"/>
        </a:xfrm>
      </p:grpSpPr>
      <p:sp>
        <p:nvSpPr>
          <p:cNvPr id="846" name="Google Shape;846;p76"/>
          <p:cNvSpPr txBox="1">
            <a:spLocks noGrp="1"/>
          </p:cNvSpPr>
          <p:nvPr>
            <p:ph type="title"/>
          </p:nvPr>
        </p:nvSpPr>
        <p:spPr>
          <a:xfrm>
            <a:off x="1653761" y="228600"/>
            <a:ext cx="5912677"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Circling Missed Approach</a:t>
            </a:r>
            <a:endParaRPr/>
          </a:p>
        </p:txBody>
      </p:sp>
      <p:sp>
        <p:nvSpPr>
          <p:cNvPr id="847" name="Google Shape;847;p76"/>
          <p:cNvSpPr/>
          <p:nvPr/>
        </p:nvSpPr>
        <p:spPr>
          <a:xfrm>
            <a:off x="6018213" y="3336925"/>
            <a:ext cx="9144000" cy="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848" name="Google Shape;848;p76"/>
          <p:cNvSpPr txBox="1"/>
          <p:nvPr/>
        </p:nvSpPr>
        <p:spPr>
          <a:xfrm>
            <a:off x="1981199" y="1447126"/>
            <a:ext cx="5257800"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smtClean="0">
                <a:solidFill>
                  <a:schemeClr val="lt2"/>
                </a:solidFill>
                <a:latin typeface="Times New Roman"/>
                <a:ea typeface="Times New Roman"/>
                <a:cs typeface="Times New Roman"/>
                <a:sym typeface="Times New Roman"/>
              </a:rPr>
              <a:t>Comply with the intent of the missed approach.</a:t>
            </a:r>
          </a:p>
          <a:p>
            <a:pPr marL="0" marR="0" lvl="0" indent="0" algn="ctr" rtl="0">
              <a:spcBef>
                <a:spcPts val="0"/>
              </a:spcBef>
              <a:spcAft>
                <a:spcPts val="0"/>
              </a:spcAft>
              <a:buNone/>
            </a:pPr>
            <a:endParaRPr lang="en-US" sz="3200" dirty="0" smtClean="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smtClean="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smtClean="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smtClean="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smtClean="0">
                <a:solidFill>
                  <a:schemeClr val="lt2"/>
                </a:solidFill>
                <a:latin typeface="Times New Roman"/>
                <a:ea typeface="Times New Roman"/>
                <a:cs typeface="Times New Roman"/>
                <a:sym typeface="Times New Roman"/>
              </a:rPr>
              <a:t>This </a:t>
            </a:r>
            <a:r>
              <a:rPr lang="en-US" sz="3200" dirty="0">
                <a:solidFill>
                  <a:schemeClr val="lt2"/>
                </a:solidFill>
                <a:latin typeface="Times New Roman"/>
                <a:ea typeface="Times New Roman"/>
                <a:cs typeface="Times New Roman"/>
                <a:sym typeface="Times New Roman"/>
              </a:rPr>
              <a:t>requires a climbing LEFT, not a climbing right!</a:t>
            </a:r>
            <a:endParaRPr dirty="0"/>
          </a:p>
        </p:txBody>
      </p:sp>
      <p:pic>
        <p:nvPicPr>
          <p:cNvPr id="850" name="Google Shape;850;p76"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851" name="Google Shape;851;p76" descr="8-15-2012_11-09-52.png"/>
          <p:cNvPicPr preferRelativeResize="0"/>
          <p:nvPr/>
        </p:nvPicPr>
        <p:blipFill rotWithShape="1">
          <a:blip r:embed="rId4">
            <a:alphaModFix/>
          </a:blip>
          <a:srcRect/>
          <a:stretch/>
        </p:blipFill>
        <p:spPr>
          <a:xfrm>
            <a:off x="2514599" y="2558968"/>
            <a:ext cx="4191000" cy="2590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856"/>
        <p:cNvGrpSpPr/>
        <p:nvPr/>
      </p:nvGrpSpPr>
      <p:grpSpPr>
        <a:xfrm>
          <a:off x="0" y="0"/>
          <a:ext cx="0" cy="0"/>
          <a:chOff x="0" y="0"/>
          <a:chExt cx="0" cy="0"/>
        </a:xfrm>
      </p:grpSpPr>
      <p:sp>
        <p:nvSpPr>
          <p:cNvPr id="857" name="Google Shape;857;p77"/>
          <p:cNvSpPr txBox="1">
            <a:spLocks noGrp="1"/>
          </p:cNvSpPr>
          <p:nvPr>
            <p:ph type="title"/>
          </p:nvPr>
        </p:nvSpPr>
        <p:spPr>
          <a:xfrm>
            <a:off x="810853" y="228600"/>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t>Circling Missed Approach</a:t>
            </a:r>
            <a:endParaRPr dirty="0"/>
          </a:p>
        </p:txBody>
      </p:sp>
      <p:sp>
        <p:nvSpPr>
          <p:cNvPr id="858" name="Google Shape;858;p77"/>
          <p:cNvSpPr txBox="1">
            <a:spLocks noGrp="1"/>
          </p:cNvSpPr>
          <p:nvPr>
            <p:ph idx="1"/>
          </p:nvPr>
        </p:nvSpPr>
        <p:spPr>
          <a:xfrm>
            <a:off x="685347" y="1905032"/>
            <a:ext cx="7772400" cy="3975815"/>
          </a:xfrm>
          <a:prstGeom prst="rect">
            <a:avLst/>
          </a:prstGeom>
          <a:noFill/>
          <a:ln>
            <a:noFill/>
          </a:ln>
        </p:spPr>
        <p:txBody>
          <a:bodyPr spcFirstLastPara="1" wrap="square" lIns="91425" tIns="45700" rIns="91425" bIns="45700" anchor="t" anchorCtr="0">
            <a:noAutofit/>
          </a:bodyPr>
          <a:lstStyle/>
          <a:p>
            <a:pPr marL="990600" lvl="1" indent="-533400" algn="l" rtl="0">
              <a:spcBef>
                <a:spcPts val="0"/>
              </a:spcBef>
              <a:spcAft>
                <a:spcPts val="0"/>
              </a:spcAft>
              <a:buSzPts val="2800"/>
              <a:buFont typeface="Verdana"/>
              <a:buChar char="•"/>
            </a:pPr>
            <a:r>
              <a:rPr lang="en-US" sz="2400" dirty="0"/>
              <a:t>Initiate a CLIMBING turn towards </a:t>
            </a:r>
            <a:r>
              <a:rPr lang="en-US" sz="2400" dirty="0" smtClean="0"/>
              <a:t>the landing </a:t>
            </a:r>
            <a:r>
              <a:rPr lang="en-US" sz="2400" dirty="0"/>
              <a:t>runway, and CONTINUE the turn to comply with the intent of the missed approach. </a:t>
            </a:r>
            <a:endParaRPr sz="2400" dirty="0"/>
          </a:p>
          <a:p>
            <a:pPr marL="990600" lvl="1" indent="-355600" algn="l" rtl="0">
              <a:spcBef>
                <a:spcPts val="560"/>
              </a:spcBef>
              <a:spcAft>
                <a:spcPts val="0"/>
              </a:spcAft>
              <a:buSzPts val="2800"/>
              <a:buFont typeface="Verdana"/>
              <a:buNone/>
            </a:pPr>
            <a:endParaRPr sz="2400" dirty="0"/>
          </a:p>
          <a:p>
            <a:pPr marL="990600" lvl="1" indent="-533400" algn="l" rtl="0">
              <a:spcBef>
                <a:spcPts val="560"/>
              </a:spcBef>
              <a:spcAft>
                <a:spcPts val="0"/>
              </a:spcAft>
              <a:buSzPts val="2800"/>
              <a:buFont typeface="Verdana"/>
              <a:buChar char="•"/>
            </a:pPr>
            <a:r>
              <a:rPr lang="en-US" sz="2400" dirty="0"/>
              <a:t>Does not always mean you will get on the dotted line.  </a:t>
            </a:r>
            <a:endParaRPr sz="2400" dirty="0"/>
          </a:p>
          <a:p>
            <a:pPr marL="1371600" lvl="2" indent="-304800" algn="l" rtl="0">
              <a:spcBef>
                <a:spcPts val="480"/>
              </a:spcBef>
              <a:spcAft>
                <a:spcPts val="0"/>
              </a:spcAft>
              <a:buSzPts val="2400"/>
              <a:buFont typeface="Verdana"/>
              <a:buNone/>
            </a:pPr>
            <a:endParaRPr dirty="0"/>
          </a:p>
          <a:p>
            <a:pPr marL="1371600" lvl="2" indent="-304800" algn="l" rtl="0">
              <a:spcBef>
                <a:spcPts val="480"/>
              </a:spcBef>
              <a:spcAft>
                <a:spcPts val="0"/>
              </a:spcAft>
              <a:buSzPts val="2400"/>
              <a:buFont typeface="Verdana"/>
              <a:buNone/>
            </a:pPr>
            <a:endParaRPr dirty="0"/>
          </a:p>
          <a:p>
            <a:pPr marL="1371600" lvl="2" indent="-304800" algn="l" rtl="0">
              <a:spcBef>
                <a:spcPts val="480"/>
              </a:spcBef>
              <a:spcAft>
                <a:spcPts val="0"/>
              </a:spcAft>
              <a:buSzPts val="2400"/>
              <a:buFont typeface="Verdana"/>
              <a:buNone/>
            </a:pPr>
            <a:endParaRPr dirty="0"/>
          </a:p>
        </p:txBody>
      </p:sp>
      <p:pic>
        <p:nvPicPr>
          <p:cNvPr id="859" name="Google Shape;859;p77"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874"/>
        <p:cNvGrpSpPr/>
        <p:nvPr/>
      </p:nvGrpSpPr>
      <p:grpSpPr>
        <a:xfrm>
          <a:off x="0" y="0"/>
          <a:ext cx="0" cy="0"/>
          <a:chOff x="0" y="0"/>
          <a:chExt cx="0" cy="0"/>
        </a:xfrm>
      </p:grpSpPr>
      <p:sp>
        <p:nvSpPr>
          <p:cNvPr id="876" name="Google Shape;876;p79"/>
          <p:cNvSpPr txBox="1">
            <a:spLocks noGrp="1"/>
          </p:cNvSpPr>
          <p:nvPr>
            <p:ph type="subTitle" idx="1"/>
          </p:nvPr>
        </p:nvSpPr>
        <p:spPr>
          <a:xfrm>
            <a:off x="533399" y="1640541"/>
            <a:ext cx="8077200" cy="4191000"/>
          </a:xfrm>
          <a:prstGeom prst="rect">
            <a:avLst/>
          </a:prstGeom>
          <a:noFill/>
          <a:ln>
            <a:noFill/>
          </a:ln>
        </p:spPr>
        <p:txBody>
          <a:bodyPr spcFirstLastPara="1" wrap="square" lIns="91425" tIns="45700" rIns="91425" bIns="45700" anchor="t" anchorCtr="0">
            <a:noAutofit/>
          </a:bodyPr>
          <a:lstStyle/>
          <a:p>
            <a:pPr marL="609600" lvl="0" indent="-609600" algn="l" rtl="0">
              <a:spcBef>
                <a:spcPts val="480"/>
              </a:spcBef>
              <a:spcAft>
                <a:spcPts val="0"/>
              </a:spcAft>
              <a:buSzPts val="2400"/>
              <a:buFont typeface="Verdana"/>
              <a:buAutoNum type="arabicPeriod"/>
            </a:pPr>
            <a:r>
              <a:rPr lang="en-US" sz="2400" dirty="0" smtClean="0"/>
              <a:t>CDI </a:t>
            </a:r>
            <a:r>
              <a:rPr lang="en-US" sz="2400" dirty="0"/>
              <a:t>scale</a:t>
            </a:r>
            <a:endParaRPr dirty="0"/>
          </a:p>
          <a:p>
            <a:pPr marL="609600" lvl="0" indent="-609600" algn="l" rtl="0">
              <a:spcBef>
                <a:spcPts val="480"/>
              </a:spcBef>
              <a:spcAft>
                <a:spcPts val="0"/>
              </a:spcAft>
              <a:buSzPts val="2400"/>
              <a:buFont typeface="Verdana"/>
              <a:buAutoNum type="arabicPeriod"/>
            </a:pPr>
            <a:r>
              <a:rPr lang="en-US" sz="2400" dirty="0"/>
              <a:t>Inflight</a:t>
            </a:r>
            <a:endParaRPr dirty="0"/>
          </a:p>
          <a:p>
            <a:pPr marL="609600" lvl="0" indent="-609600" algn="l" rtl="0">
              <a:spcBef>
                <a:spcPts val="480"/>
              </a:spcBef>
              <a:spcAft>
                <a:spcPts val="0"/>
              </a:spcAft>
              <a:buSzPts val="2400"/>
              <a:buFont typeface="Verdana"/>
              <a:buAutoNum type="arabicPeriod"/>
            </a:pPr>
            <a:r>
              <a:rPr lang="en-US" sz="2400" dirty="0"/>
              <a:t>Types of approaches</a:t>
            </a:r>
            <a:endParaRPr dirty="0"/>
          </a:p>
          <a:p>
            <a:pPr marL="609600" lvl="0" indent="-609600" algn="l" rtl="0">
              <a:spcBef>
                <a:spcPts val="480"/>
              </a:spcBef>
              <a:spcAft>
                <a:spcPts val="0"/>
              </a:spcAft>
              <a:buSzPts val="2400"/>
              <a:buFont typeface="Verdana"/>
              <a:buAutoNum type="arabicPeriod"/>
            </a:pPr>
            <a:r>
              <a:rPr lang="en-US" sz="2400" dirty="0"/>
              <a:t>How to fly them</a:t>
            </a:r>
            <a:endParaRPr dirty="0"/>
          </a:p>
          <a:p>
            <a:pPr marL="609600" lvl="0" indent="-609600" algn="l" rtl="0">
              <a:spcBef>
                <a:spcPts val="480"/>
              </a:spcBef>
              <a:spcAft>
                <a:spcPts val="0"/>
              </a:spcAft>
              <a:buSzPts val="2400"/>
              <a:buFont typeface="Verdana"/>
              <a:buAutoNum type="arabicPeriod"/>
            </a:pPr>
            <a:r>
              <a:rPr lang="en-US" sz="2400" dirty="0"/>
              <a:t>Warnings</a:t>
            </a:r>
            <a:endParaRPr dirty="0"/>
          </a:p>
          <a:p>
            <a:pPr marL="609600" lvl="0" indent="-609600" algn="l" rtl="0">
              <a:spcBef>
                <a:spcPts val="480"/>
              </a:spcBef>
              <a:spcAft>
                <a:spcPts val="0"/>
              </a:spcAft>
              <a:buSzPts val="2400"/>
              <a:buFont typeface="Verdana"/>
              <a:buAutoNum type="arabicPeriod"/>
            </a:pPr>
            <a:r>
              <a:rPr lang="en-US" sz="2400" dirty="0"/>
              <a:t>CRM</a:t>
            </a:r>
            <a:endParaRPr dirty="0"/>
          </a:p>
          <a:p>
            <a:pPr marL="609600" lvl="0" indent="-609600" algn="l" rtl="0">
              <a:spcBef>
                <a:spcPts val="480"/>
              </a:spcBef>
              <a:spcAft>
                <a:spcPts val="0"/>
              </a:spcAft>
              <a:buSzPts val="2400"/>
              <a:buFont typeface="Verdana"/>
              <a:buAutoNum type="arabicPeriod"/>
            </a:pPr>
            <a:r>
              <a:rPr lang="en-US" sz="2400" dirty="0"/>
              <a:t>Extras</a:t>
            </a:r>
            <a:endParaRPr dirty="0"/>
          </a:p>
          <a:p>
            <a:pPr marL="609600" lvl="0" indent="-457200" algn="l" rtl="0">
              <a:spcBef>
                <a:spcPts val="480"/>
              </a:spcBef>
              <a:spcAft>
                <a:spcPts val="0"/>
              </a:spcAft>
              <a:buSzPts val="2400"/>
              <a:buFont typeface="Verdana"/>
              <a:buNone/>
            </a:pPr>
            <a:endParaRPr sz="2400" dirty="0"/>
          </a:p>
        </p:txBody>
      </p:sp>
      <p:sp>
        <p:nvSpPr>
          <p:cNvPr id="875" name="Google Shape;875;p79"/>
          <p:cNvSpPr txBox="1">
            <a:spLocks noGrp="1"/>
          </p:cNvSpPr>
          <p:nvPr>
            <p:ph type="ctrTitle" idx="4294967295"/>
          </p:nvPr>
        </p:nvSpPr>
        <p:spPr>
          <a:xfrm>
            <a:off x="0" y="157163"/>
            <a:ext cx="5810250" cy="914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smtClean="0"/>
              <a:t>RNAV </a:t>
            </a:r>
            <a:r>
              <a:rPr lang="en-US" sz="3600" dirty="0"/>
              <a:t>approaches</a:t>
            </a:r>
            <a:endParaRPr dirty="0"/>
          </a:p>
        </p:txBody>
      </p:sp>
      <p:pic>
        <p:nvPicPr>
          <p:cNvPr id="877" name="Google Shape;877;p79"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964"/>
        <p:cNvGrpSpPr/>
        <p:nvPr/>
      </p:nvGrpSpPr>
      <p:grpSpPr>
        <a:xfrm>
          <a:off x="0" y="0"/>
          <a:ext cx="0" cy="0"/>
          <a:chOff x="0" y="0"/>
          <a:chExt cx="0" cy="0"/>
        </a:xfrm>
      </p:grpSpPr>
      <p:sp>
        <p:nvSpPr>
          <p:cNvPr id="965" name="Google Shape;965;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CDI SCALE</a:t>
            </a:r>
            <a:endParaRPr dirty="0"/>
          </a:p>
        </p:txBody>
      </p:sp>
      <p:sp>
        <p:nvSpPr>
          <p:cNvPr id="966" name="Google Shape;966;p92"/>
          <p:cNvSpPr txBox="1">
            <a:spLocks noGrp="1"/>
          </p:cNvSpPr>
          <p:nvPr>
            <p:ph idx="1"/>
          </p:nvPr>
        </p:nvSpPr>
        <p:spPr>
          <a:xfrm>
            <a:off x="228600" y="1676400"/>
            <a:ext cx="8763000" cy="4186518"/>
          </a:xfrm>
          <a:prstGeom prst="rect">
            <a:avLst/>
          </a:prstGeom>
          <a:noFill/>
          <a:ln>
            <a:noFill/>
          </a:ln>
        </p:spPr>
        <p:txBody>
          <a:bodyPr spcFirstLastPara="1" wrap="square" lIns="91425" tIns="45700" rIns="91425" bIns="45700" anchor="t" anchorCtr="0">
            <a:noAutofit/>
          </a:bodyPr>
          <a:lstStyle/>
          <a:p>
            <a:pPr>
              <a:spcBef>
                <a:spcPts val="640"/>
              </a:spcBef>
              <a:buSzPts val="3200"/>
            </a:pPr>
            <a:r>
              <a:rPr lang="en-US" sz="2400" dirty="0" smtClean="0"/>
              <a:t>3 </a:t>
            </a:r>
            <a:r>
              <a:rPr lang="en-US" sz="2400" dirty="0"/>
              <a:t>Modes of Operation</a:t>
            </a:r>
            <a:endParaRPr sz="2400" dirty="0"/>
          </a:p>
          <a:p>
            <a:pPr lvl="1">
              <a:spcBef>
                <a:spcPts val="560"/>
              </a:spcBef>
              <a:buSzPts val="2800"/>
            </a:pPr>
            <a:r>
              <a:rPr lang="en-US" sz="2400" dirty="0" err="1"/>
              <a:t>Enroute</a:t>
            </a:r>
            <a:endParaRPr sz="2400" dirty="0"/>
          </a:p>
          <a:p>
            <a:pPr lvl="1">
              <a:spcBef>
                <a:spcPts val="560"/>
              </a:spcBef>
              <a:buSzPts val="2800"/>
            </a:pPr>
            <a:r>
              <a:rPr lang="en-US" sz="2400" dirty="0"/>
              <a:t>Terminal</a:t>
            </a:r>
            <a:endParaRPr sz="2400" dirty="0"/>
          </a:p>
          <a:p>
            <a:pPr lvl="1">
              <a:spcBef>
                <a:spcPts val="560"/>
              </a:spcBef>
              <a:buSzPts val="2800"/>
            </a:pPr>
            <a:r>
              <a:rPr lang="en-US" sz="2400" dirty="0"/>
              <a:t>Approach</a:t>
            </a:r>
            <a:endParaRPr sz="2400" dirty="0"/>
          </a:p>
          <a:p>
            <a:pPr marL="342900" lvl="0" indent="-342900" algn="l" rtl="0">
              <a:spcBef>
                <a:spcPts val="640"/>
              </a:spcBef>
              <a:spcAft>
                <a:spcPts val="0"/>
              </a:spcAft>
              <a:buSzPts val="3200"/>
              <a:buFont typeface="Verdana"/>
              <a:buNone/>
            </a:pPr>
            <a:endParaRPr dirty="0"/>
          </a:p>
        </p:txBody>
      </p:sp>
      <p:pic>
        <p:nvPicPr>
          <p:cNvPr id="968" name="Google Shape;968;p92"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973"/>
        <p:cNvGrpSpPr/>
        <p:nvPr/>
      </p:nvGrpSpPr>
      <p:grpSpPr>
        <a:xfrm>
          <a:off x="0" y="0"/>
          <a:ext cx="0" cy="0"/>
          <a:chOff x="0" y="0"/>
          <a:chExt cx="0" cy="0"/>
        </a:xfrm>
      </p:grpSpPr>
      <p:pic>
        <p:nvPicPr>
          <p:cNvPr id="974" name="Google Shape;974;p93"/>
          <p:cNvPicPr preferRelativeResize="0"/>
          <p:nvPr/>
        </p:nvPicPr>
        <p:blipFill rotWithShape="1">
          <a:blip r:embed="rId3">
            <a:alphaModFix/>
          </a:blip>
          <a:srcRect b="11373"/>
          <a:stretch/>
        </p:blipFill>
        <p:spPr>
          <a:xfrm>
            <a:off x="304800" y="2438400"/>
            <a:ext cx="8458200" cy="4040188"/>
          </a:xfrm>
          <a:prstGeom prst="rect">
            <a:avLst/>
          </a:prstGeom>
          <a:noFill/>
          <a:ln>
            <a:noFill/>
          </a:ln>
        </p:spPr>
      </p:pic>
      <p:sp>
        <p:nvSpPr>
          <p:cNvPr id="975" name="Google Shape;975;p93"/>
          <p:cNvSpPr txBox="1">
            <a:spLocks noGrp="1"/>
          </p:cNvSpPr>
          <p:nvPr>
            <p:ph type="title"/>
          </p:nvPr>
        </p:nvSpPr>
        <p:spPr>
          <a:xfrm>
            <a:off x="544301" y="358204"/>
            <a:ext cx="7765321" cy="70775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CDI SCALE</a:t>
            </a:r>
            <a:endParaRPr dirty="0"/>
          </a:p>
        </p:txBody>
      </p:sp>
      <p:sp>
        <p:nvSpPr>
          <p:cNvPr id="977" name="Google Shape;977;p93"/>
          <p:cNvSpPr txBox="1"/>
          <p:nvPr/>
        </p:nvSpPr>
        <p:spPr>
          <a:xfrm>
            <a:off x="1752600" y="5638800"/>
            <a:ext cx="1143000"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Tahoma"/>
                <a:ea typeface="Tahoma"/>
                <a:cs typeface="Tahoma"/>
                <a:sym typeface="Tahoma"/>
              </a:rPr>
              <a:t>2.0 NM</a:t>
            </a:r>
            <a:endParaRPr sz="1600">
              <a:solidFill>
                <a:schemeClr val="lt1"/>
              </a:solidFill>
              <a:latin typeface="Tahoma"/>
              <a:ea typeface="Tahoma"/>
              <a:cs typeface="Tahoma"/>
              <a:sym typeface="Tahoma"/>
            </a:endParaRPr>
          </a:p>
        </p:txBody>
      </p:sp>
      <p:pic>
        <p:nvPicPr>
          <p:cNvPr id="978" name="Google Shape;978;p93"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983"/>
        <p:cNvGrpSpPr/>
        <p:nvPr/>
      </p:nvGrpSpPr>
      <p:grpSpPr>
        <a:xfrm>
          <a:off x="0" y="0"/>
          <a:ext cx="0" cy="0"/>
          <a:chOff x="0" y="0"/>
          <a:chExt cx="0" cy="0"/>
        </a:xfrm>
      </p:grpSpPr>
      <p:sp>
        <p:nvSpPr>
          <p:cNvPr id="985" name="Google Shape;985;p94"/>
          <p:cNvSpPr txBox="1">
            <a:spLocks noGrp="1"/>
          </p:cNvSpPr>
          <p:nvPr>
            <p:ph type="title"/>
          </p:nvPr>
        </p:nvSpPr>
        <p:spPr>
          <a:xfrm>
            <a:off x="544301" y="358204"/>
            <a:ext cx="7765321" cy="70775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CDI SCALE</a:t>
            </a:r>
            <a:endParaRPr dirty="0"/>
          </a:p>
        </p:txBody>
      </p:sp>
      <p:sp>
        <p:nvSpPr>
          <p:cNvPr id="984" name="Google Shape;984;p94"/>
          <p:cNvSpPr txBox="1">
            <a:spLocks noGrp="1"/>
          </p:cNvSpPr>
          <p:nvPr>
            <p:ph idx="1"/>
          </p:nvPr>
        </p:nvSpPr>
        <p:spPr>
          <a:xfrm>
            <a:off x="228600" y="1676400"/>
            <a:ext cx="8763000"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err="1"/>
              <a:t>Enroute</a:t>
            </a:r>
            <a:r>
              <a:rPr lang="en-US" sz="2400" dirty="0"/>
              <a:t> Mode</a:t>
            </a:r>
            <a:endParaRPr sz="2400" dirty="0"/>
          </a:p>
          <a:p>
            <a:pPr marL="742950" lvl="1" indent="-285750" algn="l" rtl="0">
              <a:spcBef>
                <a:spcPts val="560"/>
              </a:spcBef>
              <a:spcAft>
                <a:spcPts val="0"/>
              </a:spcAft>
              <a:buSzPts val="2800"/>
              <a:buFont typeface="Verdana"/>
              <a:buChar char="•"/>
            </a:pPr>
            <a:r>
              <a:rPr lang="en-US" sz="2400" dirty="0"/>
              <a:t>CDI = +/-2NM</a:t>
            </a:r>
            <a:endParaRPr sz="2400" dirty="0"/>
          </a:p>
          <a:p>
            <a:pPr marL="342900" lvl="0" indent="-139700" algn="l" rtl="0">
              <a:spcBef>
                <a:spcPts val="640"/>
              </a:spcBef>
              <a:spcAft>
                <a:spcPts val="0"/>
              </a:spcAft>
              <a:buSzPts val="3200"/>
              <a:buFont typeface="Verdana"/>
              <a:buNone/>
            </a:pPr>
            <a:endParaRPr sz="2400" dirty="0"/>
          </a:p>
          <a:p>
            <a:pPr marL="342900" lvl="0" indent="-342900" algn="l" rtl="0">
              <a:spcBef>
                <a:spcPts val="640"/>
              </a:spcBef>
              <a:spcAft>
                <a:spcPts val="0"/>
              </a:spcAft>
              <a:buSzPts val="3200"/>
              <a:buFont typeface="Verdana"/>
              <a:buChar char="•"/>
            </a:pPr>
            <a:r>
              <a:rPr lang="en-US" sz="2400" dirty="0" err="1"/>
              <a:t>Enroute</a:t>
            </a:r>
            <a:r>
              <a:rPr lang="en-US" sz="2400" dirty="0"/>
              <a:t> mode is active:</a:t>
            </a:r>
            <a:endParaRPr sz="2400" dirty="0"/>
          </a:p>
          <a:p>
            <a:pPr marL="742950" lvl="1" indent="-285750" algn="l" rtl="0">
              <a:spcBef>
                <a:spcPts val="560"/>
              </a:spcBef>
              <a:spcAft>
                <a:spcPts val="0"/>
              </a:spcAft>
              <a:buSzPts val="2800"/>
              <a:buFont typeface="Verdana"/>
              <a:buChar char="•"/>
            </a:pPr>
            <a:r>
              <a:rPr lang="en-US" sz="2400" dirty="0"/>
              <a:t>Until 2nm prior to 30 nm from arrival airport</a:t>
            </a:r>
            <a:endParaRPr sz="2400" dirty="0"/>
          </a:p>
          <a:p>
            <a:pPr marL="742950" lvl="1" indent="-285750" algn="l" rtl="0">
              <a:spcBef>
                <a:spcPts val="560"/>
              </a:spcBef>
              <a:spcAft>
                <a:spcPts val="0"/>
              </a:spcAft>
              <a:buSzPts val="2800"/>
              <a:buFont typeface="Verdana"/>
              <a:buNone/>
            </a:pPr>
            <a:endParaRPr dirty="0"/>
          </a:p>
        </p:txBody>
      </p:sp>
      <p:pic>
        <p:nvPicPr>
          <p:cNvPr id="987" name="Google Shape;987;p94"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992"/>
        <p:cNvGrpSpPr/>
        <p:nvPr/>
      </p:nvGrpSpPr>
      <p:grpSpPr>
        <a:xfrm>
          <a:off x="0" y="0"/>
          <a:ext cx="0" cy="0"/>
          <a:chOff x="0" y="0"/>
          <a:chExt cx="0" cy="0"/>
        </a:xfrm>
      </p:grpSpPr>
      <p:sp>
        <p:nvSpPr>
          <p:cNvPr id="994" name="Google Shape;994;p9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CDI SCALE</a:t>
            </a:r>
            <a:endParaRPr/>
          </a:p>
        </p:txBody>
      </p:sp>
      <p:sp>
        <p:nvSpPr>
          <p:cNvPr id="993" name="Google Shape;993;p95"/>
          <p:cNvSpPr txBox="1">
            <a:spLocks noGrp="1"/>
          </p:cNvSpPr>
          <p:nvPr>
            <p:ph idx="1"/>
          </p:nvPr>
        </p:nvSpPr>
        <p:spPr>
          <a:xfrm>
            <a:off x="228600" y="1676400"/>
            <a:ext cx="87630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dirty="0"/>
              <a:t>Terminal Mode</a:t>
            </a:r>
            <a:endParaRPr dirty="0"/>
          </a:p>
          <a:p>
            <a:pPr marL="742950" lvl="1" indent="-107950" algn="l" rtl="0">
              <a:spcBef>
                <a:spcPts val="560"/>
              </a:spcBef>
              <a:spcAft>
                <a:spcPts val="0"/>
              </a:spcAft>
              <a:buSzPts val="2800"/>
              <a:buFont typeface="Verdana"/>
              <a:buNone/>
            </a:pPr>
            <a:endParaRPr dirty="0"/>
          </a:p>
          <a:p>
            <a:pPr marL="742950" lvl="1" indent="-285750" algn="l" rtl="0">
              <a:spcBef>
                <a:spcPts val="560"/>
              </a:spcBef>
              <a:spcAft>
                <a:spcPts val="0"/>
              </a:spcAft>
              <a:buSzPts val="2800"/>
              <a:buFont typeface="Verdana"/>
              <a:buChar char="•"/>
            </a:pPr>
            <a:r>
              <a:rPr lang="en-US" dirty="0"/>
              <a:t>Once within 30 nm of the arrival field, CDI sensitivity improves to +/-1NM </a:t>
            </a:r>
            <a:endParaRPr dirty="0"/>
          </a:p>
          <a:p>
            <a:pPr marL="1143000" lvl="2" indent="-228600" algn="l" rtl="0">
              <a:spcBef>
                <a:spcPts val="480"/>
              </a:spcBef>
              <a:spcAft>
                <a:spcPts val="0"/>
              </a:spcAft>
              <a:buSzPts val="2400"/>
              <a:buFont typeface="Verdana"/>
              <a:buChar char="•"/>
            </a:pPr>
            <a:r>
              <a:rPr lang="en-US" dirty="0"/>
              <a:t>T-44C “TERM”</a:t>
            </a:r>
            <a:r>
              <a:rPr lang="en-US" dirty="0">
                <a:solidFill>
                  <a:srgbClr val="00CC00"/>
                </a:solidFill>
              </a:rPr>
              <a:t> </a:t>
            </a:r>
            <a:r>
              <a:rPr lang="en-US" dirty="0"/>
              <a:t>message on PFD</a:t>
            </a:r>
            <a:endParaRPr dirty="0"/>
          </a:p>
          <a:p>
            <a:pPr marL="742950" lvl="1" indent="-285750" algn="l" rtl="0">
              <a:spcBef>
                <a:spcPts val="560"/>
              </a:spcBef>
              <a:spcAft>
                <a:spcPts val="0"/>
              </a:spcAft>
              <a:buSzPts val="2800"/>
              <a:buFont typeface="Verdana"/>
              <a:buNone/>
            </a:pPr>
            <a:endParaRPr dirty="0">
              <a:solidFill>
                <a:schemeClr val="lt2"/>
              </a:solidFill>
            </a:endParaRPr>
          </a:p>
          <a:p>
            <a:pPr marL="742950" lvl="1" indent="-285750" algn="l" rtl="0">
              <a:spcBef>
                <a:spcPts val="560"/>
              </a:spcBef>
              <a:spcAft>
                <a:spcPts val="0"/>
              </a:spcAft>
              <a:buSzPts val="2800"/>
              <a:buFont typeface="Verdana"/>
              <a:buChar char="•"/>
            </a:pPr>
            <a:r>
              <a:rPr lang="en-US" dirty="0">
                <a:solidFill>
                  <a:schemeClr val="lt2"/>
                </a:solidFill>
              </a:rPr>
              <a:t>VERBAL RESPONSE REQUIRED</a:t>
            </a:r>
            <a:endParaRPr dirty="0"/>
          </a:p>
          <a:p>
            <a:pPr marL="1143000" lvl="2" indent="-228600" algn="l" rtl="0">
              <a:spcBef>
                <a:spcPts val="480"/>
              </a:spcBef>
              <a:spcAft>
                <a:spcPts val="0"/>
              </a:spcAft>
              <a:buSzPts val="2400"/>
              <a:buFont typeface="Verdana"/>
              <a:buChar char="•"/>
            </a:pPr>
            <a:r>
              <a:rPr lang="en-US" b="1" dirty="0" smtClean="0">
                <a:solidFill>
                  <a:schemeClr val="lt2"/>
                </a:solidFill>
              </a:rPr>
              <a:t>“Terminal Mode Armed”</a:t>
            </a:r>
          </a:p>
          <a:p>
            <a:pPr marL="1143000" lvl="2" indent="-228600" algn="l" rtl="0">
              <a:spcBef>
                <a:spcPts val="480"/>
              </a:spcBef>
              <a:spcAft>
                <a:spcPts val="0"/>
              </a:spcAft>
              <a:buSzPts val="2400"/>
              <a:buFont typeface="Verdana"/>
              <a:buChar char="•"/>
            </a:pPr>
            <a:r>
              <a:rPr lang="en-US" b="1" dirty="0" smtClean="0">
                <a:solidFill>
                  <a:schemeClr val="lt2"/>
                </a:solidFill>
              </a:rPr>
              <a:t>However, understand that you are in terminal mode. Terminal mode is not armed.</a:t>
            </a:r>
            <a:endParaRPr b="1" dirty="0"/>
          </a:p>
          <a:p>
            <a:pPr marL="342900" lvl="0" indent="-139700" algn="l" rtl="0">
              <a:spcBef>
                <a:spcPts val="640"/>
              </a:spcBef>
              <a:spcAft>
                <a:spcPts val="0"/>
              </a:spcAft>
              <a:buSzPts val="3200"/>
              <a:buFont typeface="Verdana"/>
              <a:buNone/>
            </a:pPr>
            <a:endParaRPr b="1" dirty="0"/>
          </a:p>
        </p:txBody>
      </p:sp>
      <p:pic>
        <p:nvPicPr>
          <p:cNvPr id="996" name="Google Shape;996;p95"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242366" y="643779"/>
            <a:ext cx="6651282" cy="64050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Reference Material</a:t>
            </a:r>
            <a:endParaRPr dirty="0"/>
          </a:p>
        </p:txBody>
      </p:sp>
      <p:sp>
        <p:nvSpPr>
          <p:cNvPr id="157" name="Google Shape;157;p9"/>
          <p:cNvSpPr txBox="1">
            <a:spLocks noGrp="1"/>
          </p:cNvSpPr>
          <p:nvPr>
            <p:ph idx="1"/>
          </p:nvPr>
        </p:nvSpPr>
        <p:spPr>
          <a:xfrm>
            <a:off x="670040" y="1764554"/>
            <a:ext cx="7765322" cy="3695136"/>
          </a:xfrm>
          <a:prstGeom prst="rect">
            <a:avLst/>
          </a:prstGeom>
          <a:noFill/>
          <a:ln>
            <a:noFill/>
          </a:ln>
        </p:spPr>
        <p:txBody>
          <a:bodyPr spcFirstLastPara="1" wrap="square" lIns="91425" tIns="45700" rIns="91425" bIns="45700" anchor="t" anchorCtr="0">
            <a:noAutofit/>
          </a:bodyPr>
          <a:lstStyle/>
          <a:p>
            <a:pPr marL="342900" lvl="0" indent="-387350" algn="l" rtl="0">
              <a:lnSpc>
                <a:spcPct val="90000"/>
              </a:lnSpc>
              <a:spcBef>
                <a:spcPts val="560"/>
              </a:spcBef>
              <a:spcAft>
                <a:spcPts val="0"/>
              </a:spcAft>
              <a:buSzPts val="2500"/>
              <a:buChar char="•"/>
            </a:pPr>
            <a:r>
              <a:rPr lang="en-US" dirty="0"/>
              <a:t>CNAF M-3710.7</a:t>
            </a:r>
            <a:endParaRPr dirty="0"/>
          </a:p>
          <a:p>
            <a:pPr marL="742950" lvl="1" indent="-279400" algn="l" rtl="0">
              <a:lnSpc>
                <a:spcPct val="90000"/>
              </a:lnSpc>
              <a:spcBef>
                <a:spcPts val="400"/>
              </a:spcBef>
              <a:spcAft>
                <a:spcPts val="0"/>
              </a:spcAft>
              <a:buSzPts val="1700"/>
              <a:buChar char="•"/>
            </a:pPr>
            <a:r>
              <a:rPr lang="en-US" sz="2000" dirty="0"/>
              <a:t>Provides (along with FAR part 91) specific rules and </a:t>
            </a:r>
            <a:r>
              <a:rPr lang="en-US" sz="2000" dirty="0" err="1"/>
              <a:t>regs</a:t>
            </a:r>
            <a:r>
              <a:rPr lang="en-US" sz="2000" dirty="0"/>
              <a:t> for operating Naval aircraft</a:t>
            </a:r>
            <a:endParaRPr sz="2000" dirty="0"/>
          </a:p>
          <a:p>
            <a:pPr marL="342900" lvl="0" indent="-323850" algn="l" rtl="0">
              <a:lnSpc>
                <a:spcPct val="90000"/>
              </a:lnSpc>
              <a:spcBef>
                <a:spcPts val="0"/>
              </a:spcBef>
              <a:spcAft>
                <a:spcPts val="0"/>
              </a:spcAft>
              <a:buSzPts val="2500"/>
              <a:buChar char="•"/>
            </a:pPr>
            <a:r>
              <a:rPr lang="en-US" dirty="0"/>
              <a:t>FAA Instrument Flying Handbook</a:t>
            </a:r>
            <a:endParaRPr dirty="0"/>
          </a:p>
          <a:p>
            <a:pPr marL="742950" lvl="1" indent="-298450" algn="l" rtl="0">
              <a:lnSpc>
                <a:spcPct val="90000"/>
              </a:lnSpc>
              <a:spcBef>
                <a:spcPts val="0"/>
              </a:spcBef>
              <a:spcAft>
                <a:spcPts val="0"/>
              </a:spcAft>
              <a:buSzPts val="2000"/>
              <a:buChar char="•"/>
            </a:pPr>
            <a:r>
              <a:rPr lang="en-US" sz="2000" dirty="0"/>
              <a:t>Designed for use by pilots preparing for an instrument rating test</a:t>
            </a:r>
            <a:endParaRPr sz="2000" dirty="0"/>
          </a:p>
          <a:p>
            <a:pPr marL="342900" lvl="0" indent="-323850" algn="l" rtl="0">
              <a:lnSpc>
                <a:spcPct val="90000"/>
              </a:lnSpc>
              <a:spcBef>
                <a:spcPts val="0"/>
              </a:spcBef>
              <a:spcAft>
                <a:spcPts val="0"/>
              </a:spcAft>
              <a:buSzPts val="2500"/>
              <a:buFont typeface="Verdana"/>
              <a:buChar char="•"/>
            </a:pPr>
            <a:r>
              <a:rPr lang="en-US" dirty="0"/>
              <a:t>FAA Instrument Procedures Handbook</a:t>
            </a:r>
            <a:endParaRPr dirty="0"/>
          </a:p>
          <a:p>
            <a:pPr marL="742950" lvl="1" indent="-298450" algn="l" rtl="0">
              <a:lnSpc>
                <a:spcPct val="90000"/>
              </a:lnSpc>
              <a:spcBef>
                <a:spcPts val="0"/>
              </a:spcBef>
              <a:spcAft>
                <a:spcPts val="0"/>
              </a:spcAft>
              <a:buSzPts val="2000"/>
              <a:buChar char="•"/>
            </a:pPr>
            <a:r>
              <a:rPr lang="en-US" sz="2000" dirty="0"/>
              <a:t>Designed as a technical reference for all pilots who operate under IFR in the National Airspace System</a:t>
            </a:r>
            <a:endParaRPr sz="2000" dirty="0"/>
          </a:p>
          <a:p>
            <a:pPr marL="342900" lvl="0" indent="-323850" algn="l" rtl="0">
              <a:lnSpc>
                <a:spcPct val="90000"/>
              </a:lnSpc>
              <a:spcBef>
                <a:spcPts val="0"/>
              </a:spcBef>
              <a:spcAft>
                <a:spcPts val="0"/>
              </a:spcAft>
              <a:buSzPts val="2500"/>
              <a:buFont typeface="Verdana"/>
              <a:buChar char="•"/>
            </a:pPr>
            <a:r>
              <a:rPr lang="en-US" dirty="0"/>
              <a:t>NATOPS IFM</a:t>
            </a:r>
            <a:endParaRPr dirty="0"/>
          </a:p>
          <a:p>
            <a:pPr marL="742950" lvl="1" indent="-260350" algn="l" rtl="0">
              <a:lnSpc>
                <a:spcPct val="90000"/>
              </a:lnSpc>
              <a:spcBef>
                <a:spcPts val="480"/>
              </a:spcBef>
              <a:spcAft>
                <a:spcPts val="0"/>
              </a:spcAft>
              <a:buSzPts val="2000"/>
              <a:buFont typeface="Verdana"/>
              <a:buChar char="•"/>
            </a:pPr>
            <a:r>
              <a:rPr lang="en-US" sz="2000" dirty="0"/>
              <a:t>Contains important basic flight information and IFR procedures</a:t>
            </a:r>
            <a:endParaRPr sz="2000" dirty="0"/>
          </a:p>
          <a:p>
            <a:pPr marL="742950" lvl="1" indent="-260350" algn="l" rtl="0">
              <a:lnSpc>
                <a:spcPct val="90000"/>
              </a:lnSpc>
              <a:spcBef>
                <a:spcPts val="480"/>
              </a:spcBef>
              <a:spcAft>
                <a:spcPts val="0"/>
              </a:spcAft>
              <a:buSzPts val="2000"/>
              <a:buFont typeface="Verdana"/>
              <a:buChar char="•"/>
            </a:pPr>
            <a:r>
              <a:rPr lang="en-US" sz="2000" dirty="0"/>
              <a:t>One of the best places to read about needle only characteristics of different NAVAIDS</a:t>
            </a:r>
            <a:endParaRPr sz="2000" dirty="0"/>
          </a:p>
          <a:p>
            <a:pPr marL="342900" lvl="0" indent="0" algn="l" rtl="0">
              <a:lnSpc>
                <a:spcPct val="90000"/>
              </a:lnSpc>
              <a:spcBef>
                <a:spcPts val="560"/>
              </a:spcBef>
              <a:spcAft>
                <a:spcPts val="0"/>
              </a:spcAft>
              <a:buNone/>
            </a:pPr>
            <a:endParaRPr sz="2500" dirty="0"/>
          </a:p>
        </p:txBody>
      </p:sp>
      <p:pic>
        <p:nvPicPr>
          <p:cNvPr id="159" name="Google Shape;159;p9" descr="tw4-new"/>
          <p:cNvPicPr preferRelativeResize="0"/>
          <p:nvPr/>
        </p:nvPicPr>
        <p:blipFill rotWithShape="1">
          <a:blip r:embed="rId3">
            <a:alphaModFix/>
          </a:blip>
          <a:srcRect/>
          <a:stretch/>
        </p:blipFill>
        <p:spPr>
          <a:xfrm>
            <a:off x="7795600" y="163513"/>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1001"/>
        <p:cNvGrpSpPr/>
        <p:nvPr/>
      </p:nvGrpSpPr>
      <p:grpSpPr>
        <a:xfrm>
          <a:off x="0" y="0"/>
          <a:ext cx="0" cy="0"/>
          <a:chOff x="0" y="0"/>
          <a:chExt cx="0" cy="0"/>
        </a:xfrm>
      </p:grpSpPr>
      <p:sp>
        <p:nvSpPr>
          <p:cNvPr id="1003" name="Google Shape;1003;p9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CDI SCALE</a:t>
            </a:r>
            <a:endParaRPr/>
          </a:p>
        </p:txBody>
      </p:sp>
      <p:sp>
        <p:nvSpPr>
          <p:cNvPr id="1002" name="Google Shape;1002;p96"/>
          <p:cNvSpPr txBox="1">
            <a:spLocks noGrp="1"/>
          </p:cNvSpPr>
          <p:nvPr>
            <p:ph idx="1"/>
          </p:nvPr>
        </p:nvSpPr>
        <p:spPr>
          <a:xfrm>
            <a:off x="228600" y="1676400"/>
            <a:ext cx="8763000"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a:t>APPROACH MODE</a:t>
            </a:r>
            <a:endParaRPr/>
          </a:p>
          <a:p>
            <a:pPr marL="742950" lvl="1" indent="-107950" algn="l" rtl="0">
              <a:spcBef>
                <a:spcPts val="560"/>
              </a:spcBef>
              <a:spcAft>
                <a:spcPts val="0"/>
              </a:spcAft>
              <a:buSzPts val="2800"/>
              <a:buFont typeface="Verdana"/>
              <a:buNone/>
            </a:pPr>
            <a:endParaRPr/>
          </a:p>
          <a:p>
            <a:pPr marL="742950" lvl="1" indent="-285750" algn="l" rtl="0">
              <a:spcBef>
                <a:spcPts val="560"/>
              </a:spcBef>
              <a:spcAft>
                <a:spcPts val="0"/>
              </a:spcAft>
              <a:buSzPts val="2800"/>
              <a:buFont typeface="Verdana"/>
              <a:buChar char="•"/>
            </a:pPr>
            <a:r>
              <a:rPr lang="en-US"/>
              <a:t>Once within 2 nm of FAWP, CDI sensitivity improves to +/-.3NM</a:t>
            </a:r>
            <a:endParaRPr/>
          </a:p>
          <a:p>
            <a:pPr marL="1143000" lvl="2" indent="-228600" algn="l" rtl="0">
              <a:spcBef>
                <a:spcPts val="480"/>
              </a:spcBef>
              <a:spcAft>
                <a:spcPts val="0"/>
              </a:spcAft>
              <a:buSzPts val="2400"/>
              <a:buFont typeface="Verdana"/>
              <a:buChar char="•"/>
            </a:pPr>
            <a:r>
              <a:rPr lang="en-US"/>
              <a:t>T-44C – “GPS APPROACH” Message on PFD</a:t>
            </a:r>
            <a:endParaRPr/>
          </a:p>
          <a:p>
            <a:pPr marL="742950" lvl="1" indent="-285750" algn="l" rtl="0">
              <a:spcBef>
                <a:spcPts val="560"/>
              </a:spcBef>
              <a:spcAft>
                <a:spcPts val="0"/>
              </a:spcAft>
              <a:buSzPts val="2800"/>
              <a:buFont typeface="Verdana"/>
              <a:buNone/>
            </a:pPr>
            <a:endParaRPr>
              <a:solidFill>
                <a:schemeClr val="lt2"/>
              </a:solidFill>
            </a:endParaRPr>
          </a:p>
          <a:p>
            <a:pPr marL="742950" lvl="1" indent="-285750" algn="l" rtl="0">
              <a:spcBef>
                <a:spcPts val="560"/>
              </a:spcBef>
              <a:spcAft>
                <a:spcPts val="0"/>
              </a:spcAft>
              <a:buSzPts val="2800"/>
              <a:buFont typeface="Verdana"/>
              <a:buChar char="•"/>
            </a:pPr>
            <a:r>
              <a:rPr lang="en-US">
                <a:solidFill>
                  <a:schemeClr val="lt2"/>
                </a:solidFill>
              </a:rPr>
              <a:t>VERBAL RESPONSE REQUIRED</a:t>
            </a:r>
            <a:endParaRPr/>
          </a:p>
          <a:p>
            <a:pPr marL="1143000" lvl="2" indent="-228600" algn="l" rtl="0">
              <a:spcBef>
                <a:spcPts val="480"/>
              </a:spcBef>
              <a:spcAft>
                <a:spcPts val="0"/>
              </a:spcAft>
              <a:buSzPts val="2400"/>
              <a:buFont typeface="Verdana"/>
              <a:buChar char="•"/>
            </a:pPr>
            <a:r>
              <a:rPr lang="en-US" b="1">
                <a:solidFill>
                  <a:schemeClr val="lt2"/>
                </a:solidFill>
              </a:rPr>
              <a:t>“APPROACH MODE ACTIVE”</a:t>
            </a:r>
            <a:endParaRPr/>
          </a:p>
        </p:txBody>
      </p:sp>
      <p:pic>
        <p:nvPicPr>
          <p:cNvPr id="1005" name="Google Shape;1005;p96"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1027"/>
        <p:cNvGrpSpPr/>
        <p:nvPr/>
      </p:nvGrpSpPr>
      <p:grpSpPr>
        <a:xfrm>
          <a:off x="0" y="0"/>
          <a:ext cx="0" cy="0"/>
          <a:chOff x="0" y="0"/>
          <a:chExt cx="0" cy="0"/>
        </a:xfrm>
      </p:grpSpPr>
      <p:sp>
        <p:nvSpPr>
          <p:cNvPr id="1030" name="Google Shape;1030;p99"/>
          <p:cNvSpPr txBox="1">
            <a:spLocks noGrp="1"/>
          </p:cNvSpPr>
          <p:nvPr>
            <p:ph type="title"/>
          </p:nvPr>
        </p:nvSpPr>
        <p:spPr>
          <a:xfrm>
            <a:off x="1492250" y="115888"/>
            <a:ext cx="6086475"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 FLIGHT</a:t>
            </a:r>
            <a:endParaRPr/>
          </a:p>
        </p:txBody>
      </p:sp>
      <p:sp>
        <p:nvSpPr>
          <p:cNvPr id="1028" name="Google Shape;1028;p99"/>
          <p:cNvSpPr txBox="1">
            <a:spLocks noGrp="1"/>
          </p:cNvSpPr>
          <p:nvPr>
            <p:ph idx="1"/>
          </p:nvPr>
        </p:nvSpPr>
        <p:spPr>
          <a:xfrm>
            <a:off x="304800" y="1524000"/>
            <a:ext cx="8540750" cy="106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a:t>Fly-over versus Fly-by WP, and dangers associated</a:t>
            </a:r>
            <a:endParaRPr/>
          </a:p>
          <a:p>
            <a:pPr marL="342900" lvl="0" indent="-139700" algn="l" rtl="0">
              <a:spcBef>
                <a:spcPts val="640"/>
              </a:spcBef>
              <a:spcAft>
                <a:spcPts val="0"/>
              </a:spcAft>
              <a:buSzPts val="3200"/>
              <a:buFont typeface="Verdana"/>
              <a:buNone/>
            </a:pPr>
            <a:endParaRPr/>
          </a:p>
        </p:txBody>
      </p:sp>
      <p:pic>
        <p:nvPicPr>
          <p:cNvPr id="1029" name="Google Shape;1029;p99" descr="WAYPOINTS"/>
          <p:cNvPicPr preferRelativeResize="0"/>
          <p:nvPr/>
        </p:nvPicPr>
        <p:blipFill rotWithShape="1">
          <a:blip r:embed="rId3">
            <a:alphaModFix/>
          </a:blip>
          <a:srcRect/>
          <a:stretch/>
        </p:blipFill>
        <p:spPr>
          <a:xfrm>
            <a:off x="685800" y="2500313"/>
            <a:ext cx="7820025" cy="4357687"/>
          </a:xfrm>
          <a:prstGeom prst="rect">
            <a:avLst/>
          </a:prstGeom>
          <a:noFill/>
          <a:ln>
            <a:noFill/>
          </a:ln>
        </p:spPr>
      </p:pic>
      <p:pic>
        <p:nvPicPr>
          <p:cNvPr id="1032" name="Google Shape;1032;p99"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1070"/>
        <p:cNvGrpSpPr/>
        <p:nvPr/>
      </p:nvGrpSpPr>
      <p:grpSpPr>
        <a:xfrm>
          <a:off x="0" y="0"/>
          <a:ext cx="0" cy="0"/>
          <a:chOff x="0" y="0"/>
          <a:chExt cx="0" cy="0"/>
        </a:xfrm>
      </p:grpSpPr>
      <p:sp>
        <p:nvSpPr>
          <p:cNvPr id="1071" name="Google Shape;1071;p104"/>
          <p:cNvSpPr txBox="1">
            <a:spLocks noGrp="1"/>
          </p:cNvSpPr>
          <p:nvPr>
            <p:ph type="title"/>
          </p:nvPr>
        </p:nvSpPr>
        <p:spPr>
          <a:xfrm>
            <a:off x="1543103" y="402806"/>
            <a:ext cx="6069000" cy="457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RNAV/GPS</a:t>
            </a:r>
            <a:endParaRPr dirty="0"/>
          </a:p>
        </p:txBody>
      </p:sp>
      <p:pic>
        <p:nvPicPr>
          <p:cNvPr id="1072" name="Google Shape;1072;p104"/>
          <p:cNvPicPr preferRelativeResize="0"/>
          <p:nvPr/>
        </p:nvPicPr>
        <p:blipFill rotWithShape="1">
          <a:blip r:embed="rId3">
            <a:alphaModFix/>
          </a:blip>
          <a:srcRect/>
          <a:stretch/>
        </p:blipFill>
        <p:spPr>
          <a:xfrm>
            <a:off x="2539253" y="940688"/>
            <a:ext cx="4076700" cy="5458875"/>
          </a:xfrm>
          <a:prstGeom prst="rect">
            <a:avLst/>
          </a:prstGeom>
          <a:noFill/>
          <a:ln>
            <a:noFill/>
          </a:ln>
        </p:spPr>
      </p:pic>
      <p:pic>
        <p:nvPicPr>
          <p:cNvPr id="1074" name="Google Shape;1074;p104"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1088"/>
        <p:cNvGrpSpPr/>
        <p:nvPr/>
      </p:nvGrpSpPr>
      <p:grpSpPr>
        <a:xfrm>
          <a:off x="0" y="0"/>
          <a:ext cx="0" cy="0"/>
          <a:chOff x="0" y="0"/>
          <a:chExt cx="0" cy="0"/>
        </a:xfrm>
      </p:grpSpPr>
      <p:sp>
        <p:nvSpPr>
          <p:cNvPr id="1089" name="Google Shape;1089;p106"/>
          <p:cNvSpPr txBox="1">
            <a:spLocks noGrp="1"/>
          </p:cNvSpPr>
          <p:nvPr>
            <p:ph type="title"/>
          </p:nvPr>
        </p:nvSpPr>
        <p:spPr>
          <a:xfrm>
            <a:off x="1492250" y="115888"/>
            <a:ext cx="6737350" cy="8683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a:t>TAA Entry Sectors</a:t>
            </a:r>
            <a:endParaRPr/>
          </a:p>
        </p:txBody>
      </p:sp>
      <p:sp>
        <p:nvSpPr>
          <p:cNvPr id="1090" name="Google Shape;1090;p106"/>
          <p:cNvSpPr txBox="1">
            <a:spLocks noGrp="1"/>
          </p:cNvSpPr>
          <p:nvPr>
            <p:ph idx="1"/>
          </p:nvPr>
        </p:nvSpPr>
        <p:spPr>
          <a:xfrm>
            <a:off x="303213" y="1676400"/>
            <a:ext cx="854075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None/>
            </a:pPr>
            <a:r>
              <a:rPr lang="en-US"/>
              <a:t>TAA – The TAA incorporates separate entry sectors with MSAs for each sector.  They also act as part of the approach; Once inside the sector DME, you can descend to the depicted altitude once cleared for the approach.</a:t>
            </a:r>
            <a:endParaRPr/>
          </a:p>
          <a:p>
            <a:pPr marL="342900" lvl="0" indent="-342900" algn="l" rtl="0">
              <a:spcBef>
                <a:spcPts val="640"/>
              </a:spcBef>
              <a:spcAft>
                <a:spcPts val="0"/>
              </a:spcAft>
              <a:buSzPts val="3200"/>
              <a:buFont typeface="Verdana"/>
              <a:buNone/>
            </a:pPr>
            <a:endParaRPr/>
          </a:p>
          <a:p>
            <a:pPr marL="342900" lvl="0" indent="-342900" algn="l" rtl="0">
              <a:spcBef>
                <a:spcPts val="640"/>
              </a:spcBef>
              <a:spcAft>
                <a:spcPts val="0"/>
              </a:spcAft>
              <a:buSzPts val="3200"/>
              <a:buFont typeface="Verdana"/>
              <a:buNone/>
            </a:pPr>
            <a:r>
              <a:rPr lang="en-US"/>
              <a:t>NO DESCENT CLEARANCE NEEDED </a:t>
            </a:r>
            <a:r>
              <a:rPr lang="en-US">
                <a:solidFill>
                  <a:schemeClr val="lt2"/>
                </a:solidFill>
              </a:rPr>
              <a:t>IF YOU ARE CLEARED FOR THE APPROACH!</a:t>
            </a:r>
            <a:endParaRPr/>
          </a:p>
        </p:txBody>
      </p:sp>
      <p:pic>
        <p:nvPicPr>
          <p:cNvPr id="1092" name="Google Shape;1092;p106" descr="tw4-new"/>
          <p:cNvPicPr preferRelativeResize="0"/>
          <p:nvPr/>
        </p:nvPicPr>
        <p:blipFill rotWithShape="1">
          <a:blip r:embed="rId3">
            <a:alphaModFix/>
          </a:blip>
          <a:srcRect/>
          <a:stretch/>
        </p:blipFill>
        <p:spPr>
          <a:xfrm>
            <a:off x="75644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1079"/>
        <p:cNvGrpSpPr/>
        <p:nvPr/>
      </p:nvGrpSpPr>
      <p:grpSpPr>
        <a:xfrm>
          <a:off x="0" y="0"/>
          <a:ext cx="0" cy="0"/>
          <a:chOff x="0" y="0"/>
          <a:chExt cx="0" cy="0"/>
        </a:xfrm>
      </p:grpSpPr>
      <p:sp>
        <p:nvSpPr>
          <p:cNvPr id="1080" name="Google Shape;1080;p105"/>
          <p:cNvSpPr txBox="1">
            <a:spLocks noGrp="1"/>
          </p:cNvSpPr>
          <p:nvPr>
            <p:ph type="title"/>
          </p:nvPr>
        </p:nvSpPr>
        <p:spPr>
          <a:xfrm>
            <a:off x="1537488" y="483488"/>
            <a:ext cx="6069000" cy="457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000"/>
              <a:t>TAAs</a:t>
            </a:r>
            <a:endParaRPr/>
          </a:p>
        </p:txBody>
      </p:sp>
      <p:pic>
        <p:nvPicPr>
          <p:cNvPr id="1081" name="Google Shape;1081;p105" descr="05904R14_0001"/>
          <p:cNvPicPr preferRelativeResize="0"/>
          <p:nvPr/>
        </p:nvPicPr>
        <p:blipFill rotWithShape="1">
          <a:blip r:embed="rId3">
            <a:alphaModFix/>
          </a:blip>
          <a:srcRect/>
          <a:stretch/>
        </p:blipFill>
        <p:spPr>
          <a:xfrm>
            <a:off x="2667000" y="940688"/>
            <a:ext cx="3877235" cy="5686349"/>
          </a:xfrm>
          <a:prstGeom prst="rect">
            <a:avLst/>
          </a:prstGeom>
          <a:noFill/>
          <a:ln>
            <a:noFill/>
          </a:ln>
        </p:spPr>
      </p:pic>
      <p:pic>
        <p:nvPicPr>
          <p:cNvPr id="1083" name="Google Shape;1083;p105" descr="tw4-new"/>
          <p:cNvPicPr preferRelativeResize="0"/>
          <p:nvPr/>
        </p:nvPicPr>
        <p:blipFill rotWithShape="1">
          <a:blip r:embed="rId4">
            <a:alphaModFix/>
          </a:blip>
          <a:srcRect/>
          <a:stretch/>
        </p:blipFill>
        <p:spPr>
          <a:xfrm>
            <a:off x="7606500" y="151713"/>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1097"/>
        <p:cNvGrpSpPr/>
        <p:nvPr/>
      </p:nvGrpSpPr>
      <p:grpSpPr>
        <a:xfrm>
          <a:off x="0" y="0"/>
          <a:ext cx="0" cy="0"/>
          <a:chOff x="0" y="0"/>
          <a:chExt cx="0" cy="0"/>
        </a:xfrm>
      </p:grpSpPr>
      <p:sp>
        <p:nvSpPr>
          <p:cNvPr id="1098" name="Google Shape;1098;p107"/>
          <p:cNvSpPr txBox="1">
            <a:spLocks noGrp="1"/>
          </p:cNvSpPr>
          <p:nvPr>
            <p:ph type="title"/>
          </p:nvPr>
        </p:nvSpPr>
        <p:spPr>
          <a:xfrm>
            <a:off x="1882638" y="521588"/>
            <a:ext cx="6221400" cy="381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000"/>
              <a:t>RNP</a:t>
            </a:r>
            <a:endParaRPr/>
          </a:p>
        </p:txBody>
      </p:sp>
      <p:pic>
        <p:nvPicPr>
          <p:cNvPr id="1099" name="Google Shape;1099;p107" descr="00443RR19_0001"/>
          <p:cNvPicPr preferRelativeResize="0"/>
          <p:nvPr/>
        </p:nvPicPr>
        <p:blipFill rotWithShape="1">
          <a:blip r:embed="rId3">
            <a:alphaModFix/>
          </a:blip>
          <a:srcRect/>
          <a:stretch/>
        </p:blipFill>
        <p:spPr>
          <a:xfrm>
            <a:off x="3316941" y="1600200"/>
            <a:ext cx="3352800" cy="5149869"/>
          </a:xfrm>
          <a:prstGeom prst="rect">
            <a:avLst/>
          </a:prstGeom>
          <a:noFill/>
          <a:ln>
            <a:noFill/>
          </a:ln>
        </p:spPr>
      </p:pic>
      <p:sp>
        <p:nvSpPr>
          <p:cNvPr id="1100" name="Google Shape;1100;p107"/>
          <p:cNvSpPr txBox="1"/>
          <p:nvPr/>
        </p:nvSpPr>
        <p:spPr>
          <a:xfrm>
            <a:off x="288925" y="1717675"/>
            <a:ext cx="2971800" cy="341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Note the curved path</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on final.  This requires</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RNP of 0.11, listed in </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the mins section.</a:t>
            </a:r>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No GPS in the title</a:t>
            </a:r>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Uses different RNAV </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Equipment (not GPS)</a:t>
            </a:r>
            <a:endParaRPr/>
          </a:p>
        </p:txBody>
      </p:sp>
      <p:sp>
        <p:nvSpPr>
          <p:cNvPr id="1102" name="Google Shape;1102;p107"/>
          <p:cNvSpPr txBox="1"/>
          <p:nvPr/>
        </p:nvSpPr>
        <p:spPr>
          <a:xfrm>
            <a:off x="823200" y="3591350"/>
            <a:ext cx="7497600" cy="8955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r>
              <a:rPr lang="en-US" sz="2900">
                <a:solidFill>
                  <a:srgbClr val="FF0000"/>
                </a:solidFill>
                <a:latin typeface="Verdana"/>
                <a:ea typeface="Verdana"/>
                <a:cs typeface="Verdana"/>
                <a:sym typeface="Verdana"/>
              </a:rPr>
              <a:t>WE CAN NOT FLY AN RNP APPROACH</a:t>
            </a:r>
            <a:endParaRPr sz="1900">
              <a:solidFill>
                <a:srgbClr val="FF0000"/>
              </a:solidFill>
              <a:latin typeface="Verdana"/>
              <a:ea typeface="Verdana"/>
              <a:cs typeface="Verdana"/>
              <a:sym typeface="Verdana"/>
            </a:endParaRPr>
          </a:p>
        </p:txBody>
      </p:sp>
      <p:pic>
        <p:nvPicPr>
          <p:cNvPr id="1103" name="Google Shape;1103;p107" descr="tw4-new"/>
          <p:cNvPicPr preferRelativeResize="0"/>
          <p:nvPr/>
        </p:nvPicPr>
        <p:blipFill rotWithShape="1">
          <a:blip r:embed="rId4">
            <a:alphaModFix/>
          </a:blip>
          <a:srcRect/>
          <a:stretch/>
        </p:blipFill>
        <p:spPr>
          <a:xfrm>
            <a:off x="7519300" y="151713"/>
            <a:ext cx="1279525" cy="1120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2"/>
                                        </p:tgtEl>
                                        <p:attrNameLst>
                                          <p:attrName>style.visibility</p:attrName>
                                        </p:attrNameLst>
                                      </p:cBhvr>
                                      <p:to>
                                        <p:strVal val="visible"/>
                                      </p:to>
                                    </p:set>
                                    <p:animEffect transition="in" filter="fade">
                                      <p:cBhvr>
                                        <p:cTn id="7" dur="1000"/>
                                        <p:tgtEl>
                                          <p:spTgt spid="1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1123"/>
        <p:cNvGrpSpPr/>
        <p:nvPr/>
      </p:nvGrpSpPr>
      <p:grpSpPr>
        <a:xfrm>
          <a:off x="0" y="0"/>
          <a:ext cx="0" cy="0"/>
          <a:chOff x="0" y="0"/>
          <a:chExt cx="0" cy="0"/>
        </a:xfrm>
      </p:grpSpPr>
      <p:sp>
        <p:nvSpPr>
          <p:cNvPr id="1124" name="Google Shape;1124;p1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BEFORE APPROACH</a:t>
            </a:r>
            <a:endParaRPr/>
          </a:p>
        </p:txBody>
      </p:sp>
      <p:sp>
        <p:nvSpPr>
          <p:cNvPr id="1125" name="Google Shape;1125;p110"/>
          <p:cNvSpPr txBox="1">
            <a:spLocks noGrp="1"/>
          </p:cNvSpPr>
          <p:nvPr>
            <p:ph type="body" idx="1"/>
          </p:nvPr>
        </p:nvSpPr>
        <p:spPr>
          <a:xfrm>
            <a:off x="303213" y="1676400"/>
            <a:ext cx="4194175"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Verdana"/>
              <a:buChar char="•"/>
            </a:pPr>
            <a:r>
              <a:rPr lang="en-US" sz="2800" dirty="0"/>
              <a:t>Within 30 nm of airport, </a:t>
            </a:r>
            <a:r>
              <a:rPr lang="en-US" sz="2800" dirty="0" smtClean="0">
                <a:solidFill>
                  <a:schemeClr val="lt2"/>
                </a:solidFill>
              </a:rPr>
              <a:t>CDI will enter terminal mode.</a:t>
            </a:r>
            <a:endParaRPr dirty="0"/>
          </a:p>
          <a:p>
            <a:pPr marL="742950" lvl="1" indent="-285750" algn="l" rtl="0">
              <a:spcBef>
                <a:spcPts val="480"/>
              </a:spcBef>
              <a:spcAft>
                <a:spcPts val="0"/>
              </a:spcAft>
              <a:buSzPts val="2400"/>
              <a:buFont typeface="Verdana"/>
              <a:buChar char="•"/>
            </a:pPr>
            <a:r>
              <a:rPr lang="en-US" sz="2400" dirty="0">
                <a:solidFill>
                  <a:schemeClr val="lt2"/>
                </a:solidFill>
              </a:rPr>
              <a:t>OBSTACLE CLEARANCE DEPENDS ON THIS</a:t>
            </a:r>
            <a:endParaRPr dirty="0"/>
          </a:p>
          <a:p>
            <a:pPr marL="342900" lvl="0" indent="-342900" algn="l" rtl="0">
              <a:lnSpc>
                <a:spcPct val="90000"/>
              </a:lnSpc>
              <a:spcBef>
                <a:spcPts val="560"/>
              </a:spcBef>
              <a:spcAft>
                <a:spcPts val="0"/>
              </a:spcAft>
              <a:buSzPts val="2800"/>
              <a:buFont typeface="Verdana"/>
              <a:buChar char="•"/>
            </a:pPr>
            <a:r>
              <a:rPr lang="en-US" sz="2800" dirty="0"/>
              <a:t>Requires a verbal response</a:t>
            </a:r>
            <a:endParaRPr dirty="0"/>
          </a:p>
          <a:p>
            <a:pPr marL="742950" lvl="1" indent="-285750" algn="l" rtl="0">
              <a:lnSpc>
                <a:spcPct val="90000"/>
              </a:lnSpc>
              <a:spcBef>
                <a:spcPts val="480"/>
              </a:spcBef>
              <a:spcAft>
                <a:spcPts val="0"/>
              </a:spcAft>
              <a:buSzPts val="2400"/>
              <a:buFont typeface="Verdana"/>
              <a:buChar char="•"/>
            </a:pPr>
            <a:r>
              <a:rPr lang="en-US" sz="2400" dirty="0" smtClean="0">
                <a:solidFill>
                  <a:schemeClr val="lt2"/>
                </a:solidFill>
              </a:rPr>
              <a:t>“Terminal Mode Armed”</a:t>
            </a:r>
          </a:p>
          <a:p>
            <a:pPr marL="742950" lvl="1" indent="-285750" algn="l" rtl="0">
              <a:lnSpc>
                <a:spcPct val="90000"/>
              </a:lnSpc>
              <a:spcBef>
                <a:spcPts val="480"/>
              </a:spcBef>
              <a:spcAft>
                <a:spcPts val="0"/>
              </a:spcAft>
              <a:buSzPts val="2400"/>
              <a:buFont typeface="Verdana"/>
              <a:buChar char="•"/>
            </a:pPr>
            <a:r>
              <a:rPr lang="en-US" sz="2400" dirty="0" smtClean="0">
                <a:solidFill>
                  <a:schemeClr val="lt2"/>
                </a:solidFill>
              </a:rPr>
              <a:t>It is not really armed.</a:t>
            </a:r>
            <a:endParaRPr dirty="0"/>
          </a:p>
          <a:p>
            <a:pPr marL="742950" lvl="1" indent="-133350" algn="l" rtl="0">
              <a:spcBef>
                <a:spcPts val="480"/>
              </a:spcBef>
              <a:spcAft>
                <a:spcPts val="0"/>
              </a:spcAft>
              <a:buSzPts val="2400"/>
              <a:buFont typeface="Verdana"/>
              <a:buNone/>
            </a:pPr>
            <a:endParaRPr sz="2400" dirty="0">
              <a:solidFill>
                <a:schemeClr val="lt2"/>
              </a:solidFill>
            </a:endParaRPr>
          </a:p>
        </p:txBody>
      </p:sp>
      <p:pic>
        <p:nvPicPr>
          <p:cNvPr id="1126" name="Google Shape;1126;p110"/>
          <p:cNvPicPr preferRelativeResize="0"/>
          <p:nvPr/>
        </p:nvPicPr>
        <p:blipFill rotWithShape="1">
          <a:blip r:embed="rId3">
            <a:alphaModFix/>
          </a:blip>
          <a:srcRect/>
          <a:stretch/>
        </p:blipFill>
        <p:spPr>
          <a:xfrm>
            <a:off x="4724400" y="1828800"/>
            <a:ext cx="3948113" cy="4545013"/>
          </a:xfrm>
          <a:prstGeom prst="rect">
            <a:avLst/>
          </a:prstGeom>
          <a:noFill/>
          <a:ln>
            <a:noFill/>
          </a:ln>
        </p:spPr>
      </p:pic>
      <p:pic>
        <p:nvPicPr>
          <p:cNvPr id="1128" name="Google Shape;1128;p110" descr="tw4-new"/>
          <p:cNvPicPr preferRelativeResize="0"/>
          <p:nvPr/>
        </p:nvPicPr>
        <p:blipFill rotWithShape="1">
          <a:blip r:embed="rId4">
            <a:alphaModFix/>
          </a:blip>
          <a:srcRect/>
          <a:stretch/>
        </p:blipFill>
        <p:spPr>
          <a:xfrm>
            <a:off x="76136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1142"/>
        <p:cNvGrpSpPr/>
        <p:nvPr/>
      </p:nvGrpSpPr>
      <p:grpSpPr>
        <a:xfrm>
          <a:off x="0" y="0"/>
          <a:ext cx="0" cy="0"/>
          <a:chOff x="0" y="0"/>
          <a:chExt cx="0" cy="0"/>
        </a:xfrm>
      </p:grpSpPr>
      <p:sp>
        <p:nvSpPr>
          <p:cNvPr id="1143" name="Google Shape;1143;p112"/>
          <p:cNvSpPr txBox="1">
            <a:spLocks noGrp="1"/>
          </p:cNvSpPr>
          <p:nvPr>
            <p:ph type="title"/>
          </p:nvPr>
        </p:nvSpPr>
        <p:spPr>
          <a:xfrm>
            <a:off x="1548426" y="380359"/>
            <a:ext cx="6039162"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WHEN TO DESCEND</a:t>
            </a:r>
            <a:endParaRPr dirty="0"/>
          </a:p>
        </p:txBody>
      </p:sp>
      <p:sp>
        <p:nvSpPr>
          <p:cNvPr id="1144" name="Google Shape;1144;p112"/>
          <p:cNvSpPr txBox="1">
            <a:spLocks noGrp="1"/>
          </p:cNvSpPr>
          <p:nvPr>
            <p:ph idx="1"/>
          </p:nvPr>
        </p:nvSpPr>
        <p:spPr>
          <a:xfrm>
            <a:off x="685346" y="1567146"/>
            <a:ext cx="7765322" cy="3695136"/>
          </a:xfrm>
          <a:prstGeom prst="rect">
            <a:avLst/>
          </a:prstGeom>
          <a:noFill/>
          <a:ln>
            <a:noFill/>
          </a:ln>
        </p:spPr>
        <p:txBody>
          <a:bodyPr spcFirstLastPara="1" wrap="square" lIns="91425" tIns="45700" rIns="91425" bIns="45700" anchor="t" anchorCtr="0">
            <a:noAutofit/>
          </a:bodyPr>
          <a:lstStyle/>
          <a:p>
            <a:pPr>
              <a:lnSpc>
                <a:spcPct val="90000"/>
              </a:lnSpc>
              <a:spcBef>
                <a:spcPts val="0"/>
              </a:spcBef>
              <a:buSzPts val="3200"/>
            </a:pPr>
            <a:r>
              <a:rPr lang="en-US" sz="2400" dirty="0"/>
              <a:t>ESTABLISHED AT IAF:</a:t>
            </a:r>
            <a:endParaRPr sz="2400" dirty="0"/>
          </a:p>
          <a:p>
            <a:pPr lvl="1">
              <a:lnSpc>
                <a:spcPct val="90000"/>
              </a:lnSpc>
              <a:spcBef>
                <a:spcPts val="560"/>
              </a:spcBef>
              <a:buSzPts val="2800"/>
            </a:pPr>
            <a:r>
              <a:rPr lang="en-US" sz="2400" dirty="0"/>
              <a:t>CDI ½ scale &amp;</a:t>
            </a:r>
            <a:endParaRPr sz="2400" dirty="0"/>
          </a:p>
          <a:p>
            <a:pPr lvl="1">
              <a:lnSpc>
                <a:spcPct val="90000"/>
              </a:lnSpc>
              <a:spcBef>
                <a:spcPts val="560"/>
              </a:spcBef>
              <a:buSzPts val="2800"/>
            </a:pPr>
            <a:r>
              <a:rPr lang="en-US" sz="2400" dirty="0"/>
              <a:t>In Terminal Mode</a:t>
            </a:r>
            <a:endParaRPr sz="2400" dirty="0"/>
          </a:p>
          <a:p>
            <a:pPr>
              <a:lnSpc>
                <a:spcPct val="90000"/>
              </a:lnSpc>
              <a:spcBef>
                <a:spcPts val="640"/>
              </a:spcBef>
              <a:buSzPts val="3200"/>
            </a:pPr>
            <a:endParaRPr sz="2400" dirty="0"/>
          </a:p>
          <a:p>
            <a:pPr>
              <a:lnSpc>
                <a:spcPct val="90000"/>
              </a:lnSpc>
              <a:spcBef>
                <a:spcPts val="640"/>
              </a:spcBef>
              <a:buSzPts val="3200"/>
            </a:pPr>
            <a:r>
              <a:rPr lang="en-US" sz="2400" dirty="0"/>
              <a:t>ESTABLISHED AT FAF:</a:t>
            </a:r>
            <a:endParaRPr sz="2400" u="sng" dirty="0">
              <a:solidFill>
                <a:schemeClr val="lt2"/>
              </a:solidFill>
            </a:endParaRPr>
          </a:p>
          <a:p>
            <a:pPr lvl="1">
              <a:lnSpc>
                <a:spcPct val="90000"/>
              </a:lnSpc>
              <a:spcBef>
                <a:spcPts val="560"/>
              </a:spcBef>
              <a:buSzPts val="2800"/>
            </a:pPr>
            <a:r>
              <a:rPr lang="en-US" sz="2400" dirty="0"/>
              <a:t>CDI ½ scale</a:t>
            </a:r>
            <a:endParaRPr sz="2400" dirty="0"/>
          </a:p>
          <a:p>
            <a:pPr lvl="1">
              <a:lnSpc>
                <a:spcPct val="90000"/>
              </a:lnSpc>
              <a:spcBef>
                <a:spcPts val="560"/>
              </a:spcBef>
              <a:buSzPts val="2800"/>
            </a:pPr>
            <a:r>
              <a:rPr lang="en-US" sz="2400" dirty="0"/>
              <a:t>IN Approach Mode (“</a:t>
            </a:r>
            <a:r>
              <a:rPr lang="en-US" sz="2400" dirty="0">
                <a:solidFill>
                  <a:schemeClr val="lt2"/>
                </a:solidFill>
              </a:rPr>
              <a:t>APPROACH ACTIVE</a:t>
            </a:r>
            <a:r>
              <a:rPr lang="en-US" sz="2400" dirty="0"/>
              <a:t>”)</a:t>
            </a:r>
            <a:endParaRPr sz="2400" dirty="0"/>
          </a:p>
        </p:txBody>
      </p:sp>
      <p:pic>
        <p:nvPicPr>
          <p:cNvPr id="1146" name="Google Shape;1146;p112" descr="tw4-new"/>
          <p:cNvPicPr preferRelativeResize="0"/>
          <p:nvPr/>
        </p:nvPicPr>
        <p:blipFill rotWithShape="1">
          <a:blip r:embed="rId3">
            <a:alphaModFix/>
          </a:blip>
          <a:srcRect/>
          <a:stretch/>
        </p:blipFill>
        <p:spPr>
          <a:xfrm>
            <a:off x="76136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1151"/>
        <p:cNvGrpSpPr/>
        <p:nvPr/>
      </p:nvGrpSpPr>
      <p:grpSpPr>
        <a:xfrm>
          <a:off x="0" y="0"/>
          <a:ext cx="0" cy="0"/>
          <a:chOff x="0" y="0"/>
          <a:chExt cx="0" cy="0"/>
        </a:xfrm>
      </p:grpSpPr>
      <p:sp>
        <p:nvSpPr>
          <p:cNvPr id="1152" name="Google Shape;1152;p113"/>
          <p:cNvSpPr txBox="1">
            <a:spLocks noGrp="1"/>
          </p:cNvSpPr>
          <p:nvPr>
            <p:ph type="title"/>
          </p:nvPr>
        </p:nvSpPr>
        <p:spPr>
          <a:xfrm>
            <a:off x="1462522" y="317863"/>
            <a:ext cx="6621868" cy="7884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Radar Vectors</a:t>
            </a:r>
            <a:endParaRPr dirty="0"/>
          </a:p>
        </p:txBody>
      </p:sp>
      <p:sp>
        <p:nvSpPr>
          <p:cNvPr id="1153" name="Google Shape;1153;p1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nSpc>
                <a:spcPct val="90000"/>
              </a:lnSpc>
              <a:spcBef>
                <a:spcPts val="0"/>
              </a:spcBef>
              <a:buSzPts val="3200"/>
            </a:pPr>
            <a:r>
              <a:rPr lang="en-US" sz="2400" dirty="0"/>
              <a:t>Load the </a:t>
            </a:r>
            <a:r>
              <a:rPr lang="en-US" sz="2400" dirty="0" smtClean="0"/>
              <a:t>approach</a:t>
            </a:r>
          </a:p>
          <a:p>
            <a:pPr>
              <a:lnSpc>
                <a:spcPct val="90000"/>
              </a:lnSpc>
              <a:spcBef>
                <a:spcPts val="0"/>
              </a:spcBef>
              <a:buSzPts val="3200"/>
            </a:pPr>
            <a:endParaRPr lang="en-US" sz="2400" dirty="0"/>
          </a:p>
          <a:p>
            <a:pPr>
              <a:lnSpc>
                <a:spcPct val="90000"/>
              </a:lnSpc>
              <a:spcBef>
                <a:spcPts val="0"/>
              </a:spcBef>
              <a:buSzPts val="3200"/>
            </a:pPr>
            <a:r>
              <a:rPr lang="en-US" sz="2400" dirty="0" smtClean="0"/>
              <a:t>Extend out along the final approach course</a:t>
            </a:r>
            <a:endParaRPr sz="2400" dirty="0"/>
          </a:p>
          <a:p>
            <a:pPr marL="546100" indent="-342900">
              <a:lnSpc>
                <a:spcPct val="90000"/>
              </a:lnSpc>
              <a:spcBef>
                <a:spcPts val="640"/>
              </a:spcBef>
              <a:buSzPts val="3200"/>
            </a:pPr>
            <a:endParaRPr sz="2400" dirty="0"/>
          </a:p>
          <a:p>
            <a:pPr>
              <a:lnSpc>
                <a:spcPct val="90000"/>
              </a:lnSpc>
              <a:spcBef>
                <a:spcPts val="640"/>
              </a:spcBef>
              <a:buSzPts val="3200"/>
            </a:pPr>
            <a:r>
              <a:rPr lang="en-US" sz="2400" dirty="0"/>
              <a:t>Blue/Green Method</a:t>
            </a:r>
            <a:endParaRPr sz="2400" dirty="0"/>
          </a:p>
          <a:p>
            <a:pPr marL="342900" lvl="0" indent="-139700" algn="l" rtl="0">
              <a:lnSpc>
                <a:spcPct val="90000"/>
              </a:lnSpc>
              <a:spcBef>
                <a:spcPts val="640"/>
              </a:spcBef>
              <a:spcAft>
                <a:spcPts val="0"/>
              </a:spcAft>
              <a:buSzPts val="3200"/>
              <a:buFont typeface="Verdana"/>
              <a:buNone/>
            </a:pPr>
            <a:endParaRPr dirty="0"/>
          </a:p>
        </p:txBody>
      </p:sp>
      <p:pic>
        <p:nvPicPr>
          <p:cNvPr id="1155" name="Google Shape;1155;p113" descr="tw4-new"/>
          <p:cNvPicPr preferRelativeResize="0"/>
          <p:nvPr/>
        </p:nvPicPr>
        <p:blipFill rotWithShape="1">
          <a:blip r:embed="rId3">
            <a:alphaModFix/>
          </a:blip>
          <a:srcRect/>
          <a:stretch/>
        </p:blipFill>
        <p:spPr>
          <a:xfrm>
            <a:off x="76136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1170"/>
        <p:cNvGrpSpPr/>
        <p:nvPr/>
      </p:nvGrpSpPr>
      <p:grpSpPr>
        <a:xfrm>
          <a:off x="0" y="0"/>
          <a:ext cx="0" cy="0"/>
          <a:chOff x="0" y="0"/>
          <a:chExt cx="0" cy="0"/>
        </a:xfrm>
      </p:grpSpPr>
      <p:sp>
        <p:nvSpPr>
          <p:cNvPr id="1171" name="Google Shape;1171;p115"/>
          <p:cNvSpPr txBox="1">
            <a:spLocks noGrp="1"/>
          </p:cNvSpPr>
          <p:nvPr>
            <p:ph type="title"/>
          </p:nvPr>
        </p:nvSpPr>
        <p:spPr>
          <a:xfrm>
            <a:off x="921761" y="389888"/>
            <a:ext cx="7464300" cy="64438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Missed </a:t>
            </a:r>
            <a:r>
              <a:rPr lang="en-US" sz="3600" dirty="0" smtClean="0"/>
              <a:t>Approach</a:t>
            </a:r>
            <a:endParaRPr sz="3600" dirty="0"/>
          </a:p>
        </p:txBody>
      </p:sp>
      <p:sp>
        <p:nvSpPr>
          <p:cNvPr id="1172" name="Google Shape;1172;p115"/>
          <p:cNvSpPr txBox="1">
            <a:spLocks noGrp="1"/>
          </p:cNvSpPr>
          <p:nvPr>
            <p:ph idx="1"/>
          </p:nvPr>
        </p:nvSpPr>
        <p:spPr>
          <a:xfrm>
            <a:off x="303213" y="1676400"/>
            <a:ext cx="8688387" cy="5029200"/>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sz="2400" dirty="0"/>
              <a:t>MAP: 2 Choices</a:t>
            </a:r>
            <a:endParaRPr sz="2400" dirty="0"/>
          </a:p>
          <a:p>
            <a:pPr lvl="1">
              <a:spcBef>
                <a:spcPts val="560"/>
              </a:spcBef>
              <a:buSzPts val="2800"/>
            </a:pPr>
            <a:r>
              <a:rPr lang="en-US" sz="2400" dirty="0"/>
              <a:t>1 – Go-Around button</a:t>
            </a:r>
            <a:endParaRPr sz="2400" dirty="0"/>
          </a:p>
          <a:p>
            <a:pPr lvl="2">
              <a:spcBef>
                <a:spcPts val="480"/>
              </a:spcBef>
              <a:buSzPts val="2400"/>
            </a:pPr>
            <a:r>
              <a:rPr lang="en-US" sz="2400" dirty="0"/>
              <a:t>Auto sequences and puts you in Active Legs </a:t>
            </a:r>
            <a:r>
              <a:rPr lang="en-US" sz="2400" dirty="0" smtClean="0"/>
              <a:t>page</a:t>
            </a:r>
          </a:p>
          <a:p>
            <a:pPr lvl="1">
              <a:spcBef>
                <a:spcPts val="480"/>
              </a:spcBef>
              <a:buSzPts val="2400"/>
            </a:pPr>
            <a:r>
              <a:rPr lang="en-US" sz="2400" dirty="0" smtClean="0"/>
              <a:t>2 </a:t>
            </a:r>
            <a:r>
              <a:rPr lang="en-US" sz="2400" dirty="0"/>
              <a:t>– Manual Sequencing</a:t>
            </a:r>
            <a:endParaRPr sz="2400" dirty="0"/>
          </a:p>
          <a:p>
            <a:pPr lvl="2">
              <a:spcBef>
                <a:spcPts val="480"/>
              </a:spcBef>
              <a:buSzPts val="2400"/>
            </a:pPr>
            <a:r>
              <a:rPr lang="en-US" sz="2400" dirty="0"/>
              <a:t>At MAP, manually sequence to the MAWP</a:t>
            </a:r>
            <a:endParaRPr sz="2400" dirty="0"/>
          </a:p>
        </p:txBody>
      </p:sp>
      <p:pic>
        <p:nvPicPr>
          <p:cNvPr id="1174" name="Google Shape;1174;p115" descr="tw4-new"/>
          <p:cNvPicPr preferRelativeResize="0"/>
          <p:nvPr/>
        </p:nvPicPr>
        <p:blipFill rotWithShape="1">
          <a:blip r:embed="rId3">
            <a:alphaModFix/>
          </a:blip>
          <a:srcRect/>
          <a:stretch/>
        </p:blipFill>
        <p:spPr>
          <a:xfrm>
            <a:off x="7712075" y="151788"/>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g99e2ee503b_0_0"/>
          <p:cNvSpPr txBox="1">
            <a:spLocks noGrp="1"/>
          </p:cNvSpPr>
          <p:nvPr>
            <p:ph type="title"/>
          </p:nvPr>
        </p:nvSpPr>
        <p:spPr>
          <a:xfrm>
            <a:off x="793825" y="289650"/>
            <a:ext cx="7556400" cy="868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Font typeface="Arial"/>
              <a:buNone/>
            </a:pPr>
            <a:r>
              <a:rPr lang="en-US"/>
              <a:t>  Reference Material</a:t>
            </a:r>
            <a:endParaRPr/>
          </a:p>
        </p:txBody>
      </p:sp>
      <p:sp>
        <p:nvSpPr>
          <p:cNvPr id="166" name="Google Shape;166;g99e2ee503b_0_0"/>
          <p:cNvSpPr txBox="1">
            <a:spLocks noGrp="1"/>
          </p:cNvSpPr>
          <p:nvPr>
            <p:ph idx="1"/>
          </p:nvPr>
        </p:nvSpPr>
        <p:spPr>
          <a:xfrm>
            <a:off x="688181" y="1585076"/>
            <a:ext cx="7765322" cy="3695136"/>
          </a:xfrm>
          <a:prstGeom prst="rect">
            <a:avLst/>
          </a:prstGeom>
        </p:spPr>
        <p:txBody>
          <a:bodyPr spcFirstLastPara="1" wrap="square" lIns="91425" tIns="45700" rIns="91425" bIns="45700" anchor="t" anchorCtr="0">
            <a:noAutofit/>
          </a:bodyPr>
          <a:lstStyle/>
          <a:p>
            <a:pPr marL="342900" lvl="0" indent="-387350" algn="l" rtl="0">
              <a:lnSpc>
                <a:spcPct val="90000"/>
              </a:lnSpc>
              <a:spcBef>
                <a:spcPts val="560"/>
              </a:spcBef>
              <a:spcAft>
                <a:spcPts val="0"/>
              </a:spcAft>
              <a:buSzPts val="2500"/>
              <a:buChar char="•"/>
            </a:pPr>
            <a:r>
              <a:rPr lang="en-US" sz="2500" dirty="0"/>
              <a:t>General Planning and FLIP Publications</a:t>
            </a:r>
            <a:endParaRPr sz="2500" dirty="0"/>
          </a:p>
          <a:p>
            <a:pPr marL="742950" lvl="1" indent="-279400" algn="l" rtl="0">
              <a:lnSpc>
                <a:spcPct val="90000"/>
              </a:lnSpc>
              <a:spcBef>
                <a:spcPts val="560"/>
              </a:spcBef>
              <a:spcAft>
                <a:spcPts val="0"/>
              </a:spcAft>
              <a:buSzPts val="1700"/>
              <a:buChar char="•"/>
            </a:pPr>
            <a:r>
              <a:rPr lang="en-US" sz="2000" dirty="0"/>
              <a:t>GP contains information on flight planning and filing requirements. Chapter 4 specifically references DD-1801 filing procedures.</a:t>
            </a:r>
            <a:r>
              <a:rPr lang="en-US" sz="1700" dirty="0"/>
              <a:t> </a:t>
            </a:r>
            <a:endParaRPr sz="1700" dirty="0"/>
          </a:p>
          <a:p>
            <a:pPr marL="342900" lvl="0" indent="-387350" algn="l" rtl="0">
              <a:lnSpc>
                <a:spcPct val="90000"/>
              </a:lnSpc>
              <a:spcBef>
                <a:spcPts val="560"/>
              </a:spcBef>
              <a:spcAft>
                <a:spcPts val="0"/>
              </a:spcAft>
              <a:buSzPts val="2500"/>
              <a:buChar char="•"/>
            </a:pPr>
            <a:r>
              <a:rPr lang="en-US" sz="2500" dirty="0"/>
              <a:t>TERPS Manual </a:t>
            </a:r>
            <a:endParaRPr sz="2500" dirty="0"/>
          </a:p>
          <a:p>
            <a:pPr marL="742950" lvl="1" indent="-279400" algn="l" rtl="0">
              <a:lnSpc>
                <a:spcPct val="90000"/>
              </a:lnSpc>
              <a:spcBef>
                <a:spcPts val="560"/>
              </a:spcBef>
              <a:spcAft>
                <a:spcPts val="0"/>
              </a:spcAft>
              <a:buSzPts val="1700"/>
              <a:buChar char="•"/>
            </a:pPr>
            <a:r>
              <a:rPr lang="en-US" sz="2000" dirty="0"/>
              <a:t>Explains the construction of instrument procedures and obstacle clearances in and around the terminal area.</a:t>
            </a:r>
            <a:r>
              <a:rPr lang="en-US" sz="1700" dirty="0"/>
              <a:t> </a:t>
            </a:r>
            <a:endParaRPr sz="2500" dirty="0"/>
          </a:p>
          <a:p>
            <a:pPr marL="342900" lvl="0" indent="-323850" algn="l" rtl="0">
              <a:lnSpc>
                <a:spcPct val="90000"/>
              </a:lnSpc>
              <a:spcBef>
                <a:spcPts val="560"/>
              </a:spcBef>
              <a:spcAft>
                <a:spcPts val="0"/>
              </a:spcAft>
              <a:buSzPts val="2500"/>
              <a:buChar char="•"/>
            </a:pPr>
            <a:r>
              <a:rPr lang="en-US" sz="2500" dirty="0"/>
              <a:t>SOPs Contain all of the local guidance that may be more limiting than the CNAF 3710.</a:t>
            </a:r>
            <a:endParaRPr sz="2500" dirty="0"/>
          </a:p>
          <a:p>
            <a:pPr marL="342900" lvl="0" indent="-323850" algn="l" rtl="0">
              <a:lnSpc>
                <a:spcPct val="90000"/>
              </a:lnSpc>
              <a:spcBef>
                <a:spcPts val="560"/>
              </a:spcBef>
              <a:spcAft>
                <a:spcPts val="0"/>
              </a:spcAft>
              <a:buSzPts val="2500"/>
              <a:buChar char="•"/>
            </a:pPr>
            <a:r>
              <a:rPr lang="en-US" sz="2500" dirty="0"/>
              <a:t>By Review Stage, you must be intimately familiar with FLIP publications, AIM/FTI procedures and CNAF/FAR material</a:t>
            </a:r>
            <a:endParaRPr sz="2500" dirty="0"/>
          </a:p>
          <a:p>
            <a:pPr marL="0" lvl="0" indent="0" algn="l" rtl="0">
              <a:spcBef>
                <a:spcPts val="360"/>
              </a:spcBef>
              <a:spcAft>
                <a:spcPts val="0"/>
              </a:spcAft>
              <a:buNone/>
            </a:pPr>
            <a:endParaRPr dirty="0"/>
          </a:p>
        </p:txBody>
      </p:sp>
      <p:pic>
        <p:nvPicPr>
          <p:cNvPr id="168" name="Google Shape;168;g99e2ee503b_0_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1188"/>
        <p:cNvGrpSpPr/>
        <p:nvPr/>
      </p:nvGrpSpPr>
      <p:grpSpPr>
        <a:xfrm>
          <a:off x="0" y="0"/>
          <a:ext cx="0" cy="0"/>
          <a:chOff x="0" y="0"/>
          <a:chExt cx="0" cy="0"/>
        </a:xfrm>
      </p:grpSpPr>
      <p:sp>
        <p:nvSpPr>
          <p:cNvPr id="1189" name="Google Shape;1189;p117"/>
          <p:cNvSpPr txBox="1">
            <a:spLocks noGrp="1"/>
          </p:cNvSpPr>
          <p:nvPr>
            <p:ph type="title"/>
          </p:nvPr>
        </p:nvSpPr>
        <p:spPr>
          <a:xfrm>
            <a:off x="1360167" y="380359"/>
            <a:ext cx="6423665"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AFTER APPROACH</a:t>
            </a:r>
            <a:endParaRPr/>
          </a:p>
        </p:txBody>
      </p:sp>
      <p:sp>
        <p:nvSpPr>
          <p:cNvPr id="1190" name="Google Shape;1190;p117"/>
          <p:cNvSpPr txBox="1">
            <a:spLocks noGrp="1"/>
          </p:cNvSpPr>
          <p:nvPr>
            <p:ph idx="1"/>
          </p:nvPr>
        </p:nvSpPr>
        <p:spPr>
          <a:xfrm>
            <a:off x="685799" y="1598881"/>
            <a:ext cx="7772400" cy="4454525"/>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dirty="0"/>
              <a:t>Staying at the same airport?</a:t>
            </a:r>
            <a:endParaRPr dirty="0"/>
          </a:p>
          <a:p>
            <a:pPr lvl="1">
              <a:spcBef>
                <a:spcPts val="560"/>
              </a:spcBef>
              <a:buSzPts val="2800"/>
              <a:buFont typeface="Arial" panose="020B0604020202020204" pitchFamily="34" charset="0"/>
              <a:buChar char="•"/>
            </a:pPr>
            <a:r>
              <a:rPr lang="en-US" dirty="0"/>
              <a:t>For another approach, simply select another one</a:t>
            </a:r>
            <a:endParaRPr dirty="0"/>
          </a:p>
          <a:p>
            <a:pPr lvl="1">
              <a:spcBef>
                <a:spcPts val="560"/>
              </a:spcBef>
              <a:buSzPts val="2800"/>
            </a:pPr>
            <a:endParaRPr dirty="0"/>
          </a:p>
          <a:p>
            <a:pPr>
              <a:spcBef>
                <a:spcPts val="640"/>
              </a:spcBef>
              <a:buSzPts val="3200"/>
            </a:pPr>
            <a:r>
              <a:rPr lang="en-US" dirty="0"/>
              <a:t>Going somewhere else?</a:t>
            </a:r>
            <a:endParaRPr dirty="0"/>
          </a:p>
          <a:p>
            <a:pPr lvl="1">
              <a:spcBef>
                <a:spcPts val="560"/>
              </a:spcBef>
              <a:buSzPts val="2800"/>
              <a:buFont typeface="Arial" panose="020B0604020202020204" pitchFamily="34" charset="0"/>
              <a:buChar char="•"/>
            </a:pPr>
            <a:r>
              <a:rPr lang="en-US" dirty="0"/>
              <a:t>Change arrival airport or load  Secondary flight plan.</a:t>
            </a:r>
            <a:endParaRPr dirty="0"/>
          </a:p>
          <a:p>
            <a:pPr marL="742950" lvl="1" indent="-285750" algn="l" rtl="0">
              <a:spcBef>
                <a:spcPts val="560"/>
              </a:spcBef>
              <a:spcAft>
                <a:spcPts val="0"/>
              </a:spcAft>
              <a:buSzPts val="2800"/>
              <a:buFont typeface="Verdana"/>
              <a:buNone/>
            </a:pPr>
            <a:endParaRPr dirty="0"/>
          </a:p>
          <a:p>
            <a:pPr marL="742950" lvl="1" indent="-107950" algn="l" rtl="0">
              <a:spcBef>
                <a:spcPts val="560"/>
              </a:spcBef>
              <a:spcAft>
                <a:spcPts val="0"/>
              </a:spcAft>
              <a:buSzPts val="2800"/>
              <a:buFont typeface="Verdana"/>
              <a:buNone/>
            </a:pPr>
            <a:endParaRPr dirty="0"/>
          </a:p>
          <a:p>
            <a:pPr marL="742950" lvl="1" indent="-107950" algn="l" rtl="0">
              <a:spcBef>
                <a:spcPts val="560"/>
              </a:spcBef>
              <a:spcAft>
                <a:spcPts val="0"/>
              </a:spcAft>
              <a:buSzPts val="2800"/>
              <a:buFont typeface="Verdana"/>
              <a:buNone/>
            </a:pPr>
            <a:endParaRPr dirty="0"/>
          </a:p>
        </p:txBody>
      </p:sp>
      <p:pic>
        <p:nvPicPr>
          <p:cNvPr id="1192" name="Google Shape;1192;p117" descr="tw4-new"/>
          <p:cNvPicPr preferRelativeResize="0"/>
          <p:nvPr/>
        </p:nvPicPr>
        <p:blipFill rotWithShape="1">
          <a:blip r:embed="rId3">
            <a:alphaModFix/>
          </a:blip>
          <a:srcRect/>
          <a:stretch/>
        </p:blipFill>
        <p:spPr>
          <a:xfrm>
            <a:off x="76136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1197"/>
        <p:cNvGrpSpPr/>
        <p:nvPr/>
      </p:nvGrpSpPr>
      <p:grpSpPr>
        <a:xfrm>
          <a:off x="0" y="0"/>
          <a:ext cx="0" cy="0"/>
          <a:chOff x="0" y="0"/>
          <a:chExt cx="0" cy="0"/>
        </a:xfrm>
      </p:grpSpPr>
      <p:sp>
        <p:nvSpPr>
          <p:cNvPr id="1198" name="Google Shape;1198;p118"/>
          <p:cNvSpPr txBox="1">
            <a:spLocks noGrp="1"/>
          </p:cNvSpPr>
          <p:nvPr>
            <p:ph type="title"/>
          </p:nvPr>
        </p:nvSpPr>
        <p:spPr>
          <a:xfrm>
            <a:off x="690927" y="380359"/>
            <a:ext cx="7765321"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smtClean="0"/>
              <a:t>WARNINGS</a:t>
            </a:r>
            <a:endParaRPr sz="3600" dirty="0"/>
          </a:p>
        </p:txBody>
      </p:sp>
      <p:sp>
        <p:nvSpPr>
          <p:cNvPr id="1199" name="Google Shape;1199;p118"/>
          <p:cNvSpPr txBox="1">
            <a:spLocks noGrp="1"/>
          </p:cNvSpPr>
          <p:nvPr>
            <p:ph idx="1"/>
          </p:nvPr>
        </p:nvSpPr>
        <p:spPr>
          <a:xfrm>
            <a:off x="303213" y="1600200"/>
            <a:ext cx="8540750" cy="5257800"/>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dirty="0" smtClean="0"/>
              <a:t>NO APPR GPS RAIM</a:t>
            </a:r>
            <a:endParaRPr dirty="0"/>
          </a:p>
          <a:p>
            <a:pPr lvl="1">
              <a:spcBef>
                <a:spcPts val="560"/>
              </a:spcBef>
              <a:buSzPts val="2800"/>
              <a:buFont typeface="Arial" panose="020B0604020202020204" pitchFamily="34" charset="0"/>
              <a:buChar char="•"/>
            </a:pPr>
            <a:r>
              <a:rPr lang="en-US" dirty="0"/>
              <a:t>RAIM is not available</a:t>
            </a:r>
            <a:endParaRPr dirty="0"/>
          </a:p>
          <a:p>
            <a:pPr>
              <a:spcBef>
                <a:spcPts val="640"/>
              </a:spcBef>
              <a:buSzPts val="3200"/>
            </a:pPr>
            <a:r>
              <a:rPr lang="en-US" dirty="0"/>
              <a:t>NO RAIM = Can’t use GPS for guidance for approaches</a:t>
            </a:r>
            <a:endParaRPr dirty="0"/>
          </a:p>
          <a:p>
            <a:pPr lvl="1">
              <a:spcBef>
                <a:spcPts val="560"/>
              </a:spcBef>
              <a:buSzPts val="2800"/>
              <a:buFont typeface="Arial" panose="020B0604020202020204" pitchFamily="34" charset="0"/>
              <a:buChar char="•"/>
            </a:pPr>
            <a:r>
              <a:rPr lang="en-US" dirty="0"/>
              <a:t>Will get </a:t>
            </a:r>
            <a:r>
              <a:rPr lang="en-US" dirty="0" smtClean="0"/>
              <a:t>NO APPR if </a:t>
            </a:r>
            <a:r>
              <a:rPr lang="en-US" dirty="0"/>
              <a:t>past FAF and no RAIM (signal may be good, but GPS can not check it’s signal)</a:t>
            </a:r>
            <a:endParaRPr dirty="0"/>
          </a:p>
          <a:p>
            <a:pPr lvl="1">
              <a:spcBef>
                <a:spcPts val="560"/>
              </a:spcBef>
              <a:buSzPts val="2800"/>
              <a:buFont typeface="Arial" panose="020B0604020202020204" pitchFamily="34" charset="0"/>
              <a:buChar char="•"/>
            </a:pPr>
            <a:r>
              <a:rPr lang="en-US" dirty="0"/>
              <a:t>Can use for SIDS/STARS with no RAIM</a:t>
            </a:r>
            <a:endParaRPr dirty="0"/>
          </a:p>
          <a:p>
            <a:pPr lvl="2">
              <a:spcBef>
                <a:spcPts val="480"/>
              </a:spcBef>
              <a:buSzPts val="2400"/>
              <a:buFont typeface="Arial" panose="020B0604020202020204" pitchFamily="34" charset="0"/>
              <a:buChar char="•"/>
            </a:pPr>
            <a:r>
              <a:rPr lang="en-US" dirty="0"/>
              <a:t>(</a:t>
            </a:r>
            <a:r>
              <a:rPr lang="en-US" dirty="0" err="1"/>
              <a:t>enroute</a:t>
            </a:r>
            <a:r>
              <a:rPr lang="en-US" dirty="0"/>
              <a:t>/term mode)</a:t>
            </a:r>
            <a:endParaRPr dirty="0"/>
          </a:p>
        </p:txBody>
      </p:sp>
      <p:pic>
        <p:nvPicPr>
          <p:cNvPr id="1201" name="Google Shape;1201;p118" descr="tw4-new"/>
          <p:cNvPicPr preferRelativeResize="0"/>
          <p:nvPr/>
        </p:nvPicPr>
        <p:blipFill rotWithShape="1">
          <a:blip r:embed="rId3">
            <a:alphaModFix/>
          </a:blip>
          <a:srcRect/>
          <a:stretch/>
        </p:blipFill>
        <p:spPr>
          <a:xfrm>
            <a:off x="75644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1206"/>
        <p:cNvGrpSpPr/>
        <p:nvPr/>
      </p:nvGrpSpPr>
      <p:grpSpPr>
        <a:xfrm>
          <a:off x="0" y="0"/>
          <a:ext cx="0" cy="0"/>
          <a:chOff x="0" y="0"/>
          <a:chExt cx="0" cy="0"/>
        </a:xfrm>
      </p:grpSpPr>
      <p:sp>
        <p:nvSpPr>
          <p:cNvPr id="1208" name="Google Shape;1208;p119"/>
          <p:cNvSpPr txBox="1">
            <a:spLocks noGrp="1"/>
          </p:cNvSpPr>
          <p:nvPr>
            <p:ph type="title"/>
          </p:nvPr>
        </p:nvSpPr>
        <p:spPr>
          <a:xfrm>
            <a:off x="655426" y="577014"/>
            <a:ext cx="7765321" cy="565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dirty="0" smtClean="0"/>
              <a:t>WARNINGS</a:t>
            </a:r>
            <a:endParaRPr dirty="0"/>
          </a:p>
        </p:txBody>
      </p:sp>
      <p:sp>
        <p:nvSpPr>
          <p:cNvPr id="1207" name="Google Shape;1207;p119"/>
          <p:cNvSpPr txBox="1">
            <a:spLocks noGrp="1"/>
          </p:cNvSpPr>
          <p:nvPr>
            <p:ph idx="1"/>
          </p:nvPr>
        </p:nvSpPr>
        <p:spPr>
          <a:xfrm>
            <a:off x="303213" y="1676400"/>
            <a:ext cx="8540750" cy="4953000"/>
          </a:xfrm>
          <a:prstGeom prst="rect">
            <a:avLst/>
          </a:prstGeom>
          <a:noFill/>
          <a:ln>
            <a:noFill/>
          </a:ln>
        </p:spPr>
        <p:txBody>
          <a:bodyPr spcFirstLastPara="1" wrap="square" lIns="91425" tIns="45700" rIns="91425" bIns="45700" anchor="t" anchorCtr="0">
            <a:noAutofit/>
          </a:bodyPr>
          <a:lstStyle/>
          <a:p>
            <a:pPr>
              <a:lnSpc>
                <a:spcPct val="90000"/>
              </a:lnSpc>
              <a:spcBef>
                <a:spcPts val="0"/>
              </a:spcBef>
              <a:buSzPts val="3200"/>
            </a:pPr>
            <a:r>
              <a:rPr lang="en-US" sz="2400" dirty="0"/>
              <a:t>If no </a:t>
            </a:r>
            <a:r>
              <a:rPr lang="en-US" sz="2400" dirty="0" smtClean="0"/>
              <a:t>RAIM:</a:t>
            </a:r>
          </a:p>
          <a:p>
            <a:pPr>
              <a:lnSpc>
                <a:spcPct val="90000"/>
              </a:lnSpc>
              <a:spcBef>
                <a:spcPts val="0"/>
              </a:spcBef>
              <a:buSzPts val="3200"/>
            </a:pPr>
            <a:endParaRPr lang="en-US" sz="2400" dirty="0"/>
          </a:p>
          <a:p>
            <a:pPr lvl="1">
              <a:lnSpc>
                <a:spcPct val="90000"/>
              </a:lnSpc>
              <a:spcBef>
                <a:spcPts val="0"/>
              </a:spcBef>
              <a:buSzPts val="3200"/>
            </a:pPr>
            <a:r>
              <a:rPr lang="en-US" sz="2400" dirty="0" smtClean="0"/>
              <a:t>PRIOR </a:t>
            </a:r>
            <a:r>
              <a:rPr lang="en-US" sz="2400" dirty="0"/>
              <a:t>TO FAWP</a:t>
            </a:r>
            <a:endParaRPr sz="2400" dirty="0"/>
          </a:p>
          <a:p>
            <a:pPr lvl="2">
              <a:lnSpc>
                <a:spcPct val="90000"/>
              </a:lnSpc>
              <a:spcBef>
                <a:spcPts val="560"/>
              </a:spcBef>
              <a:buSzPts val="2800"/>
              <a:buFont typeface="Arial" panose="020B0604020202020204" pitchFamily="34" charset="0"/>
              <a:buChar char="•"/>
            </a:pPr>
            <a:r>
              <a:rPr lang="en-US" sz="2400" dirty="0"/>
              <a:t>Transition to a ground-based </a:t>
            </a:r>
            <a:r>
              <a:rPr lang="en-US" sz="2400" dirty="0" err="1"/>
              <a:t>navaid</a:t>
            </a:r>
            <a:r>
              <a:rPr lang="en-US" sz="2400" dirty="0"/>
              <a:t> approach or get vectors. </a:t>
            </a:r>
            <a:endParaRPr sz="2400" dirty="0"/>
          </a:p>
          <a:p>
            <a:pPr lvl="2">
              <a:lnSpc>
                <a:spcPct val="90000"/>
              </a:lnSpc>
              <a:spcBef>
                <a:spcPts val="560"/>
              </a:spcBef>
              <a:buSzPts val="2800"/>
              <a:buFont typeface="Arial" panose="020B0604020202020204" pitchFamily="34" charset="0"/>
              <a:buChar char="•"/>
            </a:pPr>
            <a:r>
              <a:rPr lang="en-US" sz="2400" dirty="0"/>
              <a:t>DO NOT DESCEND TO MDA and go Missed at the </a:t>
            </a:r>
            <a:r>
              <a:rPr lang="en-US" sz="2400" dirty="0" smtClean="0"/>
              <a:t>MAWP</a:t>
            </a:r>
          </a:p>
          <a:p>
            <a:pPr lvl="2">
              <a:lnSpc>
                <a:spcPct val="90000"/>
              </a:lnSpc>
              <a:spcBef>
                <a:spcPts val="560"/>
              </a:spcBef>
              <a:buSzPts val="2800"/>
            </a:pPr>
            <a:endParaRPr sz="2400" dirty="0"/>
          </a:p>
          <a:p>
            <a:pPr lvl="1">
              <a:lnSpc>
                <a:spcPct val="90000"/>
              </a:lnSpc>
              <a:spcBef>
                <a:spcPts val="640"/>
              </a:spcBef>
              <a:buSzPts val="3200"/>
            </a:pPr>
            <a:r>
              <a:rPr lang="en-US" sz="2400" dirty="0"/>
              <a:t>AFTER FAWP</a:t>
            </a:r>
            <a:endParaRPr sz="2400" dirty="0"/>
          </a:p>
          <a:p>
            <a:pPr lvl="2">
              <a:lnSpc>
                <a:spcPct val="90000"/>
              </a:lnSpc>
              <a:spcBef>
                <a:spcPts val="560"/>
              </a:spcBef>
              <a:buSzPts val="2800"/>
              <a:buFont typeface="Arial" panose="020B0604020202020204" pitchFamily="34" charset="0"/>
              <a:buChar char="•"/>
            </a:pPr>
            <a:r>
              <a:rPr lang="en-US" sz="2400" dirty="0"/>
              <a:t>Climb to alt prior to FAF and proceed to MAWP</a:t>
            </a:r>
            <a:endParaRPr sz="2400" dirty="0"/>
          </a:p>
        </p:txBody>
      </p:sp>
      <p:pic>
        <p:nvPicPr>
          <p:cNvPr id="1210" name="Google Shape;1210;p119" descr="tw4-new"/>
          <p:cNvPicPr preferRelativeResize="0"/>
          <p:nvPr/>
        </p:nvPicPr>
        <p:blipFill rotWithShape="1">
          <a:blip r:embed="rId3">
            <a:alphaModFix/>
          </a:blip>
          <a:srcRect/>
          <a:stretch/>
        </p:blipFill>
        <p:spPr>
          <a:xfrm>
            <a:off x="76136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sp>
        <p:nvSpPr>
          <p:cNvPr id="1226" name="Google Shape;1226;p124"/>
          <p:cNvSpPr txBox="1">
            <a:spLocks noGrp="1"/>
          </p:cNvSpPr>
          <p:nvPr>
            <p:ph type="title"/>
          </p:nvPr>
        </p:nvSpPr>
        <p:spPr>
          <a:xfrm>
            <a:off x="1499388" y="240950"/>
            <a:ext cx="61452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GPS EXTRAS</a:t>
            </a:r>
            <a:endParaRPr dirty="0"/>
          </a:p>
        </p:txBody>
      </p:sp>
      <p:sp>
        <p:nvSpPr>
          <p:cNvPr id="1225" name="Google Shape;1225;p124"/>
          <p:cNvSpPr txBox="1">
            <a:spLocks noGrp="1"/>
          </p:cNvSpPr>
          <p:nvPr>
            <p:ph idx="1"/>
          </p:nvPr>
        </p:nvSpPr>
        <p:spPr>
          <a:xfrm>
            <a:off x="304800" y="1524000"/>
            <a:ext cx="8535988" cy="452717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200"/>
              <a:buFont typeface="Verdana"/>
              <a:buChar char="•"/>
            </a:pPr>
            <a:r>
              <a:rPr lang="en-US" sz="2200" dirty="0"/>
              <a:t>You cannot create any IAPs, nor alter them.</a:t>
            </a:r>
            <a:endParaRPr dirty="0"/>
          </a:p>
          <a:p>
            <a:pPr marL="742950" lvl="1" indent="-285750" algn="l" rtl="0">
              <a:lnSpc>
                <a:spcPct val="90000"/>
              </a:lnSpc>
              <a:spcBef>
                <a:spcPts val="440"/>
              </a:spcBef>
              <a:spcAft>
                <a:spcPts val="0"/>
              </a:spcAft>
              <a:buSzPts val="2200"/>
              <a:buFont typeface="Verdana"/>
              <a:buChar char="•"/>
            </a:pPr>
            <a:r>
              <a:rPr lang="en-US" sz="2200" dirty="0"/>
              <a:t>You may only pull them directly from the database</a:t>
            </a:r>
            <a:r>
              <a:rPr lang="en-US" sz="2200" dirty="0" smtClean="0"/>
              <a:t>.</a:t>
            </a:r>
          </a:p>
          <a:p>
            <a:pPr marL="742950" lvl="1" indent="-285750" algn="l" rtl="0">
              <a:lnSpc>
                <a:spcPct val="90000"/>
              </a:lnSpc>
              <a:spcBef>
                <a:spcPts val="440"/>
              </a:spcBef>
              <a:spcAft>
                <a:spcPts val="0"/>
              </a:spcAft>
              <a:buSzPts val="2200"/>
              <a:buFont typeface="Verdana"/>
              <a:buChar char="•"/>
            </a:pPr>
            <a:endParaRPr dirty="0"/>
          </a:p>
          <a:p>
            <a:pPr marL="285750" indent="-285750">
              <a:lnSpc>
                <a:spcPct val="90000"/>
              </a:lnSpc>
              <a:spcBef>
                <a:spcPts val="440"/>
              </a:spcBef>
              <a:buSzPts val="2200"/>
              <a:buFont typeface="Verdana"/>
              <a:buChar char="•"/>
            </a:pPr>
            <a:r>
              <a:rPr lang="en-US" sz="2400" dirty="0" smtClean="0"/>
              <a:t>You may not alter any thing from the final approach fix inbound.</a:t>
            </a:r>
          </a:p>
          <a:p>
            <a:pPr marL="285750" indent="-285750">
              <a:lnSpc>
                <a:spcPct val="90000"/>
              </a:lnSpc>
              <a:spcBef>
                <a:spcPts val="440"/>
              </a:spcBef>
              <a:buSzPts val="2200"/>
              <a:buFont typeface="Verdana"/>
              <a:buChar char="•"/>
            </a:pPr>
            <a:endParaRPr lang="en-US" sz="2400" dirty="0" smtClean="0"/>
          </a:p>
          <a:p>
            <a:pPr marL="285750" indent="-285750">
              <a:lnSpc>
                <a:spcPct val="90000"/>
              </a:lnSpc>
              <a:spcBef>
                <a:spcPts val="440"/>
              </a:spcBef>
              <a:buSzPts val="2200"/>
              <a:buFont typeface="Verdana"/>
              <a:buChar char="•"/>
            </a:pPr>
            <a:r>
              <a:rPr lang="en-US" sz="2400" dirty="0"/>
              <a:t>N</a:t>
            </a:r>
            <a:r>
              <a:rPr lang="en-US" sz="2400" dirty="0" smtClean="0"/>
              <a:t>eedle </a:t>
            </a:r>
            <a:r>
              <a:rPr lang="en-US" sz="2400" dirty="0"/>
              <a:t>will remain on WPT until abeam, then will cycle to next WPT</a:t>
            </a:r>
            <a:endParaRPr dirty="0"/>
          </a:p>
          <a:p>
            <a:pPr marL="742950" lvl="1" indent="-285750" algn="l" rtl="0">
              <a:lnSpc>
                <a:spcPct val="90000"/>
              </a:lnSpc>
              <a:spcBef>
                <a:spcPts val="440"/>
              </a:spcBef>
              <a:spcAft>
                <a:spcPts val="0"/>
              </a:spcAft>
              <a:buSzPts val="2200"/>
              <a:buFont typeface="Verdana"/>
              <a:buChar char="•"/>
            </a:pPr>
            <a:r>
              <a:rPr lang="en-US" sz="2200" dirty="0"/>
              <a:t>When in Holding, the </a:t>
            </a:r>
            <a:r>
              <a:rPr lang="en-US" sz="2200" dirty="0" smtClean="0"/>
              <a:t>pink/cyan </a:t>
            </a:r>
            <a:r>
              <a:rPr lang="en-US" sz="2200" dirty="0"/>
              <a:t>needle remains pointed at the holding WPT</a:t>
            </a:r>
            <a:endParaRPr dirty="0"/>
          </a:p>
          <a:p>
            <a:pPr marL="742950" lvl="1" indent="-285750" algn="l" rtl="0">
              <a:lnSpc>
                <a:spcPct val="90000"/>
              </a:lnSpc>
              <a:spcBef>
                <a:spcPts val="560"/>
              </a:spcBef>
              <a:spcAft>
                <a:spcPts val="0"/>
              </a:spcAft>
              <a:buSzPts val="2800"/>
              <a:buFont typeface="Verdana"/>
              <a:buNone/>
            </a:pPr>
            <a:endParaRPr dirty="0"/>
          </a:p>
          <a:p>
            <a:pPr marL="342900" lvl="0" indent="-342900" algn="l" rtl="0">
              <a:lnSpc>
                <a:spcPct val="90000"/>
              </a:lnSpc>
              <a:spcBef>
                <a:spcPts val="640"/>
              </a:spcBef>
              <a:spcAft>
                <a:spcPts val="0"/>
              </a:spcAft>
              <a:buSzPts val="3200"/>
              <a:buFont typeface="Verdana"/>
              <a:buNone/>
            </a:pPr>
            <a:endParaRPr dirty="0"/>
          </a:p>
        </p:txBody>
      </p:sp>
      <p:pic>
        <p:nvPicPr>
          <p:cNvPr id="1228" name="Google Shape;1228;p124" descr="tw4-new"/>
          <p:cNvPicPr preferRelativeResize="0"/>
          <p:nvPr/>
        </p:nvPicPr>
        <p:blipFill rotWithShape="1">
          <a:blip r:embed="rId3">
            <a:alphaModFix/>
          </a:blip>
          <a:srcRect/>
          <a:stretch/>
        </p:blipFill>
        <p:spPr>
          <a:xfrm>
            <a:off x="7561275" y="213963"/>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1242"/>
        <p:cNvGrpSpPr/>
        <p:nvPr/>
      </p:nvGrpSpPr>
      <p:grpSpPr>
        <a:xfrm>
          <a:off x="0" y="0"/>
          <a:ext cx="0" cy="0"/>
          <a:chOff x="0" y="0"/>
          <a:chExt cx="0" cy="0"/>
        </a:xfrm>
      </p:grpSpPr>
      <p:sp>
        <p:nvSpPr>
          <p:cNvPr id="2" name="Rectangle 1"/>
          <p:cNvSpPr/>
          <p:nvPr/>
        </p:nvSpPr>
        <p:spPr>
          <a:xfrm>
            <a:off x="268941" y="1533151"/>
            <a:ext cx="8453718" cy="3046988"/>
          </a:xfrm>
          <a:prstGeom prst="rect">
            <a:avLst/>
          </a:prstGeom>
        </p:spPr>
        <p:txBody>
          <a:bodyPr wrap="square">
            <a:spAutoFit/>
          </a:bodyPr>
          <a:lstStyle/>
          <a:p>
            <a:pPr marL="285750" indent="-285750">
              <a:buFont typeface="Arial" panose="020B0604020202020204" pitchFamily="34" charset="0"/>
              <a:buChar char="•"/>
            </a:pPr>
            <a:r>
              <a:rPr lang="en-US" sz="2400" dirty="0"/>
              <a:t>ADS-B provides altitude, aircraft flight ID and vertical air speed</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ADS-B </a:t>
            </a:r>
            <a:r>
              <a:rPr lang="en-US" sz="2400" dirty="0"/>
              <a:t>reports two kinds of altitudes: barometric and geometric. </a:t>
            </a:r>
            <a:r>
              <a:rPr lang="en-US" sz="2400" dirty="0" smtClean="0"/>
              <a:t>Geometric </a:t>
            </a:r>
            <a:r>
              <a:rPr lang="en-US" sz="2400" dirty="0"/>
              <a:t>altitude is calculated by </a:t>
            </a:r>
            <a:r>
              <a:rPr lang="en-US" sz="2400" dirty="0" smtClean="0"/>
              <a:t>GPS. </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ADS-B does not </a:t>
            </a:r>
            <a:r>
              <a:rPr lang="en-US" sz="2400" dirty="0" smtClean="0"/>
              <a:t>report </a:t>
            </a:r>
            <a:r>
              <a:rPr lang="en-US" sz="2400" dirty="0"/>
              <a:t>horizontal airspeed. Instead, ADS-B reports </a:t>
            </a:r>
            <a:r>
              <a:rPr lang="en-US" sz="2400" dirty="0" smtClean="0"/>
              <a:t>horizontal velocity </a:t>
            </a:r>
            <a:r>
              <a:rPr lang="en-US" sz="2400" dirty="0"/>
              <a:t>relative to the Earth. </a:t>
            </a:r>
          </a:p>
        </p:txBody>
      </p:sp>
      <p:sp>
        <p:nvSpPr>
          <p:cNvPr id="4" name="TextBox 3"/>
          <p:cNvSpPr txBox="1"/>
          <p:nvPr/>
        </p:nvSpPr>
        <p:spPr>
          <a:xfrm>
            <a:off x="762000" y="412376"/>
            <a:ext cx="7467600" cy="646331"/>
          </a:xfrm>
          <a:prstGeom prst="rect">
            <a:avLst/>
          </a:prstGeom>
          <a:noFill/>
        </p:spPr>
        <p:txBody>
          <a:bodyPr wrap="square" rtlCol="0">
            <a:spAutoFit/>
          </a:bodyPr>
          <a:lstStyle/>
          <a:p>
            <a:pPr algn="ctr"/>
            <a:r>
              <a:rPr lang="en-US" sz="3600" dirty="0" smtClean="0">
                <a:latin typeface="+mj-lt"/>
              </a:rPr>
              <a:t>ADS-B</a:t>
            </a:r>
            <a:endParaRPr lang="en-US" sz="3600" dirty="0">
              <a:latin typeface="+mj-lt"/>
            </a:endParaRPr>
          </a:p>
        </p:txBody>
      </p:sp>
      <p:pic>
        <p:nvPicPr>
          <p:cNvPr id="7" name="Google Shape;1252;g9c6a83ca3a_0_114" descr="tw4-new"/>
          <p:cNvPicPr preferRelativeResize="0"/>
          <p:nvPr/>
        </p:nvPicPr>
        <p:blipFill rotWithShape="1">
          <a:blip r:embed="rId3">
            <a:alphaModFix/>
          </a:blip>
          <a:srcRect/>
          <a:stretch/>
        </p:blipFill>
        <p:spPr>
          <a:xfrm>
            <a:off x="7613700" y="174813"/>
            <a:ext cx="1279525" cy="112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1291"/>
        <p:cNvGrpSpPr/>
        <p:nvPr/>
      </p:nvGrpSpPr>
      <p:grpSpPr>
        <a:xfrm>
          <a:off x="0" y="0"/>
          <a:ext cx="0" cy="0"/>
          <a:chOff x="0" y="0"/>
          <a:chExt cx="0" cy="0"/>
        </a:xfrm>
      </p:grpSpPr>
      <p:sp>
        <p:nvSpPr>
          <p:cNvPr id="1292" name="Google Shape;1292;p126"/>
          <p:cNvSpPr txBox="1">
            <a:spLocks noGrp="1"/>
          </p:cNvSpPr>
          <p:nvPr>
            <p:ph type="title"/>
          </p:nvPr>
        </p:nvSpPr>
        <p:spPr>
          <a:xfrm>
            <a:off x="1624626" y="380359"/>
            <a:ext cx="5886762"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Conclusion</a:t>
            </a:r>
            <a:endParaRPr dirty="0"/>
          </a:p>
        </p:txBody>
      </p:sp>
      <p:sp>
        <p:nvSpPr>
          <p:cNvPr id="1293" name="Google Shape;1293;p126"/>
          <p:cNvSpPr txBox="1">
            <a:spLocks noGrp="1"/>
          </p:cNvSpPr>
          <p:nvPr>
            <p:ph idx="1"/>
          </p:nvPr>
        </p:nvSpPr>
        <p:spPr>
          <a:xfrm>
            <a:off x="685346" y="1513358"/>
            <a:ext cx="7765322" cy="5066736"/>
          </a:xfrm>
          <a:prstGeom prst="rect">
            <a:avLst/>
          </a:prstGeom>
          <a:noFill/>
          <a:ln>
            <a:noFill/>
          </a:ln>
        </p:spPr>
        <p:txBody>
          <a:bodyPr spcFirstLastPara="1" wrap="square" lIns="91425" tIns="45700" rIns="91425" bIns="45700" anchor="t" anchorCtr="0">
            <a:noAutofit/>
          </a:bodyPr>
          <a:lstStyle/>
          <a:p>
            <a:pPr>
              <a:lnSpc>
                <a:spcPct val="80000"/>
              </a:lnSpc>
              <a:spcBef>
                <a:spcPts val="0"/>
              </a:spcBef>
              <a:buSzPts val="2400"/>
            </a:pPr>
            <a:r>
              <a:rPr lang="en-US" dirty="0"/>
              <a:t>Focus of Maritime Advanced </a:t>
            </a:r>
            <a:r>
              <a:rPr lang="en-US" dirty="0" smtClean="0"/>
              <a:t>Program</a:t>
            </a:r>
          </a:p>
          <a:p>
            <a:pPr marL="0" indent="0">
              <a:lnSpc>
                <a:spcPct val="80000"/>
              </a:lnSpc>
              <a:spcBef>
                <a:spcPts val="0"/>
              </a:spcBef>
              <a:buSzPts val="2400"/>
              <a:buNone/>
            </a:pPr>
            <a:endParaRPr dirty="0"/>
          </a:p>
          <a:p>
            <a:pPr>
              <a:lnSpc>
                <a:spcPct val="80000"/>
              </a:lnSpc>
              <a:spcBef>
                <a:spcPts val="480"/>
              </a:spcBef>
              <a:buSzPts val="2400"/>
            </a:pPr>
            <a:r>
              <a:rPr lang="en-US" dirty="0"/>
              <a:t>Study!</a:t>
            </a:r>
            <a:endParaRPr dirty="0"/>
          </a:p>
          <a:p>
            <a:pPr lvl="1">
              <a:lnSpc>
                <a:spcPct val="80000"/>
              </a:lnSpc>
              <a:spcBef>
                <a:spcPts val="400"/>
              </a:spcBef>
              <a:buSzPts val="2000"/>
              <a:buFont typeface="Arial" panose="020B0604020202020204" pitchFamily="34" charset="0"/>
              <a:buChar char="•"/>
            </a:pPr>
            <a:r>
              <a:rPr lang="en-US" sz="2000" dirty="0"/>
              <a:t>NATOPS</a:t>
            </a:r>
            <a:endParaRPr sz="2000" dirty="0"/>
          </a:p>
          <a:p>
            <a:pPr lvl="1">
              <a:lnSpc>
                <a:spcPct val="80000"/>
              </a:lnSpc>
              <a:spcBef>
                <a:spcPts val="400"/>
              </a:spcBef>
              <a:buSzPts val="2000"/>
              <a:buFont typeface="Arial" panose="020B0604020202020204" pitchFamily="34" charset="0"/>
              <a:buChar char="•"/>
            </a:pPr>
            <a:r>
              <a:rPr lang="en-US" sz="2000" dirty="0"/>
              <a:t>FTI</a:t>
            </a:r>
            <a:endParaRPr sz="2000" dirty="0"/>
          </a:p>
          <a:p>
            <a:pPr lvl="1">
              <a:lnSpc>
                <a:spcPct val="80000"/>
              </a:lnSpc>
              <a:spcBef>
                <a:spcPts val="400"/>
              </a:spcBef>
              <a:buSzPts val="2000"/>
              <a:buFont typeface="Arial" panose="020B0604020202020204" pitchFamily="34" charset="0"/>
              <a:buChar char="•"/>
            </a:pPr>
            <a:r>
              <a:rPr lang="en-US" sz="2000" dirty="0"/>
              <a:t>AIM/FAR</a:t>
            </a:r>
            <a:endParaRPr sz="2000" dirty="0"/>
          </a:p>
          <a:p>
            <a:pPr lvl="1">
              <a:lnSpc>
                <a:spcPct val="80000"/>
              </a:lnSpc>
              <a:spcBef>
                <a:spcPts val="400"/>
              </a:spcBef>
              <a:buSzPts val="2000"/>
              <a:buFont typeface="Arial" panose="020B0604020202020204" pitchFamily="34" charset="0"/>
              <a:buChar char="•"/>
            </a:pPr>
            <a:r>
              <a:rPr lang="en-US" sz="2000" dirty="0"/>
              <a:t>AIGT workbook</a:t>
            </a:r>
            <a:endParaRPr sz="2000" dirty="0"/>
          </a:p>
          <a:p>
            <a:pPr lvl="1">
              <a:lnSpc>
                <a:spcPct val="80000"/>
              </a:lnSpc>
              <a:spcBef>
                <a:spcPts val="400"/>
              </a:spcBef>
              <a:buSzPts val="2000"/>
              <a:buFont typeface="Arial" panose="020B0604020202020204" pitchFamily="34" charset="0"/>
              <a:buChar char="•"/>
            </a:pPr>
            <a:r>
              <a:rPr lang="en-US" sz="2000" dirty="0"/>
              <a:t>NATOPS Instrument Flight Manual (IFM)</a:t>
            </a:r>
            <a:endParaRPr sz="2000" dirty="0"/>
          </a:p>
          <a:p>
            <a:pPr lvl="1">
              <a:lnSpc>
                <a:spcPct val="80000"/>
              </a:lnSpc>
              <a:spcBef>
                <a:spcPts val="400"/>
              </a:spcBef>
              <a:buSzPts val="2000"/>
              <a:buFont typeface="Arial" panose="020B0604020202020204" pitchFamily="34" charset="0"/>
              <a:buChar char="•"/>
            </a:pPr>
            <a:r>
              <a:rPr lang="en-US" sz="2000" dirty="0"/>
              <a:t>CNAF </a:t>
            </a:r>
            <a:r>
              <a:rPr lang="en-US" sz="2000" dirty="0" smtClean="0"/>
              <a:t>3710.7</a:t>
            </a:r>
          </a:p>
          <a:p>
            <a:pPr marL="457200" lvl="1" indent="0">
              <a:lnSpc>
                <a:spcPct val="80000"/>
              </a:lnSpc>
              <a:spcBef>
                <a:spcPts val="400"/>
              </a:spcBef>
              <a:buSzPts val="2000"/>
              <a:buNone/>
            </a:pPr>
            <a:endParaRPr sz="2000" dirty="0"/>
          </a:p>
          <a:p>
            <a:pPr>
              <a:lnSpc>
                <a:spcPct val="80000"/>
              </a:lnSpc>
              <a:spcBef>
                <a:spcPts val="480"/>
              </a:spcBef>
              <a:buSzPts val="2400"/>
            </a:pPr>
            <a:r>
              <a:rPr lang="en-US" dirty="0"/>
              <a:t>Be familiar with Local </a:t>
            </a:r>
            <a:r>
              <a:rPr lang="en-US" dirty="0" smtClean="0"/>
              <a:t>Operations</a:t>
            </a:r>
          </a:p>
          <a:p>
            <a:pPr>
              <a:lnSpc>
                <a:spcPct val="80000"/>
              </a:lnSpc>
              <a:spcBef>
                <a:spcPts val="480"/>
              </a:spcBef>
              <a:buSzPts val="2400"/>
            </a:pPr>
            <a:endParaRPr dirty="0"/>
          </a:p>
          <a:p>
            <a:pPr>
              <a:lnSpc>
                <a:spcPct val="80000"/>
              </a:lnSpc>
              <a:spcBef>
                <a:spcPts val="480"/>
              </a:spcBef>
              <a:buSzPts val="2400"/>
            </a:pPr>
            <a:r>
              <a:rPr lang="en-US" dirty="0"/>
              <a:t>Chair fly Approaches, Briefs and </a:t>
            </a:r>
            <a:r>
              <a:rPr lang="en-US" dirty="0" smtClean="0"/>
              <a:t>Eps</a:t>
            </a:r>
          </a:p>
          <a:p>
            <a:pPr>
              <a:lnSpc>
                <a:spcPct val="80000"/>
              </a:lnSpc>
              <a:spcBef>
                <a:spcPts val="480"/>
              </a:spcBef>
              <a:buSzPts val="2400"/>
            </a:pPr>
            <a:endParaRPr dirty="0"/>
          </a:p>
          <a:p>
            <a:pPr>
              <a:lnSpc>
                <a:spcPct val="80000"/>
              </a:lnSpc>
              <a:spcBef>
                <a:spcPts val="480"/>
              </a:spcBef>
              <a:buSzPts val="2400"/>
            </a:pPr>
            <a:r>
              <a:rPr lang="en-US" dirty="0" smtClean="0"/>
              <a:t>Arrive </a:t>
            </a:r>
            <a:r>
              <a:rPr lang="en-US" dirty="0"/>
              <a:t>Prepared</a:t>
            </a:r>
            <a:endParaRPr dirty="0"/>
          </a:p>
        </p:txBody>
      </p:sp>
      <p:pic>
        <p:nvPicPr>
          <p:cNvPr id="1295" name="Google Shape;1295;p126" descr="tw4-new"/>
          <p:cNvPicPr preferRelativeResize="0"/>
          <p:nvPr/>
        </p:nvPicPr>
        <p:blipFill rotWithShape="1">
          <a:blip r:embed="rId3">
            <a:alphaModFix/>
          </a:blip>
          <a:srcRect/>
          <a:stretch/>
        </p:blipFill>
        <p:spPr>
          <a:xfrm>
            <a:off x="7613650" y="151700"/>
            <a:ext cx="1279525" cy="11207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Electronic Pubs</a:t>
            </a:r>
            <a:endParaRPr lang="en-US" dirty="0"/>
          </a:p>
        </p:txBody>
      </p:sp>
      <p:sp>
        <p:nvSpPr>
          <p:cNvPr id="3" name="Text Placeholder 2"/>
          <p:cNvSpPr>
            <a:spLocks noGrp="1"/>
          </p:cNvSpPr>
          <p:nvPr>
            <p:ph idx="1"/>
          </p:nvPr>
        </p:nvSpPr>
        <p:spPr/>
        <p:txBody>
          <a:bodyPr/>
          <a:lstStyle/>
          <a:p>
            <a:r>
              <a:rPr lang="en-US" dirty="0" smtClean="0"/>
              <a:t>Electronic flight bags (EFB) are allowed but are not a substitute for paper pubs.</a:t>
            </a:r>
          </a:p>
          <a:p>
            <a:r>
              <a:rPr lang="en-US" dirty="0" smtClean="0"/>
              <a:t>Reference Squadron SOP for restrictions on electronic flight bags.</a:t>
            </a:r>
          </a:p>
          <a:p>
            <a:pPr marL="36900" indent="0">
              <a:buNone/>
            </a:pPr>
            <a:endParaRPr lang="en-US" dirty="0"/>
          </a:p>
        </p:txBody>
      </p:sp>
      <p:pic>
        <p:nvPicPr>
          <p:cNvPr id="5" name="Google Shape;168;g99e2ee503b_0_0" descr="tw4-new"/>
          <p:cNvPicPr preferRelativeResize="0"/>
          <p:nvPr/>
        </p:nvPicPr>
        <p:blipFill rotWithShape="1">
          <a:blip r:embed="rId2">
            <a:alphaModFix/>
          </a:blip>
          <a:srcRect/>
          <a:stretch/>
        </p:blipFill>
        <p:spPr>
          <a:xfrm>
            <a:off x="7864475" y="151986"/>
            <a:ext cx="1279525" cy="1120775"/>
          </a:xfrm>
          <a:prstGeom prst="rect">
            <a:avLst/>
          </a:prstGeom>
          <a:noFill/>
          <a:ln>
            <a:noFill/>
          </a:ln>
        </p:spPr>
      </p:pic>
    </p:spTree>
    <p:extLst>
      <p:ext uri="{BB962C8B-B14F-4D97-AF65-F5344CB8AC3E}">
        <p14:creationId xmlns:p14="http://schemas.microsoft.com/office/powerpoint/2010/main" val="982525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Local Operations (cont.)</a:t>
            </a:r>
            <a:endParaRPr/>
          </a:p>
        </p:txBody>
      </p:sp>
      <p:sp>
        <p:nvSpPr>
          <p:cNvPr id="183" name="Google Shape;183;p1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400" dirty="0"/>
              <a:t>Tango-3 </a:t>
            </a:r>
            <a:r>
              <a:rPr lang="en-US" sz="2400" dirty="0" smtClean="0"/>
              <a:t>(Should be put on with clearance from the AC)</a:t>
            </a:r>
            <a:endParaRPr sz="2400" dirty="0"/>
          </a:p>
          <a:p>
            <a:pPr marL="742950" lvl="1" indent="-285750" algn="l" rtl="0">
              <a:lnSpc>
                <a:spcPct val="90000"/>
              </a:lnSpc>
              <a:spcBef>
                <a:spcPts val="560"/>
              </a:spcBef>
              <a:spcAft>
                <a:spcPts val="0"/>
              </a:spcAft>
              <a:buSzPts val="2800"/>
              <a:buFont typeface="Verdana"/>
              <a:buChar char="•"/>
            </a:pPr>
            <a:r>
              <a:rPr lang="en-US" sz="2400" dirty="0"/>
              <a:t>KNGP </a:t>
            </a:r>
            <a:endParaRPr sz="2400" dirty="0"/>
          </a:p>
          <a:p>
            <a:pPr marL="1143000" lvl="2" indent="-228600" algn="l" rtl="0">
              <a:lnSpc>
                <a:spcPct val="90000"/>
              </a:lnSpc>
              <a:spcBef>
                <a:spcPts val="560"/>
              </a:spcBef>
              <a:spcAft>
                <a:spcPts val="0"/>
              </a:spcAft>
              <a:buSzPts val="2800"/>
              <a:buFont typeface="Verdana"/>
              <a:buChar char="•"/>
            </a:pPr>
            <a:r>
              <a:rPr lang="en-US" dirty="0"/>
              <a:t>TAC, VOR</a:t>
            </a:r>
            <a:r>
              <a:rPr lang="en-US" dirty="0" smtClean="0"/>
              <a:t>, </a:t>
            </a:r>
            <a:r>
              <a:rPr lang="en-US" dirty="0"/>
              <a:t>ILS, GPS</a:t>
            </a:r>
            <a:endParaRPr dirty="0"/>
          </a:p>
          <a:p>
            <a:pPr marL="742950" lvl="1" indent="-285750" algn="l" rtl="0">
              <a:lnSpc>
                <a:spcPct val="90000"/>
              </a:lnSpc>
              <a:spcBef>
                <a:spcPts val="560"/>
              </a:spcBef>
              <a:spcAft>
                <a:spcPts val="0"/>
              </a:spcAft>
              <a:buSzPts val="2800"/>
              <a:buFont typeface="Verdana"/>
              <a:buChar char="•"/>
            </a:pPr>
            <a:r>
              <a:rPr lang="en-US" sz="2400" dirty="0"/>
              <a:t>KCRP</a:t>
            </a:r>
            <a:endParaRPr sz="2400" dirty="0"/>
          </a:p>
          <a:p>
            <a:pPr marL="1143000" lvl="2" indent="-228600" algn="l" rtl="0">
              <a:lnSpc>
                <a:spcPct val="90000"/>
              </a:lnSpc>
              <a:spcBef>
                <a:spcPts val="560"/>
              </a:spcBef>
              <a:spcAft>
                <a:spcPts val="0"/>
              </a:spcAft>
              <a:buSzPts val="2800"/>
              <a:buFont typeface="Verdana"/>
              <a:buChar char="•"/>
            </a:pPr>
            <a:r>
              <a:rPr lang="en-US" dirty="0"/>
              <a:t>VOR, TAC, ILS, GPS</a:t>
            </a:r>
            <a:endParaRPr dirty="0"/>
          </a:p>
          <a:p>
            <a:pPr marL="742950" lvl="1" indent="-285750" algn="l" rtl="0">
              <a:lnSpc>
                <a:spcPct val="90000"/>
              </a:lnSpc>
              <a:spcBef>
                <a:spcPts val="560"/>
              </a:spcBef>
              <a:spcAft>
                <a:spcPts val="0"/>
              </a:spcAft>
              <a:buSzPts val="2800"/>
              <a:buFont typeface="Verdana"/>
              <a:buChar char="•"/>
            </a:pPr>
            <a:r>
              <a:rPr lang="en-US" sz="2400" dirty="0"/>
              <a:t>KT69</a:t>
            </a:r>
            <a:endParaRPr sz="2400" dirty="0"/>
          </a:p>
          <a:p>
            <a:pPr marL="1143000" lvl="2" indent="-228600" algn="l" rtl="0">
              <a:lnSpc>
                <a:spcPct val="90000"/>
              </a:lnSpc>
              <a:spcBef>
                <a:spcPts val="560"/>
              </a:spcBef>
              <a:spcAft>
                <a:spcPts val="0"/>
              </a:spcAft>
              <a:buSzPts val="2800"/>
              <a:buFont typeface="Verdana"/>
              <a:buChar char="•"/>
            </a:pPr>
            <a:r>
              <a:rPr lang="en-US" dirty="0"/>
              <a:t>VOR, GPS</a:t>
            </a:r>
            <a:endParaRPr dirty="0"/>
          </a:p>
          <a:p>
            <a:pPr marL="742950" lvl="1" indent="-285750" algn="l" rtl="0">
              <a:lnSpc>
                <a:spcPct val="90000"/>
              </a:lnSpc>
              <a:spcBef>
                <a:spcPts val="560"/>
              </a:spcBef>
              <a:spcAft>
                <a:spcPts val="0"/>
              </a:spcAft>
              <a:buSzPts val="2800"/>
              <a:buFont typeface="Verdana"/>
              <a:buChar char="•"/>
            </a:pPr>
            <a:r>
              <a:rPr lang="en-US" sz="2400" dirty="0"/>
              <a:t>KTFP</a:t>
            </a:r>
            <a:endParaRPr sz="2400" dirty="0"/>
          </a:p>
          <a:p>
            <a:pPr marL="1143000" lvl="2" indent="-292100" algn="l" rtl="0">
              <a:lnSpc>
                <a:spcPct val="90000"/>
              </a:lnSpc>
              <a:spcBef>
                <a:spcPts val="560"/>
              </a:spcBef>
              <a:spcAft>
                <a:spcPts val="0"/>
              </a:spcAft>
              <a:buSzPts val="2800"/>
              <a:buFont typeface="Verdana"/>
              <a:buChar char="•"/>
            </a:pPr>
            <a:r>
              <a:rPr lang="en-US" dirty="0"/>
              <a:t>GPS</a:t>
            </a:r>
            <a:endParaRPr dirty="0"/>
          </a:p>
          <a:p>
            <a:pPr marL="742950" lvl="1" indent="-285750" algn="l" rtl="0">
              <a:lnSpc>
                <a:spcPct val="90000"/>
              </a:lnSpc>
              <a:spcBef>
                <a:spcPts val="560"/>
              </a:spcBef>
              <a:spcAft>
                <a:spcPts val="0"/>
              </a:spcAft>
              <a:buSzPts val="2800"/>
              <a:buFont typeface="Verdana"/>
              <a:buChar char="•"/>
            </a:pPr>
            <a:r>
              <a:rPr lang="en-US" sz="2400" dirty="0"/>
              <a:t>KRKP</a:t>
            </a:r>
            <a:endParaRPr sz="2400" dirty="0"/>
          </a:p>
          <a:p>
            <a:pPr marL="1143000" lvl="2" indent="-228600" algn="l" rtl="0">
              <a:lnSpc>
                <a:spcPct val="90000"/>
              </a:lnSpc>
              <a:spcBef>
                <a:spcPts val="560"/>
              </a:spcBef>
              <a:spcAft>
                <a:spcPts val="0"/>
              </a:spcAft>
              <a:buSzPts val="2800"/>
              <a:buFont typeface="Verdana"/>
              <a:buChar char="•"/>
            </a:pPr>
            <a:r>
              <a:rPr lang="en-US" dirty="0"/>
              <a:t>VOR/TAC, GPS</a:t>
            </a:r>
            <a:endParaRPr dirty="0"/>
          </a:p>
          <a:p>
            <a:pPr marL="1143000" lvl="0" indent="0" algn="l" rtl="0">
              <a:lnSpc>
                <a:spcPct val="90000"/>
              </a:lnSpc>
              <a:spcBef>
                <a:spcPts val="560"/>
              </a:spcBef>
              <a:spcAft>
                <a:spcPts val="0"/>
              </a:spcAft>
              <a:buNone/>
            </a:pPr>
            <a:endParaRPr sz="2400" dirty="0"/>
          </a:p>
          <a:p>
            <a:pPr marL="1143000" lvl="2" indent="-50800" algn="l" rtl="0">
              <a:lnSpc>
                <a:spcPct val="90000"/>
              </a:lnSpc>
              <a:spcBef>
                <a:spcPts val="560"/>
              </a:spcBef>
              <a:spcAft>
                <a:spcPts val="0"/>
              </a:spcAft>
              <a:buSzPts val="2800"/>
              <a:buFont typeface="Verdana"/>
              <a:buNone/>
            </a:pPr>
            <a:endParaRPr dirty="0"/>
          </a:p>
          <a:p>
            <a:pPr marL="1143000" lvl="2" indent="-228600" algn="l" rtl="0">
              <a:lnSpc>
                <a:spcPct val="90000"/>
              </a:lnSpc>
              <a:spcBef>
                <a:spcPts val="400"/>
              </a:spcBef>
              <a:spcAft>
                <a:spcPts val="0"/>
              </a:spcAft>
              <a:buSzPts val="2000"/>
              <a:buFont typeface="Verdana"/>
              <a:buNone/>
            </a:pPr>
            <a:endParaRPr dirty="0"/>
          </a:p>
        </p:txBody>
      </p:sp>
      <p:pic>
        <p:nvPicPr>
          <p:cNvPr id="185" name="Google Shape;185;p11" descr="tw4-new"/>
          <p:cNvPicPr preferRelativeResize="0"/>
          <p:nvPr/>
        </p:nvPicPr>
        <p:blipFill rotWithShape="1">
          <a:blip r:embed="rId3">
            <a:alphaModFix/>
          </a:blip>
          <a:srcRect/>
          <a:stretch/>
        </p:blipFill>
        <p:spPr>
          <a:xfrm>
            <a:off x="7620000" y="228600"/>
            <a:ext cx="1279525" cy="1120775"/>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Wing slide" id="{3D86A398-32BD-4F9E-9EF7-334DEF78C29A}" vid="{5B827BCE-33FC-45EC-BF59-2D531383D5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Wing slide</Template>
  <TotalTime>1102</TotalTime>
  <Words>3497</Words>
  <Application>Microsoft Office PowerPoint</Application>
  <PresentationFormat>On-screen Show (4:3)</PresentationFormat>
  <Paragraphs>556</Paragraphs>
  <Slides>75</Slides>
  <Notes>73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5" baseType="lpstr">
      <vt:lpstr>Verdana</vt:lpstr>
      <vt:lpstr>Times New Roman</vt:lpstr>
      <vt:lpstr>Tahoma</vt:lpstr>
      <vt:lpstr>Calisto MT</vt:lpstr>
      <vt:lpstr>Trebuchet MS</vt:lpstr>
      <vt:lpstr>Arial</vt:lpstr>
      <vt:lpstr>Calibri</vt:lpstr>
      <vt:lpstr>Wingdings 2</vt:lpstr>
      <vt:lpstr>Slate</vt:lpstr>
      <vt:lpstr>Slide</vt:lpstr>
      <vt:lpstr>PowerPoint Presentation</vt:lpstr>
      <vt:lpstr>I0101 Overview</vt:lpstr>
      <vt:lpstr>Student Stage Review</vt:lpstr>
      <vt:lpstr>Reference Material</vt:lpstr>
      <vt:lpstr>Reference Material</vt:lpstr>
      <vt:lpstr>Reference Material</vt:lpstr>
      <vt:lpstr>  Reference Material</vt:lpstr>
      <vt:lpstr>Electronic Pubs</vt:lpstr>
      <vt:lpstr>Local Operations (cont.)</vt:lpstr>
      <vt:lpstr>Local Operations (cont.)</vt:lpstr>
      <vt:lpstr>Local Operations (cont.)</vt:lpstr>
      <vt:lpstr>PowerPoint Presentation</vt:lpstr>
      <vt:lpstr>Block 19</vt:lpstr>
      <vt:lpstr>PowerPoint Presentation</vt:lpstr>
      <vt:lpstr>PUBS BAG</vt:lpstr>
      <vt:lpstr>Communications</vt:lpstr>
      <vt:lpstr>Communications</vt:lpstr>
      <vt:lpstr>Required Comms</vt:lpstr>
      <vt:lpstr>Communications</vt:lpstr>
      <vt:lpstr>Takeoff/Departure</vt:lpstr>
      <vt:lpstr>Takeoff/Departure</vt:lpstr>
      <vt:lpstr> Trouble T</vt:lpstr>
      <vt:lpstr>Trouble T</vt:lpstr>
      <vt:lpstr>Takeoff/Departure</vt:lpstr>
      <vt:lpstr>Takeoff/Departure</vt:lpstr>
      <vt:lpstr>Enroute</vt:lpstr>
      <vt:lpstr>Enroute</vt:lpstr>
      <vt:lpstr>Arrival</vt:lpstr>
      <vt:lpstr>Arrival</vt:lpstr>
      <vt:lpstr>Approach Brief</vt:lpstr>
      <vt:lpstr>Example Approach Brief</vt:lpstr>
      <vt:lpstr>Example Approach Brief</vt:lpstr>
      <vt:lpstr>CRM</vt:lpstr>
      <vt:lpstr>Mandatory CRM Callouts </vt:lpstr>
      <vt:lpstr>CRM</vt:lpstr>
      <vt:lpstr>CRM</vt:lpstr>
      <vt:lpstr>PowerPoint Presentation</vt:lpstr>
      <vt:lpstr>Approach Lighting Systems</vt:lpstr>
      <vt:lpstr>Pilot Controlled Lighting</vt:lpstr>
      <vt:lpstr>PowerPoint Presentation</vt:lpstr>
      <vt:lpstr>PowerPoint Presentation</vt:lpstr>
      <vt:lpstr>PowerPoint Presentation</vt:lpstr>
      <vt:lpstr>Use Me – Abuse Me</vt:lpstr>
      <vt:lpstr>Use Me – Abuse Me</vt:lpstr>
      <vt:lpstr>Descent Points</vt:lpstr>
      <vt:lpstr>Descent Points</vt:lpstr>
      <vt:lpstr>Timing</vt:lpstr>
      <vt:lpstr>Remain within</vt:lpstr>
      <vt:lpstr>Overfly or Lead?</vt:lpstr>
      <vt:lpstr>Descent Rates</vt:lpstr>
      <vt:lpstr>Circling</vt:lpstr>
      <vt:lpstr>Non-Towered Circling</vt:lpstr>
      <vt:lpstr>Circling Missed Approach</vt:lpstr>
      <vt:lpstr>Circling Missed Approach</vt:lpstr>
      <vt:lpstr>RNAV approaches</vt:lpstr>
      <vt:lpstr>CDI SCALE</vt:lpstr>
      <vt:lpstr>CDI SCALE</vt:lpstr>
      <vt:lpstr>CDI SCALE</vt:lpstr>
      <vt:lpstr>CDI SCALE</vt:lpstr>
      <vt:lpstr>CDI SCALE</vt:lpstr>
      <vt:lpstr>IN FLIGHT</vt:lpstr>
      <vt:lpstr>RNAV/GPS</vt:lpstr>
      <vt:lpstr>TAA Entry Sectors</vt:lpstr>
      <vt:lpstr>TAAs</vt:lpstr>
      <vt:lpstr>RNP</vt:lpstr>
      <vt:lpstr>BEFORE APPROACH</vt:lpstr>
      <vt:lpstr>WHEN TO DESCEND</vt:lpstr>
      <vt:lpstr>Radar Vectors</vt:lpstr>
      <vt:lpstr>Missed Approach</vt:lpstr>
      <vt:lpstr>AFTER APPROACH</vt:lpstr>
      <vt:lpstr>WARNINGS</vt:lpstr>
      <vt:lpstr>WARNINGS</vt:lpstr>
      <vt:lpstr>GPS EXTRAS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robert.odom</dc:creator>
  <cp:lastModifiedBy>Wyatt, Paul R LT USN (USA)</cp:lastModifiedBy>
  <cp:revision>51</cp:revision>
  <dcterms:created xsi:type="dcterms:W3CDTF">2005-08-11T14:55:55Z</dcterms:created>
  <dcterms:modified xsi:type="dcterms:W3CDTF">2021-02-16T16:13:08Z</dcterms:modified>
</cp:coreProperties>
</file>