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7" r:id="rId2"/>
    <p:sldMasterId id="2147483737" r:id="rId3"/>
  </p:sldMasterIdLst>
  <p:notesMasterIdLst>
    <p:notesMasterId r:id="rId151"/>
  </p:notesMasterIdLst>
  <p:sldIdLst>
    <p:sldId id="256" r:id="rId4"/>
    <p:sldId id="257" r:id="rId5"/>
    <p:sldId id="258" r:id="rId6"/>
    <p:sldId id="437" r:id="rId7"/>
    <p:sldId id="342" r:id="rId8"/>
    <p:sldId id="343" r:id="rId9"/>
    <p:sldId id="513" r:id="rId10"/>
    <p:sldId id="511" r:id="rId11"/>
    <p:sldId id="512" r:id="rId12"/>
    <p:sldId id="344" r:id="rId13"/>
    <p:sldId id="338" r:id="rId14"/>
    <p:sldId id="337" r:id="rId15"/>
    <p:sldId id="345" r:id="rId16"/>
    <p:sldId id="346" r:id="rId17"/>
    <p:sldId id="347" r:id="rId18"/>
    <p:sldId id="349" r:id="rId19"/>
    <p:sldId id="350" r:id="rId20"/>
    <p:sldId id="438" r:id="rId21"/>
    <p:sldId id="352" r:id="rId22"/>
    <p:sldId id="354" r:id="rId23"/>
    <p:sldId id="355" r:id="rId24"/>
    <p:sldId id="357" r:id="rId25"/>
    <p:sldId id="440" r:id="rId26"/>
    <p:sldId id="359" r:id="rId27"/>
    <p:sldId id="361" r:id="rId28"/>
    <p:sldId id="441" r:id="rId29"/>
    <p:sldId id="363" r:id="rId30"/>
    <p:sldId id="364" r:id="rId31"/>
    <p:sldId id="365" r:id="rId32"/>
    <p:sldId id="366" r:id="rId33"/>
    <p:sldId id="367" r:id="rId34"/>
    <p:sldId id="368" r:id="rId35"/>
    <p:sldId id="371" r:id="rId36"/>
    <p:sldId id="372" r:id="rId37"/>
    <p:sldId id="442" r:id="rId38"/>
    <p:sldId id="373" r:id="rId39"/>
    <p:sldId id="374" r:id="rId40"/>
    <p:sldId id="375" r:id="rId41"/>
    <p:sldId id="376" r:id="rId42"/>
    <p:sldId id="377" r:id="rId43"/>
    <p:sldId id="378" r:id="rId44"/>
    <p:sldId id="379" r:id="rId45"/>
    <p:sldId id="380" r:id="rId46"/>
    <p:sldId id="381" r:id="rId47"/>
    <p:sldId id="446" r:id="rId48"/>
    <p:sldId id="444" r:id="rId49"/>
    <p:sldId id="445" r:id="rId50"/>
    <p:sldId id="443" r:id="rId51"/>
    <p:sldId id="383" r:id="rId52"/>
    <p:sldId id="384" r:id="rId53"/>
    <p:sldId id="447" r:id="rId54"/>
    <p:sldId id="448" r:id="rId55"/>
    <p:sldId id="449" r:id="rId56"/>
    <p:sldId id="470" r:id="rId57"/>
    <p:sldId id="450" r:id="rId58"/>
    <p:sldId id="451" r:id="rId59"/>
    <p:sldId id="452" r:id="rId60"/>
    <p:sldId id="453" r:id="rId61"/>
    <p:sldId id="454" r:id="rId62"/>
    <p:sldId id="455" r:id="rId63"/>
    <p:sldId id="456" r:id="rId64"/>
    <p:sldId id="471" r:id="rId65"/>
    <p:sldId id="457" r:id="rId66"/>
    <p:sldId id="458" r:id="rId67"/>
    <p:sldId id="459" r:id="rId68"/>
    <p:sldId id="460" r:id="rId69"/>
    <p:sldId id="461" r:id="rId70"/>
    <p:sldId id="462" r:id="rId71"/>
    <p:sldId id="463" r:id="rId72"/>
    <p:sldId id="464" r:id="rId73"/>
    <p:sldId id="465" r:id="rId74"/>
    <p:sldId id="510" r:id="rId75"/>
    <p:sldId id="466" r:id="rId76"/>
    <p:sldId id="467" r:id="rId77"/>
    <p:sldId id="468" r:id="rId78"/>
    <p:sldId id="469" r:id="rId79"/>
    <p:sldId id="472" r:id="rId80"/>
    <p:sldId id="473" r:id="rId81"/>
    <p:sldId id="474" r:id="rId82"/>
    <p:sldId id="475" r:id="rId83"/>
    <p:sldId id="476" r:id="rId84"/>
    <p:sldId id="477" r:id="rId85"/>
    <p:sldId id="478" r:id="rId86"/>
    <p:sldId id="479" r:id="rId87"/>
    <p:sldId id="480" r:id="rId88"/>
    <p:sldId id="481" r:id="rId89"/>
    <p:sldId id="397" r:id="rId90"/>
    <p:sldId id="399" r:id="rId91"/>
    <p:sldId id="400" r:id="rId92"/>
    <p:sldId id="401" r:id="rId93"/>
    <p:sldId id="402" r:id="rId94"/>
    <p:sldId id="514" r:id="rId95"/>
    <p:sldId id="403" r:id="rId96"/>
    <p:sldId id="482" r:id="rId97"/>
    <p:sldId id="405" r:id="rId98"/>
    <p:sldId id="409" r:id="rId99"/>
    <p:sldId id="410" r:id="rId100"/>
    <p:sldId id="411" r:id="rId101"/>
    <p:sldId id="412" r:id="rId102"/>
    <p:sldId id="413" r:id="rId103"/>
    <p:sldId id="414" r:id="rId104"/>
    <p:sldId id="415" r:id="rId105"/>
    <p:sldId id="416" r:id="rId106"/>
    <p:sldId id="417" r:id="rId107"/>
    <p:sldId id="418" r:id="rId108"/>
    <p:sldId id="419" r:id="rId109"/>
    <p:sldId id="420" r:id="rId110"/>
    <p:sldId id="421" r:id="rId111"/>
    <p:sldId id="422" r:id="rId112"/>
    <p:sldId id="423" r:id="rId113"/>
    <p:sldId id="424" r:id="rId114"/>
    <p:sldId id="483" r:id="rId115"/>
    <p:sldId id="426" r:id="rId116"/>
    <p:sldId id="427" r:id="rId117"/>
    <p:sldId id="428" r:id="rId118"/>
    <p:sldId id="429" r:id="rId119"/>
    <p:sldId id="430" r:id="rId120"/>
    <p:sldId id="431" r:id="rId121"/>
    <p:sldId id="432" r:id="rId122"/>
    <p:sldId id="433" r:id="rId123"/>
    <p:sldId id="484" r:id="rId124"/>
    <p:sldId id="485" r:id="rId125"/>
    <p:sldId id="486" r:id="rId126"/>
    <p:sldId id="487" r:id="rId127"/>
    <p:sldId id="434" r:id="rId128"/>
    <p:sldId id="488" r:id="rId129"/>
    <p:sldId id="489" r:id="rId130"/>
    <p:sldId id="490" r:id="rId131"/>
    <p:sldId id="491" r:id="rId132"/>
    <p:sldId id="492" r:id="rId133"/>
    <p:sldId id="493" r:id="rId134"/>
    <p:sldId id="494" r:id="rId135"/>
    <p:sldId id="495" r:id="rId136"/>
    <p:sldId id="496" r:id="rId137"/>
    <p:sldId id="497" r:id="rId138"/>
    <p:sldId id="498" r:id="rId139"/>
    <p:sldId id="499" r:id="rId140"/>
    <p:sldId id="500" r:id="rId141"/>
    <p:sldId id="501" r:id="rId142"/>
    <p:sldId id="502" r:id="rId143"/>
    <p:sldId id="503" r:id="rId144"/>
    <p:sldId id="504" r:id="rId145"/>
    <p:sldId id="505" r:id="rId146"/>
    <p:sldId id="506" r:id="rId147"/>
    <p:sldId id="507" r:id="rId148"/>
    <p:sldId id="508" r:id="rId149"/>
    <p:sldId id="509" r:id="rId150"/>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8000"/>
    <a:srgbClr val="FF0000"/>
    <a:srgbClr val="33CC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7094" autoAdjust="0"/>
    <p:restoredTop sz="94595" autoAdjust="0"/>
  </p:normalViewPr>
  <p:slideViewPr>
    <p:cSldViewPr>
      <p:cViewPr varScale="1">
        <p:scale>
          <a:sx n="107" d="100"/>
          <a:sy n="107" d="100"/>
        </p:scale>
        <p:origin x="13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3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176131"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en-US"/>
          </a:p>
        </p:txBody>
      </p:sp>
      <p:sp>
        <p:nvSpPr>
          <p:cNvPr id="176132" name="Rectangle 4"/>
          <p:cNvSpPr>
            <a:spLocks noRo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6133"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6134"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176135" name="Rectangle 7"/>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A8529C05-7F6E-4295-AAD2-610C0AC6FB1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3EF9A-5337-482E-A457-952C881F4032}" type="slidenum">
              <a:rPr lang="en-US" altLang="en-US"/>
              <a:pPr/>
              <a:t>4</a:t>
            </a:fld>
            <a:endParaRPr lang="en-US" altLang="en-US"/>
          </a:p>
        </p:txBody>
      </p:sp>
      <p:sp>
        <p:nvSpPr>
          <p:cNvPr id="376834" name="Rectangle 2"/>
          <p:cNvSpPr>
            <a:spLocks noRot="1" noChangeArrowheads="1" noTextEdit="1"/>
          </p:cNvSpPr>
          <p:nvPr>
            <p:ph type="sldImg"/>
          </p:nvPr>
        </p:nvSpPr>
        <p:spPr>
          <a:ln/>
        </p:spPr>
      </p:sp>
      <p:sp>
        <p:nvSpPr>
          <p:cNvPr id="376835"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4B91E-078E-4FD2-A92E-5FF978844C34}" type="slidenum">
              <a:rPr lang="en-US" altLang="en-US"/>
              <a:pPr/>
              <a:t>19</a:t>
            </a:fld>
            <a:endParaRPr lang="en-US" altLang="en-US"/>
          </a:p>
        </p:txBody>
      </p:sp>
      <p:sp>
        <p:nvSpPr>
          <p:cNvPr id="203778" name="Rectangle 2"/>
          <p:cNvSpPr>
            <a:spLocks noRot="1" noChangeArrowheads="1" noTextEdit="1"/>
          </p:cNvSpPr>
          <p:nvPr>
            <p:ph type="sldImg"/>
          </p:nvPr>
        </p:nvSpPr>
        <p:spPr>
          <a:xfrm>
            <a:off x="1185863" y="698500"/>
            <a:ext cx="4551362" cy="3413125"/>
          </a:xfrm>
          <a:ln>
            <a:solidFill>
              <a:schemeClr val="bg1"/>
            </a:solidFill>
          </a:ln>
        </p:spPr>
      </p:sp>
      <p:sp>
        <p:nvSpPr>
          <p:cNvPr id="203779"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885EC-255E-4CBD-A685-3B65A2E15781}" type="slidenum">
              <a:rPr lang="en-US" altLang="en-US"/>
              <a:pPr/>
              <a:t>20</a:t>
            </a:fld>
            <a:endParaRPr lang="en-US" altLang="en-US"/>
          </a:p>
        </p:txBody>
      </p:sp>
      <p:sp>
        <p:nvSpPr>
          <p:cNvPr id="207874" name="Rectangle 2"/>
          <p:cNvSpPr>
            <a:spLocks noRot="1" noChangeArrowheads="1" noTextEdit="1"/>
          </p:cNvSpPr>
          <p:nvPr>
            <p:ph type="sldImg"/>
          </p:nvPr>
        </p:nvSpPr>
        <p:spPr>
          <a:xfrm>
            <a:off x="1185863" y="698500"/>
            <a:ext cx="4551362" cy="3413125"/>
          </a:xfrm>
          <a:ln/>
        </p:spPr>
      </p:sp>
      <p:sp>
        <p:nvSpPr>
          <p:cNvPr id="207875"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C1C3A-14C3-4129-9231-3FABCD720CEF}" type="slidenum">
              <a:rPr lang="en-US" altLang="en-US"/>
              <a:pPr/>
              <a:t>21</a:t>
            </a:fld>
            <a:endParaRPr lang="en-US" altLang="en-US"/>
          </a:p>
        </p:txBody>
      </p:sp>
      <p:sp>
        <p:nvSpPr>
          <p:cNvPr id="209922" name="Rectangle 2"/>
          <p:cNvSpPr>
            <a:spLocks noRot="1" noChangeArrowheads="1" noTextEdit="1"/>
          </p:cNvSpPr>
          <p:nvPr>
            <p:ph type="sldImg"/>
          </p:nvPr>
        </p:nvSpPr>
        <p:spPr>
          <a:xfrm>
            <a:off x="1185863" y="698500"/>
            <a:ext cx="4551362" cy="3413125"/>
          </a:xfrm>
          <a:ln/>
        </p:spPr>
      </p:sp>
      <p:sp>
        <p:nvSpPr>
          <p:cNvPr id="209923"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7C8FD-8652-4175-8698-0438057C1FF7}" type="slidenum">
              <a:rPr lang="en-US" altLang="en-US"/>
              <a:pPr/>
              <a:t>22</a:t>
            </a:fld>
            <a:endParaRPr lang="en-US" altLang="en-US"/>
          </a:p>
        </p:txBody>
      </p:sp>
      <p:sp>
        <p:nvSpPr>
          <p:cNvPr id="214018" name="Rectangle 2"/>
          <p:cNvSpPr>
            <a:spLocks noRot="1" noChangeArrowheads="1" noTextEdit="1"/>
          </p:cNvSpPr>
          <p:nvPr>
            <p:ph type="sldImg"/>
          </p:nvPr>
        </p:nvSpPr>
        <p:spPr>
          <a:xfrm>
            <a:off x="1185863" y="698500"/>
            <a:ext cx="4551362" cy="3413125"/>
          </a:xfrm>
          <a:ln/>
        </p:spPr>
      </p:sp>
      <p:sp>
        <p:nvSpPr>
          <p:cNvPr id="214019"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FB947-9C8A-4F97-9CD4-1C866BBFDC96}" type="slidenum">
              <a:rPr lang="en-US" altLang="en-US"/>
              <a:pPr/>
              <a:t>23</a:t>
            </a:fld>
            <a:endParaRPr lang="en-US" altLang="en-US"/>
          </a:p>
        </p:txBody>
      </p:sp>
      <p:sp>
        <p:nvSpPr>
          <p:cNvPr id="387074" name="Rectangle 2"/>
          <p:cNvSpPr>
            <a:spLocks noRot="1" noChangeArrowheads="1" noTextEdit="1"/>
          </p:cNvSpPr>
          <p:nvPr>
            <p:ph type="sldImg"/>
          </p:nvPr>
        </p:nvSpPr>
        <p:spPr>
          <a:ln/>
        </p:spPr>
      </p:sp>
      <p:sp>
        <p:nvSpPr>
          <p:cNvPr id="387075"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9DD89-E6C4-4315-B6A1-5F8648CC39E4}" type="slidenum">
              <a:rPr lang="en-US" altLang="en-US"/>
              <a:pPr/>
              <a:t>25</a:t>
            </a:fld>
            <a:endParaRPr lang="en-US" altLang="en-US"/>
          </a:p>
        </p:txBody>
      </p:sp>
      <p:sp>
        <p:nvSpPr>
          <p:cNvPr id="221186" name="Rectangle 2"/>
          <p:cNvSpPr>
            <a:spLocks noRot="1" noChangeArrowheads="1" noTextEdit="1"/>
          </p:cNvSpPr>
          <p:nvPr>
            <p:ph type="sldImg"/>
          </p:nvPr>
        </p:nvSpPr>
        <p:spPr>
          <a:xfrm>
            <a:off x="1185863" y="698500"/>
            <a:ext cx="4551362" cy="3413125"/>
          </a:xfrm>
          <a:ln/>
        </p:spPr>
      </p:sp>
      <p:sp>
        <p:nvSpPr>
          <p:cNvPr id="221187" name="Rectangle 3"/>
          <p:cNvSpPr>
            <a:spLocks noGrp="1" noChangeArrowheads="1"/>
          </p:cNvSpPr>
          <p:nvPr>
            <p:ph type="body" idx="1"/>
          </p:nvPr>
        </p:nvSpPr>
        <p:spPr>
          <a:xfrm>
            <a:off x="911225" y="4346575"/>
            <a:ext cx="5099050" cy="4189413"/>
          </a:xfrm>
          <a:solidFill>
            <a:schemeClr val="bg1"/>
          </a:solidFill>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0ACE0-CC68-421A-9244-22ACB73A2D3E}" type="slidenum">
              <a:rPr lang="en-US" altLang="en-US"/>
              <a:pPr/>
              <a:t>26</a:t>
            </a:fld>
            <a:endParaRPr lang="en-US" altLang="en-US"/>
          </a:p>
        </p:txBody>
      </p:sp>
      <p:sp>
        <p:nvSpPr>
          <p:cNvPr id="389122" name="Rectangle 2"/>
          <p:cNvSpPr>
            <a:spLocks noRot="1" noChangeArrowheads="1" noTextEdit="1"/>
          </p:cNvSpPr>
          <p:nvPr>
            <p:ph type="sldImg"/>
          </p:nvPr>
        </p:nvSpPr>
        <p:spPr>
          <a:ln/>
        </p:spPr>
      </p:sp>
      <p:sp>
        <p:nvSpPr>
          <p:cNvPr id="389123"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A20EE-9583-40EB-B984-6556D054C1E8}" type="slidenum">
              <a:rPr lang="en-US" altLang="en-US"/>
              <a:pPr/>
              <a:t>27</a:t>
            </a:fld>
            <a:endParaRPr lang="en-US" altLang="en-US"/>
          </a:p>
        </p:txBody>
      </p:sp>
      <p:sp>
        <p:nvSpPr>
          <p:cNvPr id="225282" name="Rectangle 2"/>
          <p:cNvSpPr>
            <a:spLocks noRot="1" noChangeArrowheads="1" noTextEdit="1"/>
          </p:cNvSpPr>
          <p:nvPr>
            <p:ph type="sldImg"/>
          </p:nvPr>
        </p:nvSpPr>
        <p:spPr>
          <a:ln/>
        </p:spPr>
      </p:sp>
      <p:sp>
        <p:nvSpPr>
          <p:cNvPr id="225283" name="Rectangle 3"/>
          <p:cNvSpPr>
            <a:spLocks noGrp="1" noChangeArrowheads="1"/>
          </p:cNvSpPr>
          <p:nvPr>
            <p:ph type="body" idx="1"/>
          </p:nvPr>
        </p:nvSpPr>
        <p:spPr>
          <a:xfrm>
            <a:off x="922338" y="4378325"/>
            <a:ext cx="5089525" cy="4151313"/>
          </a:xfrm>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A3728-6798-4F33-A8B6-3347B9A25F6E}" type="slidenum">
              <a:rPr lang="en-US" altLang="en-US"/>
              <a:pPr/>
              <a:t>28</a:t>
            </a:fld>
            <a:endParaRPr lang="en-US" altLang="en-US"/>
          </a:p>
        </p:txBody>
      </p:sp>
      <p:sp>
        <p:nvSpPr>
          <p:cNvPr id="227330" name="Rectangle 2"/>
          <p:cNvSpPr>
            <a:spLocks noRot="1" noChangeArrowheads="1" noTextEdit="1"/>
          </p:cNvSpPr>
          <p:nvPr>
            <p:ph type="sldImg"/>
          </p:nvPr>
        </p:nvSpPr>
        <p:spPr>
          <a:xfrm>
            <a:off x="1185863" y="698500"/>
            <a:ext cx="4551362" cy="3413125"/>
          </a:xfrm>
          <a:ln/>
        </p:spPr>
      </p:sp>
      <p:sp>
        <p:nvSpPr>
          <p:cNvPr id="227331"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E7802-0D64-4BA8-9939-9D29C993FDF8}" type="slidenum">
              <a:rPr lang="en-US" altLang="en-US"/>
              <a:pPr/>
              <a:t>29</a:t>
            </a:fld>
            <a:endParaRPr lang="en-US" altLang="en-US"/>
          </a:p>
        </p:txBody>
      </p:sp>
      <p:sp>
        <p:nvSpPr>
          <p:cNvPr id="229378" name="Rectangle 2"/>
          <p:cNvSpPr>
            <a:spLocks noRot="1" noChangeArrowheads="1" noTextEdit="1"/>
          </p:cNvSpPr>
          <p:nvPr>
            <p:ph type="sldImg"/>
          </p:nvPr>
        </p:nvSpPr>
        <p:spPr>
          <a:xfrm>
            <a:off x="1185863" y="698500"/>
            <a:ext cx="4551362" cy="3413125"/>
          </a:xfrm>
          <a:ln/>
        </p:spPr>
      </p:sp>
      <p:sp>
        <p:nvSpPr>
          <p:cNvPr id="229379"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B4C09-CB56-4FD1-9B47-15C82D364E02}" type="slidenum">
              <a:rPr lang="en-US" altLang="en-US"/>
              <a:pPr/>
              <a:t>5</a:t>
            </a:fld>
            <a:endParaRPr lang="en-US" altLang="en-US"/>
          </a:p>
        </p:txBody>
      </p:sp>
      <p:sp>
        <p:nvSpPr>
          <p:cNvPr id="177154" name="Rectangle 2"/>
          <p:cNvSpPr>
            <a:spLocks noRot="1" noChangeArrowheads="1" noTextEdit="1"/>
          </p:cNvSpPr>
          <p:nvPr>
            <p:ph type="sldImg"/>
          </p:nvPr>
        </p:nvSpPr>
        <p:spPr>
          <a:xfrm>
            <a:off x="1185863" y="698500"/>
            <a:ext cx="4551362" cy="3413125"/>
          </a:xfrm>
          <a:ln/>
        </p:spPr>
      </p:sp>
      <p:sp>
        <p:nvSpPr>
          <p:cNvPr id="177155" name="Rectangle 3"/>
          <p:cNvSpPr>
            <a:spLocks noGrp="1" noChangeArrowheads="1"/>
          </p:cNvSpPr>
          <p:nvPr>
            <p:ph type="body" idx="1"/>
          </p:nvPr>
        </p:nvSpPr>
        <p:spPr>
          <a:xfrm>
            <a:off x="911225" y="4346575"/>
            <a:ext cx="5099050" cy="4191000"/>
          </a:xfrm>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37A767-DDF2-4989-9139-A6920C6CE2B0}" type="slidenum">
              <a:rPr lang="en-US" altLang="en-US"/>
              <a:pPr/>
              <a:t>30</a:t>
            </a:fld>
            <a:endParaRPr lang="en-US" altLang="en-US"/>
          </a:p>
        </p:txBody>
      </p:sp>
      <p:sp>
        <p:nvSpPr>
          <p:cNvPr id="231426" name="Rectangle 2"/>
          <p:cNvSpPr>
            <a:spLocks noRot="1" noChangeArrowheads="1" noTextEdit="1"/>
          </p:cNvSpPr>
          <p:nvPr>
            <p:ph type="sldImg"/>
          </p:nvPr>
        </p:nvSpPr>
        <p:spPr>
          <a:xfrm>
            <a:off x="1185863" y="698500"/>
            <a:ext cx="4551362" cy="3413125"/>
          </a:xfrm>
          <a:ln/>
        </p:spPr>
      </p:sp>
      <p:sp>
        <p:nvSpPr>
          <p:cNvPr id="231427"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2CD4A-7BA9-4631-9FEC-48E2454DCDD5}" type="slidenum">
              <a:rPr lang="en-US" altLang="en-US"/>
              <a:pPr/>
              <a:t>31</a:t>
            </a:fld>
            <a:endParaRPr lang="en-US" altLang="en-US"/>
          </a:p>
        </p:txBody>
      </p:sp>
      <p:sp>
        <p:nvSpPr>
          <p:cNvPr id="233474" name="Rectangle 2"/>
          <p:cNvSpPr>
            <a:spLocks noRot="1" noChangeArrowheads="1" noTextEdit="1"/>
          </p:cNvSpPr>
          <p:nvPr>
            <p:ph type="sldImg"/>
          </p:nvPr>
        </p:nvSpPr>
        <p:spPr>
          <a:xfrm>
            <a:off x="1185863" y="698500"/>
            <a:ext cx="4551362" cy="3413125"/>
          </a:xfrm>
          <a:ln/>
        </p:spPr>
      </p:sp>
      <p:sp>
        <p:nvSpPr>
          <p:cNvPr id="233475" name="Rectangle 3"/>
          <p:cNvSpPr>
            <a:spLocks noGrp="1" noChangeArrowheads="1"/>
          </p:cNvSpPr>
          <p:nvPr>
            <p:ph type="body" idx="1"/>
          </p:nvPr>
        </p:nvSpPr>
        <p:spPr>
          <a:xfrm>
            <a:off x="911225" y="4346575"/>
            <a:ext cx="5099050" cy="4189413"/>
          </a:xfrm>
        </p:spPr>
        <p:txBody>
          <a:bodyPr/>
          <a:lstStyle/>
          <a:p>
            <a:endParaRPr lang="en-US" altLang="en-US"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7E15B-0766-4402-826C-2CF805F2E7C3}" type="slidenum">
              <a:rPr lang="en-US" altLang="en-US"/>
              <a:pPr/>
              <a:t>32</a:t>
            </a:fld>
            <a:endParaRPr lang="en-US" altLang="en-US"/>
          </a:p>
        </p:txBody>
      </p:sp>
      <p:sp>
        <p:nvSpPr>
          <p:cNvPr id="235522" name="Rectangle 2"/>
          <p:cNvSpPr>
            <a:spLocks noRot="1" noChangeArrowheads="1" noTextEdit="1"/>
          </p:cNvSpPr>
          <p:nvPr>
            <p:ph type="sldImg"/>
          </p:nvPr>
        </p:nvSpPr>
        <p:spPr>
          <a:xfrm>
            <a:off x="1185863" y="698500"/>
            <a:ext cx="4551362" cy="3413125"/>
          </a:xfrm>
          <a:ln/>
        </p:spPr>
      </p:sp>
      <p:sp>
        <p:nvSpPr>
          <p:cNvPr id="235523"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C63CB-D646-42F9-BB84-559D39130CE7}" type="slidenum">
              <a:rPr lang="en-US" altLang="en-US"/>
              <a:pPr/>
              <a:t>33</a:t>
            </a:fld>
            <a:endParaRPr lang="en-US" altLang="en-US"/>
          </a:p>
        </p:txBody>
      </p:sp>
      <p:sp>
        <p:nvSpPr>
          <p:cNvPr id="241666" name="Rectangle 2"/>
          <p:cNvSpPr>
            <a:spLocks noRot="1" noChangeArrowheads="1" noTextEdit="1"/>
          </p:cNvSpPr>
          <p:nvPr>
            <p:ph type="sldImg"/>
          </p:nvPr>
        </p:nvSpPr>
        <p:spPr>
          <a:xfrm>
            <a:off x="1185863" y="698500"/>
            <a:ext cx="4551362" cy="3413125"/>
          </a:xfrm>
          <a:ln/>
        </p:spPr>
      </p:sp>
      <p:sp>
        <p:nvSpPr>
          <p:cNvPr id="241667"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BD322-18ED-4CA2-9367-3073DB226A05}" type="slidenum">
              <a:rPr lang="en-US" altLang="en-US"/>
              <a:pPr/>
              <a:t>34</a:t>
            </a:fld>
            <a:endParaRPr lang="en-US" altLang="en-US"/>
          </a:p>
        </p:txBody>
      </p:sp>
      <p:sp>
        <p:nvSpPr>
          <p:cNvPr id="243714" name="Rectangle 2"/>
          <p:cNvSpPr>
            <a:spLocks noRot="1" noChangeArrowheads="1" noTextEdit="1"/>
          </p:cNvSpPr>
          <p:nvPr>
            <p:ph type="sldImg"/>
          </p:nvPr>
        </p:nvSpPr>
        <p:spPr>
          <a:xfrm>
            <a:off x="1185863" y="698500"/>
            <a:ext cx="4551362" cy="3413125"/>
          </a:xfrm>
          <a:ln/>
        </p:spPr>
      </p:sp>
      <p:sp>
        <p:nvSpPr>
          <p:cNvPr id="243715"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66A26-EA45-4D59-B810-D980BDAA4796}" type="slidenum">
              <a:rPr lang="en-US" altLang="en-US"/>
              <a:pPr/>
              <a:t>35</a:t>
            </a:fld>
            <a:endParaRPr lang="en-US" altLang="en-US"/>
          </a:p>
        </p:txBody>
      </p:sp>
      <p:sp>
        <p:nvSpPr>
          <p:cNvPr id="391170" name="Rectangle 2"/>
          <p:cNvSpPr>
            <a:spLocks noRot="1" noChangeArrowheads="1" noTextEdit="1"/>
          </p:cNvSpPr>
          <p:nvPr>
            <p:ph type="sldImg"/>
          </p:nvPr>
        </p:nvSpPr>
        <p:spPr>
          <a:ln/>
        </p:spPr>
      </p:sp>
      <p:sp>
        <p:nvSpPr>
          <p:cNvPr id="391171"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E3162-ECB4-4DD5-9D04-1AD702E6CA4E}" type="slidenum">
              <a:rPr lang="en-US" altLang="en-US"/>
              <a:pPr/>
              <a:t>36</a:t>
            </a:fld>
            <a:endParaRPr lang="en-US" altLang="en-US"/>
          </a:p>
        </p:txBody>
      </p:sp>
      <p:sp>
        <p:nvSpPr>
          <p:cNvPr id="245762" name="Rectangle 2"/>
          <p:cNvSpPr>
            <a:spLocks noRot="1" noChangeArrowheads="1" noTextEdit="1"/>
          </p:cNvSpPr>
          <p:nvPr>
            <p:ph type="sldImg"/>
          </p:nvPr>
        </p:nvSpPr>
        <p:spPr>
          <a:xfrm>
            <a:off x="1185863" y="698500"/>
            <a:ext cx="4551362" cy="3413125"/>
          </a:xfrm>
          <a:ln/>
        </p:spPr>
      </p:sp>
      <p:sp>
        <p:nvSpPr>
          <p:cNvPr id="245763" name="Rectangle 3"/>
          <p:cNvSpPr>
            <a:spLocks noGrp="1" noChangeArrowheads="1"/>
          </p:cNvSpPr>
          <p:nvPr>
            <p:ph type="body" idx="1"/>
          </p:nvPr>
        </p:nvSpPr>
        <p:spPr>
          <a:xfrm>
            <a:off x="911225" y="4346575"/>
            <a:ext cx="5099050" cy="4189413"/>
          </a:xfrm>
        </p:spPr>
        <p:txBody>
          <a:bodyPr/>
          <a:lstStyle/>
          <a:p>
            <a:pPr>
              <a:tabLst>
                <a:tab pos="457200" algn="l"/>
              </a:tabLst>
            </a:pP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26A68-DB6F-49A5-B8E3-6E0AEC137F81}" type="slidenum">
              <a:rPr lang="en-US" altLang="en-US"/>
              <a:pPr/>
              <a:t>37</a:t>
            </a:fld>
            <a:endParaRPr lang="en-US" altLang="en-US"/>
          </a:p>
        </p:txBody>
      </p:sp>
      <p:sp>
        <p:nvSpPr>
          <p:cNvPr id="247810" name="Rectangle 2"/>
          <p:cNvSpPr>
            <a:spLocks noRot="1" noChangeArrowheads="1" noTextEdit="1"/>
          </p:cNvSpPr>
          <p:nvPr>
            <p:ph type="sldImg"/>
          </p:nvPr>
        </p:nvSpPr>
        <p:spPr>
          <a:xfrm>
            <a:off x="1185863" y="698500"/>
            <a:ext cx="4551362" cy="3413125"/>
          </a:xfrm>
          <a:ln/>
        </p:spPr>
      </p:sp>
      <p:sp>
        <p:nvSpPr>
          <p:cNvPr id="247811"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9DE40-5BAD-4B9D-9249-0F6BDD37A22F}" type="slidenum">
              <a:rPr lang="en-US" altLang="en-US"/>
              <a:pPr/>
              <a:t>38</a:t>
            </a:fld>
            <a:endParaRPr lang="en-US" altLang="en-US"/>
          </a:p>
        </p:txBody>
      </p:sp>
      <p:sp>
        <p:nvSpPr>
          <p:cNvPr id="249858" name="Rectangle 2"/>
          <p:cNvSpPr>
            <a:spLocks noRot="1" noChangeArrowheads="1" noTextEdit="1"/>
          </p:cNvSpPr>
          <p:nvPr>
            <p:ph type="sldImg"/>
          </p:nvPr>
        </p:nvSpPr>
        <p:spPr>
          <a:xfrm>
            <a:off x="1185863" y="698500"/>
            <a:ext cx="4551362" cy="3413125"/>
          </a:xfrm>
          <a:ln/>
        </p:spPr>
      </p:sp>
      <p:sp>
        <p:nvSpPr>
          <p:cNvPr id="249859" name="Rectangle 3"/>
          <p:cNvSpPr>
            <a:spLocks noGrp="1" noChangeArrowheads="1"/>
          </p:cNvSpPr>
          <p:nvPr>
            <p:ph type="body" idx="1"/>
          </p:nvPr>
        </p:nvSpPr>
        <p:spPr>
          <a:xfrm>
            <a:off x="911225" y="4346575"/>
            <a:ext cx="5099050" cy="4189413"/>
          </a:xfrm>
        </p:spPr>
        <p:txBody>
          <a:bodyPr/>
          <a:lstStyle/>
          <a:p>
            <a:endParaRPr lang="en-US" altLang="en-US"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39CB6-6FF8-4EF2-A388-7DAABF0C1D46}" type="slidenum">
              <a:rPr lang="en-US" altLang="en-US"/>
              <a:pPr/>
              <a:t>39</a:t>
            </a:fld>
            <a:endParaRPr lang="en-US" altLang="en-US"/>
          </a:p>
        </p:txBody>
      </p:sp>
      <p:sp>
        <p:nvSpPr>
          <p:cNvPr id="251906" name="Rectangle 2"/>
          <p:cNvSpPr>
            <a:spLocks noRot="1" noChangeArrowheads="1" noTextEdit="1"/>
          </p:cNvSpPr>
          <p:nvPr>
            <p:ph type="sldImg"/>
          </p:nvPr>
        </p:nvSpPr>
        <p:spPr>
          <a:xfrm>
            <a:off x="1185863" y="698500"/>
            <a:ext cx="4551362" cy="3413125"/>
          </a:xfrm>
          <a:ln/>
        </p:spPr>
      </p:sp>
      <p:sp>
        <p:nvSpPr>
          <p:cNvPr id="251907" name="Rectangle 3"/>
          <p:cNvSpPr>
            <a:spLocks noGrp="1" noChangeArrowheads="1"/>
          </p:cNvSpPr>
          <p:nvPr>
            <p:ph type="body" idx="1"/>
          </p:nvPr>
        </p:nvSpPr>
        <p:spPr>
          <a:xfrm>
            <a:off x="911225" y="4346575"/>
            <a:ext cx="5099050" cy="4575175"/>
          </a:xfrm>
        </p:spPr>
        <p:txBody>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B0193-2213-41E9-834D-F7A6A83A4A36}" type="slidenum">
              <a:rPr lang="en-US" altLang="en-US"/>
              <a:pPr/>
              <a:t>10</a:t>
            </a:fld>
            <a:endParaRPr lang="en-US" altLang="en-US"/>
          </a:p>
        </p:txBody>
      </p:sp>
      <p:sp>
        <p:nvSpPr>
          <p:cNvPr id="183298" name="Rectangle 2"/>
          <p:cNvSpPr>
            <a:spLocks noRot="1" noChangeArrowheads="1" noTextEdit="1"/>
          </p:cNvSpPr>
          <p:nvPr>
            <p:ph type="sldImg"/>
          </p:nvPr>
        </p:nvSpPr>
        <p:spPr>
          <a:xfrm>
            <a:off x="1185863" y="698500"/>
            <a:ext cx="4551362" cy="3413125"/>
          </a:xfrm>
          <a:ln/>
        </p:spPr>
      </p:sp>
      <p:sp>
        <p:nvSpPr>
          <p:cNvPr id="183299"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E63A7-BEDE-4C50-A8D9-A8C5EC43DBD4}" type="slidenum">
              <a:rPr lang="en-US" altLang="en-US"/>
              <a:pPr/>
              <a:t>40</a:t>
            </a:fld>
            <a:endParaRPr lang="en-US" altLang="en-US"/>
          </a:p>
        </p:txBody>
      </p:sp>
      <p:sp>
        <p:nvSpPr>
          <p:cNvPr id="253954" name="Rectangle 2"/>
          <p:cNvSpPr>
            <a:spLocks noRot="1" noChangeArrowheads="1" noTextEdit="1"/>
          </p:cNvSpPr>
          <p:nvPr>
            <p:ph type="sldImg"/>
          </p:nvPr>
        </p:nvSpPr>
        <p:spPr>
          <a:xfrm>
            <a:off x="1185863" y="698500"/>
            <a:ext cx="4551362" cy="3413125"/>
          </a:xfrm>
          <a:ln/>
        </p:spPr>
      </p:sp>
      <p:sp>
        <p:nvSpPr>
          <p:cNvPr id="253955" name="Rectangle 3"/>
          <p:cNvSpPr>
            <a:spLocks noChangeArrowheads="1"/>
          </p:cNvSpPr>
          <p:nvPr/>
        </p:nvSpPr>
        <p:spPr bwMode="auto">
          <a:xfrm>
            <a:off x="3429000" y="4349750"/>
            <a:ext cx="1995488"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06" tIns="46153" rIns="92306" bIns="46153"/>
          <a:lstStyle>
            <a:lvl1pPr defTabSz="906463">
              <a:defRPr>
                <a:solidFill>
                  <a:schemeClr val="tx1"/>
                </a:solidFill>
                <a:latin typeface="Arial" panose="020B0604020202020204" pitchFamily="34" charset="0"/>
              </a:defRPr>
            </a:lvl1pPr>
            <a:lvl2pPr marL="454025" defTabSz="906463">
              <a:defRPr>
                <a:solidFill>
                  <a:schemeClr val="tx1"/>
                </a:solidFill>
                <a:latin typeface="Arial" panose="020B0604020202020204" pitchFamily="34" charset="0"/>
              </a:defRPr>
            </a:lvl2pPr>
            <a:lvl3pPr marL="906463" defTabSz="906463">
              <a:defRPr>
                <a:solidFill>
                  <a:schemeClr val="tx1"/>
                </a:solidFill>
                <a:latin typeface="Arial" panose="020B0604020202020204" pitchFamily="34" charset="0"/>
              </a:defRPr>
            </a:lvl3pPr>
            <a:lvl4pPr marL="1358900" defTabSz="906463">
              <a:defRPr>
                <a:solidFill>
                  <a:schemeClr val="tx1"/>
                </a:solidFill>
                <a:latin typeface="Arial" panose="020B0604020202020204" pitchFamily="34" charset="0"/>
              </a:defRPr>
            </a:lvl4pPr>
            <a:lvl5pPr marL="1812925" defTabSz="906463">
              <a:defRPr>
                <a:solidFill>
                  <a:schemeClr val="tx1"/>
                </a:solidFill>
                <a:latin typeface="Arial" panose="020B0604020202020204" pitchFamily="34" charset="0"/>
              </a:defRPr>
            </a:lvl5pPr>
            <a:lvl6pPr marL="2270125" defTabSz="906463" fontAlgn="base">
              <a:spcBef>
                <a:spcPct val="0"/>
              </a:spcBef>
              <a:spcAft>
                <a:spcPct val="0"/>
              </a:spcAft>
              <a:defRPr>
                <a:solidFill>
                  <a:schemeClr val="tx1"/>
                </a:solidFill>
                <a:latin typeface="Arial" panose="020B0604020202020204" pitchFamily="34" charset="0"/>
              </a:defRPr>
            </a:lvl6pPr>
            <a:lvl7pPr marL="2727325" defTabSz="906463" fontAlgn="base">
              <a:spcBef>
                <a:spcPct val="0"/>
              </a:spcBef>
              <a:spcAft>
                <a:spcPct val="0"/>
              </a:spcAft>
              <a:defRPr>
                <a:solidFill>
                  <a:schemeClr val="tx1"/>
                </a:solidFill>
                <a:latin typeface="Arial" panose="020B0604020202020204" pitchFamily="34" charset="0"/>
              </a:defRPr>
            </a:lvl7pPr>
            <a:lvl8pPr marL="3184525" defTabSz="906463" fontAlgn="base">
              <a:spcBef>
                <a:spcPct val="0"/>
              </a:spcBef>
              <a:spcAft>
                <a:spcPct val="0"/>
              </a:spcAft>
              <a:defRPr>
                <a:solidFill>
                  <a:schemeClr val="tx1"/>
                </a:solidFill>
                <a:latin typeface="Arial" panose="020B0604020202020204" pitchFamily="34" charset="0"/>
              </a:defRPr>
            </a:lvl8pPr>
            <a:lvl9pPr marL="3641725" defTabSz="906463" fontAlgn="base">
              <a:spcBef>
                <a:spcPct val="0"/>
              </a:spcBef>
              <a:spcAft>
                <a:spcPct val="0"/>
              </a:spcAft>
              <a:defRPr>
                <a:solidFill>
                  <a:schemeClr val="tx1"/>
                </a:solidFill>
                <a:latin typeface="Arial" panose="020B0604020202020204" pitchFamily="34" charset="0"/>
              </a:defRPr>
            </a:lvl9pPr>
          </a:lstStyle>
          <a:p>
            <a:pPr eaLnBrk="0" hangingPunct="0"/>
            <a:endParaRPr lang="en-US" altLang="en-US" sz="2400" b="1">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422E4-3271-4540-94FB-1C43D5F4D6D3}" type="slidenum">
              <a:rPr lang="en-US" altLang="en-US"/>
              <a:pPr/>
              <a:t>41</a:t>
            </a:fld>
            <a:endParaRPr lang="en-US" altLang="en-US"/>
          </a:p>
        </p:txBody>
      </p:sp>
      <p:sp>
        <p:nvSpPr>
          <p:cNvPr id="256002" name="Rectangle 2"/>
          <p:cNvSpPr>
            <a:spLocks noRot="1" noChangeArrowheads="1" noTextEdit="1"/>
          </p:cNvSpPr>
          <p:nvPr>
            <p:ph type="sldImg"/>
          </p:nvPr>
        </p:nvSpPr>
        <p:spPr>
          <a:xfrm>
            <a:off x="1185863" y="698500"/>
            <a:ext cx="4551362" cy="3413125"/>
          </a:xfrm>
          <a:ln/>
        </p:spPr>
      </p:sp>
      <p:sp>
        <p:nvSpPr>
          <p:cNvPr id="256003" name="Rectangle 3"/>
          <p:cNvSpPr>
            <a:spLocks noGrp="1" noChangeArrowheads="1"/>
          </p:cNvSpPr>
          <p:nvPr>
            <p:ph type="body" idx="1"/>
          </p:nvPr>
        </p:nvSpPr>
        <p:spPr>
          <a:xfrm>
            <a:off x="911225" y="4346575"/>
            <a:ext cx="5099050" cy="4189413"/>
          </a:xfrm>
        </p:spPr>
        <p:txBody>
          <a:bodyPr/>
          <a:lstStyle/>
          <a:p>
            <a:pPr>
              <a:tabLst>
                <a:tab pos="457200" algn="l"/>
              </a:tabLst>
            </a:pP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A924E-993A-432E-B7A8-8FF1EB9301DE}" type="slidenum">
              <a:rPr lang="en-US" altLang="en-US"/>
              <a:pPr/>
              <a:t>42</a:t>
            </a:fld>
            <a:endParaRPr lang="en-US" altLang="en-US"/>
          </a:p>
        </p:txBody>
      </p:sp>
      <p:sp>
        <p:nvSpPr>
          <p:cNvPr id="258050" name="Rectangle 2"/>
          <p:cNvSpPr>
            <a:spLocks noRot="1" noChangeArrowheads="1" noTextEdit="1"/>
          </p:cNvSpPr>
          <p:nvPr>
            <p:ph type="sldImg"/>
          </p:nvPr>
        </p:nvSpPr>
        <p:spPr>
          <a:xfrm>
            <a:off x="1185863" y="698500"/>
            <a:ext cx="4551362" cy="3413125"/>
          </a:xfrm>
          <a:ln/>
        </p:spPr>
      </p:sp>
      <p:sp>
        <p:nvSpPr>
          <p:cNvPr id="258051" name="Rectangle 3"/>
          <p:cNvSpPr>
            <a:spLocks noGrp="1" noChangeArrowheads="1"/>
          </p:cNvSpPr>
          <p:nvPr>
            <p:ph type="body" idx="1"/>
          </p:nvPr>
        </p:nvSpPr>
        <p:spPr>
          <a:xfrm>
            <a:off x="911225" y="4346575"/>
            <a:ext cx="5099050" cy="4189413"/>
          </a:xfrm>
        </p:spPr>
        <p:txBody>
          <a:bodyPr/>
          <a:lstStyle/>
          <a:p>
            <a:endParaRPr lang="en-US" altLang="en-US"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F85A1-A8A7-49AA-8553-3E00B04513C8}" type="slidenum">
              <a:rPr lang="en-US" altLang="en-US"/>
              <a:pPr/>
              <a:t>43</a:t>
            </a:fld>
            <a:endParaRPr lang="en-US" altLang="en-US"/>
          </a:p>
        </p:txBody>
      </p:sp>
      <p:sp>
        <p:nvSpPr>
          <p:cNvPr id="260098" name="Rectangle 2"/>
          <p:cNvSpPr>
            <a:spLocks noRot="1" noChangeArrowheads="1" noTextEdit="1"/>
          </p:cNvSpPr>
          <p:nvPr>
            <p:ph type="sldImg"/>
          </p:nvPr>
        </p:nvSpPr>
        <p:spPr>
          <a:xfrm>
            <a:off x="1185863" y="698500"/>
            <a:ext cx="4551362" cy="3413125"/>
          </a:xfrm>
          <a:ln/>
        </p:spPr>
      </p:sp>
      <p:sp>
        <p:nvSpPr>
          <p:cNvPr id="260099" name="Rectangle 3"/>
          <p:cNvSpPr>
            <a:spLocks noGrp="1" noChangeArrowheads="1"/>
          </p:cNvSpPr>
          <p:nvPr>
            <p:ph type="body" idx="1"/>
          </p:nvPr>
        </p:nvSpPr>
        <p:spPr>
          <a:xfrm>
            <a:off x="911225" y="4346575"/>
            <a:ext cx="5099050" cy="4189413"/>
          </a:xfrm>
        </p:spPr>
        <p:txBody>
          <a:bodyPr/>
          <a:lstStyle/>
          <a:p>
            <a:endParaRPr lang="en-US" altLang="en-US"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20AD6-AE3E-4531-99EF-18CDB9E3E8C3}" type="slidenum">
              <a:rPr lang="en-US" altLang="en-US"/>
              <a:pPr/>
              <a:t>44</a:t>
            </a:fld>
            <a:endParaRPr lang="en-US" altLang="en-US"/>
          </a:p>
        </p:txBody>
      </p:sp>
      <p:sp>
        <p:nvSpPr>
          <p:cNvPr id="262146" name="Rectangle 2"/>
          <p:cNvSpPr>
            <a:spLocks noRot="1" noChangeArrowheads="1" noTextEdit="1"/>
          </p:cNvSpPr>
          <p:nvPr>
            <p:ph type="sldImg"/>
          </p:nvPr>
        </p:nvSpPr>
        <p:spPr>
          <a:xfrm>
            <a:off x="1185863" y="698500"/>
            <a:ext cx="4551362" cy="3413125"/>
          </a:xfrm>
          <a:ln/>
        </p:spPr>
      </p:sp>
      <p:sp>
        <p:nvSpPr>
          <p:cNvPr id="262147"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E4DAC-DE8F-4F84-BB85-4A925072D2A0}" type="slidenum">
              <a:rPr lang="en-US" altLang="en-US"/>
              <a:pPr/>
              <a:t>45</a:t>
            </a:fld>
            <a:endParaRPr lang="en-US" altLang="en-US"/>
          </a:p>
        </p:txBody>
      </p:sp>
      <p:sp>
        <p:nvSpPr>
          <p:cNvPr id="399362" name="Rectangle 2"/>
          <p:cNvSpPr>
            <a:spLocks noRot="1" noChangeArrowheads="1" noTextEdit="1"/>
          </p:cNvSpPr>
          <p:nvPr>
            <p:ph type="sldImg"/>
          </p:nvPr>
        </p:nvSpPr>
        <p:spPr>
          <a:ln/>
        </p:spPr>
      </p:sp>
      <p:sp>
        <p:nvSpPr>
          <p:cNvPr id="399363"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9844D-F073-4A2D-BC56-6E9105D7DC3D}" type="slidenum">
              <a:rPr lang="en-US" altLang="en-US"/>
              <a:pPr/>
              <a:t>46</a:t>
            </a:fld>
            <a:endParaRPr lang="en-US" altLang="en-US"/>
          </a:p>
        </p:txBody>
      </p:sp>
      <p:sp>
        <p:nvSpPr>
          <p:cNvPr id="395266" name="Rectangle 2"/>
          <p:cNvSpPr>
            <a:spLocks noRot="1" noChangeArrowheads="1" noTextEdit="1"/>
          </p:cNvSpPr>
          <p:nvPr>
            <p:ph type="sldImg"/>
          </p:nvPr>
        </p:nvSpPr>
        <p:spPr>
          <a:xfrm>
            <a:off x="1185863" y="698500"/>
            <a:ext cx="4551362" cy="3413125"/>
          </a:xfrm>
          <a:ln/>
        </p:spPr>
      </p:sp>
      <p:sp>
        <p:nvSpPr>
          <p:cNvPr id="395267"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B7CA5-AFAA-431B-B91E-4DF41BC8A388}" type="slidenum">
              <a:rPr lang="en-US" altLang="en-US"/>
              <a:pPr/>
              <a:t>47</a:t>
            </a:fld>
            <a:endParaRPr lang="en-US" altLang="en-US"/>
          </a:p>
        </p:txBody>
      </p:sp>
      <p:sp>
        <p:nvSpPr>
          <p:cNvPr id="397314" name="Rectangle 2"/>
          <p:cNvSpPr>
            <a:spLocks noRot="1" noChangeArrowheads="1" noTextEdit="1"/>
          </p:cNvSpPr>
          <p:nvPr>
            <p:ph type="sldImg"/>
          </p:nvPr>
        </p:nvSpPr>
        <p:spPr>
          <a:xfrm>
            <a:off x="1185863" y="698500"/>
            <a:ext cx="4551362" cy="3413125"/>
          </a:xfrm>
          <a:ln/>
        </p:spPr>
      </p:sp>
      <p:sp>
        <p:nvSpPr>
          <p:cNvPr id="397315"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6CEFE-3086-42BC-B650-9CA1FA6A1766}" type="slidenum">
              <a:rPr lang="en-US" altLang="en-US"/>
              <a:pPr/>
              <a:t>48</a:t>
            </a:fld>
            <a:endParaRPr lang="en-US" altLang="en-US"/>
          </a:p>
        </p:txBody>
      </p:sp>
      <p:sp>
        <p:nvSpPr>
          <p:cNvPr id="393218" name="Rectangle 2"/>
          <p:cNvSpPr>
            <a:spLocks noRot="1" noChangeArrowheads="1" noTextEdit="1"/>
          </p:cNvSpPr>
          <p:nvPr>
            <p:ph type="sldImg"/>
          </p:nvPr>
        </p:nvSpPr>
        <p:spPr>
          <a:ln/>
        </p:spPr>
      </p:sp>
      <p:sp>
        <p:nvSpPr>
          <p:cNvPr id="393219"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03B31-EE5A-4620-96D7-0C47FB3FD87B}" type="slidenum">
              <a:rPr lang="en-US" altLang="en-US"/>
              <a:pPr/>
              <a:t>49</a:t>
            </a:fld>
            <a:endParaRPr lang="en-US" altLang="en-US"/>
          </a:p>
        </p:txBody>
      </p:sp>
      <p:sp>
        <p:nvSpPr>
          <p:cNvPr id="266242" name="Rectangle 2"/>
          <p:cNvSpPr>
            <a:spLocks noRot="1" noChangeArrowheads="1" noTextEdit="1"/>
          </p:cNvSpPr>
          <p:nvPr>
            <p:ph type="sldImg"/>
          </p:nvPr>
        </p:nvSpPr>
        <p:spPr>
          <a:xfrm>
            <a:off x="1185863" y="698500"/>
            <a:ext cx="4551362" cy="3413125"/>
          </a:xfrm>
          <a:ln/>
        </p:spPr>
      </p:sp>
      <p:sp>
        <p:nvSpPr>
          <p:cNvPr id="266243"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23184-145C-4956-8A04-CC3460E259BD}" type="slidenum">
              <a:rPr lang="en-US" altLang="en-US"/>
              <a:pPr/>
              <a:t>13</a:t>
            </a:fld>
            <a:endParaRPr lang="en-US" altLang="en-US"/>
          </a:p>
        </p:txBody>
      </p:sp>
      <p:sp>
        <p:nvSpPr>
          <p:cNvPr id="185346" name="Rectangle 2"/>
          <p:cNvSpPr>
            <a:spLocks noRot="1" noChangeArrowheads="1" noTextEdit="1"/>
          </p:cNvSpPr>
          <p:nvPr>
            <p:ph type="sldImg"/>
          </p:nvPr>
        </p:nvSpPr>
        <p:spPr>
          <a:xfrm>
            <a:off x="1185863" y="698500"/>
            <a:ext cx="4551362" cy="3413125"/>
          </a:xfrm>
          <a:ln/>
        </p:spPr>
      </p:sp>
      <p:sp>
        <p:nvSpPr>
          <p:cNvPr id="185347"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F9611-9FCC-42D4-86CB-92D53F5DF78B}" type="slidenum">
              <a:rPr lang="en-US" altLang="en-US"/>
              <a:pPr/>
              <a:t>50</a:t>
            </a:fld>
            <a:endParaRPr lang="en-US" altLang="en-US"/>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CDAA3-822E-4302-8699-BCA82DC6A2BD}" type="slidenum">
              <a:rPr lang="en-US" altLang="en-US"/>
              <a:pPr/>
              <a:t>51</a:t>
            </a:fld>
            <a:endParaRPr lang="en-US" altLang="en-US"/>
          </a:p>
        </p:txBody>
      </p:sp>
      <p:sp>
        <p:nvSpPr>
          <p:cNvPr id="401410" name="Rectangle 2"/>
          <p:cNvSpPr>
            <a:spLocks noRot="1" noChangeArrowheads="1" noTextEdit="1"/>
          </p:cNvSpPr>
          <p:nvPr>
            <p:ph type="sldImg"/>
          </p:nvPr>
        </p:nvSpPr>
        <p:spPr>
          <a:ln/>
        </p:spPr>
      </p:sp>
      <p:sp>
        <p:nvSpPr>
          <p:cNvPr id="401411"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81490-C06D-432B-9FC6-687F1E6BDCD9}" type="slidenum">
              <a:rPr lang="en-US" altLang="en-US"/>
              <a:pPr/>
              <a:t>54</a:t>
            </a:fld>
            <a:endParaRPr lang="en-US" altLang="en-US"/>
          </a:p>
        </p:txBody>
      </p:sp>
      <p:sp>
        <p:nvSpPr>
          <p:cNvPr id="425986" name="Rectangle 2"/>
          <p:cNvSpPr>
            <a:spLocks noRot="1" noChangeArrowheads="1" noTextEdit="1"/>
          </p:cNvSpPr>
          <p:nvPr>
            <p:ph type="sldImg"/>
          </p:nvPr>
        </p:nvSpPr>
        <p:spPr>
          <a:ln/>
        </p:spPr>
      </p:sp>
      <p:sp>
        <p:nvSpPr>
          <p:cNvPr id="425987"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B5B29-CF77-46AB-8EC9-87BF203DD74C}" type="slidenum">
              <a:rPr lang="en-US" altLang="en-US"/>
              <a:pPr/>
              <a:t>62</a:t>
            </a:fld>
            <a:endParaRPr lang="en-US" altLang="en-US"/>
          </a:p>
        </p:txBody>
      </p:sp>
      <p:sp>
        <p:nvSpPr>
          <p:cNvPr id="428034" name="Rectangle 2"/>
          <p:cNvSpPr>
            <a:spLocks noRot="1" noChangeArrowheads="1" noTextEdit="1"/>
          </p:cNvSpPr>
          <p:nvPr>
            <p:ph type="sldImg"/>
          </p:nvPr>
        </p:nvSpPr>
        <p:spPr>
          <a:ln/>
        </p:spPr>
      </p:sp>
      <p:sp>
        <p:nvSpPr>
          <p:cNvPr id="428035"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4DA1C-8C24-4A46-8C28-74FA8AC5C29C}" type="slidenum">
              <a:rPr lang="en-US" altLang="en-US"/>
              <a:pPr/>
              <a:t>86</a:t>
            </a:fld>
            <a:endParaRPr lang="en-US" altLang="en-US"/>
          </a:p>
        </p:txBody>
      </p:sp>
      <p:sp>
        <p:nvSpPr>
          <p:cNvPr id="439298" name="Rectangle 2"/>
          <p:cNvSpPr>
            <a:spLocks noRot="1" noChangeArrowheads="1" noTextEdit="1"/>
          </p:cNvSpPr>
          <p:nvPr>
            <p:ph type="sldImg"/>
          </p:nvPr>
        </p:nvSpPr>
        <p:spPr>
          <a:ln/>
        </p:spPr>
      </p:sp>
      <p:sp>
        <p:nvSpPr>
          <p:cNvPr id="439299"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02200-4D2E-441E-86AF-C68FC92416F8}" type="slidenum">
              <a:rPr lang="en-US" altLang="en-US"/>
              <a:pPr/>
              <a:t>87</a:t>
            </a:fld>
            <a:endParaRPr lang="en-US" altLang="en-US"/>
          </a:p>
        </p:txBody>
      </p:sp>
      <p:sp>
        <p:nvSpPr>
          <p:cNvPr id="290818" name="Rectangle 2"/>
          <p:cNvSpPr>
            <a:spLocks noRot="1" noChangeArrowheads="1" noTextEdit="1"/>
          </p:cNvSpPr>
          <p:nvPr>
            <p:ph type="sldImg"/>
          </p:nvPr>
        </p:nvSpPr>
        <p:spPr>
          <a:xfrm>
            <a:off x="1185863" y="698500"/>
            <a:ext cx="4551362" cy="3413125"/>
          </a:xfrm>
          <a:ln/>
        </p:spPr>
      </p:sp>
      <p:sp>
        <p:nvSpPr>
          <p:cNvPr id="290819"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8E518-91C5-421F-A27C-1CD7FC2685F7}" type="slidenum">
              <a:rPr lang="en-US" altLang="en-US"/>
              <a:pPr/>
              <a:t>88</a:t>
            </a:fld>
            <a:endParaRPr lang="en-US" altLang="en-US"/>
          </a:p>
        </p:txBody>
      </p:sp>
      <p:sp>
        <p:nvSpPr>
          <p:cNvPr id="294914" name="Rectangle 2"/>
          <p:cNvSpPr>
            <a:spLocks noRot="1" noChangeArrowheads="1" noTextEdit="1"/>
          </p:cNvSpPr>
          <p:nvPr>
            <p:ph type="sldImg"/>
          </p:nvPr>
        </p:nvSpPr>
        <p:spPr>
          <a:xfrm>
            <a:off x="1185863" y="698500"/>
            <a:ext cx="4551362" cy="3413125"/>
          </a:xfrm>
          <a:ln/>
        </p:spPr>
      </p:sp>
      <p:sp>
        <p:nvSpPr>
          <p:cNvPr id="294915"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54E53-B59A-40CD-83B5-529FA64E596C}" type="slidenum">
              <a:rPr lang="en-US" altLang="en-US"/>
              <a:pPr/>
              <a:t>89</a:t>
            </a:fld>
            <a:endParaRPr lang="en-US" altLang="en-US"/>
          </a:p>
        </p:txBody>
      </p:sp>
      <p:sp>
        <p:nvSpPr>
          <p:cNvPr id="296962" name="Rectangle 2"/>
          <p:cNvSpPr>
            <a:spLocks noRot="1" noChangeArrowheads="1" noTextEdit="1"/>
          </p:cNvSpPr>
          <p:nvPr>
            <p:ph type="sldImg"/>
          </p:nvPr>
        </p:nvSpPr>
        <p:spPr>
          <a:xfrm>
            <a:off x="1168400" y="696913"/>
            <a:ext cx="4597400" cy="3448050"/>
          </a:xfrm>
          <a:ln w="12700" cap="flat">
            <a:solidFill>
              <a:schemeClr val="tx1"/>
            </a:solidFill>
          </a:ln>
          <a:extLst>
            <a:ext uri="{909E8E84-426E-40DD-AFC4-6F175D3DCCD1}">
              <a14:hiddenFill xmlns:a14="http://schemas.microsoft.com/office/drawing/2010/main">
                <a:noFill/>
              </a14:hiddenFill>
            </a:ext>
          </a:extLst>
        </p:spPr>
      </p:sp>
      <p:sp>
        <p:nvSpPr>
          <p:cNvPr id="296963" name="Rectangle 3"/>
          <p:cNvSpPr>
            <a:spLocks noGrp="1" noChangeArrowheads="1"/>
          </p:cNvSpPr>
          <p:nvPr>
            <p:ph type="body" idx="1"/>
          </p:nvPr>
        </p:nvSpPr>
        <p:spPr>
          <a:xfrm>
            <a:off x="920750" y="4378325"/>
            <a:ext cx="5091113" cy="4149725"/>
          </a:xfrm>
          <a:ln/>
        </p:spPr>
        <p:txBody>
          <a:bodyPr lIns="91277" tIns="45638" rIns="91277" bIns="45638"/>
          <a:lstStyle/>
          <a:p>
            <a:pPr>
              <a:spcBef>
                <a:spcPct val="50000"/>
              </a:spcBef>
            </a:pPr>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DA2C5-AAFB-4C9A-94CB-C648876C485E}" type="slidenum">
              <a:rPr lang="en-US" altLang="en-US"/>
              <a:pPr/>
              <a:t>90</a:t>
            </a:fld>
            <a:endParaRPr lang="en-US" altLang="en-US"/>
          </a:p>
        </p:txBody>
      </p:sp>
      <p:sp>
        <p:nvSpPr>
          <p:cNvPr id="299010" name="Rectangle 2"/>
          <p:cNvSpPr>
            <a:spLocks noRot="1" noChangeArrowheads="1" noTextEdit="1"/>
          </p:cNvSpPr>
          <p:nvPr>
            <p:ph type="sldImg"/>
          </p:nvPr>
        </p:nvSpPr>
        <p:spPr>
          <a:xfrm>
            <a:off x="1185863" y="698500"/>
            <a:ext cx="4551362" cy="3413125"/>
          </a:xfrm>
          <a:ln/>
        </p:spPr>
      </p:sp>
      <p:sp>
        <p:nvSpPr>
          <p:cNvPr id="299011"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626CE-08C4-4075-91B9-5BBDA39D1F27}" type="slidenum">
              <a:rPr lang="en-US" altLang="en-US"/>
              <a:pPr/>
              <a:t>91</a:t>
            </a:fld>
            <a:endParaRPr lang="en-US" altLang="en-US"/>
          </a:p>
        </p:txBody>
      </p:sp>
      <p:sp>
        <p:nvSpPr>
          <p:cNvPr id="301058" name="Rectangle 2"/>
          <p:cNvSpPr>
            <a:spLocks noRot="1" noChangeArrowheads="1" noTextEdit="1"/>
          </p:cNvSpPr>
          <p:nvPr>
            <p:ph type="sldImg"/>
          </p:nvPr>
        </p:nvSpPr>
        <p:spPr>
          <a:xfrm>
            <a:off x="1185863" y="698500"/>
            <a:ext cx="4551362" cy="3413125"/>
          </a:xfrm>
          <a:ln/>
        </p:spPr>
      </p:sp>
      <p:sp>
        <p:nvSpPr>
          <p:cNvPr id="301059"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6B35D-144F-4A08-8AAB-E767ADDAD66B}" type="slidenum">
              <a:rPr lang="en-US" altLang="en-US"/>
              <a:pPr/>
              <a:t>14</a:t>
            </a:fld>
            <a:endParaRPr lang="en-US" altLang="en-US"/>
          </a:p>
        </p:txBody>
      </p:sp>
      <p:sp>
        <p:nvSpPr>
          <p:cNvPr id="189442" name="Rectangle 2"/>
          <p:cNvSpPr>
            <a:spLocks noRot="1" noChangeArrowheads="1" noTextEdit="1"/>
          </p:cNvSpPr>
          <p:nvPr>
            <p:ph type="sldImg"/>
          </p:nvPr>
        </p:nvSpPr>
        <p:spPr>
          <a:xfrm>
            <a:off x="1185863" y="698500"/>
            <a:ext cx="4551362" cy="3413125"/>
          </a:xfrm>
          <a:ln/>
        </p:spPr>
      </p:sp>
      <p:sp>
        <p:nvSpPr>
          <p:cNvPr id="189443"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D9C70-1A15-4104-A757-16E05F22FD7B}" type="slidenum">
              <a:rPr lang="en-US" altLang="en-US"/>
              <a:pPr/>
              <a:t>93</a:t>
            </a:fld>
            <a:endParaRPr lang="en-US" altLang="en-US"/>
          </a:p>
        </p:txBody>
      </p:sp>
      <p:sp>
        <p:nvSpPr>
          <p:cNvPr id="303106" name="Rectangle 2"/>
          <p:cNvSpPr>
            <a:spLocks noRot="1" noChangeArrowheads="1" noTextEdit="1"/>
          </p:cNvSpPr>
          <p:nvPr>
            <p:ph type="sldImg"/>
          </p:nvPr>
        </p:nvSpPr>
        <p:spPr>
          <a:xfrm>
            <a:off x="1185863" y="698500"/>
            <a:ext cx="4551362" cy="3413125"/>
          </a:xfrm>
          <a:ln/>
        </p:spPr>
      </p:sp>
      <p:sp>
        <p:nvSpPr>
          <p:cNvPr id="303107" name="Rectangle 3"/>
          <p:cNvSpPr>
            <a:spLocks noGrp="1" noChangeArrowheads="1"/>
          </p:cNvSpPr>
          <p:nvPr>
            <p:ph type="body" idx="1"/>
          </p:nvPr>
        </p:nvSpPr>
        <p:spPr>
          <a:xfrm>
            <a:off x="923925" y="4379913"/>
            <a:ext cx="5099050" cy="4191000"/>
          </a:xfrm>
        </p:spPr>
        <p:txBody>
          <a:bodyPr/>
          <a:lstStyle/>
          <a:p>
            <a:pPr>
              <a:lnSpc>
                <a:spcPct val="70000"/>
              </a:lnSpc>
            </a:pPr>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99C13-CA06-40E0-A2E6-BBC6C150A052}" type="slidenum">
              <a:rPr lang="en-US" altLang="en-US"/>
              <a:pPr/>
              <a:t>94</a:t>
            </a:fld>
            <a:endParaRPr lang="en-US" altLang="en-US"/>
          </a:p>
        </p:txBody>
      </p:sp>
      <p:sp>
        <p:nvSpPr>
          <p:cNvPr id="441346" name="Rectangle 2"/>
          <p:cNvSpPr>
            <a:spLocks noRot="1" noChangeArrowheads="1" noTextEdit="1"/>
          </p:cNvSpPr>
          <p:nvPr>
            <p:ph type="sldImg"/>
          </p:nvPr>
        </p:nvSpPr>
        <p:spPr>
          <a:ln/>
        </p:spPr>
      </p:sp>
      <p:sp>
        <p:nvSpPr>
          <p:cNvPr id="441347"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FBADE-0FDB-4F03-8F91-B3407772BD52}" type="slidenum">
              <a:rPr lang="en-US" altLang="en-US"/>
              <a:pPr/>
              <a:t>95</a:t>
            </a:fld>
            <a:endParaRPr lang="en-US" altLang="en-US"/>
          </a:p>
        </p:txBody>
      </p:sp>
      <p:sp>
        <p:nvSpPr>
          <p:cNvPr id="307202" name="Rectangle 2"/>
          <p:cNvSpPr>
            <a:spLocks noRot="1" noChangeArrowheads="1" noTextEdit="1"/>
          </p:cNvSpPr>
          <p:nvPr>
            <p:ph type="sldImg"/>
          </p:nvPr>
        </p:nvSpPr>
        <p:spPr>
          <a:xfrm>
            <a:off x="1185863" y="698500"/>
            <a:ext cx="4551362" cy="3413125"/>
          </a:xfrm>
          <a:ln/>
        </p:spPr>
      </p:sp>
      <p:sp>
        <p:nvSpPr>
          <p:cNvPr id="307203"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48BD5-CE47-4D1D-8B46-3B5851457187}" type="slidenum">
              <a:rPr lang="en-US" altLang="en-US"/>
              <a:pPr/>
              <a:t>96</a:t>
            </a:fld>
            <a:endParaRPr lang="en-US" altLang="en-US"/>
          </a:p>
        </p:txBody>
      </p:sp>
      <p:sp>
        <p:nvSpPr>
          <p:cNvPr id="312322" name="Rectangle 2"/>
          <p:cNvSpPr>
            <a:spLocks noRot="1" noChangeArrowheads="1" noTextEdit="1"/>
          </p:cNvSpPr>
          <p:nvPr>
            <p:ph type="sldImg"/>
          </p:nvPr>
        </p:nvSpPr>
        <p:spPr>
          <a:xfrm>
            <a:off x="1185863" y="698500"/>
            <a:ext cx="4551362" cy="3413125"/>
          </a:xfrm>
          <a:ln/>
        </p:spPr>
      </p:sp>
      <p:sp>
        <p:nvSpPr>
          <p:cNvPr id="312323"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093F8-CD98-4510-85A5-869D2DBF67C7}" type="slidenum">
              <a:rPr lang="en-US" altLang="en-US"/>
              <a:pPr/>
              <a:t>97</a:t>
            </a:fld>
            <a:endParaRPr lang="en-US" altLang="en-US"/>
          </a:p>
        </p:txBody>
      </p:sp>
      <p:sp>
        <p:nvSpPr>
          <p:cNvPr id="314370" name="Rectangle 2"/>
          <p:cNvSpPr>
            <a:spLocks noRot="1" noChangeArrowheads="1" noTextEdit="1"/>
          </p:cNvSpPr>
          <p:nvPr>
            <p:ph type="sldImg"/>
          </p:nvPr>
        </p:nvSpPr>
        <p:spPr>
          <a:xfrm>
            <a:off x="1185863" y="698500"/>
            <a:ext cx="4551362" cy="3413125"/>
          </a:xfrm>
          <a:ln/>
        </p:spPr>
      </p:sp>
      <p:sp>
        <p:nvSpPr>
          <p:cNvPr id="314371"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79591-3068-48EF-9F61-2476FE4DF013}" type="slidenum">
              <a:rPr lang="en-US" altLang="en-US"/>
              <a:pPr/>
              <a:t>99</a:t>
            </a:fld>
            <a:endParaRPr lang="en-US" altLang="en-US"/>
          </a:p>
        </p:txBody>
      </p:sp>
      <p:sp>
        <p:nvSpPr>
          <p:cNvPr id="317442" name="Rectangle 2"/>
          <p:cNvSpPr>
            <a:spLocks noRot="1" noChangeArrowheads="1" noTextEdit="1"/>
          </p:cNvSpPr>
          <p:nvPr>
            <p:ph type="sldImg"/>
          </p:nvPr>
        </p:nvSpPr>
        <p:spPr>
          <a:xfrm>
            <a:off x="1185863" y="698500"/>
            <a:ext cx="4551362" cy="3413125"/>
          </a:xfrm>
          <a:ln/>
        </p:spPr>
      </p:sp>
      <p:sp>
        <p:nvSpPr>
          <p:cNvPr id="317443"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9C116-7676-4F8A-B0BE-C320A5806FEB}" type="slidenum">
              <a:rPr lang="en-US" altLang="en-US"/>
              <a:pPr/>
              <a:t>100</a:t>
            </a:fld>
            <a:endParaRPr lang="en-US" altLang="en-US"/>
          </a:p>
        </p:txBody>
      </p:sp>
      <p:sp>
        <p:nvSpPr>
          <p:cNvPr id="319490" name="Rectangle 2"/>
          <p:cNvSpPr>
            <a:spLocks noRot="1" noChangeArrowheads="1" noTextEdit="1"/>
          </p:cNvSpPr>
          <p:nvPr>
            <p:ph type="sldImg"/>
          </p:nvPr>
        </p:nvSpPr>
        <p:spPr>
          <a:xfrm>
            <a:off x="1185863" y="698500"/>
            <a:ext cx="4551362" cy="3413125"/>
          </a:xfrm>
          <a:ln/>
        </p:spPr>
      </p:sp>
      <p:sp>
        <p:nvSpPr>
          <p:cNvPr id="319491"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5F2C7-416C-4E5C-929E-ED021864389F}" type="slidenum">
              <a:rPr lang="en-US" altLang="en-US"/>
              <a:pPr/>
              <a:t>101</a:t>
            </a:fld>
            <a:endParaRPr lang="en-US" altLang="en-US"/>
          </a:p>
        </p:txBody>
      </p:sp>
      <p:sp>
        <p:nvSpPr>
          <p:cNvPr id="321538" name="Rectangle 2"/>
          <p:cNvSpPr>
            <a:spLocks noRot="1" noChangeArrowheads="1" noTextEdit="1"/>
          </p:cNvSpPr>
          <p:nvPr>
            <p:ph type="sldImg"/>
          </p:nvPr>
        </p:nvSpPr>
        <p:spPr>
          <a:xfrm>
            <a:off x="1168400" y="696913"/>
            <a:ext cx="4597400" cy="3448050"/>
          </a:xfrm>
          <a:ln w="12700" cap="flat">
            <a:solidFill>
              <a:schemeClr val="tx1"/>
            </a:solidFill>
          </a:ln>
          <a:extLst>
            <a:ext uri="{909E8E84-426E-40DD-AFC4-6F175D3DCCD1}">
              <a14:hiddenFill xmlns:a14="http://schemas.microsoft.com/office/drawing/2010/main">
                <a:noFill/>
              </a14:hiddenFill>
            </a:ext>
          </a:extLst>
        </p:spPr>
      </p:sp>
      <p:sp>
        <p:nvSpPr>
          <p:cNvPr id="321539" name="Rectangle 3"/>
          <p:cNvSpPr>
            <a:spLocks noGrp="1" noChangeArrowheads="1"/>
          </p:cNvSpPr>
          <p:nvPr>
            <p:ph type="body" idx="1"/>
          </p:nvPr>
        </p:nvSpPr>
        <p:spPr>
          <a:xfrm>
            <a:off x="920750" y="4378325"/>
            <a:ext cx="5091113" cy="4149725"/>
          </a:xfrm>
          <a:ln/>
        </p:spPr>
        <p:txBody>
          <a:bodyPr lIns="91277" tIns="45638" rIns="91277" bIns="45638"/>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A16B3-65AC-41B6-A87D-62391C907E49}" type="slidenum">
              <a:rPr lang="en-US" altLang="en-US"/>
              <a:pPr/>
              <a:t>102</a:t>
            </a:fld>
            <a:endParaRPr lang="en-US" altLang="en-US"/>
          </a:p>
        </p:txBody>
      </p:sp>
      <p:sp>
        <p:nvSpPr>
          <p:cNvPr id="323586" name="Rectangle 2"/>
          <p:cNvSpPr>
            <a:spLocks noRot="1" noChangeArrowheads="1" noTextEdit="1"/>
          </p:cNvSpPr>
          <p:nvPr>
            <p:ph type="sldImg"/>
          </p:nvPr>
        </p:nvSpPr>
        <p:spPr>
          <a:xfrm>
            <a:off x="1168400" y="696913"/>
            <a:ext cx="4597400" cy="3448050"/>
          </a:xfrm>
          <a:ln w="12700" cap="flat">
            <a:solidFill>
              <a:schemeClr val="tx1"/>
            </a:solidFill>
          </a:ln>
          <a:extLst>
            <a:ext uri="{909E8E84-426E-40DD-AFC4-6F175D3DCCD1}">
              <a14:hiddenFill xmlns:a14="http://schemas.microsoft.com/office/drawing/2010/main">
                <a:noFill/>
              </a14:hiddenFill>
            </a:ext>
          </a:extLst>
        </p:spPr>
      </p:sp>
      <p:sp>
        <p:nvSpPr>
          <p:cNvPr id="323587" name="Rectangle 3"/>
          <p:cNvSpPr>
            <a:spLocks noGrp="1" noChangeArrowheads="1"/>
          </p:cNvSpPr>
          <p:nvPr>
            <p:ph type="body" idx="1"/>
          </p:nvPr>
        </p:nvSpPr>
        <p:spPr>
          <a:xfrm>
            <a:off x="920750" y="4378325"/>
            <a:ext cx="5091113" cy="4149725"/>
          </a:xfrm>
          <a:ln/>
        </p:spPr>
        <p:txBody>
          <a:bodyPr lIns="91277" tIns="45638" rIns="91277" bIns="45638"/>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071C8-0836-4AC2-B870-9E64B080369D}" type="slidenum">
              <a:rPr lang="en-US" altLang="en-US"/>
              <a:pPr/>
              <a:t>103</a:t>
            </a:fld>
            <a:endParaRPr lang="en-US" altLang="en-US"/>
          </a:p>
        </p:txBody>
      </p:sp>
      <p:sp>
        <p:nvSpPr>
          <p:cNvPr id="325634" name="Rectangle 2"/>
          <p:cNvSpPr>
            <a:spLocks noRot="1" noChangeArrowheads="1" noTextEdit="1"/>
          </p:cNvSpPr>
          <p:nvPr>
            <p:ph type="sldImg"/>
          </p:nvPr>
        </p:nvSpPr>
        <p:spPr>
          <a:xfrm>
            <a:off x="1168400" y="696913"/>
            <a:ext cx="4597400" cy="3448050"/>
          </a:xfrm>
          <a:ln w="12700" cap="flat">
            <a:solidFill>
              <a:schemeClr val="tx1"/>
            </a:solidFill>
          </a:ln>
          <a:extLst>
            <a:ext uri="{909E8E84-426E-40DD-AFC4-6F175D3DCCD1}">
              <a14:hiddenFill xmlns:a14="http://schemas.microsoft.com/office/drawing/2010/main">
                <a:noFill/>
              </a14:hiddenFill>
            </a:ext>
          </a:extLst>
        </p:spPr>
      </p:sp>
      <p:sp>
        <p:nvSpPr>
          <p:cNvPr id="325635" name="Rectangle 3"/>
          <p:cNvSpPr>
            <a:spLocks noGrp="1" noChangeArrowheads="1"/>
          </p:cNvSpPr>
          <p:nvPr>
            <p:ph type="body" idx="1"/>
          </p:nvPr>
        </p:nvSpPr>
        <p:spPr>
          <a:xfrm>
            <a:off x="920750" y="4378325"/>
            <a:ext cx="5091113" cy="4149725"/>
          </a:xfrm>
          <a:ln/>
        </p:spPr>
        <p:txBody>
          <a:bodyPr lIns="91277" tIns="45638" rIns="91277" bIns="45638"/>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96463-BE38-4FC5-BA50-CB44B7855F24}" type="slidenum">
              <a:rPr lang="en-US" altLang="en-US"/>
              <a:pPr/>
              <a:t>15</a:t>
            </a:fld>
            <a:endParaRPr lang="en-US" altLang="en-US"/>
          </a:p>
        </p:txBody>
      </p:sp>
      <p:sp>
        <p:nvSpPr>
          <p:cNvPr id="193538" name="Rectangle 2"/>
          <p:cNvSpPr>
            <a:spLocks noRot="1" noChangeArrowheads="1" noTextEdit="1"/>
          </p:cNvSpPr>
          <p:nvPr>
            <p:ph type="sldImg"/>
          </p:nvPr>
        </p:nvSpPr>
        <p:spPr>
          <a:xfrm>
            <a:off x="1185863" y="698500"/>
            <a:ext cx="4551362" cy="3413125"/>
          </a:xfrm>
          <a:ln/>
        </p:spPr>
      </p:sp>
      <p:sp>
        <p:nvSpPr>
          <p:cNvPr id="193539"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19723-F557-48CA-8B29-85C463584D0F}" type="slidenum">
              <a:rPr lang="en-US" altLang="en-US"/>
              <a:pPr/>
              <a:t>104</a:t>
            </a:fld>
            <a:endParaRPr lang="en-US" altLang="en-US"/>
          </a:p>
        </p:txBody>
      </p:sp>
      <p:sp>
        <p:nvSpPr>
          <p:cNvPr id="327682" name="Rectangle 2"/>
          <p:cNvSpPr>
            <a:spLocks noRot="1" noChangeArrowheads="1" noTextEdit="1"/>
          </p:cNvSpPr>
          <p:nvPr>
            <p:ph type="sldImg"/>
          </p:nvPr>
        </p:nvSpPr>
        <p:spPr>
          <a:xfrm>
            <a:off x="1168400" y="696913"/>
            <a:ext cx="4597400" cy="3448050"/>
          </a:xfrm>
          <a:ln w="12700" cap="flat">
            <a:solidFill>
              <a:schemeClr val="tx1"/>
            </a:solidFill>
          </a:ln>
          <a:extLst>
            <a:ext uri="{909E8E84-426E-40DD-AFC4-6F175D3DCCD1}">
              <a14:hiddenFill xmlns:a14="http://schemas.microsoft.com/office/drawing/2010/main">
                <a:noFill/>
              </a14:hiddenFill>
            </a:ext>
          </a:extLst>
        </p:spPr>
      </p:sp>
      <p:sp>
        <p:nvSpPr>
          <p:cNvPr id="327683" name="Rectangle 3"/>
          <p:cNvSpPr>
            <a:spLocks noGrp="1" noChangeArrowheads="1"/>
          </p:cNvSpPr>
          <p:nvPr>
            <p:ph type="body" idx="1"/>
          </p:nvPr>
        </p:nvSpPr>
        <p:spPr>
          <a:xfrm>
            <a:off x="920750" y="4378325"/>
            <a:ext cx="5091113" cy="4149725"/>
          </a:xfrm>
          <a:ln/>
        </p:spPr>
        <p:txBody>
          <a:bodyPr lIns="91277" tIns="45638" rIns="91277" bIns="45638"/>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33792-14D0-427C-BC72-36D618374F64}" type="slidenum">
              <a:rPr lang="en-US" altLang="en-US"/>
              <a:pPr/>
              <a:t>105</a:t>
            </a:fld>
            <a:endParaRPr lang="en-US" altLang="en-US"/>
          </a:p>
        </p:txBody>
      </p:sp>
      <p:sp>
        <p:nvSpPr>
          <p:cNvPr id="329730" name="Rectangle 2"/>
          <p:cNvSpPr>
            <a:spLocks noRot="1" noChangeArrowheads="1" noTextEdit="1"/>
          </p:cNvSpPr>
          <p:nvPr>
            <p:ph type="sldImg"/>
          </p:nvPr>
        </p:nvSpPr>
        <p:spPr>
          <a:xfrm>
            <a:off x="1185863" y="698500"/>
            <a:ext cx="4551362" cy="3413125"/>
          </a:xfrm>
          <a:ln/>
        </p:spPr>
      </p:sp>
      <p:sp>
        <p:nvSpPr>
          <p:cNvPr id="329731" name="Rectangle 3"/>
          <p:cNvSpPr>
            <a:spLocks noGrp="1" noChangeArrowheads="1"/>
          </p:cNvSpPr>
          <p:nvPr>
            <p:ph type="body" idx="1"/>
          </p:nvPr>
        </p:nvSpPr>
        <p:spPr>
          <a:xfrm>
            <a:off x="911225" y="4346575"/>
            <a:ext cx="5099050" cy="4189413"/>
          </a:xfrm>
        </p:spPr>
        <p:txBody>
          <a:bodyPr/>
          <a:lstStyle/>
          <a:p>
            <a:endParaRPr lang="en-US" altLang="en-US" b="1"/>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66074-8524-4FA2-A5C1-67898F64B44A}" type="slidenum">
              <a:rPr lang="en-US" altLang="en-US"/>
              <a:pPr/>
              <a:t>106</a:t>
            </a:fld>
            <a:endParaRPr lang="en-US" altLang="en-US"/>
          </a:p>
        </p:txBody>
      </p:sp>
      <p:sp>
        <p:nvSpPr>
          <p:cNvPr id="331778" name="Rectangle 2"/>
          <p:cNvSpPr>
            <a:spLocks noRot="1" noChangeArrowheads="1" noTextEdit="1"/>
          </p:cNvSpPr>
          <p:nvPr>
            <p:ph type="sldImg"/>
          </p:nvPr>
        </p:nvSpPr>
        <p:spPr>
          <a:xfrm>
            <a:off x="1168400" y="696913"/>
            <a:ext cx="4597400" cy="3448050"/>
          </a:xfrm>
          <a:ln w="12700" cap="flat">
            <a:solidFill>
              <a:schemeClr val="tx1"/>
            </a:solidFill>
          </a:ln>
          <a:extLst>
            <a:ext uri="{909E8E84-426E-40DD-AFC4-6F175D3DCCD1}">
              <a14:hiddenFill xmlns:a14="http://schemas.microsoft.com/office/drawing/2010/main">
                <a:noFill/>
              </a14:hiddenFill>
            </a:ext>
          </a:extLst>
        </p:spPr>
      </p:sp>
      <p:sp>
        <p:nvSpPr>
          <p:cNvPr id="331779" name="Rectangle 3"/>
          <p:cNvSpPr>
            <a:spLocks noGrp="1" noChangeArrowheads="1"/>
          </p:cNvSpPr>
          <p:nvPr>
            <p:ph type="body" idx="1"/>
          </p:nvPr>
        </p:nvSpPr>
        <p:spPr>
          <a:xfrm>
            <a:off x="920750" y="4378325"/>
            <a:ext cx="5091113" cy="4149725"/>
          </a:xfrm>
          <a:ln/>
        </p:spPr>
        <p:txBody>
          <a:bodyPr lIns="91277" tIns="45638" rIns="91277" bIns="45638"/>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245C9-9E04-4B8D-9E9E-B97829E31DB4}" type="slidenum">
              <a:rPr lang="en-US" altLang="en-US"/>
              <a:pPr/>
              <a:t>107</a:t>
            </a:fld>
            <a:endParaRPr lang="en-US" altLang="en-US"/>
          </a:p>
        </p:txBody>
      </p:sp>
      <p:sp>
        <p:nvSpPr>
          <p:cNvPr id="333826" name="Rectangle 2"/>
          <p:cNvSpPr>
            <a:spLocks noRot="1" noChangeArrowheads="1" noTextEdit="1"/>
          </p:cNvSpPr>
          <p:nvPr>
            <p:ph type="sldImg"/>
          </p:nvPr>
        </p:nvSpPr>
        <p:spPr>
          <a:xfrm>
            <a:off x="1185863" y="698500"/>
            <a:ext cx="4551362" cy="3413125"/>
          </a:xfrm>
          <a:ln/>
        </p:spPr>
      </p:sp>
      <p:sp>
        <p:nvSpPr>
          <p:cNvPr id="333827"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3769F-F02D-48F7-BDF4-A384C170CC5F}" type="slidenum">
              <a:rPr lang="en-US" altLang="en-US"/>
              <a:pPr/>
              <a:t>108</a:t>
            </a:fld>
            <a:endParaRPr lang="en-US" altLang="en-US"/>
          </a:p>
        </p:txBody>
      </p:sp>
      <p:sp>
        <p:nvSpPr>
          <p:cNvPr id="335874" name="Rectangle 2"/>
          <p:cNvSpPr>
            <a:spLocks noRot="1" noChangeArrowheads="1" noTextEdit="1"/>
          </p:cNvSpPr>
          <p:nvPr>
            <p:ph type="sldImg"/>
          </p:nvPr>
        </p:nvSpPr>
        <p:spPr>
          <a:xfrm>
            <a:off x="1185863" y="698500"/>
            <a:ext cx="4551362" cy="3413125"/>
          </a:xfrm>
          <a:ln/>
        </p:spPr>
      </p:sp>
      <p:sp>
        <p:nvSpPr>
          <p:cNvPr id="335875"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25863-8FB8-414E-9264-D72774642484}" type="slidenum">
              <a:rPr lang="en-US" altLang="en-US"/>
              <a:pPr/>
              <a:t>109</a:t>
            </a:fld>
            <a:endParaRPr lang="en-US" altLang="en-US"/>
          </a:p>
        </p:txBody>
      </p:sp>
      <p:sp>
        <p:nvSpPr>
          <p:cNvPr id="337922" name="Rectangle 2"/>
          <p:cNvSpPr>
            <a:spLocks noRot="1" noChangeArrowheads="1" noTextEdit="1"/>
          </p:cNvSpPr>
          <p:nvPr>
            <p:ph type="sldImg"/>
          </p:nvPr>
        </p:nvSpPr>
        <p:spPr>
          <a:xfrm>
            <a:off x="1185863" y="698500"/>
            <a:ext cx="4551362" cy="3413125"/>
          </a:xfrm>
          <a:ln/>
        </p:spPr>
      </p:sp>
      <p:sp>
        <p:nvSpPr>
          <p:cNvPr id="337923"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7C2D4-AF84-4F96-850A-B634CFFCCB90}" type="slidenum">
              <a:rPr lang="en-US" altLang="en-US"/>
              <a:pPr/>
              <a:t>112</a:t>
            </a:fld>
            <a:endParaRPr lang="en-US" altLang="en-US"/>
          </a:p>
        </p:txBody>
      </p:sp>
      <p:sp>
        <p:nvSpPr>
          <p:cNvPr id="443394" name="Rectangle 2"/>
          <p:cNvSpPr>
            <a:spLocks noRot="1" noChangeArrowheads="1" noTextEdit="1"/>
          </p:cNvSpPr>
          <p:nvPr>
            <p:ph type="sldImg"/>
          </p:nvPr>
        </p:nvSpPr>
        <p:spPr>
          <a:ln/>
        </p:spPr>
      </p:sp>
      <p:sp>
        <p:nvSpPr>
          <p:cNvPr id="443395"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CF51E-A87E-4E16-B859-09D994371844}" type="slidenum">
              <a:rPr lang="en-US" altLang="en-US"/>
              <a:pPr/>
              <a:t>113</a:t>
            </a:fld>
            <a:endParaRPr lang="en-US" altLang="en-US"/>
          </a:p>
        </p:txBody>
      </p:sp>
      <p:sp>
        <p:nvSpPr>
          <p:cNvPr id="344066" name="Rectangle 2"/>
          <p:cNvSpPr>
            <a:spLocks noRot="1" noChangeArrowheads="1" noTextEdit="1"/>
          </p:cNvSpPr>
          <p:nvPr>
            <p:ph type="sldImg"/>
          </p:nvPr>
        </p:nvSpPr>
        <p:spPr>
          <a:xfrm>
            <a:off x="1171575" y="698500"/>
            <a:ext cx="4551363" cy="3413125"/>
          </a:xfrm>
          <a:ln/>
        </p:spPr>
      </p:sp>
      <p:sp>
        <p:nvSpPr>
          <p:cNvPr id="344067"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12BA-6C80-4FA2-9B84-C1EEBE4524F5}" type="slidenum">
              <a:rPr lang="en-US" altLang="en-US"/>
              <a:pPr/>
              <a:t>114</a:t>
            </a:fld>
            <a:endParaRPr lang="en-US" altLang="en-US"/>
          </a:p>
        </p:txBody>
      </p:sp>
      <p:sp>
        <p:nvSpPr>
          <p:cNvPr id="346114" name="Rectangle 2"/>
          <p:cNvSpPr>
            <a:spLocks noRot="1" noChangeArrowheads="1" noTextEdit="1"/>
          </p:cNvSpPr>
          <p:nvPr>
            <p:ph type="sldImg"/>
          </p:nvPr>
        </p:nvSpPr>
        <p:spPr>
          <a:xfrm>
            <a:off x="1185863" y="698500"/>
            <a:ext cx="4551362" cy="3413125"/>
          </a:xfrm>
          <a:ln/>
        </p:spPr>
      </p:sp>
      <p:sp>
        <p:nvSpPr>
          <p:cNvPr id="346115"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546A8-A35C-4313-8815-6DD4EF964725}" type="slidenum">
              <a:rPr lang="en-US" altLang="en-US"/>
              <a:pPr/>
              <a:t>115</a:t>
            </a:fld>
            <a:endParaRPr lang="en-US" altLang="en-US"/>
          </a:p>
        </p:txBody>
      </p:sp>
      <p:sp>
        <p:nvSpPr>
          <p:cNvPr id="348162" name="Rectangle 2"/>
          <p:cNvSpPr>
            <a:spLocks noRot="1" noChangeArrowheads="1" noTextEdit="1"/>
          </p:cNvSpPr>
          <p:nvPr>
            <p:ph type="sldImg"/>
          </p:nvPr>
        </p:nvSpPr>
        <p:spPr>
          <a:xfrm>
            <a:off x="1185863" y="698500"/>
            <a:ext cx="4551362" cy="3413125"/>
          </a:xfrm>
          <a:ln/>
        </p:spPr>
      </p:sp>
      <p:sp>
        <p:nvSpPr>
          <p:cNvPr id="348163" name="Rectangle 3"/>
          <p:cNvSpPr>
            <a:spLocks noGrp="1" noChangeArrowheads="1"/>
          </p:cNvSpPr>
          <p:nvPr>
            <p:ph type="body" idx="1"/>
          </p:nvPr>
        </p:nvSpPr>
        <p:spPr>
          <a:xfrm>
            <a:off x="911225" y="4346575"/>
            <a:ext cx="5099050" cy="4189413"/>
          </a:xfrm>
        </p:spPr>
        <p:txBody>
          <a:bodyPr/>
          <a:lstStyle/>
          <a:p>
            <a:pPr>
              <a:tabLst>
                <a:tab pos="228600" algn="l"/>
              </a:tabLst>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5E3BE-3C46-4126-BD58-21FD36D9B2EA}" type="slidenum">
              <a:rPr lang="en-US" altLang="en-US"/>
              <a:pPr/>
              <a:t>16</a:t>
            </a:fld>
            <a:endParaRPr lang="en-US" altLang="en-US"/>
          </a:p>
        </p:txBody>
      </p:sp>
      <p:sp>
        <p:nvSpPr>
          <p:cNvPr id="197634" name="Rectangle 2"/>
          <p:cNvSpPr>
            <a:spLocks noRot="1" noChangeArrowheads="1" noTextEdit="1"/>
          </p:cNvSpPr>
          <p:nvPr>
            <p:ph type="sldImg"/>
          </p:nvPr>
        </p:nvSpPr>
        <p:spPr>
          <a:xfrm>
            <a:off x="1185863" y="698500"/>
            <a:ext cx="4551362" cy="3413125"/>
          </a:xfrm>
          <a:ln/>
        </p:spPr>
      </p:sp>
      <p:sp>
        <p:nvSpPr>
          <p:cNvPr id="197635"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719A2E0-D0CC-4732-80B9-739620257E44}" type="slidenum">
              <a:rPr lang="en-US" altLang="en-US"/>
              <a:pPr/>
              <a:t>116</a:t>
            </a:fld>
            <a:endParaRPr lang="en-US" altLang="en-US"/>
          </a:p>
        </p:txBody>
      </p:sp>
      <p:sp>
        <p:nvSpPr>
          <p:cNvPr id="350210" name="Rectangle 2"/>
          <p:cNvSpPr>
            <a:spLocks noRot="1" noChangeArrowheads="1" noTextEdit="1"/>
          </p:cNvSpPr>
          <p:nvPr>
            <p:ph type="sldImg"/>
          </p:nvPr>
        </p:nvSpPr>
        <p:spPr>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040823-8DA1-4EE1-AC89-8D39CE968016}" type="slidenum">
              <a:rPr lang="en-US" altLang="en-US"/>
              <a:pPr/>
              <a:t>125</a:t>
            </a:fld>
            <a:endParaRPr lang="en-US" altLang="en-US"/>
          </a:p>
        </p:txBody>
      </p:sp>
      <p:sp>
        <p:nvSpPr>
          <p:cNvPr id="356354" name="Rectangle 2"/>
          <p:cNvSpPr>
            <a:spLocks noRot="1" noChangeArrowheads="1" noTextEdit="1"/>
          </p:cNvSpPr>
          <p:nvPr>
            <p:ph type="sldImg"/>
          </p:nvPr>
        </p:nvSpPr>
        <p:spPr>
          <a:xfrm>
            <a:off x="1185863" y="698500"/>
            <a:ext cx="4551362" cy="3413125"/>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E52EA-9F9C-43D2-8CA2-0F01A5D62C07}" type="slidenum">
              <a:rPr lang="en-US" altLang="en-US"/>
              <a:pPr/>
              <a:t>17</a:t>
            </a:fld>
            <a:endParaRPr lang="en-US" altLang="en-US"/>
          </a:p>
        </p:txBody>
      </p:sp>
      <p:sp>
        <p:nvSpPr>
          <p:cNvPr id="199682" name="Rectangle 2"/>
          <p:cNvSpPr>
            <a:spLocks noRot="1" noChangeArrowheads="1" noTextEdit="1"/>
          </p:cNvSpPr>
          <p:nvPr>
            <p:ph type="sldImg"/>
          </p:nvPr>
        </p:nvSpPr>
        <p:spPr>
          <a:xfrm>
            <a:off x="1185863" y="698500"/>
            <a:ext cx="4551362" cy="3413125"/>
          </a:xfrm>
          <a:ln/>
        </p:spPr>
      </p:sp>
      <p:sp>
        <p:nvSpPr>
          <p:cNvPr id="199683" name="Rectangle 3"/>
          <p:cNvSpPr>
            <a:spLocks noGrp="1" noChangeArrowheads="1"/>
          </p:cNvSpPr>
          <p:nvPr>
            <p:ph type="body" idx="1"/>
          </p:nvPr>
        </p:nvSpPr>
        <p:spPr>
          <a:xfrm>
            <a:off x="911225" y="4346575"/>
            <a:ext cx="5099050" cy="4189413"/>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24ACE-7604-41B8-B639-7D66EDAA4D76}" type="slidenum">
              <a:rPr lang="en-US" altLang="en-US"/>
              <a:pPr/>
              <a:t>18</a:t>
            </a:fld>
            <a:endParaRPr lang="en-US" altLang="en-US"/>
          </a:p>
        </p:txBody>
      </p:sp>
      <p:sp>
        <p:nvSpPr>
          <p:cNvPr id="381954" name="Rectangle 2"/>
          <p:cNvSpPr>
            <a:spLocks noRot="1" noChangeArrowheads="1" noTextEdit="1"/>
          </p:cNvSpPr>
          <p:nvPr>
            <p:ph type="sldImg"/>
          </p:nvPr>
        </p:nvSpPr>
        <p:spPr>
          <a:ln/>
        </p:spPr>
      </p:sp>
      <p:sp>
        <p:nvSpPr>
          <p:cNvPr id="381955" name="Rectangle 3"/>
          <p:cNvSpPr>
            <a:spLocks noGrp="1" noChangeArrowheads="1"/>
          </p:cNvSpPr>
          <p:nvPr>
            <p:ph type="body" idx="1"/>
          </p:nvPr>
        </p:nvSpPr>
        <p:spPr>
          <a:xfrm>
            <a:off x="923925" y="4379913"/>
            <a:ext cx="5086350" cy="4148137"/>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86402" name="Group 2"/>
          <p:cNvGrpSpPr>
            <a:grpSpLocks/>
          </p:cNvGrpSpPr>
          <p:nvPr/>
        </p:nvGrpSpPr>
        <p:grpSpPr bwMode="auto">
          <a:xfrm>
            <a:off x="0" y="0"/>
            <a:ext cx="9140825" cy="6850063"/>
            <a:chOff x="0" y="0"/>
            <a:chExt cx="5758" cy="4315"/>
          </a:xfrm>
        </p:grpSpPr>
        <p:grpSp>
          <p:nvGrpSpPr>
            <p:cNvPr id="486403" name="Group 3"/>
            <p:cNvGrpSpPr>
              <a:grpSpLocks/>
            </p:cNvGrpSpPr>
            <p:nvPr userDrawn="1"/>
          </p:nvGrpSpPr>
          <p:grpSpPr bwMode="auto">
            <a:xfrm>
              <a:off x="1728" y="2230"/>
              <a:ext cx="4027" cy="2085"/>
              <a:chOff x="1728" y="2230"/>
              <a:chExt cx="4027" cy="2085"/>
            </a:xfrm>
          </p:grpSpPr>
          <p:sp>
            <p:nvSpPr>
              <p:cNvPr id="486404"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405"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406"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407"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408"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6409"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410"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641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smtClean="0"/>
              <a:t>Click to edit Master title style</a:t>
            </a:r>
          </a:p>
        </p:txBody>
      </p:sp>
      <p:sp>
        <p:nvSpPr>
          <p:cNvPr id="4864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86413"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486414" name="Rectangle 14"/>
          <p:cNvSpPr>
            <a:spLocks noGrp="1" noChangeArrowheads="1"/>
          </p:cNvSpPr>
          <p:nvPr>
            <p:ph type="ftr" sz="quarter" idx="3"/>
          </p:nvPr>
        </p:nvSpPr>
        <p:spPr>
          <a:xfrm>
            <a:off x="3124200" y="6251575"/>
            <a:ext cx="2895600" cy="476250"/>
          </a:xfrm>
        </p:spPr>
        <p:txBody>
          <a:bodyPr/>
          <a:lstStyle>
            <a:lvl1pPr>
              <a:defRPr/>
            </a:lvl1pPr>
          </a:lstStyle>
          <a:p>
            <a:r>
              <a:rPr lang="en-US" altLang="en-US"/>
              <a:t>01 October 2008</a:t>
            </a:r>
          </a:p>
        </p:txBody>
      </p:sp>
      <p:sp>
        <p:nvSpPr>
          <p:cNvPr id="486415" name="Rectangle 15"/>
          <p:cNvSpPr>
            <a:spLocks noGrp="1" noChangeArrowheads="1"/>
          </p:cNvSpPr>
          <p:nvPr>
            <p:ph type="sldNum" sz="quarter" idx="4"/>
          </p:nvPr>
        </p:nvSpPr>
        <p:spPr>
          <a:xfrm>
            <a:off x="6553200" y="6254750"/>
            <a:ext cx="2133600" cy="476250"/>
          </a:xfrm>
        </p:spPr>
        <p:txBody>
          <a:bodyPr/>
          <a:lstStyle>
            <a:lvl1pPr>
              <a:defRPr/>
            </a:lvl1pPr>
          </a:lstStyle>
          <a:p>
            <a:fld id="{8E4E07F5-2B50-4F44-9EBF-274E70DC07A6}" type="slidenum">
              <a:rPr lang="en-US" altLang="en-US"/>
              <a:pPr/>
              <a:t>‹#›</a:t>
            </a:fld>
            <a:endParaRPr lang="en-US" altLang="en-US"/>
          </a:p>
        </p:txBody>
      </p:sp>
      <p:pic>
        <p:nvPicPr>
          <p:cNvPr id="486416" name="Picture 16" descr="vt31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509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86417" name="Picture 17" descr="tw4-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1001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9DD43794-5B84-478B-89BE-2BEF98E84AC0}"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13547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798B5AB-3859-4380-917C-549865EE6CCA}"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83244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88450" name="Group 2"/>
          <p:cNvGrpSpPr>
            <a:grpSpLocks/>
          </p:cNvGrpSpPr>
          <p:nvPr/>
        </p:nvGrpSpPr>
        <p:grpSpPr bwMode="auto">
          <a:xfrm>
            <a:off x="0" y="0"/>
            <a:ext cx="9140825" cy="6850063"/>
            <a:chOff x="0" y="0"/>
            <a:chExt cx="5758" cy="4315"/>
          </a:xfrm>
        </p:grpSpPr>
        <p:grpSp>
          <p:nvGrpSpPr>
            <p:cNvPr id="488451" name="Group 3"/>
            <p:cNvGrpSpPr>
              <a:grpSpLocks/>
            </p:cNvGrpSpPr>
            <p:nvPr userDrawn="1"/>
          </p:nvGrpSpPr>
          <p:grpSpPr bwMode="auto">
            <a:xfrm>
              <a:off x="1728" y="2230"/>
              <a:ext cx="4027" cy="2085"/>
              <a:chOff x="1728" y="2230"/>
              <a:chExt cx="4027" cy="2085"/>
            </a:xfrm>
          </p:grpSpPr>
          <p:sp>
            <p:nvSpPr>
              <p:cNvPr id="488452"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453"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454"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455"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456"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8457"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458"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845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smtClean="0"/>
              <a:t>Click to edit Master title style</a:t>
            </a:r>
          </a:p>
        </p:txBody>
      </p:sp>
      <p:sp>
        <p:nvSpPr>
          <p:cNvPr id="4884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88461"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488462" name="Rectangle 14"/>
          <p:cNvSpPr>
            <a:spLocks noGrp="1" noChangeArrowheads="1"/>
          </p:cNvSpPr>
          <p:nvPr>
            <p:ph type="ftr" sz="quarter" idx="3"/>
          </p:nvPr>
        </p:nvSpPr>
        <p:spPr>
          <a:xfrm>
            <a:off x="3124200" y="6251575"/>
            <a:ext cx="2895600" cy="476250"/>
          </a:xfrm>
        </p:spPr>
        <p:txBody>
          <a:bodyPr/>
          <a:lstStyle>
            <a:lvl1pPr>
              <a:defRPr/>
            </a:lvl1pPr>
          </a:lstStyle>
          <a:p>
            <a:r>
              <a:rPr lang="en-US" altLang="en-US"/>
              <a:t>01 October 2008</a:t>
            </a:r>
          </a:p>
        </p:txBody>
      </p:sp>
      <p:sp>
        <p:nvSpPr>
          <p:cNvPr id="488463" name="Rectangle 15"/>
          <p:cNvSpPr>
            <a:spLocks noGrp="1" noChangeArrowheads="1"/>
          </p:cNvSpPr>
          <p:nvPr>
            <p:ph type="sldNum" sz="quarter" idx="4"/>
          </p:nvPr>
        </p:nvSpPr>
        <p:spPr>
          <a:xfrm>
            <a:off x="6553200" y="6254750"/>
            <a:ext cx="2133600" cy="476250"/>
          </a:xfrm>
        </p:spPr>
        <p:txBody>
          <a:bodyPr/>
          <a:lstStyle>
            <a:lvl1pPr>
              <a:defRPr/>
            </a:lvl1pPr>
          </a:lstStyle>
          <a:p>
            <a:fld id="{59F059B7-E08E-4990-BD38-A9E3DE4E3DB6}" type="slidenum">
              <a:rPr lang="en-US" altLang="en-US"/>
              <a:pPr/>
              <a:t>‹#›</a:t>
            </a:fld>
            <a:endParaRPr lang="en-US" altLang="en-US"/>
          </a:p>
        </p:txBody>
      </p:sp>
      <p:pic>
        <p:nvPicPr>
          <p:cNvPr id="488464" name="Picture 16" descr="vt31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509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88465" name="Picture 17" descr="tw4-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1001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2C82DDAB-E1A5-4EDE-9CCB-DBBCEB00EDCE}"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6648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72E9BCE7-D0C8-4118-BDE2-3725993BAF8E}"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64371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E4299A4D-85CA-43E6-B7DB-16A01A3CE925}"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15489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D435C0AF-21B7-4038-A4E7-2AD9A202A684}"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43327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A44D22C1-7302-4AD7-A055-6453E80E6C98}"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068457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2500803D-4596-4FBA-B244-1DCAACC8534B}"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191144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A3692125-FEB4-4B95-B60B-37F63F928D74}"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87391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A7E11D98-2FEA-4C9A-B74A-10A08C82933E}"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316948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D2661612-85F4-429E-9027-D4196B7416FE}"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27985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BC8548AB-1145-48FE-81DC-3AE50006B142}"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059668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BBC4891E-61CD-4E77-A7E3-518E24CF07C8}"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742827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9AFBB77-CAB8-4344-BA56-CF184C9BEF7D}" type="slidenum">
              <a:rPr lang="en-US" altLang="en-US" smtClean="0"/>
              <a:pPr/>
              <a:t>‹#›</a:t>
            </a:fld>
            <a:endParaRPr lang="en-US" altLang="en-US"/>
          </a:p>
        </p:txBody>
      </p:sp>
    </p:spTree>
    <p:extLst>
      <p:ext uri="{BB962C8B-B14F-4D97-AF65-F5344CB8AC3E}">
        <p14:creationId xmlns:p14="http://schemas.microsoft.com/office/powerpoint/2010/main" val="2491866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D8925C9-117D-41A7-ADA3-4A198A4F2F4D}" type="slidenum">
              <a:rPr lang="en-US" altLang="en-US" smtClean="0"/>
              <a:pPr/>
              <a:t>‹#›</a:t>
            </a:fld>
            <a:endParaRPr lang="en-US" altLang="en-US"/>
          </a:p>
        </p:txBody>
      </p:sp>
    </p:spTree>
    <p:extLst>
      <p:ext uri="{BB962C8B-B14F-4D97-AF65-F5344CB8AC3E}">
        <p14:creationId xmlns:p14="http://schemas.microsoft.com/office/powerpoint/2010/main" val="2850331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97923B8-02B6-458B-BB17-C31EDE3F06CD}" type="slidenum">
              <a:rPr lang="en-US" altLang="en-US" smtClean="0"/>
              <a:pPr/>
              <a:t>‹#›</a:t>
            </a:fld>
            <a:endParaRPr lang="en-US" altLang="en-US"/>
          </a:p>
        </p:txBody>
      </p:sp>
    </p:spTree>
    <p:extLst>
      <p:ext uri="{BB962C8B-B14F-4D97-AF65-F5344CB8AC3E}">
        <p14:creationId xmlns:p14="http://schemas.microsoft.com/office/powerpoint/2010/main" val="2409259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F94D1E8-F44A-4BF7-94A2-3A376FF83BF0}" type="slidenum">
              <a:rPr lang="en-US" altLang="en-US" smtClean="0"/>
              <a:pPr/>
              <a:t>‹#›</a:t>
            </a:fld>
            <a:endParaRPr lang="en-US" altLang="en-US"/>
          </a:p>
        </p:txBody>
      </p:sp>
    </p:spTree>
    <p:extLst>
      <p:ext uri="{BB962C8B-B14F-4D97-AF65-F5344CB8AC3E}">
        <p14:creationId xmlns:p14="http://schemas.microsoft.com/office/powerpoint/2010/main" val="1615272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375D4B4-70A4-4C23-BD80-58ECE87F5919}" type="slidenum">
              <a:rPr lang="en-US" altLang="en-US" smtClean="0"/>
              <a:pPr/>
              <a:t>‹#›</a:t>
            </a:fld>
            <a:endParaRPr lang="en-US" altLang="en-US"/>
          </a:p>
        </p:txBody>
      </p:sp>
    </p:spTree>
    <p:extLst>
      <p:ext uri="{BB962C8B-B14F-4D97-AF65-F5344CB8AC3E}">
        <p14:creationId xmlns:p14="http://schemas.microsoft.com/office/powerpoint/2010/main" val="3607758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D164140-6C9A-4830-A62B-8D2620260DA7}" type="slidenum">
              <a:rPr lang="en-US" altLang="en-US" smtClean="0"/>
              <a:pPr/>
              <a:t>‹#›</a:t>
            </a:fld>
            <a:endParaRPr lang="en-US" altLang="en-US"/>
          </a:p>
        </p:txBody>
      </p:sp>
    </p:spTree>
    <p:extLst>
      <p:ext uri="{BB962C8B-B14F-4D97-AF65-F5344CB8AC3E}">
        <p14:creationId xmlns:p14="http://schemas.microsoft.com/office/powerpoint/2010/main" val="2473874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E904B8B-F570-413C-9D35-AA381965DC08}" type="slidenum">
              <a:rPr lang="en-US" altLang="en-US" smtClean="0"/>
              <a:pPr/>
              <a:t>‹#›</a:t>
            </a:fld>
            <a:endParaRPr lang="en-US" altLang="en-US"/>
          </a:p>
        </p:txBody>
      </p:sp>
    </p:spTree>
    <p:extLst>
      <p:ext uri="{BB962C8B-B14F-4D97-AF65-F5344CB8AC3E}">
        <p14:creationId xmlns:p14="http://schemas.microsoft.com/office/powerpoint/2010/main" val="182438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AB0571D2-D0A0-4693-A78B-62099EEA8C15}"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059557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61E510B-0660-4495-BE08-AD07ADCABE9E}" type="slidenum">
              <a:rPr lang="en-US" altLang="en-US" smtClean="0"/>
              <a:pPr/>
              <a:t>‹#›</a:t>
            </a:fld>
            <a:endParaRPr lang="en-US" altLang="en-US"/>
          </a:p>
        </p:txBody>
      </p:sp>
    </p:spTree>
    <p:extLst>
      <p:ext uri="{BB962C8B-B14F-4D97-AF65-F5344CB8AC3E}">
        <p14:creationId xmlns:p14="http://schemas.microsoft.com/office/powerpoint/2010/main" val="2479414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148D11A-BC65-4A00-A000-08F3AE76983F}" type="slidenum">
              <a:rPr lang="en-US" altLang="en-US" smtClean="0"/>
              <a:pPr/>
              <a:t>‹#›</a:t>
            </a:fld>
            <a:endParaRPr lang="en-US" altLang="en-US"/>
          </a:p>
        </p:txBody>
      </p:sp>
    </p:spTree>
    <p:extLst>
      <p:ext uri="{BB962C8B-B14F-4D97-AF65-F5344CB8AC3E}">
        <p14:creationId xmlns:p14="http://schemas.microsoft.com/office/powerpoint/2010/main" val="920480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638AEE8-6A45-48A4-9BD5-E54C0ACB0B68}" type="slidenum">
              <a:rPr lang="en-US" altLang="en-US" smtClean="0"/>
              <a:pPr/>
              <a:t>‹#›</a:t>
            </a:fld>
            <a:endParaRPr lang="en-US" altLang="en-US"/>
          </a:p>
        </p:txBody>
      </p:sp>
    </p:spTree>
    <p:extLst>
      <p:ext uri="{BB962C8B-B14F-4D97-AF65-F5344CB8AC3E}">
        <p14:creationId xmlns:p14="http://schemas.microsoft.com/office/powerpoint/2010/main" val="955307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3629620-DFDD-430F-A384-7B7EE7D5B4A0}" type="slidenum">
              <a:rPr lang="en-US" altLang="en-US" smtClean="0"/>
              <a:pPr/>
              <a:t>‹#›</a:t>
            </a:fld>
            <a:endParaRPr lang="en-US" altLang="en-US"/>
          </a:p>
        </p:txBody>
      </p:sp>
    </p:spTree>
    <p:extLst>
      <p:ext uri="{BB962C8B-B14F-4D97-AF65-F5344CB8AC3E}">
        <p14:creationId xmlns:p14="http://schemas.microsoft.com/office/powerpoint/2010/main" val="2074256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3629620-DFDD-430F-A384-7B7EE7D5B4A0}"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2924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3629620-DFDD-430F-A384-7B7EE7D5B4A0}" type="slidenum">
              <a:rPr lang="en-US" altLang="en-US" smtClean="0"/>
              <a:pPr/>
              <a:t>‹#›</a:t>
            </a:fld>
            <a:endParaRPr lang="en-US" altLang="en-US"/>
          </a:p>
        </p:txBody>
      </p:sp>
    </p:spTree>
    <p:extLst>
      <p:ext uri="{BB962C8B-B14F-4D97-AF65-F5344CB8AC3E}">
        <p14:creationId xmlns:p14="http://schemas.microsoft.com/office/powerpoint/2010/main" val="775229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73629620-DFDD-430F-A384-7B7EE7D5B4A0}" type="slidenum">
              <a:rPr lang="en-US" altLang="en-US" smtClean="0"/>
              <a:pPr/>
              <a:t>‹#›</a:t>
            </a:fld>
            <a:endParaRPr lang="en-US" altLang="en-US"/>
          </a:p>
        </p:txBody>
      </p:sp>
    </p:spTree>
    <p:extLst>
      <p:ext uri="{BB962C8B-B14F-4D97-AF65-F5344CB8AC3E}">
        <p14:creationId xmlns:p14="http://schemas.microsoft.com/office/powerpoint/2010/main" val="876325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73629620-DFDD-430F-A384-7B7EE7D5B4A0}" type="slidenum">
              <a:rPr lang="en-US" altLang="en-US" smtClean="0"/>
              <a:pPr/>
              <a:t>‹#›</a:t>
            </a:fld>
            <a:endParaRPr lang="en-US" altLang="en-US"/>
          </a:p>
        </p:txBody>
      </p:sp>
    </p:spTree>
    <p:extLst>
      <p:ext uri="{BB962C8B-B14F-4D97-AF65-F5344CB8AC3E}">
        <p14:creationId xmlns:p14="http://schemas.microsoft.com/office/powerpoint/2010/main" val="3058916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DEB4C01-EC5A-41EB-B3AD-7D290EE609DA}" type="slidenum">
              <a:rPr lang="en-US" altLang="en-US" smtClean="0"/>
              <a:pPr/>
              <a:t>‹#›</a:t>
            </a:fld>
            <a:endParaRPr lang="en-US" altLang="en-US"/>
          </a:p>
        </p:txBody>
      </p:sp>
    </p:spTree>
    <p:extLst>
      <p:ext uri="{BB962C8B-B14F-4D97-AF65-F5344CB8AC3E}">
        <p14:creationId xmlns:p14="http://schemas.microsoft.com/office/powerpoint/2010/main" val="3188467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E4567E8-A7DE-4190-9CB6-4C7152DC7DD5}" type="slidenum">
              <a:rPr lang="en-US" altLang="en-US" smtClean="0"/>
              <a:pPr/>
              <a:t>‹#›</a:t>
            </a:fld>
            <a:endParaRPr lang="en-US" altLang="en-US"/>
          </a:p>
        </p:txBody>
      </p:sp>
    </p:spTree>
    <p:extLst>
      <p:ext uri="{BB962C8B-B14F-4D97-AF65-F5344CB8AC3E}">
        <p14:creationId xmlns:p14="http://schemas.microsoft.com/office/powerpoint/2010/main" val="174848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5035D0C3-8EA8-415F-B10C-D4771734A87F}"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62166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25168D55-BCFC-435E-A32D-4ABB4E0DC4E4}" type="slidenum">
              <a:rPr lang="en-US" altLang="en-US"/>
              <a:pPr/>
              <a:t>‹#›</a:t>
            </a:fld>
            <a:endParaRPr lang="en-US" alt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87297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79EE8FA4-2DEB-4B25-9918-B834035DECA4}"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98286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91CC4364-3603-43D5-83FA-C7E0426D3FF1}"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01219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C5D51751-467C-4E6A-BB25-ABE9CC90AF77}"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9816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835F9893-6E65-40C6-827B-54BB46C52605}"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27197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DE98E6BF-ED17-467C-88FE-A09FAD80CF53}"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25512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48537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3629620-DFDD-430F-A384-7B7EE7D5B4A0}" type="slidenum">
              <a:rPr lang="en-US" altLang="en-US"/>
              <a:pPr/>
              <a:t>‹#›</a:t>
            </a:fld>
            <a:endParaRPr lang="en-US" altLang="en-US"/>
          </a:p>
        </p:txBody>
      </p:sp>
      <p:grpSp>
        <p:nvGrpSpPr>
          <p:cNvPr id="485380" name="Group 4"/>
          <p:cNvGrpSpPr>
            <a:grpSpLocks/>
          </p:cNvGrpSpPr>
          <p:nvPr/>
        </p:nvGrpSpPr>
        <p:grpSpPr bwMode="auto">
          <a:xfrm>
            <a:off x="0" y="0"/>
            <a:ext cx="9140825" cy="6850063"/>
            <a:chOff x="0" y="0"/>
            <a:chExt cx="5758" cy="4315"/>
          </a:xfrm>
        </p:grpSpPr>
        <p:grpSp>
          <p:nvGrpSpPr>
            <p:cNvPr id="485381" name="Group 5"/>
            <p:cNvGrpSpPr>
              <a:grpSpLocks/>
            </p:cNvGrpSpPr>
            <p:nvPr userDrawn="1"/>
          </p:nvGrpSpPr>
          <p:grpSpPr bwMode="auto">
            <a:xfrm>
              <a:off x="1728" y="2230"/>
              <a:ext cx="4027" cy="2085"/>
              <a:chOff x="1728" y="2230"/>
              <a:chExt cx="4027" cy="2085"/>
            </a:xfrm>
          </p:grpSpPr>
          <p:sp>
            <p:nvSpPr>
              <p:cNvPr id="48538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38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38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38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38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538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38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538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8539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endParaRPr lang="en-US" altLang="en-US"/>
          </a:p>
        </p:txBody>
      </p:sp>
      <p:sp>
        <p:nvSpPr>
          <p:cNvPr id="48539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742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48742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A16D0960-586E-4C8E-8AA7-4EE0E455F40F}" type="slidenum">
              <a:rPr lang="en-US" altLang="en-US"/>
              <a:pPr/>
              <a:t>‹#›</a:t>
            </a:fld>
            <a:endParaRPr lang="en-US" altLang="en-US"/>
          </a:p>
        </p:txBody>
      </p:sp>
      <p:grpSp>
        <p:nvGrpSpPr>
          <p:cNvPr id="487428" name="Group 4"/>
          <p:cNvGrpSpPr>
            <a:grpSpLocks/>
          </p:cNvGrpSpPr>
          <p:nvPr/>
        </p:nvGrpSpPr>
        <p:grpSpPr bwMode="auto">
          <a:xfrm>
            <a:off x="0" y="0"/>
            <a:ext cx="9140825" cy="6850063"/>
            <a:chOff x="0" y="0"/>
            <a:chExt cx="5758" cy="4315"/>
          </a:xfrm>
        </p:grpSpPr>
        <p:grpSp>
          <p:nvGrpSpPr>
            <p:cNvPr id="487429" name="Group 5"/>
            <p:cNvGrpSpPr>
              <a:grpSpLocks/>
            </p:cNvGrpSpPr>
            <p:nvPr userDrawn="1"/>
          </p:nvGrpSpPr>
          <p:grpSpPr bwMode="auto">
            <a:xfrm>
              <a:off x="1728" y="2230"/>
              <a:ext cx="4027" cy="2085"/>
              <a:chOff x="1728" y="2230"/>
              <a:chExt cx="4027" cy="2085"/>
            </a:xfrm>
          </p:grpSpPr>
          <p:sp>
            <p:nvSpPr>
              <p:cNvPr id="4874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4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4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433"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4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74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436"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743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874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endParaRPr lang="en-US" altLang="en-US"/>
          </a:p>
        </p:txBody>
      </p:sp>
      <p:sp>
        <p:nvSpPr>
          <p:cNvPr id="48743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7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lt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lt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3629620-DFDD-430F-A384-7B7EE7D5B4A0}" type="slidenum">
              <a:rPr lang="en-US" altLang="en-US" smtClean="0"/>
              <a:pPr/>
              <a:t>‹#›</a:t>
            </a:fld>
            <a:endParaRPr lang="en-US" altLang="en-US"/>
          </a:p>
        </p:txBody>
      </p:sp>
    </p:spTree>
    <p:extLst>
      <p:ext uri="{BB962C8B-B14F-4D97-AF65-F5344CB8AC3E}">
        <p14:creationId xmlns:p14="http://schemas.microsoft.com/office/powerpoint/2010/main" val="60878650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10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9.xml"/><Relationship Id="rId5" Type="http://schemas.openxmlformats.org/officeDocument/2006/relationships/slide" Target="slide3.xml"/><Relationship Id="rId4" Type="http://schemas.openxmlformats.org/officeDocument/2006/relationships/image" Target="../media/image63.png"/></Relationships>
</file>

<file path=ppt/slides/_rels/slide10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28.xml"/><Relationship Id="rId4" Type="http://schemas.openxmlformats.org/officeDocument/2006/relationships/slide" Target="slide3.xml"/></Relationships>
</file>

<file path=ppt/slides/_rels/slide1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10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28.xml"/><Relationship Id="rId4" Type="http://schemas.openxmlformats.org/officeDocument/2006/relationships/slide" Target="slide3.xml"/></Relationships>
</file>

<file path=ppt/slides/_rels/slide1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1.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10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3.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10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4.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10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8.xml"/></Relationships>
</file>

<file path=ppt/slides/_rels/slide1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4.xml"/><Relationship Id="rId5" Type="http://schemas.openxmlformats.org/officeDocument/2006/relationships/image" Target="../media/image51.png"/><Relationship Id="rId4" Type="http://schemas.openxmlformats.org/officeDocument/2006/relationships/slide" Target="slide3.xml"/></Relationships>
</file>

<file path=ppt/slides/_rels/slide1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7.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1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8.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1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9.xml"/><Relationship Id="rId1" Type="http://schemas.openxmlformats.org/officeDocument/2006/relationships/slideLayout" Target="../slideLayouts/slideLayout29.xml"/><Relationship Id="rId5" Type="http://schemas.openxmlformats.org/officeDocument/2006/relationships/slide" Target="slide3.xml"/><Relationship Id="rId4" Type="http://schemas.openxmlformats.org/officeDocument/2006/relationships/image" Target="../media/image72.png"/></Relationships>
</file>

<file path=ppt/slides/_rels/slide1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4.xml"/><Relationship Id="rId5" Type="http://schemas.openxmlformats.org/officeDocument/2006/relationships/image" Target="../media/image76.png"/><Relationship Id="rId4" Type="http://schemas.openxmlformats.org/officeDocument/2006/relationships/slide" Target="slide3.xml"/></Relationships>
</file>

<file path=ppt/slides/_rels/slide1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4.xml"/><Relationship Id="rId6" Type="http://schemas.openxmlformats.org/officeDocument/2006/relationships/image" Target="../media/image80.png"/><Relationship Id="rId5" Type="http://schemas.openxmlformats.org/officeDocument/2006/relationships/slide" Target="slide3.xml"/><Relationship Id="rId4" Type="http://schemas.openxmlformats.org/officeDocument/2006/relationships/image" Target="../media/image79.png"/></Relationships>
</file>

<file path=ppt/slides/_rels/slide11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4.xml"/><Relationship Id="rId5" Type="http://schemas.openxmlformats.org/officeDocument/2006/relationships/image" Target="../media/image83.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4.png"/><Relationship Id="rId1" Type="http://schemas.openxmlformats.org/officeDocument/2006/relationships/slideLayout" Target="../slideLayouts/slideLayout24.xml"/><Relationship Id="rId4" Type="http://schemas.openxmlformats.org/officeDocument/2006/relationships/image" Target="../media/image85.png"/></Relationships>
</file>

<file path=ppt/slides/_rels/slide1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6.jpeg"/><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7.jpeg"/><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1.xml"/><Relationship Id="rId1" Type="http://schemas.openxmlformats.org/officeDocument/2006/relationships/slideLayout" Target="../slideLayouts/slideLayout29.xml"/><Relationship Id="rId5" Type="http://schemas.openxmlformats.org/officeDocument/2006/relationships/slide" Target="slide3.xml"/><Relationship Id="rId4" Type="http://schemas.openxmlformats.org/officeDocument/2006/relationships/image" Target="../media/image89.png"/></Relationships>
</file>

<file path=ppt/slides/_rels/slide1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7.xml"/><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1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1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3.jpeg"/><Relationship Id="rId1" Type="http://schemas.openxmlformats.org/officeDocument/2006/relationships/slideLayout" Target="../slideLayouts/slideLayout40.xml"/></Relationships>
</file>

<file path=ppt/slides/_rels/slide1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1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2.jpeg"/><Relationship Id="rId1" Type="http://schemas.openxmlformats.org/officeDocument/2006/relationships/slideLayout" Target="../slideLayouts/slideLayout40.xml"/></Relationships>
</file>

<file path=ppt/slides/_rels/slide1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1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0.jpeg"/><Relationship Id="rId1" Type="http://schemas.openxmlformats.org/officeDocument/2006/relationships/slideLayout" Target="../slideLayouts/slideLayout40.xml"/></Relationships>
</file>

<file path=ppt/slides/_rels/slide1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0.jpeg"/><Relationship Id="rId1" Type="http://schemas.openxmlformats.org/officeDocument/2006/relationships/slideLayout" Target="../slideLayouts/slideLayout40.xml"/></Relationships>
</file>

<file path=ppt/slides/_rels/slide1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slide" Target="slide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slide" Target="slide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48.xml"/><Relationship Id="rId18" Type="http://schemas.openxmlformats.org/officeDocument/2006/relationships/slide" Target="slide62.xml"/><Relationship Id="rId26" Type="http://schemas.openxmlformats.org/officeDocument/2006/relationships/slide" Target="slide126.xml"/><Relationship Id="rId3" Type="http://schemas.openxmlformats.org/officeDocument/2006/relationships/slide" Target="slide5.xml"/><Relationship Id="rId21" Type="http://schemas.openxmlformats.org/officeDocument/2006/relationships/slide" Target="slide81.xml"/><Relationship Id="rId7" Type="http://schemas.openxmlformats.org/officeDocument/2006/relationships/slide" Target="slide18.xml"/><Relationship Id="rId12" Type="http://schemas.openxmlformats.org/officeDocument/2006/relationships/slide" Target="slide45.xml"/><Relationship Id="rId17" Type="http://schemas.openxmlformats.org/officeDocument/2006/relationships/slide" Target="slide3.xml"/><Relationship Id="rId25" Type="http://schemas.openxmlformats.org/officeDocument/2006/relationships/slide" Target="slide125.xml"/><Relationship Id="rId2" Type="http://schemas.openxmlformats.org/officeDocument/2006/relationships/slide" Target="slide4.xml"/><Relationship Id="rId16" Type="http://schemas.openxmlformats.org/officeDocument/2006/relationships/slide" Target="slide57.xml"/><Relationship Id="rId20" Type="http://schemas.openxmlformats.org/officeDocument/2006/relationships/slide" Target="slide77.xml"/><Relationship Id="rId29" Type="http://schemas.openxmlformats.org/officeDocument/2006/relationships/slide" Target="slide136.xml"/><Relationship Id="rId1" Type="http://schemas.openxmlformats.org/officeDocument/2006/relationships/slideLayout" Target="../slideLayouts/slideLayout24.xml"/><Relationship Id="rId6" Type="http://schemas.openxmlformats.org/officeDocument/2006/relationships/slide" Target="slide13.xml"/><Relationship Id="rId11" Type="http://schemas.openxmlformats.org/officeDocument/2006/relationships/slide" Target="slide35.xml"/><Relationship Id="rId24" Type="http://schemas.openxmlformats.org/officeDocument/2006/relationships/slide" Target="slide112.xml"/><Relationship Id="rId5" Type="http://schemas.openxmlformats.org/officeDocument/2006/relationships/slide" Target="slide11.xml"/><Relationship Id="rId15" Type="http://schemas.openxmlformats.org/officeDocument/2006/relationships/slide" Target="slide54.xml"/><Relationship Id="rId23" Type="http://schemas.openxmlformats.org/officeDocument/2006/relationships/slide" Target="slide94.xml"/><Relationship Id="rId28" Type="http://schemas.openxmlformats.org/officeDocument/2006/relationships/slide" Target="slide133.xml"/><Relationship Id="rId10" Type="http://schemas.openxmlformats.org/officeDocument/2006/relationships/slide" Target="slide26.xml"/><Relationship Id="rId19" Type="http://schemas.openxmlformats.org/officeDocument/2006/relationships/slide" Target="slide69.xml"/><Relationship Id="rId31" Type="http://schemas.openxmlformats.org/officeDocument/2006/relationships/slide" Target="slide147.xml"/><Relationship Id="rId4" Type="http://schemas.openxmlformats.org/officeDocument/2006/relationships/slide" Target="slide10.xml"/><Relationship Id="rId9" Type="http://schemas.openxmlformats.org/officeDocument/2006/relationships/slide" Target="slide23.xml"/><Relationship Id="rId14" Type="http://schemas.openxmlformats.org/officeDocument/2006/relationships/slide" Target="slide51.xml"/><Relationship Id="rId22" Type="http://schemas.openxmlformats.org/officeDocument/2006/relationships/slide" Target="slide86.xml"/><Relationship Id="rId27" Type="http://schemas.openxmlformats.org/officeDocument/2006/relationships/slide" Target="slide128.xml"/><Relationship Id="rId30" Type="http://schemas.openxmlformats.org/officeDocument/2006/relationships/slide" Target="slide14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9.xml"/><Relationship Id="rId5" Type="http://schemas.openxmlformats.org/officeDocument/2006/relationships/slide" Target="slide3.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slide" Target="slide3.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9.xml"/><Relationship Id="rId5" Type="http://schemas.openxmlformats.org/officeDocument/2006/relationships/slide" Target="slide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9.xml"/><Relationship Id="rId5" Type="http://schemas.openxmlformats.org/officeDocument/2006/relationships/slide" Target="slide3.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40.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7.jpeg"/><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jpe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0.jpe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1.jpe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2.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3.jpe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 Target="slide129.xml"/><Relationship Id="rId1" Type="http://schemas.openxmlformats.org/officeDocument/2006/relationships/slideLayout" Target="../slideLayouts/slideLayout40.xml"/><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jpe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jpeg"/><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jpeg"/><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jpeg"/><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3.jpeg"/><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jpeg"/><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jpeg"/><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3.jpeg"/><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6.jpeg"/><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7.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7.jpeg"/><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8.jpeg"/><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3.jpeg"/><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8.jpeg"/><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8.jpeg"/><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8.jpeg"/><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50.png"/><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slide" Target="slide3.xml"/><Relationship Id="rId5" Type="http://schemas.openxmlformats.org/officeDocument/2006/relationships/image" Target="../media/image49.wmf"/><Relationship Id="rId4" Type="http://schemas.openxmlformats.org/officeDocument/2006/relationships/oleObject" Target="../embeddings/oleObject1.bin"/></Relationships>
</file>

<file path=ppt/slides/_rels/slide8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28.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29.xml"/><Relationship Id="rId4" Type="http://schemas.openxmlformats.org/officeDocument/2006/relationships/image" Target="../media/image50.png"/></Relationships>
</file>

<file path=ppt/slides/_rels/slide9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wmf"/><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9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9.xml"/><Relationship Id="rId4" Type="http://schemas.openxmlformats.org/officeDocument/2006/relationships/slide" Target="slide3.xml"/></Relationships>
</file>

<file path=ppt/slides/_rels/slide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8.png"/><Relationship Id="rId1" Type="http://schemas.openxmlformats.org/officeDocument/2006/relationships/slideLayout" Target="../slideLayouts/slideLayout24.xml"/><Relationship Id="rId4" Type="http://schemas.openxmlformats.org/officeDocument/2006/relationships/image" Target="../media/image59.png"/></Relationships>
</file>

<file path=ppt/slides/_rels/slide9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29.xml"/><Relationship Id="rId5" Type="http://schemas.openxmlformats.org/officeDocument/2006/relationships/slide" Target="slide3.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1600200"/>
          </a:xfrm>
        </p:spPr>
        <p:txBody>
          <a:bodyPr/>
          <a:lstStyle/>
          <a:p>
            <a:r>
              <a:rPr lang="en-US" altLang="en-US"/>
              <a:t>T-44C FMS Guide</a:t>
            </a:r>
          </a:p>
        </p:txBody>
      </p:sp>
      <p:sp>
        <p:nvSpPr>
          <p:cNvPr id="2056" name="Text Box 8"/>
          <p:cNvSpPr txBox="1">
            <a:spLocks noChangeArrowheads="1"/>
          </p:cNvSpPr>
          <p:nvPr/>
        </p:nvSpPr>
        <p:spPr bwMode="auto">
          <a:xfrm>
            <a:off x="3429000" y="5715000"/>
            <a:ext cx="20356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Revision: </a:t>
            </a:r>
            <a:r>
              <a:rPr lang="en-US" altLang="en-US" b="1" dirty="0" smtClean="0"/>
              <a:t>16 Feb 21</a:t>
            </a:r>
            <a:endParaRPr lang="en-US" altLang="en-US"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2209800" y="2286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altLang="en-US" sz="3200" b="1">
                <a:solidFill>
                  <a:schemeClr val="tx2"/>
                </a:solidFill>
              </a:rPr>
              <a:t>CDU</a:t>
            </a:r>
            <a:r>
              <a:rPr lang="en-US" altLang="en-US" sz="3200" b="1"/>
              <a:t>  </a:t>
            </a:r>
            <a:r>
              <a:rPr lang="en-US" altLang="en-US" sz="3200" b="1">
                <a:solidFill>
                  <a:schemeClr val="tx2"/>
                </a:solidFill>
              </a:rPr>
              <a:t>ORIENTATION</a:t>
            </a:r>
          </a:p>
        </p:txBody>
      </p:sp>
      <p:grpSp>
        <p:nvGrpSpPr>
          <p:cNvPr id="182275" name="Group 3"/>
          <p:cNvGrpSpPr>
            <a:grpSpLocks/>
          </p:cNvGrpSpPr>
          <p:nvPr/>
        </p:nvGrpSpPr>
        <p:grpSpPr bwMode="auto">
          <a:xfrm>
            <a:off x="228600" y="1203325"/>
            <a:ext cx="8001000" cy="5654675"/>
            <a:chOff x="720" y="480"/>
            <a:chExt cx="5040" cy="3562"/>
          </a:xfrm>
        </p:grpSpPr>
        <p:sp>
          <p:nvSpPr>
            <p:cNvPr id="182276" name="Text Box 4"/>
            <p:cNvSpPr txBox="1">
              <a:spLocks noChangeArrowheads="1"/>
            </p:cNvSpPr>
            <p:nvPr/>
          </p:nvSpPr>
          <p:spPr bwMode="auto">
            <a:xfrm>
              <a:off x="720" y="1968"/>
              <a:ext cx="18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000000"/>
                </a:buClr>
              </a:pPr>
              <a:r>
                <a:rPr lang="en-US" altLang="en-US" sz="2000" b="1"/>
                <a:t>    Data Entry Scratchpad</a:t>
              </a:r>
              <a:endParaRPr lang="en-US" altLang="en-US" sz="2400" b="1"/>
            </a:p>
          </p:txBody>
        </p:sp>
        <p:sp>
          <p:nvSpPr>
            <p:cNvPr id="182277" name="Text Box 5"/>
            <p:cNvSpPr txBox="1">
              <a:spLocks noChangeArrowheads="1"/>
            </p:cNvSpPr>
            <p:nvPr/>
          </p:nvSpPr>
          <p:spPr bwMode="auto">
            <a:xfrm>
              <a:off x="720" y="1152"/>
              <a:ext cx="15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000000"/>
                </a:buClr>
              </a:pPr>
              <a:r>
                <a:rPr lang="en-US" altLang="en-US" sz="2000" b="1"/>
                <a:t>     Line Select Keys</a:t>
              </a:r>
              <a:br>
                <a:rPr lang="en-US" altLang="en-US" sz="2000" b="1"/>
              </a:br>
              <a:r>
                <a:rPr lang="en-US" altLang="en-US" sz="2000" b="1"/>
                <a:t>     (copy and paste)</a:t>
              </a:r>
            </a:p>
          </p:txBody>
        </p:sp>
        <p:sp>
          <p:nvSpPr>
            <p:cNvPr id="182278" name="Text Box 6"/>
            <p:cNvSpPr txBox="1">
              <a:spLocks noChangeArrowheads="1"/>
            </p:cNvSpPr>
            <p:nvPr/>
          </p:nvSpPr>
          <p:spPr bwMode="auto">
            <a:xfrm>
              <a:off x="2784" y="3504"/>
              <a:ext cx="1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altLang="en-US" sz="2000" b="1"/>
                <a:t>Function Keys</a:t>
              </a:r>
              <a:endParaRPr lang="en-US" altLang="en-US" b="1"/>
            </a:p>
          </p:txBody>
        </p:sp>
        <p:sp>
          <p:nvSpPr>
            <p:cNvPr id="182279" name="Text Box 7"/>
            <p:cNvSpPr txBox="1">
              <a:spLocks noChangeArrowheads="1"/>
            </p:cNvSpPr>
            <p:nvPr/>
          </p:nvSpPr>
          <p:spPr bwMode="auto">
            <a:xfrm>
              <a:off x="720" y="3072"/>
              <a:ext cx="115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000000"/>
                </a:buClr>
              </a:pPr>
              <a:r>
                <a:rPr lang="en-US" altLang="en-US" sz="2000">
                  <a:latin typeface="Arial" panose="020B0604020202020204" pitchFamily="34" charset="0"/>
                </a:rPr>
                <a:t>  </a:t>
              </a:r>
              <a:r>
                <a:rPr lang="en-US" altLang="en-US" sz="2000" b="1"/>
                <a:t>Keypad</a:t>
              </a:r>
            </a:p>
            <a:p>
              <a:pPr eaLnBrk="0" hangingPunct="0">
                <a:spcBef>
                  <a:spcPct val="50000"/>
                </a:spcBef>
                <a:buClr>
                  <a:srgbClr val="000000"/>
                </a:buClr>
              </a:pPr>
              <a:endParaRPr lang="en-US" altLang="en-US" sz="2000" b="1"/>
            </a:p>
          </p:txBody>
        </p:sp>
        <p:sp>
          <p:nvSpPr>
            <p:cNvPr id="182280" name="Text Box 8"/>
            <p:cNvSpPr txBox="1">
              <a:spLocks noChangeArrowheads="1"/>
            </p:cNvSpPr>
            <p:nvPr/>
          </p:nvSpPr>
          <p:spPr bwMode="auto">
            <a:xfrm>
              <a:off x="4176" y="3504"/>
              <a:ext cx="158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t>MFD Function Keys</a:t>
              </a:r>
            </a:p>
            <a:p>
              <a:pPr eaLnBrk="0" hangingPunct="0">
                <a:spcBef>
                  <a:spcPct val="50000"/>
                </a:spcBef>
              </a:pPr>
              <a:r>
                <a:rPr lang="en-US" altLang="en-US" sz="2000" b="1">
                  <a:solidFill>
                    <a:srgbClr val="FF0000"/>
                  </a:solidFill>
                </a:rPr>
                <a:t>(ADV/ DATA  N/A)</a:t>
              </a:r>
              <a:endParaRPr lang="en-US" altLang="en-US" b="1">
                <a:solidFill>
                  <a:srgbClr val="FF0000"/>
                </a:solidFill>
              </a:endParaRPr>
            </a:p>
          </p:txBody>
        </p:sp>
        <p:sp>
          <p:nvSpPr>
            <p:cNvPr id="182281" name="Text Box 9"/>
            <p:cNvSpPr txBox="1">
              <a:spLocks noChangeArrowheads="1"/>
            </p:cNvSpPr>
            <p:nvPr/>
          </p:nvSpPr>
          <p:spPr bwMode="auto">
            <a:xfrm>
              <a:off x="720" y="624"/>
              <a:ext cx="13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000000"/>
                </a:buClr>
              </a:pPr>
              <a:r>
                <a:rPr lang="en-US" altLang="en-US" sz="2000" b="1"/>
                <a:t>   Page Title Line</a:t>
              </a:r>
            </a:p>
          </p:txBody>
        </p:sp>
        <p:pic>
          <p:nvPicPr>
            <p:cNvPr id="182282" name="Picture 10"/>
            <p:cNvPicPr>
              <a:picLocks noChangeAspect="1" noChangeArrowheads="1"/>
            </p:cNvPicPr>
            <p:nvPr/>
          </p:nvPicPr>
          <p:blipFill>
            <a:blip r:embed="rId3">
              <a:extLst>
                <a:ext uri="{28A0092B-C50C-407E-A947-70E740481C1C}">
                  <a14:useLocalDpi xmlns:a14="http://schemas.microsoft.com/office/drawing/2010/main" val="0"/>
                </a:ext>
              </a:extLst>
            </a:blip>
            <a:srcRect t="4903"/>
            <a:stretch>
              <a:fillRect/>
            </a:stretch>
          </p:blipFill>
          <p:spPr bwMode="auto">
            <a:xfrm>
              <a:off x="2976" y="480"/>
              <a:ext cx="2706" cy="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283" name="AutoShape 11"/>
            <p:cNvSpPr>
              <a:spLocks noChangeArrowheads="1"/>
            </p:cNvSpPr>
            <p:nvPr/>
          </p:nvSpPr>
          <p:spPr bwMode="auto">
            <a:xfrm>
              <a:off x="2064" y="672"/>
              <a:ext cx="1449" cy="144"/>
            </a:xfrm>
            <a:prstGeom prst="rightArrow">
              <a:avLst>
                <a:gd name="adj1" fmla="val 50000"/>
                <a:gd name="adj2" fmla="val 251563"/>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4" name="AutoShape 12"/>
            <p:cNvSpPr>
              <a:spLocks noChangeArrowheads="1"/>
            </p:cNvSpPr>
            <p:nvPr/>
          </p:nvSpPr>
          <p:spPr bwMode="auto">
            <a:xfrm>
              <a:off x="2256" y="1296"/>
              <a:ext cx="864" cy="144"/>
            </a:xfrm>
            <a:prstGeom prst="rightArrow">
              <a:avLst>
                <a:gd name="adj1" fmla="val 50000"/>
                <a:gd name="adj2" fmla="val 150000"/>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5" name="AutoShape 13"/>
            <p:cNvSpPr>
              <a:spLocks noChangeArrowheads="1"/>
            </p:cNvSpPr>
            <p:nvPr/>
          </p:nvSpPr>
          <p:spPr bwMode="auto">
            <a:xfrm>
              <a:off x="2640" y="2016"/>
              <a:ext cx="816" cy="132"/>
            </a:xfrm>
            <a:prstGeom prst="rightArrow">
              <a:avLst>
                <a:gd name="adj1" fmla="val 50000"/>
                <a:gd name="adj2" fmla="val 154545"/>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6" name="Rectangle 14"/>
            <p:cNvSpPr>
              <a:spLocks noChangeArrowheads="1"/>
            </p:cNvSpPr>
            <p:nvPr/>
          </p:nvSpPr>
          <p:spPr bwMode="auto">
            <a:xfrm>
              <a:off x="2976" y="2256"/>
              <a:ext cx="1344" cy="288"/>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7" name="Rectangle 15"/>
            <p:cNvSpPr>
              <a:spLocks noChangeArrowheads="1"/>
            </p:cNvSpPr>
            <p:nvPr/>
          </p:nvSpPr>
          <p:spPr bwMode="auto">
            <a:xfrm>
              <a:off x="4320" y="2256"/>
              <a:ext cx="768" cy="288"/>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8" name="Line 16"/>
            <p:cNvSpPr>
              <a:spLocks noChangeShapeType="1"/>
            </p:cNvSpPr>
            <p:nvPr/>
          </p:nvSpPr>
          <p:spPr bwMode="auto">
            <a:xfrm flipH="1">
              <a:off x="3744" y="2544"/>
              <a:ext cx="288" cy="96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9" name="Line 17"/>
            <p:cNvSpPr>
              <a:spLocks noChangeShapeType="1"/>
            </p:cNvSpPr>
            <p:nvPr/>
          </p:nvSpPr>
          <p:spPr bwMode="auto">
            <a:xfrm>
              <a:off x="4608" y="2544"/>
              <a:ext cx="384" cy="91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0" name="Rectangle 18"/>
            <p:cNvSpPr>
              <a:spLocks noChangeArrowheads="1"/>
            </p:cNvSpPr>
            <p:nvPr/>
          </p:nvSpPr>
          <p:spPr bwMode="auto">
            <a:xfrm>
              <a:off x="2976" y="2544"/>
              <a:ext cx="336" cy="43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1" name="AutoShape 19"/>
            <p:cNvSpPr>
              <a:spLocks noChangeArrowheads="1"/>
            </p:cNvSpPr>
            <p:nvPr/>
          </p:nvSpPr>
          <p:spPr bwMode="auto">
            <a:xfrm>
              <a:off x="1536" y="3120"/>
              <a:ext cx="2112" cy="144"/>
            </a:xfrm>
            <a:prstGeom prst="rightArrow">
              <a:avLst>
                <a:gd name="adj1" fmla="val 50000"/>
                <a:gd name="adj2" fmla="val 366667"/>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94" name="Text Box 22"/>
          <p:cNvSpPr txBox="1">
            <a:spLocks noChangeArrowheads="1"/>
          </p:cNvSpPr>
          <p:nvPr/>
        </p:nvSpPr>
        <p:spPr bwMode="auto">
          <a:xfrm>
            <a:off x="1905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2282825"/>
            <a:ext cx="3352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4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0" y="1241425"/>
            <a:ext cx="4002088"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468" name="Text Box 4"/>
          <p:cNvSpPr txBox="1">
            <a:spLocks noChangeArrowheads="1"/>
          </p:cNvSpPr>
          <p:nvPr/>
        </p:nvSpPr>
        <p:spPr bwMode="auto">
          <a:xfrm>
            <a:off x="728663" y="1371600"/>
            <a:ext cx="304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tx1"/>
              </a:buClr>
              <a:buFontTx/>
              <a:buChar char="•"/>
            </a:pPr>
            <a:r>
              <a:rPr lang="en-US" altLang="en-US" sz="2000" b="1"/>
              <a:t> Intercept between                                                                                                                                                                                                                                                transition waypoints</a:t>
            </a:r>
          </a:p>
        </p:txBody>
      </p:sp>
      <p:sp>
        <p:nvSpPr>
          <p:cNvPr id="318469" name="Rectangle 5"/>
          <p:cNvSpPr>
            <a:spLocks noChangeArrowheads="1"/>
          </p:cNvSpPr>
          <p:nvPr/>
        </p:nvSpPr>
        <p:spPr bwMode="auto">
          <a:xfrm>
            <a:off x="3657600" y="403225"/>
            <a:ext cx="203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DME ARCS</a:t>
            </a:r>
          </a:p>
        </p:txBody>
      </p:sp>
      <p:sp>
        <p:nvSpPr>
          <p:cNvPr id="318470" name="Text Box 6"/>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5"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3048000" y="327025"/>
            <a:ext cx="3859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RUNWAY APPROACH</a:t>
            </a:r>
          </a:p>
        </p:txBody>
      </p:sp>
      <p:sp>
        <p:nvSpPr>
          <p:cNvPr id="320515" name="Text Box 3"/>
          <p:cNvSpPr txBox="1">
            <a:spLocks noChangeArrowheads="1"/>
          </p:cNvSpPr>
          <p:nvPr/>
        </p:nvSpPr>
        <p:spPr bwMode="auto">
          <a:xfrm>
            <a:off x="487363" y="1412875"/>
            <a:ext cx="3810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tx1"/>
              </a:buClr>
              <a:buFontTx/>
              <a:buChar char="•"/>
            </a:pPr>
            <a:r>
              <a:rPr lang="en-US" altLang="en-US" sz="2000" b="1"/>
              <a:t> Pulled from database when                                                                                                                                                                                                                                       approach was selected</a:t>
            </a:r>
          </a:p>
          <a:p>
            <a:pPr eaLnBrk="0" hangingPunct="0">
              <a:buClr>
                <a:schemeClr val="tx1"/>
              </a:buClr>
              <a:buFontTx/>
              <a:buChar char="•"/>
            </a:pPr>
            <a:endParaRPr lang="en-US" altLang="en-US" sz="2000" b="1"/>
          </a:p>
          <a:p>
            <a:pPr eaLnBrk="0" hangingPunct="0">
              <a:buClr>
                <a:schemeClr val="tx1"/>
              </a:buClr>
              <a:buFontTx/>
              <a:buChar char="•"/>
            </a:pPr>
            <a:r>
              <a:rPr lang="en-US" altLang="en-US" sz="2000" b="1"/>
              <a:t> Indicates type of approach                                                                                                                                                                                                                                      and associated constraints</a:t>
            </a:r>
          </a:p>
        </p:txBody>
      </p:sp>
      <p:pic>
        <p:nvPicPr>
          <p:cNvPr id="320516" name="Picture 4"/>
          <p:cNvPicPr>
            <a:picLocks noChangeAspect="1" noChangeArrowheads="1"/>
          </p:cNvPicPr>
          <p:nvPr/>
        </p:nvPicPr>
        <p:blipFill>
          <a:blip r:embed="rId3">
            <a:extLst>
              <a:ext uri="{28A0092B-C50C-407E-A947-70E740481C1C}">
                <a14:useLocalDpi xmlns:a14="http://schemas.microsoft.com/office/drawing/2010/main" val="0"/>
              </a:ext>
            </a:extLst>
          </a:blip>
          <a:srcRect t="4903"/>
          <a:stretch>
            <a:fillRect/>
          </a:stretch>
        </p:blipFill>
        <p:spPr bwMode="auto">
          <a:xfrm>
            <a:off x="4602163" y="1208088"/>
            <a:ext cx="406558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517" name="AutoShape 5"/>
          <p:cNvSpPr>
            <a:spLocks noChangeArrowheads="1"/>
          </p:cNvSpPr>
          <p:nvPr/>
        </p:nvSpPr>
        <p:spPr bwMode="auto">
          <a:xfrm flipH="1">
            <a:off x="7916863" y="2046288"/>
            <a:ext cx="914400" cy="381000"/>
          </a:xfrm>
          <a:prstGeom prst="rightArrow">
            <a:avLst>
              <a:gd name="adj1" fmla="val 50000"/>
              <a:gd name="adj2" fmla="val 60000"/>
            </a:avLst>
          </a:prstGeom>
          <a:gradFill rotWithShape="0">
            <a:gsLst>
              <a:gs pos="0">
                <a:srgbClr val="FFFF00"/>
              </a:gs>
              <a:gs pos="100000">
                <a:srgbClr val="FFFF00">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000" b="1">
              <a:solidFill>
                <a:srgbClr val="000000"/>
              </a:solidFill>
              <a:latin typeface="Arial" panose="020B0604020202020204" pitchFamily="34" charset="0"/>
            </a:endParaRPr>
          </a:p>
        </p:txBody>
      </p:sp>
      <p:sp>
        <p:nvSpPr>
          <p:cNvPr id="320518" name="Text Box 6"/>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Line 3"/>
          <p:cNvSpPr>
            <a:spLocks noChangeShapeType="1"/>
          </p:cNvSpPr>
          <p:nvPr/>
        </p:nvSpPr>
        <p:spPr bwMode="auto">
          <a:xfrm>
            <a:off x="700088" y="1752600"/>
            <a:ext cx="5030787" cy="204787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64" name="AutoShape 4"/>
          <p:cNvSpPr>
            <a:spLocks noChangeArrowheads="1"/>
          </p:cNvSpPr>
          <p:nvPr/>
        </p:nvSpPr>
        <p:spPr bwMode="auto">
          <a:xfrm>
            <a:off x="1911350" y="2901950"/>
            <a:ext cx="139700" cy="292100"/>
          </a:xfrm>
          <a:prstGeom prst="triangle">
            <a:avLst>
              <a:gd name="adj" fmla="val 49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65" name="AutoShape 5"/>
          <p:cNvSpPr>
            <a:spLocks noChangeArrowheads="1"/>
          </p:cNvSpPr>
          <p:nvPr/>
        </p:nvSpPr>
        <p:spPr bwMode="auto">
          <a:xfrm>
            <a:off x="3511550" y="3054350"/>
            <a:ext cx="139700" cy="292100"/>
          </a:xfrm>
          <a:prstGeom prst="triangle">
            <a:avLst>
              <a:gd name="adj" fmla="val 49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66" name="Rectangle 6"/>
          <p:cNvSpPr>
            <a:spLocks noChangeArrowheads="1"/>
          </p:cNvSpPr>
          <p:nvPr/>
        </p:nvSpPr>
        <p:spPr bwMode="auto">
          <a:xfrm>
            <a:off x="1736725" y="3198813"/>
            <a:ext cx="523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CF</a:t>
            </a:r>
            <a:endParaRPr lang="en-US" altLang="en-US" sz="2000" b="1">
              <a:latin typeface="Arial" panose="020B0604020202020204" pitchFamily="34" charset="0"/>
            </a:endParaRPr>
          </a:p>
        </p:txBody>
      </p:sp>
      <p:sp>
        <p:nvSpPr>
          <p:cNvPr id="322567" name="Rectangle 7"/>
          <p:cNvSpPr>
            <a:spLocks noChangeArrowheads="1"/>
          </p:cNvSpPr>
          <p:nvPr/>
        </p:nvSpPr>
        <p:spPr bwMode="auto">
          <a:xfrm>
            <a:off x="3336925" y="3351213"/>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FF</a:t>
            </a:r>
            <a:endParaRPr lang="en-US" altLang="en-US" sz="2000" b="1">
              <a:latin typeface="Arial" panose="020B0604020202020204" pitchFamily="34" charset="0"/>
            </a:endParaRPr>
          </a:p>
        </p:txBody>
      </p:sp>
      <p:sp>
        <p:nvSpPr>
          <p:cNvPr id="322568" name="Line 8"/>
          <p:cNvSpPr>
            <a:spLocks noChangeShapeType="1"/>
          </p:cNvSpPr>
          <p:nvPr/>
        </p:nvSpPr>
        <p:spPr bwMode="auto">
          <a:xfrm>
            <a:off x="3581400" y="3048000"/>
            <a:ext cx="838200" cy="7620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69" name="Line 9"/>
          <p:cNvSpPr>
            <a:spLocks noChangeShapeType="1"/>
          </p:cNvSpPr>
          <p:nvPr/>
        </p:nvSpPr>
        <p:spPr bwMode="auto">
          <a:xfrm>
            <a:off x="4419600" y="3810000"/>
            <a:ext cx="381000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70" name="Line 10"/>
          <p:cNvSpPr>
            <a:spLocks noChangeShapeType="1"/>
          </p:cNvSpPr>
          <p:nvPr/>
        </p:nvSpPr>
        <p:spPr bwMode="auto">
          <a:xfrm>
            <a:off x="609600" y="2895600"/>
            <a:ext cx="137160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71" name="Line 11"/>
          <p:cNvSpPr>
            <a:spLocks noChangeShapeType="1"/>
          </p:cNvSpPr>
          <p:nvPr/>
        </p:nvSpPr>
        <p:spPr bwMode="auto">
          <a:xfrm>
            <a:off x="1981200" y="2895600"/>
            <a:ext cx="609600" cy="1524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72" name="Line 12"/>
          <p:cNvSpPr>
            <a:spLocks noChangeShapeType="1"/>
          </p:cNvSpPr>
          <p:nvPr/>
        </p:nvSpPr>
        <p:spPr bwMode="auto">
          <a:xfrm flipH="1">
            <a:off x="2590800" y="3048000"/>
            <a:ext cx="99060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73" name="Rectangle 13"/>
          <p:cNvSpPr>
            <a:spLocks noChangeArrowheads="1"/>
          </p:cNvSpPr>
          <p:nvPr/>
        </p:nvSpPr>
        <p:spPr bwMode="auto">
          <a:xfrm>
            <a:off x="7315200" y="3352800"/>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MDA</a:t>
            </a:r>
            <a:endParaRPr lang="en-US" altLang="en-US" sz="2000" b="1">
              <a:latin typeface="Arial" panose="020B0604020202020204" pitchFamily="34" charset="0"/>
            </a:endParaRPr>
          </a:p>
        </p:txBody>
      </p:sp>
      <p:sp>
        <p:nvSpPr>
          <p:cNvPr id="322574" name="Line 14"/>
          <p:cNvSpPr>
            <a:spLocks noChangeShapeType="1"/>
          </p:cNvSpPr>
          <p:nvPr/>
        </p:nvSpPr>
        <p:spPr bwMode="auto">
          <a:xfrm>
            <a:off x="5715000" y="3810000"/>
            <a:ext cx="1127125" cy="477838"/>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75" name="Rectangle 15"/>
          <p:cNvSpPr>
            <a:spLocks noChangeArrowheads="1"/>
          </p:cNvSpPr>
          <p:nvPr/>
        </p:nvSpPr>
        <p:spPr bwMode="auto">
          <a:xfrm>
            <a:off x="3581400" y="3886200"/>
            <a:ext cx="1312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3 degrees</a:t>
            </a:r>
            <a:endParaRPr lang="en-US" altLang="en-US" sz="2000" b="1">
              <a:latin typeface="Arial" panose="020B0604020202020204" pitchFamily="34" charset="0"/>
            </a:endParaRPr>
          </a:p>
        </p:txBody>
      </p:sp>
      <p:sp>
        <p:nvSpPr>
          <p:cNvPr id="322576" name="Line 16"/>
          <p:cNvSpPr>
            <a:spLocks noChangeShapeType="1"/>
          </p:cNvSpPr>
          <p:nvPr/>
        </p:nvSpPr>
        <p:spPr bwMode="auto">
          <a:xfrm flipH="1">
            <a:off x="4959350" y="3625850"/>
            <a:ext cx="211138" cy="60960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77" name="Text Box 17"/>
          <p:cNvSpPr txBox="1">
            <a:spLocks noChangeArrowheads="1"/>
          </p:cNvSpPr>
          <p:nvPr/>
        </p:nvSpPr>
        <p:spPr bwMode="auto">
          <a:xfrm rot="1330311">
            <a:off x="3048000" y="2514600"/>
            <a:ext cx="17621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anchor="ctr">
            <a:spAutoFit/>
          </a:bodyPr>
          <a:lstStyle/>
          <a:p>
            <a:pPr algn="ctr" eaLnBrk="0" hangingPunct="0">
              <a:spcBef>
                <a:spcPct val="50000"/>
              </a:spcBef>
            </a:pPr>
            <a:r>
              <a:rPr lang="en-US" altLang="en-US" sz="2000">
                <a:latin typeface="Arial" panose="020B0604020202020204" pitchFamily="34" charset="0"/>
              </a:rPr>
              <a:t>Glide Path</a:t>
            </a:r>
            <a:endParaRPr lang="en-US" altLang="en-US" sz="2000" b="1">
              <a:solidFill>
                <a:srgbClr val="FFFF00"/>
              </a:solidFill>
              <a:latin typeface="Arial" panose="020B0604020202020204" pitchFamily="34" charset="0"/>
            </a:endParaRPr>
          </a:p>
        </p:txBody>
      </p:sp>
      <p:sp>
        <p:nvSpPr>
          <p:cNvPr id="322578" name="Text Box 18"/>
          <p:cNvSpPr txBox="1">
            <a:spLocks noChangeArrowheads="1"/>
          </p:cNvSpPr>
          <p:nvPr/>
        </p:nvSpPr>
        <p:spPr bwMode="auto">
          <a:xfrm>
            <a:off x="5029200" y="1219200"/>
            <a:ext cx="3962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a:spAutoFit/>
          </a:bodyPr>
          <a:lstStyle/>
          <a:p>
            <a:pPr eaLnBrk="0" hangingPunct="0">
              <a:spcBef>
                <a:spcPct val="50000"/>
              </a:spcBef>
              <a:buClr>
                <a:srgbClr val="000000"/>
              </a:buClr>
              <a:buFontTx/>
              <a:buChar char="•"/>
            </a:pPr>
            <a:r>
              <a:rPr lang="en-US" altLang="en-US" sz="2000" b="1">
                <a:solidFill>
                  <a:srgbClr val="000000"/>
                </a:solidFill>
                <a:latin typeface="Arial" panose="020B0604020202020204" pitchFamily="34" charset="0"/>
              </a:rPr>
              <a:t> </a:t>
            </a:r>
            <a:r>
              <a:rPr lang="en-US" altLang="en-US" sz="2000">
                <a:solidFill>
                  <a:srgbClr val="FFFFFF"/>
                </a:solidFill>
                <a:latin typeface="Arial" panose="020B0604020202020204" pitchFamily="34" charset="0"/>
              </a:rPr>
              <a:t>V</a:t>
            </a:r>
            <a:r>
              <a:rPr lang="en-US" altLang="en-US" sz="2000">
                <a:solidFill>
                  <a:schemeClr val="tx2"/>
                </a:solidFill>
                <a:latin typeface="Arial" panose="020B0604020202020204" pitchFamily="34" charset="0"/>
              </a:rPr>
              <a:t>ertical guidance provided</a:t>
            </a:r>
          </a:p>
          <a:p>
            <a:pPr eaLnBrk="0" hangingPunct="0">
              <a:spcBef>
                <a:spcPct val="50000"/>
              </a:spcBef>
              <a:buClr>
                <a:srgbClr val="000000"/>
              </a:buClr>
              <a:buFontTx/>
              <a:buChar char="•"/>
            </a:pPr>
            <a:r>
              <a:rPr lang="en-US" altLang="en-US" sz="2000">
                <a:solidFill>
                  <a:schemeClr val="tx2"/>
                </a:solidFill>
                <a:latin typeface="Arial" panose="020B0604020202020204" pitchFamily="34" charset="0"/>
              </a:rPr>
              <a:t> NO obstacle clearance</a:t>
            </a:r>
          </a:p>
          <a:p>
            <a:pPr eaLnBrk="0" hangingPunct="0">
              <a:spcBef>
                <a:spcPct val="50000"/>
              </a:spcBef>
              <a:buClr>
                <a:srgbClr val="000000"/>
              </a:buClr>
              <a:buFontTx/>
              <a:buChar char="•"/>
            </a:pPr>
            <a:r>
              <a:rPr lang="en-US" altLang="en-US" sz="2000">
                <a:solidFill>
                  <a:schemeClr val="tx2"/>
                </a:solidFill>
                <a:latin typeface="Arial" panose="020B0604020202020204" pitchFamily="34" charset="0"/>
              </a:rPr>
              <a:t> Will </a:t>
            </a:r>
            <a:r>
              <a:rPr lang="en-US" altLang="en-US" sz="2000" u="sng">
                <a:solidFill>
                  <a:srgbClr val="FFFF66"/>
                </a:solidFill>
                <a:latin typeface="Arial" panose="020B0604020202020204" pitchFamily="34" charset="0"/>
              </a:rPr>
              <a:t>NOT</a:t>
            </a:r>
            <a:r>
              <a:rPr lang="en-US" altLang="en-US" sz="2000">
                <a:solidFill>
                  <a:schemeClr val="tx2"/>
                </a:solidFill>
                <a:latin typeface="Arial" panose="020B0604020202020204" pitchFamily="34" charset="0"/>
              </a:rPr>
              <a:t> level off at MDA in Approach mode (VGP)</a:t>
            </a:r>
            <a:endParaRPr lang="en-US" altLang="en-US" sz="2000" b="1">
              <a:solidFill>
                <a:srgbClr val="000000"/>
              </a:solidFill>
              <a:latin typeface="Arial" panose="020B0604020202020204" pitchFamily="34" charset="0"/>
            </a:endParaRPr>
          </a:p>
        </p:txBody>
      </p:sp>
      <p:sp>
        <p:nvSpPr>
          <p:cNvPr id="322579" name="Text Box 19"/>
          <p:cNvSpPr txBox="1">
            <a:spLocks noChangeArrowheads="1"/>
          </p:cNvSpPr>
          <p:nvPr/>
        </p:nvSpPr>
        <p:spPr bwMode="auto">
          <a:xfrm>
            <a:off x="2286000" y="400050"/>
            <a:ext cx="429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RUNWAY APPROACHES</a:t>
            </a:r>
          </a:p>
        </p:txBody>
      </p:sp>
      <p:sp>
        <p:nvSpPr>
          <p:cNvPr id="322581" name="Rectangle 21"/>
          <p:cNvSpPr>
            <a:spLocks noChangeArrowheads="1"/>
          </p:cNvSpPr>
          <p:nvPr/>
        </p:nvSpPr>
        <p:spPr bwMode="auto">
          <a:xfrm>
            <a:off x="6864350" y="4273550"/>
            <a:ext cx="1358900" cy="139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82" name="Line 22"/>
          <p:cNvSpPr>
            <a:spLocks noChangeShapeType="1"/>
          </p:cNvSpPr>
          <p:nvPr/>
        </p:nvSpPr>
        <p:spPr bwMode="auto">
          <a:xfrm flipH="1">
            <a:off x="152400" y="4267200"/>
            <a:ext cx="8839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en-US"/>
          </a:p>
        </p:txBody>
      </p:sp>
      <p:sp>
        <p:nvSpPr>
          <p:cNvPr id="322583" name="Rectangle 23"/>
          <p:cNvSpPr>
            <a:spLocks noChangeArrowheads="1"/>
          </p:cNvSpPr>
          <p:nvPr/>
        </p:nvSpPr>
        <p:spPr bwMode="auto">
          <a:xfrm>
            <a:off x="7223125" y="4494213"/>
            <a:ext cx="1103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Runway</a:t>
            </a:r>
          </a:p>
        </p:txBody>
      </p:sp>
      <p:sp>
        <p:nvSpPr>
          <p:cNvPr id="322584" name="Rectangle 24"/>
          <p:cNvSpPr>
            <a:spLocks noChangeArrowheads="1"/>
          </p:cNvSpPr>
          <p:nvPr/>
        </p:nvSpPr>
        <p:spPr bwMode="auto">
          <a:xfrm>
            <a:off x="4038600" y="4267200"/>
            <a:ext cx="2852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2075" tIns="46038" rIns="92075" bIns="46038">
            <a:spAutoFit/>
          </a:bodyPr>
          <a:lstStyle/>
          <a:p>
            <a:pPr algn="r" eaLnBrk="0" hangingPunct="0"/>
            <a:r>
              <a:rPr lang="en-US" altLang="en-US" sz="2000">
                <a:latin typeface="Arial" panose="020B0604020202020204" pitchFamily="34" charset="0"/>
              </a:rPr>
              <a:t>50 ft TCH</a:t>
            </a:r>
            <a:endParaRPr lang="en-US" altLang="en-US" sz="2000" b="1">
              <a:latin typeface="Arial" panose="020B0604020202020204" pitchFamily="34" charset="0"/>
            </a:endParaRPr>
          </a:p>
        </p:txBody>
      </p:sp>
      <p:sp>
        <p:nvSpPr>
          <p:cNvPr id="322587" name="Text Box 2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2"/>
          <p:cNvSpPr txBox="1">
            <a:spLocks noChangeArrowheads="1"/>
          </p:cNvSpPr>
          <p:nvPr/>
        </p:nvSpPr>
        <p:spPr bwMode="auto">
          <a:xfrm>
            <a:off x="514350" y="1222375"/>
            <a:ext cx="2743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tx1"/>
              </a:buClr>
              <a:buFontTx/>
              <a:buChar char="•"/>
            </a:pPr>
            <a:r>
              <a:rPr lang="en-US" altLang="en-US" sz="2000" b="1"/>
              <a:t> May change VGP</a:t>
            </a:r>
          </a:p>
          <a:p>
            <a:pPr eaLnBrk="0" hangingPunct="0">
              <a:spcBef>
                <a:spcPct val="50000"/>
              </a:spcBef>
              <a:buClr>
                <a:schemeClr val="tx1"/>
              </a:buClr>
              <a:buFontTx/>
              <a:buChar char="•"/>
            </a:pPr>
            <a:r>
              <a:rPr lang="en-US" altLang="en-US" sz="2000" b="1"/>
              <a:t> May change MDA</a:t>
            </a:r>
          </a:p>
        </p:txBody>
      </p:sp>
      <p:sp>
        <p:nvSpPr>
          <p:cNvPr id="324611" name="Text Box 3"/>
          <p:cNvSpPr txBox="1">
            <a:spLocks noChangeArrowheads="1"/>
          </p:cNvSpPr>
          <p:nvPr/>
        </p:nvSpPr>
        <p:spPr bwMode="auto">
          <a:xfrm>
            <a:off x="3124200" y="479425"/>
            <a:ext cx="309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MDA APPROACH</a:t>
            </a:r>
          </a:p>
        </p:txBody>
      </p:sp>
      <p:grpSp>
        <p:nvGrpSpPr>
          <p:cNvPr id="324612" name="Group 4"/>
          <p:cNvGrpSpPr>
            <a:grpSpLocks/>
          </p:cNvGrpSpPr>
          <p:nvPr/>
        </p:nvGrpSpPr>
        <p:grpSpPr bwMode="auto">
          <a:xfrm>
            <a:off x="4697413" y="1338263"/>
            <a:ext cx="4222750" cy="4572000"/>
            <a:chOff x="3005" y="432"/>
            <a:chExt cx="2659" cy="2880"/>
          </a:xfrm>
        </p:grpSpPr>
        <p:pic>
          <p:nvPicPr>
            <p:cNvPr id="324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 y="432"/>
              <a:ext cx="2605" cy="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4614" name="AutoShape 6"/>
            <p:cNvSpPr>
              <a:spLocks noChangeArrowheads="1"/>
            </p:cNvSpPr>
            <p:nvPr/>
          </p:nvSpPr>
          <p:spPr bwMode="auto">
            <a:xfrm flipH="1">
              <a:off x="5136" y="768"/>
              <a:ext cx="528" cy="240"/>
            </a:xfrm>
            <a:prstGeom prst="rightArrow">
              <a:avLst>
                <a:gd name="adj1" fmla="val 50000"/>
                <a:gd name="adj2" fmla="val 55000"/>
              </a:avLst>
            </a:prstGeom>
            <a:gradFill rotWithShape="0">
              <a:gsLst>
                <a:gs pos="0">
                  <a:srgbClr val="FFFF00"/>
                </a:gs>
                <a:gs pos="100000">
                  <a:srgbClr val="FFFF00">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000" b="1">
                <a:solidFill>
                  <a:srgbClr val="000000"/>
                </a:solidFill>
                <a:latin typeface="Arial" panose="020B0604020202020204" pitchFamily="34" charset="0"/>
              </a:endParaRPr>
            </a:p>
          </p:txBody>
        </p:sp>
      </p:grpSp>
      <p:sp>
        <p:nvSpPr>
          <p:cNvPr id="324616" name="Text Box 8"/>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Line 3"/>
          <p:cNvSpPr>
            <a:spLocks noChangeShapeType="1"/>
          </p:cNvSpPr>
          <p:nvPr/>
        </p:nvSpPr>
        <p:spPr bwMode="auto">
          <a:xfrm>
            <a:off x="981075" y="1524000"/>
            <a:ext cx="4572000" cy="19050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0" name="AutoShape 4"/>
          <p:cNvSpPr>
            <a:spLocks noChangeArrowheads="1"/>
          </p:cNvSpPr>
          <p:nvPr/>
        </p:nvSpPr>
        <p:spPr bwMode="auto">
          <a:xfrm>
            <a:off x="2286000" y="3581400"/>
            <a:ext cx="139700" cy="292100"/>
          </a:xfrm>
          <a:prstGeom prst="triangle">
            <a:avLst>
              <a:gd name="adj" fmla="val 49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1" name="AutoShape 5"/>
          <p:cNvSpPr>
            <a:spLocks noChangeArrowheads="1"/>
          </p:cNvSpPr>
          <p:nvPr/>
        </p:nvSpPr>
        <p:spPr bwMode="auto">
          <a:xfrm>
            <a:off x="3886200" y="3581400"/>
            <a:ext cx="139700" cy="292100"/>
          </a:xfrm>
          <a:prstGeom prst="triangle">
            <a:avLst>
              <a:gd name="adj" fmla="val 49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2" name="AutoShape 6"/>
          <p:cNvSpPr>
            <a:spLocks noChangeArrowheads="1"/>
          </p:cNvSpPr>
          <p:nvPr/>
        </p:nvSpPr>
        <p:spPr bwMode="auto">
          <a:xfrm>
            <a:off x="7845425" y="3435350"/>
            <a:ext cx="215900" cy="444500"/>
          </a:xfrm>
          <a:prstGeom prst="triangle">
            <a:avLst>
              <a:gd name="adj" fmla="val 53468"/>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3" name="Line 7"/>
          <p:cNvSpPr>
            <a:spLocks noChangeShapeType="1"/>
          </p:cNvSpPr>
          <p:nvPr/>
        </p:nvSpPr>
        <p:spPr bwMode="auto">
          <a:xfrm>
            <a:off x="3952875" y="2819400"/>
            <a:ext cx="838200" cy="609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4" name="Line 8"/>
          <p:cNvSpPr>
            <a:spLocks noChangeShapeType="1"/>
          </p:cNvSpPr>
          <p:nvPr/>
        </p:nvSpPr>
        <p:spPr bwMode="auto">
          <a:xfrm>
            <a:off x="4714875" y="3429000"/>
            <a:ext cx="3886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5" name="Line 9"/>
          <p:cNvSpPr>
            <a:spLocks noChangeShapeType="1"/>
          </p:cNvSpPr>
          <p:nvPr/>
        </p:nvSpPr>
        <p:spPr bwMode="auto">
          <a:xfrm>
            <a:off x="981075" y="2667000"/>
            <a:ext cx="137160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6" name="Line 10"/>
          <p:cNvSpPr>
            <a:spLocks noChangeShapeType="1"/>
          </p:cNvSpPr>
          <p:nvPr/>
        </p:nvSpPr>
        <p:spPr bwMode="auto">
          <a:xfrm>
            <a:off x="2352675" y="2667000"/>
            <a:ext cx="609600" cy="1524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7" name="Line 11"/>
          <p:cNvSpPr>
            <a:spLocks noChangeShapeType="1"/>
          </p:cNvSpPr>
          <p:nvPr/>
        </p:nvSpPr>
        <p:spPr bwMode="auto">
          <a:xfrm flipH="1">
            <a:off x="2962275" y="2819400"/>
            <a:ext cx="99060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8" name="Rectangle 12"/>
          <p:cNvSpPr>
            <a:spLocks noChangeArrowheads="1"/>
          </p:cNvSpPr>
          <p:nvPr/>
        </p:nvSpPr>
        <p:spPr bwMode="auto">
          <a:xfrm>
            <a:off x="6096000" y="2971800"/>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solidFill>
                  <a:srgbClr val="FFFFFF"/>
                </a:solidFill>
                <a:latin typeface="Arial" panose="020B0604020202020204" pitchFamily="34" charset="0"/>
              </a:rPr>
              <a:t>MDA</a:t>
            </a:r>
            <a:endParaRPr lang="en-US" altLang="en-US" sz="1600" b="1">
              <a:solidFill>
                <a:srgbClr val="FFFFFF"/>
              </a:solidFill>
              <a:latin typeface="Times New Roman" panose="02020603050405020304" pitchFamily="18" charset="0"/>
            </a:endParaRPr>
          </a:p>
        </p:txBody>
      </p:sp>
      <p:sp>
        <p:nvSpPr>
          <p:cNvPr id="326669" name="Text Box 13"/>
          <p:cNvSpPr txBox="1">
            <a:spLocks noChangeArrowheads="1"/>
          </p:cNvSpPr>
          <p:nvPr/>
        </p:nvSpPr>
        <p:spPr bwMode="auto">
          <a:xfrm rot="1330311">
            <a:off x="1328738" y="1447800"/>
            <a:ext cx="1370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US" altLang="en-US" sz="2000">
                <a:latin typeface="Arial" panose="020B0604020202020204" pitchFamily="34" charset="0"/>
              </a:rPr>
              <a:t>Glide Path</a:t>
            </a:r>
            <a:endParaRPr lang="en-US" altLang="en-US" sz="2000" b="1">
              <a:solidFill>
                <a:srgbClr val="FFFF00"/>
              </a:solidFill>
              <a:latin typeface="Arial" panose="020B0604020202020204" pitchFamily="34" charset="0"/>
            </a:endParaRPr>
          </a:p>
        </p:txBody>
      </p:sp>
      <p:sp>
        <p:nvSpPr>
          <p:cNvPr id="326670" name="Text Box 14"/>
          <p:cNvSpPr txBox="1">
            <a:spLocks noChangeArrowheads="1"/>
          </p:cNvSpPr>
          <p:nvPr/>
        </p:nvSpPr>
        <p:spPr bwMode="auto">
          <a:xfrm>
            <a:off x="4572000" y="914400"/>
            <a:ext cx="4267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000000"/>
              </a:buClr>
              <a:buFontTx/>
              <a:buChar char="•"/>
            </a:pPr>
            <a:r>
              <a:rPr lang="en-US" altLang="en-US" sz="2000" b="1">
                <a:solidFill>
                  <a:srgbClr val="FFFFFF"/>
                </a:solidFill>
                <a:latin typeface="Arial" panose="020B0604020202020204" pitchFamily="34" charset="0"/>
              </a:rPr>
              <a:t> </a:t>
            </a:r>
            <a:r>
              <a:rPr lang="en-US" altLang="en-US" sz="2000">
                <a:solidFill>
                  <a:srgbClr val="FFFFFF"/>
                </a:solidFill>
                <a:latin typeface="Arial" panose="020B0604020202020204" pitchFamily="34" charset="0"/>
              </a:rPr>
              <a:t>Used with non-runway MAPs</a:t>
            </a:r>
          </a:p>
          <a:p>
            <a:pPr eaLnBrk="0" hangingPunct="0">
              <a:spcBef>
                <a:spcPct val="50000"/>
              </a:spcBef>
              <a:buClr>
                <a:srgbClr val="000000"/>
              </a:buClr>
              <a:buFontTx/>
              <a:buChar char="•"/>
            </a:pPr>
            <a:r>
              <a:rPr lang="en-US" altLang="en-US" sz="2000">
                <a:solidFill>
                  <a:srgbClr val="FFFFFF"/>
                </a:solidFill>
                <a:latin typeface="Arial" panose="020B0604020202020204" pitchFamily="34" charset="0"/>
              </a:rPr>
              <a:t> Glide path calculated from FAF</a:t>
            </a:r>
            <a:endParaRPr lang="en-US" altLang="en-US" sz="2000" b="1">
              <a:solidFill>
                <a:srgbClr val="FFFFFF"/>
              </a:solidFill>
              <a:latin typeface="Arial" panose="020B0604020202020204" pitchFamily="34" charset="0"/>
            </a:endParaRPr>
          </a:p>
        </p:txBody>
      </p:sp>
      <p:sp>
        <p:nvSpPr>
          <p:cNvPr id="326671" name="Text Box 15"/>
          <p:cNvSpPr txBox="1">
            <a:spLocks noChangeArrowheads="1"/>
          </p:cNvSpPr>
          <p:nvPr/>
        </p:nvSpPr>
        <p:spPr bwMode="auto">
          <a:xfrm>
            <a:off x="2667000" y="247650"/>
            <a:ext cx="3525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MDA APPROACHES</a:t>
            </a:r>
          </a:p>
        </p:txBody>
      </p:sp>
      <p:sp>
        <p:nvSpPr>
          <p:cNvPr id="326673" name="Rectangle 17"/>
          <p:cNvSpPr>
            <a:spLocks noChangeArrowheads="1"/>
          </p:cNvSpPr>
          <p:nvPr/>
        </p:nvSpPr>
        <p:spPr bwMode="auto">
          <a:xfrm>
            <a:off x="7235825" y="3892550"/>
            <a:ext cx="1358900" cy="139700"/>
          </a:xfrm>
          <a:prstGeom prst="rect">
            <a:avLst/>
          </a:prstGeom>
          <a:solidFill>
            <a:srgbClr val="33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4" name="Line 18"/>
          <p:cNvSpPr>
            <a:spLocks noChangeShapeType="1"/>
          </p:cNvSpPr>
          <p:nvPr/>
        </p:nvSpPr>
        <p:spPr bwMode="auto">
          <a:xfrm flipH="1">
            <a:off x="0" y="3886200"/>
            <a:ext cx="9144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5" name="Rectangle 19"/>
          <p:cNvSpPr>
            <a:spLocks noChangeArrowheads="1"/>
          </p:cNvSpPr>
          <p:nvPr/>
        </p:nvSpPr>
        <p:spPr bwMode="auto">
          <a:xfrm>
            <a:off x="7543800" y="4038600"/>
            <a:ext cx="73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solidFill>
                  <a:srgbClr val="FFFFFF"/>
                </a:solidFill>
                <a:latin typeface="Arial" panose="020B0604020202020204" pitchFamily="34" charset="0"/>
              </a:rPr>
              <a:t>MAP</a:t>
            </a:r>
            <a:endParaRPr lang="en-US" altLang="en-US" sz="1600" b="1">
              <a:solidFill>
                <a:srgbClr val="FFFFFF"/>
              </a:solidFill>
              <a:latin typeface="Times New Roman" panose="02020603050405020304" pitchFamily="18" charset="0"/>
            </a:endParaRPr>
          </a:p>
        </p:txBody>
      </p:sp>
      <p:sp>
        <p:nvSpPr>
          <p:cNvPr id="326676" name="Rectangle 20"/>
          <p:cNvSpPr>
            <a:spLocks noChangeArrowheads="1"/>
          </p:cNvSpPr>
          <p:nvPr/>
        </p:nvSpPr>
        <p:spPr bwMode="auto">
          <a:xfrm>
            <a:off x="4343400" y="3886200"/>
            <a:ext cx="2174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solidFill>
                  <a:srgbClr val="FFFFFF"/>
                </a:solidFill>
                <a:latin typeface="Arial" panose="020B0604020202020204" pitchFamily="34" charset="0"/>
              </a:rPr>
              <a:t>Glide path is</a:t>
            </a:r>
          </a:p>
          <a:p>
            <a:pPr eaLnBrk="0" hangingPunct="0"/>
            <a:r>
              <a:rPr lang="en-US" altLang="en-US" sz="2000">
                <a:solidFill>
                  <a:srgbClr val="FFFFFF"/>
                </a:solidFill>
                <a:latin typeface="Arial" panose="020B0604020202020204" pitchFamily="34" charset="0"/>
              </a:rPr>
              <a:t>usually 3 degrees</a:t>
            </a:r>
            <a:br>
              <a:rPr lang="en-US" altLang="en-US" sz="2000">
                <a:solidFill>
                  <a:srgbClr val="FFFFFF"/>
                </a:solidFill>
                <a:latin typeface="Arial" panose="020B0604020202020204" pitchFamily="34" charset="0"/>
              </a:rPr>
            </a:br>
            <a:r>
              <a:rPr lang="en-US" altLang="en-US" sz="2000" u="sng">
                <a:solidFill>
                  <a:srgbClr val="FFFFFF"/>
                </a:solidFill>
                <a:latin typeface="Arial" panose="020B0604020202020204" pitchFamily="34" charset="0"/>
              </a:rPr>
              <a:t>from</a:t>
            </a:r>
            <a:r>
              <a:rPr lang="en-US" altLang="en-US" sz="2000">
                <a:solidFill>
                  <a:srgbClr val="FFFFFF"/>
                </a:solidFill>
                <a:latin typeface="Arial" panose="020B0604020202020204" pitchFamily="34" charset="0"/>
              </a:rPr>
              <a:t> Final Fix</a:t>
            </a:r>
            <a:endParaRPr lang="en-US" altLang="en-US" b="1">
              <a:solidFill>
                <a:srgbClr val="FFFFFF"/>
              </a:solidFill>
              <a:latin typeface="Times New Roman" panose="02020603050405020304" pitchFamily="18" charset="0"/>
            </a:endParaRPr>
          </a:p>
        </p:txBody>
      </p:sp>
      <p:sp>
        <p:nvSpPr>
          <p:cNvPr id="326678" name="Rectangle 22"/>
          <p:cNvSpPr>
            <a:spLocks noChangeArrowheads="1"/>
          </p:cNvSpPr>
          <p:nvPr/>
        </p:nvSpPr>
        <p:spPr bwMode="auto">
          <a:xfrm>
            <a:off x="2057400" y="3886200"/>
            <a:ext cx="523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solidFill>
                  <a:srgbClr val="FFFFFF"/>
                </a:solidFill>
                <a:latin typeface="Arial" panose="020B0604020202020204" pitchFamily="34" charset="0"/>
              </a:rPr>
              <a:t>CF</a:t>
            </a:r>
            <a:endParaRPr lang="en-US" altLang="en-US" sz="1600" b="1">
              <a:solidFill>
                <a:srgbClr val="FFFFFF"/>
              </a:solidFill>
              <a:latin typeface="Times New Roman" panose="02020603050405020304" pitchFamily="18" charset="0"/>
            </a:endParaRPr>
          </a:p>
        </p:txBody>
      </p:sp>
      <p:sp>
        <p:nvSpPr>
          <p:cNvPr id="326679" name="Rectangle 23"/>
          <p:cNvSpPr>
            <a:spLocks noChangeArrowheads="1"/>
          </p:cNvSpPr>
          <p:nvPr/>
        </p:nvSpPr>
        <p:spPr bwMode="auto">
          <a:xfrm>
            <a:off x="3733800" y="3886200"/>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solidFill>
                  <a:srgbClr val="FFFFFF"/>
                </a:solidFill>
                <a:latin typeface="Arial" panose="020B0604020202020204" pitchFamily="34" charset="0"/>
              </a:rPr>
              <a:t>FF</a:t>
            </a:r>
            <a:endParaRPr lang="en-US" altLang="en-US" sz="1600">
              <a:solidFill>
                <a:srgbClr val="FFFFFF"/>
              </a:solidFill>
              <a:latin typeface="Times New Roman" panose="02020603050405020304" pitchFamily="18" charset="0"/>
            </a:endParaRPr>
          </a:p>
        </p:txBody>
      </p:sp>
      <p:sp>
        <p:nvSpPr>
          <p:cNvPr id="326680" name="Text Box 24"/>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ChangeArrowheads="1"/>
          </p:cNvSpPr>
          <p:nvPr/>
        </p:nvSpPr>
        <p:spPr bwMode="auto">
          <a:xfrm>
            <a:off x="355600" y="5378450"/>
            <a:ext cx="3657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en-US" sz="2000">
                <a:solidFill>
                  <a:srgbClr val="A50021"/>
                </a:solidFill>
                <a:latin typeface="Arial" panose="020B0604020202020204" pitchFamily="34" charset="0"/>
              </a:rPr>
              <a:t>DOES NOT GUARANTEE OBSTACLE CLEARANCE</a:t>
            </a:r>
            <a:endParaRPr lang="en-US" altLang="en-US" sz="1400" b="1">
              <a:solidFill>
                <a:srgbClr val="A50021"/>
              </a:solidFill>
              <a:latin typeface="Arial" panose="020B0604020202020204" pitchFamily="34" charset="0"/>
            </a:endParaRPr>
          </a:p>
        </p:txBody>
      </p:sp>
      <p:sp>
        <p:nvSpPr>
          <p:cNvPr id="328707" name="Rectangle 3"/>
          <p:cNvSpPr>
            <a:spLocks noChangeArrowheads="1"/>
          </p:cNvSpPr>
          <p:nvPr/>
        </p:nvSpPr>
        <p:spPr bwMode="auto">
          <a:xfrm>
            <a:off x="2895600" y="327025"/>
            <a:ext cx="3543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VISUAL APPROACH</a:t>
            </a:r>
          </a:p>
        </p:txBody>
      </p:sp>
      <p:grpSp>
        <p:nvGrpSpPr>
          <p:cNvPr id="328708" name="Group 4"/>
          <p:cNvGrpSpPr>
            <a:grpSpLocks/>
          </p:cNvGrpSpPr>
          <p:nvPr/>
        </p:nvGrpSpPr>
        <p:grpSpPr bwMode="auto">
          <a:xfrm>
            <a:off x="1416050" y="1165225"/>
            <a:ext cx="7383463" cy="4876800"/>
            <a:chOff x="1056" y="432"/>
            <a:chExt cx="4650" cy="3072"/>
          </a:xfrm>
        </p:grpSpPr>
        <p:sp>
          <p:nvSpPr>
            <p:cNvPr id="328709" name="Rectangle 5"/>
            <p:cNvSpPr>
              <a:spLocks noChangeArrowheads="1"/>
            </p:cNvSpPr>
            <p:nvPr/>
          </p:nvSpPr>
          <p:spPr bwMode="auto">
            <a:xfrm>
              <a:off x="1056" y="1056"/>
              <a:ext cx="560" cy="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50000"/>
                </a:spcBef>
                <a:buClr>
                  <a:schemeClr val="tx1"/>
                </a:buClr>
                <a:buFontTx/>
                <a:buChar char="•"/>
              </a:pPr>
              <a:r>
                <a:rPr lang="en-US" altLang="en-US" sz="2000">
                  <a:solidFill>
                    <a:schemeClr val="tx2"/>
                  </a:solidFill>
                  <a:latin typeface="Arial" panose="020B0604020202020204" pitchFamily="34" charset="0"/>
                </a:rPr>
                <a:t> </a:t>
              </a:r>
              <a:r>
                <a:rPr lang="en-US" altLang="en-US" sz="2000"/>
                <a:t>RX</a:t>
              </a:r>
            </a:p>
            <a:p>
              <a:pPr eaLnBrk="0" hangingPunct="0">
                <a:spcBef>
                  <a:spcPct val="50000"/>
                </a:spcBef>
                <a:buClr>
                  <a:schemeClr val="tx1"/>
                </a:buClr>
                <a:buFontTx/>
                <a:buChar char="•"/>
              </a:pPr>
              <a:r>
                <a:rPr lang="en-US" altLang="en-US" sz="2000"/>
                <a:t> RWY</a:t>
              </a:r>
            </a:p>
          </p:txBody>
        </p:sp>
        <p:pic>
          <p:nvPicPr>
            <p:cNvPr id="3287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 y="432"/>
              <a:ext cx="2808" cy="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8711" name="Line 7"/>
            <p:cNvSpPr>
              <a:spLocks noChangeShapeType="1"/>
            </p:cNvSpPr>
            <p:nvPr/>
          </p:nvSpPr>
          <p:spPr bwMode="auto">
            <a:xfrm>
              <a:off x="1488" y="1200"/>
              <a:ext cx="1872" cy="336"/>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12" name="Line 8"/>
            <p:cNvSpPr>
              <a:spLocks noChangeShapeType="1"/>
            </p:cNvSpPr>
            <p:nvPr/>
          </p:nvSpPr>
          <p:spPr bwMode="auto">
            <a:xfrm>
              <a:off x="1584" y="1488"/>
              <a:ext cx="3168" cy="288"/>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8713" name="Text Box 9"/>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Line 3"/>
          <p:cNvSpPr>
            <a:spLocks noChangeShapeType="1"/>
          </p:cNvSpPr>
          <p:nvPr/>
        </p:nvSpPr>
        <p:spPr bwMode="auto">
          <a:xfrm>
            <a:off x="1257300" y="1314450"/>
            <a:ext cx="6019800" cy="23622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56" name="Rectangle 4"/>
          <p:cNvSpPr>
            <a:spLocks noChangeArrowheads="1"/>
          </p:cNvSpPr>
          <p:nvPr/>
        </p:nvSpPr>
        <p:spPr bwMode="auto">
          <a:xfrm>
            <a:off x="5334000" y="3352800"/>
            <a:ext cx="1312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3 degrees</a:t>
            </a:r>
            <a:endParaRPr lang="en-US" altLang="en-US" sz="1600">
              <a:latin typeface="Arial" panose="020B0604020202020204" pitchFamily="34" charset="0"/>
            </a:endParaRPr>
          </a:p>
        </p:txBody>
      </p:sp>
      <p:sp>
        <p:nvSpPr>
          <p:cNvPr id="330757" name="Line 5"/>
          <p:cNvSpPr>
            <a:spLocks noChangeShapeType="1"/>
          </p:cNvSpPr>
          <p:nvPr/>
        </p:nvSpPr>
        <p:spPr bwMode="auto">
          <a:xfrm flipH="1">
            <a:off x="5181600" y="3048000"/>
            <a:ext cx="228600" cy="68580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58" name="Text Box 6"/>
          <p:cNvSpPr txBox="1">
            <a:spLocks noChangeArrowheads="1"/>
          </p:cNvSpPr>
          <p:nvPr/>
        </p:nvSpPr>
        <p:spPr bwMode="auto">
          <a:xfrm rot="1330311">
            <a:off x="3386138" y="1905000"/>
            <a:ext cx="1370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US" altLang="en-US" sz="2000">
                <a:latin typeface="Arial" panose="020B0604020202020204" pitchFamily="34" charset="0"/>
              </a:rPr>
              <a:t>Glide Path</a:t>
            </a:r>
            <a:endParaRPr lang="en-US" altLang="en-US" sz="2000" b="1">
              <a:solidFill>
                <a:srgbClr val="FFFF00"/>
              </a:solidFill>
              <a:latin typeface="Arial" panose="020B0604020202020204" pitchFamily="34" charset="0"/>
            </a:endParaRPr>
          </a:p>
        </p:txBody>
      </p:sp>
      <p:sp>
        <p:nvSpPr>
          <p:cNvPr id="330759" name="Text Box 7"/>
          <p:cNvSpPr txBox="1">
            <a:spLocks noChangeArrowheads="1"/>
          </p:cNvSpPr>
          <p:nvPr/>
        </p:nvSpPr>
        <p:spPr bwMode="auto">
          <a:xfrm>
            <a:off x="5410200" y="990600"/>
            <a:ext cx="3505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000000"/>
              </a:buClr>
              <a:buFontTx/>
              <a:buChar char="•"/>
            </a:pPr>
            <a:r>
              <a:rPr lang="en-US" altLang="en-US" sz="2000">
                <a:solidFill>
                  <a:schemeClr val="tx2"/>
                </a:solidFill>
                <a:latin typeface="Arial" panose="020B0604020202020204" pitchFamily="34" charset="0"/>
              </a:rPr>
              <a:t> Vertical guidance provided</a:t>
            </a:r>
          </a:p>
          <a:p>
            <a:pPr eaLnBrk="0" hangingPunct="0">
              <a:spcBef>
                <a:spcPct val="50000"/>
              </a:spcBef>
              <a:buClr>
                <a:srgbClr val="000000"/>
              </a:buClr>
              <a:buFontTx/>
              <a:buChar char="•"/>
            </a:pPr>
            <a:r>
              <a:rPr lang="en-US" altLang="en-US" sz="2000">
                <a:solidFill>
                  <a:schemeClr val="tx2"/>
                </a:solidFill>
                <a:latin typeface="Arial" panose="020B0604020202020204" pitchFamily="34" charset="0"/>
              </a:rPr>
              <a:t> Lateral guidance provided</a:t>
            </a:r>
          </a:p>
          <a:p>
            <a:pPr eaLnBrk="0" hangingPunct="0">
              <a:spcBef>
                <a:spcPct val="50000"/>
              </a:spcBef>
              <a:buClr>
                <a:srgbClr val="000000"/>
              </a:buClr>
              <a:buFontTx/>
              <a:buChar char="•"/>
            </a:pPr>
            <a:r>
              <a:rPr lang="en-US" altLang="en-US" sz="2000">
                <a:solidFill>
                  <a:schemeClr val="tx2"/>
                </a:solidFill>
                <a:latin typeface="Arial" panose="020B0604020202020204" pitchFamily="34" charset="0"/>
              </a:rPr>
              <a:t> Preselector honored</a:t>
            </a:r>
            <a:endParaRPr lang="en-US" altLang="en-US" sz="2000" b="1">
              <a:solidFill>
                <a:srgbClr val="000000"/>
              </a:solidFill>
              <a:latin typeface="Arial" panose="020B0604020202020204" pitchFamily="34" charset="0"/>
            </a:endParaRPr>
          </a:p>
        </p:txBody>
      </p:sp>
      <p:sp>
        <p:nvSpPr>
          <p:cNvPr id="330760" name="Text Box 8"/>
          <p:cNvSpPr txBox="1">
            <a:spLocks noChangeArrowheads="1"/>
          </p:cNvSpPr>
          <p:nvPr/>
        </p:nvSpPr>
        <p:spPr bwMode="auto">
          <a:xfrm>
            <a:off x="2667000" y="2895600"/>
            <a:ext cx="538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latin typeface="Arial" panose="020B0604020202020204" pitchFamily="34" charset="0"/>
              </a:rPr>
              <a:t>RX</a:t>
            </a:r>
          </a:p>
        </p:txBody>
      </p:sp>
      <p:sp>
        <p:nvSpPr>
          <p:cNvPr id="330761" name="Text Box 9"/>
          <p:cNvSpPr txBox="1">
            <a:spLocks noChangeArrowheads="1"/>
          </p:cNvSpPr>
          <p:nvPr/>
        </p:nvSpPr>
        <p:spPr bwMode="auto">
          <a:xfrm>
            <a:off x="2362200" y="323850"/>
            <a:ext cx="3976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VISUAL APPROACHES</a:t>
            </a:r>
          </a:p>
        </p:txBody>
      </p:sp>
      <p:sp>
        <p:nvSpPr>
          <p:cNvPr id="330763" name="Rectangle 11"/>
          <p:cNvSpPr>
            <a:spLocks noChangeArrowheads="1"/>
          </p:cNvSpPr>
          <p:nvPr/>
        </p:nvSpPr>
        <p:spPr bwMode="auto">
          <a:xfrm>
            <a:off x="7543800" y="3733800"/>
            <a:ext cx="1358900" cy="139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64" name="Line 12"/>
          <p:cNvSpPr>
            <a:spLocks noChangeShapeType="1"/>
          </p:cNvSpPr>
          <p:nvPr/>
        </p:nvSpPr>
        <p:spPr bwMode="auto">
          <a:xfrm flipH="1" flipV="1">
            <a:off x="0" y="3733800"/>
            <a:ext cx="9144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65" name="AutoShape 13"/>
          <p:cNvSpPr>
            <a:spLocks noChangeArrowheads="1"/>
          </p:cNvSpPr>
          <p:nvPr/>
        </p:nvSpPr>
        <p:spPr bwMode="auto">
          <a:xfrm>
            <a:off x="2819400" y="3429000"/>
            <a:ext cx="139700" cy="292100"/>
          </a:xfrm>
          <a:prstGeom prst="triangle">
            <a:avLst>
              <a:gd name="adj" fmla="val 49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66" name="Rectangle 14"/>
          <p:cNvSpPr>
            <a:spLocks noChangeArrowheads="1"/>
          </p:cNvSpPr>
          <p:nvPr/>
        </p:nvSpPr>
        <p:spPr bwMode="auto">
          <a:xfrm>
            <a:off x="2222500" y="4067175"/>
            <a:ext cx="13001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en-US" sz="2000">
                <a:latin typeface="Arial" panose="020B0604020202020204" pitchFamily="34" charset="0"/>
              </a:rPr>
              <a:t>Runway</a:t>
            </a:r>
          </a:p>
          <a:p>
            <a:pPr algn="ctr" eaLnBrk="0" hangingPunct="0"/>
            <a:r>
              <a:rPr lang="en-US" altLang="en-US" sz="2000">
                <a:latin typeface="Arial" panose="020B0604020202020204" pitchFamily="34" charset="0"/>
              </a:rPr>
              <a:t>Extension</a:t>
            </a:r>
          </a:p>
          <a:p>
            <a:pPr algn="ctr" eaLnBrk="0" hangingPunct="0"/>
            <a:r>
              <a:rPr lang="en-US" altLang="en-US" sz="2000">
                <a:latin typeface="Arial" panose="020B0604020202020204" pitchFamily="34" charset="0"/>
              </a:rPr>
              <a:t>Waypoint</a:t>
            </a:r>
            <a:endParaRPr lang="en-US" altLang="en-US" sz="2000" b="1">
              <a:latin typeface="Arial" panose="020B0604020202020204" pitchFamily="34" charset="0"/>
            </a:endParaRPr>
          </a:p>
        </p:txBody>
      </p:sp>
      <p:sp>
        <p:nvSpPr>
          <p:cNvPr id="330767" name="Rectangle 15"/>
          <p:cNvSpPr>
            <a:spLocks noChangeArrowheads="1"/>
          </p:cNvSpPr>
          <p:nvPr/>
        </p:nvSpPr>
        <p:spPr bwMode="auto">
          <a:xfrm>
            <a:off x="7642225" y="3979863"/>
            <a:ext cx="1103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Runway</a:t>
            </a:r>
            <a:endParaRPr lang="en-US" altLang="en-US" sz="2000" b="1">
              <a:latin typeface="Arial" panose="020B0604020202020204" pitchFamily="34" charset="0"/>
            </a:endParaRPr>
          </a:p>
        </p:txBody>
      </p:sp>
      <p:sp>
        <p:nvSpPr>
          <p:cNvPr id="330768" name="Line 16"/>
          <p:cNvSpPr>
            <a:spLocks noChangeShapeType="1"/>
          </p:cNvSpPr>
          <p:nvPr/>
        </p:nvSpPr>
        <p:spPr bwMode="auto">
          <a:xfrm>
            <a:off x="2990850" y="3976688"/>
            <a:ext cx="4287838" cy="1587"/>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69" name="Rectangle 17"/>
          <p:cNvSpPr>
            <a:spLocks noChangeArrowheads="1"/>
          </p:cNvSpPr>
          <p:nvPr/>
        </p:nvSpPr>
        <p:spPr bwMode="auto">
          <a:xfrm>
            <a:off x="4656138" y="3986213"/>
            <a:ext cx="1820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altLang="en-US" sz="2000">
                <a:latin typeface="Arial" panose="020B0604020202020204" pitchFamily="34" charset="0"/>
              </a:rPr>
              <a:t>5 mile typical</a:t>
            </a:r>
            <a:endParaRPr lang="en-US" altLang="en-US" sz="1600" b="1">
              <a:latin typeface="Arial" panose="020B0604020202020204" pitchFamily="34" charset="0"/>
            </a:endParaRPr>
          </a:p>
        </p:txBody>
      </p:sp>
      <p:sp>
        <p:nvSpPr>
          <p:cNvPr id="330770" name="Rectangle 18"/>
          <p:cNvSpPr>
            <a:spLocks noChangeArrowheads="1"/>
          </p:cNvSpPr>
          <p:nvPr/>
        </p:nvSpPr>
        <p:spPr bwMode="auto">
          <a:xfrm>
            <a:off x="609600" y="5334000"/>
            <a:ext cx="79390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eaLnBrk="0" hangingPunct="0"/>
            <a:r>
              <a:rPr lang="en-US" altLang="en-US" sz="3200" b="1" u="sng">
                <a:solidFill>
                  <a:srgbClr val="FF0000"/>
                </a:solidFill>
                <a:latin typeface="Arial" panose="020B0604020202020204" pitchFamily="34" charset="0"/>
              </a:rPr>
              <a:t>Does NOT guarantee obstacle clearance</a:t>
            </a:r>
          </a:p>
        </p:txBody>
      </p:sp>
      <p:sp>
        <p:nvSpPr>
          <p:cNvPr id="330772" name="Text Box 20"/>
          <p:cNvSpPr txBox="1">
            <a:spLocks noChangeArrowheads="1"/>
          </p:cNvSpPr>
          <p:nvPr/>
        </p:nvSpPr>
        <p:spPr bwMode="auto">
          <a:xfrm>
            <a:off x="17526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2819400" y="327025"/>
            <a:ext cx="4340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LOCALIZER APPROACH</a:t>
            </a:r>
          </a:p>
        </p:txBody>
      </p:sp>
      <p:sp>
        <p:nvSpPr>
          <p:cNvPr id="332803" name="Text Box 3"/>
          <p:cNvSpPr txBox="1">
            <a:spLocks noChangeArrowheads="1"/>
          </p:cNvSpPr>
          <p:nvPr/>
        </p:nvSpPr>
        <p:spPr bwMode="auto">
          <a:xfrm>
            <a:off x="762000" y="5129213"/>
            <a:ext cx="16002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rgbClr val="000000"/>
              </a:buClr>
            </a:pPr>
            <a:r>
              <a:rPr lang="en-US" altLang="en-US" sz="2000"/>
              <a:t>  FMS-1</a:t>
            </a:r>
            <a:br>
              <a:rPr lang="en-US" altLang="en-US" sz="2000"/>
            </a:br>
            <a:endParaRPr lang="en-US" altLang="en-US" sz="2000"/>
          </a:p>
          <a:p>
            <a:pPr eaLnBrk="0" hangingPunct="0">
              <a:spcBef>
                <a:spcPct val="50000"/>
              </a:spcBef>
              <a:buClr>
                <a:srgbClr val="000000"/>
              </a:buClr>
            </a:pPr>
            <a:r>
              <a:rPr lang="en-US" altLang="en-US" sz="2000"/>
              <a:t>  Localizer</a:t>
            </a:r>
          </a:p>
        </p:txBody>
      </p:sp>
      <p:sp>
        <p:nvSpPr>
          <p:cNvPr id="332804" name="Rectangle 4"/>
          <p:cNvSpPr>
            <a:spLocks noChangeArrowheads="1"/>
          </p:cNvSpPr>
          <p:nvPr/>
        </p:nvSpPr>
        <p:spPr bwMode="auto">
          <a:xfrm>
            <a:off x="685800" y="1166813"/>
            <a:ext cx="3255963"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buClr>
                <a:schemeClr val="tx1"/>
              </a:buClr>
              <a:buFontTx/>
              <a:buChar char="•"/>
            </a:pPr>
            <a:r>
              <a:rPr lang="en-US" altLang="en-US" sz="2000" b="1"/>
              <a:t> 30NM from ARP </a:t>
            </a:r>
          </a:p>
          <a:p>
            <a:pPr lvl="1" eaLnBrk="0" hangingPunct="0">
              <a:buClr>
                <a:schemeClr val="tx1"/>
              </a:buClr>
              <a:buFontTx/>
              <a:buChar char="–"/>
            </a:pPr>
            <a:r>
              <a:rPr lang="en-US" altLang="en-US" sz="2000" b="1"/>
              <a:t> Tunes Loc Frequency.</a:t>
            </a:r>
          </a:p>
          <a:p>
            <a:pPr lvl="1" eaLnBrk="0" hangingPunct="0">
              <a:buClr>
                <a:schemeClr val="tx1"/>
              </a:buClr>
              <a:buFontTx/>
              <a:buChar char="–"/>
            </a:pPr>
            <a:r>
              <a:rPr lang="en-US" altLang="en-US" sz="2000" b="1"/>
              <a:t> AUTOTUNE</a:t>
            </a:r>
          </a:p>
          <a:p>
            <a:pPr lvl="1" eaLnBrk="0" hangingPunct="0">
              <a:buClr>
                <a:schemeClr val="tx1"/>
              </a:buClr>
              <a:buFontTx/>
              <a:buChar char="•"/>
            </a:pPr>
            <a:endParaRPr lang="en-US" altLang="en-US" sz="2000" b="1"/>
          </a:p>
          <a:p>
            <a:pPr eaLnBrk="0" hangingPunct="0">
              <a:buClr>
                <a:schemeClr val="tx1"/>
              </a:buClr>
              <a:buFontTx/>
              <a:buChar char="•"/>
            </a:pPr>
            <a:r>
              <a:rPr lang="en-US" altLang="en-US" sz="2000" b="1"/>
              <a:t> Sets inbound course</a:t>
            </a:r>
            <a:br>
              <a:rPr lang="en-US" altLang="en-US" sz="2000" b="1"/>
            </a:br>
            <a:r>
              <a:rPr lang="en-US" altLang="en-US" sz="2000" b="1"/>
              <a:t>   when tuned</a:t>
            </a:r>
          </a:p>
        </p:txBody>
      </p:sp>
      <p:pic>
        <p:nvPicPr>
          <p:cNvPr id="332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1217613"/>
            <a:ext cx="403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2806" name="Line 6"/>
          <p:cNvSpPr>
            <a:spLocks noChangeShapeType="1"/>
          </p:cNvSpPr>
          <p:nvPr/>
        </p:nvSpPr>
        <p:spPr bwMode="auto">
          <a:xfrm flipV="1">
            <a:off x="1981200" y="4595813"/>
            <a:ext cx="3962400" cy="6858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7" name="Line 7"/>
          <p:cNvSpPr>
            <a:spLocks noChangeShapeType="1"/>
          </p:cNvSpPr>
          <p:nvPr/>
        </p:nvSpPr>
        <p:spPr bwMode="auto">
          <a:xfrm flipV="1">
            <a:off x="2286000" y="4824413"/>
            <a:ext cx="4038600" cy="12192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8" name="Rectangle 8"/>
          <p:cNvSpPr>
            <a:spLocks noChangeArrowheads="1"/>
          </p:cNvSpPr>
          <p:nvPr/>
        </p:nvSpPr>
        <p:spPr bwMode="auto">
          <a:xfrm>
            <a:off x="6096000" y="3986213"/>
            <a:ext cx="609600" cy="2286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9" name="Text Box 9"/>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3200400" y="250825"/>
            <a:ext cx="2803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ILS APPROACH</a:t>
            </a:r>
          </a:p>
        </p:txBody>
      </p:sp>
      <p:grpSp>
        <p:nvGrpSpPr>
          <p:cNvPr id="334851" name="Group 3"/>
          <p:cNvGrpSpPr>
            <a:grpSpLocks/>
          </p:cNvGrpSpPr>
          <p:nvPr/>
        </p:nvGrpSpPr>
        <p:grpSpPr bwMode="auto">
          <a:xfrm>
            <a:off x="533400" y="1295400"/>
            <a:ext cx="7467600" cy="4816475"/>
            <a:chOff x="1008" y="432"/>
            <a:chExt cx="4704" cy="3034"/>
          </a:xfrm>
        </p:grpSpPr>
        <p:sp>
          <p:nvSpPr>
            <p:cNvPr id="334852" name="Text Box 4"/>
            <p:cNvSpPr txBox="1">
              <a:spLocks noChangeArrowheads="1"/>
            </p:cNvSpPr>
            <p:nvPr/>
          </p:nvSpPr>
          <p:spPr bwMode="auto">
            <a:xfrm>
              <a:off x="1008" y="3024"/>
              <a:ext cx="19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chemeClr val="tx1"/>
                </a:buClr>
                <a:buFontTx/>
                <a:buChar char="•"/>
              </a:pPr>
              <a:r>
                <a:rPr lang="en-US" altLang="en-US" sz="2000" b="1">
                  <a:latin typeface="Garamond" panose="02020404030301010803" pitchFamily="18" charset="0"/>
                </a:rPr>
                <a:t>Vertical Glide Path (VGP)</a:t>
              </a:r>
            </a:p>
          </p:txBody>
        </p:sp>
        <p:sp>
          <p:nvSpPr>
            <p:cNvPr id="334853" name="Rectangle 5"/>
            <p:cNvSpPr>
              <a:spLocks noChangeArrowheads="1"/>
            </p:cNvSpPr>
            <p:nvPr/>
          </p:nvSpPr>
          <p:spPr bwMode="auto">
            <a:xfrm>
              <a:off x="1008" y="432"/>
              <a:ext cx="2016" cy="1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buClr>
                  <a:schemeClr val="tx1"/>
                </a:buClr>
                <a:buFontTx/>
                <a:buChar char="•"/>
              </a:pPr>
              <a:r>
                <a:rPr lang="en-US" altLang="en-US" b="1"/>
                <a:t> </a:t>
              </a:r>
              <a:r>
                <a:rPr lang="en-US" altLang="en-US" sz="2000" b="1"/>
                <a:t>Localizer is primary </a:t>
              </a:r>
            </a:p>
            <a:p>
              <a:pPr eaLnBrk="0" hangingPunct="0">
                <a:buClr>
                  <a:schemeClr val="tx1"/>
                </a:buClr>
              </a:pPr>
              <a:r>
                <a:rPr lang="en-US" altLang="en-US" sz="2000" b="1"/>
                <a:t>NAVsource</a:t>
              </a:r>
              <a:br>
                <a:rPr lang="en-US" altLang="en-US" sz="2000" b="1"/>
              </a:br>
              <a:r>
                <a:rPr lang="en-US" altLang="en-US" sz="2000" b="1"/>
                <a:t>	</a:t>
              </a:r>
            </a:p>
            <a:p>
              <a:pPr eaLnBrk="0" hangingPunct="0">
                <a:buClr>
                  <a:schemeClr val="tx1"/>
                </a:buClr>
                <a:buFontTx/>
                <a:buChar char="•"/>
              </a:pPr>
              <a:r>
                <a:rPr lang="en-US" altLang="en-US" sz="2000" b="1"/>
                <a:t> VNAV holds Altitude                                                                                                                                                                                                                                                  until GS interception</a:t>
              </a:r>
            </a:p>
            <a:p>
              <a:pPr eaLnBrk="0" hangingPunct="0">
                <a:buClr>
                  <a:schemeClr val="tx1"/>
                </a:buClr>
                <a:buFontTx/>
                <a:buChar char="•"/>
              </a:pPr>
              <a:endParaRPr lang="en-US" altLang="en-US" sz="2000" b="1"/>
            </a:p>
            <a:p>
              <a:pPr eaLnBrk="0" hangingPunct="0">
                <a:buClr>
                  <a:schemeClr val="tx1"/>
                </a:buClr>
                <a:buFontTx/>
                <a:buChar char="•"/>
              </a:pPr>
              <a:r>
                <a:rPr lang="en-US" altLang="en-US" sz="2000" b="1"/>
                <a:t> FMS is “in waiting”</a:t>
              </a:r>
            </a:p>
            <a:p>
              <a:pPr eaLnBrk="0" hangingPunct="0">
                <a:buClr>
                  <a:schemeClr val="tx1"/>
                </a:buClr>
              </a:pPr>
              <a:endParaRPr lang="en-US" altLang="en-US" sz="2000" b="1"/>
            </a:p>
            <a:p>
              <a:pPr eaLnBrk="0" hangingPunct="0">
                <a:buClr>
                  <a:schemeClr val="tx1"/>
                </a:buClr>
                <a:buFontTx/>
                <a:buChar char="•"/>
              </a:pPr>
              <a:r>
                <a:rPr lang="en-US" altLang="en-US" sz="2000" b="1"/>
                <a:t> At FAF, sequencing is</a:t>
              </a:r>
            </a:p>
            <a:p>
              <a:pPr eaLnBrk="0" hangingPunct="0">
                <a:buClr>
                  <a:schemeClr val="tx1"/>
                </a:buClr>
              </a:pPr>
              <a:r>
                <a:rPr lang="en-US" altLang="en-US" sz="2000" b="1"/>
                <a:t>  “INHIBITed”</a:t>
              </a:r>
            </a:p>
          </p:txBody>
        </p:sp>
        <p:pic>
          <p:nvPicPr>
            <p:cNvPr id="334854" name="Picture 6" descr="pfd_level_vgparm"/>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168" y="432"/>
              <a:ext cx="2544" cy="2880"/>
            </a:xfrm>
            <a:prstGeom prst="rect">
              <a:avLst/>
            </a:prstGeom>
            <a:noFill/>
            <a:extLst>
              <a:ext uri="{909E8E84-426E-40DD-AFC4-6F175D3DCCD1}">
                <a14:hiddenFill xmlns:a14="http://schemas.microsoft.com/office/drawing/2010/main">
                  <a:solidFill>
                    <a:srgbClr val="FFFFFF"/>
                  </a:solidFill>
                </a14:hiddenFill>
              </a:ext>
            </a:extLst>
          </p:spPr>
        </p:pic>
        <p:sp>
          <p:nvSpPr>
            <p:cNvPr id="334855" name="Line 7"/>
            <p:cNvSpPr>
              <a:spLocks noChangeShapeType="1"/>
            </p:cNvSpPr>
            <p:nvPr/>
          </p:nvSpPr>
          <p:spPr bwMode="auto">
            <a:xfrm flipV="1">
              <a:off x="2640" y="1392"/>
              <a:ext cx="2112" cy="1728"/>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4856" name="Text Box 8"/>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ChangeArrowheads="1"/>
          </p:cNvSpPr>
          <p:nvPr/>
        </p:nvSpPr>
        <p:spPr bwMode="auto">
          <a:xfrm>
            <a:off x="3124200" y="327025"/>
            <a:ext cx="2803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ILS APPROACH</a:t>
            </a:r>
          </a:p>
        </p:txBody>
      </p:sp>
      <p:sp>
        <p:nvSpPr>
          <p:cNvPr id="336899" name="Rectangle 3"/>
          <p:cNvSpPr>
            <a:spLocks noChangeArrowheads="1"/>
          </p:cNvSpPr>
          <p:nvPr/>
        </p:nvSpPr>
        <p:spPr bwMode="auto">
          <a:xfrm>
            <a:off x="673100" y="1528763"/>
            <a:ext cx="3810000"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buClr>
                <a:schemeClr val="hlink"/>
              </a:buClr>
              <a:buFont typeface="Wingdings" panose="05000000000000000000" pitchFamily="2" charset="2"/>
              <a:buChar char="§"/>
            </a:pPr>
            <a:r>
              <a:rPr lang="en-US" altLang="en-US" b="1">
                <a:solidFill>
                  <a:srgbClr val="000000"/>
                </a:solidFill>
                <a:latin typeface="Arial" panose="020B0604020202020204" pitchFamily="34" charset="0"/>
              </a:rPr>
              <a:t> </a:t>
            </a:r>
            <a:r>
              <a:rPr lang="en-US" altLang="en-US" sz="2000" b="1"/>
              <a:t>Missed approach procedure                                                                                                                                                                                                                                       loaded with each approach</a:t>
            </a:r>
            <a:br>
              <a:rPr lang="en-US" altLang="en-US" sz="2000" b="1"/>
            </a:br>
            <a:r>
              <a:rPr lang="en-US" altLang="en-US" sz="2000" b="1"/>
              <a:t>	</a:t>
            </a:r>
          </a:p>
          <a:p>
            <a:pPr eaLnBrk="0" hangingPunct="0">
              <a:buClr>
                <a:schemeClr val="hlink"/>
              </a:buClr>
              <a:buFont typeface="Wingdings" panose="05000000000000000000" pitchFamily="2" charset="2"/>
              <a:buChar char="§"/>
            </a:pPr>
            <a:r>
              <a:rPr lang="en-US" altLang="en-US" sz="2000" b="1"/>
              <a:t> Go Around button returns                                                                                                                                                                                                                                         sequencing to AUTO</a:t>
            </a:r>
          </a:p>
          <a:p>
            <a:pPr eaLnBrk="0" hangingPunct="0">
              <a:buClr>
                <a:schemeClr val="hlink"/>
              </a:buClr>
              <a:buFont typeface="Wingdings" panose="05000000000000000000" pitchFamily="2" charset="2"/>
              <a:buChar char="§"/>
            </a:pPr>
            <a:endParaRPr lang="en-US" altLang="en-US" sz="2000" b="1"/>
          </a:p>
          <a:p>
            <a:pPr eaLnBrk="0" hangingPunct="0">
              <a:buClr>
                <a:schemeClr val="hlink"/>
              </a:buClr>
              <a:buFont typeface="Wingdings" panose="05000000000000000000" pitchFamily="2" charset="2"/>
              <a:buChar char="§"/>
            </a:pPr>
            <a:r>
              <a:rPr lang="en-US" altLang="en-US" sz="2000" b="1"/>
              <a:t> Selecting GA displays</a:t>
            </a:r>
            <a:br>
              <a:rPr lang="en-US" altLang="en-US" sz="2000" b="1"/>
            </a:br>
            <a:r>
              <a:rPr lang="en-US" altLang="en-US" sz="2000" b="1"/>
              <a:t>   Missed Approach Procedure                                                                                                                                                                                                                                         on CDU/ PFD map mode</a:t>
            </a:r>
          </a:p>
          <a:p>
            <a:pPr eaLnBrk="0" hangingPunct="0">
              <a:buClr>
                <a:schemeClr val="hlink"/>
              </a:buClr>
              <a:buFont typeface="Wingdings" panose="05000000000000000000" pitchFamily="2" charset="2"/>
              <a:buChar char="§"/>
            </a:pPr>
            <a:endParaRPr lang="en-US" altLang="en-US" sz="2000" b="1"/>
          </a:p>
          <a:p>
            <a:pPr eaLnBrk="0" hangingPunct="0">
              <a:buClr>
                <a:schemeClr val="hlink"/>
              </a:buClr>
              <a:buFont typeface="Wingdings" panose="05000000000000000000" pitchFamily="2" charset="2"/>
              <a:buChar char="§"/>
            </a:pPr>
            <a:r>
              <a:rPr lang="en-US" altLang="en-US" sz="2000" b="1"/>
              <a:t> First waypoint on MAP                                                                                                                                                                                                                                            becomes“TO” waypoint</a:t>
            </a:r>
          </a:p>
        </p:txBody>
      </p:sp>
      <p:pic>
        <p:nvPicPr>
          <p:cNvPr id="336900" name="Picture 4"/>
          <p:cNvPicPr>
            <a:picLocks noChangeAspect="1" noChangeArrowheads="1"/>
          </p:cNvPicPr>
          <p:nvPr/>
        </p:nvPicPr>
        <p:blipFill>
          <a:blip r:embed="rId3">
            <a:extLst>
              <a:ext uri="{28A0092B-C50C-407E-A947-70E740481C1C}">
                <a14:useLocalDpi xmlns:a14="http://schemas.microsoft.com/office/drawing/2010/main" val="0"/>
              </a:ext>
            </a:extLst>
          </a:blip>
          <a:srcRect t="4903"/>
          <a:stretch>
            <a:fillRect/>
          </a:stretch>
        </p:blipFill>
        <p:spPr bwMode="auto">
          <a:xfrm>
            <a:off x="4191000" y="1524000"/>
            <a:ext cx="406876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901" name="Line 5"/>
          <p:cNvSpPr>
            <a:spLocks noChangeShapeType="1"/>
          </p:cNvSpPr>
          <p:nvPr/>
        </p:nvSpPr>
        <p:spPr bwMode="auto">
          <a:xfrm>
            <a:off x="4025900" y="2214563"/>
            <a:ext cx="2209800" cy="5334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02" name="Text Box 6"/>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Rot="1" noChangeArrowheads="1"/>
          </p:cNvSpPr>
          <p:nvPr>
            <p:ph type="title"/>
          </p:nvPr>
        </p:nvSpPr>
        <p:spPr/>
        <p:txBody>
          <a:bodyPr>
            <a:normAutofit fontScale="90000"/>
          </a:bodyPr>
          <a:lstStyle/>
          <a:p>
            <a:r>
              <a:rPr lang="en-US" altLang="en-US" sz="4000">
                <a:effectLst/>
              </a:rPr>
              <a:t>COLLINS CDU ROADMAP</a:t>
            </a:r>
            <a:r>
              <a:rPr lang="en-US" altLang="en-US" sz="4000" b="0">
                <a:solidFill>
                  <a:schemeClr val="tx1"/>
                </a:solidFill>
                <a:effectLst/>
              </a:rPr>
              <a:t/>
            </a:r>
            <a:br>
              <a:rPr lang="en-US" altLang="en-US" sz="4000" b="0">
                <a:solidFill>
                  <a:schemeClr val="tx1"/>
                </a:solidFill>
                <a:effectLst/>
              </a:rPr>
            </a:br>
            <a:endParaRPr lang="en-US" altLang="en-US" sz="4000" b="0">
              <a:solidFill>
                <a:schemeClr val="tx1"/>
              </a:solidFill>
              <a:effectLst/>
            </a:endParaRPr>
          </a:p>
        </p:txBody>
      </p:sp>
      <p:grpSp>
        <p:nvGrpSpPr>
          <p:cNvPr id="165893" name="Group 5"/>
          <p:cNvGrpSpPr>
            <a:grpSpLocks/>
          </p:cNvGrpSpPr>
          <p:nvPr/>
        </p:nvGrpSpPr>
        <p:grpSpPr bwMode="auto">
          <a:xfrm>
            <a:off x="152400" y="990600"/>
            <a:ext cx="8991600" cy="5791200"/>
            <a:chOff x="96" y="108"/>
            <a:chExt cx="5549" cy="4103"/>
          </a:xfrm>
        </p:grpSpPr>
        <p:sp>
          <p:nvSpPr>
            <p:cNvPr id="165894" name="Line 6"/>
            <p:cNvSpPr>
              <a:spLocks noChangeShapeType="1"/>
            </p:cNvSpPr>
            <p:nvPr/>
          </p:nvSpPr>
          <p:spPr bwMode="auto">
            <a:xfrm>
              <a:off x="734" y="1132"/>
              <a:ext cx="18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5895" name="Group 7"/>
            <p:cNvGrpSpPr>
              <a:grpSpLocks/>
            </p:cNvGrpSpPr>
            <p:nvPr/>
          </p:nvGrpSpPr>
          <p:grpSpPr bwMode="auto">
            <a:xfrm>
              <a:off x="134" y="1015"/>
              <a:ext cx="600" cy="3015"/>
              <a:chOff x="134" y="1015"/>
              <a:chExt cx="600" cy="3015"/>
            </a:xfrm>
          </p:grpSpPr>
          <p:sp>
            <p:nvSpPr>
              <p:cNvPr id="165896" name="AutoShape 8"/>
              <p:cNvSpPr>
                <a:spLocks noChangeArrowheads="1"/>
              </p:cNvSpPr>
              <p:nvPr/>
            </p:nvSpPr>
            <p:spPr bwMode="auto">
              <a:xfrm>
                <a:off x="359" y="1015"/>
                <a:ext cx="235"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MCDU</a:t>
                </a:r>
              </a:p>
            </p:txBody>
          </p:sp>
          <p:sp>
            <p:nvSpPr>
              <p:cNvPr id="165897" name="AutoShape 9"/>
              <p:cNvSpPr>
                <a:spLocks noChangeArrowheads="1"/>
              </p:cNvSpPr>
              <p:nvPr/>
            </p:nvSpPr>
            <p:spPr bwMode="auto">
              <a:xfrm>
                <a:off x="299" y="1211"/>
                <a:ext cx="295"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STATUS</a:t>
                </a:r>
              </a:p>
            </p:txBody>
          </p:sp>
          <p:sp>
            <p:nvSpPr>
              <p:cNvPr id="165898" name="AutoShape 10"/>
              <p:cNvSpPr>
                <a:spLocks noChangeArrowheads="1"/>
              </p:cNvSpPr>
              <p:nvPr/>
            </p:nvSpPr>
            <p:spPr bwMode="auto">
              <a:xfrm>
                <a:off x="209" y="3932"/>
                <a:ext cx="385"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ARR DATA</a:t>
                </a:r>
              </a:p>
            </p:txBody>
          </p:sp>
          <p:sp>
            <p:nvSpPr>
              <p:cNvPr id="165899" name="AutoShape 11"/>
              <p:cNvSpPr>
                <a:spLocks noChangeArrowheads="1"/>
              </p:cNvSpPr>
              <p:nvPr/>
            </p:nvSpPr>
            <p:spPr bwMode="auto">
              <a:xfrm>
                <a:off x="209" y="3735"/>
                <a:ext cx="385"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DEFAULTS</a:t>
                </a:r>
              </a:p>
            </p:txBody>
          </p:sp>
          <p:sp>
            <p:nvSpPr>
              <p:cNvPr id="165900" name="AutoShape 12"/>
              <p:cNvSpPr>
                <a:spLocks noChangeArrowheads="1"/>
              </p:cNvSpPr>
              <p:nvPr/>
            </p:nvSpPr>
            <p:spPr bwMode="auto">
              <a:xfrm>
                <a:off x="143" y="3521"/>
                <a:ext cx="451"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DB DISK OPS</a:t>
                </a:r>
              </a:p>
            </p:txBody>
          </p:sp>
          <p:sp>
            <p:nvSpPr>
              <p:cNvPr id="165901" name="AutoShape 13"/>
              <p:cNvSpPr>
                <a:spLocks noChangeArrowheads="1"/>
              </p:cNvSpPr>
              <p:nvPr/>
            </p:nvSpPr>
            <p:spPr bwMode="auto">
              <a:xfrm>
                <a:off x="188" y="3314"/>
                <a:ext cx="406"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DATA BASE</a:t>
                </a:r>
              </a:p>
            </p:txBody>
          </p:sp>
          <p:sp>
            <p:nvSpPr>
              <p:cNvPr id="165902" name="AutoShape 14"/>
              <p:cNvSpPr>
                <a:spLocks noChangeArrowheads="1"/>
              </p:cNvSpPr>
              <p:nvPr/>
            </p:nvSpPr>
            <p:spPr bwMode="auto">
              <a:xfrm>
                <a:off x="134" y="3128"/>
                <a:ext cx="460"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ROUTE MENU</a:t>
                </a:r>
              </a:p>
            </p:txBody>
          </p:sp>
          <p:sp>
            <p:nvSpPr>
              <p:cNvPr id="165903" name="AutoShape 15"/>
              <p:cNvSpPr>
                <a:spLocks noChangeArrowheads="1"/>
              </p:cNvSpPr>
              <p:nvPr/>
            </p:nvSpPr>
            <p:spPr bwMode="auto">
              <a:xfrm>
                <a:off x="227" y="2931"/>
                <a:ext cx="367"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SEC FPLN</a:t>
                </a:r>
              </a:p>
            </p:txBody>
          </p:sp>
          <p:sp>
            <p:nvSpPr>
              <p:cNvPr id="165904" name="AutoShape 16"/>
              <p:cNvSpPr>
                <a:spLocks noChangeArrowheads="1"/>
              </p:cNvSpPr>
              <p:nvPr/>
            </p:nvSpPr>
            <p:spPr bwMode="auto">
              <a:xfrm>
                <a:off x="356" y="2753"/>
                <a:ext cx="238"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PROG</a:t>
                </a:r>
              </a:p>
            </p:txBody>
          </p:sp>
          <p:sp>
            <p:nvSpPr>
              <p:cNvPr id="165905" name="AutoShape 17"/>
              <p:cNvSpPr>
                <a:spLocks noChangeArrowheads="1"/>
              </p:cNvSpPr>
              <p:nvPr/>
            </p:nvSpPr>
            <p:spPr bwMode="auto">
              <a:xfrm>
                <a:off x="377" y="2565"/>
                <a:ext cx="217"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HOLD</a:t>
                </a:r>
              </a:p>
            </p:txBody>
          </p:sp>
          <p:sp>
            <p:nvSpPr>
              <p:cNvPr id="165906" name="AutoShape 18"/>
              <p:cNvSpPr>
                <a:spLocks noChangeArrowheads="1"/>
              </p:cNvSpPr>
              <p:nvPr/>
            </p:nvSpPr>
            <p:spPr bwMode="auto">
              <a:xfrm>
                <a:off x="425" y="2386"/>
                <a:ext cx="169"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FIX</a:t>
                </a:r>
              </a:p>
            </p:txBody>
          </p:sp>
          <p:sp>
            <p:nvSpPr>
              <p:cNvPr id="165907" name="AutoShape 19"/>
              <p:cNvSpPr>
                <a:spLocks noChangeArrowheads="1"/>
              </p:cNvSpPr>
              <p:nvPr/>
            </p:nvSpPr>
            <p:spPr bwMode="auto">
              <a:xfrm>
                <a:off x="155" y="2190"/>
                <a:ext cx="439"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FREQUENCY</a:t>
                </a:r>
              </a:p>
            </p:txBody>
          </p:sp>
          <p:sp>
            <p:nvSpPr>
              <p:cNvPr id="165908" name="AutoShape 20"/>
              <p:cNvSpPr>
                <a:spLocks noChangeArrowheads="1"/>
              </p:cNvSpPr>
              <p:nvPr/>
            </p:nvSpPr>
            <p:spPr bwMode="auto">
              <a:xfrm>
                <a:off x="278" y="1984"/>
                <a:ext cx="316"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FMS CTL</a:t>
                </a:r>
              </a:p>
            </p:txBody>
          </p:sp>
          <p:sp>
            <p:nvSpPr>
              <p:cNvPr id="165909" name="AutoShape 21"/>
              <p:cNvSpPr>
                <a:spLocks noChangeArrowheads="1"/>
              </p:cNvSpPr>
              <p:nvPr/>
            </p:nvSpPr>
            <p:spPr bwMode="auto">
              <a:xfrm>
                <a:off x="275" y="1797"/>
                <a:ext cx="319"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GPS CTL</a:t>
                </a:r>
              </a:p>
            </p:txBody>
          </p:sp>
          <p:sp>
            <p:nvSpPr>
              <p:cNvPr id="165910" name="AutoShape 22"/>
              <p:cNvSpPr>
                <a:spLocks noChangeArrowheads="1"/>
              </p:cNvSpPr>
              <p:nvPr/>
            </p:nvSpPr>
            <p:spPr bwMode="auto">
              <a:xfrm>
                <a:off x="275" y="1610"/>
                <a:ext cx="319"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VOR CTL</a:t>
                </a:r>
              </a:p>
            </p:txBody>
          </p:sp>
          <p:sp>
            <p:nvSpPr>
              <p:cNvPr id="165911" name="AutoShape 23"/>
              <p:cNvSpPr>
                <a:spLocks noChangeArrowheads="1"/>
              </p:cNvSpPr>
              <p:nvPr/>
            </p:nvSpPr>
            <p:spPr bwMode="auto">
              <a:xfrm>
                <a:off x="272" y="1413"/>
                <a:ext cx="322" cy="98"/>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POS INIT</a:t>
                </a:r>
              </a:p>
            </p:txBody>
          </p:sp>
          <p:sp>
            <p:nvSpPr>
              <p:cNvPr id="165912" name="Line 24"/>
              <p:cNvSpPr>
                <a:spLocks noChangeShapeType="1"/>
              </p:cNvSpPr>
              <p:nvPr/>
            </p:nvSpPr>
            <p:spPr bwMode="auto">
              <a:xfrm>
                <a:off x="732" y="1057"/>
                <a:ext cx="2" cy="295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3" name="Line 25"/>
              <p:cNvSpPr>
                <a:spLocks noChangeShapeType="1"/>
              </p:cNvSpPr>
              <p:nvPr/>
            </p:nvSpPr>
            <p:spPr bwMode="auto">
              <a:xfrm>
                <a:off x="598" y="1059"/>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4" name="Line 26"/>
              <p:cNvSpPr>
                <a:spLocks noChangeShapeType="1"/>
              </p:cNvSpPr>
              <p:nvPr/>
            </p:nvSpPr>
            <p:spPr bwMode="auto">
              <a:xfrm>
                <a:off x="601" y="4014"/>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5" name="Line 27"/>
              <p:cNvSpPr>
                <a:spLocks noChangeShapeType="1"/>
              </p:cNvSpPr>
              <p:nvPr/>
            </p:nvSpPr>
            <p:spPr bwMode="auto">
              <a:xfrm>
                <a:off x="598" y="1263"/>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6" name="Line 28"/>
              <p:cNvSpPr>
                <a:spLocks noChangeShapeType="1"/>
              </p:cNvSpPr>
              <p:nvPr/>
            </p:nvSpPr>
            <p:spPr bwMode="auto">
              <a:xfrm>
                <a:off x="598" y="1464"/>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7" name="Line 29"/>
              <p:cNvSpPr>
                <a:spLocks noChangeShapeType="1"/>
              </p:cNvSpPr>
              <p:nvPr/>
            </p:nvSpPr>
            <p:spPr bwMode="auto">
              <a:xfrm>
                <a:off x="595" y="1656"/>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8" name="Line 30"/>
              <p:cNvSpPr>
                <a:spLocks noChangeShapeType="1"/>
              </p:cNvSpPr>
              <p:nvPr/>
            </p:nvSpPr>
            <p:spPr bwMode="auto">
              <a:xfrm>
                <a:off x="598" y="1848"/>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9" name="Line 31"/>
              <p:cNvSpPr>
                <a:spLocks noChangeShapeType="1"/>
              </p:cNvSpPr>
              <p:nvPr/>
            </p:nvSpPr>
            <p:spPr bwMode="auto">
              <a:xfrm>
                <a:off x="601" y="2034"/>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0" name="Line 32"/>
              <p:cNvSpPr>
                <a:spLocks noChangeShapeType="1"/>
              </p:cNvSpPr>
              <p:nvPr/>
            </p:nvSpPr>
            <p:spPr bwMode="auto">
              <a:xfrm>
                <a:off x="601" y="2241"/>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1" name="Line 33"/>
              <p:cNvSpPr>
                <a:spLocks noChangeShapeType="1"/>
              </p:cNvSpPr>
              <p:nvPr/>
            </p:nvSpPr>
            <p:spPr bwMode="auto">
              <a:xfrm>
                <a:off x="601" y="2433"/>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2" name="Line 34"/>
              <p:cNvSpPr>
                <a:spLocks noChangeShapeType="1"/>
              </p:cNvSpPr>
              <p:nvPr/>
            </p:nvSpPr>
            <p:spPr bwMode="auto">
              <a:xfrm>
                <a:off x="598" y="2613"/>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3" name="Line 35"/>
              <p:cNvSpPr>
                <a:spLocks noChangeShapeType="1"/>
              </p:cNvSpPr>
              <p:nvPr/>
            </p:nvSpPr>
            <p:spPr bwMode="auto">
              <a:xfrm>
                <a:off x="601" y="2799"/>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4" name="Line 36"/>
              <p:cNvSpPr>
                <a:spLocks noChangeShapeType="1"/>
              </p:cNvSpPr>
              <p:nvPr/>
            </p:nvSpPr>
            <p:spPr bwMode="auto">
              <a:xfrm>
                <a:off x="601" y="2979"/>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5" name="Line 37"/>
              <p:cNvSpPr>
                <a:spLocks noChangeShapeType="1"/>
              </p:cNvSpPr>
              <p:nvPr/>
            </p:nvSpPr>
            <p:spPr bwMode="auto">
              <a:xfrm>
                <a:off x="595" y="3180"/>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6" name="Line 38"/>
              <p:cNvSpPr>
                <a:spLocks noChangeShapeType="1"/>
              </p:cNvSpPr>
              <p:nvPr/>
            </p:nvSpPr>
            <p:spPr bwMode="auto">
              <a:xfrm>
                <a:off x="598" y="3369"/>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7" name="Line 39"/>
              <p:cNvSpPr>
                <a:spLocks noChangeShapeType="1"/>
              </p:cNvSpPr>
              <p:nvPr/>
            </p:nvSpPr>
            <p:spPr bwMode="auto">
              <a:xfrm>
                <a:off x="598" y="3570"/>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8" name="Line 40"/>
              <p:cNvSpPr>
                <a:spLocks noChangeShapeType="1"/>
              </p:cNvSpPr>
              <p:nvPr/>
            </p:nvSpPr>
            <p:spPr bwMode="auto">
              <a:xfrm>
                <a:off x="601" y="3786"/>
                <a:ext cx="13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929" name="Group 41"/>
            <p:cNvGrpSpPr>
              <a:grpSpLocks/>
            </p:cNvGrpSpPr>
            <p:nvPr/>
          </p:nvGrpSpPr>
          <p:grpSpPr bwMode="auto">
            <a:xfrm>
              <a:off x="149" y="644"/>
              <a:ext cx="769" cy="253"/>
              <a:chOff x="149" y="644"/>
              <a:chExt cx="769" cy="253"/>
            </a:xfrm>
          </p:grpSpPr>
          <p:sp>
            <p:nvSpPr>
              <p:cNvPr id="165930" name="AutoShape 42"/>
              <p:cNvSpPr>
                <a:spLocks noChangeArrowheads="1"/>
              </p:cNvSpPr>
              <p:nvPr/>
            </p:nvSpPr>
            <p:spPr bwMode="auto">
              <a:xfrm>
                <a:off x="421" y="644"/>
                <a:ext cx="421"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DIRECT - TO</a:t>
                </a:r>
              </a:p>
            </p:txBody>
          </p:sp>
          <p:sp>
            <p:nvSpPr>
              <p:cNvPr id="165931" name="AutoShape 43"/>
              <p:cNvSpPr>
                <a:spLocks noChangeArrowheads="1"/>
              </p:cNvSpPr>
              <p:nvPr/>
            </p:nvSpPr>
            <p:spPr bwMode="auto">
              <a:xfrm>
                <a:off x="149" y="799"/>
                <a:ext cx="694"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NEAREST AIRPORTS</a:t>
                </a:r>
              </a:p>
            </p:txBody>
          </p:sp>
          <p:sp>
            <p:nvSpPr>
              <p:cNvPr id="165932" name="Line 44"/>
              <p:cNvSpPr>
                <a:spLocks noChangeShapeType="1"/>
              </p:cNvSpPr>
              <p:nvPr/>
            </p:nvSpPr>
            <p:spPr bwMode="auto">
              <a:xfrm>
                <a:off x="882" y="765"/>
                <a:ext cx="36"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33" name="Line 45"/>
              <p:cNvSpPr>
                <a:spLocks noChangeShapeType="1"/>
              </p:cNvSpPr>
              <p:nvPr/>
            </p:nvSpPr>
            <p:spPr bwMode="auto">
              <a:xfrm>
                <a:off x="879" y="690"/>
                <a:ext cx="0" cy="16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34" name="Line 46"/>
              <p:cNvSpPr>
                <a:spLocks noChangeShapeType="1"/>
              </p:cNvSpPr>
              <p:nvPr/>
            </p:nvSpPr>
            <p:spPr bwMode="auto">
              <a:xfrm>
                <a:off x="845" y="853"/>
                <a:ext cx="33"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35" name="Line 47"/>
              <p:cNvSpPr>
                <a:spLocks noChangeShapeType="1"/>
              </p:cNvSpPr>
              <p:nvPr/>
            </p:nvSpPr>
            <p:spPr bwMode="auto">
              <a:xfrm>
                <a:off x="844" y="691"/>
                <a:ext cx="33"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936" name="Group 48"/>
            <p:cNvGrpSpPr>
              <a:grpSpLocks/>
            </p:cNvGrpSpPr>
            <p:nvPr/>
          </p:nvGrpSpPr>
          <p:grpSpPr bwMode="auto">
            <a:xfrm>
              <a:off x="358" y="360"/>
              <a:ext cx="551" cy="173"/>
              <a:chOff x="358" y="360"/>
              <a:chExt cx="551" cy="173"/>
            </a:xfrm>
          </p:grpSpPr>
          <p:sp>
            <p:nvSpPr>
              <p:cNvPr id="165937" name="AutoShape 49"/>
              <p:cNvSpPr>
                <a:spLocks noChangeArrowheads="1"/>
              </p:cNvSpPr>
              <p:nvPr/>
            </p:nvSpPr>
            <p:spPr bwMode="auto">
              <a:xfrm>
                <a:off x="358" y="360"/>
                <a:ext cx="385" cy="173"/>
              </a:xfrm>
              <a:prstGeom prst="roundRect">
                <a:avLst>
                  <a:gd name="adj" fmla="val 16667"/>
                </a:avLst>
              </a:pr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Display</a:t>
                </a:r>
              </a:p>
              <a:p>
                <a:pPr algn="ctr"/>
                <a:r>
                  <a:rPr lang="en-US" altLang="en-US" sz="900" b="1"/>
                  <a:t>Messages</a:t>
                </a:r>
              </a:p>
            </p:txBody>
          </p:sp>
          <p:sp>
            <p:nvSpPr>
              <p:cNvPr id="165938" name="Line 50"/>
              <p:cNvSpPr>
                <a:spLocks noChangeShapeType="1"/>
              </p:cNvSpPr>
              <p:nvPr/>
            </p:nvSpPr>
            <p:spPr bwMode="auto">
              <a:xfrm>
                <a:off x="747" y="447"/>
                <a:ext cx="16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5939" name="Line 51"/>
            <p:cNvSpPr>
              <a:spLocks noChangeShapeType="1"/>
            </p:cNvSpPr>
            <p:nvPr/>
          </p:nvSpPr>
          <p:spPr bwMode="auto">
            <a:xfrm>
              <a:off x="4707" y="783"/>
              <a:ext cx="25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40" name="Line 52"/>
            <p:cNvSpPr>
              <a:spLocks noChangeShapeType="1"/>
            </p:cNvSpPr>
            <p:nvPr/>
          </p:nvSpPr>
          <p:spPr bwMode="auto">
            <a:xfrm>
              <a:off x="4704" y="1146"/>
              <a:ext cx="264"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41" name="Line 53"/>
            <p:cNvSpPr>
              <a:spLocks noChangeShapeType="1"/>
            </p:cNvSpPr>
            <p:nvPr/>
          </p:nvSpPr>
          <p:spPr bwMode="auto">
            <a:xfrm>
              <a:off x="4713" y="1461"/>
              <a:ext cx="255" cy="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42" name="Line 54"/>
            <p:cNvSpPr>
              <a:spLocks noChangeShapeType="1"/>
            </p:cNvSpPr>
            <p:nvPr/>
          </p:nvSpPr>
          <p:spPr bwMode="auto">
            <a:xfrm flipV="1">
              <a:off x="3789" y="915"/>
              <a:ext cx="0" cy="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43" name="Line 55"/>
            <p:cNvSpPr>
              <a:spLocks noChangeShapeType="1"/>
            </p:cNvSpPr>
            <p:nvPr/>
          </p:nvSpPr>
          <p:spPr bwMode="auto">
            <a:xfrm flipV="1">
              <a:off x="3390" y="915"/>
              <a:ext cx="0" cy="111"/>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44" name="Line 56"/>
            <p:cNvSpPr>
              <a:spLocks noChangeShapeType="1"/>
            </p:cNvSpPr>
            <p:nvPr/>
          </p:nvSpPr>
          <p:spPr bwMode="auto">
            <a:xfrm flipV="1">
              <a:off x="3006" y="924"/>
              <a:ext cx="0" cy="108"/>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45" name="Rectangle 57"/>
            <p:cNvSpPr>
              <a:spLocks noChangeArrowheads="1"/>
            </p:cNvSpPr>
            <p:nvPr/>
          </p:nvSpPr>
          <p:spPr bwMode="auto">
            <a:xfrm>
              <a:off x="4362" y="282"/>
              <a:ext cx="360" cy="1338"/>
            </a:xfrm>
            <a:prstGeom prst="rect">
              <a:avLst/>
            </a:prstGeom>
            <a:solidFill>
              <a:srgbClr val="80808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46" name="Rectangle 58"/>
            <p:cNvSpPr>
              <a:spLocks noChangeArrowheads="1"/>
            </p:cNvSpPr>
            <p:nvPr/>
          </p:nvSpPr>
          <p:spPr bwMode="auto">
            <a:xfrm>
              <a:off x="1188" y="612"/>
              <a:ext cx="3510" cy="336"/>
            </a:xfrm>
            <a:prstGeom prst="rect">
              <a:avLst/>
            </a:prstGeom>
            <a:solidFill>
              <a:srgbClr val="80808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47" name="Rectangle 59"/>
            <p:cNvSpPr>
              <a:spLocks noChangeArrowheads="1"/>
            </p:cNvSpPr>
            <p:nvPr/>
          </p:nvSpPr>
          <p:spPr bwMode="auto">
            <a:xfrm>
              <a:off x="900" y="288"/>
              <a:ext cx="351" cy="1290"/>
            </a:xfrm>
            <a:prstGeom prst="rect">
              <a:avLst/>
            </a:prstGeom>
            <a:solidFill>
              <a:srgbClr val="80808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48" name="Rectangle 60"/>
            <p:cNvSpPr>
              <a:spLocks noChangeArrowheads="1"/>
            </p:cNvSpPr>
            <p:nvPr/>
          </p:nvSpPr>
          <p:spPr bwMode="auto">
            <a:xfrm>
              <a:off x="96" y="108"/>
              <a:ext cx="5549" cy="41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49" name="AutoShape 61"/>
            <p:cNvSpPr>
              <a:spLocks noChangeArrowheads="1"/>
            </p:cNvSpPr>
            <p:nvPr/>
          </p:nvSpPr>
          <p:spPr bwMode="auto">
            <a:xfrm>
              <a:off x="4966" y="374"/>
              <a:ext cx="403" cy="164"/>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EXECUTE</a:t>
              </a:r>
            </a:p>
            <a:p>
              <a:pPr algn="ctr"/>
              <a:r>
                <a:rPr lang="en-US" altLang="en-US" sz="900" b="1"/>
                <a:t>FLT PLN</a:t>
              </a:r>
            </a:p>
          </p:txBody>
        </p:sp>
        <p:sp>
          <p:nvSpPr>
            <p:cNvPr id="165950" name="AutoShape 62"/>
            <p:cNvSpPr>
              <a:spLocks noChangeArrowheads="1"/>
            </p:cNvSpPr>
            <p:nvPr/>
          </p:nvSpPr>
          <p:spPr bwMode="auto">
            <a:xfrm>
              <a:off x="3623" y="1333"/>
              <a:ext cx="349" cy="98"/>
            </a:xfrm>
            <a:prstGeom prst="roundRect">
              <a:avLst>
                <a:gd name="adj" fmla="val 16667"/>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TOGGLE</a:t>
              </a:r>
            </a:p>
          </p:txBody>
        </p:sp>
        <p:sp>
          <p:nvSpPr>
            <p:cNvPr id="165951" name="AutoShape 63"/>
            <p:cNvSpPr>
              <a:spLocks noChangeArrowheads="1"/>
            </p:cNvSpPr>
            <p:nvPr/>
          </p:nvSpPr>
          <p:spPr bwMode="auto">
            <a:xfrm>
              <a:off x="4966" y="690"/>
              <a:ext cx="397" cy="176"/>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a:t>CDU PAGE</a:t>
              </a:r>
            </a:p>
            <a:p>
              <a:pPr algn="ctr"/>
              <a:r>
                <a:rPr lang="en-US" altLang="en-US" sz="900"/>
                <a:t>CONTROL</a:t>
              </a:r>
            </a:p>
          </p:txBody>
        </p:sp>
        <p:sp>
          <p:nvSpPr>
            <p:cNvPr id="165952" name="AutoShape 64"/>
            <p:cNvSpPr>
              <a:spLocks noChangeArrowheads="1"/>
            </p:cNvSpPr>
            <p:nvPr/>
          </p:nvSpPr>
          <p:spPr bwMode="auto">
            <a:xfrm>
              <a:off x="4969" y="1059"/>
              <a:ext cx="460" cy="179"/>
            </a:xfrm>
            <a:prstGeom prst="roundRect">
              <a:avLst>
                <a:gd name="adj" fmla="val 16667"/>
              </a:avLst>
            </a:pr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CLEAR SP</a:t>
              </a:r>
            </a:p>
            <a:p>
              <a:pPr algn="ctr"/>
              <a:r>
                <a:rPr lang="en-US" altLang="en-US" sz="900" b="1"/>
                <a:t>DELETE LINE</a:t>
              </a:r>
            </a:p>
          </p:txBody>
        </p:sp>
        <p:sp>
          <p:nvSpPr>
            <p:cNvPr id="165953" name="AutoShape 65"/>
            <p:cNvSpPr>
              <a:spLocks noChangeArrowheads="1"/>
            </p:cNvSpPr>
            <p:nvPr/>
          </p:nvSpPr>
          <p:spPr bwMode="auto">
            <a:xfrm>
              <a:off x="4969" y="1362"/>
              <a:ext cx="502" cy="191"/>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DISPLAY</a:t>
              </a:r>
            </a:p>
            <a:p>
              <a:pPr algn="ctr"/>
              <a:r>
                <a:rPr lang="en-US" altLang="en-US" sz="900" b="1"/>
                <a:t>BRIGHTNESS</a:t>
              </a:r>
            </a:p>
          </p:txBody>
        </p:sp>
        <p:sp>
          <p:nvSpPr>
            <p:cNvPr id="165954" name="Line 66"/>
            <p:cNvSpPr>
              <a:spLocks noChangeShapeType="1"/>
            </p:cNvSpPr>
            <p:nvPr/>
          </p:nvSpPr>
          <p:spPr bwMode="auto">
            <a:xfrm>
              <a:off x="4701" y="453"/>
              <a:ext cx="258"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55" name="AutoShape 67"/>
            <p:cNvSpPr>
              <a:spLocks noChangeArrowheads="1"/>
            </p:cNvSpPr>
            <p:nvPr/>
          </p:nvSpPr>
          <p:spPr bwMode="auto">
            <a:xfrm>
              <a:off x="4977" y="675"/>
              <a:ext cx="397" cy="176"/>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CDU PAGE</a:t>
              </a:r>
            </a:p>
            <a:p>
              <a:pPr algn="ctr"/>
              <a:r>
                <a:rPr lang="en-US" altLang="en-US" sz="900" b="1"/>
                <a:t>CONTROL</a:t>
              </a:r>
            </a:p>
          </p:txBody>
        </p:sp>
        <p:sp>
          <p:nvSpPr>
            <p:cNvPr id="165956" name="AutoShape 68"/>
            <p:cNvSpPr>
              <a:spLocks noChangeArrowheads="1"/>
            </p:cNvSpPr>
            <p:nvPr/>
          </p:nvSpPr>
          <p:spPr bwMode="auto">
            <a:xfrm>
              <a:off x="3632" y="1078"/>
              <a:ext cx="304"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MAPS</a:t>
              </a:r>
            </a:p>
          </p:txBody>
        </p:sp>
        <p:sp>
          <p:nvSpPr>
            <p:cNvPr id="165957" name="AutoShape 69"/>
            <p:cNvSpPr>
              <a:spLocks noChangeArrowheads="1"/>
            </p:cNvSpPr>
            <p:nvPr/>
          </p:nvSpPr>
          <p:spPr bwMode="auto">
            <a:xfrm>
              <a:off x="2855" y="1036"/>
              <a:ext cx="319" cy="18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MAP</a:t>
              </a:r>
            </a:p>
            <a:p>
              <a:pPr algn="ctr"/>
              <a:r>
                <a:rPr lang="en-US" altLang="en-US" sz="900" b="1"/>
                <a:t>MENU</a:t>
              </a:r>
            </a:p>
          </p:txBody>
        </p:sp>
        <p:sp>
          <p:nvSpPr>
            <p:cNvPr id="165958" name="AutoShape 70"/>
            <p:cNvSpPr>
              <a:spLocks noChangeArrowheads="1"/>
            </p:cNvSpPr>
            <p:nvPr/>
          </p:nvSpPr>
          <p:spPr bwMode="auto">
            <a:xfrm>
              <a:off x="3236" y="1030"/>
              <a:ext cx="319" cy="18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MAP</a:t>
              </a:r>
            </a:p>
            <a:p>
              <a:pPr algn="ctr"/>
              <a:r>
                <a:rPr lang="en-US" altLang="en-US" sz="900" b="1"/>
                <a:t>MENU</a:t>
              </a:r>
            </a:p>
          </p:txBody>
        </p:sp>
        <p:sp>
          <p:nvSpPr>
            <p:cNvPr id="165959" name="Line 71"/>
            <p:cNvSpPr>
              <a:spLocks noChangeShapeType="1"/>
            </p:cNvSpPr>
            <p:nvPr/>
          </p:nvSpPr>
          <p:spPr bwMode="auto">
            <a:xfrm>
              <a:off x="4157" y="1122"/>
              <a:ext cx="9" cy="2999"/>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60" name="Line 72"/>
            <p:cNvSpPr>
              <a:spLocks noChangeShapeType="1"/>
            </p:cNvSpPr>
            <p:nvPr/>
          </p:nvSpPr>
          <p:spPr bwMode="auto">
            <a:xfrm>
              <a:off x="3939" y="1128"/>
              <a:ext cx="219"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5961" name="Group 73"/>
            <p:cNvGrpSpPr>
              <a:grpSpLocks/>
            </p:cNvGrpSpPr>
            <p:nvPr/>
          </p:nvGrpSpPr>
          <p:grpSpPr bwMode="auto">
            <a:xfrm>
              <a:off x="4155" y="1771"/>
              <a:ext cx="1413" cy="2399"/>
              <a:chOff x="4155" y="1771"/>
              <a:chExt cx="1413" cy="2399"/>
            </a:xfrm>
          </p:grpSpPr>
          <p:grpSp>
            <p:nvGrpSpPr>
              <p:cNvPr id="165962" name="Group 74"/>
              <p:cNvGrpSpPr>
                <a:grpSpLocks/>
              </p:cNvGrpSpPr>
              <p:nvPr/>
            </p:nvGrpSpPr>
            <p:grpSpPr bwMode="auto">
              <a:xfrm>
                <a:off x="4375" y="1771"/>
                <a:ext cx="694" cy="2399"/>
                <a:chOff x="4375" y="1771"/>
                <a:chExt cx="694" cy="2399"/>
              </a:xfrm>
            </p:grpSpPr>
            <p:sp>
              <p:nvSpPr>
                <p:cNvPr id="165963" name="AutoShape 75"/>
                <p:cNvSpPr>
                  <a:spLocks noChangeArrowheads="1"/>
                </p:cNvSpPr>
                <p:nvPr/>
              </p:nvSpPr>
              <p:spPr bwMode="auto">
                <a:xfrm>
                  <a:off x="4375" y="4072"/>
                  <a:ext cx="385"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SIDE L/R</a:t>
                  </a:r>
                </a:p>
              </p:txBody>
            </p:sp>
            <p:sp>
              <p:nvSpPr>
                <p:cNvPr id="165964" name="AutoShape 76"/>
                <p:cNvSpPr>
                  <a:spLocks noChangeArrowheads="1"/>
                </p:cNvSpPr>
                <p:nvPr/>
              </p:nvSpPr>
              <p:spPr bwMode="auto">
                <a:xfrm>
                  <a:off x="4375" y="3793"/>
                  <a:ext cx="385"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ALTN FPLN</a:t>
                  </a:r>
                </a:p>
              </p:txBody>
            </p:sp>
            <p:sp>
              <p:nvSpPr>
                <p:cNvPr id="165965" name="AutoShape 77"/>
                <p:cNvSpPr>
                  <a:spLocks noChangeArrowheads="1"/>
                </p:cNvSpPr>
                <p:nvPr/>
              </p:nvSpPr>
              <p:spPr bwMode="auto">
                <a:xfrm>
                  <a:off x="4375" y="3502"/>
                  <a:ext cx="385"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ALTITUDE</a:t>
                  </a:r>
                </a:p>
              </p:txBody>
            </p:sp>
            <p:sp>
              <p:nvSpPr>
                <p:cNvPr id="165966" name="AutoShape 78"/>
                <p:cNvSpPr>
                  <a:spLocks noChangeArrowheads="1"/>
                </p:cNvSpPr>
                <p:nvPr/>
              </p:nvSpPr>
              <p:spPr bwMode="auto">
                <a:xfrm>
                  <a:off x="4375" y="3212"/>
                  <a:ext cx="385"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SPEED</a:t>
                  </a:r>
                </a:p>
              </p:txBody>
            </p:sp>
            <p:sp>
              <p:nvSpPr>
                <p:cNvPr id="165967" name="AutoShape 79"/>
                <p:cNvSpPr>
                  <a:spLocks noChangeArrowheads="1"/>
                </p:cNvSpPr>
                <p:nvPr/>
              </p:nvSpPr>
              <p:spPr bwMode="auto">
                <a:xfrm>
                  <a:off x="4375" y="2923"/>
                  <a:ext cx="385"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NDBS</a:t>
                  </a:r>
                </a:p>
              </p:txBody>
            </p:sp>
            <p:sp>
              <p:nvSpPr>
                <p:cNvPr id="165968" name="AutoShape 80"/>
                <p:cNvSpPr>
                  <a:spLocks noChangeArrowheads="1"/>
                </p:cNvSpPr>
                <p:nvPr/>
              </p:nvSpPr>
              <p:spPr bwMode="auto">
                <a:xfrm>
                  <a:off x="4375" y="2635"/>
                  <a:ext cx="442"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TERM WPTS</a:t>
                  </a:r>
                </a:p>
              </p:txBody>
            </p:sp>
            <p:sp>
              <p:nvSpPr>
                <p:cNvPr id="165969" name="AutoShape 81"/>
                <p:cNvSpPr>
                  <a:spLocks noChangeArrowheads="1"/>
                </p:cNvSpPr>
                <p:nvPr/>
              </p:nvSpPr>
              <p:spPr bwMode="auto">
                <a:xfrm>
                  <a:off x="4375" y="2353"/>
                  <a:ext cx="385"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INTERS</a:t>
                  </a:r>
                </a:p>
              </p:txBody>
            </p:sp>
            <p:sp>
              <p:nvSpPr>
                <p:cNvPr id="165970" name="AutoShape 82"/>
                <p:cNvSpPr>
                  <a:spLocks noChangeArrowheads="1"/>
                </p:cNvSpPr>
                <p:nvPr/>
              </p:nvSpPr>
              <p:spPr bwMode="auto">
                <a:xfrm>
                  <a:off x="4375" y="2061"/>
                  <a:ext cx="385"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HI NAVAIDS</a:t>
                  </a:r>
                </a:p>
              </p:txBody>
            </p:sp>
            <p:sp>
              <p:nvSpPr>
                <p:cNvPr id="165971" name="AutoShape 83"/>
                <p:cNvSpPr>
                  <a:spLocks noChangeArrowheads="1"/>
                </p:cNvSpPr>
                <p:nvPr/>
              </p:nvSpPr>
              <p:spPr bwMode="auto">
                <a:xfrm>
                  <a:off x="4375" y="1771"/>
                  <a:ext cx="694"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NEAREST AIRPORTS</a:t>
                  </a:r>
                </a:p>
              </p:txBody>
            </p:sp>
          </p:grpSp>
          <p:sp>
            <p:nvSpPr>
              <p:cNvPr id="165972" name="Line 84"/>
              <p:cNvSpPr>
                <a:spLocks noChangeShapeType="1"/>
              </p:cNvSpPr>
              <p:nvPr/>
            </p:nvSpPr>
            <p:spPr bwMode="auto">
              <a:xfrm flipH="1">
                <a:off x="4164" y="1821"/>
                <a:ext cx="20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73" name="Line 85"/>
              <p:cNvSpPr>
                <a:spLocks noChangeShapeType="1"/>
              </p:cNvSpPr>
              <p:nvPr/>
            </p:nvSpPr>
            <p:spPr bwMode="auto">
              <a:xfrm flipH="1">
                <a:off x="4167" y="2109"/>
                <a:ext cx="20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74" name="Line 86"/>
              <p:cNvSpPr>
                <a:spLocks noChangeShapeType="1"/>
              </p:cNvSpPr>
              <p:nvPr/>
            </p:nvSpPr>
            <p:spPr bwMode="auto">
              <a:xfrm flipH="1">
                <a:off x="4164" y="2691"/>
                <a:ext cx="20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75" name="Line 87"/>
              <p:cNvSpPr>
                <a:spLocks noChangeShapeType="1"/>
              </p:cNvSpPr>
              <p:nvPr/>
            </p:nvSpPr>
            <p:spPr bwMode="auto">
              <a:xfrm flipH="1">
                <a:off x="4164" y="2403"/>
                <a:ext cx="20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76" name="Line 88"/>
              <p:cNvSpPr>
                <a:spLocks noChangeShapeType="1"/>
              </p:cNvSpPr>
              <p:nvPr/>
            </p:nvSpPr>
            <p:spPr bwMode="auto">
              <a:xfrm flipH="1">
                <a:off x="4155" y="2271"/>
                <a:ext cx="912"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77" name="Line 89"/>
              <p:cNvSpPr>
                <a:spLocks noChangeShapeType="1"/>
              </p:cNvSpPr>
              <p:nvPr/>
            </p:nvSpPr>
            <p:spPr bwMode="auto">
              <a:xfrm flipH="1">
                <a:off x="4167" y="3558"/>
                <a:ext cx="20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78" name="Line 90"/>
              <p:cNvSpPr>
                <a:spLocks noChangeShapeType="1"/>
              </p:cNvSpPr>
              <p:nvPr/>
            </p:nvSpPr>
            <p:spPr bwMode="auto">
              <a:xfrm flipH="1">
                <a:off x="4161" y="2979"/>
                <a:ext cx="20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79" name="Line 91"/>
              <p:cNvSpPr>
                <a:spLocks noChangeShapeType="1"/>
              </p:cNvSpPr>
              <p:nvPr/>
            </p:nvSpPr>
            <p:spPr bwMode="auto">
              <a:xfrm flipH="1">
                <a:off x="4167" y="3264"/>
                <a:ext cx="20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80" name="Line 92"/>
              <p:cNvSpPr>
                <a:spLocks noChangeShapeType="1"/>
              </p:cNvSpPr>
              <p:nvPr/>
            </p:nvSpPr>
            <p:spPr bwMode="auto">
              <a:xfrm flipH="1">
                <a:off x="4164" y="4122"/>
                <a:ext cx="20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81" name="Line 93"/>
              <p:cNvSpPr>
                <a:spLocks noChangeShapeType="1"/>
              </p:cNvSpPr>
              <p:nvPr/>
            </p:nvSpPr>
            <p:spPr bwMode="auto">
              <a:xfrm flipH="1">
                <a:off x="4164" y="3843"/>
                <a:ext cx="20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82" name="AutoShape 94"/>
              <p:cNvSpPr>
                <a:spLocks noChangeArrowheads="1"/>
              </p:cNvSpPr>
              <p:nvPr/>
            </p:nvSpPr>
            <p:spPr bwMode="auto">
              <a:xfrm>
                <a:off x="5078" y="2218"/>
                <a:ext cx="436"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LO NAVAIDS</a:t>
                </a:r>
              </a:p>
            </p:txBody>
          </p:sp>
          <p:sp>
            <p:nvSpPr>
              <p:cNvPr id="165983" name="AutoShape 95"/>
              <p:cNvSpPr>
                <a:spLocks noChangeArrowheads="1"/>
              </p:cNvSpPr>
              <p:nvPr/>
            </p:nvSpPr>
            <p:spPr bwMode="auto">
              <a:xfrm>
                <a:off x="5072" y="2512"/>
                <a:ext cx="436"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ARPTS</a:t>
                </a:r>
              </a:p>
            </p:txBody>
          </p:sp>
          <p:sp>
            <p:nvSpPr>
              <p:cNvPr id="165984" name="AutoShape 96"/>
              <p:cNvSpPr>
                <a:spLocks noChangeArrowheads="1"/>
              </p:cNvSpPr>
              <p:nvPr/>
            </p:nvSpPr>
            <p:spPr bwMode="auto">
              <a:xfrm>
                <a:off x="5069" y="2791"/>
                <a:ext cx="493"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MFD WINDOW</a:t>
                </a:r>
              </a:p>
            </p:txBody>
          </p:sp>
          <p:sp>
            <p:nvSpPr>
              <p:cNvPr id="165985" name="AutoShape 97"/>
              <p:cNvSpPr>
                <a:spLocks noChangeArrowheads="1"/>
              </p:cNvSpPr>
              <p:nvPr/>
            </p:nvSpPr>
            <p:spPr bwMode="auto">
              <a:xfrm>
                <a:off x="5069" y="3355"/>
                <a:ext cx="493"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RNG: ALT SEL</a:t>
                </a:r>
              </a:p>
            </p:txBody>
          </p:sp>
          <p:sp>
            <p:nvSpPr>
              <p:cNvPr id="165986" name="AutoShape 98"/>
              <p:cNvSpPr>
                <a:spLocks noChangeArrowheads="1"/>
              </p:cNvSpPr>
              <p:nvPr/>
            </p:nvSpPr>
            <p:spPr bwMode="auto">
              <a:xfrm>
                <a:off x="5075" y="3649"/>
                <a:ext cx="493"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LRN POS</a:t>
                </a:r>
              </a:p>
            </p:txBody>
          </p:sp>
          <p:sp>
            <p:nvSpPr>
              <p:cNvPr id="165987" name="AutoShape 99"/>
              <p:cNvSpPr>
                <a:spLocks noChangeArrowheads="1"/>
              </p:cNvSpPr>
              <p:nvPr/>
            </p:nvSpPr>
            <p:spPr bwMode="auto">
              <a:xfrm>
                <a:off x="5081" y="3067"/>
                <a:ext cx="202"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ETA</a:t>
                </a:r>
              </a:p>
            </p:txBody>
          </p:sp>
          <p:sp>
            <p:nvSpPr>
              <p:cNvPr id="165988" name="Line 100"/>
              <p:cNvSpPr>
                <a:spLocks noChangeShapeType="1"/>
              </p:cNvSpPr>
              <p:nvPr/>
            </p:nvSpPr>
            <p:spPr bwMode="auto">
              <a:xfrm flipH="1">
                <a:off x="4161" y="2835"/>
                <a:ext cx="912"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89" name="Line 101"/>
              <p:cNvSpPr>
                <a:spLocks noChangeShapeType="1"/>
              </p:cNvSpPr>
              <p:nvPr/>
            </p:nvSpPr>
            <p:spPr bwMode="auto">
              <a:xfrm flipH="1">
                <a:off x="4161" y="2553"/>
                <a:ext cx="912"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90" name="Line 102"/>
              <p:cNvSpPr>
                <a:spLocks noChangeShapeType="1"/>
              </p:cNvSpPr>
              <p:nvPr/>
            </p:nvSpPr>
            <p:spPr bwMode="auto">
              <a:xfrm flipH="1">
                <a:off x="4155" y="3117"/>
                <a:ext cx="912"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91" name="Line 103"/>
              <p:cNvSpPr>
                <a:spLocks noChangeShapeType="1"/>
              </p:cNvSpPr>
              <p:nvPr/>
            </p:nvSpPr>
            <p:spPr bwMode="auto">
              <a:xfrm flipH="1">
                <a:off x="4167" y="3417"/>
                <a:ext cx="912"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92" name="Line 104"/>
              <p:cNvSpPr>
                <a:spLocks noChangeShapeType="1"/>
              </p:cNvSpPr>
              <p:nvPr/>
            </p:nvSpPr>
            <p:spPr bwMode="auto">
              <a:xfrm flipH="1">
                <a:off x="4161" y="3705"/>
                <a:ext cx="912"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5993" name="Text Box 105"/>
            <p:cNvSpPr txBox="1">
              <a:spLocks noChangeArrowheads="1"/>
            </p:cNvSpPr>
            <p:nvPr/>
          </p:nvSpPr>
          <p:spPr bwMode="auto">
            <a:xfrm>
              <a:off x="1398" y="260"/>
              <a:ext cx="283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27432" rIns="54864" bIns="27432">
              <a:spAutoFit/>
            </a:bodyP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endParaRPr lang="en-US" altLang="en-US" sz="900" b="1"/>
            </a:p>
          </p:txBody>
        </p:sp>
        <p:sp>
          <p:nvSpPr>
            <p:cNvPr id="165994" name="Line 106"/>
            <p:cNvSpPr>
              <a:spLocks noChangeShapeType="1"/>
            </p:cNvSpPr>
            <p:nvPr/>
          </p:nvSpPr>
          <p:spPr bwMode="auto">
            <a:xfrm>
              <a:off x="3795" y="100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95" name="Line 107"/>
            <p:cNvSpPr>
              <a:spLocks noChangeShapeType="1"/>
            </p:cNvSpPr>
            <p:nvPr/>
          </p:nvSpPr>
          <p:spPr bwMode="auto">
            <a:xfrm>
              <a:off x="4035" y="1008"/>
              <a:ext cx="0" cy="3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96" name="Line 108"/>
            <p:cNvSpPr>
              <a:spLocks noChangeShapeType="1"/>
            </p:cNvSpPr>
            <p:nvPr/>
          </p:nvSpPr>
          <p:spPr bwMode="auto">
            <a:xfrm flipV="1">
              <a:off x="3974" y="1380"/>
              <a:ext cx="6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97" name="AutoShape 109"/>
            <p:cNvSpPr>
              <a:spLocks noChangeArrowheads="1"/>
            </p:cNvSpPr>
            <p:nvPr/>
          </p:nvSpPr>
          <p:spPr bwMode="auto">
            <a:xfrm>
              <a:off x="3620" y="1621"/>
              <a:ext cx="253" cy="9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DATA</a:t>
              </a:r>
            </a:p>
          </p:txBody>
        </p:sp>
        <p:sp>
          <p:nvSpPr>
            <p:cNvPr id="165998" name="AutoShape 110"/>
            <p:cNvSpPr>
              <a:spLocks noChangeArrowheads="1"/>
            </p:cNvSpPr>
            <p:nvPr/>
          </p:nvSpPr>
          <p:spPr bwMode="auto">
            <a:xfrm>
              <a:off x="2855" y="1570"/>
              <a:ext cx="319" cy="18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MAP</a:t>
              </a:r>
            </a:p>
            <a:p>
              <a:pPr algn="ctr"/>
              <a:r>
                <a:rPr lang="en-US" altLang="en-US" sz="900" b="1"/>
                <a:t>MENU</a:t>
              </a:r>
            </a:p>
          </p:txBody>
        </p:sp>
        <p:sp>
          <p:nvSpPr>
            <p:cNvPr id="165999" name="AutoShape 111"/>
            <p:cNvSpPr>
              <a:spLocks noChangeArrowheads="1"/>
            </p:cNvSpPr>
            <p:nvPr/>
          </p:nvSpPr>
          <p:spPr bwMode="auto">
            <a:xfrm>
              <a:off x="3236" y="1570"/>
              <a:ext cx="319" cy="18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TEXT</a:t>
              </a:r>
            </a:p>
            <a:p>
              <a:pPr algn="ctr"/>
              <a:r>
                <a:rPr lang="en-US" altLang="en-US" sz="900" b="1"/>
                <a:t>PAGES</a:t>
              </a:r>
            </a:p>
          </p:txBody>
        </p:sp>
        <p:sp>
          <p:nvSpPr>
            <p:cNvPr id="166000" name="Line 112"/>
            <p:cNvSpPr>
              <a:spLocks noChangeShapeType="1"/>
            </p:cNvSpPr>
            <p:nvPr/>
          </p:nvSpPr>
          <p:spPr bwMode="auto">
            <a:xfrm flipH="1" flipV="1">
              <a:off x="3003" y="1224"/>
              <a:ext cx="3" cy="342"/>
            </a:xfrm>
            <a:prstGeom prst="line">
              <a:avLst/>
            </a:prstGeom>
            <a:noFill/>
            <a:ln w="9525">
              <a:solidFill>
                <a:schemeClr val="tx1"/>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01" name="Line 113"/>
            <p:cNvSpPr>
              <a:spLocks noChangeShapeType="1"/>
            </p:cNvSpPr>
            <p:nvPr/>
          </p:nvSpPr>
          <p:spPr bwMode="auto">
            <a:xfrm flipV="1">
              <a:off x="3396" y="1224"/>
              <a:ext cx="0" cy="342"/>
            </a:xfrm>
            <a:prstGeom prst="line">
              <a:avLst/>
            </a:prstGeom>
            <a:noFill/>
            <a:ln w="9525">
              <a:solidFill>
                <a:schemeClr val="tx1"/>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02" name="Line 114"/>
            <p:cNvSpPr>
              <a:spLocks noChangeShapeType="1"/>
            </p:cNvSpPr>
            <p:nvPr/>
          </p:nvSpPr>
          <p:spPr bwMode="auto">
            <a:xfrm flipH="1" flipV="1">
              <a:off x="3750" y="1430"/>
              <a:ext cx="0" cy="19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03" name="Line 115"/>
            <p:cNvSpPr>
              <a:spLocks noChangeShapeType="1"/>
            </p:cNvSpPr>
            <p:nvPr/>
          </p:nvSpPr>
          <p:spPr bwMode="auto">
            <a:xfrm>
              <a:off x="3009" y="1494"/>
              <a:ext cx="7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04" name="Line 116"/>
            <p:cNvSpPr>
              <a:spLocks noChangeShapeType="1"/>
            </p:cNvSpPr>
            <p:nvPr/>
          </p:nvSpPr>
          <p:spPr bwMode="auto">
            <a:xfrm flipH="1" flipV="1">
              <a:off x="3744" y="1181"/>
              <a:ext cx="3" cy="14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05" name="Line 117"/>
            <p:cNvSpPr>
              <a:spLocks noChangeShapeType="1"/>
            </p:cNvSpPr>
            <p:nvPr/>
          </p:nvSpPr>
          <p:spPr bwMode="auto">
            <a:xfrm>
              <a:off x="3009" y="1302"/>
              <a:ext cx="7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6006" name="Group 118"/>
            <p:cNvGrpSpPr>
              <a:grpSpLocks/>
            </p:cNvGrpSpPr>
            <p:nvPr/>
          </p:nvGrpSpPr>
          <p:grpSpPr bwMode="auto">
            <a:xfrm>
              <a:off x="2038" y="951"/>
              <a:ext cx="409" cy="702"/>
              <a:chOff x="2038" y="951"/>
              <a:chExt cx="409" cy="702"/>
            </a:xfrm>
          </p:grpSpPr>
          <p:sp>
            <p:nvSpPr>
              <p:cNvPr id="166007" name="Line 119"/>
              <p:cNvSpPr>
                <a:spLocks noChangeShapeType="1"/>
              </p:cNvSpPr>
              <p:nvPr/>
            </p:nvSpPr>
            <p:spPr bwMode="auto">
              <a:xfrm flipV="1">
                <a:off x="2358" y="1008"/>
                <a:ext cx="0" cy="197"/>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08" name="Line 120"/>
              <p:cNvSpPr>
                <a:spLocks noChangeShapeType="1"/>
              </p:cNvSpPr>
              <p:nvPr/>
            </p:nvSpPr>
            <p:spPr bwMode="auto">
              <a:xfrm flipV="1">
                <a:off x="2130" y="1008"/>
                <a:ext cx="0" cy="197"/>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09" name="Line 121"/>
              <p:cNvSpPr>
                <a:spLocks noChangeShapeType="1"/>
              </p:cNvSpPr>
              <p:nvPr/>
            </p:nvSpPr>
            <p:spPr bwMode="auto">
              <a:xfrm flipV="1">
                <a:off x="2250" y="1209"/>
                <a:ext cx="0" cy="345"/>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10" name="AutoShape 122"/>
              <p:cNvSpPr>
                <a:spLocks noChangeArrowheads="1"/>
              </p:cNvSpPr>
              <p:nvPr/>
            </p:nvSpPr>
            <p:spPr bwMode="auto">
              <a:xfrm>
                <a:off x="2057" y="1252"/>
                <a:ext cx="385" cy="98"/>
              </a:xfrm>
              <a:prstGeom prst="roundRect">
                <a:avLst>
                  <a:gd name="adj" fmla="val 16667"/>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ACT FPLN</a:t>
                </a:r>
              </a:p>
            </p:txBody>
          </p:sp>
          <p:sp>
            <p:nvSpPr>
              <p:cNvPr id="166011" name="AutoShape 123"/>
              <p:cNvSpPr>
                <a:spLocks noChangeArrowheads="1"/>
              </p:cNvSpPr>
              <p:nvPr/>
            </p:nvSpPr>
            <p:spPr bwMode="auto">
              <a:xfrm>
                <a:off x="2038" y="1068"/>
                <a:ext cx="190" cy="98"/>
              </a:xfrm>
              <a:prstGeom prst="roundRect">
                <a:avLst>
                  <a:gd name="adj" fmla="val 16667"/>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DEP</a:t>
                </a:r>
              </a:p>
            </p:txBody>
          </p:sp>
          <p:sp>
            <p:nvSpPr>
              <p:cNvPr id="166012" name="AutoShape 124"/>
              <p:cNvSpPr>
                <a:spLocks noChangeArrowheads="1"/>
              </p:cNvSpPr>
              <p:nvPr/>
            </p:nvSpPr>
            <p:spPr bwMode="auto">
              <a:xfrm>
                <a:off x="2257" y="1068"/>
                <a:ext cx="190" cy="98"/>
              </a:xfrm>
              <a:prstGeom prst="roundRect">
                <a:avLst>
                  <a:gd name="adj" fmla="val 16667"/>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ARR</a:t>
                </a:r>
              </a:p>
            </p:txBody>
          </p:sp>
          <p:sp>
            <p:nvSpPr>
              <p:cNvPr id="166013" name="AutoShape 125"/>
              <p:cNvSpPr>
                <a:spLocks noChangeArrowheads="1"/>
              </p:cNvSpPr>
              <p:nvPr/>
            </p:nvSpPr>
            <p:spPr bwMode="auto">
              <a:xfrm>
                <a:off x="2057" y="1408"/>
                <a:ext cx="385" cy="98"/>
              </a:xfrm>
              <a:prstGeom prst="roundRect">
                <a:avLst>
                  <a:gd name="adj" fmla="val 16667"/>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SEC FPLN</a:t>
                </a:r>
              </a:p>
            </p:txBody>
          </p:sp>
          <p:sp>
            <p:nvSpPr>
              <p:cNvPr id="166014" name="AutoShape 126"/>
              <p:cNvSpPr>
                <a:spLocks noChangeArrowheads="1"/>
              </p:cNvSpPr>
              <p:nvPr/>
            </p:nvSpPr>
            <p:spPr bwMode="auto">
              <a:xfrm>
                <a:off x="2057" y="1555"/>
                <a:ext cx="385" cy="98"/>
              </a:xfrm>
              <a:prstGeom prst="roundRect">
                <a:avLst>
                  <a:gd name="adj" fmla="val 16667"/>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OTHER</a:t>
                </a:r>
              </a:p>
            </p:txBody>
          </p:sp>
          <p:sp>
            <p:nvSpPr>
              <p:cNvPr id="166015" name="Line 127"/>
              <p:cNvSpPr>
                <a:spLocks noChangeShapeType="1"/>
              </p:cNvSpPr>
              <p:nvPr/>
            </p:nvSpPr>
            <p:spPr bwMode="auto">
              <a:xfrm>
                <a:off x="2130" y="1206"/>
                <a:ext cx="22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16" name="Line 128"/>
              <p:cNvSpPr>
                <a:spLocks noChangeShapeType="1"/>
              </p:cNvSpPr>
              <p:nvPr/>
            </p:nvSpPr>
            <p:spPr bwMode="auto">
              <a:xfrm>
                <a:off x="2129" y="1008"/>
                <a:ext cx="22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17" name="Line 129"/>
              <p:cNvSpPr>
                <a:spLocks noChangeShapeType="1"/>
              </p:cNvSpPr>
              <p:nvPr/>
            </p:nvSpPr>
            <p:spPr bwMode="auto">
              <a:xfrm flipV="1">
                <a:off x="2247" y="951"/>
                <a:ext cx="0" cy="53"/>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6018" name="Group 130"/>
            <p:cNvGrpSpPr>
              <a:grpSpLocks/>
            </p:cNvGrpSpPr>
            <p:nvPr/>
          </p:nvGrpSpPr>
          <p:grpSpPr bwMode="auto">
            <a:xfrm>
              <a:off x="1316" y="954"/>
              <a:ext cx="385" cy="779"/>
              <a:chOff x="1316" y="954"/>
              <a:chExt cx="385" cy="779"/>
            </a:xfrm>
          </p:grpSpPr>
          <p:sp>
            <p:nvSpPr>
              <p:cNvPr id="166019" name="Line 131"/>
              <p:cNvSpPr>
                <a:spLocks noChangeShapeType="1"/>
              </p:cNvSpPr>
              <p:nvPr/>
            </p:nvSpPr>
            <p:spPr bwMode="auto">
              <a:xfrm>
                <a:off x="1470" y="954"/>
                <a:ext cx="0" cy="675"/>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20" name="AutoShape 132"/>
              <p:cNvSpPr>
                <a:spLocks noChangeArrowheads="1"/>
              </p:cNvSpPr>
              <p:nvPr/>
            </p:nvSpPr>
            <p:spPr bwMode="auto">
              <a:xfrm>
                <a:off x="1316" y="1635"/>
                <a:ext cx="385" cy="9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OFFSET</a:t>
                </a:r>
              </a:p>
            </p:txBody>
          </p:sp>
          <p:sp>
            <p:nvSpPr>
              <p:cNvPr id="166021" name="AutoShape 133"/>
              <p:cNvSpPr>
                <a:spLocks noChangeArrowheads="1"/>
              </p:cNvSpPr>
              <p:nvPr/>
            </p:nvSpPr>
            <p:spPr bwMode="auto">
              <a:xfrm>
                <a:off x="1316" y="1042"/>
                <a:ext cx="319" cy="18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COPY</a:t>
                </a:r>
              </a:p>
              <a:p>
                <a:pPr algn="ctr"/>
                <a:r>
                  <a:rPr lang="en-US" altLang="en-US" sz="900" b="1"/>
                  <a:t>ACTIVE</a:t>
                </a:r>
              </a:p>
            </p:txBody>
          </p:sp>
          <p:sp>
            <p:nvSpPr>
              <p:cNvPr id="166022" name="AutoShape 134"/>
              <p:cNvSpPr>
                <a:spLocks noChangeArrowheads="1"/>
              </p:cNvSpPr>
              <p:nvPr/>
            </p:nvSpPr>
            <p:spPr bwMode="auto">
              <a:xfrm>
                <a:off x="1316" y="1339"/>
                <a:ext cx="319" cy="18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SEC</a:t>
                </a:r>
              </a:p>
              <a:p>
                <a:pPr algn="ctr"/>
                <a:r>
                  <a:rPr lang="en-US" altLang="en-US" sz="900" b="1"/>
                  <a:t>FPLN</a:t>
                </a:r>
              </a:p>
            </p:txBody>
          </p:sp>
        </p:grpSp>
        <p:sp>
          <p:nvSpPr>
            <p:cNvPr id="166023" name="Line 135"/>
            <p:cNvSpPr>
              <a:spLocks noChangeShapeType="1"/>
            </p:cNvSpPr>
            <p:nvPr/>
          </p:nvSpPr>
          <p:spPr bwMode="auto">
            <a:xfrm>
              <a:off x="2624" y="951"/>
              <a:ext cx="3" cy="120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24" name="Line 136"/>
            <p:cNvSpPr>
              <a:spLocks noChangeShapeType="1"/>
            </p:cNvSpPr>
            <p:nvPr/>
          </p:nvSpPr>
          <p:spPr bwMode="auto">
            <a:xfrm flipH="1">
              <a:off x="1859" y="951"/>
              <a:ext cx="6" cy="1509"/>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6025" name="Group 137"/>
            <p:cNvGrpSpPr>
              <a:grpSpLocks/>
            </p:cNvGrpSpPr>
            <p:nvPr/>
          </p:nvGrpSpPr>
          <p:grpSpPr bwMode="auto">
            <a:xfrm>
              <a:off x="2292" y="2154"/>
              <a:ext cx="735" cy="1734"/>
              <a:chOff x="2292" y="2154"/>
              <a:chExt cx="735" cy="1734"/>
            </a:xfrm>
          </p:grpSpPr>
          <p:sp>
            <p:nvSpPr>
              <p:cNvPr id="166026" name="Line 138"/>
              <p:cNvSpPr>
                <a:spLocks noChangeShapeType="1"/>
              </p:cNvSpPr>
              <p:nvPr/>
            </p:nvSpPr>
            <p:spPr bwMode="auto">
              <a:xfrm>
                <a:off x="2292" y="2157"/>
                <a:ext cx="336"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6027" name="Group 139"/>
              <p:cNvGrpSpPr>
                <a:grpSpLocks/>
              </p:cNvGrpSpPr>
              <p:nvPr/>
            </p:nvGrpSpPr>
            <p:grpSpPr bwMode="auto">
              <a:xfrm>
                <a:off x="2435" y="2248"/>
                <a:ext cx="592" cy="1640"/>
                <a:chOff x="2435" y="2248"/>
                <a:chExt cx="592" cy="1640"/>
              </a:xfrm>
            </p:grpSpPr>
            <p:sp>
              <p:nvSpPr>
                <p:cNvPr id="166028" name="AutoShape 140"/>
                <p:cNvSpPr>
                  <a:spLocks noChangeArrowheads="1"/>
                </p:cNvSpPr>
                <p:nvPr/>
              </p:nvSpPr>
              <p:spPr bwMode="auto">
                <a:xfrm>
                  <a:off x="2435" y="2248"/>
                  <a:ext cx="385" cy="98"/>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rPr>
                    <a:t>PERF INIT</a:t>
                  </a:r>
                </a:p>
              </p:txBody>
            </p:sp>
            <p:sp>
              <p:nvSpPr>
                <p:cNvPr id="166029" name="AutoShape 141"/>
                <p:cNvSpPr>
                  <a:spLocks noChangeArrowheads="1"/>
                </p:cNvSpPr>
                <p:nvPr/>
              </p:nvSpPr>
              <p:spPr bwMode="auto">
                <a:xfrm>
                  <a:off x="2435" y="2446"/>
                  <a:ext cx="487" cy="104"/>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rPr>
                    <a:t>VNAV SETUP</a:t>
                  </a:r>
                </a:p>
              </p:txBody>
            </p:sp>
            <p:sp>
              <p:nvSpPr>
                <p:cNvPr id="166030" name="AutoShape 142"/>
                <p:cNvSpPr>
                  <a:spLocks noChangeArrowheads="1"/>
                </p:cNvSpPr>
                <p:nvPr/>
              </p:nvSpPr>
              <p:spPr bwMode="auto">
                <a:xfrm>
                  <a:off x="2435" y="3790"/>
                  <a:ext cx="385" cy="98"/>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rPr>
                    <a:t>SEC</a:t>
                  </a:r>
                  <a:r>
                    <a:rPr lang="en-US" altLang="en-US" sz="900" b="1"/>
                    <a:t> </a:t>
                  </a:r>
                  <a:r>
                    <a:rPr lang="en-US" altLang="en-US" sz="900" b="1">
                      <a:solidFill>
                        <a:srgbClr val="000000"/>
                      </a:solidFill>
                    </a:rPr>
                    <a:t>PERF</a:t>
                  </a:r>
                </a:p>
              </p:txBody>
            </p:sp>
            <p:sp>
              <p:nvSpPr>
                <p:cNvPr id="166031" name="AutoShape 143"/>
                <p:cNvSpPr>
                  <a:spLocks noChangeArrowheads="1"/>
                </p:cNvSpPr>
                <p:nvPr/>
              </p:nvSpPr>
              <p:spPr bwMode="auto">
                <a:xfrm>
                  <a:off x="2435" y="3598"/>
                  <a:ext cx="439" cy="98"/>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rPr>
                    <a:t>APPROACH</a:t>
                  </a:r>
                </a:p>
              </p:txBody>
            </p:sp>
            <p:sp>
              <p:nvSpPr>
                <p:cNvPr id="166032" name="AutoShape 144"/>
                <p:cNvSpPr>
                  <a:spLocks noChangeArrowheads="1"/>
                </p:cNvSpPr>
                <p:nvPr/>
              </p:nvSpPr>
              <p:spPr bwMode="auto">
                <a:xfrm>
                  <a:off x="2435" y="3412"/>
                  <a:ext cx="439" cy="104"/>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rPr>
                    <a:t>FUEL MGMT</a:t>
                  </a:r>
                </a:p>
              </p:txBody>
            </p:sp>
            <p:sp>
              <p:nvSpPr>
                <p:cNvPr id="166033" name="AutoShape 145"/>
                <p:cNvSpPr>
                  <a:spLocks noChangeArrowheads="1"/>
                </p:cNvSpPr>
                <p:nvPr/>
              </p:nvSpPr>
              <p:spPr bwMode="auto">
                <a:xfrm>
                  <a:off x="2435" y="3220"/>
                  <a:ext cx="343" cy="101"/>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rPr>
                    <a:t>FLT</a:t>
                  </a:r>
                  <a:r>
                    <a:rPr lang="en-US" altLang="en-US" sz="900" b="1"/>
                    <a:t> </a:t>
                  </a:r>
                  <a:r>
                    <a:rPr lang="en-US" altLang="en-US" sz="900" b="1">
                      <a:solidFill>
                        <a:srgbClr val="000000"/>
                      </a:solidFill>
                    </a:rPr>
                    <a:t>LOG</a:t>
                  </a:r>
                </a:p>
              </p:txBody>
            </p:sp>
            <p:sp>
              <p:nvSpPr>
                <p:cNvPr id="166034" name="AutoShape 146"/>
                <p:cNvSpPr>
                  <a:spLocks noChangeArrowheads="1"/>
                </p:cNvSpPr>
                <p:nvPr/>
              </p:nvSpPr>
              <p:spPr bwMode="auto">
                <a:xfrm>
                  <a:off x="2435" y="3034"/>
                  <a:ext cx="544" cy="113"/>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rPr>
                    <a:t>VNAV PLN SPD</a:t>
                  </a:r>
                </a:p>
              </p:txBody>
            </p:sp>
            <p:sp>
              <p:nvSpPr>
                <p:cNvPr id="166035" name="AutoShape 147"/>
                <p:cNvSpPr>
                  <a:spLocks noChangeArrowheads="1"/>
                </p:cNvSpPr>
                <p:nvPr/>
              </p:nvSpPr>
              <p:spPr bwMode="auto">
                <a:xfrm>
                  <a:off x="2435" y="2650"/>
                  <a:ext cx="385" cy="98"/>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rPr>
                    <a:t>TAKEOFF</a:t>
                  </a:r>
                </a:p>
              </p:txBody>
            </p:sp>
            <p:sp>
              <p:nvSpPr>
                <p:cNvPr id="166036" name="AutoShape 148"/>
                <p:cNvSpPr>
                  <a:spLocks noChangeArrowheads="1"/>
                </p:cNvSpPr>
                <p:nvPr/>
              </p:nvSpPr>
              <p:spPr bwMode="auto">
                <a:xfrm>
                  <a:off x="2435" y="2848"/>
                  <a:ext cx="592" cy="98"/>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rPr>
                    <a:t>ADVISORY VNAV</a:t>
                  </a:r>
                </a:p>
              </p:txBody>
            </p:sp>
          </p:grpSp>
          <p:sp>
            <p:nvSpPr>
              <p:cNvPr id="166037" name="Line 149"/>
              <p:cNvSpPr>
                <a:spLocks noChangeShapeType="1"/>
              </p:cNvSpPr>
              <p:nvPr/>
            </p:nvSpPr>
            <p:spPr bwMode="auto">
              <a:xfrm flipV="1">
                <a:off x="2298" y="2154"/>
                <a:ext cx="0" cy="1692"/>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38" name="Line 150"/>
              <p:cNvSpPr>
                <a:spLocks noChangeShapeType="1"/>
              </p:cNvSpPr>
              <p:nvPr/>
            </p:nvSpPr>
            <p:spPr bwMode="auto">
              <a:xfrm flipH="1">
                <a:off x="2298" y="3840"/>
                <a:ext cx="1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39" name="Line 151"/>
              <p:cNvSpPr>
                <a:spLocks noChangeShapeType="1"/>
              </p:cNvSpPr>
              <p:nvPr/>
            </p:nvSpPr>
            <p:spPr bwMode="auto">
              <a:xfrm flipH="1">
                <a:off x="2298" y="3645"/>
                <a:ext cx="1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40" name="Line 152"/>
              <p:cNvSpPr>
                <a:spLocks noChangeShapeType="1"/>
              </p:cNvSpPr>
              <p:nvPr/>
            </p:nvSpPr>
            <p:spPr bwMode="auto">
              <a:xfrm flipH="1">
                <a:off x="2301" y="3468"/>
                <a:ext cx="1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41" name="Line 153"/>
              <p:cNvSpPr>
                <a:spLocks noChangeShapeType="1"/>
              </p:cNvSpPr>
              <p:nvPr/>
            </p:nvSpPr>
            <p:spPr bwMode="auto">
              <a:xfrm flipH="1">
                <a:off x="2295" y="3270"/>
                <a:ext cx="1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42" name="Line 154"/>
              <p:cNvSpPr>
                <a:spLocks noChangeShapeType="1"/>
              </p:cNvSpPr>
              <p:nvPr/>
            </p:nvSpPr>
            <p:spPr bwMode="auto">
              <a:xfrm flipH="1">
                <a:off x="2298" y="3090"/>
                <a:ext cx="1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43" name="Line 155"/>
              <p:cNvSpPr>
                <a:spLocks noChangeShapeType="1"/>
              </p:cNvSpPr>
              <p:nvPr/>
            </p:nvSpPr>
            <p:spPr bwMode="auto">
              <a:xfrm flipH="1">
                <a:off x="2295" y="2898"/>
                <a:ext cx="1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44" name="Line 156"/>
              <p:cNvSpPr>
                <a:spLocks noChangeShapeType="1"/>
              </p:cNvSpPr>
              <p:nvPr/>
            </p:nvSpPr>
            <p:spPr bwMode="auto">
              <a:xfrm flipH="1">
                <a:off x="2295" y="2697"/>
                <a:ext cx="1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45" name="Line 157"/>
              <p:cNvSpPr>
                <a:spLocks noChangeShapeType="1"/>
              </p:cNvSpPr>
              <p:nvPr/>
            </p:nvSpPr>
            <p:spPr bwMode="auto">
              <a:xfrm flipH="1">
                <a:off x="2298" y="2496"/>
                <a:ext cx="1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46" name="Line 158"/>
              <p:cNvSpPr>
                <a:spLocks noChangeShapeType="1"/>
              </p:cNvSpPr>
              <p:nvPr/>
            </p:nvSpPr>
            <p:spPr bwMode="auto">
              <a:xfrm flipH="1">
                <a:off x="2298" y="2301"/>
                <a:ext cx="1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6047" name="Group 159"/>
            <p:cNvGrpSpPr>
              <a:grpSpLocks/>
            </p:cNvGrpSpPr>
            <p:nvPr/>
          </p:nvGrpSpPr>
          <p:grpSpPr bwMode="auto">
            <a:xfrm>
              <a:off x="1304" y="2008"/>
              <a:ext cx="553" cy="548"/>
              <a:chOff x="1304" y="2008"/>
              <a:chExt cx="553" cy="548"/>
            </a:xfrm>
          </p:grpSpPr>
          <p:sp>
            <p:nvSpPr>
              <p:cNvPr id="166048" name="AutoShape 160"/>
              <p:cNvSpPr>
                <a:spLocks noChangeArrowheads="1"/>
              </p:cNvSpPr>
              <p:nvPr/>
            </p:nvSpPr>
            <p:spPr bwMode="auto">
              <a:xfrm>
                <a:off x="1304" y="2008"/>
                <a:ext cx="403" cy="269"/>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AUTO/</a:t>
                </a:r>
              </a:p>
              <a:p>
                <a:pPr algn="ctr"/>
                <a:r>
                  <a:rPr lang="en-US" altLang="en-US" sz="900" b="1"/>
                  <a:t>INHIBIT</a:t>
                </a:r>
              </a:p>
              <a:p>
                <a:pPr algn="ctr"/>
                <a:r>
                  <a:rPr lang="en-US" altLang="en-US" sz="900" b="1"/>
                  <a:t>SEQUENCE</a:t>
                </a:r>
              </a:p>
            </p:txBody>
          </p:sp>
          <p:sp>
            <p:nvSpPr>
              <p:cNvPr id="166049" name="AutoShape 161"/>
              <p:cNvSpPr>
                <a:spLocks noChangeArrowheads="1"/>
              </p:cNvSpPr>
              <p:nvPr/>
            </p:nvSpPr>
            <p:spPr bwMode="auto">
              <a:xfrm>
                <a:off x="1427" y="2362"/>
                <a:ext cx="280" cy="194"/>
              </a:xfrm>
              <a:prstGeom prst="roundRect">
                <a:avLst>
                  <a:gd name="adj" fmla="val 16667"/>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LEG</a:t>
                </a:r>
              </a:p>
              <a:p>
                <a:pPr algn="ctr"/>
                <a:r>
                  <a:rPr lang="en-US" altLang="en-US" sz="900" b="1"/>
                  <a:t>WIND</a:t>
                </a:r>
              </a:p>
            </p:txBody>
          </p:sp>
          <p:sp>
            <p:nvSpPr>
              <p:cNvPr id="166050" name="Line 162"/>
              <p:cNvSpPr>
                <a:spLocks noChangeShapeType="1"/>
              </p:cNvSpPr>
              <p:nvPr/>
            </p:nvSpPr>
            <p:spPr bwMode="auto">
              <a:xfrm>
                <a:off x="1710" y="2460"/>
                <a:ext cx="14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51" name="Line 163"/>
              <p:cNvSpPr>
                <a:spLocks noChangeShapeType="1"/>
              </p:cNvSpPr>
              <p:nvPr/>
            </p:nvSpPr>
            <p:spPr bwMode="auto">
              <a:xfrm>
                <a:off x="1710" y="2142"/>
                <a:ext cx="14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6052" name="Line 164"/>
            <p:cNvSpPr>
              <a:spLocks noChangeShapeType="1"/>
            </p:cNvSpPr>
            <p:nvPr/>
          </p:nvSpPr>
          <p:spPr bwMode="auto">
            <a:xfrm>
              <a:off x="1061" y="1573"/>
              <a:ext cx="3" cy="2369"/>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6053" name="Group 165"/>
            <p:cNvGrpSpPr>
              <a:grpSpLocks/>
            </p:cNvGrpSpPr>
            <p:nvPr/>
          </p:nvGrpSpPr>
          <p:grpSpPr bwMode="auto">
            <a:xfrm>
              <a:off x="1065" y="2829"/>
              <a:ext cx="520" cy="1156"/>
              <a:chOff x="1065" y="2829"/>
              <a:chExt cx="520" cy="1156"/>
            </a:xfrm>
          </p:grpSpPr>
          <p:sp>
            <p:nvSpPr>
              <p:cNvPr id="166054" name="AutoShape 166"/>
              <p:cNvSpPr>
                <a:spLocks noChangeArrowheads="1"/>
              </p:cNvSpPr>
              <p:nvPr/>
            </p:nvSpPr>
            <p:spPr bwMode="auto">
              <a:xfrm>
                <a:off x="1191" y="2829"/>
                <a:ext cx="214"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COM</a:t>
                </a:r>
              </a:p>
            </p:txBody>
          </p:sp>
          <p:sp>
            <p:nvSpPr>
              <p:cNvPr id="166055" name="AutoShape 167"/>
              <p:cNvSpPr>
                <a:spLocks noChangeArrowheads="1"/>
              </p:cNvSpPr>
              <p:nvPr/>
            </p:nvSpPr>
            <p:spPr bwMode="auto">
              <a:xfrm>
                <a:off x="1191" y="3074"/>
                <a:ext cx="211"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NAV</a:t>
                </a:r>
              </a:p>
            </p:txBody>
          </p:sp>
          <p:sp>
            <p:nvSpPr>
              <p:cNvPr id="166056" name="AutoShape 168"/>
              <p:cNvSpPr>
                <a:spLocks noChangeArrowheads="1"/>
              </p:cNvSpPr>
              <p:nvPr/>
            </p:nvSpPr>
            <p:spPr bwMode="auto">
              <a:xfrm>
                <a:off x="1191" y="3304"/>
                <a:ext cx="394" cy="200"/>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AUTO/MAN</a:t>
                </a:r>
              </a:p>
              <a:p>
                <a:pPr algn="ctr"/>
                <a:r>
                  <a:rPr lang="en-US" altLang="en-US" sz="900" b="1"/>
                  <a:t>MODE</a:t>
                </a:r>
              </a:p>
            </p:txBody>
          </p:sp>
          <p:sp>
            <p:nvSpPr>
              <p:cNvPr id="166057" name="AutoShape 169"/>
              <p:cNvSpPr>
                <a:spLocks noChangeArrowheads="1"/>
              </p:cNvSpPr>
              <p:nvPr/>
            </p:nvSpPr>
            <p:spPr bwMode="auto">
              <a:xfrm>
                <a:off x="1191" y="3645"/>
                <a:ext cx="214"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ADF</a:t>
                </a:r>
              </a:p>
            </p:txBody>
          </p:sp>
          <p:sp>
            <p:nvSpPr>
              <p:cNvPr id="166058" name="AutoShape 170"/>
              <p:cNvSpPr>
                <a:spLocks noChangeArrowheads="1"/>
              </p:cNvSpPr>
              <p:nvPr/>
            </p:nvSpPr>
            <p:spPr bwMode="auto">
              <a:xfrm>
                <a:off x="1191" y="3887"/>
                <a:ext cx="385" cy="9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XPONDER</a:t>
                </a:r>
              </a:p>
            </p:txBody>
          </p:sp>
          <p:sp>
            <p:nvSpPr>
              <p:cNvPr id="166059" name="Line 171"/>
              <p:cNvSpPr>
                <a:spLocks noChangeShapeType="1"/>
              </p:cNvSpPr>
              <p:nvPr/>
            </p:nvSpPr>
            <p:spPr bwMode="auto">
              <a:xfrm>
                <a:off x="1065" y="3945"/>
                <a:ext cx="117"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60" name="Line 172"/>
              <p:cNvSpPr>
                <a:spLocks noChangeShapeType="1"/>
              </p:cNvSpPr>
              <p:nvPr/>
            </p:nvSpPr>
            <p:spPr bwMode="auto">
              <a:xfrm>
                <a:off x="1071" y="3699"/>
                <a:ext cx="117"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61" name="Line 173"/>
              <p:cNvSpPr>
                <a:spLocks noChangeShapeType="1"/>
              </p:cNvSpPr>
              <p:nvPr/>
            </p:nvSpPr>
            <p:spPr bwMode="auto">
              <a:xfrm>
                <a:off x="1071" y="3414"/>
                <a:ext cx="117"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62" name="Line 174"/>
              <p:cNvSpPr>
                <a:spLocks noChangeShapeType="1"/>
              </p:cNvSpPr>
              <p:nvPr/>
            </p:nvSpPr>
            <p:spPr bwMode="auto">
              <a:xfrm>
                <a:off x="1068" y="3123"/>
                <a:ext cx="117"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63" name="Line 175"/>
              <p:cNvSpPr>
                <a:spLocks noChangeShapeType="1"/>
              </p:cNvSpPr>
              <p:nvPr/>
            </p:nvSpPr>
            <p:spPr bwMode="auto">
              <a:xfrm>
                <a:off x="1071" y="2877"/>
                <a:ext cx="117"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6064" name="Line 176"/>
            <p:cNvSpPr>
              <a:spLocks noChangeShapeType="1"/>
            </p:cNvSpPr>
            <p:nvPr/>
          </p:nvSpPr>
          <p:spPr bwMode="auto">
            <a:xfrm>
              <a:off x="4029" y="1674"/>
              <a:ext cx="0" cy="1737"/>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65" name="Line 177"/>
            <p:cNvSpPr>
              <a:spLocks noChangeShapeType="1"/>
            </p:cNvSpPr>
            <p:nvPr/>
          </p:nvSpPr>
          <p:spPr bwMode="auto">
            <a:xfrm>
              <a:off x="3879" y="1668"/>
              <a:ext cx="150" cy="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6066" name="Group 178"/>
            <p:cNvGrpSpPr>
              <a:grpSpLocks/>
            </p:cNvGrpSpPr>
            <p:nvPr/>
          </p:nvGrpSpPr>
          <p:grpSpPr bwMode="auto">
            <a:xfrm>
              <a:off x="3359" y="1900"/>
              <a:ext cx="670" cy="1556"/>
              <a:chOff x="3359" y="1900"/>
              <a:chExt cx="670" cy="1556"/>
            </a:xfrm>
          </p:grpSpPr>
          <p:sp>
            <p:nvSpPr>
              <p:cNvPr id="166067" name="AutoShape 179"/>
              <p:cNvSpPr>
                <a:spLocks noChangeArrowheads="1"/>
              </p:cNvSpPr>
              <p:nvPr/>
            </p:nvSpPr>
            <p:spPr bwMode="auto">
              <a:xfrm>
                <a:off x="3359" y="1900"/>
                <a:ext cx="532" cy="9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TO + APPR REF</a:t>
                </a:r>
              </a:p>
            </p:txBody>
          </p:sp>
          <p:sp>
            <p:nvSpPr>
              <p:cNvPr id="166068" name="AutoShape 180"/>
              <p:cNvSpPr>
                <a:spLocks noChangeArrowheads="1"/>
              </p:cNvSpPr>
              <p:nvPr/>
            </p:nvSpPr>
            <p:spPr bwMode="auto">
              <a:xfrm>
                <a:off x="3359" y="2638"/>
                <a:ext cx="532" cy="9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POS SUMMARY</a:t>
                </a:r>
              </a:p>
            </p:txBody>
          </p:sp>
          <p:sp>
            <p:nvSpPr>
              <p:cNvPr id="166069" name="AutoShape 181"/>
              <p:cNvSpPr>
                <a:spLocks noChangeArrowheads="1"/>
              </p:cNvSpPr>
              <p:nvPr/>
            </p:nvSpPr>
            <p:spPr bwMode="auto">
              <a:xfrm>
                <a:off x="3461" y="2155"/>
                <a:ext cx="430" cy="9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FPLN PROG</a:t>
                </a:r>
              </a:p>
            </p:txBody>
          </p:sp>
          <p:sp>
            <p:nvSpPr>
              <p:cNvPr id="166070" name="AutoShape 182"/>
              <p:cNvSpPr>
                <a:spLocks noChangeArrowheads="1"/>
              </p:cNvSpPr>
              <p:nvPr/>
            </p:nvSpPr>
            <p:spPr bwMode="auto">
              <a:xfrm>
                <a:off x="3431" y="2404"/>
                <a:ext cx="460" cy="9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NAV STATUS</a:t>
                </a:r>
              </a:p>
            </p:txBody>
          </p:sp>
          <p:sp>
            <p:nvSpPr>
              <p:cNvPr id="166071" name="AutoShape 183"/>
              <p:cNvSpPr>
                <a:spLocks noChangeArrowheads="1"/>
              </p:cNvSpPr>
              <p:nvPr/>
            </p:nvSpPr>
            <p:spPr bwMode="auto">
              <a:xfrm>
                <a:off x="3428" y="3118"/>
                <a:ext cx="463" cy="9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VOR STATUS</a:t>
                </a:r>
              </a:p>
            </p:txBody>
          </p:sp>
          <p:sp>
            <p:nvSpPr>
              <p:cNvPr id="166072" name="AutoShape 184"/>
              <p:cNvSpPr>
                <a:spLocks noChangeArrowheads="1"/>
              </p:cNvSpPr>
              <p:nvPr/>
            </p:nvSpPr>
            <p:spPr bwMode="auto">
              <a:xfrm>
                <a:off x="3359" y="2881"/>
                <a:ext cx="532" cy="9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POS SUMMARY</a:t>
                </a:r>
              </a:p>
            </p:txBody>
          </p:sp>
          <p:sp>
            <p:nvSpPr>
              <p:cNvPr id="166073" name="AutoShape 185"/>
              <p:cNvSpPr>
                <a:spLocks noChangeArrowheads="1"/>
              </p:cNvSpPr>
              <p:nvPr/>
            </p:nvSpPr>
            <p:spPr bwMode="auto">
              <a:xfrm>
                <a:off x="3425" y="3358"/>
                <a:ext cx="466" cy="98"/>
              </a:xfrm>
              <a:prstGeom prst="roundRect">
                <a:avLst>
                  <a:gd name="adj" fmla="val 16667"/>
                </a:avLst>
              </a:pr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t>LRN STATUS</a:t>
                </a:r>
              </a:p>
            </p:txBody>
          </p:sp>
          <p:sp>
            <p:nvSpPr>
              <p:cNvPr id="166074" name="Line 186"/>
              <p:cNvSpPr>
                <a:spLocks noChangeShapeType="1"/>
              </p:cNvSpPr>
              <p:nvPr/>
            </p:nvSpPr>
            <p:spPr bwMode="auto">
              <a:xfrm>
                <a:off x="3894" y="3414"/>
                <a:ext cx="132" cy="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75" name="Line 187"/>
              <p:cNvSpPr>
                <a:spLocks noChangeShapeType="1"/>
              </p:cNvSpPr>
              <p:nvPr/>
            </p:nvSpPr>
            <p:spPr bwMode="auto">
              <a:xfrm>
                <a:off x="3897" y="2928"/>
                <a:ext cx="132" cy="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76" name="Line 188"/>
              <p:cNvSpPr>
                <a:spLocks noChangeShapeType="1"/>
              </p:cNvSpPr>
              <p:nvPr/>
            </p:nvSpPr>
            <p:spPr bwMode="auto">
              <a:xfrm>
                <a:off x="3897" y="3165"/>
                <a:ext cx="132" cy="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77" name="Line 189"/>
              <p:cNvSpPr>
                <a:spLocks noChangeShapeType="1"/>
              </p:cNvSpPr>
              <p:nvPr/>
            </p:nvSpPr>
            <p:spPr bwMode="auto">
              <a:xfrm>
                <a:off x="3894" y="2685"/>
                <a:ext cx="132" cy="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78" name="Line 190"/>
              <p:cNvSpPr>
                <a:spLocks noChangeShapeType="1"/>
              </p:cNvSpPr>
              <p:nvPr/>
            </p:nvSpPr>
            <p:spPr bwMode="auto">
              <a:xfrm>
                <a:off x="3894" y="2451"/>
                <a:ext cx="132" cy="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79" name="Line 191"/>
              <p:cNvSpPr>
                <a:spLocks noChangeShapeType="1"/>
              </p:cNvSpPr>
              <p:nvPr/>
            </p:nvSpPr>
            <p:spPr bwMode="auto">
              <a:xfrm>
                <a:off x="3894" y="2208"/>
                <a:ext cx="132" cy="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80" name="Line 192"/>
              <p:cNvSpPr>
                <a:spLocks noChangeShapeType="1"/>
              </p:cNvSpPr>
              <p:nvPr/>
            </p:nvSpPr>
            <p:spPr bwMode="auto">
              <a:xfrm>
                <a:off x="3894" y="1947"/>
                <a:ext cx="132" cy="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6081" name="Rectangle 193"/>
            <p:cNvSpPr>
              <a:spLocks noChangeArrowheads="1"/>
            </p:cNvSpPr>
            <p:nvPr/>
          </p:nvSpPr>
          <p:spPr bwMode="auto">
            <a:xfrm>
              <a:off x="919" y="637"/>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DIR</a:t>
              </a:r>
            </a:p>
          </p:txBody>
        </p:sp>
        <p:sp>
          <p:nvSpPr>
            <p:cNvPr id="166082" name="Rectangle 194"/>
            <p:cNvSpPr>
              <a:spLocks noChangeArrowheads="1"/>
            </p:cNvSpPr>
            <p:nvPr/>
          </p:nvSpPr>
          <p:spPr bwMode="auto">
            <a:xfrm>
              <a:off x="916" y="961"/>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IDX</a:t>
              </a:r>
            </a:p>
          </p:txBody>
        </p:sp>
        <p:sp>
          <p:nvSpPr>
            <p:cNvPr id="166083" name="Rectangle 195"/>
            <p:cNvSpPr>
              <a:spLocks noChangeArrowheads="1"/>
            </p:cNvSpPr>
            <p:nvPr/>
          </p:nvSpPr>
          <p:spPr bwMode="auto">
            <a:xfrm>
              <a:off x="919" y="1273"/>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TUN</a:t>
              </a:r>
            </a:p>
          </p:txBody>
        </p:sp>
        <p:sp>
          <p:nvSpPr>
            <p:cNvPr id="166084" name="Rectangle 196"/>
            <p:cNvSpPr>
              <a:spLocks noChangeArrowheads="1"/>
            </p:cNvSpPr>
            <p:nvPr/>
          </p:nvSpPr>
          <p:spPr bwMode="auto">
            <a:xfrm>
              <a:off x="1303" y="637"/>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FPLN</a:t>
              </a:r>
            </a:p>
          </p:txBody>
        </p:sp>
        <p:sp>
          <p:nvSpPr>
            <p:cNvPr id="166085" name="Rectangle 197"/>
            <p:cNvSpPr>
              <a:spLocks noChangeArrowheads="1"/>
            </p:cNvSpPr>
            <p:nvPr/>
          </p:nvSpPr>
          <p:spPr bwMode="auto">
            <a:xfrm>
              <a:off x="1684" y="643"/>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LEGS</a:t>
              </a:r>
            </a:p>
          </p:txBody>
        </p:sp>
        <p:sp>
          <p:nvSpPr>
            <p:cNvPr id="166086" name="Rectangle 198"/>
            <p:cNvSpPr>
              <a:spLocks noChangeArrowheads="1"/>
            </p:cNvSpPr>
            <p:nvPr/>
          </p:nvSpPr>
          <p:spPr bwMode="auto">
            <a:xfrm>
              <a:off x="2080" y="643"/>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DEP</a:t>
              </a:r>
            </a:p>
            <a:p>
              <a:pPr algn="ctr"/>
              <a:r>
                <a:rPr lang="en-US" altLang="en-US" sz="900" b="1">
                  <a:solidFill>
                    <a:schemeClr val="bg1"/>
                  </a:solidFill>
                </a:rPr>
                <a:t>ARR</a:t>
              </a:r>
            </a:p>
          </p:txBody>
        </p:sp>
        <p:sp>
          <p:nvSpPr>
            <p:cNvPr id="166087" name="Rectangle 199"/>
            <p:cNvSpPr>
              <a:spLocks noChangeArrowheads="1"/>
            </p:cNvSpPr>
            <p:nvPr/>
          </p:nvSpPr>
          <p:spPr bwMode="auto">
            <a:xfrm>
              <a:off x="2464" y="637"/>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PERF</a:t>
              </a:r>
            </a:p>
          </p:txBody>
        </p:sp>
        <p:sp>
          <p:nvSpPr>
            <p:cNvPr id="166088" name="Rectangle 200"/>
            <p:cNvSpPr>
              <a:spLocks noChangeArrowheads="1"/>
            </p:cNvSpPr>
            <p:nvPr/>
          </p:nvSpPr>
          <p:spPr bwMode="auto">
            <a:xfrm>
              <a:off x="2845" y="637"/>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MFD</a:t>
              </a:r>
            </a:p>
            <a:p>
              <a:pPr algn="ctr"/>
              <a:r>
                <a:rPr lang="en-US" altLang="en-US" sz="900" b="1">
                  <a:solidFill>
                    <a:schemeClr val="bg1"/>
                  </a:solidFill>
                </a:rPr>
                <a:t>MENU</a:t>
              </a:r>
            </a:p>
          </p:txBody>
        </p:sp>
        <p:sp>
          <p:nvSpPr>
            <p:cNvPr id="166089" name="Rectangle 201"/>
            <p:cNvSpPr>
              <a:spLocks noChangeArrowheads="1"/>
            </p:cNvSpPr>
            <p:nvPr/>
          </p:nvSpPr>
          <p:spPr bwMode="auto">
            <a:xfrm>
              <a:off x="3241" y="637"/>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FF0000"/>
                  </a:solidFill>
                </a:rPr>
                <a:t>MFD</a:t>
              </a:r>
            </a:p>
            <a:p>
              <a:pPr algn="ctr"/>
              <a:r>
                <a:rPr lang="en-US" altLang="en-US" sz="900" b="1">
                  <a:solidFill>
                    <a:srgbClr val="FF0000"/>
                  </a:solidFill>
                </a:rPr>
                <a:t>ADV</a:t>
              </a:r>
            </a:p>
          </p:txBody>
        </p:sp>
        <p:sp>
          <p:nvSpPr>
            <p:cNvPr id="166090" name="Rectangle 202"/>
            <p:cNvSpPr>
              <a:spLocks noChangeArrowheads="1"/>
            </p:cNvSpPr>
            <p:nvPr/>
          </p:nvSpPr>
          <p:spPr bwMode="auto">
            <a:xfrm>
              <a:off x="3619" y="637"/>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FF0000"/>
                  </a:solidFill>
                </a:rPr>
                <a:t>MFD</a:t>
              </a:r>
            </a:p>
            <a:p>
              <a:pPr algn="ctr"/>
              <a:r>
                <a:rPr lang="en-US" altLang="en-US" sz="900" b="1">
                  <a:solidFill>
                    <a:srgbClr val="FF0000"/>
                  </a:solidFill>
                </a:rPr>
                <a:t>DATA</a:t>
              </a:r>
            </a:p>
          </p:txBody>
        </p:sp>
        <p:sp>
          <p:nvSpPr>
            <p:cNvPr id="166091" name="Rectangle 203"/>
            <p:cNvSpPr>
              <a:spLocks noChangeArrowheads="1"/>
            </p:cNvSpPr>
            <p:nvPr/>
          </p:nvSpPr>
          <p:spPr bwMode="auto">
            <a:xfrm>
              <a:off x="4003" y="637"/>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PREV</a:t>
              </a:r>
            </a:p>
          </p:txBody>
        </p:sp>
        <p:sp>
          <p:nvSpPr>
            <p:cNvPr id="166092" name="Rectangle 204"/>
            <p:cNvSpPr>
              <a:spLocks noChangeArrowheads="1"/>
            </p:cNvSpPr>
            <p:nvPr/>
          </p:nvSpPr>
          <p:spPr bwMode="auto">
            <a:xfrm>
              <a:off x="4387" y="313"/>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EXEC</a:t>
              </a:r>
            </a:p>
          </p:txBody>
        </p:sp>
        <p:sp>
          <p:nvSpPr>
            <p:cNvPr id="166093" name="Rectangle 205"/>
            <p:cNvSpPr>
              <a:spLocks noChangeArrowheads="1"/>
            </p:cNvSpPr>
            <p:nvPr/>
          </p:nvSpPr>
          <p:spPr bwMode="auto">
            <a:xfrm>
              <a:off x="4387" y="637"/>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NEXT</a:t>
              </a:r>
            </a:p>
          </p:txBody>
        </p:sp>
        <p:sp>
          <p:nvSpPr>
            <p:cNvPr id="166094" name="Rectangle 206"/>
            <p:cNvSpPr>
              <a:spLocks noChangeArrowheads="1"/>
            </p:cNvSpPr>
            <p:nvPr/>
          </p:nvSpPr>
          <p:spPr bwMode="auto">
            <a:xfrm>
              <a:off x="4393" y="985"/>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CLR</a:t>
              </a:r>
            </a:p>
            <a:p>
              <a:pPr algn="ctr"/>
              <a:r>
                <a:rPr lang="en-US" altLang="en-US" sz="900" b="1">
                  <a:solidFill>
                    <a:schemeClr val="bg1"/>
                  </a:solidFill>
                </a:rPr>
                <a:t>DEL</a:t>
              </a:r>
            </a:p>
          </p:txBody>
        </p:sp>
        <p:sp>
          <p:nvSpPr>
            <p:cNvPr id="166095" name="Rectangle 207"/>
            <p:cNvSpPr>
              <a:spLocks noChangeArrowheads="1"/>
            </p:cNvSpPr>
            <p:nvPr/>
          </p:nvSpPr>
          <p:spPr bwMode="auto">
            <a:xfrm>
              <a:off x="4399" y="1315"/>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BRT</a:t>
              </a:r>
            </a:p>
            <a:p>
              <a:pPr algn="ctr"/>
              <a:r>
                <a:rPr lang="en-US" altLang="en-US" sz="900" b="1">
                  <a:solidFill>
                    <a:schemeClr val="bg1"/>
                  </a:solidFill>
                </a:rPr>
                <a:t>DIM</a:t>
              </a:r>
            </a:p>
          </p:txBody>
        </p:sp>
        <p:sp>
          <p:nvSpPr>
            <p:cNvPr id="166096" name="Rectangle 208"/>
            <p:cNvSpPr>
              <a:spLocks noChangeArrowheads="1"/>
            </p:cNvSpPr>
            <p:nvPr/>
          </p:nvSpPr>
          <p:spPr bwMode="auto">
            <a:xfrm>
              <a:off x="922" y="322"/>
              <a:ext cx="312" cy="2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864" tIns="27432" rIns="54864" bIns="27432" anchor="ctr"/>
            <a:lstStyle>
              <a:lvl1pPr defTabSz="547688">
                <a:defRPr>
                  <a:solidFill>
                    <a:schemeClr val="tx1"/>
                  </a:solidFill>
                  <a:latin typeface="Arial" panose="020B0604020202020204" pitchFamily="34" charset="0"/>
                </a:defRPr>
              </a:lvl1pPr>
              <a:lvl2pPr marL="274638" defTabSz="547688">
                <a:defRPr>
                  <a:solidFill>
                    <a:schemeClr val="tx1"/>
                  </a:solidFill>
                  <a:latin typeface="Arial" panose="020B0604020202020204" pitchFamily="34" charset="0"/>
                </a:defRPr>
              </a:lvl2pPr>
              <a:lvl3pPr marL="547688" defTabSz="547688">
                <a:defRPr>
                  <a:solidFill>
                    <a:schemeClr val="tx1"/>
                  </a:solidFill>
                  <a:latin typeface="Arial" panose="020B0604020202020204" pitchFamily="34" charset="0"/>
                </a:defRPr>
              </a:lvl3pPr>
              <a:lvl4pPr marL="823913" defTabSz="547688">
                <a:defRPr>
                  <a:solidFill>
                    <a:schemeClr val="tx1"/>
                  </a:solidFill>
                  <a:latin typeface="Arial" panose="020B0604020202020204" pitchFamily="34" charset="0"/>
                </a:defRPr>
              </a:lvl4pPr>
              <a:lvl5pPr marL="1098550" defTabSz="547688">
                <a:defRPr>
                  <a:solidFill>
                    <a:schemeClr val="tx1"/>
                  </a:solidFill>
                  <a:latin typeface="Arial" panose="020B0604020202020204" pitchFamily="34" charset="0"/>
                </a:defRPr>
              </a:lvl5pPr>
              <a:lvl6pPr marL="1555750" defTabSz="547688" fontAlgn="base">
                <a:spcBef>
                  <a:spcPct val="0"/>
                </a:spcBef>
                <a:spcAft>
                  <a:spcPct val="0"/>
                </a:spcAft>
                <a:defRPr>
                  <a:solidFill>
                    <a:schemeClr val="tx1"/>
                  </a:solidFill>
                  <a:latin typeface="Arial" panose="020B0604020202020204" pitchFamily="34" charset="0"/>
                </a:defRPr>
              </a:lvl6pPr>
              <a:lvl7pPr marL="2012950" defTabSz="547688" fontAlgn="base">
                <a:spcBef>
                  <a:spcPct val="0"/>
                </a:spcBef>
                <a:spcAft>
                  <a:spcPct val="0"/>
                </a:spcAft>
                <a:defRPr>
                  <a:solidFill>
                    <a:schemeClr val="tx1"/>
                  </a:solidFill>
                  <a:latin typeface="Arial" panose="020B0604020202020204" pitchFamily="34" charset="0"/>
                </a:defRPr>
              </a:lvl7pPr>
              <a:lvl8pPr marL="2470150" defTabSz="547688" fontAlgn="base">
                <a:spcBef>
                  <a:spcPct val="0"/>
                </a:spcBef>
                <a:spcAft>
                  <a:spcPct val="0"/>
                </a:spcAft>
                <a:defRPr>
                  <a:solidFill>
                    <a:schemeClr val="tx1"/>
                  </a:solidFill>
                  <a:latin typeface="Arial" panose="020B0604020202020204" pitchFamily="34" charset="0"/>
                </a:defRPr>
              </a:lvl8pPr>
              <a:lvl9pPr marL="2927350" defTabSz="547688" fontAlgn="base">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bg1"/>
                  </a:solidFill>
                </a:rPr>
                <a:t>MSG</a:t>
              </a:r>
            </a:p>
          </p:txBody>
        </p:sp>
      </p:grpSp>
      <p:sp>
        <p:nvSpPr>
          <p:cNvPr id="166099" name="Text Box 211"/>
          <p:cNvSpPr txBox="1">
            <a:spLocks noChangeArrowheads="1"/>
          </p:cNvSpPr>
          <p:nvPr/>
        </p:nvSpPr>
        <p:spPr bwMode="auto">
          <a:xfrm>
            <a:off x="14478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rrowheads="1"/>
          </p:cNvSpPr>
          <p:nvPr>
            <p:ph type="title"/>
          </p:nvPr>
        </p:nvSpPr>
        <p:spPr/>
        <p:txBody>
          <a:bodyPr/>
          <a:lstStyle/>
          <a:p>
            <a:r>
              <a:rPr lang="en-US" altLang="en-US"/>
              <a:t>ILS APPROACHES</a:t>
            </a:r>
          </a:p>
        </p:txBody>
      </p:sp>
      <p:sp>
        <p:nvSpPr>
          <p:cNvPr id="338950" name="Rectangle 6"/>
          <p:cNvSpPr>
            <a:spLocks noChangeArrowheads="1"/>
          </p:cNvSpPr>
          <p:nvPr/>
        </p:nvSpPr>
        <p:spPr bwMode="auto">
          <a:xfrm>
            <a:off x="2819400" y="4724400"/>
            <a:ext cx="946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en-US" sz="2000">
                <a:latin typeface="Arial" panose="020B0604020202020204" pitchFamily="34" charset="0"/>
              </a:rPr>
              <a:t>APPR</a:t>
            </a:r>
          </a:p>
          <a:p>
            <a:pPr algn="ctr" eaLnBrk="0" hangingPunct="0"/>
            <a:r>
              <a:rPr lang="en-US" altLang="en-US" sz="2000">
                <a:latin typeface="Arial" panose="020B0604020202020204" pitchFamily="34" charset="0"/>
              </a:rPr>
              <a:t>MODE</a:t>
            </a:r>
            <a:endParaRPr lang="en-US" altLang="en-US" sz="1600" b="1">
              <a:latin typeface="Arial" panose="020B0604020202020204" pitchFamily="34" charset="0"/>
            </a:endParaRPr>
          </a:p>
        </p:txBody>
      </p:sp>
      <p:sp>
        <p:nvSpPr>
          <p:cNvPr id="338951" name="Line 7"/>
          <p:cNvSpPr>
            <a:spLocks noChangeShapeType="1"/>
          </p:cNvSpPr>
          <p:nvPr/>
        </p:nvSpPr>
        <p:spPr bwMode="auto">
          <a:xfrm flipH="1">
            <a:off x="228600" y="5638800"/>
            <a:ext cx="3276600" cy="0"/>
          </a:xfrm>
          <a:prstGeom prst="line">
            <a:avLst/>
          </a:prstGeom>
          <a:noFill/>
          <a:ln w="254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52" name="Rectangle 8"/>
          <p:cNvSpPr>
            <a:spLocks noChangeArrowheads="1"/>
          </p:cNvSpPr>
          <p:nvPr/>
        </p:nvSpPr>
        <p:spPr bwMode="auto">
          <a:xfrm>
            <a:off x="8001000" y="5562600"/>
            <a:ext cx="914400" cy="30480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3" name="Line 9"/>
          <p:cNvSpPr>
            <a:spLocks noChangeShapeType="1"/>
          </p:cNvSpPr>
          <p:nvPr/>
        </p:nvSpPr>
        <p:spPr bwMode="auto">
          <a:xfrm>
            <a:off x="8001000" y="5715000"/>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54" name="Line 10"/>
          <p:cNvSpPr>
            <a:spLocks noChangeShapeType="1"/>
          </p:cNvSpPr>
          <p:nvPr/>
        </p:nvSpPr>
        <p:spPr bwMode="auto">
          <a:xfrm>
            <a:off x="1524000" y="5715000"/>
            <a:ext cx="16764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55" name="AutoShape 11"/>
          <p:cNvSpPr>
            <a:spLocks noChangeArrowheads="1"/>
          </p:cNvSpPr>
          <p:nvPr/>
        </p:nvSpPr>
        <p:spPr bwMode="auto">
          <a:xfrm>
            <a:off x="3200400" y="5486400"/>
            <a:ext cx="457200" cy="457200"/>
          </a:xfrm>
          <a:prstGeom prst="star4">
            <a:avLst>
              <a:gd name="adj" fmla="val 12500"/>
            </a:avLst>
          </a:prstGeom>
          <a:noFill/>
          <a:ln w="222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6" name="Line 12"/>
          <p:cNvSpPr>
            <a:spLocks noChangeShapeType="1"/>
          </p:cNvSpPr>
          <p:nvPr/>
        </p:nvSpPr>
        <p:spPr bwMode="auto">
          <a:xfrm>
            <a:off x="3657600" y="5715000"/>
            <a:ext cx="1981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57" name="AutoShape 13"/>
          <p:cNvSpPr>
            <a:spLocks noChangeArrowheads="1"/>
          </p:cNvSpPr>
          <p:nvPr/>
        </p:nvSpPr>
        <p:spPr bwMode="auto">
          <a:xfrm>
            <a:off x="5562600" y="5486400"/>
            <a:ext cx="457200" cy="457200"/>
          </a:xfrm>
          <a:prstGeom prst="star4">
            <a:avLst>
              <a:gd name="adj" fmla="val 12500"/>
            </a:avLst>
          </a:prstGeom>
          <a:noFill/>
          <a:ln w="222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8" name="Line 14"/>
          <p:cNvSpPr>
            <a:spLocks noChangeShapeType="1"/>
          </p:cNvSpPr>
          <p:nvPr/>
        </p:nvSpPr>
        <p:spPr bwMode="auto">
          <a:xfrm>
            <a:off x="6019800" y="5715000"/>
            <a:ext cx="1981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59" name="Rectangle 15"/>
          <p:cNvSpPr>
            <a:spLocks noChangeArrowheads="1"/>
          </p:cNvSpPr>
          <p:nvPr/>
        </p:nvSpPr>
        <p:spPr bwMode="auto">
          <a:xfrm>
            <a:off x="1600200" y="5715000"/>
            <a:ext cx="709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b="1">
                <a:latin typeface="Arial" panose="020B0604020202020204" pitchFamily="34" charset="0"/>
              </a:rPr>
              <a:t>052°</a:t>
            </a:r>
            <a:endParaRPr lang="en-US" altLang="en-US" sz="1200">
              <a:solidFill>
                <a:srgbClr val="000000"/>
              </a:solidFill>
              <a:latin typeface="Arial" panose="020B0604020202020204" pitchFamily="34" charset="0"/>
            </a:endParaRPr>
          </a:p>
        </p:txBody>
      </p:sp>
      <p:sp>
        <p:nvSpPr>
          <p:cNvPr id="338961" name="Freeform 17"/>
          <p:cNvSpPr>
            <a:spLocks/>
          </p:cNvSpPr>
          <p:nvPr/>
        </p:nvSpPr>
        <p:spPr bwMode="auto">
          <a:xfrm>
            <a:off x="304800" y="1143000"/>
            <a:ext cx="2514600" cy="3657600"/>
          </a:xfrm>
          <a:custGeom>
            <a:avLst/>
            <a:gdLst>
              <a:gd name="T0" fmla="*/ 0 w 1584"/>
              <a:gd name="T1" fmla="*/ 2304 h 2304"/>
              <a:gd name="T2" fmla="*/ 576 w 1584"/>
              <a:gd name="T3" fmla="*/ 864 h 2304"/>
              <a:gd name="T4" fmla="*/ 1584 w 1584"/>
              <a:gd name="T5" fmla="*/ 0 h 2304"/>
            </a:gdLst>
            <a:ahLst/>
            <a:cxnLst>
              <a:cxn ang="0">
                <a:pos x="T0" y="T1"/>
              </a:cxn>
              <a:cxn ang="0">
                <a:pos x="T2" y="T3"/>
              </a:cxn>
              <a:cxn ang="0">
                <a:pos x="T4" y="T5"/>
              </a:cxn>
            </a:cxnLst>
            <a:rect l="0" t="0" r="r" b="b"/>
            <a:pathLst>
              <a:path w="1584" h="2304">
                <a:moveTo>
                  <a:pt x="0" y="2304"/>
                </a:moveTo>
                <a:cubicBezTo>
                  <a:pt x="156" y="1776"/>
                  <a:pt x="312" y="1248"/>
                  <a:pt x="576" y="864"/>
                </a:cubicBezTo>
                <a:cubicBezTo>
                  <a:pt x="840" y="480"/>
                  <a:pt x="1408" y="144"/>
                  <a:pt x="1584" y="0"/>
                </a:cubicBezTo>
              </a:path>
            </a:pathLst>
          </a:custGeom>
          <a:noFill/>
          <a:ln w="25400" cap="flat">
            <a:solidFill>
              <a:srgbClr val="FFFF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62" name="Freeform 18"/>
          <p:cNvSpPr>
            <a:spLocks/>
          </p:cNvSpPr>
          <p:nvPr/>
        </p:nvSpPr>
        <p:spPr bwMode="auto">
          <a:xfrm>
            <a:off x="304800" y="1143000"/>
            <a:ext cx="2667000" cy="3962400"/>
          </a:xfrm>
          <a:custGeom>
            <a:avLst/>
            <a:gdLst>
              <a:gd name="T0" fmla="*/ 0 w 1584"/>
              <a:gd name="T1" fmla="*/ 2304 h 2304"/>
              <a:gd name="T2" fmla="*/ 576 w 1584"/>
              <a:gd name="T3" fmla="*/ 864 h 2304"/>
              <a:gd name="T4" fmla="*/ 1584 w 1584"/>
              <a:gd name="T5" fmla="*/ 0 h 2304"/>
            </a:gdLst>
            <a:ahLst/>
            <a:cxnLst>
              <a:cxn ang="0">
                <a:pos x="T0" y="T1"/>
              </a:cxn>
              <a:cxn ang="0">
                <a:pos x="T2" y="T3"/>
              </a:cxn>
              <a:cxn ang="0">
                <a:pos x="T4" y="T5"/>
              </a:cxn>
            </a:cxnLst>
            <a:rect l="0" t="0" r="r" b="b"/>
            <a:pathLst>
              <a:path w="1584" h="2304">
                <a:moveTo>
                  <a:pt x="0" y="2304"/>
                </a:moveTo>
                <a:cubicBezTo>
                  <a:pt x="156" y="1776"/>
                  <a:pt x="312" y="1248"/>
                  <a:pt x="576" y="864"/>
                </a:cubicBezTo>
                <a:cubicBezTo>
                  <a:pt x="840" y="480"/>
                  <a:pt x="1408" y="144"/>
                  <a:pt x="1584" y="0"/>
                </a:cubicBezTo>
              </a:path>
            </a:pathLst>
          </a:custGeom>
          <a:noFill/>
          <a:ln w="25400" cap="flat">
            <a:solidFill>
              <a:srgbClr val="FFFF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63" name="Text Box 19"/>
          <p:cNvSpPr txBox="1">
            <a:spLocks noChangeArrowheads="1"/>
          </p:cNvSpPr>
          <p:nvPr/>
        </p:nvSpPr>
        <p:spPr bwMode="auto">
          <a:xfrm rot="-3193595">
            <a:off x="168275" y="2651125"/>
            <a:ext cx="3108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solidFill>
                  <a:srgbClr val="FFFFFF"/>
                </a:solidFill>
                <a:latin typeface="Arial" panose="020B0604020202020204" pitchFamily="34" charset="0"/>
              </a:rPr>
              <a:t>30 NM TERMINAL AREA</a:t>
            </a:r>
          </a:p>
        </p:txBody>
      </p:sp>
      <p:sp>
        <p:nvSpPr>
          <p:cNvPr id="338964" name="Rectangle 20"/>
          <p:cNvSpPr>
            <a:spLocks noChangeArrowheads="1"/>
          </p:cNvSpPr>
          <p:nvPr/>
        </p:nvSpPr>
        <p:spPr bwMode="auto">
          <a:xfrm>
            <a:off x="3048000" y="1295400"/>
            <a:ext cx="4800600" cy="146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buClr>
                <a:srgbClr val="FFFFFF"/>
              </a:buClr>
              <a:buFontTx/>
              <a:buChar char="•"/>
            </a:pPr>
            <a:r>
              <a:rPr lang="en-US" altLang="en-US" sz="2400" b="1">
                <a:solidFill>
                  <a:srgbClr val="FFFFFF"/>
                </a:solidFill>
                <a:latin typeface="Arial" panose="020B0604020202020204" pitchFamily="34" charset="0"/>
              </a:rPr>
              <a:t> </a:t>
            </a:r>
            <a:r>
              <a:rPr lang="en-US" altLang="en-US" sz="2400">
                <a:solidFill>
                  <a:srgbClr val="FFFFFF"/>
                </a:solidFill>
                <a:latin typeface="Arial" panose="020B0604020202020204" pitchFamily="34" charset="0"/>
              </a:rPr>
              <a:t> </a:t>
            </a:r>
            <a:r>
              <a:rPr lang="en-US" altLang="en-US" sz="2200">
                <a:solidFill>
                  <a:srgbClr val="FFFFFF"/>
                </a:solidFill>
                <a:latin typeface="Arial" panose="020B0604020202020204" pitchFamily="34" charset="0"/>
              </a:rPr>
              <a:t>Tunes Loc Frequency</a:t>
            </a:r>
          </a:p>
          <a:p>
            <a:pPr lvl="1" eaLnBrk="0" hangingPunct="0">
              <a:buClr>
                <a:srgbClr val="FFFFFF"/>
              </a:buClr>
              <a:buFontTx/>
              <a:buChar char="–"/>
            </a:pPr>
            <a:r>
              <a:rPr lang="en-US" altLang="en-US" sz="2200">
                <a:solidFill>
                  <a:srgbClr val="FFFFFF"/>
                </a:solidFill>
                <a:latin typeface="Arial" panose="020B0604020202020204" pitchFamily="34" charset="0"/>
              </a:rPr>
              <a:t> Autotune</a:t>
            </a:r>
          </a:p>
          <a:p>
            <a:pPr lvl="1" eaLnBrk="0" hangingPunct="0">
              <a:buClr>
                <a:srgbClr val="FFFFFF"/>
              </a:buClr>
              <a:buFontTx/>
              <a:buChar char="–"/>
            </a:pPr>
            <a:r>
              <a:rPr lang="en-US" altLang="en-US" sz="2200">
                <a:solidFill>
                  <a:srgbClr val="FFFFFF"/>
                </a:solidFill>
                <a:latin typeface="Arial" panose="020B0604020202020204" pitchFamily="34" charset="0"/>
              </a:rPr>
              <a:t> Manual</a:t>
            </a:r>
            <a:endParaRPr lang="en-US" altLang="en-US" sz="2400">
              <a:solidFill>
                <a:srgbClr val="FFFFFF"/>
              </a:solidFill>
              <a:latin typeface="Arial" panose="020B0604020202020204" pitchFamily="34" charset="0"/>
            </a:endParaRPr>
          </a:p>
          <a:p>
            <a:pPr eaLnBrk="0" hangingPunct="0">
              <a:buClr>
                <a:srgbClr val="FFFFFF"/>
              </a:buClr>
              <a:buFontTx/>
              <a:buChar char="•"/>
            </a:pPr>
            <a:r>
              <a:rPr lang="en-US" altLang="en-US" sz="2200">
                <a:solidFill>
                  <a:srgbClr val="FFFFFF"/>
                </a:solidFill>
                <a:latin typeface="Arial" panose="020B0604020202020204" pitchFamily="34" charset="0"/>
              </a:rPr>
              <a:t> Sets inbound course</a:t>
            </a:r>
          </a:p>
        </p:txBody>
      </p:sp>
      <p:pic>
        <p:nvPicPr>
          <p:cNvPr id="338966" name="Picture 22"/>
          <p:cNvPicPr>
            <a:picLocks noChangeAspect="1" noChangeArrowheads="1"/>
          </p:cNvPicPr>
          <p:nvPr/>
        </p:nvPicPr>
        <p:blipFill>
          <a:blip r:embed="rId2">
            <a:extLst>
              <a:ext uri="{28A0092B-C50C-407E-A947-70E740481C1C}">
                <a14:useLocalDpi xmlns:a14="http://schemas.microsoft.com/office/drawing/2010/main" val="0"/>
              </a:ext>
            </a:extLst>
          </a:blip>
          <a:srcRect t="55417"/>
          <a:stretch>
            <a:fillRect/>
          </a:stretch>
        </p:blipFill>
        <p:spPr bwMode="auto">
          <a:xfrm>
            <a:off x="4191000" y="2819400"/>
            <a:ext cx="458946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67" name="Picture 23"/>
          <p:cNvPicPr>
            <a:picLocks noChangeAspect="1" noChangeArrowheads="1"/>
          </p:cNvPicPr>
          <p:nvPr/>
        </p:nvPicPr>
        <p:blipFill>
          <a:blip r:embed="rId3">
            <a:extLst>
              <a:ext uri="{28A0092B-C50C-407E-A947-70E740481C1C}">
                <a14:useLocalDpi xmlns:a14="http://schemas.microsoft.com/office/drawing/2010/main" val="0"/>
              </a:ext>
            </a:extLst>
          </a:blip>
          <a:srcRect l="9435" t="57344" r="7547" b="9140"/>
          <a:stretch>
            <a:fillRect/>
          </a:stretch>
        </p:blipFill>
        <p:spPr bwMode="auto">
          <a:xfrm>
            <a:off x="4800600" y="2819400"/>
            <a:ext cx="3352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68" name="Text Box 24"/>
          <p:cNvSpPr txBox="1">
            <a:spLocks noChangeArrowheads="1"/>
          </p:cNvSpPr>
          <p:nvPr/>
        </p:nvSpPr>
        <p:spPr bwMode="auto">
          <a:xfrm>
            <a:off x="2057400" y="6324600"/>
            <a:ext cx="149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pic>
        <p:nvPicPr>
          <p:cNvPr id="338973" name="Picture 29"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8596" flipH="1">
            <a:off x="228600" y="1371600"/>
            <a:ext cx="1371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rrowheads="1"/>
          </p:cNvSpPr>
          <p:nvPr>
            <p:ph type="title"/>
          </p:nvPr>
        </p:nvSpPr>
        <p:spPr>
          <a:xfrm>
            <a:off x="381000" y="0"/>
            <a:ext cx="8229600" cy="1143000"/>
          </a:xfrm>
        </p:spPr>
        <p:txBody>
          <a:bodyPr/>
          <a:lstStyle/>
          <a:p>
            <a:r>
              <a:rPr lang="en-US" altLang="en-US"/>
              <a:t>ILS APPROACHES</a:t>
            </a:r>
          </a:p>
        </p:txBody>
      </p:sp>
      <p:sp>
        <p:nvSpPr>
          <p:cNvPr id="339972" name="Line 4"/>
          <p:cNvSpPr>
            <a:spLocks noChangeShapeType="1"/>
          </p:cNvSpPr>
          <p:nvPr/>
        </p:nvSpPr>
        <p:spPr bwMode="auto">
          <a:xfrm>
            <a:off x="152400" y="914400"/>
            <a:ext cx="7467600" cy="26670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973" name="Text Box 5"/>
          <p:cNvSpPr txBox="1">
            <a:spLocks noChangeArrowheads="1"/>
          </p:cNvSpPr>
          <p:nvPr/>
        </p:nvSpPr>
        <p:spPr bwMode="auto">
          <a:xfrm rot="1110594">
            <a:off x="3324225" y="1905000"/>
            <a:ext cx="1498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US" altLang="en-US" sz="2000">
                <a:latin typeface="Arial" panose="020B0604020202020204" pitchFamily="34" charset="0"/>
              </a:rPr>
              <a:t>Glide Slope</a:t>
            </a:r>
            <a:endParaRPr lang="en-US" altLang="en-US" sz="2000" b="1">
              <a:solidFill>
                <a:srgbClr val="FFFF00"/>
              </a:solidFill>
              <a:latin typeface="Arial" panose="020B0604020202020204" pitchFamily="34" charset="0"/>
            </a:endParaRPr>
          </a:p>
        </p:txBody>
      </p:sp>
      <p:sp>
        <p:nvSpPr>
          <p:cNvPr id="339975" name="Rectangle 7"/>
          <p:cNvSpPr>
            <a:spLocks noChangeArrowheads="1"/>
          </p:cNvSpPr>
          <p:nvPr/>
        </p:nvSpPr>
        <p:spPr bwMode="auto">
          <a:xfrm>
            <a:off x="7620000" y="3733800"/>
            <a:ext cx="1358900" cy="139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976" name="Line 8"/>
          <p:cNvSpPr>
            <a:spLocks noChangeShapeType="1"/>
          </p:cNvSpPr>
          <p:nvPr/>
        </p:nvSpPr>
        <p:spPr bwMode="auto">
          <a:xfrm flipH="1" flipV="1">
            <a:off x="76200" y="3733800"/>
            <a:ext cx="8915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977" name="AutoShape 9"/>
          <p:cNvSpPr>
            <a:spLocks noChangeArrowheads="1"/>
          </p:cNvSpPr>
          <p:nvPr/>
        </p:nvSpPr>
        <p:spPr bwMode="auto">
          <a:xfrm>
            <a:off x="3886200" y="3429000"/>
            <a:ext cx="139700" cy="292100"/>
          </a:xfrm>
          <a:prstGeom prst="triangle">
            <a:avLst>
              <a:gd name="adj" fmla="val 49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978" name="Rectangle 10"/>
          <p:cNvSpPr>
            <a:spLocks noChangeArrowheads="1"/>
          </p:cNvSpPr>
          <p:nvPr/>
        </p:nvSpPr>
        <p:spPr bwMode="auto">
          <a:xfrm>
            <a:off x="3581400" y="3733800"/>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en-US" sz="2000">
                <a:latin typeface="Arial" panose="020B0604020202020204" pitchFamily="34" charset="0"/>
              </a:rPr>
              <a:t>FAF</a:t>
            </a:r>
            <a:endParaRPr lang="en-US" altLang="en-US" sz="2000" b="1">
              <a:latin typeface="Arial" panose="020B0604020202020204" pitchFamily="34" charset="0"/>
            </a:endParaRPr>
          </a:p>
        </p:txBody>
      </p:sp>
      <p:sp>
        <p:nvSpPr>
          <p:cNvPr id="339979" name="Rectangle 11"/>
          <p:cNvSpPr>
            <a:spLocks noChangeArrowheads="1"/>
          </p:cNvSpPr>
          <p:nvPr/>
        </p:nvSpPr>
        <p:spPr bwMode="auto">
          <a:xfrm>
            <a:off x="7696200" y="3886200"/>
            <a:ext cx="1103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Runway</a:t>
            </a:r>
            <a:endParaRPr lang="en-US" altLang="en-US" sz="2000" b="1">
              <a:latin typeface="Arial" panose="020B0604020202020204" pitchFamily="34" charset="0"/>
            </a:endParaRPr>
          </a:p>
        </p:txBody>
      </p:sp>
      <p:sp>
        <p:nvSpPr>
          <p:cNvPr id="339981" name="Rectangle 13"/>
          <p:cNvSpPr>
            <a:spLocks noChangeArrowheads="1"/>
          </p:cNvSpPr>
          <p:nvPr/>
        </p:nvSpPr>
        <p:spPr bwMode="auto">
          <a:xfrm>
            <a:off x="152400" y="3689350"/>
            <a:ext cx="8686800" cy="243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buClr>
                <a:srgbClr val="FFFFFF"/>
              </a:buClr>
              <a:buFontTx/>
              <a:buChar char="•"/>
            </a:pPr>
            <a:r>
              <a:rPr lang="en-US" altLang="en-US" sz="2200" b="1">
                <a:solidFill>
                  <a:srgbClr val="FFFFFF"/>
                </a:solidFill>
                <a:latin typeface="Arial" panose="020B0604020202020204" pitchFamily="34" charset="0"/>
              </a:rPr>
              <a:t> </a:t>
            </a:r>
            <a:r>
              <a:rPr lang="en-US" altLang="en-US" sz="2200">
                <a:solidFill>
                  <a:srgbClr val="FFFFFF"/>
                </a:solidFill>
                <a:latin typeface="Arial" panose="020B0604020202020204" pitchFamily="34" charset="0"/>
              </a:rPr>
              <a:t>When APPR selected:</a:t>
            </a:r>
            <a:r>
              <a:rPr lang="en-US" altLang="en-US" sz="2200" b="1">
                <a:solidFill>
                  <a:srgbClr val="FFFFFF"/>
                </a:solidFill>
                <a:latin typeface="Arial" panose="020B0604020202020204" pitchFamily="34" charset="0"/>
              </a:rPr>
              <a:t> </a:t>
            </a:r>
          </a:p>
          <a:p>
            <a:pPr lvl="1" eaLnBrk="0" hangingPunct="0">
              <a:buClr>
                <a:srgbClr val="FFFFFF"/>
              </a:buClr>
              <a:buFont typeface="Arial" panose="020B0604020202020204" pitchFamily="34" charset="0"/>
              <a:buChar char="–"/>
            </a:pPr>
            <a:r>
              <a:rPr lang="en-US" altLang="en-US" sz="2200">
                <a:solidFill>
                  <a:srgbClr val="FFFFFF"/>
                </a:solidFill>
                <a:latin typeface="Arial" panose="020B0604020202020204" pitchFamily="34" charset="0"/>
              </a:rPr>
              <a:t> Loc will become primary NAV source</a:t>
            </a:r>
          </a:p>
          <a:p>
            <a:pPr eaLnBrk="0" hangingPunct="0">
              <a:buClr>
                <a:srgbClr val="FFFFFF"/>
              </a:buClr>
              <a:buFontTx/>
              <a:buChar char="•"/>
            </a:pPr>
            <a:r>
              <a:rPr lang="en-US" altLang="en-US" sz="2200">
                <a:solidFill>
                  <a:srgbClr val="FFFFFF"/>
                </a:solidFill>
                <a:latin typeface="Arial" panose="020B0604020202020204" pitchFamily="34" charset="0"/>
              </a:rPr>
              <a:t> VNAV holds altitude until GS interception</a:t>
            </a:r>
          </a:p>
          <a:p>
            <a:pPr eaLnBrk="0" hangingPunct="0">
              <a:buClr>
                <a:srgbClr val="FFFFFF"/>
              </a:buClr>
              <a:buFontTx/>
              <a:buChar char="•"/>
            </a:pPr>
            <a:r>
              <a:rPr lang="en-US" altLang="en-US" sz="2200">
                <a:solidFill>
                  <a:srgbClr val="FFFFFF"/>
                </a:solidFill>
                <a:latin typeface="Arial" panose="020B0604020202020204" pitchFamily="34" charset="0"/>
              </a:rPr>
              <a:t> FMS is in standby</a:t>
            </a:r>
          </a:p>
          <a:p>
            <a:pPr eaLnBrk="0" hangingPunct="0">
              <a:buClr>
                <a:srgbClr val="FFFFFF"/>
              </a:buClr>
              <a:buFontTx/>
              <a:buChar char="•"/>
            </a:pPr>
            <a:r>
              <a:rPr lang="en-US" altLang="en-US" sz="2200">
                <a:solidFill>
                  <a:srgbClr val="FFFFFF"/>
                </a:solidFill>
                <a:latin typeface="Arial" panose="020B0604020202020204" pitchFamily="34" charset="0"/>
              </a:rPr>
              <a:t> At FAF:</a:t>
            </a:r>
          </a:p>
          <a:p>
            <a:pPr lvl="1" eaLnBrk="0" hangingPunct="0">
              <a:buClr>
                <a:srgbClr val="FFFFFF"/>
              </a:buClr>
              <a:buFont typeface="Arial" panose="020B0604020202020204" pitchFamily="34" charset="0"/>
              <a:buChar char="–"/>
            </a:pPr>
            <a:r>
              <a:rPr lang="en-US" altLang="en-US" sz="2200">
                <a:solidFill>
                  <a:srgbClr val="FFFFFF"/>
                </a:solidFill>
                <a:latin typeface="Arial" panose="020B0604020202020204" pitchFamily="34" charset="0"/>
              </a:rPr>
              <a:t> Sequencing is INHIBITed (won’t sequence to Missed Appch procedure until GA button activated)</a:t>
            </a:r>
          </a:p>
        </p:txBody>
      </p:sp>
      <p:sp>
        <p:nvSpPr>
          <p:cNvPr id="339982" name="Line 14"/>
          <p:cNvSpPr>
            <a:spLocks noChangeShapeType="1"/>
          </p:cNvSpPr>
          <p:nvPr/>
        </p:nvSpPr>
        <p:spPr bwMode="auto">
          <a:xfrm>
            <a:off x="838200" y="1828800"/>
            <a:ext cx="1905000" cy="0"/>
          </a:xfrm>
          <a:prstGeom prst="line">
            <a:avLst/>
          </a:prstGeom>
          <a:noFill/>
          <a:ln w="9525">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983" name="Text Box 15"/>
          <p:cNvSpPr txBox="1">
            <a:spLocks noChangeArrowheads="1"/>
          </p:cNvSpPr>
          <p:nvPr/>
        </p:nvSpPr>
        <p:spPr bwMode="auto">
          <a:xfrm>
            <a:off x="18288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rrowheads="1"/>
          </p:cNvSpPr>
          <p:nvPr>
            <p:ph type="title"/>
          </p:nvPr>
        </p:nvSpPr>
        <p:spPr/>
        <p:txBody>
          <a:bodyPr/>
          <a:lstStyle/>
          <a:p>
            <a:r>
              <a:rPr lang="en-US" altLang="en-US"/>
              <a:t>HOLDS</a:t>
            </a:r>
          </a:p>
        </p:txBody>
      </p:sp>
      <p:sp>
        <p:nvSpPr>
          <p:cNvPr id="442371" name="Rectangle 3"/>
          <p:cNvSpPr>
            <a:spLocks noGrp="1" noChangeArrowheads="1"/>
          </p:cNvSpPr>
          <p:nvPr>
            <p:ph idx="1"/>
          </p:nvPr>
        </p:nvSpPr>
        <p:spPr>
          <a:xfrm>
            <a:off x="457200" y="1066800"/>
            <a:ext cx="8305800" cy="3962400"/>
          </a:xfrm>
        </p:spPr>
        <p:txBody>
          <a:bodyPr>
            <a:normAutofit fontScale="92500" lnSpcReduction="10000"/>
          </a:bodyPr>
          <a:lstStyle/>
          <a:p>
            <a:pPr>
              <a:lnSpc>
                <a:spcPct val="90000"/>
              </a:lnSpc>
              <a:buFont typeface="Wingdings" panose="05000000000000000000" pitchFamily="2" charset="2"/>
              <a:buNone/>
            </a:pPr>
            <a:endParaRPr lang="en-US" altLang="en-US" sz="2800"/>
          </a:p>
          <a:p>
            <a:pPr>
              <a:lnSpc>
                <a:spcPct val="90000"/>
              </a:lnSpc>
              <a:buFont typeface="Wingdings" panose="05000000000000000000" pitchFamily="2" charset="2"/>
              <a:buChar char="§"/>
            </a:pPr>
            <a:r>
              <a:rPr lang="en-US" altLang="en-US" sz="2800"/>
              <a:t>Data entry</a:t>
            </a:r>
          </a:p>
          <a:p>
            <a:pPr>
              <a:lnSpc>
                <a:spcPct val="90000"/>
              </a:lnSpc>
              <a:buFont typeface="Wingdings" panose="05000000000000000000" pitchFamily="2" charset="2"/>
              <a:buChar char="§"/>
            </a:pPr>
            <a:r>
              <a:rPr lang="en-US" altLang="en-US" sz="2800"/>
              <a:t>Execution</a:t>
            </a:r>
          </a:p>
          <a:p>
            <a:pPr>
              <a:lnSpc>
                <a:spcPct val="90000"/>
              </a:lnSpc>
              <a:buFont typeface="Wingdings" panose="05000000000000000000" pitchFamily="2" charset="2"/>
              <a:buChar char="§"/>
            </a:pPr>
            <a:r>
              <a:rPr lang="en-US" altLang="en-US" sz="2800"/>
              <a:t>Examples</a:t>
            </a:r>
          </a:p>
          <a:p>
            <a:pPr>
              <a:lnSpc>
                <a:spcPct val="90000"/>
              </a:lnSpc>
              <a:buFont typeface="Wingdings" panose="05000000000000000000" pitchFamily="2" charset="2"/>
              <a:buChar char="§"/>
            </a:pPr>
            <a:r>
              <a:rPr lang="en-US" altLang="en-US" sz="2800"/>
              <a:t>Exit</a:t>
            </a:r>
          </a:p>
          <a:p>
            <a:pPr>
              <a:lnSpc>
                <a:spcPct val="90000"/>
              </a:lnSpc>
              <a:buFont typeface="Wingdings" panose="05000000000000000000" pitchFamily="2" charset="2"/>
              <a:buChar char="§"/>
            </a:pPr>
            <a:r>
              <a:rPr lang="en-US" altLang="en-US" sz="2800"/>
              <a:t>Cancel exit</a:t>
            </a:r>
          </a:p>
          <a:p>
            <a:pPr>
              <a:lnSpc>
                <a:spcPct val="90000"/>
              </a:lnSpc>
              <a:buFont typeface="Wingdings" panose="05000000000000000000" pitchFamily="2" charset="2"/>
              <a:buNone/>
            </a:pPr>
            <a:endParaRPr lang="en-US" altLang="en-US" sz="2800"/>
          </a:p>
          <a:p>
            <a:pPr>
              <a:lnSpc>
                <a:spcPct val="90000"/>
              </a:lnSpc>
              <a:buFont typeface="Wingdings" panose="05000000000000000000" pitchFamily="2" charset="2"/>
              <a:buNone/>
            </a:pPr>
            <a:r>
              <a:rPr lang="en-US" altLang="en-US" sz="2800"/>
              <a:t> </a:t>
            </a:r>
          </a:p>
          <a:p>
            <a:pPr>
              <a:lnSpc>
                <a:spcPct val="90000"/>
              </a:lnSpc>
              <a:buFont typeface="Wingdings" panose="05000000000000000000" pitchFamily="2" charset="2"/>
              <a:buNone/>
            </a:pPr>
            <a:endParaRPr lang="en-US" altLang="en-US" sz="2800">
              <a:solidFill>
                <a:schemeClr val="hlink"/>
              </a:solidFill>
            </a:endParaRPr>
          </a:p>
          <a:p>
            <a:pPr>
              <a:lnSpc>
                <a:spcPct val="90000"/>
              </a:lnSpc>
            </a:pPr>
            <a:endParaRPr lang="en-US" altLang="en-US"/>
          </a:p>
        </p:txBody>
      </p:sp>
      <p:sp>
        <p:nvSpPr>
          <p:cNvPr id="442375" name="Rectangle 7"/>
          <p:cNvSpPr>
            <a:spLocks noChangeArrowheads="1"/>
          </p:cNvSpPr>
          <p:nvPr/>
        </p:nvSpPr>
        <p:spPr bwMode="auto">
          <a:xfrm>
            <a:off x="381000" y="1447800"/>
            <a:ext cx="39624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Font typeface="Wingdings" panose="05000000000000000000" pitchFamily="2" charset="2"/>
              <a:buNone/>
            </a:pPr>
            <a:r>
              <a:rPr lang="en-US" altLang="en-US" sz="2400" b="1"/>
              <a:t> </a:t>
            </a:r>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endParaRPr lang="en-US" altLang="en-US" sz="2400" b="1"/>
          </a:p>
          <a:p>
            <a:endParaRPr lang="en-US" altLang="en-US" b="1"/>
          </a:p>
          <a:p>
            <a:endParaRPr lang="en-US" altLang="en-US" b="1"/>
          </a:p>
          <a:p>
            <a:endParaRPr lang="en-US" altLang="en-US" b="1"/>
          </a:p>
        </p:txBody>
      </p:sp>
      <p:sp>
        <p:nvSpPr>
          <p:cNvPr id="442376" name="Rectangle 8"/>
          <p:cNvSpPr>
            <a:spLocks noChangeArrowheads="1"/>
          </p:cNvSpPr>
          <p:nvPr/>
        </p:nvSpPr>
        <p:spPr bwMode="auto">
          <a:xfrm>
            <a:off x="4800600" y="1371600"/>
            <a:ext cx="4114800" cy="456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Font typeface="Wingdings" panose="05000000000000000000" pitchFamily="2" charset="2"/>
              <a:buChar char="§"/>
            </a:pPr>
            <a:r>
              <a:rPr lang="en-US" altLang="en-US" sz="2400" b="1"/>
              <a:t>  Modify legs</a:t>
            </a:r>
          </a:p>
          <a:p>
            <a:pPr>
              <a:buClr>
                <a:schemeClr val="hlink"/>
              </a:buClr>
              <a:buFont typeface="Wingdings" panose="05000000000000000000" pitchFamily="2" charset="2"/>
              <a:buChar char="§"/>
            </a:pPr>
            <a:r>
              <a:rPr lang="en-US" altLang="en-US" sz="2400" b="1"/>
              <a:t> Timing VS DME</a:t>
            </a:r>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endParaRPr lang="en-US" altLang="en-US" sz="2400" b="1"/>
          </a:p>
          <a:p>
            <a:endParaRPr lang="en-US" altLang="en-US" b="1"/>
          </a:p>
          <a:p>
            <a:endParaRPr lang="en-US" altLang="en-US" b="1"/>
          </a:p>
          <a:p>
            <a:endParaRPr lang="en-US" altLang="en-US" b="1"/>
          </a:p>
        </p:txBody>
      </p:sp>
      <p:sp>
        <p:nvSpPr>
          <p:cNvPr id="442377" name="Text Box 9"/>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2"/>
          <p:cNvSpPr txBox="1">
            <a:spLocks noChangeArrowheads="1"/>
          </p:cNvSpPr>
          <p:nvPr/>
        </p:nvSpPr>
        <p:spPr bwMode="auto">
          <a:xfrm>
            <a:off x="3733800" y="403225"/>
            <a:ext cx="1457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HOLDS</a:t>
            </a:r>
          </a:p>
        </p:txBody>
      </p:sp>
      <p:grpSp>
        <p:nvGrpSpPr>
          <p:cNvPr id="343043" name="Group 3"/>
          <p:cNvGrpSpPr>
            <a:grpSpLocks/>
          </p:cNvGrpSpPr>
          <p:nvPr/>
        </p:nvGrpSpPr>
        <p:grpSpPr bwMode="auto">
          <a:xfrm>
            <a:off x="176213" y="1154113"/>
            <a:ext cx="8675687" cy="5121275"/>
            <a:chOff x="192" y="480"/>
            <a:chExt cx="5466" cy="3226"/>
          </a:xfrm>
        </p:grpSpPr>
        <p:sp>
          <p:nvSpPr>
            <p:cNvPr id="343044" name="Rectangle 4"/>
            <p:cNvSpPr>
              <a:spLocks noChangeArrowheads="1"/>
            </p:cNvSpPr>
            <p:nvPr/>
          </p:nvSpPr>
          <p:spPr bwMode="auto">
            <a:xfrm>
              <a:off x="581" y="1968"/>
              <a:ext cx="16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buClr>
                  <a:srgbClr val="A50021"/>
                </a:buClr>
                <a:buSzPct val="50000"/>
                <a:buFont typeface="Monotype Sorts" pitchFamily="2" charset="2"/>
                <a:buNone/>
              </a:pPr>
              <a:r>
                <a:rPr lang="en-US" altLang="en-US" sz="2000" b="1">
                  <a:solidFill>
                    <a:schemeClr val="tx2"/>
                  </a:solidFill>
                  <a:latin typeface="Arial" panose="020B0604020202020204" pitchFamily="34" charset="0"/>
                </a:rPr>
                <a:t> </a:t>
              </a:r>
              <a:endParaRPr lang="en-US" altLang="en-US" sz="2400">
                <a:solidFill>
                  <a:srgbClr val="000000"/>
                </a:solidFill>
                <a:latin typeface="Arial" panose="020B0604020202020204" pitchFamily="34" charset="0"/>
              </a:endParaRPr>
            </a:p>
          </p:txBody>
        </p:sp>
        <p:sp>
          <p:nvSpPr>
            <p:cNvPr id="343045" name="Text Box 5"/>
            <p:cNvSpPr txBox="1">
              <a:spLocks noChangeArrowheads="1"/>
            </p:cNvSpPr>
            <p:nvPr/>
          </p:nvSpPr>
          <p:spPr bwMode="auto">
            <a:xfrm>
              <a:off x="192" y="1392"/>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A50021"/>
                </a:buClr>
                <a:buSzPct val="50000"/>
                <a:buFont typeface="Monotype Sorts" pitchFamily="2" charset="2"/>
                <a:buNone/>
              </a:pPr>
              <a:r>
                <a:rPr lang="en-US" altLang="en-US" sz="2000">
                  <a:effectLst>
                    <a:outerShdw blurRad="38100" dist="38100" dir="2700000" algn="tl">
                      <a:srgbClr val="000000"/>
                    </a:outerShdw>
                  </a:effectLst>
                  <a:latin typeface="Arial" panose="020B0604020202020204" pitchFamily="34" charset="0"/>
                </a:rPr>
                <a:t> </a:t>
              </a:r>
            </a:p>
          </p:txBody>
        </p:sp>
        <p:sp>
          <p:nvSpPr>
            <p:cNvPr id="343046" name="Text Box 6"/>
            <p:cNvSpPr txBox="1">
              <a:spLocks noChangeArrowheads="1"/>
            </p:cNvSpPr>
            <p:nvPr/>
          </p:nvSpPr>
          <p:spPr bwMode="auto">
            <a:xfrm>
              <a:off x="288" y="2688"/>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A50021"/>
                </a:buClr>
                <a:buSzPct val="50000"/>
                <a:buFont typeface="Monotype Sorts" pitchFamily="2" charset="2"/>
                <a:buNone/>
              </a:pPr>
              <a:r>
                <a:rPr lang="en-US" altLang="en-US" sz="2000">
                  <a:latin typeface="Arial" panose="020B0604020202020204" pitchFamily="34" charset="0"/>
                </a:rPr>
                <a:t> </a:t>
              </a:r>
            </a:p>
          </p:txBody>
        </p:sp>
        <p:sp>
          <p:nvSpPr>
            <p:cNvPr id="343047" name="Rectangle 7"/>
            <p:cNvSpPr>
              <a:spLocks noChangeArrowheads="1"/>
            </p:cNvSpPr>
            <p:nvPr/>
          </p:nvSpPr>
          <p:spPr bwMode="auto">
            <a:xfrm>
              <a:off x="192" y="3408"/>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A50021"/>
                </a:buClr>
                <a:buSzPct val="50000"/>
                <a:buFont typeface="Monotype Sorts" pitchFamily="2" charset="2"/>
                <a:buNone/>
              </a:pPr>
              <a:r>
                <a:rPr lang="en-US" altLang="en-US" sz="2000" b="1">
                  <a:solidFill>
                    <a:schemeClr val="tx2"/>
                  </a:solidFill>
                  <a:effectLst>
                    <a:outerShdw blurRad="38100" dist="38100" dir="2700000" algn="tl">
                      <a:srgbClr val="000000"/>
                    </a:outerShdw>
                  </a:effectLst>
                  <a:latin typeface="Arial" panose="020B0604020202020204" pitchFamily="34" charset="0"/>
                </a:rPr>
                <a:t> </a:t>
              </a:r>
            </a:p>
          </p:txBody>
        </p:sp>
        <p:sp>
          <p:nvSpPr>
            <p:cNvPr id="343048" name="Rectangle 8"/>
            <p:cNvSpPr>
              <a:spLocks noChangeArrowheads="1"/>
            </p:cNvSpPr>
            <p:nvPr/>
          </p:nvSpPr>
          <p:spPr bwMode="auto">
            <a:xfrm>
              <a:off x="240" y="3456"/>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A50021"/>
                </a:buClr>
                <a:buSzPct val="50000"/>
                <a:buFont typeface="Monotype Sorts" pitchFamily="2" charset="2"/>
                <a:buNone/>
              </a:pPr>
              <a:r>
                <a:rPr lang="en-US" altLang="en-US" sz="2000">
                  <a:solidFill>
                    <a:schemeClr val="tx2"/>
                  </a:solidFill>
                  <a:effectLst>
                    <a:outerShdw blurRad="38100" dist="38100" dir="2700000" algn="tl">
                      <a:srgbClr val="000000"/>
                    </a:outerShdw>
                  </a:effectLst>
                  <a:latin typeface="Arial" panose="020B0604020202020204" pitchFamily="34" charset="0"/>
                </a:rPr>
                <a:t> </a:t>
              </a:r>
            </a:p>
          </p:txBody>
        </p:sp>
        <p:sp>
          <p:nvSpPr>
            <p:cNvPr id="343049" name="Text Box 9"/>
            <p:cNvSpPr txBox="1">
              <a:spLocks noChangeArrowheads="1"/>
            </p:cNvSpPr>
            <p:nvPr/>
          </p:nvSpPr>
          <p:spPr bwMode="auto">
            <a:xfrm>
              <a:off x="432" y="960"/>
              <a:ext cx="2448" cy="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tx1"/>
                </a:buClr>
                <a:buFontTx/>
                <a:buChar char="•"/>
              </a:pPr>
              <a:r>
                <a:rPr lang="en-US" altLang="en-US" sz="2000">
                  <a:latin typeface="Arial" panose="020B0604020202020204" pitchFamily="34" charset="0"/>
                </a:rPr>
                <a:t> Accessed through IDX</a:t>
              </a:r>
            </a:p>
            <a:p>
              <a:pPr eaLnBrk="0" hangingPunct="0">
                <a:buClr>
                  <a:schemeClr val="tx1"/>
                </a:buClr>
                <a:buFontTx/>
                <a:buChar char="•"/>
              </a:pPr>
              <a:endParaRPr lang="en-US" altLang="en-US" sz="2000">
                <a:latin typeface="Arial" panose="020B0604020202020204" pitchFamily="34" charset="0"/>
              </a:endParaRPr>
            </a:p>
            <a:p>
              <a:pPr eaLnBrk="0" hangingPunct="0">
                <a:buClr>
                  <a:schemeClr val="tx1"/>
                </a:buClr>
                <a:buFontTx/>
                <a:buChar char="•"/>
              </a:pPr>
              <a:r>
                <a:rPr lang="en-US" altLang="en-US" sz="2000">
                  <a:latin typeface="Arial" panose="020B0604020202020204" pitchFamily="34" charset="0"/>
                </a:rPr>
                <a:t> Waypoint</a:t>
              </a:r>
            </a:p>
            <a:p>
              <a:pPr eaLnBrk="0" hangingPunct="0">
                <a:buClr>
                  <a:schemeClr val="tx1"/>
                </a:buClr>
                <a:buFontTx/>
                <a:buChar char="•"/>
              </a:pPr>
              <a:endParaRPr lang="en-US" altLang="en-US" sz="2000">
                <a:latin typeface="Arial" panose="020B0604020202020204" pitchFamily="34" charset="0"/>
              </a:endParaRPr>
            </a:p>
            <a:p>
              <a:pPr eaLnBrk="0" hangingPunct="0">
                <a:buClr>
                  <a:schemeClr val="tx1"/>
                </a:buClr>
                <a:buFontTx/>
                <a:buChar char="•"/>
              </a:pPr>
              <a:r>
                <a:rPr lang="en-US" altLang="en-US" sz="2000">
                  <a:latin typeface="Arial" panose="020B0604020202020204" pitchFamily="34" charset="0"/>
                </a:rPr>
                <a:t> Identified as HOLD AT</a:t>
              </a:r>
            </a:p>
            <a:p>
              <a:pPr lvl="1" eaLnBrk="0" hangingPunct="0">
                <a:buClr>
                  <a:schemeClr val="tx1"/>
                </a:buClr>
                <a:buFontTx/>
                <a:buChar char="–"/>
              </a:pPr>
              <a:r>
                <a:rPr lang="en-US" altLang="en-US" sz="2000">
                  <a:latin typeface="Arial" panose="020B0604020202020204" pitchFamily="34" charset="0"/>
                </a:rPr>
                <a:t> </a:t>
              </a:r>
              <a:r>
                <a:rPr lang="en-US" altLang="en-US">
                  <a:latin typeface="Arial" panose="020B0604020202020204" pitchFamily="34" charset="0"/>
                </a:rPr>
                <a:t>Procedure holds identified                                                                                                                                                                                                                                       as HOLD TO</a:t>
              </a:r>
              <a:r>
                <a:rPr lang="en-US" altLang="en-US" sz="3200">
                  <a:latin typeface="Arial" panose="020B0604020202020204" pitchFamily="34" charset="0"/>
                </a:rPr>
                <a:t> </a:t>
              </a:r>
            </a:p>
            <a:p>
              <a:pPr eaLnBrk="0" hangingPunct="0">
                <a:buClr>
                  <a:schemeClr val="tx1"/>
                </a:buClr>
                <a:buFontTx/>
                <a:buChar char="•"/>
              </a:pPr>
              <a:endParaRPr lang="en-US" altLang="en-US" sz="2000">
                <a:latin typeface="Arial" panose="020B0604020202020204" pitchFamily="34" charset="0"/>
              </a:endParaRPr>
            </a:p>
            <a:p>
              <a:pPr eaLnBrk="0" hangingPunct="0">
                <a:buClr>
                  <a:schemeClr val="tx1"/>
                </a:buClr>
                <a:buFontTx/>
                <a:buChar char="•"/>
              </a:pPr>
              <a:r>
                <a:rPr lang="en-US" altLang="en-US" sz="2000">
                  <a:latin typeface="Arial" panose="020B0604020202020204" pitchFamily="34" charset="0"/>
                </a:rPr>
                <a:t> Present Position</a:t>
              </a:r>
              <a:endParaRPr lang="en-US" altLang="en-US" sz="3200">
                <a:latin typeface="Arial" panose="020B0604020202020204" pitchFamily="34" charset="0"/>
              </a:endParaRPr>
            </a:p>
          </p:txBody>
        </p:sp>
        <p:pic>
          <p:nvPicPr>
            <p:cNvPr id="3430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 y="480"/>
              <a:ext cx="2779" cy="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3051" name="Line 11"/>
            <p:cNvSpPr>
              <a:spLocks noChangeShapeType="1"/>
            </p:cNvSpPr>
            <p:nvPr/>
          </p:nvSpPr>
          <p:spPr bwMode="auto">
            <a:xfrm>
              <a:off x="1440" y="1488"/>
              <a:ext cx="1920" cy="576"/>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052" name="Line 12"/>
            <p:cNvSpPr>
              <a:spLocks noChangeShapeType="1"/>
            </p:cNvSpPr>
            <p:nvPr/>
          </p:nvSpPr>
          <p:spPr bwMode="auto">
            <a:xfrm>
              <a:off x="2304" y="1872"/>
              <a:ext cx="1632" cy="96"/>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053" name="Line 13"/>
            <p:cNvSpPr>
              <a:spLocks noChangeShapeType="1"/>
            </p:cNvSpPr>
            <p:nvPr/>
          </p:nvSpPr>
          <p:spPr bwMode="auto">
            <a:xfrm flipV="1">
              <a:off x="1872" y="2064"/>
              <a:ext cx="2832" cy="528"/>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3054" name="Text Box 14"/>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ChangeArrowheads="1"/>
          </p:cNvSpPr>
          <p:nvPr/>
        </p:nvSpPr>
        <p:spPr bwMode="auto">
          <a:xfrm>
            <a:off x="3962400" y="327025"/>
            <a:ext cx="1457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HOLDS</a:t>
            </a:r>
          </a:p>
        </p:txBody>
      </p:sp>
      <p:grpSp>
        <p:nvGrpSpPr>
          <p:cNvPr id="345091" name="Group 3"/>
          <p:cNvGrpSpPr>
            <a:grpSpLocks/>
          </p:cNvGrpSpPr>
          <p:nvPr/>
        </p:nvGrpSpPr>
        <p:grpSpPr bwMode="auto">
          <a:xfrm>
            <a:off x="341313" y="1403350"/>
            <a:ext cx="8713787" cy="4572000"/>
            <a:chOff x="144" y="528"/>
            <a:chExt cx="5489" cy="2880"/>
          </a:xfrm>
        </p:grpSpPr>
        <p:pic>
          <p:nvPicPr>
            <p:cNvPr id="345092" name="Picture 4"/>
            <p:cNvPicPr>
              <a:picLocks noChangeAspect="1" noChangeArrowheads="1"/>
            </p:cNvPicPr>
            <p:nvPr/>
          </p:nvPicPr>
          <p:blipFill>
            <a:blip r:embed="rId3">
              <a:extLst>
                <a:ext uri="{28A0092B-C50C-407E-A947-70E740481C1C}">
                  <a14:useLocalDpi xmlns:a14="http://schemas.microsoft.com/office/drawing/2010/main" val="0"/>
                </a:ext>
              </a:extLst>
            </a:blip>
            <a:srcRect t="6250"/>
            <a:stretch>
              <a:fillRect/>
            </a:stretch>
          </p:blipFill>
          <p:spPr bwMode="auto">
            <a:xfrm>
              <a:off x="1920" y="528"/>
              <a:ext cx="2451" cy="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5093" name="Line 5"/>
            <p:cNvSpPr>
              <a:spLocks noChangeShapeType="1"/>
            </p:cNvSpPr>
            <p:nvPr/>
          </p:nvSpPr>
          <p:spPr bwMode="auto">
            <a:xfrm>
              <a:off x="1536" y="1104"/>
              <a:ext cx="816"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4" name="Line 6"/>
            <p:cNvSpPr>
              <a:spLocks noChangeShapeType="1"/>
            </p:cNvSpPr>
            <p:nvPr/>
          </p:nvSpPr>
          <p:spPr bwMode="auto">
            <a:xfrm flipV="1">
              <a:off x="1584" y="1392"/>
              <a:ext cx="768" cy="96"/>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5" name="Line 7"/>
            <p:cNvSpPr>
              <a:spLocks noChangeShapeType="1"/>
            </p:cNvSpPr>
            <p:nvPr/>
          </p:nvSpPr>
          <p:spPr bwMode="auto">
            <a:xfrm flipV="1">
              <a:off x="1200" y="1584"/>
              <a:ext cx="1152" cy="288"/>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6" name="Line 8"/>
            <p:cNvSpPr>
              <a:spLocks noChangeShapeType="1"/>
            </p:cNvSpPr>
            <p:nvPr/>
          </p:nvSpPr>
          <p:spPr bwMode="auto">
            <a:xfrm flipV="1">
              <a:off x="1392" y="1824"/>
              <a:ext cx="912" cy="43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7" name="Line 9"/>
            <p:cNvSpPr>
              <a:spLocks noChangeShapeType="1"/>
            </p:cNvSpPr>
            <p:nvPr/>
          </p:nvSpPr>
          <p:spPr bwMode="auto">
            <a:xfrm flipH="1">
              <a:off x="3936" y="1152"/>
              <a:ext cx="76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8" name="Line 10"/>
            <p:cNvSpPr>
              <a:spLocks noChangeShapeType="1"/>
            </p:cNvSpPr>
            <p:nvPr/>
          </p:nvSpPr>
          <p:spPr bwMode="auto">
            <a:xfrm flipH="1" flipV="1">
              <a:off x="3936" y="1392"/>
              <a:ext cx="768" cy="144"/>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9" name="Line 11"/>
            <p:cNvSpPr>
              <a:spLocks noChangeShapeType="1"/>
            </p:cNvSpPr>
            <p:nvPr/>
          </p:nvSpPr>
          <p:spPr bwMode="auto">
            <a:xfrm flipH="1" flipV="1">
              <a:off x="3936" y="1584"/>
              <a:ext cx="768" cy="336"/>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0" name="Text Box 12"/>
            <p:cNvSpPr txBox="1">
              <a:spLocks noChangeArrowheads="1"/>
            </p:cNvSpPr>
            <p:nvPr/>
          </p:nvSpPr>
          <p:spPr bwMode="auto">
            <a:xfrm>
              <a:off x="4752" y="1008"/>
              <a:ext cx="881" cy="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000000"/>
                </a:buClr>
              </a:pPr>
              <a:r>
                <a:rPr lang="en-US" altLang="en-US" sz="2000">
                  <a:latin typeface="Arial" panose="020B0604020202020204" pitchFamily="34" charset="0"/>
                </a:rPr>
                <a:t> FAA</a:t>
              </a:r>
            </a:p>
            <a:p>
              <a:pPr eaLnBrk="0" hangingPunct="0">
                <a:buClr>
                  <a:srgbClr val="000000"/>
                </a:buClr>
              </a:pPr>
              <a:endParaRPr lang="en-US" altLang="en-US" sz="2000">
                <a:latin typeface="Arial" panose="020B0604020202020204" pitchFamily="34" charset="0"/>
              </a:endParaRPr>
            </a:p>
            <a:p>
              <a:pPr eaLnBrk="0" hangingPunct="0">
                <a:buClr>
                  <a:srgbClr val="000000"/>
                </a:buClr>
              </a:pPr>
              <a:r>
                <a:rPr lang="en-US" altLang="en-US" sz="2000">
                  <a:latin typeface="Arial" panose="020B0604020202020204" pitchFamily="34" charset="0"/>
                </a:rPr>
                <a:t> Fix ETA</a:t>
              </a:r>
            </a:p>
            <a:p>
              <a:pPr eaLnBrk="0" hangingPunct="0">
                <a:buClr>
                  <a:srgbClr val="000000"/>
                </a:buClr>
              </a:pPr>
              <a:endParaRPr lang="en-US" altLang="en-US" sz="2000">
                <a:latin typeface="Arial" panose="020B0604020202020204" pitchFamily="34" charset="0"/>
              </a:endParaRPr>
            </a:p>
            <a:p>
              <a:pPr eaLnBrk="0" hangingPunct="0">
                <a:buClr>
                  <a:srgbClr val="000000"/>
                </a:buClr>
              </a:pPr>
              <a:r>
                <a:rPr lang="en-US" altLang="en-US" sz="2000">
                  <a:latin typeface="Arial" panose="020B0604020202020204" pitchFamily="34" charset="0"/>
                </a:rPr>
                <a:t> EFC Time</a:t>
              </a:r>
            </a:p>
          </p:txBody>
        </p:sp>
        <p:sp>
          <p:nvSpPr>
            <p:cNvPr id="345101" name="Text Box 13"/>
            <p:cNvSpPr txBox="1">
              <a:spLocks noChangeArrowheads="1"/>
            </p:cNvSpPr>
            <p:nvPr/>
          </p:nvSpPr>
          <p:spPr bwMode="auto">
            <a:xfrm>
              <a:off x="144" y="1008"/>
              <a:ext cx="1325" cy="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000000"/>
                </a:buClr>
              </a:pPr>
              <a:r>
                <a:rPr lang="en-US" altLang="en-US" sz="2000">
                  <a:latin typeface="Arial" panose="020B0604020202020204" pitchFamily="34" charset="0"/>
                </a:rPr>
                <a:t> Quadrant/Radial</a:t>
              </a:r>
            </a:p>
            <a:p>
              <a:pPr eaLnBrk="0" hangingPunct="0">
                <a:buClr>
                  <a:srgbClr val="000000"/>
                </a:buClr>
              </a:pPr>
              <a:endParaRPr lang="en-US" altLang="en-US" sz="2000">
                <a:latin typeface="Arial" panose="020B0604020202020204" pitchFamily="34" charset="0"/>
              </a:endParaRPr>
            </a:p>
            <a:p>
              <a:pPr eaLnBrk="0" hangingPunct="0">
                <a:buClr>
                  <a:srgbClr val="000000"/>
                </a:buClr>
              </a:pPr>
              <a:r>
                <a:rPr lang="en-US" altLang="en-US" sz="2000">
                  <a:latin typeface="Arial" panose="020B0604020202020204" pitchFamily="34" charset="0"/>
                </a:rPr>
                <a:t> Inbound Course</a:t>
              </a:r>
            </a:p>
            <a:p>
              <a:pPr eaLnBrk="0" hangingPunct="0">
                <a:buClr>
                  <a:srgbClr val="000000"/>
                </a:buClr>
              </a:pPr>
              <a:endParaRPr lang="en-US" altLang="en-US" sz="2000">
                <a:latin typeface="Arial" panose="020B0604020202020204" pitchFamily="34" charset="0"/>
              </a:endParaRPr>
            </a:p>
            <a:p>
              <a:pPr eaLnBrk="0" hangingPunct="0">
                <a:buClr>
                  <a:srgbClr val="000000"/>
                </a:buClr>
              </a:pPr>
              <a:r>
                <a:rPr lang="en-US" altLang="en-US" sz="2000">
                  <a:latin typeface="Arial" panose="020B0604020202020204" pitchFamily="34" charset="0"/>
                </a:rPr>
                <a:t> Leg Time</a:t>
              </a:r>
            </a:p>
            <a:p>
              <a:pPr eaLnBrk="0" hangingPunct="0">
                <a:buClr>
                  <a:srgbClr val="000000"/>
                </a:buClr>
              </a:pPr>
              <a:endParaRPr lang="en-US" altLang="en-US" sz="2000">
                <a:latin typeface="Arial" panose="020B0604020202020204" pitchFamily="34" charset="0"/>
              </a:endParaRPr>
            </a:p>
            <a:p>
              <a:pPr eaLnBrk="0" hangingPunct="0">
                <a:buClr>
                  <a:srgbClr val="000000"/>
                </a:buClr>
              </a:pPr>
              <a:r>
                <a:rPr lang="en-US" altLang="en-US" sz="2000">
                  <a:latin typeface="Arial" panose="020B0604020202020204" pitchFamily="34" charset="0"/>
                </a:rPr>
                <a:t> Leg Distance</a:t>
              </a:r>
            </a:p>
          </p:txBody>
        </p:sp>
      </p:grpSp>
      <p:sp>
        <p:nvSpPr>
          <p:cNvPr id="345102" name="Text Box 14"/>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ChangeArrowheads="1"/>
          </p:cNvSpPr>
          <p:nvPr/>
        </p:nvSpPr>
        <p:spPr bwMode="auto">
          <a:xfrm>
            <a:off x="3886200" y="174625"/>
            <a:ext cx="1457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HOLDS</a:t>
            </a:r>
          </a:p>
        </p:txBody>
      </p:sp>
      <p:grpSp>
        <p:nvGrpSpPr>
          <p:cNvPr id="347139" name="Group 3"/>
          <p:cNvGrpSpPr>
            <a:grpSpLocks/>
          </p:cNvGrpSpPr>
          <p:nvPr/>
        </p:nvGrpSpPr>
        <p:grpSpPr bwMode="auto">
          <a:xfrm>
            <a:off x="933450" y="1038225"/>
            <a:ext cx="7391400" cy="5181600"/>
            <a:chOff x="1008" y="480"/>
            <a:chExt cx="4656" cy="3264"/>
          </a:xfrm>
        </p:grpSpPr>
        <p:pic>
          <p:nvPicPr>
            <p:cNvPr id="347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2160"/>
              <a:ext cx="2298" cy="1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7141" name="Picture 5"/>
            <p:cNvPicPr>
              <a:picLocks noChangeAspect="1" noChangeArrowheads="1"/>
            </p:cNvPicPr>
            <p:nvPr/>
          </p:nvPicPr>
          <p:blipFill>
            <a:blip r:embed="rId4">
              <a:extLst>
                <a:ext uri="{28A0092B-C50C-407E-A947-70E740481C1C}">
                  <a14:useLocalDpi xmlns:a14="http://schemas.microsoft.com/office/drawing/2010/main" val="0"/>
                </a:ext>
              </a:extLst>
            </a:blip>
            <a:srcRect t="5882" b="35294"/>
            <a:stretch>
              <a:fillRect/>
            </a:stretch>
          </p:blipFill>
          <p:spPr bwMode="auto">
            <a:xfrm>
              <a:off x="3360" y="480"/>
              <a:ext cx="2304" cy="1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7142" name="Line 6"/>
            <p:cNvSpPr>
              <a:spLocks noChangeShapeType="1"/>
            </p:cNvSpPr>
            <p:nvPr/>
          </p:nvSpPr>
          <p:spPr bwMode="auto">
            <a:xfrm flipV="1">
              <a:off x="1824" y="1824"/>
              <a:ext cx="2736" cy="48"/>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43" name="Line 7"/>
            <p:cNvSpPr>
              <a:spLocks noChangeShapeType="1"/>
            </p:cNvSpPr>
            <p:nvPr/>
          </p:nvSpPr>
          <p:spPr bwMode="auto">
            <a:xfrm>
              <a:off x="1824" y="1488"/>
              <a:ext cx="2736" cy="96"/>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44" name="Line 8"/>
            <p:cNvSpPr>
              <a:spLocks noChangeShapeType="1"/>
            </p:cNvSpPr>
            <p:nvPr/>
          </p:nvSpPr>
          <p:spPr bwMode="auto">
            <a:xfrm flipV="1">
              <a:off x="1968" y="3456"/>
              <a:ext cx="244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45" name="Text Box 9"/>
            <p:cNvSpPr txBox="1">
              <a:spLocks noChangeArrowheads="1"/>
            </p:cNvSpPr>
            <p:nvPr/>
          </p:nvSpPr>
          <p:spPr bwMode="auto">
            <a:xfrm>
              <a:off x="1008" y="1392"/>
              <a:ext cx="970" cy="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000000"/>
                </a:buClr>
              </a:pPr>
              <a:r>
                <a:rPr lang="en-US" altLang="en-US" sz="2000">
                  <a:latin typeface="Arial" panose="020B0604020202020204" pitchFamily="34" charset="0"/>
                </a:rPr>
                <a:t> New Hold</a:t>
              </a:r>
            </a:p>
            <a:p>
              <a:pPr eaLnBrk="0" hangingPunct="0">
                <a:buClr>
                  <a:srgbClr val="000000"/>
                </a:buClr>
              </a:pPr>
              <a:endParaRPr lang="en-US" altLang="en-US" sz="2000">
                <a:latin typeface="Arial" panose="020B0604020202020204" pitchFamily="34" charset="0"/>
              </a:endParaRPr>
            </a:p>
            <a:p>
              <a:pPr eaLnBrk="0" hangingPunct="0">
                <a:buClr>
                  <a:srgbClr val="000000"/>
                </a:buClr>
              </a:pPr>
              <a:r>
                <a:rPr lang="en-US" altLang="en-US" sz="2000">
                  <a:latin typeface="Arial" panose="020B0604020202020204" pitchFamily="34" charset="0"/>
                </a:rPr>
                <a:t> Exit Hold</a:t>
              </a:r>
            </a:p>
            <a:p>
              <a:pPr eaLnBrk="0" hangingPunct="0">
                <a:buClr>
                  <a:srgbClr val="000000"/>
                </a:buClr>
              </a:pPr>
              <a:endParaRPr lang="en-US" altLang="en-US" sz="2000">
                <a:latin typeface="Arial" panose="020B0604020202020204" pitchFamily="34" charset="0"/>
              </a:endParaRPr>
            </a:p>
            <a:p>
              <a:pPr eaLnBrk="0" hangingPunct="0">
                <a:buClr>
                  <a:srgbClr val="000000"/>
                </a:buClr>
              </a:pPr>
              <a:endParaRPr lang="en-US" altLang="en-US" sz="2000">
                <a:latin typeface="Arial" panose="020B0604020202020204" pitchFamily="34" charset="0"/>
              </a:endParaRPr>
            </a:p>
            <a:p>
              <a:pPr eaLnBrk="0" hangingPunct="0">
                <a:buClr>
                  <a:srgbClr val="000000"/>
                </a:buClr>
              </a:pPr>
              <a:endParaRPr lang="en-US" altLang="en-US" sz="2000">
                <a:latin typeface="Arial" panose="020B0604020202020204" pitchFamily="34" charset="0"/>
              </a:endParaRPr>
            </a:p>
            <a:p>
              <a:pPr eaLnBrk="0" hangingPunct="0">
                <a:buClr>
                  <a:srgbClr val="000000"/>
                </a:buClr>
              </a:pPr>
              <a:endParaRPr lang="en-US" altLang="en-US" sz="2000">
                <a:latin typeface="Arial" panose="020B0604020202020204" pitchFamily="34" charset="0"/>
              </a:endParaRPr>
            </a:p>
            <a:p>
              <a:pPr eaLnBrk="0" hangingPunct="0">
                <a:buClr>
                  <a:srgbClr val="000000"/>
                </a:buClr>
              </a:pPr>
              <a:endParaRPr lang="en-US" altLang="en-US" sz="2000">
                <a:latin typeface="Arial" panose="020B0604020202020204" pitchFamily="34" charset="0"/>
              </a:endParaRPr>
            </a:p>
            <a:p>
              <a:pPr eaLnBrk="0" hangingPunct="0">
                <a:buClr>
                  <a:srgbClr val="000000"/>
                </a:buClr>
              </a:pPr>
              <a:endParaRPr lang="en-US" altLang="en-US" sz="2000">
                <a:latin typeface="Arial" panose="020B0604020202020204" pitchFamily="34" charset="0"/>
              </a:endParaRPr>
            </a:p>
            <a:p>
              <a:pPr eaLnBrk="0" hangingPunct="0">
                <a:buClr>
                  <a:srgbClr val="000000"/>
                </a:buClr>
              </a:pPr>
              <a:endParaRPr lang="en-US" altLang="en-US" sz="2000">
                <a:latin typeface="Arial" panose="020B0604020202020204" pitchFamily="34" charset="0"/>
              </a:endParaRPr>
            </a:p>
            <a:p>
              <a:pPr eaLnBrk="0" hangingPunct="0">
                <a:buClr>
                  <a:srgbClr val="000000"/>
                </a:buClr>
              </a:pPr>
              <a:r>
                <a:rPr lang="en-US" altLang="en-US" sz="2000">
                  <a:latin typeface="Arial" panose="020B0604020202020204" pitchFamily="34" charset="0"/>
                </a:rPr>
                <a:t> Cancel Exit</a:t>
              </a:r>
            </a:p>
          </p:txBody>
        </p:sp>
      </p:grpSp>
      <p:sp>
        <p:nvSpPr>
          <p:cNvPr id="347146" name="Text Box 10"/>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5"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idx="1"/>
          </p:nvPr>
        </p:nvSpPr>
        <p:spPr>
          <a:xfrm>
            <a:off x="685800" y="1600200"/>
            <a:ext cx="7315200" cy="4114800"/>
          </a:xfrm>
          <a:noFill/>
          <a:ln/>
        </p:spPr>
        <p:txBody>
          <a:bodyPr>
            <a:normAutofit lnSpcReduction="10000"/>
          </a:bodyPr>
          <a:lstStyle/>
          <a:p>
            <a:pPr>
              <a:buClr>
                <a:srgbClr val="000000"/>
              </a:buClr>
              <a:buFontTx/>
              <a:buChar char="•"/>
            </a:pPr>
            <a:r>
              <a:rPr lang="en-US" altLang="en-US" sz="2000" b="1"/>
              <a:t>Entry type determines when hold is ‘established’</a:t>
            </a:r>
          </a:p>
          <a:p>
            <a:pPr lvl="3">
              <a:buClr>
                <a:srgbClr val="000000"/>
              </a:buClr>
              <a:buFontTx/>
              <a:buChar char="–"/>
            </a:pPr>
            <a:r>
              <a:rPr lang="en-US" altLang="en-US" b="1"/>
              <a:t>Displays option to EXIT HOLD</a:t>
            </a:r>
          </a:p>
          <a:p>
            <a:pPr lvl="2">
              <a:buClr>
                <a:srgbClr val="000000"/>
              </a:buClr>
              <a:buFontTx/>
              <a:buChar char="–"/>
            </a:pPr>
            <a:r>
              <a:rPr lang="en-US" altLang="en-US" sz="2000" b="1"/>
              <a:t>May only EXIT HOLD once established</a:t>
            </a:r>
          </a:p>
          <a:p>
            <a:pPr lvl="3">
              <a:buClr>
                <a:srgbClr val="000000"/>
              </a:buClr>
              <a:buFontTx/>
              <a:buChar char="–"/>
            </a:pPr>
            <a:r>
              <a:rPr lang="en-US" altLang="en-US" b="1"/>
              <a:t>Parallel entry not established until second crossing</a:t>
            </a:r>
          </a:p>
          <a:p>
            <a:pPr lvl="3">
              <a:buClr>
                <a:srgbClr val="000000"/>
              </a:buClr>
              <a:buFontTx/>
              <a:buChar char="•"/>
            </a:pPr>
            <a:endParaRPr lang="en-US" altLang="en-US" b="1"/>
          </a:p>
          <a:p>
            <a:pPr>
              <a:buClr>
                <a:srgbClr val="000000"/>
              </a:buClr>
              <a:buFontTx/>
              <a:buChar char="•"/>
            </a:pPr>
            <a:r>
              <a:rPr lang="en-US" altLang="en-US" sz="2000" b="1"/>
              <a:t>True for procedure hold entries also</a:t>
            </a:r>
          </a:p>
          <a:p>
            <a:pPr lvl="2">
              <a:buClr>
                <a:srgbClr val="000000"/>
              </a:buClr>
              <a:buFontTx/>
              <a:buChar char="–"/>
            </a:pPr>
            <a:r>
              <a:rPr lang="en-US" altLang="en-US" sz="2000" b="1"/>
              <a:t>Procedure hold automatically set up for exit upon entry</a:t>
            </a:r>
          </a:p>
          <a:p>
            <a:pPr lvl="3">
              <a:buClr>
                <a:srgbClr val="000000"/>
              </a:buClr>
              <a:buFontTx/>
              <a:buChar char="–"/>
            </a:pPr>
            <a:r>
              <a:rPr lang="en-US" altLang="en-US" b="1"/>
              <a:t>Displays option to CANCEL EXIT</a:t>
            </a:r>
          </a:p>
          <a:p>
            <a:pPr lvl="2">
              <a:buClr>
                <a:srgbClr val="000000"/>
              </a:buClr>
              <a:buFontTx/>
              <a:buChar char="–"/>
            </a:pPr>
            <a:r>
              <a:rPr lang="en-US" altLang="en-US" sz="2000" b="1"/>
              <a:t>May only CANCEL EXIT once established </a:t>
            </a:r>
          </a:p>
          <a:p>
            <a:pPr lvl="3">
              <a:buClr>
                <a:srgbClr val="000000"/>
              </a:buClr>
              <a:buFontTx/>
              <a:buChar char="–"/>
            </a:pPr>
            <a:r>
              <a:rPr lang="en-US" altLang="en-US" b="1"/>
              <a:t>Parallel entry not established until second crossing</a:t>
            </a:r>
          </a:p>
        </p:txBody>
      </p:sp>
      <p:sp>
        <p:nvSpPr>
          <p:cNvPr id="349187" name="Text Box 3"/>
          <p:cNvSpPr txBox="1">
            <a:spLocks noChangeArrowheads="1"/>
          </p:cNvSpPr>
          <p:nvPr/>
        </p:nvSpPr>
        <p:spPr bwMode="auto">
          <a:xfrm>
            <a:off x="3505200" y="403225"/>
            <a:ext cx="2643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HOLD ENTRY</a:t>
            </a:r>
          </a:p>
        </p:txBody>
      </p:sp>
      <p:sp>
        <p:nvSpPr>
          <p:cNvPr id="349188" name="Text Box 4"/>
          <p:cNvSpPr txBox="1">
            <a:spLocks noChangeArrowheads="1"/>
          </p:cNvSpPr>
          <p:nvPr/>
        </p:nvSpPr>
        <p:spPr bwMode="auto">
          <a:xfrm>
            <a:off x="1981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rrowheads="1"/>
          </p:cNvSpPr>
          <p:nvPr>
            <p:ph type="title"/>
          </p:nvPr>
        </p:nvSpPr>
        <p:spPr/>
        <p:txBody>
          <a:bodyPr/>
          <a:lstStyle/>
          <a:p>
            <a:r>
              <a:rPr lang="en-US" altLang="en-US"/>
              <a:t>HOLDS</a:t>
            </a:r>
          </a:p>
        </p:txBody>
      </p:sp>
      <p:sp>
        <p:nvSpPr>
          <p:cNvPr id="351236" name="AutoShape 4"/>
          <p:cNvSpPr>
            <a:spLocks noChangeArrowheads="1"/>
          </p:cNvSpPr>
          <p:nvPr/>
        </p:nvSpPr>
        <p:spPr bwMode="auto">
          <a:xfrm>
            <a:off x="2286000" y="5181600"/>
            <a:ext cx="457200" cy="457200"/>
          </a:xfrm>
          <a:prstGeom prst="star4">
            <a:avLst>
              <a:gd name="adj" fmla="val 12500"/>
            </a:avLst>
          </a:prstGeom>
          <a:noFill/>
          <a:ln w="222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37" name="Line 5"/>
          <p:cNvSpPr>
            <a:spLocks noChangeShapeType="1"/>
          </p:cNvSpPr>
          <p:nvPr/>
        </p:nvSpPr>
        <p:spPr bwMode="auto">
          <a:xfrm>
            <a:off x="2743200" y="5410200"/>
            <a:ext cx="25908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1238" name="Rectangle 6"/>
          <p:cNvSpPr>
            <a:spLocks noChangeArrowheads="1"/>
          </p:cNvSpPr>
          <p:nvPr/>
        </p:nvSpPr>
        <p:spPr bwMode="auto">
          <a:xfrm>
            <a:off x="2057400" y="5638800"/>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VINSE</a:t>
            </a:r>
            <a:endParaRPr lang="en-US" altLang="en-US" sz="1600" b="1">
              <a:latin typeface="Arial" panose="020B0604020202020204" pitchFamily="34" charset="0"/>
            </a:endParaRPr>
          </a:p>
        </p:txBody>
      </p:sp>
      <p:sp>
        <p:nvSpPr>
          <p:cNvPr id="351239" name="Rectangle 7"/>
          <p:cNvSpPr>
            <a:spLocks noChangeArrowheads="1"/>
          </p:cNvSpPr>
          <p:nvPr/>
        </p:nvSpPr>
        <p:spPr bwMode="auto">
          <a:xfrm>
            <a:off x="4953000" y="5638800"/>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NESTO</a:t>
            </a:r>
            <a:endParaRPr lang="en-US" altLang="en-US" sz="1600" b="1">
              <a:latin typeface="Arial" panose="020B0604020202020204" pitchFamily="34" charset="0"/>
            </a:endParaRPr>
          </a:p>
        </p:txBody>
      </p:sp>
      <p:sp>
        <p:nvSpPr>
          <p:cNvPr id="351241" name="Line 9"/>
          <p:cNvSpPr>
            <a:spLocks noChangeShapeType="1"/>
          </p:cNvSpPr>
          <p:nvPr/>
        </p:nvSpPr>
        <p:spPr bwMode="auto">
          <a:xfrm flipV="1">
            <a:off x="5638800" y="5410200"/>
            <a:ext cx="21336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1242" name="Line 10"/>
          <p:cNvSpPr>
            <a:spLocks noChangeShapeType="1"/>
          </p:cNvSpPr>
          <p:nvPr/>
        </p:nvSpPr>
        <p:spPr bwMode="auto">
          <a:xfrm>
            <a:off x="304800" y="5410200"/>
            <a:ext cx="1981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1243" name="Line 11"/>
          <p:cNvSpPr>
            <a:spLocks noChangeShapeType="1"/>
          </p:cNvSpPr>
          <p:nvPr/>
        </p:nvSpPr>
        <p:spPr bwMode="auto">
          <a:xfrm>
            <a:off x="8686800" y="5410200"/>
            <a:ext cx="2286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1244" name="Picture 12"/>
          <p:cNvPicPr>
            <a:picLocks noChangeAspect="1" noChangeArrowheads="1"/>
          </p:cNvPicPr>
          <p:nvPr/>
        </p:nvPicPr>
        <p:blipFill>
          <a:blip r:embed="rId2">
            <a:extLst>
              <a:ext uri="{28A0092B-C50C-407E-A947-70E740481C1C}">
                <a14:useLocalDpi xmlns:a14="http://schemas.microsoft.com/office/drawing/2010/main" val="0"/>
              </a:ext>
            </a:extLst>
          </a:blip>
          <a:srcRect t="7825" b="33496"/>
          <a:stretch>
            <a:fillRect/>
          </a:stretch>
        </p:blipFill>
        <p:spPr bwMode="auto">
          <a:xfrm>
            <a:off x="457200" y="1371600"/>
            <a:ext cx="33432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45" name="Rectangle 13"/>
          <p:cNvSpPr>
            <a:spLocks noChangeArrowheads="1"/>
          </p:cNvSpPr>
          <p:nvPr/>
        </p:nvSpPr>
        <p:spPr bwMode="auto">
          <a:xfrm>
            <a:off x="3276600" y="1981200"/>
            <a:ext cx="533400" cy="381000"/>
          </a:xfrm>
          <a:prstGeom prst="rect">
            <a:avLst/>
          </a:prstGeom>
          <a:noFill/>
          <a:ln w="254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51246" name="Picture 14"/>
          <p:cNvPicPr>
            <a:picLocks noChangeAspect="1" noChangeArrowheads="1"/>
          </p:cNvPicPr>
          <p:nvPr/>
        </p:nvPicPr>
        <p:blipFill>
          <a:blip r:embed="rId3">
            <a:extLst>
              <a:ext uri="{28A0092B-C50C-407E-A947-70E740481C1C}">
                <a14:useLocalDpi xmlns:a14="http://schemas.microsoft.com/office/drawing/2010/main" val="0"/>
              </a:ext>
            </a:extLst>
          </a:blip>
          <a:srcRect t="6969" b="34352"/>
          <a:stretch>
            <a:fillRect/>
          </a:stretch>
        </p:blipFill>
        <p:spPr bwMode="auto">
          <a:xfrm>
            <a:off x="3962400" y="1371600"/>
            <a:ext cx="33432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47" name="AutoShape 15"/>
          <p:cNvSpPr>
            <a:spLocks noChangeArrowheads="1"/>
          </p:cNvSpPr>
          <p:nvPr/>
        </p:nvSpPr>
        <p:spPr bwMode="auto">
          <a:xfrm rot="5608983">
            <a:off x="4598988" y="2543175"/>
            <a:ext cx="1531938" cy="541337"/>
          </a:xfrm>
          <a:prstGeom prst="curvedDownArrow">
            <a:avLst>
              <a:gd name="adj1" fmla="val 56598"/>
              <a:gd name="adj2" fmla="val 113197"/>
              <a:gd name="adj3" fmla="val 33333"/>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48" name="AutoShape 16"/>
          <p:cNvSpPr>
            <a:spLocks noChangeArrowheads="1"/>
          </p:cNvSpPr>
          <p:nvPr/>
        </p:nvSpPr>
        <p:spPr bwMode="auto">
          <a:xfrm>
            <a:off x="457200" y="3581400"/>
            <a:ext cx="3276600" cy="1447800"/>
          </a:xfrm>
          <a:prstGeom prst="cloudCallout">
            <a:avLst>
              <a:gd name="adj1" fmla="val -50241"/>
              <a:gd name="adj2" fmla="val 63375"/>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tLang="en-US" sz="1200">
              <a:solidFill>
                <a:srgbClr val="000000"/>
              </a:solidFill>
              <a:latin typeface="Arial" panose="020B0604020202020204" pitchFamily="34" charset="0"/>
            </a:endParaRPr>
          </a:p>
        </p:txBody>
      </p:sp>
      <p:sp>
        <p:nvSpPr>
          <p:cNvPr id="351249" name="Text Box 17"/>
          <p:cNvSpPr txBox="1">
            <a:spLocks noChangeArrowheads="1"/>
          </p:cNvSpPr>
          <p:nvPr/>
        </p:nvSpPr>
        <p:spPr bwMode="auto">
          <a:xfrm>
            <a:off x="990600" y="3810000"/>
            <a:ext cx="22256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FFFFFF"/>
                </a:solidFill>
                <a:latin typeface="Arial" panose="020B0604020202020204" pitchFamily="34" charset="0"/>
              </a:rPr>
              <a:t>Hold NESTO</a:t>
            </a:r>
          </a:p>
          <a:p>
            <a:pPr eaLnBrk="0" hangingPunct="0"/>
            <a:r>
              <a:rPr lang="en-US" altLang="en-US" sz="2000">
                <a:solidFill>
                  <a:srgbClr val="FFFFFF"/>
                </a:solidFill>
                <a:latin typeface="Arial" panose="020B0604020202020204" pitchFamily="34" charset="0"/>
              </a:rPr>
              <a:t>IB Course 180°</a:t>
            </a:r>
          </a:p>
          <a:p>
            <a:pPr eaLnBrk="0" hangingPunct="0"/>
            <a:r>
              <a:rPr lang="en-US" altLang="en-US" sz="2000">
                <a:solidFill>
                  <a:srgbClr val="FFFFFF"/>
                </a:solidFill>
                <a:latin typeface="Arial" panose="020B0604020202020204" pitchFamily="34" charset="0"/>
              </a:rPr>
              <a:t>Left turns, etc……</a:t>
            </a:r>
          </a:p>
        </p:txBody>
      </p:sp>
      <p:sp>
        <p:nvSpPr>
          <p:cNvPr id="351250" name="AutoShape 18"/>
          <p:cNvSpPr>
            <a:spLocks noChangeArrowheads="1"/>
          </p:cNvSpPr>
          <p:nvPr/>
        </p:nvSpPr>
        <p:spPr bwMode="auto">
          <a:xfrm>
            <a:off x="5257800" y="5181600"/>
            <a:ext cx="457200" cy="457200"/>
          </a:xfrm>
          <a:prstGeom prst="star4">
            <a:avLst>
              <a:gd name="adj" fmla="val 12500"/>
            </a:avLst>
          </a:prstGeom>
          <a:noFill/>
          <a:ln w="222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51" name="Text Box 19"/>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pic>
        <p:nvPicPr>
          <p:cNvPr id="351255" name="Picture 23"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5105400"/>
            <a:ext cx="9144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rrowheads="1"/>
          </p:cNvSpPr>
          <p:nvPr>
            <p:ph type="title"/>
          </p:nvPr>
        </p:nvSpPr>
        <p:spPr/>
        <p:txBody>
          <a:bodyPr/>
          <a:lstStyle/>
          <a:p>
            <a:r>
              <a:rPr lang="en-US" altLang="en-US"/>
              <a:t>HOLDS</a:t>
            </a:r>
          </a:p>
        </p:txBody>
      </p:sp>
      <p:sp>
        <p:nvSpPr>
          <p:cNvPr id="352259" name="Rectangle 3"/>
          <p:cNvSpPr>
            <a:spLocks noChangeArrowheads="1"/>
          </p:cNvSpPr>
          <p:nvPr/>
        </p:nvSpPr>
        <p:spPr bwMode="auto">
          <a:xfrm>
            <a:off x="304800" y="1219200"/>
            <a:ext cx="8610600" cy="5029200"/>
          </a:xfrm>
          <a:prstGeom prst="rect">
            <a:avLst/>
          </a:prstGeom>
          <a:solidFill>
            <a:srgbClr val="336600"/>
          </a:solidFill>
          <a:ln>
            <a:noFill/>
          </a:ln>
          <a:effectLst/>
          <a:extLst>
            <a:ext uri="{91240B29-F687-4F45-9708-019B960494DF}">
              <a14:hiddenLine xmlns:a14="http://schemas.microsoft.com/office/drawing/2010/main" w="57150">
                <a:solidFill>
                  <a:srgbClr val="000000"/>
                </a:solidFill>
                <a:miter lim="800000"/>
                <a:headEnd/>
                <a:tailEnd/>
              </a14:hiddenLine>
            </a:ext>
            <a:ext uri="{AF507438-7753-43E0-B8FC-AC1667EBCBE1}">
              <a14:hiddenEffects xmlns:a14="http://schemas.microsoft.com/office/drawing/2010/main">
                <a:effectLst>
                  <a:outerShdw dist="107763" dir="8100000" algn="ctr" rotWithShape="0">
                    <a:srgbClr val="000000"/>
                  </a:outerShdw>
                </a:effectLst>
              </a14:hiddenEffects>
            </a:ext>
          </a:extLst>
        </p:spPr>
        <p:txBody>
          <a:bodyPr wrap="none" anchor="ctr"/>
          <a:lstStyle/>
          <a:p>
            <a:pPr algn="ctr" eaLnBrk="0" hangingPunct="0"/>
            <a:endParaRPr lang="en-US" altLang="en-US" sz="1200">
              <a:solidFill>
                <a:srgbClr val="000000"/>
              </a:solidFill>
              <a:latin typeface="Arial" panose="020B0604020202020204" pitchFamily="34" charset="0"/>
            </a:endParaRPr>
          </a:p>
        </p:txBody>
      </p:sp>
      <p:sp>
        <p:nvSpPr>
          <p:cNvPr id="352260" name="AutoShape 4"/>
          <p:cNvSpPr>
            <a:spLocks noChangeArrowheads="1"/>
          </p:cNvSpPr>
          <p:nvPr/>
        </p:nvSpPr>
        <p:spPr bwMode="auto">
          <a:xfrm>
            <a:off x="2286000" y="5181600"/>
            <a:ext cx="457200" cy="457200"/>
          </a:xfrm>
          <a:prstGeom prst="star4">
            <a:avLst>
              <a:gd name="adj" fmla="val 12500"/>
            </a:avLst>
          </a:prstGeom>
          <a:noFill/>
          <a:ln w="222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261" name="Line 5"/>
          <p:cNvSpPr>
            <a:spLocks noChangeShapeType="1"/>
          </p:cNvSpPr>
          <p:nvPr/>
        </p:nvSpPr>
        <p:spPr bwMode="auto">
          <a:xfrm>
            <a:off x="2743200" y="5410200"/>
            <a:ext cx="25908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262" name="Rectangle 6"/>
          <p:cNvSpPr>
            <a:spLocks noChangeArrowheads="1"/>
          </p:cNvSpPr>
          <p:nvPr/>
        </p:nvSpPr>
        <p:spPr bwMode="auto">
          <a:xfrm>
            <a:off x="2057400" y="5638800"/>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VINSE</a:t>
            </a:r>
            <a:endParaRPr lang="en-US" altLang="en-US" sz="1600" b="1">
              <a:latin typeface="Arial" panose="020B0604020202020204" pitchFamily="34" charset="0"/>
            </a:endParaRPr>
          </a:p>
        </p:txBody>
      </p:sp>
      <p:sp>
        <p:nvSpPr>
          <p:cNvPr id="352263" name="Rectangle 7"/>
          <p:cNvSpPr>
            <a:spLocks noChangeArrowheads="1"/>
          </p:cNvSpPr>
          <p:nvPr/>
        </p:nvSpPr>
        <p:spPr bwMode="auto">
          <a:xfrm>
            <a:off x="4953000" y="5638800"/>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NESTO</a:t>
            </a:r>
            <a:endParaRPr lang="en-US" altLang="en-US" sz="1600" b="1">
              <a:latin typeface="Arial" panose="020B0604020202020204" pitchFamily="34" charset="0"/>
            </a:endParaRPr>
          </a:p>
        </p:txBody>
      </p:sp>
      <p:sp>
        <p:nvSpPr>
          <p:cNvPr id="352265" name="Line 9"/>
          <p:cNvSpPr>
            <a:spLocks noChangeShapeType="1"/>
          </p:cNvSpPr>
          <p:nvPr/>
        </p:nvSpPr>
        <p:spPr bwMode="auto">
          <a:xfrm flipV="1">
            <a:off x="5486400" y="5410200"/>
            <a:ext cx="2286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266" name="Line 10"/>
          <p:cNvSpPr>
            <a:spLocks noChangeShapeType="1"/>
          </p:cNvSpPr>
          <p:nvPr/>
        </p:nvSpPr>
        <p:spPr bwMode="auto">
          <a:xfrm>
            <a:off x="304800" y="5410200"/>
            <a:ext cx="1981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267" name="Line 11"/>
          <p:cNvSpPr>
            <a:spLocks noChangeShapeType="1"/>
          </p:cNvSpPr>
          <p:nvPr/>
        </p:nvSpPr>
        <p:spPr bwMode="auto">
          <a:xfrm>
            <a:off x="8686800" y="5410200"/>
            <a:ext cx="2286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268" name="AutoShape 12"/>
          <p:cNvSpPr>
            <a:spLocks noChangeArrowheads="1"/>
          </p:cNvSpPr>
          <p:nvPr/>
        </p:nvSpPr>
        <p:spPr bwMode="auto">
          <a:xfrm>
            <a:off x="457200" y="3581400"/>
            <a:ext cx="3276600" cy="1447800"/>
          </a:xfrm>
          <a:prstGeom prst="cloudCallout">
            <a:avLst>
              <a:gd name="adj1" fmla="val -50241"/>
              <a:gd name="adj2" fmla="val 63375"/>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tLang="en-US" sz="1200">
              <a:solidFill>
                <a:srgbClr val="000000"/>
              </a:solidFill>
              <a:latin typeface="Arial" panose="020B0604020202020204" pitchFamily="34" charset="0"/>
            </a:endParaRPr>
          </a:p>
        </p:txBody>
      </p:sp>
      <p:sp>
        <p:nvSpPr>
          <p:cNvPr id="352269" name="Text Box 13"/>
          <p:cNvSpPr txBox="1">
            <a:spLocks noChangeArrowheads="1"/>
          </p:cNvSpPr>
          <p:nvPr/>
        </p:nvSpPr>
        <p:spPr bwMode="auto">
          <a:xfrm>
            <a:off x="990600" y="3810000"/>
            <a:ext cx="22256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FFFFFF"/>
                </a:solidFill>
                <a:latin typeface="Arial" panose="020B0604020202020204" pitchFamily="34" charset="0"/>
              </a:rPr>
              <a:t>Hold NESTO</a:t>
            </a:r>
          </a:p>
          <a:p>
            <a:pPr eaLnBrk="0" hangingPunct="0"/>
            <a:r>
              <a:rPr lang="en-US" altLang="en-US" sz="2000">
                <a:solidFill>
                  <a:srgbClr val="FFFFFF"/>
                </a:solidFill>
                <a:latin typeface="Arial" panose="020B0604020202020204" pitchFamily="34" charset="0"/>
              </a:rPr>
              <a:t>IB Course 180°</a:t>
            </a:r>
          </a:p>
          <a:p>
            <a:pPr eaLnBrk="0" hangingPunct="0"/>
            <a:r>
              <a:rPr lang="en-US" altLang="en-US" sz="2000">
                <a:solidFill>
                  <a:srgbClr val="FFFFFF"/>
                </a:solidFill>
                <a:latin typeface="Arial" panose="020B0604020202020204" pitchFamily="34" charset="0"/>
              </a:rPr>
              <a:t>Left turns, etc……</a:t>
            </a:r>
          </a:p>
        </p:txBody>
      </p:sp>
      <p:pic>
        <p:nvPicPr>
          <p:cNvPr id="352270" name="Picture 14"/>
          <p:cNvPicPr>
            <a:picLocks noChangeAspect="1" noChangeArrowheads="1"/>
          </p:cNvPicPr>
          <p:nvPr/>
        </p:nvPicPr>
        <p:blipFill>
          <a:blip r:embed="rId2">
            <a:extLst>
              <a:ext uri="{28A0092B-C50C-407E-A947-70E740481C1C}">
                <a14:useLocalDpi xmlns:a14="http://schemas.microsoft.com/office/drawing/2010/main" val="0"/>
              </a:ext>
            </a:extLst>
          </a:blip>
          <a:srcRect t="6969" b="34352"/>
          <a:stretch>
            <a:fillRect/>
          </a:stretch>
        </p:blipFill>
        <p:spPr bwMode="auto">
          <a:xfrm>
            <a:off x="4343400" y="1295400"/>
            <a:ext cx="4410075" cy="301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2271" name="Oval 15"/>
          <p:cNvSpPr>
            <a:spLocks noChangeArrowheads="1"/>
          </p:cNvSpPr>
          <p:nvPr/>
        </p:nvSpPr>
        <p:spPr bwMode="auto">
          <a:xfrm>
            <a:off x="4953000" y="4495800"/>
            <a:ext cx="914400" cy="914400"/>
          </a:xfrm>
          <a:prstGeom prst="ellipse">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272" name="Oval 16"/>
          <p:cNvSpPr>
            <a:spLocks noChangeArrowheads="1"/>
          </p:cNvSpPr>
          <p:nvPr/>
        </p:nvSpPr>
        <p:spPr bwMode="auto">
          <a:xfrm>
            <a:off x="5867400" y="4495800"/>
            <a:ext cx="914400" cy="914400"/>
          </a:xfrm>
          <a:prstGeom prst="ellipse">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273" name="Rectangle 17"/>
          <p:cNvSpPr>
            <a:spLocks noChangeArrowheads="1"/>
          </p:cNvSpPr>
          <p:nvPr/>
        </p:nvSpPr>
        <p:spPr bwMode="auto">
          <a:xfrm>
            <a:off x="5410200" y="4495800"/>
            <a:ext cx="914400" cy="91440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274" name="Rectangle 18"/>
          <p:cNvSpPr>
            <a:spLocks noChangeArrowheads="1"/>
          </p:cNvSpPr>
          <p:nvPr/>
        </p:nvSpPr>
        <p:spPr bwMode="auto">
          <a:xfrm>
            <a:off x="5410200" y="4572000"/>
            <a:ext cx="990600" cy="838200"/>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275" name="Rectangle 19"/>
          <p:cNvSpPr>
            <a:spLocks noChangeArrowheads="1"/>
          </p:cNvSpPr>
          <p:nvPr/>
        </p:nvSpPr>
        <p:spPr bwMode="auto">
          <a:xfrm>
            <a:off x="5410200" y="4495800"/>
            <a:ext cx="990600" cy="152400"/>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276" name="Line 20"/>
          <p:cNvSpPr>
            <a:spLocks noChangeShapeType="1"/>
          </p:cNvSpPr>
          <p:nvPr/>
        </p:nvSpPr>
        <p:spPr bwMode="auto">
          <a:xfrm>
            <a:off x="5410200" y="4495800"/>
            <a:ext cx="9906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277" name="AutoShape 21"/>
          <p:cNvSpPr>
            <a:spLocks noChangeArrowheads="1"/>
          </p:cNvSpPr>
          <p:nvPr/>
        </p:nvSpPr>
        <p:spPr bwMode="auto">
          <a:xfrm>
            <a:off x="5257800" y="5181600"/>
            <a:ext cx="457200" cy="457200"/>
          </a:xfrm>
          <a:prstGeom prst="star4">
            <a:avLst>
              <a:gd name="adj" fmla="val 12500"/>
            </a:avLst>
          </a:prstGeom>
          <a:solidFill>
            <a:srgbClr val="336600"/>
          </a:solidFill>
          <a:ln w="222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278" name="Text Box 22"/>
          <p:cNvSpPr txBox="1">
            <a:spLocks noChangeArrowheads="1"/>
          </p:cNvSpPr>
          <p:nvPr/>
        </p:nvSpPr>
        <p:spPr bwMode="auto">
          <a:xfrm>
            <a:off x="2438400" y="2362200"/>
            <a:ext cx="1931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FFFFFF"/>
                </a:solidFill>
                <a:latin typeface="Arial" panose="020B0604020202020204" pitchFamily="34" charset="0"/>
              </a:rPr>
              <a:t>Enter IB course</a:t>
            </a:r>
          </a:p>
        </p:txBody>
      </p:sp>
      <p:sp>
        <p:nvSpPr>
          <p:cNvPr id="352279" name="Text Box 23"/>
          <p:cNvSpPr txBox="1">
            <a:spLocks noChangeArrowheads="1"/>
          </p:cNvSpPr>
          <p:nvPr/>
        </p:nvSpPr>
        <p:spPr bwMode="auto">
          <a:xfrm>
            <a:off x="2438400" y="2667000"/>
            <a:ext cx="1916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FFFFFF"/>
                </a:solidFill>
                <a:latin typeface="Arial" panose="020B0604020202020204" pitchFamily="34" charset="0"/>
              </a:rPr>
              <a:t>Enter Left turns</a:t>
            </a:r>
          </a:p>
        </p:txBody>
      </p:sp>
      <p:pic>
        <p:nvPicPr>
          <p:cNvPr id="352280" name="Picture 24"/>
          <p:cNvPicPr>
            <a:picLocks noChangeAspect="1" noChangeArrowheads="1"/>
          </p:cNvPicPr>
          <p:nvPr/>
        </p:nvPicPr>
        <p:blipFill>
          <a:blip r:embed="rId3">
            <a:extLst>
              <a:ext uri="{28A0092B-C50C-407E-A947-70E740481C1C}">
                <a14:useLocalDpi xmlns:a14="http://schemas.microsoft.com/office/drawing/2010/main" val="0"/>
              </a:ext>
            </a:extLst>
          </a:blip>
          <a:srcRect l="20894" t="57050" r="70242" b="39149"/>
          <a:stretch>
            <a:fillRect/>
          </a:stretch>
        </p:blipFill>
        <p:spPr bwMode="auto">
          <a:xfrm>
            <a:off x="5181600" y="26670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2281" name="Rectangle 25"/>
          <p:cNvSpPr>
            <a:spLocks noChangeArrowheads="1"/>
          </p:cNvSpPr>
          <p:nvPr/>
        </p:nvSpPr>
        <p:spPr bwMode="auto">
          <a:xfrm>
            <a:off x="5486400" y="2743200"/>
            <a:ext cx="76200" cy="762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52282" name="Picture 26"/>
          <p:cNvPicPr>
            <a:picLocks noChangeAspect="1" noChangeArrowheads="1"/>
          </p:cNvPicPr>
          <p:nvPr/>
        </p:nvPicPr>
        <p:blipFill>
          <a:blip r:embed="rId4">
            <a:extLst>
              <a:ext uri="{28A0092B-C50C-407E-A947-70E740481C1C}">
                <a14:useLocalDpi xmlns:a14="http://schemas.microsoft.com/office/drawing/2010/main" val="0"/>
              </a:ext>
            </a:extLst>
          </a:blip>
          <a:srcRect l="15813" t="53595" r="45441" b="38943"/>
          <a:stretch>
            <a:fillRect/>
          </a:stretch>
        </p:blipFill>
        <p:spPr bwMode="auto">
          <a:xfrm>
            <a:off x="5029200" y="3657600"/>
            <a:ext cx="18288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2283" name="AutoShape 27"/>
          <p:cNvSpPr>
            <a:spLocks noChangeArrowheads="1"/>
          </p:cNvSpPr>
          <p:nvPr/>
        </p:nvSpPr>
        <p:spPr bwMode="auto">
          <a:xfrm rot="10800000">
            <a:off x="4724400" y="2362200"/>
            <a:ext cx="352425" cy="1747838"/>
          </a:xfrm>
          <a:prstGeom prst="curvedLeftArrow">
            <a:avLst>
              <a:gd name="adj1" fmla="val 99189"/>
              <a:gd name="adj2" fmla="val 198378"/>
              <a:gd name="adj3" fmla="val 33333"/>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284" name="Text Box 28"/>
          <p:cNvSpPr txBox="1">
            <a:spLocks noChangeArrowheads="1"/>
          </p:cNvSpPr>
          <p:nvPr/>
        </p:nvSpPr>
        <p:spPr bwMode="auto">
          <a:xfrm>
            <a:off x="5715000" y="5029200"/>
            <a:ext cx="709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FFFFFF"/>
                </a:solidFill>
                <a:latin typeface="Arial" panose="020B0604020202020204" pitchFamily="34" charset="0"/>
              </a:rPr>
              <a:t>250°</a:t>
            </a:r>
          </a:p>
        </p:txBody>
      </p:sp>
      <p:sp>
        <p:nvSpPr>
          <p:cNvPr id="352285" name="Line 29"/>
          <p:cNvSpPr>
            <a:spLocks noChangeShapeType="1"/>
          </p:cNvSpPr>
          <p:nvPr/>
        </p:nvSpPr>
        <p:spPr bwMode="auto">
          <a:xfrm flipH="1">
            <a:off x="5715000" y="5410200"/>
            <a:ext cx="685800" cy="0"/>
          </a:xfrm>
          <a:prstGeom prst="line">
            <a:avLst/>
          </a:prstGeom>
          <a:noFill/>
          <a:ln w="9525">
            <a:solidFill>
              <a:srgbClr val="FFFF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286" name="Line 30"/>
          <p:cNvSpPr>
            <a:spLocks noChangeShapeType="1"/>
          </p:cNvSpPr>
          <p:nvPr/>
        </p:nvSpPr>
        <p:spPr bwMode="auto">
          <a:xfrm>
            <a:off x="5410200" y="4495800"/>
            <a:ext cx="990600" cy="0"/>
          </a:xfrm>
          <a:prstGeom prst="line">
            <a:avLst/>
          </a:prstGeom>
          <a:noFill/>
          <a:ln w="9525">
            <a:solidFill>
              <a:srgbClr val="FFFF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287" name="Text Box 31"/>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5" action="ppaction://hlinksldjump"/>
              </a:rPr>
              <a:t>MAIN MENU</a:t>
            </a:r>
            <a:endParaRPr lang="en-US" altLang="en-US">
              <a:latin typeface="Arial" panose="020B0604020202020204" pitchFamily="34" charset="0"/>
            </a:endParaRPr>
          </a:p>
        </p:txBody>
      </p:sp>
      <p:pic>
        <p:nvPicPr>
          <p:cNvPr id="352291" name="Picture 35" descr="Picture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3800" y="5105400"/>
            <a:ext cx="1295400"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rrowheads="1"/>
          </p:cNvSpPr>
          <p:nvPr>
            <p:ph type="title"/>
          </p:nvPr>
        </p:nvSpPr>
        <p:spPr/>
        <p:txBody>
          <a:bodyPr/>
          <a:lstStyle/>
          <a:p>
            <a:r>
              <a:rPr lang="en-US" altLang="en-US"/>
              <a:t>HOLDS</a:t>
            </a:r>
          </a:p>
        </p:txBody>
      </p:sp>
      <p:sp>
        <p:nvSpPr>
          <p:cNvPr id="353283" name="Rectangle 3"/>
          <p:cNvSpPr>
            <a:spLocks noChangeArrowheads="1"/>
          </p:cNvSpPr>
          <p:nvPr/>
        </p:nvSpPr>
        <p:spPr bwMode="auto">
          <a:xfrm>
            <a:off x="304800" y="1219200"/>
            <a:ext cx="8610600" cy="5029200"/>
          </a:xfrm>
          <a:prstGeom prst="rect">
            <a:avLst/>
          </a:prstGeom>
          <a:solidFill>
            <a:srgbClr val="336600"/>
          </a:solidFill>
          <a:ln>
            <a:noFill/>
          </a:ln>
          <a:effectLst/>
          <a:extLst>
            <a:ext uri="{91240B29-F687-4F45-9708-019B960494DF}">
              <a14:hiddenLine xmlns:a14="http://schemas.microsoft.com/office/drawing/2010/main" w="57150">
                <a:solidFill>
                  <a:srgbClr val="000000"/>
                </a:solidFill>
                <a:miter lim="800000"/>
                <a:headEnd/>
                <a:tailEnd/>
              </a14:hiddenLine>
            </a:ext>
            <a:ext uri="{AF507438-7753-43E0-B8FC-AC1667EBCBE1}">
              <a14:hiddenEffects xmlns:a14="http://schemas.microsoft.com/office/drawing/2010/main">
                <a:effectLst>
                  <a:outerShdw dist="107763" dir="8100000" algn="ctr" rotWithShape="0">
                    <a:srgbClr val="000000"/>
                  </a:outerShdw>
                </a:effectLst>
              </a14:hiddenEffects>
            </a:ext>
          </a:extLst>
        </p:spPr>
        <p:txBody>
          <a:bodyPr wrap="none" anchor="ctr"/>
          <a:lstStyle/>
          <a:p>
            <a:pPr algn="ctr" eaLnBrk="0" hangingPunct="0"/>
            <a:endParaRPr lang="en-US" altLang="en-US" sz="1200">
              <a:solidFill>
                <a:srgbClr val="000000"/>
              </a:solidFill>
              <a:latin typeface="Arial" panose="020B0604020202020204" pitchFamily="34" charset="0"/>
            </a:endParaRPr>
          </a:p>
        </p:txBody>
      </p:sp>
      <p:sp>
        <p:nvSpPr>
          <p:cNvPr id="353284" name="AutoShape 4"/>
          <p:cNvSpPr>
            <a:spLocks noChangeArrowheads="1"/>
          </p:cNvSpPr>
          <p:nvPr/>
        </p:nvSpPr>
        <p:spPr bwMode="auto">
          <a:xfrm>
            <a:off x="2286000" y="5181600"/>
            <a:ext cx="457200" cy="457200"/>
          </a:xfrm>
          <a:prstGeom prst="star4">
            <a:avLst>
              <a:gd name="adj" fmla="val 12500"/>
            </a:avLst>
          </a:prstGeom>
          <a:noFill/>
          <a:ln w="222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285" name="Line 5"/>
          <p:cNvSpPr>
            <a:spLocks noChangeShapeType="1"/>
          </p:cNvSpPr>
          <p:nvPr/>
        </p:nvSpPr>
        <p:spPr bwMode="auto">
          <a:xfrm>
            <a:off x="2743200" y="5410200"/>
            <a:ext cx="25908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86" name="Rectangle 6"/>
          <p:cNvSpPr>
            <a:spLocks noChangeArrowheads="1"/>
          </p:cNvSpPr>
          <p:nvPr/>
        </p:nvSpPr>
        <p:spPr bwMode="auto">
          <a:xfrm>
            <a:off x="2057400" y="5638800"/>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VINSE</a:t>
            </a:r>
            <a:endParaRPr lang="en-US" altLang="en-US" sz="1600" b="1">
              <a:latin typeface="Arial" panose="020B0604020202020204" pitchFamily="34" charset="0"/>
            </a:endParaRPr>
          </a:p>
        </p:txBody>
      </p:sp>
      <p:sp>
        <p:nvSpPr>
          <p:cNvPr id="353287" name="Rectangle 7"/>
          <p:cNvSpPr>
            <a:spLocks noChangeArrowheads="1"/>
          </p:cNvSpPr>
          <p:nvPr/>
        </p:nvSpPr>
        <p:spPr bwMode="auto">
          <a:xfrm>
            <a:off x="4648200" y="5638800"/>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NESTO</a:t>
            </a:r>
            <a:endParaRPr lang="en-US" altLang="en-US" sz="1600" b="1">
              <a:latin typeface="Arial" panose="020B0604020202020204" pitchFamily="34" charset="0"/>
            </a:endParaRPr>
          </a:p>
        </p:txBody>
      </p:sp>
      <p:sp>
        <p:nvSpPr>
          <p:cNvPr id="353289" name="Line 9"/>
          <p:cNvSpPr>
            <a:spLocks noChangeShapeType="1"/>
          </p:cNvSpPr>
          <p:nvPr/>
        </p:nvSpPr>
        <p:spPr bwMode="auto">
          <a:xfrm flipV="1">
            <a:off x="5486400" y="5410200"/>
            <a:ext cx="2286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0" name="Line 10"/>
          <p:cNvSpPr>
            <a:spLocks noChangeShapeType="1"/>
          </p:cNvSpPr>
          <p:nvPr/>
        </p:nvSpPr>
        <p:spPr bwMode="auto">
          <a:xfrm>
            <a:off x="304800" y="5410200"/>
            <a:ext cx="1981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1" name="Line 11"/>
          <p:cNvSpPr>
            <a:spLocks noChangeShapeType="1"/>
          </p:cNvSpPr>
          <p:nvPr/>
        </p:nvSpPr>
        <p:spPr bwMode="auto">
          <a:xfrm>
            <a:off x="8686800" y="5410200"/>
            <a:ext cx="2286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2" name="Oval 12"/>
          <p:cNvSpPr>
            <a:spLocks noChangeArrowheads="1"/>
          </p:cNvSpPr>
          <p:nvPr/>
        </p:nvSpPr>
        <p:spPr bwMode="auto">
          <a:xfrm>
            <a:off x="5486400" y="4876800"/>
            <a:ext cx="914400" cy="914400"/>
          </a:xfrm>
          <a:prstGeom prst="ellipse">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293" name="Oval 13"/>
          <p:cNvSpPr>
            <a:spLocks noChangeArrowheads="1"/>
          </p:cNvSpPr>
          <p:nvPr/>
        </p:nvSpPr>
        <p:spPr bwMode="auto">
          <a:xfrm>
            <a:off x="5486400" y="4038600"/>
            <a:ext cx="914400" cy="914400"/>
          </a:xfrm>
          <a:prstGeom prst="ellipse">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294" name="Rectangle 14"/>
          <p:cNvSpPr>
            <a:spLocks noChangeArrowheads="1"/>
          </p:cNvSpPr>
          <p:nvPr/>
        </p:nvSpPr>
        <p:spPr bwMode="auto">
          <a:xfrm>
            <a:off x="5486400" y="4419600"/>
            <a:ext cx="914400" cy="91440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295" name="Rectangle 15"/>
          <p:cNvSpPr>
            <a:spLocks noChangeArrowheads="1"/>
          </p:cNvSpPr>
          <p:nvPr/>
        </p:nvSpPr>
        <p:spPr bwMode="auto">
          <a:xfrm>
            <a:off x="5562600" y="4419600"/>
            <a:ext cx="838200" cy="990600"/>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296" name="Rectangle 16"/>
          <p:cNvSpPr>
            <a:spLocks noChangeArrowheads="1"/>
          </p:cNvSpPr>
          <p:nvPr/>
        </p:nvSpPr>
        <p:spPr bwMode="auto">
          <a:xfrm>
            <a:off x="5486400" y="4419600"/>
            <a:ext cx="381000" cy="914400"/>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297" name="AutoShape 17"/>
          <p:cNvSpPr>
            <a:spLocks noChangeArrowheads="1"/>
          </p:cNvSpPr>
          <p:nvPr/>
        </p:nvSpPr>
        <p:spPr bwMode="auto">
          <a:xfrm>
            <a:off x="5257800" y="5181600"/>
            <a:ext cx="457200" cy="457200"/>
          </a:xfrm>
          <a:prstGeom prst="star4">
            <a:avLst>
              <a:gd name="adj" fmla="val 12500"/>
            </a:avLst>
          </a:prstGeom>
          <a:noFill/>
          <a:ln w="222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298" name="Line 18"/>
          <p:cNvSpPr>
            <a:spLocks noChangeShapeType="1"/>
          </p:cNvSpPr>
          <p:nvPr/>
        </p:nvSpPr>
        <p:spPr bwMode="auto">
          <a:xfrm>
            <a:off x="5486400" y="4419600"/>
            <a:ext cx="0" cy="99060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3299" name="Picture 19"/>
          <p:cNvPicPr>
            <a:picLocks noChangeAspect="1" noChangeArrowheads="1"/>
          </p:cNvPicPr>
          <p:nvPr/>
        </p:nvPicPr>
        <p:blipFill>
          <a:blip r:embed="rId2">
            <a:extLst>
              <a:ext uri="{28A0092B-C50C-407E-A947-70E740481C1C}">
                <a14:useLocalDpi xmlns:a14="http://schemas.microsoft.com/office/drawing/2010/main" val="0"/>
              </a:ext>
            </a:extLst>
          </a:blip>
          <a:srcRect t="6969" b="34352"/>
          <a:stretch>
            <a:fillRect/>
          </a:stretch>
        </p:blipFill>
        <p:spPr bwMode="auto">
          <a:xfrm>
            <a:off x="457200" y="1371600"/>
            <a:ext cx="4114800"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3300" name="Rectangle 20"/>
          <p:cNvSpPr>
            <a:spLocks noChangeArrowheads="1"/>
          </p:cNvSpPr>
          <p:nvPr/>
        </p:nvSpPr>
        <p:spPr bwMode="auto">
          <a:xfrm>
            <a:off x="1752600" y="2667000"/>
            <a:ext cx="228600" cy="1524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53301" name="Picture 21"/>
          <p:cNvPicPr>
            <a:picLocks noChangeAspect="1" noChangeArrowheads="1"/>
          </p:cNvPicPr>
          <p:nvPr/>
        </p:nvPicPr>
        <p:blipFill>
          <a:blip r:embed="rId3">
            <a:extLst>
              <a:ext uri="{28A0092B-C50C-407E-A947-70E740481C1C}">
                <a14:useLocalDpi xmlns:a14="http://schemas.microsoft.com/office/drawing/2010/main" val="0"/>
              </a:ext>
            </a:extLst>
          </a:blip>
          <a:srcRect l="16667" t="29222" r="46297" b="62831"/>
          <a:stretch>
            <a:fillRect/>
          </a:stretch>
        </p:blipFill>
        <p:spPr bwMode="auto">
          <a:xfrm>
            <a:off x="1143000" y="2438400"/>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3302" name="Rectangle 22"/>
          <p:cNvSpPr>
            <a:spLocks noChangeArrowheads="1"/>
          </p:cNvSpPr>
          <p:nvPr/>
        </p:nvSpPr>
        <p:spPr bwMode="auto">
          <a:xfrm>
            <a:off x="1066800" y="2438400"/>
            <a:ext cx="1600200" cy="381000"/>
          </a:xfrm>
          <a:prstGeom prst="rect">
            <a:avLst/>
          </a:prstGeom>
          <a:noFill/>
          <a:ln w="254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303" name="Text Box 23"/>
          <p:cNvSpPr txBox="1">
            <a:spLocks noChangeArrowheads="1"/>
          </p:cNvSpPr>
          <p:nvPr/>
        </p:nvSpPr>
        <p:spPr bwMode="auto">
          <a:xfrm rot="5400000">
            <a:off x="5330031" y="4652169"/>
            <a:ext cx="709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FFFFFF"/>
                </a:solidFill>
                <a:latin typeface="Arial" panose="020B0604020202020204" pitchFamily="34" charset="0"/>
              </a:rPr>
              <a:t>180°</a:t>
            </a:r>
          </a:p>
        </p:txBody>
      </p:sp>
      <p:sp>
        <p:nvSpPr>
          <p:cNvPr id="353304" name="Line 24"/>
          <p:cNvSpPr>
            <a:spLocks noChangeShapeType="1"/>
          </p:cNvSpPr>
          <p:nvPr/>
        </p:nvSpPr>
        <p:spPr bwMode="auto">
          <a:xfrm>
            <a:off x="5486400" y="4495800"/>
            <a:ext cx="0" cy="685800"/>
          </a:xfrm>
          <a:prstGeom prst="line">
            <a:avLst/>
          </a:prstGeom>
          <a:noFill/>
          <a:ln w="9525">
            <a:solidFill>
              <a:srgbClr val="FFFF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305" name="Line 25"/>
          <p:cNvSpPr>
            <a:spLocks noChangeShapeType="1"/>
          </p:cNvSpPr>
          <p:nvPr/>
        </p:nvSpPr>
        <p:spPr bwMode="auto">
          <a:xfrm flipV="1">
            <a:off x="6400800" y="4419600"/>
            <a:ext cx="0" cy="914400"/>
          </a:xfrm>
          <a:prstGeom prst="line">
            <a:avLst/>
          </a:prstGeom>
          <a:noFill/>
          <a:ln w="9525">
            <a:solidFill>
              <a:srgbClr val="FFFF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306" name="Text Box 26"/>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pic>
        <p:nvPicPr>
          <p:cNvPr id="353310" name="Picture 30"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105400"/>
            <a:ext cx="1066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Rot="1" noChangeArrowheads="1"/>
          </p:cNvSpPr>
          <p:nvPr>
            <p:ph type="title"/>
          </p:nvPr>
        </p:nvSpPr>
        <p:spPr>
          <a:xfrm>
            <a:off x="304800" y="0"/>
            <a:ext cx="8153400" cy="1066800"/>
          </a:xfrm>
        </p:spPr>
        <p:txBody>
          <a:bodyPr/>
          <a:lstStyle/>
          <a:p>
            <a:r>
              <a:rPr lang="en-US" altLang="en-US" sz="3200"/>
              <a:t>Data Entry Basics</a:t>
            </a:r>
          </a:p>
        </p:txBody>
      </p:sp>
      <p:grpSp>
        <p:nvGrpSpPr>
          <p:cNvPr id="162821" name="Group 5"/>
          <p:cNvGrpSpPr>
            <a:grpSpLocks/>
          </p:cNvGrpSpPr>
          <p:nvPr/>
        </p:nvGrpSpPr>
        <p:grpSpPr bwMode="auto">
          <a:xfrm>
            <a:off x="1143000" y="990600"/>
            <a:ext cx="6475413" cy="4419600"/>
            <a:chOff x="912" y="384"/>
            <a:chExt cx="4079" cy="2784"/>
          </a:xfrm>
        </p:grpSpPr>
        <p:grpSp>
          <p:nvGrpSpPr>
            <p:cNvPr id="162822" name="Group 6"/>
            <p:cNvGrpSpPr>
              <a:grpSpLocks/>
            </p:cNvGrpSpPr>
            <p:nvPr/>
          </p:nvGrpSpPr>
          <p:grpSpPr bwMode="auto">
            <a:xfrm>
              <a:off x="912" y="432"/>
              <a:ext cx="3984" cy="2736"/>
              <a:chOff x="0" y="3888"/>
              <a:chExt cx="5760" cy="432"/>
            </a:xfrm>
          </p:grpSpPr>
          <p:sp>
            <p:nvSpPr>
              <p:cNvPr id="162823" name="Rectangle 7"/>
              <p:cNvSpPr>
                <a:spLocks noChangeArrowheads="1"/>
              </p:cNvSpPr>
              <p:nvPr/>
            </p:nvSpPr>
            <p:spPr bwMode="auto">
              <a:xfrm>
                <a:off x="0" y="3888"/>
                <a:ext cx="5760" cy="432"/>
              </a:xfrm>
              <a:prstGeom prst="rect">
                <a:avLst/>
              </a:prstGeom>
              <a:solidFill>
                <a:srgbClr val="92877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4" name="Rectangle 8"/>
              <p:cNvSpPr>
                <a:spLocks noChangeArrowheads="1"/>
              </p:cNvSpPr>
              <p:nvPr/>
            </p:nvSpPr>
            <p:spPr bwMode="auto">
              <a:xfrm>
                <a:off x="0" y="3982"/>
                <a:ext cx="576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b="1">
                    <a:solidFill>
                      <a:schemeClr val="tx2"/>
                    </a:solidFill>
                    <a:effectLst>
                      <a:outerShdw blurRad="38100" dist="38100" dir="2700000" algn="tl">
                        <a:srgbClr val="000000"/>
                      </a:outerShdw>
                    </a:effectLst>
                    <a:latin typeface="Garamond" panose="02020404030301010803" pitchFamily="18"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endParaRPr lang="en-US" altLang="en-US">
                  <a:solidFill>
                    <a:schemeClr val="bg1"/>
                  </a:solidFill>
                </a:endParaRPr>
              </a:p>
            </p:txBody>
          </p:sp>
        </p:grpSp>
        <p:grpSp>
          <p:nvGrpSpPr>
            <p:cNvPr id="162825" name="Group 9"/>
            <p:cNvGrpSpPr>
              <a:grpSpLocks/>
            </p:cNvGrpSpPr>
            <p:nvPr/>
          </p:nvGrpSpPr>
          <p:grpSpPr bwMode="auto">
            <a:xfrm>
              <a:off x="960" y="384"/>
              <a:ext cx="4031" cy="2736"/>
              <a:chOff x="1104" y="576"/>
              <a:chExt cx="4031" cy="2736"/>
            </a:xfrm>
          </p:grpSpPr>
          <p:pic>
            <p:nvPicPr>
              <p:cNvPr id="1628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576"/>
                <a:ext cx="4031" cy="2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7" name="Rectangle 11"/>
              <p:cNvSpPr>
                <a:spLocks noChangeArrowheads="1"/>
              </p:cNvSpPr>
              <p:nvPr/>
            </p:nvSpPr>
            <p:spPr bwMode="auto">
              <a:xfrm>
                <a:off x="1728" y="1008"/>
                <a:ext cx="1344" cy="1632"/>
              </a:xfrm>
              <a:prstGeom prst="rect">
                <a:avLst/>
              </a:prstGeom>
              <a:solidFill>
                <a:srgbClr val="00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200">
                  <a:solidFill>
                    <a:srgbClr val="000000"/>
                  </a:solidFill>
                  <a:latin typeface="Arial" panose="020B0604020202020204" pitchFamily="34" charset="0"/>
                </a:endParaRPr>
              </a:p>
            </p:txBody>
          </p:sp>
          <p:sp>
            <p:nvSpPr>
              <p:cNvPr id="162828" name="Rectangle 12"/>
              <p:cNvSpPr>
                <a:spLocks noChangeArrowheads="1"/>
              </p:cNvSpPr>
              <p:nvPr/>
            </p:nvSpPr>
            <p:spPr bwMode="auto">
              <a:xfrm>
                <a:off x="1728" y="2880"/>
                <a:ext cx="2784" cy="192"/>
              </a:xfrm>
              <a:prstGeom prst="rect">
                <a:avLst/>
              </a:prstGeom>
              <a:solidFill>
                <a:srgbClr val="00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9" name="Rectangle 13"/>
              <p:cNvSpPr>
                <a:spLocks noChangeArrowheads="1"/>
              </p:cNvSpPr>
              <p:nvPr/>
            </p:nvSpPr>
            <p:spPr bwMode="auto">
              <a:xfrm>
                <a:off x="3072" y="1008"/>
                <a:ext cx="1440" cy="1632"/>
              </a:xfrm>
              <a:prstGeom prst="rect">
                <a:avLst/>
              </a:prstGeom>
              <a:solidFill>
                <a:srgbClr val="00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30" name="Rectangle 14"/>
              <p:cNvSpPr>
                <a:spLocks noChangeArrowheads="1"/>
              </p:cNvSpPr>
              <p:nvPr/>
            </p:nvSpPr>
            <p:spPr bwMode="auto">
              <a:xfrm>
                <a:off x="1728" y="2640"/>
                <a:ext cx="2784" cy="240"/>
              </a:xfrm>
              <a:prstGeom prst="rect">
                <a:avLst/>
              </a:prstGeom>
              <a:solidFill>
                <a:srgbClr val="00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31" name="Rectangle 15"/>
              <p:cNvSpPr>
                <a:spLocks noChangeArrowheads="1"/>
              </p:cNvSpPr>
              <p:nvPr/>
            </p:nvSpPr>
            <p:spPr bwMode="auto">
              <a:xfrm>
                <a:off x="1728" y="768"/>
                <a:ext cx="2784" cy="240"/>
              </a:xfrm>
              <a:prstGeom prst="rect">
                <a:avLst/>
              </a:prstGeom>
              <a:solidFill>
                <a:srgbClr val="00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32" name="Rectangle 16"/>
              <p:cNvSpPr>
                <a:spLocks noChangeArrowheads="1"/>
              </p:cNvSpPr>
              <p:nvPr/>
            </p:nvSpPr>
            <p:spPr bwMode="auto">
              <a:xfrm>
                <a:off x="1728" y="3072"/>
                <a:ext cx="2784" cy="192"/>
              </a:xfrm>
              <a:prstGeom prst="rect">
                <a:avLst/>
              </a:prstGeom>
              <a:solidFill>
                <a:srgbClr val="00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33" name="Text Box 17"/>
              <p:cNvSpPr txBox="1">
                <a:spLocks noChangeArrowheads="1"/>
              </p:cNvSpPr>
              <p:nvPr/>
            </p:nvSpPr>
            <p:spPr bwMode="auto">
              <a:xfrm>
                <a:off x="2112" y="768"/>
                <a:ext cx="19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latin typeface="Arial Narrow" panose="020B0606020202030204" pitchFamily="34" charset="0"/>
                  </a:rPr>
                  <a:t>TITLE LINE &amp; PAGE NUMBER</a:t>
                </a:r>
                <a:endParaRPr lang="en-US" altLang="en-US" sz="1200">
                  <a:solidFill>
                    <a:srgbClr val="000000"/>
                  </a:solidFill>
                  <a:latin typeface="Arial" panose="020B0604020202020204" pitchFamily="34" charset="0"/>
                </a:endParaRPr>
              </a:p>
            </p:txBody>
          </p:sp>
          <p:sp>
            <p:nvSpPr>
              <p:cNvPr id="162834" name="Text Box 18"/>
              <p:cNvSpPr txBox="1">
                <a:spLocks noChangeArrowheads="1"/>
              </p:cNvSpPr>
              <p:nvPr/>
            </p:nvSpPr>
            <p:spPr bwMode="auto">
              <a:xfrm>
                <a:off x="1872" y="1152"/>
                <a:ext cx="1008"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000">
                    <a:solidFill>
                      <a:schemeClr val="tx2"/>
                    </a:solidFill>
                    <a:latin typeface="Arial Narrow" panose="020B0606020202030204" pitchFamily="34" charset="0"/>
                  </a:rPr>
                  <a:t>LATERAL NAV</a:t>
                </a:r>
              </a:p>
              <a:p>
                <a:pPr algn="ctr" eaLnBrk="0" hangingPunct="0"/>
                <a:r>
                  <a:rPr lang="en-US" altLang="en-US" sz="1600">
                    <a:solidFill>
                      <a:schemeClr val="tx2"/>
                    </a:solidFill>
                    <a:latin typeface="Arial Narrow" panose="020B0606020202030204" pitchFamily="34" charset="0"/>
                  </a:rPr>
                  <a:t>FR WPT: </a:t>
                </a:r>
                <a:r>
                  <a:rPr lang="en-US" altLang="en-US" sz="1600">
                    <a:solidFill>
                      <a:srgbClr val="00FFFF"/>
                    </a:solidFill>
                    <a:latin typeface="Arial Narrow" panose="020B0606020202030204" pitchFamily="34" charset="0"/>
                  </a:rPr>
                  <a:t>CYAN</a:t>
                </a:r>
              </a:p>
              <a:p>
                <a:pPr algn="ctr" eaLnBrk="0" hangingPunct="0"/>
                <a:r>
                  <a:rPr lang="en-US" altLang="en-US" sz="1600">
                    <a:solidFill>
                      <a:schemeClr val="tx2"/>
                    </a:solidFill>
                    <a:latin typeface="Arial Narrow" panose="020B0606020202030204" pitchFamily="34" charset="0"/>
                  </a:rPr>
                  <a:t>TO WPT: </a:t>
                </a:r>
                <a:r>
                  <a:rPr lang="en-US" altLang="en-US" sz="1600">
                    <a:solidFill>
                      <a:srgbClr val="33CC33"/>
                    </a:solidFill>
                    <a:latin typeface="Arial Narrow" panose="020B0606020202030204" pitchFamily="34" charset="0"/>
                  </a:rPr>
                  <a:t>GREEN</a:t>
                </a:r>
                <a:endParaRPr lang="en-US" altLang="en-US" sz="2000">
                  <a:solidFill>
                    <a:schemeClr val="tx2"/>
                  </a:solidFill>
                  <a:latin typeface="Arial Narrow" panose="020B0606020202030204" pitchFamily="34" charset="0"/>
                </a:endParaRPr>
              </a:p>
            </p:txBody>
          </p:sp>
          <p:sp>
            <p:nvSpPr>
              <p:cNvPr id="162835" name="Text Box 19"/>
              <p:cNvSpPr txBox="1">
                <a:spLocks noChangeArrowheads="1"/>
              </p:cNvSpPr>
              <p:nvPr/>
            </p:nvSpPr>
            <p:spPr bwMode="auto">
              <a:xfrm>
                <a:off x="3216" y="1152"/>
                <a:ext cx="106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000">
                    <a:solidFill>
                      <a:schemeClr val="tx2"/>
                    </a:solidFill>
                    <a:latin typeface="Arial Narrow" panose="020B0606020202030204" pitchFamily="34" charset="0"/>
                  </a:rPr>
                  <a:t>VERTICAL NAV</a:t>
                </a:r>
              </a:p>
              <a:p>
                <a:pPr algn="ctr" eaLnBrk="0" hangingPunct="0"/>
                <a:r>
                  <a:rPr lang="en-US" altLang="en-US" sz="2000">
                    <a:solidFill>
                      <a:schemeClr val="tx2"/>
                    </a:solidFill>
                    <a:latin typeface="Arial Narrow" panose="020B0606020202030204" pitchFamily="34" charset="0"/>
                  </a:rPr>
                  <a:t>&amp; SPEEDS</a:t>
                </a:r>
              </a:p>
              <a:p>
                <a:pPr algn="ctr" eaLnBrk="0" hangingPunct="0"/>
                <a:r>
                  <a:rPr lang="en-US" altLang="en-US" sz="1600">
                    <a:solidFill>
                      <a:srgbClr val="FF66CC"/>
                    </a:solidFill>
                    <a:latin typeface="Arial Narrow" panose="020B0606020202030204" pitchFamily="34" charset="0"/>
                  </a:rPr>
                  <a:t>MAGENTA</a:t>
                </a:r>
                <a:endParaRPr lang="en-US" altLang="en-US" sz="2000">
                  <a:solidFill>
                    <a:srgbClr val="FF66CC"/>
                  </a:solidFill>
                  <a:latin typeface="Arial Narrow" panose="020B0606020202030204" pitchFamily="34" charset="0"/>
                </a:endParaRPr>
              </a:p>
            </p:txBody>
          </p:sp>
          <p:sp>
            <p:nvSpPr>
              <p:cNvPr id="162836" name="Text Box 20"/>
              <p:cNvSpPr txBox="1">
                <a:spLocks noChangeArrowheads="1"/>
              </p:cNvSpPr>
              <p:nvPr/>
            </p:nvSpPr>
            <p:spPr bwMode="auto">
              <a:xfrm>
                <a:off x="2592" y="2640"/>
                <a:ext cx="9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solidFill>
                      <a:schemeClr val="tx2"/>
                    </a:solidFill>
                    <a:latin typeface="Arial Narrow" panose="020B0606020202030204" pitchFamily="34" charset="0"/>
                  </a:rPr>
                  <a:t>&lt;SHORTCUTS&gt;</a:t>
                </a:r>
              </a:p>
            </p:txBody>
          </p:sp>
          <p:sp>
            <p:nvSpPr>
              <p:cNvPr id="162837" name="Text Box 21"/>
              <p:cNvSpPr txBox="1">
                <a:spLocks noChangeArrowheads="1"/>
              </p:cNvSpPr>
              <p:nvPr/>
            </p:nvSpPr>
            <p:spPr bwMode="auto">
              <a:xfrm>
                <a:off x="1728" y="2880"/>
                <a:ext cx="27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a:solidFill>
                      <a:schemeClr val="tx2"/>
                    </a:solidFill>
                    <a:latin typeface="Arial Narrow" panose="020B0606020202030204" pitchFamily="34" charset="0"/>
                  </a:rPr>
                  <a:t>SCRATCHPAD</a:t>
                </a:r>
              </a:p>
            </p:txBody>
          </p:sp>
          <p:sp>
            <p:nvSpPr>
              <p:cNvPr id="162838" name="Text Box 22"/>
              <p:cNvSpPr txBox="1">
                <a:spLocks noChangeArrowheads="1"/>
              </p:cNvSpPr>
              <p:nvPr/>
            </p:nvSpPr>
            <p:spPr bwMode="auto">
              <a:xfrm>
                <a:off x="2688" y="3072"/>
                <a:ext cx="7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solidFill>
                      <a:schemeClr val="tx2"/>
                    </a:solidFill>
                    <a:latin typeface="Arial Narrow" panose="020B0606020202030204" pitchFamily="34" charset="0"/>
                  </a:rPr>
                  <a:t>MESSAGES</a:t>
                </a:r>
              </a:p>
            </p:txBody>
          </p:sp>
        </p:grpSp>
      </p:grpSp>
      <p:sp>
        <p:nvSpPr>
          <p:cNvPr id="162839" name="Rectangle 23"/>
          <p:cNvSpPr>
            <a:spLocks noChangeArrowheads="1"/>
          </p:cNvSpPr>
          <p:nvPr/>
        </p:nvSpPr>
        <p:spPr bwMode="auto">
          <a:xfrm>
            <a:off x="1066800" y="54864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hlink"/>
              </a:buClr>
              <a:buFont typeface="Wingdings" panose="05000000000000000000" pitchFamily="2" charset="2"/>
              <a:buChar char="§"/>
            </a:pPr>
            <a:r>
              <a:rPr lang="en-US" altLang="en-US" sz="2000" b="1"/>
              <a:t>  Large fonts indicate pilot selectable/ changeable data.</a:t>
            </a:r>
          </a:p>
          <a:p>
            <a:pPr eaLnBrk="0" hangingPunct="0">
              <a:buClr>
                <a:schemeClr val="hlink"/>
              </a:buClr>
              <a:buFont typeface="Wingdings" panose="05000000000000000000" pitchFamily="2" charset="2"/>
              <a:buChar char="§"/>
            </a:pPr>
            <a:r>
              <a:rPr lang="en-US" altLang="en-US" sz="2000" b="1"/>
              <a:t>  Small fonts indicate internally generated data (exceptions)</a:t>
            </a:r>
          </a:p>
        </p:txBody>
      </p:sp>
      <p:sp>
        <p:nvSpPr>
          <p:cNvPr id="162842" name="Text Box 26"/>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rrowheads="1"/>
          </p:cNvSpPr>
          <p:nvPr>
            <p:ph type="title"/>
          </p:nvPr>
        </p:nvSpPr>
        <p:spPr/>
        <p:txBody>
          <a:bodyPr/>
          <a:lstStyle/>
          <a:p>
            <a:r>
              <a:rPr lang="en-US" altLang="en-US"/>
              <a:t>HOLDS</a:t>
            </a:r>
          </a:p>
        </p:txBody>
      </p:sp>
      <p:sp>
        <p:nvSpPr>
          <p:cNvPr id="354307" name="Rectangle 3"/>
          <p:cNvSpPr>
            <a:spLocks noChangeArrowheads="1"/>
          </p:cNvSpPr>
          <p:nvPr/>
        </p:nvSpPr>
        <p:spPr bwMode="auto">
          <a:xfrm>
            <a:off x="304800" y="1219200"/>
            <a:ext cx="8610600" cy="5029200"/>
          </a:xfrm>
          <a:prstGeom prst="rect">
            <a:avLst/>
          </a:prstGeom>
          <a:solidFill>
            <a:srgbClr val="336600"/>
          </a:solidFill>
          <a:ln>
            <a:noFill/>
          </a:ln>
          <a:effectLst/>
          <a:extLst>
            <a:ext uri="{91240B29-F687-4F45-9708-019B960494DF}">
              <a14:hiddenLine xmlns:a14="http://schemas.microsoft.com/office/drawing/2010/main" w="57150">
                <a:solidFill>
                  <a:srgbClr val="000000"/>
                </a:solidFill>
                <a:miter lim="800000"/>
                <a:headEnd/>
                <a:tailEnd/>
              </a14:hiddenLine>
            </a:ext>
            <a:ext uri="{AF507438-7753-43E0-B8FC-AC1667EBCBE1}">
              <a14:hiddenEffects xmlns:a14="http://schemas.microsoft.com/office/drawing/2010/main">
                <a:effectLst>
                  <a:outerShdw dist="107763" dir="8100000" algn="ctr" rotWithShape="0">
                    <a:srgbClr val="000000"/>
                  </a:outerShdw>
                </a:effectLst>
              </a14:hiddenEffects>
            </a:ext>
          </a:extLst>
        </p:spPr>
        <p:txBody>
          <a:bodyPr wrap="none" anchor="ctr"/>
          <a:lstStyle/>
          <a:p>
            <a:pPr algn="ctr" eaLnBrk="0" hangingPunct="0"/>
            <a:endParaRPr lang="en-US" altLang="en-US" sz="1200">
              <a:solidFill>
                <a:srgbClr val="000000"/>
              </a:solidFill>
              <a:latin typeface="Arial" panose="020B0604020202020204" pitchFamily="34" charset="0"/>
            </a:endParaRPr>
          </a:p>
        </p:txBody>
      </p:sp>
      <p:sp>
        <p:nvSpPr>
          <p:cNvPr id="354308" name="AutoShape 4"/>
          <p:cNvSpPr>
            <a:spLocks noChangeArrowheads="1"/>
          </p:cNvSpPr>
          <p:nvPr/>
        </p:nvSpPr>
        <p:spPr bwMode="auto">
          <a:xfrm>
            <a:off x="2286000" y="5181600"/>
            <a:ext cx="457200" cy="457200"/>
          </a:xfrm>
          <a:prstGeom prst="star4">
            <a:avLst>
              <a:gd name="adj" fmla="val 12500"/>
            </a:avLst>
          </a:prstGeom>
          <a:noFill/>
          <a:ln w="222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309" name="Line 5"/>
          <p:cNvSpPr>
            <a:spLocks noChangeShapeType="1"/>
          </p:cNvSpPr>
          <p:nvPr/>
        </p:nvSpPr>
        <p:spPr bwMode="auto">
          <a:xfrm>
            <a:off x="2743200" y="5410200"/>
            <a:ext cx="25908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4310" name="Rectangle 6"/>
          <p:cNvSpPr>
            <a:spLocks noChangeArrowheads="1"/>
          </p:cNvSpPr>
          <p:nvPr/>
        </p:nvSpPr>
        <p:spPr bwMode="auto">
          <a:xfrm>
            <a:off x="2057400" y="5638800"/>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VINSE</a:t>
            </a:r>
            <a:endParaRPr lang="en-US" altLang="en-US" sz="1600" b="1">
              <a:latin typeface="Arial" panose="020B0604020202020204" pitchFamily="34" charset="0"/>
            </a:endParaRPr>
          </a:p>
        </p:txBody>
      </p:sp>
      <p:sp>
        <p:nvSpPr>
          <p:cNvPr id="354311" name="Rectangle 7"/>
          <p:cNvSpPr>
            <a:spLocks noChangeArrowheads="1"/>
          </p:cNvSpPr>
          <p:nvPr/>
        </p:nvSpPr>
        <p:spPr bwMode="auto">
          <a:xfrm>
            <a:off x="4648200" y="5638800"/>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NESTO</a:t>
            </a:r>
            <a:endParaRPr lang="en-US" altLang="en-US" sz="1600" b="1">
              <a:latin typeface="Arial" panose="020B0604020202020204" pitchFamily="34" charset="0"/>
            </a:endParaRPr>
          </a:p>
        </p:txBody>
      </p:sp>
      <p:sp>
        <p:nvSpPr>
          <p:cNvPr id="354312" name="Line 8"/>
          <p:cNvSpPr>
            <a:spLocks noChangeShapeType="1"/>
          </p:cNvSpPr>
          <p:nvPr/>
        </p:nvSpPr>
        <p:spPr bwMode="auto">
          <a:xfrm>
            <a:off x="304800" y="5410200"/>
            <a:ext cx="1981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4313" name="Oval 9"/>
          <p:cNvSpPr>
            <a:spLocks noChangeArrowheads="1"/>
          </p:cNvSpPr>
          <p:nvPr/>
        </p:nvSpPr>
        <p:spPr bwMode="auto">
          <a:xfrm>
            <a:off x="5486400" y="4876800"/>
            <a:ext cx="914400" cy="914400"/>
          </a:xfrm>
          <a:prstGeom prst="ellipse">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314" name="Oval 10"/>
          <p:cNvSpPr>
            <a:spLocks noChangeArrowheads="1"/>
          </p:cNvSpPr>
          <p:nvPr/>
        </p:nvSpPr>
        <p:spPr bwMode="auto">
          <a:xfrm>
            <a:off x="5486400" y="4038600"/>
            <a:ext cx="914400" cy="914400"/>
          </a:xfrm>
          <a:prstGeom prst="ellipse">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315" name="Rectangle 11"/>
          <p:cNvSpPr>
            <a:spLocks noChangeArrowheads="1"/>
          </p:cNvSpPr>
          <p:nvPr/>
        </p:nvSpPr>
        <p:spPr bwMode="auto">
          <a:xfrm>
            <a:off x="5486400" y="4419600"/>
            <a:ext cx="914400" cy="91440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316" name="Rectangle 12"/>
          <p:cNvSpPr>
            <a:spLocks noChangeArrowheads="1"/>
          </p:cNvSpPr>
          <p:nvPr/>
        </p:nvSpPr>
        <p:spPr bwMode="auto">
          <a:xfrm>
            <a:off x="5562600" y="4419600"/>
            <a:ext cx="838200" cy="990600"/>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317" name="Rectangle 13"/>
          <p:cNvSpPr>
            <a:spLocks noChangeArrowheads="1"/>
          </p:cNvSpPr>
          <p:nvPr/>
        </p:nvSpPr>
        <p:spPr bwMode="auto">
          <a:xfrm>
            <a:off x="5486400" y="4419600"/>
            <a:ext cx="381000" cy="914400"/>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318" name="AutoShape 14"/>
          <p:cNvSpPr>
            <a:spLocks noChangeArrowheads="1"/>
          </p:cNvSpPr>
          <p:nvPr/>
        </p:nvSpPr>
        <p:spPr bwMode="auto">
          <a:xfrm>
            <a:off x="5257800" y="5181600"/>
            <a:ext cx="457200" cy="457200"/>
          </a:xfrm>
          <a:prstGeom prst="star4">
            <a:avLst>
              <a:gd name="adj" fmla="val 12500"/>
            </a:avLst>
          </a:prstGeom>
          <a:noFill/>
          <a:ln w="222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319" name="Line 15"/>
          <p:cNvSpPr>
            <a:spLocks noChangeShapeType="1"/>
          </p:cNvSpPr>
          <p:nvPr/>
        </p:nvSpPr>
        <p:spPr bwMode="auto">
          <a:xfrm>
            <a:off x="5486400" y="4419600"/>
            <a:ext cx="0" cy="99060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4321" name="Picture 17"/>
          <p:cNvPicPr>
            <a:picLocks noChangeAspect="1" noChangeArrowheads="1"/>
          </p:cNvPicPr>
          <p:nvPr/>
        </p:nvPicPr>
        <p:blipFill>
          <a:blip r:embed="rId2">
            <a:extLst>
              <a:ext uri="{28A0092B-C50C-407E-A947-70E740481C1C}">
                <a14:useLocalDpi xmlns:a14="http://schemas.microsoft.com/office/drawing/2010/main" val="0"/>
              </a:ext>
            </a:extLst>
          </a:blip>
          <a:srcRect t="6969" b="34352"/>
          <a:stretch>
            <a:fillRect/>
          </a:stretch>
        </p:blipFill>
        <p:spPr bwMode="auto">
          <a:xfrm>
            <a:off x="457200" y="1371600"/>
            <a:ext cx="4800600"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4322" name="Rectangle 18"/>
          <p:cNvSpPr>
            <a:spLocks noChangeArrowheads="1"/>
          </p:cNvSpPr>
          <p:nvPr/>
        </p:nvSpPr>
        <p:spPr bwMode="auto">
          <a:xfrm>
            <a:off x="533400" y="3886200"/>
            <a:ext cx="533400" cy="381000"/>
          </a:xfrm>
          <a:prstGeom prst="rect">
            <a:avLst/>
          </a:prstGeom>
          <a:noFill/>
          <a:ln w="254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323" name="Line 19"/>
          <p:cNvSpPr>
            <a:spLocks noChangeShapeType="1"/>
          </p:cNvSpPr>
          <p:nvPr/>
        </p:nvSpPr>
        <p:spPr bwMode="auto">
          <a:xfrm flipH="1">
            <a:off x="5562600" y="4267200"/>
            <a:ext cx="685800" cy="1066800"/>
          </a:xfrm>
          <a:prstGeom prst="line">
            <a:avLst/>
          </a:prstGeom>
          <a:noFill/>
          <a:ln w="9525">
            <a:solidFill>
              <a:srgbClr val="FFFFFF"/>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4324" name="Line 20"/>
          <p:cNvSpPr>
            <a:spLocks noChangeShapeType="1"/>
          </p:cNvSpPr>
          <p:nvPr/>
        </p:nvSpPr>
        <p:spPr bwMode="auto">
          <a:xfrm>
            <a:off x="5486400" y="4495800"/>
            <a:ext cx="0" cy="685800"/>
          </a:xfrm>
          <a:prstGeom prst="line">
            <a:avLst/>
          </a:prstGeom>
          <a:noFill/>
          <a:ln w="9525">
            <a:solidFill>
              <a:srgbClr val="FFFF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4325" name="Text Box 21"/>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pic>
        <p:nvPicPr>
          <p:cNvPr id="354329" name="Picture 2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64244">
            <a:off x="5915819" y="4447381"/>
            <a:ext cx="12192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rrowheads="1"/>
          </p:cNvSpPr>
          <p:nvPr>
            <p:ph type="title"/>
          </p:nvPr>
        </p:nvSpPr>
        <p:spPr/>
        <p:txBody>
          <a:bodyPr>
            <a:normAutofit fontScale="90000"/>
          </a:bodyPr>
          <a:lstStyle/>
          <a:p>
            <a:r>
              <a:rPr lang="en-US" altLang="en-US"/>
              <a:t>Enroute – Holding</a:t>
            </a:r>
            <a:br>
              <a:rPr lang="en-US" altLang="en-US"/>
            </a:br>
            <a:r>
              <a:rPr lang="en-US" altLang="en-US" sz="3600"/>
              <a:t>Modify a Hold</a:t>
            </a:r>
          </a:p>
        </p:txBody>
      </p:sp>
      <p:sp>
        <p:nvSpPr>
          <p:cNvPr id="444419" name="Rectangle 3"/>
          <p:cNvSpPr>
            <a:spLocks noGrp="1" noChangeArrowheads="1"/>
          </p:cNvSpPr>
          <p:nvPr>
            <p:ph type="body" sz="half" idx="1"/>
          </p:nvPr>
        </p:nvSpPr>
        <p:spPr>
          <a:xfrm>
            <a:off x="457200" y="1600200"/>
            <a:ext cx="4041775" cy="4525963"/>
          </a:xfrm>
        </p:spPr>
        <p:txBody>
          <a:bodyPr>
            <a:normAutofit fontScale="92500"/>
          </a:bodyPr>
          <a:lstStyle/>
          <a:p>
            <a:pPr>
              <a:lnSpc>
                <a:spcPct val="90000"/>
              </a:lnSpc>
            </a:pPr>
            <a:r>
              <a:rPr lang="en-US" altLang="en-US" sz="2400"/>
              <a:t>To change a time-based leg to a distance-based leg, enter the distance into the scratchpad</a:t>
            </a:r>
          </a:p>
          <a:p>
            <a:pPr>
              <a:lnSpc>
                <a:spcPct val="90000"/>
              </a:lnSpc>
            </a:pPr>
            <a:r>
              <a:rPr lang="en-US" altLang="en-US" sz="2400"/>
              <a:t>Push the LEG DIST LSK key to replace</a:t>
            </a:r>
          </a:p>
          <a:p>
            <a:pPr>
              <a:lnSpc>
                <a:spcPct val="90000"/>
              </a:lnSpc>
            </a:pPr>
            <a:r>
              <a:rPr lang="en-US" altLang="en-US" sz="2400"/>
              <a:t>To change or enter the EFC time, enter time into scratchpad</a:t>
            </a:r>
          </a:p>
          <a:p>
            <a:pPr>
              <a:lnSpc>
                <a:spcPct val="90000"/>
              </a:lnSpc>
            </a:pPr>
            <a:r>
              <a:rPr lang="en-US" altLang="en-US" sz="2400"/>
              <a:t>Push the EFC TIME LSK to replace</a:t>
            </a:r>
          </a:p>
          <a:p>
            <a:pPr>
              <a:lnSpc>
                <a:spcPct val="90000"/>
              </a:lnSpc>
            </a:pPr>
            <a:r>
              <a:rPr lang="en-US" altLang="en-US" sz="2400"/>
              <a:t>Verify the flight plan change on the PFD and execute</a:t>
            </a:r>
          </a:p>
        </p:txBody>
      </p:sp>
      <p:pic>
        <p:nvPicPr>
          <p:cNvPr id="444421" name="Picture 5" descr="Scan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32350" y="1600200"/>
            <a:ext cx="36655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4420" name="Text Box 4"/>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rrowheads="1"/>
          </p:cNvSpPr>
          <p:nvPr>
            <p:ph type="title"/>
          </p:nvPr>
        </p:nvSpPr>
        <p:spPr/>
        <p:txBody>
          <a:bodyPr>
            <a:normAutofit fontScale="90000"/>
          </a:bodyPr>
          <a:lstStyle/>
          <a:p>
            <a:r>
              <a:rPr lang="en-US" altLang="en-US"/>
              <a:t>Enroute – Holding</a:t>
            </a:r>
            <a:br>
              <a:rPr lang="en-US" altLang="en-US"/>
            </a:br>
            <a:r>
              <a:rPr lang="en-US" altLang="en-US" sz="3600"/>
              <a:t>Holding Exit</a:t>
            </a:r>
          </a:p>
        </p:txBody>
      </p:sp>
      <p:sp>
        <p:nvSpPr>
          <p:cNvPr id="445443" name="Rectangle 3"/>
          <p:cNvSpPr>
            <a:spLocks noGrp="1" noChangeArrowheads="1"/>
          </p:cNvSpPr>
          <p:nvPr>
            <p:ph idx="1"/>
          </p:nvPr>
        </p:nvSpPr>
        <p:spPr/>
        <p:txBody>
          <a:bodyPr>
            <a:normAutofit fontScale="92500" lnSpcReduction="10000"/>
          </a:bodyPr>
          <a:lstStyle/>
          <a:p>
            <a:r>
              <a:rPr lang="en-US" altLang="en-US" sz="2800"/>
              <a:t>The FMS steers the aircraft to exit the hold in one of three ways</a:t>
            </a:r>
          </a:p>
          <a:p>
            <a:pPr lvl="1"/>
            <a:r>
              <a:rPr lang="en-US" altLang="en-US" sz="2400"/>
              <a:t>If inbound, it will continue along the existing track to exit</a:t>
            </a:r>
          </a:p>
          <a:p>
            <a:pPr lvl="1"/>
            <a:r>
              <a:rPr lang="en-US" altLang="en-US" sz="2400"/>
              <a:t>If on the outbound turn, it will continue through the outbound leg back to the fix</a:t>
            </a:r>
          </a:p>
          <a:p>
            <a:pPr lvl="1"/>
            <a:r>
              <a:rPr lang="en-US" altLang="en-US" sz="2400"/>
              <a:t>If on the outbound leg before the inbound turn, it will start an immediate turn to the inbound leg to exit the holding pattern</a:t>
            </a:r>
          </a:p>
          <a:p>
            <a:r>
              <a:rPr lang="en-US" altLang="en-US" sz="2800"/>
              <a:t>The FMS calculated exit path will show on the PFD in map mode.</a:t>
            </a:r>
          </a:p>
        </p:txBody>
      </p:sp>
      <p:sp>
        <p:nvSpPr>
          <p:cNvPr id="445444" name="Text Box 4"/>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rrowheads="1"/>
          </p:cNvSpPr>
          <p:nvPr>
            <p:ph type="title"/>
          </p:nvPr>
        </p:nvSpPr>
        <p:spPr/>
        <p:txBody>
          <a:bodyPr>
            <a:normAutofit fontScale="90000"/>
          </a:bodyPr>
          <a:lstStyle/>
          <a:p>
            <a:r>
              <a:rPr lang="en-US" altLang="en-US"/>
              <a:t>Enroute – Holding</a:t>
            </a:r>
            <a:br>
              <a:rPr lang="en-US" altLang="en-US"/>
            </a:br>
            <a:r>
              <a:rPr lang="en-US" altLang="en-US" sz="3600"/>
              <a:t>Holding Exit</a:t>
            </a:r>
          </a:p>
        </p:txBody>
      </p:sp>
      <p:sp>
        <p:nvSpPr>
          <p:cNvPr id="446467" name="Rectangle 3"/>
          <p:cNvSpPr>
            <a:spLocks noGrp="1" noChangeArrowheads="1"/>
          </p:cNvSpPr>
          <p:nvPr>
            <p:ph type="body" sz="half" idx="1"/>
          </p:nvPr>
        </p:nvSpPr>
        <p:spPr>
          <a:xfrm>
            <a:off x="457200" y="1600200"/>
            <a:ext cx="4041775" cy="4525963"/>
          </a:xfrm>
        </p:spPr>
        <p:txBody>
          <a:bodyPr>
            <a:normAutofit lnSpcReduction="10000"/>
          </a:bodyPr>
          <a:lstStyle/>
          <a:p>
            <a:pPr>
              <a:lnSpc>
                <a:spcPct val="90000"/>
              </a:lnSpc>
            </a:pPr>
            <a:r>
              <a:rPr lang="en-US" altLang="en-US" sz="2800"/>
              <a:t>To exit holding from the ACT LEGS or ACT FPLN HOLD page:</a:t>
            </a:r>
          </a:p>
          <a:p>
            <a:pPr lvl="1">
              <a:lnSpc>
                <a:spcPct val="90000"/>
              </a:lnSpc>
            </a:pPr>
            <a:r>
              <a:rPr lang="en-US" altLang="en-US" sz="2400"/>
              <a:t>Push the EXIT HOLD LSK</a:t>
            </a:r>
          </a:p>
          <a:p>
            <a:pPr lvl="1">
              <a:lnSpc>
                <a:spcPct val="90000"/>
              </a:lnSpc>
            </a:pPr>
            <a:r>
              <a:rPr lang="en-US" altLang="en-US" sz="2400"/>
              <a:t>Verify the change on the PFD</a:t>
            </a:r>
          </a:p>
          <a:p>
            <a:pPr lvl="1">
              <a:lnSpc>
                <a:spcPct val="90000"/>
              </a:lnSpc>
            </a:pPr>
            <a:r>
              <a:rPr lang="en-US" altLang="en-US" sz="2400"/>
              <a:t>Push the EXEC function key to execute the change and exit the holding pattern.</a:t>
            </a:r>
          </a:p>
        </p:txBody>
      </p:sp>
      <p:pic>
        <p:nvPicPr>
          <p:cNvPr id="446469" name="Picture 5" descr="Scan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32350" y="1600200"/>
            <a:ext cx="36655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6468" name="Text Box 4"/>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rrowheads="1"/>
          </p:cNvSpPr>
          <p:nvPr>
            <p:ph type="title"/>
          </p:nvPr>
        </p:nvSpPr>
        <p:spPr/>
        <p:txBody>
          <a:bodyPr>
            <a:normAutofit fontScale="90000"/>
          </a:bodyPr>
          <a:lstStyle/>
          <a:p>
            <a:r>
              <a:rPr lang="en-US" altLang="en-US"/>
              <a:t>Enroute – Holding</a:t>
            </a:r>
            <a:br>
              <a:rPr lang="en-US" altLang="en-US"/>
            </a:br>
            <a:r>
              <a:rPr lang="en-US" altLang="en-US" sz="3600"/>
              <a:t>Holding Exit (HILO)</a:t>
            </a:r>
          </a:p>
        </p:txBody>
      </p:sp>
      <p:sp>
        <p:nvSpPr>
          <p:cNvPr id="447491" name="Rectangle 3"/>
          <p:cNvSpPr>
            <a:spLocks noGrp="1" noChangeArrowheads="1"/>
          </p:cNvSpPr>
          <p:nvPr>
            <p:ph idx="1"/>
          </p:nvPr>
        </p:nvSpPr>
        <p:spPr/>
        <p:txBody>
          <a:bodyPr>
            <a:normAutofit fontScale="92500" lnSpcReduction="10000"/>
          </a:bodyPr>
          <a:lstStyle/>
          <a:p>
            <a:pPr>
              <a:lnSpc>
                <a:spcPct val="90000"/>
              </a:lnSpc>
            </a:pPr>
            <a:r>
              <a:rPr lang="en-US" altLang="en-US" sz="2800"/>
              <a:t>NOTE: Course reversal holds that commonly appear in approach transitions are automatically armed for exit once the airplane is established in the hold. However, the exit may be cancelled by the pilot prior to reaching the final course intercept point.</a:t>
            </a:r>
          </a:p>
          <a:p>
            <a:pPr>
              <a:lnSpc>
                <a:spcPct val="90000"/>
              </a:lnSpc>
            </a:pPr>
            <a:r>
              <a:rPr lang="en-US" altLang="en-US" sz="2800"/>
              <a:t>To cancel a holding exit</a:t>
            </a:r>
          </a:p>
          <a:p>
            <a:pPr lvl="1">
              <a:lnSpc>
                <a:spcPct val="90000"/>
              </a:lnSpc>
            </a:pPr>
            <a:r>
              <a:rPr lang="en-US" altLang="en-US" sz="2400"/>
              <a:t>Push the LEGS function key</a:t>
            </a:r>
          </a:p>
          <a:p>
            <a:pPr lvl="1">
              <a:lnSpc>
                <a:spcPct val="90000"/>
              </a:lnSpc>
            </a:pPr>
            <a:r>
              <a:rPr lang="en-US" altLang="en-US" sz="2400"/>
              <a:t>Push the CANCEL EXIT LSK</a:t>
            </a:r>
          </a:p>
          <a:p>
            <a:pPr lvl="1">
              <a:lnSpc>
                <a:spcPct val="90000"/>
              </a:lnSpc>
            </a:pPr>
            <a:r>
              <a:rPr lang="en-US" altLang="en-US" sz="2400"/>
              <a:t>Push EXEC to execute the changes</a:t>
            </a:r>
          </a:p>
        </p:txBody>
      </p:sp>
      <p:sp>
        <p:nvSpPr>
          <p:cNvPr id="447492" name="Text Box 4"/>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400050" y="1335088"/>
            <a:ext cx="44910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chemeClr val="tx1"/>
              </a:buClr>
              <a:buFontTx/>
              <a:buChar char="•"/>
            </a:pPr>
            <a:r>
              <a:rPr lang="en-US" altLang="en-US" sz="2000">
                <a:latin typeface="Arial" panose="020B0604020202020204" pitchFamily="34" charset="0"/>
              </a:rPr>
              <a:t> Used for reference only</a:t>
            </a:r>
          </a:p>
          <a:p>
            <a:pPr eaLnBrk="0" hangingPunct="0">
              <a:buClr>
                <a:schemeClr val="tx1"/>
              </a:buClr>
              <a:buFontTx/>
              <a:buChar char="•"/>
            </a:pPr>
            <a:r>
              <a:rPr lang="en-US" altLang="en-US" sz="2000">
                <a:latin typeface="Arial" panose="020B0604020202020204" pitchFamily="34" charset="0"/>
              </a:rPr>
              <a:t> Accessed through index page</a:t>
            </a:r>
          </a:p>
          <a:p>
            <a:pPr eaLnBrk="0" hangingPunct="0">
              <a:buClr>
                <a:schemeClr val="tx1"/>
              </a:buClr>
              <a:buFontTx/>
              <a:buChar char="•"/>
            </a:pPr>
            <a:r>
              <a:rPr lang="en-US" altLang="en-US" sz="2000">
                <a:latin typeface="Arial" panose="020B0604020202020204" pitchFamily="34" charset="0"/>
              </a:rPr>
              <a:t> Seen only in MAP mode on the PFD </a:t>
            </a:r>
          </a:p>
        </p:txBody>
      </p:sp>
      <p:pic>
        <p:nvPicPr>
          <p:cNvPr id="355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025" y="1184275"/>
            <a:ext cx="3635375"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53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2403475"/>
            <a:ext cx="3343275"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5333" name="Line 5"/>
          <p:cNvSpPr>
            <a:spLocks noChangeShapeType="1"/>
          </p:cNvSpPr>
          <p:nvPr/>
        </p:nvSpPr>
        <p:spPr bwMode="auto">
          <a:xfrm>
            <a:off x="5051425" y="2936875"/>
            <a:ext cx="2971800" cy="1524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334" name="Line 6"/>
          <p:cNvSpPr>
            <a:spLocks noChangeShapeType="1"/>
          </p:cNvSpPr>
          <p:nvPr/>
        </p:nvSpPr>
        <p:spPr bwMode="auto">
          <a:xfrm>
            <a:off x="4975225" y="3546475"/>
            <a:ext cx="2514600"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335" name="Line 7"/>
          <p:cNvSpPr>
            <a:spLocks noChangeShapeType="1"/>
          </p:cNvSpPr>
          <p:nvPr/>
        </p:nvSpPr>
        <p:spPr bwMode="auto">
          <a:xfrm>
            <a:off x="4899025" y="4003675"/>
            <a:ext cx="2133600" cy="7620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336" name="Rectangle 8"/>
          <p:cNvSpPr>
            <a:spLocks noChangeArrowheads="1"/>
          </p:cNvSpPr>
          <p:nvPr/>
        </p:nvSpPr>
        <p:spPr bwMode="auto">
          <a:xfrm>
            <a:off x="3757613" y="3775075"/>
            <a:ext cx="10572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buClr>
                <a:srgbClr val="A50021"/>
              </a:buClr>
              <a:buSzPct val="50000"/>
              <a:buFont typeface="Monotype Sorts" pitchFamily="2" charset="2"/>
              <a:buNone/>
            </a:pPr>
            <a:r>
              <a:rPr lang="en-US" altLang="en-US" sz="2000" b="1">
                <a:latin typeface="Arial" panose="020B0604020202020204" pitchFamily="34" charset="0"/>
              </a:rPr>
              <a:t> </a:t>
            </a:r>
            <a:r>
              <a:rPr lang="en-US" altLang="en-US" sz="2000">
                <a:latin typeface="Arial" panose="020B0604020202020204" pitchFamily="34" charset="0"/>
              </a:rPr>
              <a:t>Abeam</a:t>
            </a:r>
          </a:p>
        </p:txBody>
      </p:sp>
      <p:sp>
        <p:nvSpPr>
          <p:cNvPr id="355337" name="Rectangle 9"/>
          <p:cNvSpPr>
            <a:spLocks noChangeArrowheads="1"/>
          </p:cNvSpPr>
          <p:nvPr/>
        </p:nvSpPr>
        <p:spPr bwMode="auto">
          <a:xfrm>
            <a:off x="3376613" y="2708275"/>
            <a:ext cx="18272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buClr>
                <a:srgbClr val="A50021"/>
              </a:buClr>
              <a:buSzPct val="50000"/>
              <a:buFont typeface="Monotype Sorts" pitchFamily="2" charset="2"/>
              <a:buNone/>
            </a:pPr>
            <a:r>
              <a:rPr lang="en-US" altLang="en-US" sz="2000" b="1">
                <a:latin typeface="Arial" panose="020B0604020202020204" pitchFamily="34" charset="0"/>
              </a:rPr>
              <a:t> </a:t>
            </a:r>
            <a:r>
              <a:rPr lang="en-US" altLang="en-US" sz="2000">
                <a:latin typeface="Arial" panose="020B0604020202020204" pitchFamily="34" charset="0"/>
              </a:rPr>
              <a:t>Reference</a:t>
            </a:r>
            <a:endParaRPr lang="en-US" altLang="en-US" sz="2000" b="1">
              <a:latin typeface="Arial" panose="020B0604020202020204" pitchFamily="34" charset="0"/>
            </a:endParaRPr>
          </a:p>
        </p:txBody>
      </p:sp>
      <p:sp>
        <p:nvSpPr>
          <p:cNvPr id="355338" name="Line 10"/>
          <p:cNvSpPr>
            <a:spLocks noChangeShapeType="1"/>
          </p:cNvSpPr>
          <p:nvPr/>
        </p:nvSpPr>
        <p:spPr bwMode="auto">
          <a:xfrm flipH="1" flipV="1">
            <a:off x="1090613" y="3546475"/>
            <a:ext cx="2514600"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339" name="Line 11"/>
          <p:cNvSpPr>
            <a:spLocks noChangeShapeType="1"/>
          </p:cNvSpPr>
          <p:nvPr/>
        </p:nvSpPr>
        <p:spPr bwMode="auto">
          <a:xfrm flipH="1">
            <a:off x="1166813" y="2936875"/>
            <a:ext cx="2438400"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340" name="Line 12"/>
          <p:cNvSpPr>
            <a:spLocks noChangeShapeType="1"/>
          </p:cNvSpPr>
          <p:nvPr/>
        </p:nvSpPr>
        <p:spPr bwMode="auto">
          <a:xfrm flipH="1" flipV="1">
            <a:off x="1700213" y="3775075"/>
            <a:ext cx="1905000" cy="2286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341" name="Rectangle 13"/>
          <p:cNvSpPr>
            <a:spLocks noChangeArrowheads="1"/>
          </p:cNvSpPr>
          <p:nvPr/>
        </p:nvSpPr>
        <p:spPr bwMode="auto">
          <a:xfrm>
            <a:off x="3757613" y="3317875"/>
            <a:ext cx="1171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latin typeface="Arial" panose="020B0604020202020204" pitchFamily="34" charset="0"/>
              </a:rPr>
              <a:t>Distance</a:t>
            </a:r>
          </a:p>
        </p:txBody>
      </p:sp>
      <p:sp>
        <p:nvSpPr>
          <p:cNvPr id="355342" name="Text Box 14"/>
          <p:cNvSpPr txBox="1">
            <a:spLocks noChangeArrowheads="1"/>
          </p:cNvSpPr>
          <p:nvPr/>
        </p:nvSpPr>
        <p:spPr bwMode="auto">
          <a:xfrm>
            <a:off x="3886200" y="327025"/>
            <a:ext cx="1222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FIXES</a:t>
            </a:r>
          </a:p>
        </p:txBody>
      </p:sp>
      <p:sp>
        <p:nvSpPr>
          <p:cNvPr id="355343" name="Text Box 1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5"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Rot="1" noChangeArrowheads="1"/>
          </p:cNvSpPr>
          <p:nvPr>
            <p:ph type="title"/>
          </p:nvPr>
        </p:nvSpPr>
        <p:spPr/>
        <p:txBody>
          <a:bodyPr/>
          <a:lstStyle/>
          <a:p>
            <a:r>
              <a:rPr lang="en-US" altLang="en-US"/>
              <a:t>Terminal Area</a:t>
            </a:r>
          </a:p>
        </p:txBody>
      </p:sp>
      <p:sp>
        <p:nvSpPr>
          <p:cNvPr id="449539" name="Rectangle 3"/>
          <p:cNvSpPr>
            <a:spLocks noGrp="1" noChangeArrowheads="1"/>
          </p:cNvSpPr>
          <p:nvPr>
            <p:ph idx="1"/>
          </p:nvPr>
        </p:nvSpPr>
        <p:spPr>
          <a:xfrm>
            <a:off x="301625" y="1749425"/>
            <a:ext cx="8540750" cy="4422775"/>
          </a:xfrm>
        </p:spPr>
        <p:txBody>
          <a:bodyPr/>
          <a:lstStyle/>
          <a:p>
            <a:pPr>
              <a:lnSpc>
                <a:spcPct val="90000"/>
              </a:lnSpc>
            </a:pPr>
            <a:r>
              <a:rPr lang="en-US" altLang="en-US" sz="2400"/>
              <a:t>When challenged with FMS in the approach checklist, ensure the proper approach is loaded in the FMS and the points are correct with the instrument approach plate.</a:t>
            </a:r>
          </a:p>
          <a:p>
            <a:pPr>
              <a:lnSpc>
                <a:spcPct val="90000"/>
              </a:lnSpc>
            </a:pPr>
            <a:r>
              <a:rPr lang="en-US" altLang="en-US" sz="2400"/>
              <a:t>To review this see </a:t>
            </a:r>
            <a:r>
              <a:rPr lang="en-US" altLang="en-US" sz="2400">
                <a:hlinkClick r:id="rId2" action="ppaction://hlinksldjump"/>
              </a:rPr>
              <a:t>Ground Ops – Takeoff – Selecting an Approach </a:t>
            </a:r>
            <a:endParaRPr lang="en-US" altLang="en-US" sz="2400"/>
          </a:p>
          <a:p>
            <a:pPr>
              <a:lnSpc>
                <a:spcPct val="90000"/>
              </a:lnSpc>
            </a:pPr>
            <a:r>
              <a:rPr lang="en-US" altLang="en-US" sz="2400"/>
              <a:t>When shooting an FMS approach, when within 30 nm of the destination you should see “TERM” in white on you PFD. Announce “Approach mode is armed.”</a:t>
            </a:r>
          </a:p>
          <a:p>
            <a:pPr>
              <a:lnSpc>
                <a:spcPct val="90000"/>
              </a:lnSpc>
            </a:pPr>
            <a:r>
              <a:rPr lang="en-US" altLang="en-US" sz="2400"/>
              <a:t>When within 2 nm of your FAF the TERM should change to a green “</a:t>
            </a:r>
            <a:r>
              <a:rPr lang="en-US" altLang="en-US" sz="2400">
                <a:solidFill>
                  <a:srgbClr val="008000"/>
                </a:solidFill>
              </a:rPr>
              <a:t>GPS APPCH</a:t>
            </a:r>
            <a:r>
              <a:rPr lang="en-US" altLang="en-US" sz="2400"/>
              <a:t>”. Announce “Approach mode active.”</a:t>
            </a:r>
          </a:p>
        </p:txBody>
      </p:sp>
      <p:sp>
        <p:nvSpPr>
          <p:cNvPr id="449540" name="Text Box 4"/>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rrowheads="1"/>
          </p:cNvSpPr>
          <p:nvPr>
            <p:ph type="title"/>
          </p:nvPr>
        </p:nvSpPr>
        <p:spPr/>
        <p:txBody>
          <a:bodyPr/>
          <a:lstStyle/>
          <a:p>
            <a:r>
              <a:rPr lang="en-US" altLang="en-US"/>
              <a:t>Terminal Area</a:t>
            </a:r>
          </a:p>
        </p:txBody>
      </p:sp>
      <p:sp>
        <p:nvSpPr>
          <p:cNvPr id="450563" name="Rectangle 3"/>
          <p:cNvSpPr>
            <a:spLocks noGrp="1" noChangeArrowheads="1"/>
          </p:cNvSpPr>
          <p:nvPr>
            <p:ph idx="1"/>
          </p:nvPr>
        </p:nvSpPr>
        <p:spPr/>
        <p:txBody>
          <a:bodyPr/>
          <a:lstStyle/>
          <a:p>
            <a:r>
              <a:rPr lang="en-US" altLang="en-US" sz="2800"/>
              <a:t>Approach Checklist: Upon reaching the “FMS” portion of the approach checklist, remember to check a few things:</a:t>
            </a:r>
          </a:p>
          <a:p>
            <a:pPr lvl="1"/>
            <a:r>
              <a:rPr lang="en-US" altLang="en-US" sz="2400"/>
              <a:t>The waypoints for the approach</a:t>
            </a:r>
          </a:p>
          <a:p>
            <a:pPr lvl="1"/>
            <a:r>
              <a:rPr lang="en-US" altLang="en-US" sz="2400"/>
              <a:t>Check for the white “TERM”, indicating that Approach Mode is armed</a:t>
            </a:r>
          </a:p>
        </p:txBody>
      </p:sp>
      <p:sp>
        <p:nvSpPr>
          <p:cNvPr id="450564" name="Text Box 4"/>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rrowheads="1"/>
          </p:cNvSpPr>
          <p:nvPr>
            <p:ph type="title"/>
          </p:nvPr>
        </p:nvSpPr>
        <p:spPr/>
        <p:txBody>
          <a:bodyPr/>
          <a:lstStyle/>
          <a:p>
            <a:r>
              <a:rPr lang="en-US" altLang="en-US"/>
              <a:t>Terminal Area - Discontinuities</a:t>
            </a:r>
          </a:p>
        </p:txBody>
      </p:sp>
      <p:sp>
        <p:nvSpPr>
          <p:cNvPr id="451587" name="Rectangle 3"/>
          <p:cNvSpPr>
            <a:spLocks noGrp="1" noChangeArrowheads="1"/>
          </p:cNvSpPr>
          <p:nvPr>
            <p:ph type="body" sz="half" idx="1"/>
          </p:nvPr>
        </p:nvSpPr>
        <p:spPr>
          <a:xfrm>
            <a:off x="457200" y="1600200"/>
            <a:ext cx="4041775" cy="4525963"/>
          </a:xfrm>
        </p:spPr>
        <p:txBody>
          <a:bodyPr>
            <a:normAutofit/>
          </a:bodyPr>
          <a:lstStyle/>
          <a:p>
            <a:pPr>
              <a:lnSpc>
                <a:spcPct val="80000"/>
              </a:lnSpc>
            </a:pPr>
            <a:r>
              <a:rPr lang="en-US" altLang="en-US" sz="2400"/>
              <a:t>As discussed earlier, you may see a discontinuity in your flight plan.</a:t>
            </a:r>
          </a:p>
          <a:p>
            <a:pPr>
              <a:lnSpc>
                <a:spcPct val="80000"/>
              </a:lnSpc>
            </a:pPr>
            <a:r>
              <a:rPr lang="en-US" altLang="en-US" sz="2400"/>
              <a:t>Discontinuities are inserted automatically during certain edits of a flight plan. Their purpose is to segregate portions of the flight plan that are not naturally connected, such as an approach procedure not connected by an IAF to the last en route or arrival waypoint.</a:t>
            </a:r>
          </a:p>
        </p:txBody>
      </p:sp>
      <p:pic>
        <p:nvPicPr>
          <p:cNvPr id="451588" name="Picture 4" descr="File00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3625" y="1600200"/>
            <a:ext cx="3584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1589" name="Text Box 5"/>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rrowheads="1"/>
          </p:cNvSpPr>
          <p:nvPr>
            <p:ph type="title"/>
          </p:nvPr>
        </p:nvSpPr>
        <p:spPr/>
        <p:txBody>
          <a:bodyPr>
            <a:normAutofit fontScale="90000"/>
          </a:bodyPr>
          <a:lstStyle/>
          <a:p>
            <a:r>
              <a:rPr lang="en-US" altLang="en-US" sz="4000"/>
              <a:t>Terminal Area – Removing Discontinuities</a:t>
            </a:r>
          </a:p>
        </p:txBody>
      </p:sp>
      <p:sp>
        <p:nvSpPr>
          <p:cNvPr id="452611" name="Rectangle 3"/>
          <p:cNvSpPr>
            <a:spLocks noGrp="1" noChangeArrowheads="1"/>
          </p:cNvSpPr>
          <p:nvPr>
            <p:ph type="body" sz="half" idx="1"/>
          </p:nvPr>
        </p:nvSpPr>
        <p:spPr>
          <a:xfrm>
            <a:off x="457200" y="1600200"/>
            <a:ext cx="4041775" cy="4525963"/>
          </a:xfrm>
        </p:spPr>
        <p:txBody>
          <a:bodyPr/>
          <a:lstStyle/>
          <a:p>
            <a:r>
              <a:rPr lang="en-US" altLang="en-US" sz="2800"/>
              <a:t>Press CLR/DEL function key then select the LSK associated with the discontinuity.</a:t>
            </a:r>
          </a:p>
          <a:p>
            <a:pPr lvl="1"/>
            <a:r>
              <a:rPr lang="en-US" altLang="en-US" sz="2400"/>
              <a:t>Use this method if you are going direct from the point before the discontinuity to the point after it.</a:t>
            </a:r>
          </a:p>
        </p:txBody>
      </p:sp>
      <p:pic>
        <p:nvPicPr>
          <p:cNvPr id="452612" name="Picture 4" descr="File00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3625" y="1600200"/>
            <a:ext cx="3584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2613" name="Text Box 5"/>
          <p:cNvSpPr txBox="1">
            <a:spLocks noChangeArrowheads="1"/>
          </p:cNvSpPr>
          <p:nvPr/>
        </p:nvSpPr>
        <p:spPr bwMode="auto">
          <a:xfrm>
            <a:off x="17526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416050" y="1270000"/>
            <a:ext cx="2514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rgbClr val="800000"/>
              </a:buClr>
              <a:buSzPct val="50000"/>
              <a:buFont typeface="Monotype Sorts" pitchFamily="2" charset="2"/>
              <a:buChar char="n"/>
            </a:pPr>
            <a:r>
              <a:rPr lang="en-US" altLang="en-US" sz="2400" b="1">
                <a:latin typeface="Garamond" panose="02020404030301010803" pitchFamily="18" charset="0"/>
              </a:rPr>
              <a:t>Enter data in scratchpad and transfer</a:t>
            </a:r>
          </a:p>
        </p:txBody>
      </p:sp>
      <p:sp>
        <p:nvSpPr>
          <p:cNvPr id="184323" name="Text Box 3"/>
          <p:cNvSpPr txBox="1">
            <a:spLocks noChangeArrowheads="1"/>
          </p:cNvSpPr>
          <p:nvPr/>
        </p:nvSpPr>
        <p:spPr bwMode="auto">
          <a:xfrm>
            <a:off x="1447800" y="4267200"/>
            <a:ext cx="2819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A50021"/>
              </a:buClr>
              <a:buSzPct val="50000"/>
              <a:buFont typeface="Monotype Sorts" pitchFamily="2" charset="2"/>
              <a:buChar char="n"/>
            </a:pPr>
            <a:r>
              <a:rPr lang="en-US" altLang="en-US" sz="2000">
                <a:solidFill>
                  <a:srgbClr val="000000"/>
                </a:solidFill>
                <a:latin typeface="Arial" panose="020B0604020202020204" pitchFamily="34" charset="0"/>
              </a:rPr>
              <a:t> </a:t>
            </a:r>
            <a:r>
              <a:rPr lang="en-US" altLang="en-US" sz="2400" b="1"/>
              <a:t>Page change and                                                                                                                                                                                                                                                 scratchpad work                                                                                                                                                                                                                                                independently</a:t>
            </a:r>
          </a:p>
        </p:txBody>
      </p:sp>
      <p:sp>
        <p:nvSpPr>
          <p:cNvPr id="184324" name="Text Box 4"/>
          <p:cNvSpPr txBox="1">
            <a:spLocks noChangeArrowheads="1"/>
          </p:cNvSpPr>
          <p:nvPr/>
        </p:nvSpPr>
        <p:spPr bwMode="auto">
          <a:xfrm>
            <a:off x="2133600" y="304800"/>
            <a:ext cx="4900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SCRATCHPAD OPERATION</a:t>
            </a:r>
          </a:p>
        </p:txBody>
      </p:sp>
      <p:pic>
        <p:nvPicPr>
          <p:cNvPr id="184325" name="Picture 5"/>
          <p:cNvPicPr>
            <a:picLocks noChangeAspect="1" noChangeArrowheads="1"/>
          </p:cNvPicPr>
          <p:nvPr/>
        </p:nvPicPr>
        <p:blipFill>
          <a:blip r:embed="rId3">
            <a:extLst>
              <a:ext uri="{28A0092B-C50C-407E-A947-70E740481C1C}">
                <a14:useLocalDpi xmlns:a14="http://schemas.microsoft.com/office/drawing/2010/main" val="0"/>
              </a:ext>
            </a:extLst>
          </a:blip>
          <a:srcRect t="4903"/>
          <a:stretch>
            <a:fillRect/>
          </a:stretch>
        </p:blipFill>
        <p:spPr bwMode="auto">
          <a:xfrm>
            <a:off x="4637088" y="1022350"/>
            <a:ext cx="42957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26" name="Text Box 6"/>
          <p:cNvSpPr txBox="1">
            <a:spLocks noChangeArrowheads="1"/>
          </p:cNvSpPr>
          <p:nvPr/>
        </p:nvSpPr>
        <p:spPr bwMode="auto">
          <a:xfrm>
            <a:off x="685800" y="3276600"/>
            <a:ext cx="762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000">
                <a:latin typeface="Arial" panose="020B0604020202020204" pitchFamily="34" charset="0"/>
              </a:rPr>
              <a:t>OR</a:t>
            </a:r>
          </a:p>
        </p:txBody>
      </p:sp>
      <p:sp>
        <p:nvSpPr>
          <p:cNvPr id="184328" name="Text Box 8"/>
          <p:cNvSpPr txBox="1">
            <a:spLocks noChangeArrowheads="1"/>
          </p:cNvSpPr>
          <p:nvPr/>
        </p:nvSpPr>
        <p:spPr bwMode="auto">
          <a:xfrm>
            <a:off x="1557338" y="3190875"/>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SzPct val="60000"/>
              <a:buFont typeface="Monotype Sorts" pitchFamily="2" charset="2"/>
              <a:buNone/>
            </a:pPr>
            <a:r>
              <a:rPr lang="en-US" altLang="en-US" b="1">
                <a:latin typeface="Arial" panose="020B0604020202020204" pitchFamily="34" charset="0"/>
              </a:rPr>
              <a:t> </a:t>
            </a:r>
            <a:r>
              <a:rPr lang="en-US" altLang="en-US" sz="2000" u="sng">
                <a:latin typeface="Arial" panose="020B0604020202020204" pitchFamily="34" charset="0"/>
              </a:rPr>
              <a:t>Copy</a:t>
            </a:r>
            <a:r>
              <a:rPr lang="en-US" altLang="en-US" sz="2000">
                <a:latin typeface="Arial" panose="020B0604020202020204" pitchFamily="34" charset="0"/>
              </a:rPr>
              <a:t> data TO</a:t>
            </a:r>
            <a:br>
              <a:rPr lang="en-US" altLang="en-US" sz="2000">
                <a:latin typeface="Arial" panose="020B0604020202020204" pitchFamily="34" charset="0"/>
              </a:rPr>
            </a:br>
            <a:r>
              <a:rPr lang="en-US" altLang="en-US" sz="2000">
                <a:latin typeface="Arial" panose="020B0604020202020204" pitchFamily="34" charset="0"/>
              </a:rPr>
              <a:t> scratchpad and transfer</a:t>
            </a:r>
            <a:endParaRPr lang="en-US" altLang="en-US" sz="2000" b="1">
              <a:latin typeface="Arial" panose="020B0604020202020204" pitchFamily="34" charset="0"/>
            </a:endParaRPr>
          </a:p>
        </p:txBody>
      </p:sp>
      <p:sp>
        <p:nvSpPr>
          <p:cNvPr id="184331" name="Text Box 11"/>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rrowheads="1"/>
          </p:cNvSpPr>
          <p:nvPr>
            <p:ph type="title"/>
          </p:nvPr>
        </p:nvSpPr>
        <p:spPr/>
        <p:txBody>
          <a:bodyPr>
            <a:normAutofit fontScale="90000"/>
          </a:bodyPr>
          <a:lstStyle/>
          <a:p>
            <a:r>
              <a:rPr lang="en-US" altLang="en-US" sz="4000"/>
              <a:t>Terminal Area – Removing Discontinuities</a:t>
            </a:r>
          </a:p>
        </p:txBody>
      </p:sp>
      <p:sp>
        <p:nvSpPr>
          <p:cNvPr id="453635" name="Rectangle 3"/>
          <p:cNvSpPr>
            <a:spLocks noGrp="1" noChangeArrowheads="1"/>
          </p:cNvSpPr>
          <p:nvPr>
            <p:ph type="body" sz="half" idx="1"/>
          </p:nvPr>
        </p:nvSpPr>
        <p:spPr>
          <a:xfrm>
            <a:off x="457200" y="1600200"/>
            <a:ext cx="4041775" cy="4525963"/>
          </a:xfrm>
        </p:spPr>
        <p:txBody>
          <a:bodyPr>
            <a:normAutofit lnSpcReduction="10000"/>
          </a:bodyPr>
          <a:lstStyle/>
          <a:p>
            <a:pPr>
              <a:lnSpc>
                <a:spcPct val="90000"/>
              </a:lnSpc>
            </a:pPr>
            <a:r>
              <a:rPr lang="en-US" altLang="en-US" sz="2800"/>
              <a:t>If the points are not as discussed in the previous slide, press the LSK for the point you want to go to. </a:t>
            </a:r>
          </a:p>
          <a:p>
            <a:pPr>
              <a:lnSpc>
                <a:spcPct val="90000"/>
              </a:lnSpc>
            </a:pPr>
            <a:r>
              <a:rPr lang="en-US" altLang="en-US" sz="2800"/>
              <a:t>Then press the DISCONTINUITY LSK. </a:t>
            </a:r>
          </a:p>
          <a:p>
            <a:pPr>
              <a:lnSpc>
                <a:spcPct val="90000"/>
              </a:lnSpc>
            </a:pPr>
            <a:r>
              <a:rPr lang="en-US" altLang="en-US" sz="2800"/>
              <a:t>This replaces the discontinuity with that point.</a:t>
            </a:r>
          </a:p>
        </p:txBody>
      </p:sp>
      <p:pic>
        <p:nvPicPr>
          <p:cNvPr id="453636" name="Picture 4" descr="File00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3625" y="1600200"/>
            <a:ext cx="3584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3637"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Rot="1" noChangeArrowheads="1"/>
          </p:cNvSpPr>
          <p:nvPr>
            <p:ph type="title"/>
          </p:nvPr>
        </p:nvSpPr>
        <p:spPr/>
        <p:txBody>
          <a:bodyPr>
            <a:normAutofit fontScale="90000"/>
          </a:bodyPr>
          <a:lstStyle/>
          <a:p>
            <a:r>
              <a:rPr lang="en-US" altLang="en-US" sz="4000"/>
              <a:t>Terminal Area – Removing Discontinuities</a:t>
            </a:r>
          </a:p>
        </p:txBody>
      </p:sp>
      <p:sp>
        <p:nvSpPr>
          <p:cNvPr id="454659" name="Rectangle 3"/>
          <p:cNvSpPr>
            <a:spLocks noGrp="1" noChangeArrowheads="1"/>
          </p:cNvSpPr>
          <p:nvPr>
            <p:ph type="body" sz="half" idx="1"/>
          </p:nvPr>
        </p:nvSpPr>
        <p:spPr>
          <a:xfrm>
            <a:off x="457200" y="1600200"/>
            <a:ext cx="4041775" cy="4525963"/>
          </a:xfrm>
        </p:spPr>
        <p:txBody>
          <a:bodyPr/>
          <a:lstStyle/>
          <a:p>
            <a:pPr>
              <a:lnSpc>
                <a:spcPct val="80000"/>
              </a:lnSpc>
            </a:pPr>
            <a:r>
              <a:rPr lang="en-US" altLang="en-US" sz="2400"/>
              <a:t>Another way to remove a discontinuity is by use of the DIR (direct) function key.</a:t>
            </a:r>
          </a:p>
          <a:p>
            <a:pPr>
              <a:lnSpc>
                <a:spcPct val="80000"/>
              </a:lnSpc>
            </a:pPr>
            <a:r>
              <a:rPr lang="en-US" altLang="en-US" sz="2400"/>
              <a:t>Once cleared direct to a point, press the DIR function key</a:t>
            </a:r>
          </a:p>
          <a:p>
            <a:pPr>
              <a:lnSpc>
                <a:spcPct val="80000"/>
              </a:lnSpc>
            </a:pPr>
            <a:r>
              <a:rPr lang="en-US" altLang="en-US" sz="2400"/>
              <a:t>Then press the LSK corresponding to the point you are cleared to.</a:t>
            </a:r>
          </a:p>
          <a:p>
            <a:pPr>
              <a:lnSpc>
                <a:spcPct val="80000"/>
              </a:lnSpc>
            </a:pPr>
            <a:r>
              <a:rPr lang="en-US" altLang="en-US" sz="2400"/>
              <a:t>This will move the point up and remove the discontinuity</a:t>
            </a:r>
          </a:p>
        </p:txBody>
      </p:sp>
      <p:pic>
        <p:nvPicPr>
          <p:cNvPr id="454660" name="Picture 4" descr="LEGS P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86350" y="1600200"/>
            <a:ext cx="3473450" cy="452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4661" name="Line 5"/>
          <p:cNvSpPr>
            <a:spLocks noChangeShapeType="1"/>
          </p:cNvSpPr>
          <p:nvPr/>
        </p:nvSpPr>
        <p:spPr bwMode="auto">
          <a:xfrm>
            <a:off x="3581400" y="3429000"/>
            <a:ext cx="1600200" cy="9906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2" name="Text Box 6"/>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4661"/>
                                        </p:tgtEl>
                                        <p:attrNameLst>
                                          <p:attrName>style.visibility</p:attrName>
                                        </p:attrNameLst>
                                      </p:cBhvr>
                                      <p:to>
                                        <p:strVal val="visible"/>
                                      </p:to>
                                    </p:set>
                                    <p:anim calcmode="lin" valueType="num">
                                      <p:cBhvr additive="base">
                                        <p:cTn id="7" dur="500" fill="hold"/>
                                        <p:tgtEl>
                                          <p:spTgt spid="454661"/>
                                        </p:tgtEl>
                                        <p:attrNameLst>
                                          <p:attrName>ppt_x</p:attrName>
                                        </p:attrNameLst>
                                      </p:cBhvr>
                                      <p:tavLst>
                                        <p:tav tm="0">
                                          <p:val>
                                            <p:strVal val="0-#ppt_w/2"/>
                                          </p:val>
                                        </p:tav>
                                        <p:tav tm="100000">
                                          <p:val>
                                            <p:strVal val="#ppt_x"/>
                                          </p:val>
                                        </p:tav>
                                      </p:tavLst>
                                    </p:anim>
                                    <p:anim calcmode="lin" valueType="num">
                                      <p:cBhvr additive="base">
                                        <p:cTn id="8" dur="500" fill="hold"/>
                                        <p:tgtEl>
                                          <p:spTgt spid="454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rrowheads="1"/>
          </p:cNvSpPr>
          <p:nvPr>
            <p:ph type="title"/>
          </p:nvPr>
        </p:nvSpPr>
        <p:spPr>
          <a:xfrm>
            <a:off x="381000" y="228600"/>
            <a:ext cx="8229600" cy="1143000"/>
          </a:xfrm>
        </p:spPr>
        <p:txBody>
          <a:bodyPr/>
          <a:lstStyle/>
          <a:p>
            <a:r>
              <a:rPr lang="en-US" altLang="en-US"/>
              <a:t>Terminal Area – IAF</a:t>
            </a:r>
          </a:p>
        </p:txBody>
      </p:sp>
      <p:sp>
        <p:nvSpPr>
          <p:cNvPr id="455683" name="Rectangle 3"/>
          <p:cNvSpPr>
            <a:spLocks noGrp="1" noChangeArrowheads="1"/>
          </p:cNvSpPr>
          <p:nvPr>
            <p:ph type="body" sz="half" idx="1"/>
          </p:nvPr>
        </p:nvSpPr>
        <p:spPr>
          <a:xfrm>
            <a:off x="457200" y="1600200"/>
            <a:ext cx="4041775" cy="4525963"/>
          </a:xfrm>
        </p:spPr>
        <p:txBody>
          <a:bodyPr>
            <a:normAutofit/>
          </a:bodyPr>
          <a:lstStyle/>
          <a:p>
            <a:r>
              <a:rPr lang="en-US" altLang="en-US" sz="2800"/>
              <a:t>If you selected the Initial Approach Fix as the point you are starting your approach from, remove the discontinuity as shown previously and commence the approach when cleared.</a:t>
            </a:r>
          </a:p>
          <a:p>
            <a:pPr>
              <a:buFont typeface="Wingdings" panose="05000000000000000000" pitchFamily="2" charset="2"/>
              <a:buNone/>
            </a:pPr>
            <a:endParaRPr lang="en-US" altLang="en-US" sz="2800"/>
          </a:p>
        </p:txBody>
      </p:sp>
      <p:pic>
        <p:nvPicPr>
          <p:cNvPr id="455684" name="Picture 4" descr="File00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3625" y="1600200"/>
            <a:ext cx="3584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5685" name="Text Box 5"/>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rrowheads="1"/>
          </p:cNvSpPr>
          <p:nvPr>
            <p:ph type="title"/>
          </p:nvPr>
        </p:nvSpPr>
        <p:spPr/>
        <p:txBody>
          <a:bodyPr/>
          <a:lstStyle/>
          <a:p>
            <a:r>
              <a:rPr lang="en-US" altLang="en-US"/>
              <a:t>Terminal Area - Vectors</a:t>
            </a:r>
          </a:p>
        </p:txBody>
      </p:sp>
      <p:sp>
        <p:nvSpPr>
          <p:cNvPr id="456707" name="Rectangle 3"/>
          <p:cNvSpPr>
            <a:spLocks noGrp="1" noChangeArrowheads="1"/>
          </p:cNvSpPr>
          <p:nvPr>
            <p:ph type="body" sz="half" idx="1"/>
          </p:nvPr>
        </p:nvSpPr>
        <p:spPr>
          <a:xfrm>
            <a:off x="457200" y="1600200"/>
            <a:ext cx="4041775" cy="4525963"/>
          </a:xfrm>
        </p:spPr>
        <p:txBody>
          <a:bodyPr/>
          <a:lstStyle/>
          <a:p>
            <a:r>
              <a:rPr lang="en-US" altLang="en-US" sz="2400"/>
              <a:t>Two techniques exist for shooting an FMS based approach when you choose vectors as your transition method.</a:t>
            </a:r>
          </a:p>
          <a:p>
            <a:pPr lvl="1"/>
            <a:r>
              <a:rPr lang="en-US" altLang="en-US" sz="2000"/>
              <a:t>Blue Method</a:t>
            </a:r>
          </a:p>
          <a:p>
            <a:pPr lvl="1"/>
            <a:r>
              <a:rPr lang="en-US" altLang="en-US" sz="2000"/>
              <a:t>Green Method</a:t>
            </a:r>
          </a:p>
          <a:p>
            <a:r>
              <a:rPr lang="en-US" altLang="en-US" sz="2400"/>
              <a:t>This transition consists of a Course to Fix (CTF) leg in the flight plan leading to the FAF.</a:t>
            </a:r>
          </a:p>
        </p:txBody>
      </p:sp>
      <p:pic>
        <p:nvPicPr>
          <p:cNvPr id="456708" name="Picture 4" descr="File002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41492"/>
            <a:ext cx="4038600" cy="44433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6709" name="Text Box 5"/>
          <p:cNvSpPr txBox="1">
            <a:spLocks noChangeArrowheads="1"/>
          </p:cNvSpPr>
          <p:nvPr/>
        </p:nvSpPr>
        <p:spPr bwMode="auto">
          <a:xfrm>
            <a:off x="17526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rrowheads="1"/>
          </p:cNvSpPr>
          <p:nvPr>
            <p:ph type="title"/>
          </p:nvPr>
        </p:nvSpPr>
        <p:spPr/>
        <p:txBody>
          <a:bodyPr/>
          <a:lstStyle/>
          <a:p>
            <a:r>
              <a:rPr lang="en-US" altLang="en-US"/>
              <a:t>Terminal Area – Vectors</a:t>
            </a:r>
          </a:p>
        </p:txBody>
      </p:sp>
      <p:sp>
        <p:nvSpPr>
          <p:cNvPr id="457731" name="Rectangle 3"/>
          <p:cNvSpPr>
            <a:spLocks noGrp="1" noChangeArrowheads="1"/>
          </p:cNvSpPr>
          <p:nvPr>
            <p:ph idx="1"/>
          </p:nvPr>
        </p:nvSpPr>
        <p:spPr/>
        <p:txBody>
          <a:bodyPr/>
          <a:lstStyle/>
          <a:p>
            <a:r>
              <a:rPr lang="en-US" altLang="en-US"/>
              <a:t>Blue Method</a:t>
            </a:r>
          </a:p>
          <a:p>
            <a:pPr lvl="1"/>
            <a:r>
              <a:rPr lang="en-US" altLang="en-US"/>
              <a:t>When the aircraft is properly positioned and cleared for the approach, intercept the CTF leg by placing the CTF point in the Blue Line on the flight plan (CTF fix is the point prior to the FAF).</a:t>
            </a:r>
          </a:p>
          <a:p>
            <a:pPr lvl="1"/>
            <a:r>
              <a:rPr lang="en-US" altLang="en-US"/>
              <a:t>Comply with the vectors to intercept the course.</a:t>
            </a:r>
          </a:p>
        </p:txBody>
      </p:sp>
      <p:sp>
        <p:nvSpPr>
          <p:cNvPr id="457732" name="Text Box 4"/>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rrowheads="1"/>
          </p:cNvSpPr>
          <p:nvPr>
            <p:ph type="title"/>
          </p:nvPr>
        </p:nvSpPr>
        <p:spPr/>
        <p:txBody>
          <a:bodyPr/>
          <a:lstStyle/>
          <a:p>
            <a:r>
              <a:rPr lang="en-US" altLang="en-US"/>
              <a:t>Terminal Area - Vectors</a:t>
            </a:r>
          </a:p>
        </p:txBody>
      </p:sp>
      <p:sp>
        <p:nvSpPr>
          <p:cNvPr id="458755" name="Rectangle 3"/>
          <p:cNvSpPr>
            <a:spLocks noGrp="1" noChangeArrowheads="1"/>
          </p:cNvSpPr>
          <p:nvPr>
            <p:ph sz="half" idx="1"/>
          </p:nvPr>
        </p:nvSpPr>
        <p:spPr>
          <a:xfrm>
            <a:off x="457200" y="1600200"/>
            <a:ext cx="4041775" cy="4525963"/>
          </a:xfrm>
        </p:spPr>
        <p:txBody>
          <a:bodyPr>
            <a:normAutofit lnSpcReduction="10000"/>
          </a:bodyPr>
          <a:lstStyle/>
          <a:p>
            <a:pPr>
              <a:lnSpc>
                <a:spcPct val="90000"/>
              </a:lnSpc>
            </a:pPr>
            <a:r>
              <a:rPr lang="en-US" altLang="en-US" sz="2800"/>
              <a:t>Green Method</a:t>
            </a:r>
          </a:p>
          <a:p>
            <a:pPr lvl="1">
              <a:lnSpc>
                <a:spcPct val="90000"/>
              </a:lnSpc>
            </a:pPr>
            <a:r>
              <a:rPr lang="en-US" altLang="en-US" sz="2400"/>
              <a:t>Use heading mode to comply with ATC vectors.</a:t>
            </a:r>
          </a:p>
          <a:p>
            <a:pPr lvl="1">
              <a:lnSpc>
                <a:spcPct val="90000"/>
              </a:lnSpc>
            </a:pPr>
            <a:r>
              <a:rPr lang="en-US" altLang="en-US" sz="2400"/>
              <a:t>Place the FAF in the Green line on the flight plan.</a:t>
            </a:r>
          </a:p>
          <a:p>
            <a:pPr lvl="1">
              <a:lnSpc>
                <a:spcPct val="90000"/>
              </a:lnSpc>
            </a:pPr>
            <a:r>
              <a:rPr lang="en-US" altLang="en-US" sz="2400"/>
              <a:t>Press INTC CRS LSK to set the appropriate course to intercept</a:t>
            </a:r>
          </a:p>
          <a:p>
            <a:pPr lvl="1">
              <a:lnSpc>
                <a:spcPct val="90000"/>
              </a:lnSpc>
              <a:buFont typeface="Wingdings" panose="05000000000000000000" pitchFamily="2" charset="2"/>
              <a:buNone/>
            </a:pPr>
            <a:r>
              <a:rPr lang="en-US" altLang="en-US" sz="2400"/>
              <a:t>	Sets “infinite course” to selected point.</a:t>
            </a:r>
          </a:p>
          <a:p>
            <a:pPr lvl="1">
              <a:lnSpc>
                <a:spcPct val="90000"/>
              </a:lnSpc>
            </a:pPr>
            <a:endParaRPr lang="en-US" altLang="en-US" sz="2400"/>
          </a:p>
        </p:txBody>
      </p:sp>
      <p:pic>
        <p:nvPicPr>
          <p:cNvPr id="458757" name="Picture 5" descr="LEGS P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8713" y="1911350"/>
            <a:ext cx="3230562" cy="3979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8756" name="Text Box 4"/>
          <p:cNvSpPr txBox="1">
            <a:spLocks noChangeArrowheads="1"/>
          </p:cNvSpPr>
          <p:nvPr/>
        </p:nvSpPr>
        <p:spPr bwMode="auto">
          <a:xfrm>
            <a:off x="14478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
        <p:nvSpPr>
          <p:cNvPr id="458758" name="Line 6"/>
          <p:cNvSpPr>
            <a:spLocks noChangeShapeType="1"/>
          </p:cNvSpPr>
          <p:nvPr/>
        </p:nvSpPr>
        <p:spPr bwMode="auto">
          <a:xfrm flipV="1">
            <a:off x="2133600" y="2819400"/>
            <a:ext cx="2971800" cy="14478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8759" name="Line 7"/>
          <p:cNvSpPr>
            <a:spLocks noChangeShapeType="1"/>
          </p:cNvSpPr>
          <p:nvPr/>
        </p:nvSpPr>
        <p:spPr bwMode="auto">
          <a:xfrm flipV="1">
            <a:off x="3886200" y="3810000"/>
            <a:ext cx="4191000" cy="16002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8758"/>
                                        </p:tgtEl>
                                        <p:attrNameLst>
                                          <p:attrName>style.visibility</p:attrName>
                                        </p:attrNameLst>
                                      </p:cBhvr>
                                      <p:to>
                                        <p:strVal val="visible"/>
                                      </p:to>
                                    </p:set>
                                    <p:anim calcmode="lin" valueType="num">
                                      <p:cBhvr additive="base">
                                        <p:cTn id="7" dur="500" fill="hold"/>
                                        <p:tgtEl>
                                          <p:spTgt spid="458758"/>
                                        </p:tgtEl>
                                        <p:attrNameLst>
                                          <p:attrName>ppt_x</p:attrName>
                                        </p:attrNameLst>
                                      </p:cBhvr>
                                      <p:tavLst>
                                        <p:tav tm="0">
                                          <p:val>
                                            <p:strVal val="0-#ppt_w/2"/>
                                          </p:val>
                                        </p:tav>
                                        <p:tav tm="100000">
                                          <p:val>
                                            <p:strVal val="#ppt_x"/>
                                          </p:val>
                                        </p:tav>
                                      </p:tavLst>
                                    </p:anim>
                                    <p:anim calcmode="lin" valueType="num">
                                      <p:cBhvr additive="base">
                                        <p:cTn id="8" dur="500" fill="hold"/>
                                        <p:tgtEl>
                                          <p:spTgt spid="4587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58759"/>
                                        </p:tgtEl>
                                        <p:attrNameLst>
                                          <p:attrName>style.visibility</p:attrName>
                                        </p:attrNameLst>
                                      </p:cBhvr>
                                      <p:to>
                                        <p:strVal val="visible"/>
                                      </p:to>
                                    </p:set>
                                    <p:anim calcmode="lin" valueType="num">
                                      <p:cBhvr additive="base">
                                        <p:cTn id="13" dur="500" fill="hold"/>
                                        <p:tgtEl>
                                          <p:spTgt spid="458759"/>
                                        </p:tgtEl>
                                        <p:attrNameLst>
                                          <p:attrName>ppt_x</p:attrName>
                                        </p:attrNameLst>
                                      </p:cBhvr>
                                      <p:tavLst>
                                        <p:tav tm="0">
                                          <p:val>
                                            <p:strVal val="0-#ppt_w/2"/>
                                          </p:val>
                                        </p:tav>
                                        <p:tav tm="100000">
                                          <p:val>
                                            <p:strVal val="#ppt_x"/>
                                          </p:val>
                                        </p:tav>
                                      </p:tavLst>
                                    </p:anim>
                                    <p:anim calcmode="lin" valueType="num">
                                      <p:cBhvr additive="base">
                                        <p:cTn id="14" dur="500" fill="hold"/>
                                        <p:tgtEl>
                                          <p:spTgt spid="4587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rrowheads="1"/>
          </p:cNvSpPr>
          <p:nvPr>
            <p:ph type="title"/>
          </p:nvPr>
        </p:nvSpPr>
        <p:spPr/>
        <p:txBody>
          <a:bodyPr/>
          <a:lstStyle/>
          <a:p>
            <a:r>
              <a:rPr lang="en-US" altLang="en-US"/>
              <a:t>Terminal Area – GPS HILO</a:t>
            </a:r>
          </a:p>
        </p:txBody>
      </p:sp>
      <p:sp>
        <p:nvSpPr>
          <p:cNvPr id="459779" name="Rectangle 3"/>
          <p:cNvSpPr>
            <a:spLocks noGrp="1" noChangeArrowheads="1"/>
          </p:cNvSpPr>
          <p:nvPr>
            <p:ph idx="1"/>
          </p:nvPr>
        </p:nvSpPr>
        <p:spPr>
          <a:xfrm>
            <a:off x="304800" y="1371600"/>
            <a:ext cx="8540750" cy="4422775"/>
          </a:xfrm>
        </p:spPr>
        <p:txBody>
          <a:bodyPr/>
          <a:lstStyle/>
          <a:p>
            <a:r>
              <a:rPr lang="en-US" altLang="en-US" sz="2800"/>
              <a:t>Loading</a:t>
            </a:r>
          </a:p>
          <a:p>
            <a:pPr lvl="1"/>
            <a:r>
              <a:rPr lang="en-US" altLang="en-US" sz="2000"/>
              <a:t>To load a GPS approach that is a HILO, select the IAF that corresponds to the holding fix</a:t>
            </a:r>
          </a:p>
          <a:p>
            <a:pPr lvl="1"/>
            <a:r>
              <a:rPr lang="en-US" altLang="en-US" sz="2000"/>
              <a:t>This will load that same IAF, followed by a waypoint called (INTC), followed by the IAF again</a:t>
            </a:r>
          </a:p>
          <a:p>
            <a:pPr lvl="1"/>
            <a:r>
              <a:rPr lang="en-US" altLang="en-US" sz="2000"/>
              <a:t>(INTC) is the point where the holding pattern intercepts the final approach course</a:t>
            </a:r>
          </a:p>
          <a:p>
            <a:pPr lvl="1"/>
            <a:r>
              <a:rPr lang="en-US" altLang="en-US" sz="2000"/>
              <a:t>In 360 mode, the aircraft is abeam (INTC)  when the FMS bearing pointer is perpendicular to the FMS CDI</a:t>
            </a:r>
          </a:p>
        </p:txBody>
      </p:sp>
      <p:grpSp>
        <p:nvGrpSpPr>
          <p:cNvPr id="459780" name="Group 4"/>
          <p:cNvGrpSpPr>
            <a:grpSpLocks/>
          </p:cNvGrpSpPr>
          <p:nvPr/>
        </p:nvGrpSpPr>
        <p:grpSpPr bwMode="auto">
          <a:xfrm>
            <a:off x="1371600" y="4800600"/>
            <a:ext cx="6096000" cy="1905000"/>
            <a:chOff x="864" y="3024"/>
            <a:chExt cx="3840" cy="1200"/>
          </a:xfrm>
        </p:grpSpPr>
        <p:sp>
          <p:nvSpPr>
            <p:cNvPr id="459781" name="Rectangle 5"/>
            <p:cNvSpPr>
              <a:spLocks noChangeArrowheads="1"/>
            </p:cNvSpPr>
            <p:nvPr/>
          </p:nvSpPr>
          <p:spPr bwMode="auto">
            <a:xfrm>
              <a:off x="864" y="3024"/>
              <a:ext cx="3840" cy="1200"/>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Arial" panose="020B0604020202020204" pitchFamily="34" charset="0"/>
              </a:endParaRPr>
            </a:p>
          </p:txBody>
        </p:sp>
        <p:sp>
          <p:nvSpPr>
            <p:cNvPr id="459782" name="Oval 6"/>
            <p:cNvSpPr>
              <a:spLocks noChangeArrowheads="1"/>
            </p:cNvSpPr>
            <p:nvPr/>
          </p:nvSpPr>
          <p:spPr bwMode="auto">
            <a:xfrm>
              <a:off x="2391" y="3242"/>
              <a:ext cx="592" cy="655"/>
            </a:xfrm>
            <a:prstGeom prst="ellipse">
              <a:avLst/>
            </a:prstGeom>
            <a:solidFill>
              <a:schemeClr val="tx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783" name="Oval 7"/>
            <p:cNvSpPr>
              <a:spLocks noChangeArrowheads="1"/>
            </p:cNvSpPr>
            <p:nvPr/>
          </p:nvSpPr>
          <p:spPr bwMode="auto">
            <a:xfrm>
              <a:off x="3897" y="3242"/>
              <a:ext cx="592" cy="655"/>
            </a:xfrm>
            <a:prstGeom prst="ellipse">
              <a:avLst/>
            </a:prstGeom>
            <a:solidFill>
              <a:schemeClr val="tx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784" name="Rectangle 8"/>
            <p:cNvSpPr>
              <a:spLocks noChangeArrowheads="1"/>
            </p:cNvSpPr>
            <p:nvPr/>
          </p:nvSpPr>
          <p:spPr bwMode="auto">
            <a:xfrm>
              <a:off x="2660" y="3242"/>
              <a:ext cx="430" cy="65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785" name="Rectangle 9"/>
            <p:cNvSpPr>
              <a:spLocks noChangeArrowheads="1"/>
            </p:cNvSpPr>
            <p:nvPr/>
          </p:nvSpPr>
          <p:spPr bwMode="auto">
            <a:xfrm>
              <a:off x="3790" y="3242"/>
              <a:ext cx="430" cy="65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786" name="Line 10"/>
            <p:cNvSpPr>
              <a:spLocks noChangeShapeType="1"/>
            </p:cNvSpPr>
            <p:nvPr/>
          </p:nvSpPr>
          <p:spPr bwMode="auto">
            <a:xfrm>
              <a:off x="2660" y="3242"/>
              <a:ext cx="156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9787" name="Line 11"/>
            <p:cNvSpPr>
              <a:spLocks noChangeShapeType="1"/>
            </p:cNvSpPr>
            <p:nvPr/>
          </p:nvSpPr>
          <p:spPr bwMode="auto">
            <a:xfrm>
              <a:off x="1296" y="3888"/>
              <a:ext cx="3354" cy="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9788" name="Oval 12"/>
            <p:cNvSpPr>
              <a:spLocks noChangeArrowheads="1"/>
            </p:cNvSpPr>
            <p:nvPr/>
          </p:nvSpPr>
          <p:spPr bwMode="auto">
            <a:xfrm>
              <a:off x="2640" y="3840"/>
              <a:ext cx="96" cy="96"/>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789" name="Oval 13"/>
            <p:cNvSpPr>
              <a:spLocks noChangeArrowheads="1"/>
            </p:cNvSpPr>
            <p:nvPr/>
          </p:nvSpPr>
          <p:spPr bwMode="auto">
            <a:xfrm>
              <a:off x="4128" y="3840"/>
              <a:ext cx="96" cy="96"/>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790" name="Text Box 14"/>
            <p:cNvSpPr txBox="1">
              <a:spLocks noChangeArrowheads="1"/>
            </p:cNvSpPr>
            <p:nvPr/>
          </p:nvSpPr>
          <p:spPr bwMode="auto">
            <a:xfrm>
              <a:off x="2448" y="3888"/>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200">
                  <a:solidFill>
                    <a:srgbClr val="000000"/>
                  </a:solidFill>
                  <a:latin typeface="Arial" panose="020B0604020202020204" pitchFamily="34" charset="0"/>
                </a:rPr>
                <a:t>(IAF)</a:t>
              </a:r>
            </a:p>
            <a:p>
              <a:pPr algn="ctr" eaLnBrk="0" hangingPunct="0"/>
              <a:r>
                <a:rPr lang="en-US" altLang="en-US" sz="1200">
                  <a:solidFill>
                    <a:srgbClr val="000000"/>
                  </a:solidFill>
                  <a:latin typeface="Arial" panose="020B0604020202020204" pitchFamily="34" charset="0"/>
                </a:rPr>
                <a:t>IHPOP</a:t>
              </a:r>
            </a:p>
          </p:txBody>
        </p:sp>
        <p:sp>
          <p:nvSpPr>
            <p:cNvPr id="459791" name="Oval 15"/>
            <p:cNvSpPr>
              <a:spLocks noChangeArrowheads="1"/>
            </p:cNvSpPr>
            <p:nvPr/>
          </p:nvSpPr>
          <p:spPr bwMode="auto">
            <a:xfrm>
              <a:off x="1248" y="3840"/>
              <a:ext cx="96" cy="96"/>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792" name="Text Box 16"/>
            <p:cNvSpPr txBox="1">
              <a:spLocks noChangeArrowheads="1"/>
            </p:cNvSpPr>
            <p:nvPr/>
          </p:nvSpPr>
          <p:spPr bwMode="auto">
            <a:xfrm>
              <a:off x="1045" y="3888"/>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200">
                  <a:solidFill>
                    <a:srgbClr val="000000"/>
                  </a:solidFill>
                  <a:latin typeface="Arial" panose="020B0604020202020204" pitchFamily="34" charset="0"/>
                </a:rPr>
                <a:t>(FAF)</a:t>
              </a:r>
            </a:p>
            <a:p>
              <a:pPr algn="ctr" eaLnBrk="0" hangingPunct="0"/>
              <a:r>
                <a:rPr lang="en-US" altLang="en-US" sz="1200">
                  <a:solidFill>
                    <a:srgbClr val="000000"/>
                  </a:solidFill>
                  <a:latin typeface="Arial" panose="020B0604020202020204" pitchFamily="34" charset="0"/>
                </a:rPr>
                <a:t>JOYRY</a:t>
              </a:r>
            </a:p>
          </p:txBody>
        </p:sp>
        <p:sp>
          <p:nvSpPr>
            <p:cNvPr id="459793" name="Text Box 17"/>
            <p:cNvSpPr txBox="1">
              <a:spLocks noChangeArrowheads="1"/>
            </p:cNvSpPr>
            <p:nvPr/>
          </p:nvSpPr>
          <p:spPr bwMode="auto">
            <a:xfrm>
              <a:off x="3942" y="3888"/>
              <a:ext cx="4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200">
                  <a:solidFill>
                    <a:srgbClr val="000000"/>
                  </a:solidFill>
                  <a:latin typeface="Arial" panose="020B0604020202020204" pitchFamily="34" charset="0"/>
                </a:rPr>
                <a:t>(INTC)</a:t>
              </a:r>
            </a:p>
          </p:txBody>
        </p:sp>
      </p:grpSp>
      <p:sp>
        <p:nvSpPr>
          <p:cNvPr id="459794" name="Text Box 18"/>
          <p:cNvSpPr txBox="1">
            <a:spLocks noChangeArrowheads="1"/>
          </p:cNvSpPr>
          <p:nvPr/>
        </p:nvSpPr>
        <p:spPr bwMode="auto">
          <a:xfrm>
            <a:off x="765175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rrowheads="1"/>
          </p:cNvSpPr>
          <p:nvPr>
            <p:ph type="title"/>
          </p:nvPr>
        </p:nvSpPr>
        <p:spPr/>
        <p:txBody>
          <a:bodyPr/>
          <a:lstStyle/>
          <a:p>
            <a:r>
              <a:rPr lang="en-US" altLang="en-US"/>
              <a:t>Terminal Area – GPS HILO</a:t>
            </a:r>
          </a:p>
        </p:txBody>
      </p:sp>
      <p:sp>
        <p:nvSpPr>
          <p:cNvPr id="460803" name="Rectangle 3"/>
          <p:cNvSpPr>
            <a:spLocks noGrp="1" noChangeArrowheads="1"/>
          </p:cNvSpPr>
          <p:nvPr>
            <p:ph idx="1"/>
          </p:nvPr>
        </p:nvSpPr>
        <p:spPr/>
        <p:txBody>
          <a:bodyPr>
            <a:normAutofit fontScale="92500" lnSpcReduction="10000"/>
          </a:bodyPr>
          <a:lstStyle/>
          <a:p>
            <a:pPr>
              <a:lnSpc>
                <a:spcPct val="80000"/>
              </a:lnSpc>
            </a:pPr>
            <a:r>
              <a:rPr lang="en-US" altLang="en-US" sz="2800"/>
              <a:t>(INTC) is placed based upon either a DME hold pattern or a 1 min pattern depending on the approach</a:t>
            </a:r>
          </a:p>
          <a:p>
            <a:pPr>
              <a:lnSpc>
                <a:spcPct val="80000"/>
              </a:lnSpc>
            </a:pPr>
            <a:r>
              <a:rPr lang="en-US" altLang="en-US" sz="2800"/>
              <a:t>When an approach with a 1 minute hold is initially loaded, the FMS will place the point based on 175 KIAS max holding airspeed. Two options exist:</a:t>
            </a:r>
          </a:p>
          <a:p>
            <a:pPr lvl="1">
              <a:lnSpc>
                <a:spcPct val="80000"/>
              </a:lnSpc>
              <a:buFont typeface="Wingdings" panose="05000000000000000000" pitchFamily="2" charset="2"/>
              <a:buNone/>
            </a:pPr>
            <a:r>
              <a:rPr lang="en-US" altLang="en-US" sz="2400"/>
              <a:t>1. Entering the holding pattern on speed: Upon crossing the holding fix, the FMS will reposition (INTC) based on the current aircraft speed provided it is less than 175 KIAS.   </a:t>
            </a:r>
          </a:p>
          <a:p>
            <a:pPr lvl="1">
              <a:lnSpc>
                <a:spcPct val="80000"/>
              </a:lnSpc>
              <a:buFont typeface="Wingdings" panose="05000000000000000000" pitchFamily="2" charset="2"/>
              <a:buNone/>
            </a:pPr>
            <a:r>
              <a:rPr lang="en-US" altLang="en-US" sz="2400"/>
              <a:t>2. Prior to crossing the holding fix, manually enter 150 on the legs page and pressing the RLSK corresponding to the (INTC) waypoint</a:t>
            </a:r>
          </a:p>
          <a:p>
            <a:pPr lvl="1">
              <a:lnSpc>
                <a:spcPct val="80000"/>
              </a:lnSpc>
            </a:pPr>
            <a:endParaRPr lang="en-US" altLang="en-US" sz="2400"/>
          </a:p>
          <a:p>
            <a:pPr lvl="1">
              <a:lnSpc>
                <a:spcPct val="80000"/>
              </a:lnSpc>
            </a:pPr>
            <a:endParaRPr lang="en-US" altLang="en-US"/>
          </a:p>
          <a:p>
            <a:pPr lvl="1">
              <a:lnSpc>
                <a:spcPct val="80000"/>
              </a:lnSpc>
            </a:pPr>
            <a:endParaRPr lang="en-US" altLang="en-US"/>
          </a:p>
        </p:txBody>
      </p:sp>
      <p:sp>
        <p:nvSpPr>
          <p:cNvPr id="460804" name="Text Box 4"/>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rrowheads="1"/>
          </p:cNvSpPr>
          <p:nvPr>
            <p:ph type="title"/>
          </p:nvPr>
        </p:nvSpPr>
        <p:spPr>
          <a:xfrm>
            <a:off x="304800" y="0"/>
            <a:ext cx="8510588" cy="1325563"/>
          </a:xfrm>
        </p:spPr>
        <p:txBody>
          <a:bodyPr/>
          <a:lstStyle/>
          <a:p>
            <a:r>
              <a:rPr lang="en-US" altLang="en-US"/>
              <a:t>Terminal Area – GPS HILO</a:t>
            </a:r>
          </a:p>
        </p:txBody>
      </p:sp>
      <p:sp>
        <p:nvSpPr>
          <p:cNvPr id="461827" name="Rectangle 3"/>
          <p:cNvSpPr>
            <a:spLocks noGrp="1" noChangeArrowheads="1"/>
          </p:cNvSpPr>
          <p:nvPr>
            <p:ph idx="1"/>
          </p:nvPr>
        </p:nvSpPr>
        <p:spPr>
          <a:xfrm>
            <a:off x="381000" y="1066800"/>
            <a:ext cx="8540750" cy="4422775"/>
          </a:xfrm>
        </p:spPr>
        <p:txBody>
          <a:bodyPr/>
          <a:lstStyle/>
          <a:p>
            <a:r>
              <a:rPr lang="en-US" altLang="en-US" sz="2800"/>
              <a:t>Flying the HILO:</a:t>
            </a:r>
          </a:p>
          <a:p>
            <a:pPr lvl="1"/>
            <a:r>
              <a:rPr lang="en-US" altLang="en-US" sz="2400"/>
              <a:t>Once past the IAF on any entry, the FMS will cycle to the (INTC) waypoint, and DME information will be from that point</a:t>
            </a:r>
          </a:p>
          <a:p>
            <a:pPr lvl="1"/>
            <a:r>
              <a:rPr lang="en-US" altLang="en-US" sz="2400"/>
              <a:t>When the bearing pointer is perpendicular to the CDI, the DME will be at its minimum indicating that you should turn inbound</a:t>
            </a:r>
          </a:p>
          <a:p>
            <a:pPr lvl="1"/>
            <a:r>
              <a:rPr lang="en-US" altLang="en-US" sz="2400"/>
              <a:t>Hence, when looking for when to turn inbound, ignore the DME and focus on the bearing pointer</a:t>
            </a:r>
          </a:p>
        </p:txBody>
      </p:sp>
      <p:grpSp>
        <p:nvGrpSpPr>
          <p:cNvPr id="461828" name="Group 4"/>
          <p:cNvGrpSpPr>
            <a:grpSpLocks/>
          </p:cNvGrpSpPr>
          <p:nvPr/>
        </p:nvGrpSpPr>
        <p:grpSpPr bwMode="auto">
          <a:xfrm>
            <a:off x="1371600" y="4953000"/>
            <a:ext cx="6096000" cy="1905000"/>
            <a:chOff x="864" y="3024"/>
            <a:chExt cx="3840" cy="1200"/>
          </a:xfrm>
        </p:grpSpPr>
        <p:sp>
          <p:nvSpPr>
            <p:cNvPr id="461829" name="Rectangle 5"/>
            <p:cNvSpPr>
              <a:spLocks noChangeArrowheads="1"/>
            </p:cNvSpPr>
            <p:nvPr/>
          </p:nvSpPr>
          <p:spPr bwMode="auto">
            <a:xfrm>
              <a:off x="864" y="3024"/>
              <a:ext cx="3840" cy="1200"/>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Arial" panose="020B0604020202020204" pitchFamily="34" charset="0"/>
              </a:endParaRPr>
            </a:p>
          </p:txBody>
        </p:sp>
        <p:sp>
          <p:nvSpPr>
            <p:cNvPr id="461830" name="Oval 6"/>
            <p:cNvSpPr>
              <a:spLocks noChangeArrowheads="1"/>
            </p:cNvSpPr>
            <p:nvPr/>
          </p:nvSpPr>
          <p:spPr bwMode="auto">
            <a:xfrm>
              <a:off x="2391" y="3242"/>
              <a:ext cx="592" cy="655"/>
            </a:xfrm>
            <a:prstGeom prst="ellipse">
              <a:avLst/>
            </a:prstGeom>
            <a:solidFill>
              <a:schemeClr val="tx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1" name="Oval 7"/>
            <p:cNvSpPr>
              <a:spLocks noChangeArrowheads="1"/>
            </p:cNvSpPr>
            <p:nvPr/>
          </p:nvSpPr>
          <p:spPr bwMode="auto">
            <a:xfrm>
              <a:off x="3897" y="3242"/>
              <a:ext cx="592" cy="655"/>
            </a:xfrm>
            <a:prstGeom prst="ellipse">
              <a:avLst/>
            </a:prstGeom>
            <a:solidFill>
              <a:schemeClr val="tx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2" name="Rectangle 8"/>
            <p:cNvSpPr>
              <a:spLocks noChangeArrowheads="1"/>
            </p:cNvSpPr>
            <p:nvPr/>
          </p:nvSpPr>
          <p:spPr bwMode="auto">
            <a:xfrm>
              <a:off x="2660" y="3242"/>
              <a:ext cx="430" cy="65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3" name="Rectangle 9"/>
            <p:cNvSpPr>
              <a:spLocks noChangeArrowheads="1"/>
            </p:cNvSpPr>
            <p:nvPr/>
          </p:nvSpPr>
          <p:spPr bwMode="auto">
            <a:xfrm>
              <a:off x="3790" y="3242"/>
              <a:ext cx="430" cy="65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4" name="Line 10"/>
            <p:cNvSpPr>
              <a:spLocks noChangeShapeType="1"/>
            </p:cNvSpPr>
            <p:nvPr/>
          </p:nvSpPr>
          <p:spPr bwMode="auto">
            <a:xfrm>
              <a:off x="2660" y="3242"/>
              <a:ext cx="156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35" name="Line 11"/>
            <p:cNvSpPr>
              <a:spLocks noChangeShapeType="1"/>
            </p:cNvSpPr>
            <p:nvPr/>
          </p:nvSpPr>
          <p:spPr bwMode="auto">
            <a:xfrm>
              <a:off x="1296" y="3888"/>
              <a:ext cx="3354" cy="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36" name="Oval 12"/>
            <p:cNvSpPr>
              <a:spLocks noChangeArrowheads="1"/>
            </p:cNvSpPr>
            <p:nvPr/>
          </p:nvSpPr>
          <p:spPr bwMode="auto">
            <a:xfrm>
              <a:off x="2640" y="3840"/>
              <a:ext cx="96" cy="96"/>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7" name="Oval 13"/>
            <p:cNvSpPr>
              <a:spLocks noChangeArrowheads="1"/>
            </p:cNvSpPr>
            <p:nvPr/>
          </p:nvSpPr>
          <p:spPr bwMode="auto">
            <a:xfrm>
              <a:off x="4128" y="3840"/>
              <a:ext cx="96" cy="96"/>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8" name="Text Box 14"/>
            <p:cNvSpPr txBox="1">
              <a:spLocks noChangeArrowheads="1"/>
            </p:cNvSpPr>
            <p:nvPr/>
          </p:nvSpPr>
          <p:spPr bwMode="auto">
            <a:xfrm>
              <a:off x="2448" y="3888"/>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200">
                  <a:solidFill>
                    <a:srgbClr val="000000"/>
                  </a:solidFill>
                  <a:latin typeface="Arial" panose="020B0604020202020204" pitchFamily="34" charset="0"/>
                </a:rPr>
                <a:t>(IAF)</a:t>
              </a:r>
            </a:p>
            <a:p>
              <a:pPr algn="ctr" eaLnBrk="0" hangingPunct="0"/>
              <a:r>
                <a:rPr lang="en-US" altLang="en-US" sz="1200">
                  <a:solidFill>
                    <a:srgbClr val="000000"/>
                  </a:solidFill>
                  <a:latin typeface="Arial" panose="020B0604020202020204" pitchFamily="34" charset="0"/>
                </a:rPr>
                <a:t>IHPOP</a:t>
              </a:r>
            </a:p>
          </p:txBody>
        </p:sp>
        <p:sp>
          <p:nvSpPr>
            <p:cNvPr id="461839" name="Oval 15"/>
            <p:cNvSpPr>
              <a:spLocks noChangeArrowheads="1"/>
            </p:cNvSpPr>
            <p:nvPr/>
          </p:nvSpPr>
          <p:spPr bwMode="auto">
            <a:xfrm>
              <a:off x="1248" y="3840"/>
              <a:ext cx="96" cy="96"/>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40" name="Text Box 16"/>
            <p:cNvSpPr txBox="1">
              <a:spLocks noChangeArrowheads="1"/>
            </p:cNvSpPr>
            <p:nvPr/>
          </p:nvSpPr>
          <p:spPr bwMode="auto">
            <a:xfrm>
              <a:off x="1045" y="3888"/>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200">
                  <a:solidFill>
                    <a:srgbClr val="000000"/>
                  </a:solidFill>
                  <a:latin typeface="Arial" panose="020B0604020202020204" pitchFamily="34" charset="0"/>
                </a:rPr>
                <a:t>(FAF)</a:t>
              </a:r>
            </a:p>
            <a:p>
              <a:pPr algn="ctr" eaLnBrk="0" hangingPunct="0"/>
              <a:r>
                <a:rPr lang="en-US" altLang="en-US" sz="1200">
                  <a:solidFill>
                    <a:srgbClr val="000000"/>
                  </a:solidFill>
                  <a:latin typeface="Arial" panose="020B0604020202020204" pitchFamily="34" charset="0"/>
                </a:rPr>
                <a:t>JOYRY</a:t>
              </a:r>
            </a:p>
          </p:txBody>
        </p:sp>
        <p:sp>
          <p:nvSpPr>
            <p:cNvPr id="461841" name="Text Box 17"/>
            <p:cNvSpPr txBox="1">
              <a:spLocks noChangeArrowheads="1"/>
            </p:cNvSpPr>
            <p:nvPr/>
          </p:nvSpPr>
          <p:spPr bwMode="auto">
            <a:xfrm>
              <a:off x="3942" y="3888"/>
              <a:ext cx="4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200">
                  <a:solidFill>
                    <a:srgbClr val="000000"/>
                  </a:solidFill>
                  <a:latin typeface="Arial" panose="020B0604020202020204" pitchFamily="34" charset="0"/>
                </a:rPr>
                <a:t>(INTC)</a:t>
              </a:r>
            </a:p>
          </p:txBody>
        </p:sp>
      </p:grpSp>
      <p:sp>
        <p:nvSpPr>
          <p:cNvPr id="461842" name="Line 18"/>
          <p:cNvSpPr>
            <a:spLocks noChangeShapeType="1"/>
          </p:cNvSpPr>
          <p:nvPr/>
        </p:nvSpPr>
        <p:spPr bwMode="auto">
          <a:xfrm>
            <a:off x="4038600" y="5562600"/>
            <a:ext cx="2514600" cy="685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45" name="Text Box 21"/>
          <p:cNvSpPr txBox="1">
            <a:spLocks noChangeArrowheads="1"/>
          </p:cNvSpPr>
          <p:nvPr/>
        </p:nvSpPr>
        <p:spPr bwMode="auto">
          <a:xfrm>
            <a:off x="74676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
        <p:nvSpPr>
          <p:cNvPr id="461848" name="Line 24"/>
          <p:cNvSpPr>
            <a:spLocks noChangeShapeType="1"/>
          </p:cNvSpPr>
          <p:nvPr/>
        </p:nvSpPr>
        <p:spPr bwMode="auto">
          <a:xfrm>
            <a:off x="6553200" y="5334000"/>
            <a:ext cx="0" cy="914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1842"/>
                                        </p:tgtEl>
                                        <p:attrNameLst>
                                          <p:attrName>style.visibility</p:attrName>
                                        </p:attrNameLst>
                                      </p:cBhvr>
                                      <p:to>
                                        <p:strVal val="visible"/>
                                      </p:to>
                                    </p:set>
                                    <p:animEffect transition="in" filter="blinds(horizontal)">
                                      <p:cBhvr>
                                        <p:cTn id="7" dur="500"/>
                                        <p:tgtEl>
                                          <p:spTgt spid="461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1848"/>
                                        </p:tgtEl>
                                        <p:attrNameLst>
                                          <p:attrName>style.visibility</p:attrName>
                                        </p:attrNameLst>
                                      </p:cBhvr>
                                      <p:to>
                                        <p:strVal val="visible"/>
                                      </p:to>
                                    </p:set>
                                    <p:animEffect transition="in" filter="blinds(horizontal)">
                                      <p:cBhvr>
                                        <p:cTn id="12" dur="500"/>
                                        <p:tgtEl>
                                          <p:spTgt spid="461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rrowheads="1"/>
          </p:cNvSpPr>
          <p:nvPr>
            <p:ph type="title"/>
          </p:nvPr>
        </p:nvSpPr>
        <p:spPr/>
        <p:txBody>
          <a:bodyPr/>
          <a:lstStyle/>
          <a:p>
            <a:r>
              <a:rPr lang="en-US" altLang="en-US"/>
              <a:t>Terminal Area – GPS HILO</a:t>
            </a:r>
          </a:p>
        </p:txBody>
      </p:sp>
      <p:sp>
        <p:nvSpPr>
          <p:cNvPr id="462851" name="Rectangle 3"/>
          <p:cNvSpPr>
            <a:spLocks noGrp="1" noChangeArrowheads="1"/>
          </p:cNvSpPr>
          <p:nvPr>
            <p:ph idx="1"/>
          </p:nvPr>
        </p:nvSpPr>
        <p:spPr/>
        <p:txBody>
          <a:bodyPr>
            <a:normAutofit fontScale="92500" lnSpcReduction="10000"/>
          </a:bodyPr>
          <a:lstStyle/>
          <a:p>
            <a:pPr>
              <a:lnSpc>
                <a:spcPct val="90000"/>
              </a:lnSpc>
            </a:pPr>
            <a:r>
              <a:rPr lang="en-US" altLang="en-US" sz="2800"/>
              <a:t>Hold Exit</a:t>
            </a:r>
          </a:p>
          <a:p>
            <a:pPr lvl="1">
              <a:lnSpc>
                <a:spcPct val="90000"/>
              </a:lnSpc>
            </a:pPr>
            <a:r>
              <a:rPr lang="en-US" altLang="en-US" sz="2400"/>
              <a:t>When the FMS sequences to the hold waypoint, it is automatically armed for exit</a:t>
            </a:r>
          </a:p>
          <a:p>
            <a:pPr lvl="1">
              <a:lnSpc>
                <a:spcPct val="90000"/>
              </a:lnSpc>
            </a:pPr>
            <a:r>
              <a:rPr lang="en-US" altLang="en-US" sz="2400"/>
              <a:t>On parallel entries, it will be automatically armed for exit after the entry maneuver</a:t>
            </a:r>
          </a:p>
          <a:p>
            <a:pPr lvl="1">
              <a:lnSpc>
                <a:spcPct val="90000"/>
              </a:lnSpc>
            </a:pPr>
            <a:r>
              <a:rPr lang="en-US" altLang="en-US" sz="2400"/>
              <a:t>To remain in the holding pattern, if required, push the CANCEL EXIT LSK  on the LEGS page</a:t>
            </a:r>
          </a:p>
          <a:p>
            <a:pPr lvl="1">
              <a:lnSpc>
                <a:spcPct val="90000"/>
              </a:lnSpc>
            </a:pPr>
            <a:r>
              <a:rPr lang="en-US" altLang="en-US" sz="2400"/>
              <a:t>To exit an extended hold, press the EXIT HOLD LSK on the LEGS page; </a:t>
            </a:r>
            <a:r>
              <a:rPr lang="en-US" altLang="en-US" sz="2400" i="1"/>
              <a:t>however, </a:t>
            </a:r>
            <a:r>
              <a:rPr lang="en-US" altLang="en-US" sz="2400"/>
              <a:t>do not do this prior to the inbound turn, or the FMS will try to turn the aircraft to the inbound leg directly from the present position on the outbound leg</a:t>
            </a:r>
            <a:endParaRPr lang="en-US" altLang="en-US" sz="2400" i="1"/>
          </a:p>
          <a:p>
            <a:pPr lvl="1">
              <a:lnSpc>
                <a:spcPct val="90000"/>
              </a:lnSpc>
            </a:pPr>
            <a:endParaRPr lang="en-US" altLang="en-US" sz="2400"/>
          </a:p>
        </p:txBody>
      </p:sp>
      <p:sp>
        <p:nvSpPr>
          <p:cNvPr id="462852" name="Text Box 4"/>
          <p:cNvSpPr txBox="1">
            <a:spLocks noChangeArrowheads="1"/>
          </p:cNvSpPr>
          <p:nvPr/>
        </p:nvSpPr>
        <p:spPr bwMode="auto">
          <a:xfrm>
            <a:off x="1905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2514600" y="685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solidFill>
                  <a:schemeClr val="hlink"/>
                </a:solidFill>
              </a:rPr>
              <a:t>Clearing Scratchpad Data</a:t>
            </a:r>
          </a:p>
        </p:txBody>
      </p:sp>
      <p:sp>
        <p:nvSpPr>
          <p:cNvPr id="188419" name="Text Box 3"/>
          <p:cNvSpPr txBox="1">
            <a:spLocks noChangeArrowheads="1"/>
          </p:cNvSpPr>
          <p:nvPr/>
        </p:nvSpPr>
        <p:spPr bwMode="auto">
          <a:xfrm>
            <a:off x="609600" y="1676400"/>
            <a:ext cx="3048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rgbClr val="000000"/>
              </a:buClr>
              <a:buFontTx/>
              <a:buChar char="•"/>
            </a:pPr>
            <a:r>
              <a:rPr lang="en-US" altLang="en-US" sz="2400" b="1">
                <a:latin typeface="Garamond" panose="02020404030301010803" pitchFamily="18" charset="0"/>
              </a:rPr>
              <a:t>Press CLR/DEL once to delete</a:t>
            </a:r>
            <a:br>
              <a:rPr lang="en-US" altLang="en-US" sz="2400" b="1">
                <a:latin typeface="Garamond" panose="02020404030301010803" pitchFamily="18" charset="0"/>
              </a:rPr>
            </a:br>
            <a:r>
              <a:rPr lang="en-US" altLang="en-US" sz="2400" b="1">
                <a:latin typeface="Garamond" panose="02020404030301010803" pitchFamily="18" charset="0"/>
              </a:rPr>
              <a:t>one character</a:t>
            </a:r>
            <a:br>
              <a:rPr lang="en-US" altLang="en-US" sz="2400" b="1">
                <a:latin typeface="Garamond" panose="02020404030301010803" pitchFamily="18" charset="0"/>
              </a:rPr>
            </a:br>
            <a:r>
              <a:rPr lang="en-US" altLang="en-US" sz="2400" b="1">
                <a:latin typeface="Garamond" panose="02020404030301010803" pitchFamily="18" charset="0"/>
              </a:rPr>
              <a:t>or all characters</a:t>
            </a:r>
            <a:br>
              <a:rPr lang="en-US" altLang="en-US" sz="2400" b="1">
                <a:latin typeface="Garamond" panose="02020404030301010803" pitchFamily="18" charset="0"/>
              </a:rPr>
            </a:br>
            <a:r>
              <a:rPr lang="en-US" altLang="en-US" sz="2400" b="1">
                <a:latin typeface="Garamond" panose="02020404030301010803" pitchFamily="18" charset="0"/>
              </a:rPr>
              <a:t>by holding it down</a:t>
            </a:r>
          </a:p>
          <a:p>
            <a:pPr eaLnBrk="0" hangingPunct="0">
              <a:spcBef>
                <a:spcPct val="50000"/>
              </a:spcBef>
              <a:buClr>
                <a:srgbClr val="000000"/>
              </a:buClr>
              <a:buFontTx/>
              <a:buChar char="•"/>
            </a:pPr>
            <a:endParaRPr lang="en-US" altLang="en-US" sz="2400" b="1"/>
          </a:p>
          <a:p>
            <a:pPr eaLnBrk="0" hangingPunct="0">
              <a:spcBef>
                <a:spcPct val="50000"/>
              </a:spcBef>
              <a:buClr>
                <a:srgbClr val="000000"/>
              </a:buClr>
              <a:buFontTx/>
              <a:buChar char="•"/>
            </a:pPr>
            <a:r>
              <a:rPr lang="en-US" altLang="en-US" sz="2400" b="1">
                <a:latin typeface="Garamond" panose="02020404030301010803" pitchFamily="18" charset="0"/>
              </a:rPr>
              <a:t>Press CLR/DEL to place “DELETE”</a:t>
            </a:r>
            <a:br>
              <a:rPr lang="en-US" altLang="en-US" sz="2400" b="1">
                <a:latin typeface="Garamond" panose="02020404030301010803" pitchFamily="18" charset="0"/>
              </a:rPr>
            </a:br>
            <a:r>
              <a:rPr lang="en-US" altLang="en-US" sz="2400" b="1">
                <a:latin typeface="Garamond" panose="02020404030301010803" pitchFamily="18" charset="0"/>
              </a:rPr>
              <a:t>in scratchpad</a:t>
            </a:r>
            <a:br>
              <a:rPr lang="en-US" altLang="en-US" sz="2400" b="1">
                <a:latin typeface="Garamond" panose="02020404030301010803" pitchFamily="18" charset="0"/>
              </a:rPr>
            </a:br>
            <a:r>
              <a:rPr lang="en-US" altLang="en-US" sz="2400" b="1">
                <a:latin typeface="Garamond" panose="02020404030301010803" pitchFamily="18" charset="0"/>
              </a:rPr>
              <a:t>for use elsewhere via line select keys.</a:t>
            </a:r>
          </a:p>
        </p:txBody>
      </p:sp>
      <p:grpSp>
        <p:nvGrpSpPr>
          <p:cNvPr id="188420" name="Group 4"/>
          <p:cNvGrpSpPr>
            <a:grpSpLocks/>
          </p:cNvGrpSpPr>
          <p:nvPr/>
        </p:nvGrpSpPr>
        <p:grpSpPr bwMode="auto">
          <a:xfrm>
            <a:off x="4230688" y="1473200"/>
            <a:ext cx="4295775" cy="4648200"/>
            <a:chOff x="2976" y="480"/>
            <a:chExt cx="2706" cy="2928"/>
          </a:xfrm>
        </p:grpSpPr>
        <p:pic>
          <p:nvPicPr>
            <p:cNvPr id="188421" name="Picture 5"/>
            <p:cNvPicPr>
              <a:picLocks noChangeAspect="1" noChangeArrowheads="1"/>
            </p:cNvPicPr>
            <p:nvPr/>
          </p:nvPicPr>
          <p:blipFill>
            <a:blip r:embed="rId3">
              <a:extLst>
                <a:ext uri="{28A0092B-C50C-407E-A947-70E740481C1C}">
                  <a14:useLocalDpi xmlns:a14="http://schemas.microsoft.com/office/drawing/2010/main" val="0"/>
                </a:ext>
              </a:extLst>
            </a:blip>
            <a:srcRect t="4903"/>
            <a:stretch>
              <a:fillRect/>
            </a:stretch>
          </p:blipFill>
          <p:spPr bwMode="auto">
            <a:xfrm>
              <a:off x="2976" y="480"/>
              <a:ext cx="2706" cy="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422" name="Rectangle 6"/>
            <p:cNvSpPr>
              <a:spLocks noChangeArrowheads="1"/>
            </p:cNvSpPr>
            <p:nvPr/>
          </p:nvSpPr>
          <p:spPr bwMode="auto">
            <a:xfrm>
              <a:off x="5328" y="2448"/>
              <a:ext cx="336" cy="336"/>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400" b="1">
                <a:solidFill>
                  <a:srgbClr val="FF3300"/>
                </a:solidFill>
                <a:latin typeface="Arial Narrow" panose="020B0606020202030204" pitchFamily="34" charset="0"/>
              </a:endParaRPr>
            </a:p>
          </p:txBody>
        </p:sp>
      </p:grpSp>
      <p:sp>
        <p:nvSpPr>
          <p:cNvPr id="188423" name="Text Box 7"/>
          <p:cNvSpPr txBox="1">
            <a:spLocks noChangeArrowheads="1"/>
          </p:cNvSpPr>
          <p:nvPr/>
        </p:nvSpPr>
        <p:spPr bwMode="auto">
          <a:xfrm>
            <a:off x="1981200" y="228600"/>
            <a:ext cx="4900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800" b="1">
                <a:solidFill>
                  <a:schemeClr val="tx2"/>
                </a:solidFill>
              </a:rPr>
              <a:t>SCRATCHPAD OPERATION</a:t>
            </a:r>
          </a:p>
        </p:txBody>
      </p:sp>
      <p:sp>
        <p:nvSpPr>
          <p:cNvPr id="188426" name="Text Box 10"/>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rrowheads="1"/>
          </p:cNvSpPr>
          <p:nvPr>
            <p:ph type="title"/>
          </p:nvPr>
        </p:nvSpPr>
        <p:spPr/>
        <p:txBody>
          <a:bodyPr/>
          <a:lstStyle/>
          <a:p>
            <a:r>
              <a:rPr lang="en-US" altLang="en-US"/>
              <a:t>Terminal Area – FAF Sequencing</a:t>
            </a:r>
          </a:p>
        </p:txBody>
      </p:sp>
      <p:sp>
        <p:nvSpPr>
          <p:cNvPr id="463875" name="Rectangle 3"/>
          <p:cNvSpPr>
            <a:spLocks noGrp="1" noChangeArrowheads="1"/>
          </p:cNvSpPr>
          <p:nvPr>
            <p:ph idx="1"/>
          </p:nvPr>
        </p:nvSpPr>
        <p:spPr/>
        <p:txBody>
          <a:bodyPr>
            <a:normAutofit fontScale="92500"/>
          </a:bodyPr>
          <a:lstStyle/>
          <a:p>
            <a:pPr>
              <a:lnSpc>
                <a:spcPct val="80000"/>
              </a:lnSpc>
            </a:pPr>
            <a:r>
              <a:rPr lang="en-US" altLang="en-US" sz="2800"/>
              <a:t>To prevent the FAF from sequencing prematurely, regardless of aircraft position, special criteria applies to the FAF. </a:t>
            </a:r>
          </a:p>
          <a:p>
            <a:pPr>
              <a:lnSpc>
                <a:spcPct val="80000"/>
              </a:lnSpc>
            </a:pPr>
            <a:r>
              <a:rPr lang="en-US" altLang="en-US" sz="2800"/>
              <a:t>At 2.0 NM radial distance from the FAF, the aircraft must have:</a:t>
            </a:r>
          </a:p>
          <a:p>
            <a:pPr lvl="1">
              <a:lnSpc>
                <a:spcPct val="80000"/>
              </a:lnSpc>
            </a:pPr>
            <a:r>
              <a:rPr lang="en-US" altLang="en-US" sz="2400"/>
              <a:t>Less than 1.6 NM cross track deviation</a:t>
            </a:r>
          </a:p>
          <a:p>
            <a:pPr lvl="1">
              <a:lnSpc>
                <a:spcPct val="80000"/>
              </a:lnSpc>
            </a:pPr>
            <a:r>
              <a:rPr lang="en-US" altLang="en-US" sz="2400"/>
              <a:t>The magnitude of intercept must be less than 90 degrees</a:t>
            </a:r>
          </a:p>
          <a:p>
            <a:pPr lvl="1">
              <a:lnSpc>
                <a:spcPct val="80000"/>
              </a:lnSpc>
            </a:pPr>
            <a:r>
              <a:rPr lang="en-US" altLang="en-US" sz="2400"/>
              <a:t>The altitude must be less than 300 ft above the FAF altitude constraint</a:t>
            </a:r>
          </a:p>
          <a:p>
            <a:pPr lvl="1">
              <a:lnSpc>
                <a:spcPct val="80000"/>
              </a:lnSpc>
            </a:pPr>
            <a:r>
              <a:rPr lang="en-US" altLang="en-US" sz="2400"/>
              <a:t>The FAF must be the TO waypoint or the next waypoint after the TO waypoint</a:t>
            </a:r>
          </a:p>
        </p:txBody>
      </p:sp>
      <p:sp>
        <p:nvSpPr>
          <p:cNvPr id="463876" name="Text Box 4"/>
          <p:cNvSpPr txBox="1">
            <a:spLocks noChangeArrowheads="1"/>
          </p:cNvSpPr>
          <p:nvPr/>
        </p:nvSpPr>
        <p:spPr bwMode="auto">
          <a:xfrm>
            <a:off x="17526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rrowheads="1"/>
          </p:cNvSpPr>
          <p:nvPr>
            <p:ph type="title"/>
          </p:nvPr>
        </p:nvSpPr>
        <p:spPr/>
        <p:txBody>
          <a:bodyPr/>
          <a:lstStyle/>
          <a:p>
            <a:r>
              <a:rPr lang="en-US" altLang="en-US" sz="4000"/>
              <a:t>Terminal Area – Missed Approach</a:t>
            </a:r>
          </a:p>
        </p:txBody>
      </p:sp>
      <p:sp>
        <p:nvSpPr>
          <p:cNvPr id="464899" name="Rectangle 3"/>
          <p:cNvSpPr>
            <a:spLocks noGrp="1" noChangeArrowheads="1"/>
          </p:cNvSpPr>
          <p:nvPr>
            <p:ph idx="1"/>
          </p:nvPr>
        </p:nvSpPr>
        <p:spPr/>
        <p:txBody>
          <a:bodyPr>
            <a:normAutofit fontScale="92500" lnSpcReduction="20000"/>
          </a:bodyPr>
          <a:lstStyle/>
          <a:p>
            <a:pPr>
              <a:lnSpc>
                <a:spcPct val="80000"/>
              </a:lnSpc>
            </a:pPr>
            <a:r>
              <a:rPr lang="en-US" altLang="en-US" sz="2800"/>
              <a:t>The published missed approach procedures are loaded when the approach is selected and can be verified on the legs page.</a:t>
            </a:r>
          </a:p>
          <a:p>
            <a:pPr>
              <a:lnSpc>
                <a:spcPct val="80000"/>
              </a:lnSpc>
            </a:pPr>
            <a:r>
              <a:rPr lang="en-US" altLang="en-US" sz="2800"/>
              <a:t>Missed approach procedures will not show on the PFD until the MA is active.</a:t>
            </a:r>
          </a:p>
          <a:p>
            <a:pPr>
              <a:lnSpc>
                <a:spcPct val="80000"/>
              </a:lnSpc>
            </a:pPr>
            <a:r>
              <a:rPr lang="en-US" altLang="en-US" sz="2800"/>
              <a:t>There are several ways to initiate the Missed Approach in the FMS</a:t>
            </a:r>
          </a:p>
          <a:p>
            <a:pPr lvl="1">
              <a:lnSpc>
                <a:spcPct val="80000"/>
              </a:lnSpc>
            </a:pPr>
            <a:r>
              <a:rPr lang="en-US" altLang="en-US" sz="2400"/>
              <a:t>Push the Take Off/Go Around (TOGA) button</a:t>
            </a:r>
          </a:p>
          <a:p>
            <a:pPr lvl="1">
              <a:lnSpc>
                <a:spcPct val="80000"/>
              </a:lnSpc>
            </a:pPr>
            <a:r>
              <a:rPr lang="en-US" altLang="en-US" sz="2400"/>
              <a:t>Make a lateral change to the flight plan between the FAF and MAP</a:t>
            </a:r>
          </a:p>
          <a:p>
            <a:pPr lvl="1">
              <a:lnSpc>
                <a:spcPct val="80000"/>
              </a:lnSpc>
            </a:pPr>
            <a:r>
              <a:rPr lang="en-US" altLang="en-US" sz="2400"/>
              <a:t>Delete the FAF or MAP waypoint</a:t>
            </a:r>
          </a:p>
          <a:p>
            <a:pPr lvl="1">
              <a:lnSpc>
                <a:spcPct val="80000"/>
              </a:lnSpc>
            </a:pPr>
            <a:r>
              <a:rPr lang="en-US" altLang="en-US" sz="2400"/>
              <a:t>Select AUTO sequencing after crossing the MAP</a:t>
            </a:r>
          </a:p>
        </p:txBody>
      </p:sp>
      <p:sp>
        <p:nvSpPr>
          <p:cNvPr id="464900" name="Text Box 4"/>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rrowheads="1"/>
          </p:cNvSpPr>
          <p:nvPr>
            <p:ph type="title"/>
          </p:nvPr>
        </p:nvSpPr>
        <p:spPr/>
        <p:txBody>
          <a:bodyPr/>
          <a:lstStyle/>
          <a:p>
            <a:r>
              <a:rPr lang="en-US" altLang="en-US" sz="4000"/>
              <a:t>Terminal Area – Missed Approach</a:t>
            </a:r>
          </a:p>
        </p:txBody>
      </p:sp>
      <p:sp>
        <p:nvSpPr>
          <p:cNvPr id="465923" name="Rectangle 3"/>
          <p:cNvSpPr>
            <a:spLocks noGrp="1" noChangeArrowheads="1"/>
          </p:cNvSpPr>
          <p:nvPr>
            <p:ph idx="1"/>
          </p:nvPr>
        </p:nvSpPr>
        <p:spPr/>
        <p:txBody>
          <a:bodyPr/>
          <a:lstStyle/>
          <a:p>
            <a:r>
              <a:rPr lang="en-US" altLang="en-US"/>
              <a:t>Technique</a:t>
            </a:r>
          </a:p>
          <a:p>
            <a:pPr lvl="1"/>
            <a:r>
              <a:rPr lang="en-US" altLang="en-US"/>
              <a:t>When shooting multiple FMS overlay or GPS approached and climb out instructions are issued by ATC, delete missed approach points in LEGS pg to declutter page and prevent flying the wrong missed approach procedure.</a:t>
            </a:r>
          </a:p>
        </p:txBody>
      </p:sp>
      <p:sp>
        <p:nvSpPr>
          <p:cNvPr id="465926" name="Text Box 6"/>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rrowheads="1"/>
          </p:cNvSpPr>
          <p:nvPr>
            <p:ph type="title"/>
          </p:nvPr>
        </p:nvSpPr>
        <p:spPr/>
        <p:txBody>
          <a:bodyPr/>
          <a:lstStyle/>
          <a:p>
            <a:r>
              <a:rPr lang="en-US" altLang="en-US"/>
              <a:t>Seagull – Building the Box</a:t>
            </a:r>
          </a:p>
        </p:txBody>
      </p:sp>
      <p:sp>
        <p:nvSpPr>
          <p:cNvPr id="466947" name="Rectangle 3"/>
          <p:cNvSpPr>
            <a:spLocks noGrp="1" noChangeArrowheads="1"/>
          </p:cNvSpPr>
          <p:nvPr>
            <p:ph idx="1"/>
          </p:nvPr>
        </p:nvSpPr>
        <p:spPr/>
        <p:txBody>
          <a:bodyPr>
            <a:normAutofit lnSpcReduction="10000"/>
          </a:bodyPr>
          <a:lstStyle/>
          <a:p>
            <a:r>
              <a:rPr lang="en-US" altLang="en-US" sz="2800"/>
              <a:t>“Building the Box” in the FMS is a way to enter waypoints into the FMS so that it draws lines between the points creating a Box in the shape of the training area.</a:t>
            </a:r>
          </a:p>
          <a:p>
            <a:r>
              <a:rPr lang="en-US" altLang="en-US" sz="2800"/>
              <a:t>It aides in staying in the area, but does not replace knowing the area boundaries and using traditional Nav sources to maintain yourself in the area. It is at the instructor’s discretion to allow the student to use this technique.</a:t>
            </a:r>
          </a:p>
        </p:txBody>
      </p:sp>
      <p:sp>
        <p:nvSpPr>
          <p:cNvPr id="466948" name="Text Box 4"/>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rrowheads="1"/>
          </p:cNvSpPr>
          <p:nvPr>
            <p:ph type="title"/>
          </p:nvPr>
        </p:nvSpPr>
        <p:spPr/>
        <p:txBody>
          <a:bodyPr/>
          <a:lstStyle/>
          <a:p>
            <a:r>
              <a:rPr lang="en-US" altLang="en-US"/>
              <a:t>Seagull – Building the Box</a:t>
            </a:r>
          </a:p>
        </p:txBody>
      </p:sp>
      <p:sp>
        <p:nvSpPr>
          <p:cNvPr id="467971" name="Rectangle 3"/>
          <p:cNvSpPr>
            <a:spLocks noGrp="1" noChangeArrowheads="1"/>
          </p:cNvSpPr>
          <p:nvPr>
            <p:ph type="body" sz="half" idx="1"/>
          </p:nvPr>
        </p:nvSpPr>
        <p:spPr>
          <a:xfrm>
            <a:off x="457200" y="1600200"/>
            <a:ext cx="4041775" cy="4525963"/>
          </a:xfrm>
        </p:spPr>
        <p:txBody>
          <a:bodyPr/>
          <a:lstStyle/>
          <a:p>
            <a:r>
              <a:rPr lang="en-US" altLang="en-US" sz="2800"/>
              <a:t>This example will walk you through building the box for the central seagull training area.</a:t>
            </a:r>
          </a:p>
          <a:p>
            <a:r>
              <a:rPr lang="en-US" altLang="en-US" sz="2800"/>
              <a:t>Access the ACT FPLN page</a:t>
            </a:r>
          </a:p>
          <a:p>
            <a:r>
              <a:rPr lang="en-US" altLang="en-US" sz="2800"/>
              <a:t>Enter KNGP into the ORIGIN and DEST</a:t>
            </a:r>
          </a:p>
          <a:p>
            <a:endParaRPr lang="en-US" altLang="en-US" sz="2800"/>
          </a:p>
        </p:txBody>
      </p:sp>
      <p:pic>
        <p:nvPicPr>
          <p:cNvPr id="467972" name="Picture 4" descr="Blank FPL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13325" y="1600200"/>
            <a:ext cx="3505200" cy="452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7973"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rrowheads="1"/>
          </p:cNvSpPr>
          <p:nvPr>
            <p:ph type="title"/>
          </p:nvPr>
        </p:nvSpPr>
        <p:spPr/>
        <p:txBody>
          <a:bodyPr/>
          <a:lstStyle/>
          <a:p>
            <a:r>
              <a:rPr lang="en-US" altLang="en-US"/>
              <a:t>Seagull – Building the Box</a:t>
            </a:r>
          </a:p>
        </p:txBody>
      </p:sp>
      <p:sp>
        <p:nvSpPr>
          <p:cNvPr id="468995" name="Rectangle 3"/>
          <p:cNvSpPr>
            <a:spLocks noGrp="1" noChangeArrowheads="1"/>
          </p:cNvSpPr>
          <p:nvPr>
            <p:ph type="body" sz="half" idx="1"/>
          </p:nvPr>
        </p:nvSpPr>
        <p:spPr>
          <a:xfrm>
            <a:off x="457200" y="1600200"/>
            <a:ext cx="4041775" cy="4525963"/>
          </a:xfrm>
        </p:spPr>
        <p:txBody>
          <a:bodyPr>
            <a:normAutofit lnSpcReduction="10000"/>
          </a:bodyPr>
          <a:lstStyle/>
          <a:p>
            <a:pPr>
              <a:lnSpc>
                <a:spcPct val="90000"/>
              </a:lnSpc>
            </a:pPr>
            <a:r>
              <a:rPr lang="en-US" altLang="en-US" sz="2800"/>
              <a:t>Enter CRP 130/26 in the scratchpad and press the TO LSK</a:t>
            </a:r>
          </a:p>
          <a:p>
            <a:pPr>
              <a:lnSpc>
                <a:spcPct val="90000"/>
              </a:lnSpc>
            </a:pPr>
            <a:r>
              <a:rPr lang="en-US" altLang="en-US" sz="2800"/>
              <a:t>Enter CRP 130/33.8 and press TO LSK</a:t>
            </a:r>
          </a:p>
          <a:p>
            <a:pPr>
              <a:lnSpc>
                <a:spcPct val="90000"/>
              </a:lnSpc>
            </a:pPr>
            <a:r>
              <a:rPr lang="en-US" altLang="en-US" sz="2800"/>
              <a:t>Repeat the process with CRP 100/33, CRP 100/60, CRP 115/60, CRP 130/60, and CRP 130/33.8 to close it off</a:t>
            </a:r>
          </a:p>
        </p:txBody>
      </p:sp>
      <p:pic>
        <p:nvPicPr>
          <p:cNvPr id="468996" name="Picture 4" descr="Blank FPL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13325" y="1600200"/>
            <a:ext cx="3503613" cy="452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8997"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rrowheads="1"/>
          </p:cNvSpPr>
          <p:nvPr>
            <p:ph type="title"/>
          </p:nvPr>
        </p:nvSpPr>
        <p:spPr/>
        <p:txBody>
          <a:bodyPr/>
          <a:lstStyle/>
          <a:p>
            <a:r>
              <a:rPr lang="en-US" altLang="en-US"/>
              <a:t>Seagull – Building the Box</a:t>
            </a:r>
          </a:p>
        </p:txBody>
      </p:sp>
      <p:sp>
        <p:nvSpPr>
          <p:cNvPr id="470019" name="Rectangle 3"/>
          <p:cNvSpPr>
            <a:spLocks noGrp="1" noChangeArrowheads="1"/>
          </p:cNvSpPr>
          <p:nvPr>
            <p:ph idx="1"/>
          </p:nvPr>
        </p:nvSpPr>
        <p:spPr/>
        <p:txBody>
          <a:bodyPr/>
          <a:lstStyle/>
          <a:p>
            <a:pPr>
              <a:lnSpc>
                <a:spcPct val="90000"/>
              </a:lnSpc>
            </a:pPr>
            <a:r>
              <a:rPr lang="en-US" altLang="en-US"/>
              <a:t>On the LEGS page select INHIBIT for auto sequencing to prevent the FMS from cycling the point after you pass it.</a:t>
            </a:r>
          </a:p>
          <a:p>
            <a:pPr>
              <a:lnSpc>
                <a:spcPct val="90000"/>
              </a:lnSpc>
            </a:pPr>
            <a:r>
              <a:rPr lang="en-US" altLang="en-US"/>
              <a:t>Select FMS as the primary NAV source on the PFD and select 120 Map Mode format. </a:t>
            </a:r>
          </a:p>
          <a:p>
            <a:pPr>
              <a:lnSpc>
                <a:spcPct val="90000"/>
              </a:lnSpc>
            </a:pPr>
            <a:r>
              <a:rPr lang="en-US" altLang="en-US"/>
              <a:t>Zoom out and verify the box appears correct. It will appear as dashed lines.</a:t>
            </a:r>
          </a:p>
          <a:p>
            <a:pPr>
              <a:lnSpc>
                <a:spcPct val="90000"/>
              </a:lnSpc>
            </a:pPr>
            <a:r>
              <a:rPr lang="en-US" altLang="en-US"/>
              <a:t>If it is correct, EXECUTE. After executing, the lines will become solid.</a:t>
            </a:r>
          </a:p>
        </p:txBody>
      </p:sp>
      <p:sp>
        <p:nvSpPr>
          <p:cNvPr id="470020" name="Text Box 4"/>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rrowheads="1"/>
          </p:cNvSpPr>
          <p:nvPr>
            <p:ph type="title"/>
          </p:nvPr>
        </p:nvSpPr>
        <p:spPr/>
        <p:txBody>
          <a:bodyPr/>
          <a:lstStyle/>
          <a:p>
            <a:r>
              <a:rPr lang="en-US" altLang="en-US"/>
              <a:t>Low Level Routes</a:t>
            </a:r>
          </a:p>
        </p:txBody>
      </p:sp>
      <p:sp>
        <p:nvSpPr>
          <p:cNvPr id="471043" name="Rectangle 3"/>
          <p:cNvSpPr>
            <a:spLocks noGrp="1" noChangeArrowheads="1"/>
          </p:cNvSpPr>
          <p:nvPr>
            <p:ph idx="1"/>
          </p:nvPr>
        </p:nvSpPr>
        <p:spPr/>
        <p:txBody>
          <a:bodyPr>
            <a:normAutofit fontScale="92500" lnSpcReduction="20000"/>
          </a:bodyPr>
          <a:lstStyle/>
          <a:p>
            <a:pPr>
              <a:lnSpc>
                <a:spcPct val="80000"/>
              </a:lnSpc>
            </a:pPr>
            <a:r>
              <a:rPr lang="en-US" altLang="en-US" sz="2800"/>
              <a:t>The majority of the Low Level Routes are stored in the FMS.</a:t>
            </a:r>
          </a:p>
          <a:p>
            <a:pPr>
              <a:lnSpc>
                <a:spcPct val="80000"/>
              </a:lnSpc>
            </a:pPr>
            <a:r>
              <a:rPr lang="en-US" altLang="en-US" sz="2800"/>
              <a:t>To access the route list</a:t>
            </a:r>
          </a:p>
          <a:p>
            <a:pPr lvl="1">
              <a:lnSpc>
                <a:spcPct val="80000"/>
              </a:lnSpc>
            </a:pPr>
            <a:r>
              <a:rPr lang="en-US" altLang="en-US" sz="2400"/>
              <a:t>Press IDX function key</a:t>
            </a:r>
          </a:p>
          <a:p>
            <a:pPr lvl="1">
              <a:lnSpc>
                <a:spcPct val="80000"/>
              </a:lnSpc>
            </a:pPr>
            <a:r>
              <a:rPr lang="en-US" altLang="en-US" sz="2400"/>
              <a:t>Go to index menu page 2</a:t>
            </a:r>
          </a:p>
          <a:p>
            <a:pPr lvl="1">
              <a:lnSpc>
                <a:spcPct val="80000"/>
              </a:lnSpc>
            </a:pPr>
            <a:r>
              <a:rPr lang="en-US" altLang="en-US" sz="2400"/>
              <a:t>Press ROUTE MENU LSK</a:t>
            </a:r>
          </a:p>
          <a:p>
            <a:pPr lvl="1">
              <a:lnSpc>
                <a:spcPct val="80000"/>
              </a:lnSpc>
            </a:pPr>
            <a:r>
              <a:rPr lang="en-US" altLang="en-US" sz="2400"/>
              <a:t>Press PILOT ROUTE LIST LSK</a:t>
            </a:r>
          </a:p>
          <a:p>
            <a:pPr lvl="1">
              <a:lnSpc>
                <a:spcPct val="80000"/>
              </a:lnSpc>
            </a:pPr>
            <a:r>
              <a:rPr lang="en-US" altLang="en-US" sz="2400"/>
              <a:t>Press the LSK associated with the route you want</a:t>
            </a:r>
          </a:p>
          <a:p>
            <a:pPr lvl="1">
              <a:lnSpc>
                <a:spcPct val="80000"/>
              </a:lnSpc>
            </a:pPr>
            <a:r>
              <a:rPr lang="en-US" altLang="en-US" sz="2400"/>
              <a:t>Verify the route in correct in the legs page</a:t>
            </a:r>
          </a:p>
          <a:p>
            <a:pPr lvl="1">
              <a:lnSpc>
                <a:spcPct val="80000"/>
              </a:lnSpc>
            </a:pPr>
            <a:r>
              <a:rPr lang="en-US" altLang="en-US" sz="2400"/>
              <a:t>Verify in 120 map mode against your stick diagram</a:t>
            </a:r>
          </a:p>
          <a:p>
            <a:pPr lvl="1">
              <a:lnSpc>
                <a:spcPct val="80000"/>
              </a:lnSpc>
            </a:pPr>
            <a:r>
              <a:rPr lang="en-US" altLang="en-US" sz="2400"/>
              <a:t>If all is correct, execute.</a:t>
            </a:r>
          </a:p>
          <a:p>
            <a:pPr>
              <a:lnSpc>
                <a:spcPct val="80000"/>
              </a:lnSpc>
            </a:pPr>
            <a:endParaRPr lang="en-US" altLang="en-US" sz="2800"/>
          </a:p>
        </p:txBody>
      </p:sp>
      <p:sp>
        <p:nvSpPr>
          <p:cNvPr id="471044" name="Text Box 4"/>
          <p:cNvSpPr txBox="1">
            <a:spLocks noChangeArrowheads="1"/>
          </p:cNvSpPr>
          <p:nvPr/>
        </p:nvSpPr>
        <p:spPr bwMode="auto">
          <a:xfrm>
            <a:off x="21336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0" y="1600200"/>
            <a:ext cx="4876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chemeClr val="hlink"/>
              </a:buClr>
              <a:buFont typeface="Wingdings" panose="05000000000000000000" pitchFamily="2" charset="2"/>
              <a:buChar char="§"/>
            </a:pPr>
            <a:r>
              <a:rPr lang="en-US" altLang="en-US" sz="2400" b="1">
                <a:latin typeface="Garamond" panose="02020404030301010803" pitchFamily="18" charset="0"/>
              </a:rPr>
              <a:t>Messages suppressed for two  minutes above 60 knots during Take-Off and Climb</a:t>
            </a:r>
          </a:p>
          <a:p>
            <a:pPr eaLnBrk="0" hangingPunct="0">
              <a:spcBef>
                <a:spcPct val="50000"/>
              </a:spcBef>
              <a:buClr>
                <a:schemeClr val="hlink"/>
              </a:buClr>
              <a:buFont typeface="Wingdings" panose="05000000000000000000" pitchFamily="2" charset="2"/>
              <a:buChar char="§"/>
            </a:pPr>
            <a:r>
              <a:rPr lang="en-US" altLang="en-US" sz="2400"/>
              <a:t> </a:t>
            </a:r>
            <a:r>
              <a:rPr lang="en-US" altLang="en-US" sz="2400" b="1">
                <a:latin typeface="Garamond" panose="02020404030301010803" pitchFamily="18" charset="0"/>
              </a:rPr>
              <a:t>Complete list of messages in back of pilot’s guide</a:t>
            </a:r>
          </a:p>
        </p:txBody>
      </p:sp>
      <p:sp>
        <p:nvSpPr>
          <p:cNvPr id="192515" name="Text Box 3"/>
          <p:cNvSpPr txBox="1">
            <a:spLocks noChangeArrowheads="1"/>
          </p:cNvSpPr>
          <p:nvPr/>
        </p:nvSpPr>
        <p:spPr bwMode="auto">
          <a:xfrm>
            <a:off x="2843213" y="279400"/>
            <a:ext cx="3262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3200" b="1">
                <a:solidFill>
                  <a:schemeClr val="tx2"/>
                </a:solidFill>
              </a:rPr>
              <a:t>MESSAGE LINE</a:t>
            </a:r>
          </a:p>
        </p:txBody>
      </p:sp>
      <p:grpSp>
        <p:nvGrpSpPr>
          <p:cNvPr id="192516" name="Group 4"/>
          <p:cNvGrpSpPr>
            <a:grpSpLocks/>
          </p:cNvGrpSpPr>
          <p:nvPr/>
        </p:nvGrpSpPr>
        <p:grpSpPr bwMode="auto">
          <a:xfrm>
            <a:off x="685800" y="3810000"/>
            <a:ext cx="4191000" cy="914400"/>
            <a:chOff x="432" y="1968"/>
            <a:chExt cx="2640" cy="576"/>
          </a:xfrm>
        </p:grpSpPr>
        <p:sp>
          <p:nvSpPr>
            <p:cNvPr id="192517" name="AutoShape 5"/>
            <p:cNvSpPr>
              <a:spLocks noChangeArrowheads="1"/>
            </p:cNvSpPr>
            <p:nvPr/>
          </p:nvSpPr>
          <p:spPr bwMode="auto">
            <a:xfrm>
              <a:off x="432" y="1968"/>
              <a:ext cx="2640" cy="576"/>
            </a:xfrm>
            <a:prstGeom prst="rightArrow">
              <a:avLst>
                <a:gd name="adj1" fmla="val 50000"/>
                <a:gd name="adj2" fmla="val 114583"/>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107763" dir="8100000" algn="ctr" rotWithShape="0">
                      <a:srgbClr val="000000"/>
                    </a:outerShdw>
                  </a:effectLst>
                </a14:hiddenEffects>
              </a:ext>
            </a:extLst>
          </p:spPr>
          <p:txBody>
            <a:bodyPr wrap="none" anchor="ctr"/>
            <a:lstStyle/>
            <a:p>
              <a:endParaRPr lang="en-US"/>
            </a:p>
          </p:txBody>
        </p:sp>
        <p:sp>
          <p:nvSpPr>
            <p:cNvPr id="192518" name="Rectangle 6"/>
            <p:cNvSpPr>
              <a:spLocks noChangeArrowheads="1"/>
            </p:cNvSpPr>
            <p:nvPr/>
          </p:nvSpPr>
          <p:spPr bwMode="auto">
            <a:xfrm>
              <a:off x="432" y="2112"/>
              <a:ext cx="23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Arial" panose="020B0604020202020204" pitchFamily="34" charset="0"/>
                </a:rPr>
                <a:t>Press MSG button for summary</a:t>
              </a:r>
              <a:endParaRPr lang="en-US" altLang="en-US" sz="2000">
                <a:solidFill>
                  <a:schemeClr val="tx2"/>
                </a:solidFill>
                <a:latin typeface="Arial" panose="020B0604020202020204" pitchFamily="34" charset="0"/>
              </a:endParaRPr>
            </a:p>
          </p:txBody>
        </p:sp>
      </p:grpSp>
      <p:grpSp>
        <p:nvGrpSpPr>
          <p:cNvPr id="192519" name="Group 7"/>
          <p:cNvGrpSpPr>
            <a:grpSpLocks/>
          </p:cNvGrpSpPr>
          <p:nvPr/>
        </p:nvGrpSpPr>
        <p:grpSpPr bwMode="auto">
          <a:xfrm>
            <a:off x="4895850" y="1600200"/>
            <a:ext cx="4248150" cy="4648200"/>
            <a:chOff x="2976" y="528"/>
            <a:chExt cx="2676" cy="2928"/>
          </a:xfrm>
        </p:grpSpPr>
        <p:pic>
          <p:nvPicPr>
            <p:cNvPr id="192520" name="Picture 8"/>
            <p:cNvPicPr>
              <a:picLocks noChangeAspect="1" noChangeArrowheads="1"/>
            </p:cNvPicPr>
            <p:nvPr/>
          </p:nvPicPr>
          <p:blipFill>
            <a:blip r:embed="rId3">
              <a:extLst>
                <a:ext uri="{28A0092B-C50C-407E-A947-70E740481C1C}">
                  <a14:useLocalDpi xmlns:a14="http://schemas.microsoft.com/office/drawing/2010/main" val="0"/>
                </a:ext>
              </a:extLst>
            </a:blip>
            <a:srcRect t="5882"/>
            <a:stretch>
              <a:fillRect/>
            </a:stretch>
          </p:blipFill>
          <p:spPr bwMode="auto">
            <a:xfrm>
              <a:off x="2976" y="528"/>
              <a:ext cx="2676" cy="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521" name="Rectangle 9"/>
            <p:cNvSpPr>
              <a:spLocks noChangeArrowheads="1"/>
            </p:cNvSpPr>
            <p:nvPr/>
          </p:nvSpPr>
          <p:spPr bwMode="auto">
            <a:xfrm>
              <a:off x="3408" y="2160"/>
              <a:ext cx="1824" cy="144"/>
            </a:xfrm>
            <a:prstGeom prst="rect">
              <a:avLst/>
            </a:prstGeom>
            <a:gradFill rotWithShape="0">
              <a:gsLst>
                <a:gs pos="0">
                  <a:srgbClr val="FFFF00">
                    <a:gamma/>
                    <a:shade val="46275"/>
                    <a:invGamma/>
                  </a:srgbClr>
                </a:gs>
                <a:gs pos="50000">
                  <a:srgbClr val="FFFF00"/>
                </a:gs>
                <a:gs pos="100000">
                  <a:srgbClr val="FFFF00">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3200" b="1">
                <a:solidFill>
                  <a:srgbClr val="CC0000"/>
                </a:solidFill>
                <a:latin typeface="Arial" panose="020B0604020202020204" pitchFamily="34" charset="0"/>
              </a:endParaRPr>
            </a:p>
          </p:txBody>
        </p:sp>
        <p:sp>
          <p:nvSpPr>
            <p:cNvPr id="192522" name="Text Box 10"/>
            <p:cNvSpPr txBox="1">
              <a:spLocks noChangeArrowheads="1"/>
            </p:cNvSpPr>
            <p:nvPr/>
          </p:nvSpPr>
          <p:spPr bwMode="auto">
            <a:xfrm>
              <a:off x="3408" y="2112"/>
              <a:ext cx="17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solidFill>
                    <a:schemeClr val="tx2"/>
                  </a:solidFill>
                  <a:latin typeface="Arial" panose="020B0604020202020204" pitchFamily="34" charset="0"/>
                </a:rPr>
                <a:t>    </a:t>
              </a:r>
              <a:r>
                <a:rPr lang="en-US" altLang="en-US">
                  <a:solidFill>
                    <a:srgbClr val="000000"/>
                  </a:solidFill>
                  <a:latin typeface="Arial" panose="020B0604020202020204" pitchFamily="34" charset="0"/>
                </a:rPr>
                <a:t>MESSAGE LINE</a:t>
              </a:r>
              <a:endParaRPr lang="en-US" altLang="en-US" b="1">
                <a:solidFill>
                  <a:srgbClr val="000000"/>
                </a:solidFill>
                <a:latin typeface="Arial" panose="020B0604020202020204" pitchFamily="34" charset="0"/>
              </a:endParaRPr>
            </a:p>
          </p:txBody>
        </p:sp>
        <p:sp>
          <p:nvSpPr>
            <p:cNvPr id="192523" name="Rectangle 11"/>
            <p:cNvSpPr>
              <a:spLocks noChangeArrowheads="1"/>
            </p:cNvSpPr>
            <p:nvPr/>
          </p:nvSpPr>
          <p:spPr bwMode="auto">
            <a:xfrm>
              <a:off x="3456" y="1776"/>
              <a:ext cx="1248" cy="14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24" name="Rectangle 12"/>
            <p:cNvSpPr>
              <a:spLocks noChangeArrowheads="1"/>
            </p:cNvSpPr>
            <p:nvPr/>
          </p:nvSpPr>
          <p:spPr bwMode="auto">
            <a:xfrm>
              <a:off x="3408" y="1718"/>
              <a:ext cx="11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FFFFFF"/>
                  </a:solidFill>
                  <a:latin typeface="Arial" panose="020B0604020202020204" pitchFamily="34" charset="0"/>
                </a:rPr>
                <a:t>SCID 832-4117-036</a:t>
              </a:r>
            </a:p>
          </p:txBody>
        </p:sp>
      </p:grpSp>
      <p:sp>
        <p:nvSpPr>
          <p:cNvPr id="192527" name="Text Box 15"/>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2362200" y="3048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altLang="en-US" sz="3200" b="1">
                <a:solidFill>
                  <a:schemeClr val="tx2"/>
                </a:solidFill>
              </a:rPr>
              <a:t>EXECUTE  KEY</a:t>
            </a:r>
          </a:p>
        </p:txBody>
      </p:sp>
      <p:grpSp>
        <p:nvGrpSpPr>
          <p:cNvPr id="196611" name="Group 3"/>
          <p:cNvGrpSpPr>
            <a:grpSpLocks/>
          </p:cNvGrpSpPr>
          <p:nvPr/>
        </p:nvGrpSpPr>
        <p:grpSpPr bwMode="auto">
          <a:xfrm>
            <a:off x="4456113" y="1270000"/>
            <a:ext cx="3810000" cy="4495800"/>
            <a:chOff x="3264" y="480"/>
            <a:chExt cx="2400" cy="2832"/>
          </a:xfrm>
        </p:grpSpPr>
        <p:pic>
          <p:nvPicPr>
            <p:cNvPr id="196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480"/>
              <a:ext cx="2400" cy="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3" name="Rectangle 5"/>
            <p:cNvSpPr>
              <a:spLocks noChangeArrowheads="1"/>
            </p:cNvSpPr>
            <p:nvPr/>
          </p:nvSpPr>
          <p:spPr bwMode="auto">
            <a:xfrm>
              <a:off x="4848" y="2016"/>
              <a:ext cx="816" cy="288"/>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4" name="Rectangle 6"/>
            <p:cNvSpPr>
              <a:spLocks noChangeArrowheads="1"/>
            </p:cNvSpPr>
            <p:nvPr/>
          </p:nvSpPr>
          <p:spPr bwMode="auto">
            <a:xfrm>
              <a:off x="3648" y="2016"/>
              <a:ext cx="960" cy="288"/>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615" name="Group 7"/>
          <p:cNvGrpSpPr>
            <a:grpSpLocks/>
          </p:cNvGrpSpPr>
          <p:nvPr/>
        </p:nvGrpSpPr>
        <p:grpSpPr bwMode="auto">
          <a:xfrm>
            <a:off x="533400" y="1447800"/>
            <a:ext cx="3886200" cy="3719513"/>
            <a:chOff x="1056" y="480"/>
            <a:chExt cx="2448" cy="2343"/>
          </a:xfrm>
        </p:grpSpPr>
        <p:sp>
          <p:nvSpPr>
            <p:cNvPr id="196616" name="Text Box 8"/>
            <p:cNvSpPr txBox="1">
              <a:spLocks noChangeArrowheads="1"/>
            </p:cNvSpPr>
            <p:nvPr/>
          </p:nvSpPr>
          <p:spPr bwMode="auto">
            <a:xfrm>
              <a:off x="1056" y="480"/>
              <a:ext cx="2448" cy="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hlink"/>
                </a:buClr>
                <a:buFont typeface="Wingdings" panose="05000000000000000000" pitchFamily="2" charset="2"/>
                <a:buChar char="§"/>
              </a:pPr>
              <a:r>
                <a:rPr lang="en-US" altLang="en-US" sz="2800">
                  <a:solidFill>
                    <a:srgbClr val="000000"/>
                  </a:solidFill>
                  <a:latin typeface="Arial" panose="020B0604020202020204" pitchFamily="34" charset="0"/>
                </a:rPr>
                <a:t> </a:t>
              </a:r>
              <a:r>
                <a:rPr lang="en-US" altLang="en-US" sz="2800" b="1"/>
                <a:t>Saves</a:t>
              </a:r>
              <a:r>
                <a:rPr lang="en-US" altLang="en-US" sz="2000" b="1"/>
                <a:t> modifications to FPLN</a:t>
              </a:r>
            </a:p>
            <a:p>
              <a:pPr eaLnBrk="0" hangingPunct="0">
                <a:spcBef>
                  <a:spcPct val="50000"/>
                </a:spcBef>
                <a:buClr>
                  <a:schemeClr val="hlink"/>
                </a:buClr>
                <a:buFont typeface="Wingdings" panose="05000000000000000000" pitchFamily="2" charset="2"/>
                <a:buChar char="§"/>
              </a:pPr>
              <a:r>
                <a:rPr lang="en-US" altLang="en-US" sz="2000" b="1"/>
                <a:t> “Are you sure?” function</a:t>
              </a:r>
            </a:p>
            <a:p>
              <a:pPr eaLnBrk="0" hangingPunct="0">
                <a:spcBef>
                  <a:spcPct val="50000"/>
                </a:spcBef>
                <a:buClr>
                  <a:schemeClr val="hlink"/>
                </a:buClr>
                <a:buFont typeface="Wingdings" panose="05000000000000000000" pitchFamily="2" charset="2"/>
                <a:buChar char="§"/>
              </a:pPr>
              <a:r>
                <a:rPr lang="en-US" altLang="en-US" sz="2000" b="1"/>
                <a:t> Occasionally...</a:t>
              </a:r>
              <a:br>
                <a:rPr lang="en-US" altLang="en-US" sz="2000" b="1"/>
              </a:br>
              <a:r>
                <a:rPr lang="en-US" altLang="en-US" sz="2000" b="1">
                  <a:solidFill>
                    <a:srgbClr val="000000"/>
                  </a:solidFill>
                </a:rPr>
                <a:t>   </a:t>
              </a:r>
              <a:r>
                <a:rPr lang="en-US" altLang="en-US" sz="2000" b="1">
                  <a:solidFill>
                    <a:srgbClr val="FFFF66"/>
                  </a:solidFill>
                </a:rPr>
                <a:t/>
              </a:r>
              <a:br>
                <a:rPr lang="en-US" altLang="en-US" sz="2000" b="1">
                  <a:solidFill>
                    <a:srgbClr val="FFFF66"/>
                  </a:solidFill>
                </a:rPr>
              </a:br>
              <a:r>
                <a:rPr lang="en-US" altLang="en-US" sz="2000" b="1">
                  <a:solidFill>
                    <a:srgbClr val="FFFF66"/>
                  </a:solidFill>
                </a:rPr>
                <a:t> </a:t>
              </a:r>
            </a:p>
            <a:p>
              <a:pPr eaLnBrk="0" hangingPunct="0">
                <a:spcBef>
                  <a:spcPct val="50000"/>
                </a:spcBef>
                <a:buClr>
                  <a:schemeClr val="hlink"/>
                </a:buClr>
                <a:buFont typeface="Wingdings" panose="05000000000000000000" pitchFamily="2" charset="2"/>
                <a:buNone/>
              </a:pPr>
              <a:r>
                <a:rPr lang="en-US" altLang="en-US" sz="2000" b="1">
                  <a:solidFill>
                    <a:srgbClr val="000000"/>
                  </a:solidFill>
                </a:rPr>
                <a:t>             </a:t>
              </a:r>
              <a:r>
                <a:rPr lang="en-US" altLang="en-US" sz="2000" b="1"/>
                <a:t>appears in MSG line…</a:t>
              </a:r>
            </a:p>
            <a:p>
              <a:pPr eaLnBrk="0" hangingPunct="0">
                <a:spcBef>
                  <a:spcPct val="50000"/>
                </a:spcBef>
                <a:buClr>
                  <a:schemeClr val="hlink"/>
                </a:buClr>
                <a:buFont typeface="Wingdings" panose="05000000000000000000" pitchFamily="2" charset="2"/>
                <a:buNone/>
              </a:pPr>
              <a:r>
                <a:rPr lang="en-US" altLang="en-US" sz="2000" b="1"/>
                <a:t> **modification is not confirmed, press EXEC if desired**</a:t>
              </a:r>
            </a:p>
            <a:p>
              <a:pPr eaLnBrk="0" hangingPunct="0">
                <a:spcBef>
                  <a:spcPct val="50000"/>
                </a:spcBef>
                <a:buClr>
                  <a:srgbClr val="000000"/>
                </a:buClr>
              </a:pPr>
              <a:r>
                <a:rPr lang="en-US" altLang="en-US" sz="2000" b="1">
                  <a:solidFill>
                    <a:srgbClr val="000000"/>
                  </a:solidFill>
                </a:rPr>
                <a:t>   </a:t>
              </a:r>
            </a:p>
          </p:txBody>
        </p:sp>
        <p:sp>
          <p:nvSpPr>
            <p:cNvPr id="196617" name="Rectangle 9"/>
            <p:cNvSpPr>
              <a:spLocks noChangeArrowheads="1"/>
            </p:cNvSpPr>
            <p:nvPr/>
          </p:nvSpPr>
          <p:spPr bwMode="auto">
            <a:xfrm>
              <a:off x="1104" y="1392"/>
              <a:ext cx="1584" cy="24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8" name="Rectangle 10"/>
            <p:cNvSpPr>
              <a:spLocks noChangeArrowheads="1"/>
            </p:cNvSpPr>
            <p:nvPr/>
          </p:nvSpPr>
          <p:spPr bwMode="auto">
            <a:xfrm>
              <a:off x="1056" y="1392"/>
              <a:ext cx="17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solidFill>
                    <a:srgbClr val="FFFF66"/>
                  </a:solidFill>
                  <a:latin typeface="Courier New" panose="02070309020205020404" pitchFamily="49" charset="0"/>
                </a:rPr>
                <a:t>EXECUTE FPLN MOD</a:t>
              </a:r>
              <a:endParaRPr lang="en-US" altLang="en-US" sz="2000">
                <a:solidFill>
                  <a:srgbClr val="FFFF66"/>
                </a:solidFill>
                <a:latin typeface="Arial" panose="020B0604020202020204" pitchFamily="34" charset="0"/>
              </a:endParaRPr>
            </a:p>
          </p:txBody>
        </p:sp>
      </p:grpSp>
      <p:sp>
        <p:nvSpPr>
          <p:cNvPr id="196621" name="Text Box 13"/>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1600200" y="1143000"/>
            <a:ext cx="601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chemeClr val="hlink"/>
              </a:buClr>
              <a:buFont typeface="Wingdings" panose="05000000000000000000" pitchFamily="2" charset="2"/>
              <a:buChar char="§"/>
            </a:pPr>
            <a:r>
              <a:rPr lang="en-US" altLang="en-US" sz="2000" b="1">
                <a:latin typeface="Garamond" panose="02020404030301010803" pitchFamily="18" charset="0"/>
              </a:rPr>
              <a:t>Accessed with IDX key, select next for page 2.</a:t>
            </a:r>
          </a:p>
        </p:txBody>
      </p:sp>
      <p:sp>
        <p:nvSpPr>
          <p:cNvPr id="198659" name="Text Box 3"/>
          <p:cNvSpPr txBox="1">
            <a:spLocks noChangeArrowheads="1"/>
          </p:cNvSpPr>
          <p:nvPr/>
        </p:nvSpPr>
        <p:spPr bwMode="auto">
          <a:xfrm>
            <a:off x="1905000" y="1614488"/>
            <a:ext cx="882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Page 1</a:t>
            </a:r>
          </a:p>
        </p:txBody>
      </p:sp>
      <p:sp>
        <p:nvSpPr>
          <p:cNvPr id="198660" name="Text Box 4"/>
          <p:cNvSpPr txBox="1">
            <a:spLocks noChangeArrowheads="1"/>
          </p:cNvSpPr>
          <p:nvPr/>
        </p:nvSpPr>
        <p:spPr bwMode="auto">
          <a:xfrm>
            <a:off x="2895600" y="381000"/>
            <a:ext cx="27924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altLang="en-US" sz="3200" b="1">
                <a:solidFill>
                  <a:schemeClr val="tx2"/>
                </a:solidFill>
              </a:rPr>
              <a:t>INDEX PAGE</a:t>
            </a:r>
          </a:p>
        </p:txBody>
      </p:sp>
      <p:sp>
        <p:nvSpPr>
          <p:cNvPr id="198661" name="Text Box 5"/>
          <p:cNvSpPr txBox="1">
            <a:spLocks noChangeArrowheads="1"/>
          </p:cNvSpPr>
          <p:nvPr/>
        </p:nvSpPr>
        <p:spPr bwMode="auto">
          <a:xfrm>
            <a:off x="6038850" y="1666875"/>
            <a:ext cx="90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Page 2</a:t>
            </a:r>
          </a:p>
        </p:txBody>
      </p:sp>
      <p:pic>
        <p:nvPicPr>
          <p:cNvPr id="1986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2033588"/>
            <a:ext cx="3409950" cy="4114800"/>
          </a:xfrm>
          <a:prstGeom prst="rect">
            <a:avLst/>
          </a:prstGeom>
          <a:noFill/>
          <a:extLst>
            <a:ext uri="{909E8E84-426E-40DD-AFC4-6F175D3DCCD1}">
              <a14:hiddenFill xmlns:a14="http://schemas.microsoft.com/office/drawing/2010/main">
                <a:solidFill>
                  <a:srgbClr val="FFFFFF"/>
                </a:solidFill>
              </a14:hiddenFill>
            </a:ext>
          </a:extLst>
        </p:spPr>
      </p:pic>
      <p:grpSp>
        <p:nvGrpSpPr>
          <p:cNvPr id="198663" name="Group 7"/>
          <p:cNvGrpSpPr>
            <a:grpSpLocks/>
          </p:cNvGrpSpPr>
          <p:nvPr/>
        </p:nvGrpSpPr>
        <p:grpSpPr bwMode="auto">
          <a:xfrm>
            <a:off x="711200" y="1947863"/>
            <a:ext cx="3352800" cy="4114800"/>
            <a:chOff x="448" y="1227"/>
            <a:chExt cx="2112" cy="2592"/>
          </a:xfrm>
        </p:grpSpPr>
        <p:pic>
          <p:nvPicPr>
            <p:cNvPr id="1986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 y="1227"/>
              <a:ext cx="2112" cy="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65" name="Rectangle 9"/>
            <p:cNvSpPr>
              <a:spLocks noChangeArrowheads="1"/>
            </p:cNvSpPr>
            <p:nvPr/>
          </p:nvSpPr>
          <p:spPr bwMode="auto">
            <a:xfrm>
              <a:off x="448" y="3099"/>
              <a:ext cx="240"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6" name="Rectangle 10"/>
            <p:cNvSpPr>
              <a:spLocks noChangeArrowheads="1"/>
            </p:cNvSpPr>
            <p:nvPr/>
          </p:nvSpPr>
          <p:spPr bwMode="auto">
            <a:xfrm>
              <a:off x="2332" y="2827"/>
              <a:ext cx="192"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8669" name="Text Box 13"/>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5"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rrowheads="1"/>
          </p:cNvSpPr>
          <p:nvPr>
            <p:ph type="title"/>
          </p:nvPr>
        </p:nvSpPr>
        <p:spPr/>
        <p:txBody>
          <a:bodyPr/>
          <a:lstStyle/>
          <a:p>
            <a:r>
              <a:rPr lang="en-US" altLang="en-US"/>
              <a:t>Ground Operations</a:t>
            </a:r>
          </a:p>
        </p:txBody>
      </p:sp>
      <p:sp>
        <p:nvSpPr>
          <p:cNvPr id="380931" name="Rectangle 3"/>
          <p:cNvSpPr>
            <a:spLocks noGrp="1" noChangeArrowheads="1"/>
          </p:cNvSpPr>
          <p:nvPr>
            <p:ph idx="1"/>
          </p:nvPr>
        </p:nvSpPr>
        <p:spPr>
          <a:xfrm>
            <a:off x="0" y="1219200"/>
            <a:ext cx="6019800" cy="4525963"/>
          </a:xfrm>
        </p:spPr>
        <p:txBody>
          <a:bodyPr/>
          <a:lstStyle/>
          <a:p>
            <a:pPr>
              <a:buFont typeface="Wingdings" panose="05000000000000000000" pitchFamily="2" charset="2"/>
              <a:buNone/>
            </a:pPr>
            <a:endParaRPr lang="en-US" altLang="en-US"/>
          </a:p>
          <a:p>
            <a:pPr lvl="1">
              <a:buClr>
                <a:schemeClr val="hlink"/>
              </a:buClr>
            </a:pPr>
            <a:r>
              <a:rPr lang="en-US" altLang="en-US" sz="4400"/>
              <a:t> </a:t>
            </a:r>
            <a:r>
              <a:rPr lang="en-US" altLang="en-US" sz="4400">
                <a:solidFill>
                  <a:schemeClr val="hlink"/>
                </a:solidFill>
              </a:rPr>
              <a:t>STATUS</a:t>
            </a:r>
          </a:p>
          <a:p>
            <a:pPr lvl="1">
              <a:buClr>
                <a:schemeClr val="hlink"/>
              </a:buClr>
            </a:pPr>
            <a:r>
              <a:rPr lang="en-US" altLang="en-US"/>
              <a:t>POS INT</a:t>
            </a:r>
          </a:p>
          <a:p>
            <a:pPr lvl="1">
              <a:buClr>
                <a:schemeClr val="hlink"/>
              </a:buClr>
            </a:pPr>
            <a:r>
              <a:rPr lang="en-US" altLang="en-US"/>
              <a:t>FLPN</a:t>
            </a:r>
          </a:p>
          <a:p>
            <a:pPr lvl="1">
              <a:buClr>
                <a:schemeClr val="hlink"/>
              </a:buClr>
            </a:pPr>
            <a:r>
              <a:rPr lang="en-US" altLang="en-US"/>
              <a:t>LEGS</a:t>
            </a:r>
          </a:p>
          <a:p>
            <a:pPr lvl="1">
              <a:buClr>
                <a:schemeClr val="hlink"/>
              </a:buClr>
            </a:pPr>
            <a:r>
              <a:rPr lang="en-US" altLang="en-US"/>
              <a:t>DEP/ARR</a:t>
            </a:r>
          </a:p>
          <a:p>
            <a:pPr lvl="1">
              <a:buClr>
                <a:schemeClr val="hlink"/>
              </a:buClr>
            </a:pPr>
            <a:r>
              <a:rPr lang="en-US" altLang="en-US"/>
              <a:t>PERF</a:t>
            </a:r>
          </a:p>
          <a:p>
            <a:pPr lvl="1">
              <a:buClr>
                <a:schemeClr val="hlink"/>
              </a:buClr>
            </a:pPr>
            <a:r>
              <a:rPr lang="en-US" altLang="en-US"/>
              <a:t>RAIM</a:t>
            </a:r>
          </a:p>
          <a:p>
            <a:endParaRPr lang="en-US" altLang="en-US"/>
          </a:p>
        </p:txBody>
      </p:sp>
      <p:sp>
        <p:nvSpPr>
          <p:cNvPr id="380935" name="Rectangle 7"/>
          <p:cNvSpPr>
            <a:spLocks noChangeArrowheads="1"/>
          </p:cNvSpPr>
          <p:nvPr/>
        </p:nvSpPr>
        <p:spPr bwMode="auto">
          <a:xfrm>
            <a:off x="4114800" y="1752600"/>
            <a:ext cx="2133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effectLst>
                  <a:outerShdw blurRad="38100" dist="38100" dir="2700000" algn="tl">
                    <a:srgbClr val="000000"/>
                  </a:outerShdw>
                </a:effectLst>
              </a:rPr>
              <a:t>6 pages required to flight plan, then check RAIM</a:t>
            </a:r>
          </a:p>
        </p:txBody>
      </p:sp>
      <p:sp>
        <p:nvSpPr>
          <p:cNvPr id="380936" name="Text Box 8"/>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355600" y="1171575"/>
            <a:ext cx="3124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hlink"/>
              </a:buClr>
              <a:buFont typeface="Wingdings" panose="05000000000000000000" pitchFamily="2" charset="2"/>
              <a:buChar char="§"/>
            </a:pPr>
            <a:r>
              <a:rPr lang="en-US" altLang="en-US" sz="2000" b="1">
                <a:effectLst>
                  <a:outerShdw blurRad="38100" dist="38100" dir="2700000" algn="tl">
                    <a:srgbClr val="000000"/>
                  </a:outerShdw>
                </a:effectLst>
              </a:rPr>
              <a:t> </a:t>
            </a:r>
            <a:r>
              <a:rPr lang="en-US" altLang="en-US" sz="2000" b="1"/>
              <a:t>World or regional                                                                                                                                                                                                                                               databases available</a:t>
            </a:r>
          </a:p>
          <a:p>
            <a:pPr eaLnBrk="0" hangingPunct="0">
              <a:buClr>
                <a:schemeClr val="hlink"/>
              </a:buClr>
              <a:buFont typeface="Wingdings" panose="05000000000000000000" pitchFamily="2" charset="2"/>
              <a:buChar char="§"/>
            </a:pPr>
            <a:endParaRPr lang="en-US" altLang="en-US" sz="2000" b="1"/>
          </a:p>
          <a:p>
            <a:pPr eaLnBrk="0" hangingPunct="0">
              <a:buClr>
                <a:schemeClr val="hlink"/>
              </a:buClr>
              <a:buFont typeface="Wingdings" panose="05000000000000000000" pitchFamily="2" charset="2"/>
              <a:buChar char="§"/>
            </a:pPr>
            <a:r>
              <a:rPr lang="en-US" altLang="en-US" sz="2000" b="1"/>
              <a:t> Active Database</a:t>
            </a:r>
          </a:p>
          <a:p>
            <a:pPr eaLnBrk="0" hangingPunct="0">
              <a:buClr>
                <a:schemeClr val="hlink"/>
              </a:buClr>
              <a:buFont typeface="Wingdings" panose="05000000000000000000" pitchFamily="2" charset="2"/>
              <a:buChar char="§"/>
            </a:pPr>
            <a:endParaRPr lang="en-US" altLang="en-US" sz="2000" b="1"/>
          </a:p>
          <a:p>
            <a:pPr eaLnBrk="0" hangingPunct="0">
              <a:buClr>
                <a:schemeClr val="hlink"/>
              </a:buClr>
              <a:buFont typeface="Wingdings" panose="05000000000000000000" pitchFamily="2" charset="2"/>
              <a:buChar char="§"/>
            </a:pPr>
            <a:r>
              <a:rPr lang="en-US" altLang="en-US" sz="2000" b="1"/>
              <a:t> Second Database</a:t>
            </a:r>
          </a:p>
          <a:p>
            <a:pPr eaLnBrk="0" hangingPunct="0">
              <a:buClr>
                <a:schemeClr val="hlink"/>
              </a:buClr>
              <a:buFont typeface="Wingdings" panose="05000000000000000000" pitchFamily="2" charset="2"/>
              <a:buChar char="§"/>
            </a:pPr>
            <a:endParaRPr lang="en-US" altLang="en-US" sz="2000" b="1"/>
          </a:p>
          <a:p>
            <a:pPr eaLnBrk="0" hangingPunct="0">
              <a:buClr>
                <a:schemeClr val="hlink"/>
              </a:buClr>
              <a:buFont typeface="Wingdings" panose="05000000000000000000" pitchFamily="2" charset="2"/>
              <a:buChar char="§"/>
            </a:pPr>
            <a:r>
              <a:rPr lang="en-US" altLang="en-US" sz="2000" b="1"/>
              <a:t> PROMPT&gt;  provides                                                                                                                                                                                                                                               shortcut to next step</a:t>
            </a:r>
            <a:endParaRPr lang="en-US" altLang="en-US" sz="2000" b="1">
              <a:effectLst>
                <a:outerShdw blurRad="38100" dist="38100" dir="2700000" algn="tl">
                  <a:srgbClr val="000000"/>
                </a:outerShdw>
              </a:effectLst>
            </a:endParaRPr>
          </a:p>
        </p:txBody>
      </p:sp>
      <p:sp>
        <p:nvSpPr>
          <p:cNvPr id="202755" name="Text Box 3"/>
          <p:cNvSpPr txBox="1">
            <a:spLocks noChangeArrowheads="1"/>
          </p:cNvSpPr>
          <p:nvPr/>
        </p:nvSpPr>
        <p:spPr bwMode="auto">
          <a:xfrm>
            <a:off x="4016375" y="327025"/>
            <a:ext cx="1538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en-US" sz="2800" b="1">
                <a:solidFill>
                  <a:schemeClr val="tx2"/>
                </a:solidFill>
              </a:rPr>
              <a:t>STATUS</a:t>
            </a:r>
          </a:p>
        </p:txBody>
      </p:sp>
      <p:grpSp>
        <p:nvGrpSpPr>
          <p:cNvPr id="202756" name="Group 4"/>
          <p:cNvGrpSpPr>
            <a:grpSpLocks/>
          </p:cNvGrpSpPr>
          <p:nvPr/>
        </p:nvGrpSpPr>
        <p:grpSpPr bwMode="auto">
          <a:xfrm>
            <a:off x="2514600" y="1143000"/>
            <a:ext cx="5105400" cy="4495800"/>
            <a:chOff x="2448" y="528"/>
            <a:chExt cx="3216" cy="2832"/>
          </a:xfrm>
        </p:grpSpPr>
        <p:pic>
          <p:nvPicPr>
            <p:cNvPr id="202757" name="Picture 5"/>
            <p:cNvPicPr>
              <a:picLocks noChangeAspect="1" noChangeArrowheads="1"/>
            </p:cNvPicPr>
            <p:nvPr/>
          </p:nvPicPr>
          <p:blipFill>
            <a:blip r:embed="rId3">
              <a:extLst>
                <a:ext uri="{28A0092B-C50C-407E-A947-70E740481C1C}">
                  <a14:useLocalDpi xmlns:a14="http://schemas.microsoft.com/office/drawing/2010/main" val="0"/>
                </a:ext>
              </a:extLst>
            </a:blip>
            <a:srcRect t="5882"/>
            <a:stretch>
              <a:fillRect/>
            </a:stretch>
          </p:blipFill>
          <p:spPr bwMode="auto">
            <a:xfrm>
              <a:off x="3312" y="528"/>
              <a:ext cx="2352" cy="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758" name="Line 6"/>
            <p:cNvSpPr>
              <a:spLocks noChangeShapeType="1"/>
            </p:cNvSpPr>
            <p:nvPr/>
          </p:nvSpPr>
          <p:spPr bwMode="auto">
            <a:xfrm flipV="1">
              <a:off x="2592" y="1344"/>
              <a:ext cx="1104" cy="240"/>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59" name="Line 7"/>
            <p:cNvSpPr>
              <a:spLocks noChangeShapeType="1"/>
            </p:cNvSpPr>
            <p:nvPr/>
          </p:nvSpPr>
          <p:spPr bwMode="auto">
            <a:xfrm>
              <a:off x="2688" y="768"/>
              <a:ext cx="1008" cy="19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0" name="Line 8"/>
            <p:cNvSpPr>
              <a:spLocks noChangeShapeType="1"/>
            </p:cNvSpPr>
            <p:nvPr/>
          </p:nvSpPr>
          <p:spPr bwMode="auto">
            <a:xfrm flipV="1">
              <a:off x="2448" y="1152"/>
              <a:ext cx="1248" cy="96"/>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1" name="Rectangle 9"/>
            <p:cNvSpPr>
              <a:spLocks noChangeArrowheads="1"/>
            </p:cNvSpPr>
            <p:nvPr/>
          </p:nvSpPr>
          <p:spPr bwMode="auto">
            <a:xfrm>
              <a:off x="3744" y="1728"/>
              <a:ext cx="1248" cy="14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2" name="Rectangle 10"/>
            <p:cNvSpPr>
              <a:spLocks noChangeArrowheads="1"/>
            </p:cNvSpPr>
            <p:nvPr/>
          </p:nvSpPr>
          <p:spPr bwMode="auto">
            <a:xfrm>
              <a:off x="4464" y="1824"/>
              <a:ext cx="1200" cy="288"/>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3" name="Rectangle 11"/>
            <p:cNvSpPr>
              <a:spLocks noChangeArrowheads="1"/>
            </p:cNvSpPr>
            <p:nvPr/>
          </p:nvSpPr>
          <p:spPr bwMode="auto">
            <a:xfrm>
              <a:off x="3696" y="1680"/>
              <a:ext cx="125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FFFFFF"/>
                  </a:solidFill>
                  <a:latin typeface="Courier New" panose="02070309020205020404" pitchFamily="49" charset="0"/>
                </a:rPr>
                <a:t>SCID 832-4117-036</a:t>
              </a:r>
            </a:p>
          </p:txBody>
        </p:sp>
      </p:grpSp>
      <p:sp>
        <p:nvSpPr>
          <p:cNvPr id="202764" name="Rectangle 12"/>
          <p:cNvSpPr>
            <a:spLocks noChangeArrowheads="1"/>
          </p:cNvSpPr>
          <p:nvPr/>
        </p:nvSpPr>
        <p:spPr bwMode="auto">
          <a:xfrm>
            <a:off x="609600" y="4800600"/>
            <a:ext cx="2895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Char char="Ø"/>
            </a:pPr>
            <a:r>
              <a:rPr lang="en-US" altLang="en-US">
                <a:effectLst>
                  <a:outerShdw blurRad="38100" dist="38100" dir="2700000" algn="tl">
                    <a:srgbClr val="000000"/>
                  </a:outerShdw>
                </a:effectLst>
              </a:rPr>
              <a:t>Verify Active Data Base date is current</a:t>
            </a:r>
          </a:p>
          <a:p>
            <a:pPr lvl="1">
              <a:buFont typeface="Wingdings" panose="05000000000000000000" pitchFamily="2" charset="2"/>
              <a:buChar char="Ø"/>
            </a:pPr>
            <a:r>
              <a:rPr lang="en-US" altLang="en-US">
                <a:effectLst>
                  <a:outerShdw blurRad="38100" dist="38100" dir="2700000" algn="tl">
                    <a:srgbClr val="000000"/>
                  </a:outerShdw>
                </a:effectLst>
              </a:rPr>
              <a:t>UTC time and date</a:t>
            </a:r>
          </a:p>
        </p:txBody>
      </p:sp>
      <p:sp>
        <p:nvSpPr>
          <p:cNvPr id="202765" name="Text Box 13"/>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altLang="en-US"/>
              <a:t>Objectives</a:t>
            </a:r>
          </a:p>
        </p:txBody>
      </p:sp>
      <p:sp>
        <p:nvSpPr>
          <p:cNvPr id="20483" name="Rectangle 3"/>
          <p:cNvSpPr>
            <a:spLocks noGrp="1" noChangeArrowheads="1"/>
          </p:cNvSpPr>
          <p:nvPr>
            <p:ph idx="1"/>
          </p:nvPr>
        </p:nvSpPr>
        <p:spPr/>
        <p:txBody>
          <a:bodyPr/>
          <a:lstStyle/>
          <a:p>
            <a:r>
              <a:rPr lang="en-US" altLang="en-US"/>
              <a:t>Familiarize user with FMS layout</a:t>
            </a:r>
          </a:p>
          <a:p>
            <a:r>
              <a:rPr lang="en-US" altLang="en-US"/>
              <a:t>Introduce Procedures to Initialize and  Load Flight Plan</a:t>
            </a:r>
          </a:p>
          <a:p>
            <a:r>
              <a:rPr lang="en-US" altLang="en-US"/>
              <a:t>Understand FMS use during different phases of flight</a:t>
            </a:r>
          </a:p>
          <a:p>
            <a:r>
              <a:rPr lang="en-US" altLang="en-US"/>
              <a:t>Introduce the capabilities of the FMS to increase SA during Contact stage and Low Level stage of flight training.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1752600" y="228600"/>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altLang="en-US" sz="2800" b="1">
                <a:solidFill>
                  <a:schemeClr val="tx2"/>
                </a:solidFill>
              </a:rPr>
              <a:t>EXCHANGING  DATABASES</a:t>
            </a:r>
          </a:p>
        </p:txBody>
      </p:sp>
      <p:sp>
        <p:nvSpPr>
          <p:cNvPr id="206851" name="Text Box 3"/>
          <p:cNvSpPr txBox="1">
            <a:spLocks noChangeArrowheads="1"/>
          </p:cNvSpPr>
          <p:nvPr/>
        </p:nvSpPr>
        <p:spPr bwMode="auto">
          <a:xfrm>
            <a:off x="349250" y="1662113"/>
            <a:ext cx="4038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chemeClr val="hlink"/>
              </a:buClr>
              <a:buFont typeface="Wingdings" panose="05000000000000000000" pitchFamily="2" charset="2"/>
              <a:buChar char="§"/>
            </a:pPr>
            <a:r>
              <a:rPr lang="en-US" altLang="en-US" sz="2000" b="1">
                <a:latin typeface="Garamond" panose="02020404030301010803" pitchFamily="18" charset="0"/>
              </a:rPr>
              <a:t>Copy second database to active</a:t>
            </a:r>
          </a:p>
          <a:p>
            <a:pPr eaLnBrk="0" hangingPunct="0">
              <a:buClr>
                <a:schemeClr val="hlink"/>
              </a:buClr>
              <a:buFont typeface="Wingdings" panose="05000000000000000000" pitchFamily="2" charset="2"/>
              <a:buChar char="§"/>
            </a:pPr>
            <a:endParaRPr lang="en-US" altLang="en-US" sz="2000" b="1">
              <a:latin typeface="Garamond" panose="02020404030301010803" pitchFamily="18" charset="0"/>
            </a:endParaRPr>
          </a:p>
          <a:p>
            <a:pPr eaLnBrk="0" hangingPunct="0">
              <a:buClr>
                <a:schemeClr val="hlink"/>
              </a:buClr>
              <a:buFont typeface="Wingdings" panose="05000000000000000000" pitchFamily="2" charset="2"/>
              <a:buChar char="§"/>
            </a:pPr>
            <a:r>
              <a:rPr lang="en-US" altLang="en-US" sz="2000" b="1">
                <a:solidFill>
                  <a:srgbClr val="FF0000"/>
                </a:solidFill>
                <a:latin typeface="Garamond" panose="02020404030301010803" pitchFamily="18" charset="0"/>
              </a:rPr>
              <a:t>NOTE:</a:t>
            </a:r>
            <a:br>
              <a:rPr lang="en-US" altLang="en-US" sz="2000" b="1">
                <a:solidFill>
                  <a:srgbClr val="FF0000"/>
                </a:solidFill>
                <a:latin typeface="Garamond" panose="02020404030301010803" pitchFamily="18" charset="0"/>
              </a:rPr>
            </a:br>
            <a:r>
              <a:rPr lang="en-US" altLang="en-US" sz="2000" b="1">
                <a:latin typeface="Garamond" panose="02020404030301010803" pitchFamily="18" charset="0"/>
              </a:rPr>
              <a:t>Changing databases deletes</a:t>
            </a:r>
            <a:br>
              <a:rPr lang="en-US" altLang="en-US" sz="2000" b="1">
                <a:latin typeface="Garamond" panose="02020404030301010803" pitchFamily="18" charset="0"/>
              </a:rPr>
            </a:br>
            <a:r>
              <a:rPr lang="en-US" altLang="en-US" sz="2000" b="1">
                <a:latin typeface="Garamond" panose="02020404030301010803" pitchFamily="18" charset="0"/>
              </a:rPr>
              <a:t>current flight plan</a:t>
            </a:r>
          </a:p>
          <a:p>
            <a:pPr eaLnBrk="0" hangingPunct="0">
              <a:buClr>
                <a:schemeClr val="hlink"/>
              </a:buClr>
              <a:buFont typeface="Wingdings" panose="05000000000000000000" pitchFamily="2" charset="2"/>
              <a:buChar char="§"/>
            </a:pPr>
            <a:endParaRPr lang="en-US" altLang="en-US" sz="2000" b="1">
              <a:latin typeface="Garamond" panose="02020404030301010803" pitchFamily="18" charset="0"/>
            </a:endParaRPr>
          </a:p>
          <a:p>
            <a:pPr eaLnBrk="0" hangingPunct="0">
              <a:buClr>
                <a:schemeClr val="hlink"/>
              </a:buClr>
              <a:buFont typeface="Wingdings" panose="05000000000000000000" pitchFamily="2" charset="2"/>
              <a:buChar char="§"/>
            </a:pPr>
            <a:r>
              <a:rPr lang="en-US" altLang="en-US" sz="2000" b="1">
                <a:latin typeface="Garamond" panose="02020404030301010803" pitchFamily="18" charset="0"/>
              </a:rPr>
              <a:t>May only be done on the ground</a:t>
            </a:r>
          </a:p>
        </p:txBody>
      </p:sp>
      <p:grpSp>
        <p:nvGrpSpPr>
          <p:cNvPr id="206852" name="Group 4"/>
          <p:cNvGrpSpPr>
            <a:grpSpLocks/>
          </p:cNvGrpSpPr>
          <p:nvPr/>
        </p:nvGrpSpPr>
        <p:grpSpPr bwMode="auto">
          <a:xfrm>
            <a:off x="5094288" y="1633538"/>
            <a:ext cx="3505200" cy="4419600"/>
            <a:chOff x="3456" y="480"/>
            <a:chExt cx="2208" cy="2784"/>
          </a:xfrm>
        </p:grpSpPr>
        <p:pic>
          <p:nvPicPr>
            <p:cNvPr id="206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480"/>
              <a:ext cx="2208" cy="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4" name="Rectangle 6"/>
            <p:cNvSpPr>
              <a:spLocks noChangeArrowheads="1"/>
            </p:cNvSpPr>
            <p:nvPr/>
          </p:nvSpPr>
          <p:spPr bwMode="auto">
            <a:xfrm>
              <a:off x="3840" y="1680"/>
              <a:ext cx="1056" cy="9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55" name="Rectangle 7"/>
            <p:cNvSpPr>
              <a:spLocks noChangeArrowheads="1"/>
            </p:cNvSpPr>
            <p:nvPr/>
          </p:nvSpPr>
          <p:spPr bwMode="auto">
            <a:xfrm>
              <a:off x="3792" y="1632"/>
              <a:ext cx="125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FFFFFF"/>
                  </a:solidFill>
                  <a:latin typeface="Courier New" panose="02070309020205020404" pitchFamily="49" charset="0"/>
                </a:rPr>
                <a:t>SCID 832-4117-036</a:t>
              </a:r>
            </a:p>
          </p:txBody>
        </p:sp>
        <p:sp>
          <p:nvSpPr>
            <p:cNvPr id="206856" name="Rectangle 8"/>
            <p:cNvSpPr>
              <a:spLocks noChangeArrowheads="1"/>
            </p:cNvSpPr>
            <p:nvPr/>
          </p:nvSpPr>
          <p:spPr bwMode="auto">
            <a:xfrm>
              <a:off x="3456" y="1200"/>
              <a:ext cx="336"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6857" name="Text Box 9"/>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615950" y="2547938"/>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2250" indent="-2222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chemeClr val="hlink"/>
              </a:buClr>
              <a:buFont typeface="Wingdings" panose="05000000000000000000" pitchFamily="2" charset="2"/>
              <a:buChar char="§"/>
            </a:pPr>
            <a:r>
              <a:rPr lang="en-US" altLang="en-US" sz="2000" b="1">
                <a:latin typeface="Garamond" panose="02020404030301010803" pitchFamily="18" charset="0"/>
              </a:rPr>
              <a:t>FMS clock is updated by GPS every 17 minutes</a:t>
            </a:r>
          </a:p>
        </p:txBody>
      </p:sp>
      <p:sp>
        <p:nvSpPr>
          <p:cNvPr id="208899" name="Text Box 3"/>
          <p:cNvSpPr txBox="1">
            <a:spLocks noChangeArrowheads="1"/>
          </p:cNvSpPr>
          <p:nvPr/>
        </p:nvSpPr>
        <p:spPr bwMode="auto">
          <a:xfrm>
            <a:off x="3276600" y="403225"/>
            <a:ext cx="2619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TIME &amp; DATE</a:t>
            </a:r>
          </a:p>
        </p:txBody>
      </p:sp>
      <p:grpSp>
        <p:nvGrpSpPr>
          <p:cNvPr id="208900" name="Group 4"/>
          <p:cNvGrpSpPr>
            <a:grpSpLocks/>
          </p:cNvGrpSpPr>
          <p:nvPr/>
        </p:nvGrpSpPr>
        <p:grpSpPr bwMode="auto">
          <a:xfrm>
            <a:off x="4125913" y="1328738"/>
            <a:ext cx="4038600" cy="4419600"/>
            <a:chOff x="3120" y="480"/>
            <a:chExt cx="2544" cy="2784"/>
          </a:xfrm>
        </p:grpSpPr>
        <p:pic>
          <p:nvPicPr>
            <p:cNvPr id="208901" name="Picture 5"/>
            <p:cNvPicPr>
              <a:picLocks noChangeAspect="1" noChangeArrowheads="1"/>
            </p:cNvPicPr>
            <p:nvPr/>
          </p:nvPicPr>
          <p:blipFill>
            <a:blip r:embed="rId3">
              <a:extLst>
                <a:ext uri="{28A0092B-C50C-407E-A947-70E740481C1C}">
                  <a14:useLocalDpi xmlns:a14="http://schemas.microsoft.com/office/drawing/2010/main" val="0"/>
                </a:ext>
              </a:extLst>
            </a:blip>
            <a:srcRect t="5882"/>
            <a:stretch>
              <a:fillRect/>
            </a:stretch>
          </p:blipFill>
          <p:spPr bwMode="auto">
            <a:xfrm>
              <a:off x="3312" y="480"/>
              <a:ext cx="2352" cy="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02" name="AutoShape 6"/>
            <p:cNvSpPr>
              <a:spLocks noChangeArrowheads="1"/>
            </p:cNvSpPr>
            <p:nvPr/>
          </p:nvSpPr>
          <p:spPr bwMode="auto">
            <a:xfrm rot="-10800000">
              <a:off x="3120" y="1344"/>
              <a:ext cx="528" cy="288"/>
            </a:xfrm>
            <a:prstGeom prst="leftArrow">
              <a:avLst>
                <a:gd name="adj1" fmla="val 50000"/>
                <a:gd name="adj2" fmla="val 45833"/>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altLang="en-US" sz="3200" b="1">
                <a:solidFill>
                  <a:srgbClr val="CC0000"/>
                </a:solidFill>
                <a:latin typeface="Arial" panose="020B0604020202020204" pitchFamily="34" charset="0"/>
              </a:endParaRPr>
            </a:p>
          </p:txBody>
        </p:sp>
        <p:sp>
          <p:nvSpPr>
            <p:cNvPr id="208903" name="Rectangle 7"/>
            <p:cNvSpPr>
              <a:spLocks noChangeArrowheads="1"/>
            </p:cNvSpPr>
            <p:nvPr/>
          </p:nvSpPr>
          <p:spPr bwMode="auto">
            <a:xfrm>
              <a:off x="3744" y="1632"/>
              <a:ext cx="1056" cy="14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04" name="Rectangle 8"/>
            <p:cNvSpPr>
              <a:spLocks noChangeArrowheads="1"/>
            </p:cNvSpPr>
            <p:nvPr/>
          </p:nvSpPr>
          <p:spPr bwMode="auto">
            <a:xfrm>
              <a:off x="3696" y="1632"/>
              <a:ext cx="125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FFFFFF"/>
                  </a:solidFill>
                  <a:latin typeface="Courier New" panose="02070309020205020404" pitchFamily="49" charset="0"/>
                </a:rPr>
                <a:t>SCID 832-4117-036</a:t>
              </a:r>
            </a:p>
          </p:txBody>
        </p:sp>
      </p:grpSp>
      <p:sp>
        <p:nvSpPr>
          <p:cNvPr id="208905" name="Text Box 9"/>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3581400" y="403225"/>
            <a:ext cx="1901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PROMPTS</a:t>
            </a:r>
          </a:p>
        </p:txBody>
      </p:sp>
      <p:sp>
        <p:nvSpPr>
          <p:cNvPr id="212995" name="Text Box 3"/>
          <p:cNvSpPr txBox="1">
            <a:spLocks noChangeArrowheads="1"/>
          </p:cNvSpPr>
          <p:nvPr/>
        </p:nvSpPr>
        <p:spPr bwMode="auto">
          <a:xfrm>
            <a:off x="0" y="1414463"/>
            <a:ext cx="5029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hlink"/>
              </a:buClr>
              <a:buFont typeface="Wingdings" panose="05000000000000000000" pitchFamily="2" charset="2"/>
              <a:buChar char="§"/>
            </a:pPr>
            <a:r>
              <a:rPr lang="en-US" altLang="en-US" sz="2000"/>
              <a:t> </a:t>
            </a:r>
            <a:r>
              <a:rPr lang="en-US" altLang="en-US" sz="2000" b="1"/>
              <a:t>Shortcut to other functions</a:t>
            </a:r>
          </a:p>
          <a:p>
            <a:pPr eaLnBrk="0" hangingPunct="0">
              <a:buClr>
                <a:schemeClr val="hlink"/>
              </a:buClr>
              <a:buFont typeface="Wingdings" panose="05000000000000000000" pitchFamily="2" charset="2"/>
              <a:buChar char="§"/>
            </a:pPr>
            <a:r>
              <a:rPr lang="en-US" altLang="en-US" sz="2000" b="1"/>
              <a:t> Usually next logical step in planning</a:t>
            </a:r>
          </a:p>
          <a:p>
            <a:pPr eaLnBrk="0" hangingPunct="0">
              <a:buClr>
                <a:schemeClr val="hlink"/>
              </a:buClr>
              <a:buFont typeface="Wingdings" panose="05000000000000000000" pitchFamily="2" charset="2"/>
              <a:buChar char="§"/>
            </a:pPr>
            <a:r>
              <a:rPr lang="en-US" altLang="en-US" sz="2000" b="1"/>
              <a:t> May save keystrokes</a:t>
            </a:r>
          </a:p>
          <a:p>
            <a:pPr eaLnBrk="0" hangingPunct="0">
              <a:buClr>
                <a:schemeClr val="hlink"/>
              </a:buClr>
              <a:buFont typeface="Wingdings" panose="05000000000000000000" pitchFamily="2" charset="2"/>
              <a:buChar char="§"/>
            </a:pPr>
            <a:endParaRPr lang="en-US" altLang="en-US" sz="2000" b="1"/>
          </a:p>
          <a:p>
            <a:pPr eaLnBrk="0" hangingPunct="0">
              <a:buClr>
                <a:schemeClr val="hlink"/>
              </a:buClr>
              <a:buFont typeface="Wingdings" panose="05000000000000000000" pitchFamily="2" charset="2"/>
              <a:buChar char="§"/>
            </a:pPr>
            <a:r>
              <a:rPr lang="en-US" altLang="en-US" sz="2000" b="1"/>
              <a:t> For Example: POS INIT</a:t>
            </a:r>
          </a:p>
          <a:p>
            <a:pPr lvl="1" eaLnBrk="0" hangingPunct="0">
              <a:buClr>
                <a:schemeClr val="hlink"/>
              </a:buClr>
              <a:buFont typeface="Wingdings" panose="05000000000000000000" pitchFamily="2" charset="2"/>
              <a:buChar char="§"/>
            </a:pPr>
            <a:endParaRPr lang="en-US" altLang="en-US" sz="2000" b="1"/>
          </a:p>
          <a:p>
            <a:pPr lvl="1" eaLnBrk="0" hangingPunct="0">
              <a:buClr>
                <a:schemeClr val="hlink"/>
              </a:buClr>
              <a:buFont typeface="Wingdings" panose="05000000000000000000" pitchFamily="2" charset="2"/>
              <a:buChar char="§"/>
            </a:pPr>
            <a:r>
              <a:rPr lang="en-US" altLang="en-US" sz="2000" b="1"/>
              <a:t> May use prompt - 1 keystroke</a:t>
            </a:r>
          </a:p>
          <a:p>
            <a:pPr lvl="1" eaLnBrk="0" hangingPunct="0">
              <a:buClr>
                <a:schemeClr val="hlink"/>
              </a:buClr>
              <a:buFont typeface="Wingdings" panose="05000000000000000000" pitchFamily="2" charset="2"/>
              <a:buNone/>
            </a:pPr>
            <a:r>
              <a:rPr lang="en-US" altLang="en-US" sz="2000" b="1"/>
              <a:t>		OR</a:t>
            </a:r>
          </a:p>
          <a:p>
            <a:pPr lvl="1" eaLnBrk="0" hangingPunct="0">
              <a:buClr>
                <a:schemeClr val="hlink"/>
              </a:buClr>
              <a:buFont typeface="Wingdings" panose="05000000000000000000" pitchFamily="2" charset="2"/>
              <a:buChar char="§"/>
            </a:pPr>
            <a:r>
              <a:rPr lang="en-US" altLang="en-US" sz="2000" b="1"/>
              <a:t> INDEX + POS INIT - 2 keystrokes</a:t>
            </a:r>
          </a:p>
        </p:txBody>
      </p:sp>
      <p:grpSp>
        <p:nvGrpSpPr>
          <p:cNvPr id="212996" name="Group 4"/>
          <p:cNvGrpSpPr>
            <a:grpSpLocks/>
          </p:cNvGrpSpPr>
          <p:nvPr/>
        </p:nvGrpSpPr>
        <p:grpSpPr bwMode="auto">
          <a:xfrm>
            <a:off x="5145088" y="1374775"/>
            <a:ext cx="3657600" cy="4343400"/>
            <a:chOff x="3360" y="528"/>
            <a:chExt cx="2304" cy="2736"/>
          </a:xfrm>
        </p:grpSpPr>
        <p:pic>
          <p:nvPicPr>
            <p:cNvPr id="212997" name="Picture 5"/>
            <p:cNvPicPr>
              <a:picLocks noChangeAspect="1" noChangeArrowheads="1"/>
            </p:cNvPicPr>
            <p:nvPr/>
          </p:nvPicPr>
          <p:blipFill>
            <a:blip r:embed="rId3">
              <a:extLst>
                <a:ext uri="{28A0092B-C50C-407E-A947-70E740481C1C}">
                  <a14:useLocalDpi xmlns:a14="http://schemas.microsoft.com/office/drawing/2010/main" val="0"/>
                </a:ext>
              </a:extLst>
            </a:blip>
            <a:srcRect t="5882"/>
            <a:stretch>
              <a:fillRect/>
            </a:stretch>
          </p:blipFill>
          <p:spPr bwMode="auto">
            <a:xfrm>
              <a:off x="3360" y="528"/>
              <a:ext cx="2304"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998" name="Rectangle 6"/>
            <p:cNvSpPr>
              <a:spLocks noChangeArrowheads="1"/>
            </p:cNvSpPr>
            <p:nvPr/>
          </p:nvSpPr>
          <p:spPr bwMode="auto">
            <a:xfrm>
              <a:off x="3792" y="1680"/>
              <a:ext cx="1104" cy="9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999" name="Rectangle 7"/>
            <p:cNvSpPr>
              <a:spLocks noChangeArrowheads="1"/>
            </p:cNvSpPr>
            <p:nvPr/>
          </p:nvSpPr>
          <p:spPr bwMode="auto">
            <a:xfrm>
              <a:off x="3744" y="1632"/>
              <a:ext cx="125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FFFFFF"/>
                  </a:solidFill>
                  <a:latin typeface="Courier New" panose="02070309020205020404" pitchFamily="49" charset="0"/>
                </a:rPr>
                <a:t>SCID 832-4117-036</a:t>
              </a:r>
            </a:p>
          </p:txBody>
        </p:sp>
        <p:sp>
          <p:nvSpPr>
            <p:cNvPr id="213000" name="Rectangle 8"/>
            <p:cNvSpPr>
              <a:spLocks noChangeArrowheads="1"/>
            </p:cNvSpPr>
            <p:nvPr/>
          </p:nvSpPr>
          <p:spPr bwMode="auto">
            <a:xfrm>
              <a:off x="4464" y="1776"/>
              <a:ext cx="1200" cy="288"/>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3001" name="Text Box 9"/>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rrowheads="1"/>
          </p:cNvSpPr>
          <p:nvPr>
            <p:ph type="title"/>
          </p:nvPr>
        </p:nvSpPr>
        <p:spPr/>
        <p:txBody>
          <a:bodyPr/>
          <a:lstStyle/>
          <a:p>
            <a:r>
              <a:rPr lang="en-US" altLang="en-US"/>
              <a:t>Ground Operations</a:t>
            </a:r>
          </a:p>
        </p:txBody>
      </p:sp>
      <p:sp>
        <p:nvSpPr>
          <p:cNvPr id="386051" name="Rectangle 3"/>
          <p:cNvSpPr>
            <a:spLocks noGrp="1" noChangeArrowheads="1"/>
          </p:cNvSpPr>
          <p:nvPr>
            <p:ph idx="1"/>
          </p:nvPr>
        </p:nvSpPr>
        <p:spPr>
          <a:xfrm>
            <a:off x="457200" y="1295400"/>
            <a:ext cx="8229600" cy="4525963"/>
          </a:xfrm>
        </p:spPr>
        <p:txBody>
          <a:bodyPr/>
          <a:lstStyle/>
          <a:p>
            <a:pPr>
              <a:buFont typeface="Wingdings" panose="05000000000000000000" pitchFamily="2" charset="2"/>
              <a:buNone/>
            </a:pPr>
            <a:endParaRPr lang="en-US" altLang="en-US"/>
          </a:p>
          <a:p>
            <a:pPr lvl="1">
              <a:buClr>
                <a:schemeClr val="hlink"/>
              </a:buClr>
            </a:pPr>
            <a:r>
              <a:rPr lang="en-US" altLang="en-US"/>
              <a:t>STATUS</a:t>
            </a:r>
          </a:p>
          <a:p>
            <a:pPr lvl="1">
              <a:buClr>
                <a:schemeClr val="hlink"/>
              </a:buClr>
            </a:pPr>
            <a:r>
              <a:rPr lang="en-US" altLang="en-US" sz="4400">
                <a:solidFill>
                  <a:schemeClr val="hlink"/>
                </a:solidFill>
              </a:rPr>
              <a:t> POS INIT</a:t>
            </a:r>
          </a:p>
          <a:p>
            <a:pPr lvl="1">
              <a:buClr>
                <a:schemeClr val="hlink"/>
              </a:buClr>
            </a:pPr>
            <a:r>
              <a:rPr lang="en-US" altLang="en-US"/>
              <a:t>FLPN</a:t>
            </a:r>
          </a:p>
          <a:p>
            <a:pPr lvl="1">
              <a:buClr>
                <a:schemeClr val="hlink"/>
              </a:buClr>
            </a:pPr>
            <a:r>
              <a:rPr lang="en-US" altLang="en-US"/>
              <a:t>LEGS</a:t>
            </a:r>
          </a:p>
          <a:p>
            <a:pPr lvl="1">
              <a:buClr>
                <a:schemeClr val="hlink"/>
              </a:buClr>
            </a:pPr>
            <a:r>
              <a:rPr lang="en-US" altLang="en-US"/>
              <a:t>DEP/ARR</a:t>
            </a:r>
          </a:p>
          <a:p>
            <a:pPr lvl="1">
              <a:buClr>
                <a:schemeClr val="hlink"/>
              </a:buClr>
            </a:pPr>
            <a:r>
              <a:rPr lang="en-US" altLang="en-US"/>
              <a:t>PERF</a:t>
            </a:r>
          </a:p>
          <a:p>
            <a:pPr lvl="1">
              <a:buClr>
                <a:schemeClr val="hlink"/>
              </a:buClr>
            </a:pPr>
            <a:r>
              <a:rPr lang="en-US" altLang="en-US"/>
              <a:t>RAIM</a:t>
            </a:r>
          </a:p>
          <a:p>
            <a:endParaRPr lang="en-US" altLang="en-US"/>
          </a:p>
        </p:txBody>
      </p:sp>
      <p:sp>
        <p:nvSpPr>
          <p:cNvPr id="386055" name="Text Box 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914400" y="457200"/>
            <a:ext cx="7391400" cy="504825"/>
          </a:xfrm>
          <a:noFill/>
          <a:ln/>
        </p:spPr>
        <p:txBody>
          <a:bodyPr>
            <a:normAutofit fontScale="90000"/>
          </a:bodyPr>
          <a:lstStyle/>
          <a:p>
            <a:r>
              <a:rPr lang="en-US" altLang="en-US" b="0"/>
              <a:t>Position Initialization</a:t>
            </a:r>
          </a:p>
        </p:txBody>
      </p:sp>
      <p:sp>
        <p:nvSpPr>
          <p:cNvPr id="217091" name="Rectangle 3"/>
          <p:cNvSpPr>
            <a:spLocks noGrp="1" noChangeArrowheads="1"/>
          </p:cNvSpPr>
          <p:nvPr>
            <p:ph idx="1"/>
          </p:nvPr>
        </p:nvSpPr>
        <p:spPr>
          <a:xfrm>
            <a:off x="398463" y="1371600"/>
            <a:ext cx="7391400" cy="950913"/>
          </a:xfrm>
          <a:noFill/>
          <a:ln/>
        </p:spPr>
        <p:txBody>
          <a:bodyPr>
            <a:normAutofit fontScale="85000" lnSpcReduction="10000"/>
          </a:bodyPr>
          <a:lstStyle/>
          <a:p>
            <a:pPr>
              <a:buFont typeface="Wingdings" panose="05000000000000000000" pitchFamily="2" charset="2"/>
              <a:buChar char="§"/>
            </a:pPr>
            <a:r>
              <a:rPr lang="en-US" altLang="en-US" sz="2400"/>
              <a:t>5 methods of initializing the FMS</a:t>
            </a:r>
          </a:p>
          <a:p>
            <a:pPr>
              <a:buFont typeface="Wingdings" panose="05000000000000000000" pitchFamily="2" charset="2"/>
              <a:buChar char="§"/>
            </a:pPr>
            <a:r>
              <a:rPr lang="en-US" altLang="en-US" sz="2400"/>
              <a:t>May have to use a different method in isolated circumstances</a:t>
            </a:r>
          </a:p>
        </p:txBody>
      </p:sp>
      <p:pic>
        <p:nvPicPr>
          <p:cNvPr id="217092" name="Picture 4"/>
          <p:cNvPicPr>
            <a:picLocks noChangeAspect="1" noChangeArrowheads="1"/>
          </p:cNvPicPr>
          <p:nvPr/>
        </p:nvPicPr>
        <p:blipFill>
          <a:blip r:embed="rId2">
            <a:extLst>
              <a:ext uri="{28A0092B-C50C-407E-A947-70E740481C1C}">
                <a14:useLocalDpi xmlns:a14="http://schemas.microsoft.com/office/drawing/2010/main" val="0"/>
              </a:ext>
            </a:extLst>
          </a:blip>
          <a:srcRect t="6136" b="35036"/>
          <a:stretch>
            <a:fillRect/>
          </a:stretch>
        </p:blipFill>
        <p:spPr bwMode="auto">
          <a:xfrm>
            <a:off x="4572000" y="2514600"/>
            <a:ext cx="4419600"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093" name="Rectangle 5"/>
          <p:cNvSpPr>
            <a:spLocks noChangeArrowheads="1"/>
          </p:cNvSpPr>
          <p:nvPr/>
        </p:nvSpPr>
        <p:spPr bwMode="auto">
          <a:xfrm>
            <a:off x="0" y="2895600"/>
            <a:ext cx="457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1"/>
              </a:buClr>
              <a:buFont typeface="Wingdings" panose="05000000000000000000" pitchFamily="2" charset="2"/>
              <a:buChar char="Ø"/>
            </a:pPr>
            <a:r>
              <a:rPr lang="en-US" altLang="en-US" sz="2000">
                <a:effectLst>
                  <a:outerShdw blurRad="38100" dist="38100" dir="2700000" algn="tl">
                    <a:srgbClr val="000000"/>
                  </a:outerShdw>
                </a:effectLst>
              </a:rPr>
              <a:t>Pilot must verify aircraft position has been entered. (AIM 5-1-15 p.170) </a:t>
            </a:r>
          </a:p>
          <a:p>
            <a:pPr>
              <a:buClr>
                <a:schemeClr val="tx1"/>
              </a:buClr>
              <a:buFont typeface="Wingdings" panose="05000000000000000000" pitchFamily="2" charset="2"/>
              <a:buChar char="Ø"/>
            </a:pPr>
            <a:endParaRPr lang="en-US" altLang="en-US" sz="2000">
              <a:effectLst>
                <a:outerShdw blurRad="38100" dist="38100" dir="2700000" algn="tl">
                  <a:srgbClr val="000000"/>
                </a:outerShdw>
              </a:effectLst>
            </a:endParaRPr>
          </a:p>
          <a:p>
            <a:pPr>
              <a:buClr>
                <a:schemeClr val="tx1"/>
              </a:buClr>
              <a:buFont typeface="Wingdings" panose="05000000000000000000" pitchFamily="2" charset="2"/>
              <a:buChar char="Ø"/>
            </a:pPr>
            <a:r>
              <a:rPr lang="en-US" altLang="en-US" sz="2000" b="1">
                <a:effectLst>
                  <a:outerShdw blurRad="38100" dist="38100" dir="2700000" algn="tl">
                    <a:srgbClr val="000000"/>
                  </a:outerShdw>
                </a:effectLst>
              </a:rPr>
              <a:t>Mandatory </a:t>
            </a:r>
            <a:r>
              <a:rPr lang="en-US" altLang="en-US" sz="2000">
                <a:effectLst>
                  <a:outerShdw blurRad="38100" dist="38100" dir="2700000" algn="tl">
                    <a:srgbClr val="000000"/>
                  </a:outerShdw>
                </a:effectLst>
              </a:rPr>
              <a:t>for FMS operation.</a:t>
            </a:r>
          </a:p>
          <a:p>
            <a:pPr>
              <a:buClr>
                <a:schemeClr val="tx1"/>
              </a:buClr>
              <a:buFont typeface="Wingdings" panose="05000000000000000000" pitchFamily="2" charset="2"/>
              <a:buChar char="Ø"/>
            </a:pPr>
            <a:endParaRPr lang="en-US" altLang="en-US" sz="2000">
              <a:effectLst>
                <a:outerShdw blurRad="38100" dist="38100" dir="2700000" algn="tl">
                  <a:srgbClr val="000000"/>
                </a:outerShdw>
              </a:effectLst>
            </a:endParaRPr>
          </a:p>
          <a:p>
            <a:pPr>
              <a:buClr>
                <a:schemeClr val="tx1"/>
              </a:buClr>
              <a:buFont typeface="Wingdings" panose="05000000000000000000" pitchFamily="2" charset="2"/>
              <a:buChar char="Ø"/>
            </a:pPr>
            <a:r>
              <a:rPr lang="en-US" altLang="en-US" sz="2000">
                <a:effectLst>
                  <a:outerShdw blurRad="38100" dist="38100" dir="2700000" algn="tl">
                    <a:srgbClr val="000000"/>
                  </a:outerShdw>
                </a:effectLst>
              </a:rPr>
              <a:t>Gives FMS Permission to Navigate.</a:t>
            </a:r>
          </a:p>
        </p:txBody>
      </p:sp>
      <p:sp>
        <p:nvSpPr>
          <p:cNvPr id="217094" name="Rectangle 6"/>
          <p:cNvSpPr>
            <a:spLocks noChangeArrowheads="1"/>
          </p:cNvSpPr>
          <p:nvPr/>
        </p:nvSpPr>
        <p:spPr bwMode="auto">
          <a:xfrm>
            <a:off x="228600" y="4953000"/>
            <a:ext cx="3886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buClr>
                <a:schemeClr val="tx1"/>
              </a:buClr>
              <a:buFont typeface="Wingdings" panose="05000000000000000000" pitchFamily="2" charset="2"/>
              <a:buChar char="Ø"/>
            </a:pPr>
            <a:r>
              <a:rPr lang="en-US" altLang="en-US" b="1">
                <a:solidFill>
                  <a:srgbClr val="FF0000"/>
                </a:solidFill>
              </a:rPr>
              <a:t>NOTE</a:t>
            </a:r>
          </a:p>
          <a:p>
            <a:pPr eaLnBrk="0" hangingPunct="0">
              <a:buClr>
                <a:schemeClr val="hlink"/>
              </a:buClr>
              <a:buFont typeface="Wingdings" panose="05000000000000000000" pitchFamily="2" charset="2"/>
              <a:buNone/>
            </a:pPr>
            <a:r>
              <a:rPr lang="en-US" altLang="en-US" b="1"/>
              <a:t>“MUST ENTER” boxes identify </a:t>
            </a:r>
            <a:r>
              <a:rPr lang="en-US" altLang="en-US" b="1" u="sng"/>
              <a:t>MANDATORY</a:t>
            </a:r>
            <a:r>
              <a:rPr lang="en-US" altLang="en-US" b="1"/>
              <a:t> pilot inputs</a:t>
            </a:r>
          </a:p>
        </p:txBody>
      </p:sp>
      <p:sp>
        <p:nvSpPr>
          <p:cNvPr id="217095" name="Line 7"/>
          <p:cNvSpPr>
            <a:spLocks noChangeShapeType="1"/>
          </p:cNvSpPr>
          <p:nvPr/>
        </p:nvSpPr>
        <p:spPr bwMode="auto">
          <a:xfrm flipV="1">
            <a:off x="3429000" y="5105400"/>
            <a:ext cx="2286000" cy="5334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96" name="Text Box 8"/>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0" y="1066800"/>
            <a:ext cx="8305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hlink"/>
              </a:buClr>
              <a:buFont typeface="Wingdings" panose="05000000000000000000" pitchFamily="2" charset="2"/>
              <a:buChar char="§"/>
            </a:pPr>
            <a:r>
              <a:rPr lang="en-US" altLang="en-US" sz="2000" b="1"/>
              <a:t> Desired position copied and pasted into SET POS boxes</a:t>
            </a:r>
          </a:p>
          <a:p>
            <a:pPr eaLnBrk="0" hangingPunct="0">
              <a:buClr>
                <a:schemeClr val="hlink"/>
              </a:buClr>
              <a:buFont typeface="Wingdings" panose="05000000000000000000" pitchFamily="2" charset="2"/>
              <a:buNone/>
            </a:pPr>
            <a:r>
              <a:rPr lang="en-US" altLang="en-US" sz="2000" b="1"/>
              <a:t>Regardless of what method is used to obtain a LAT/LONG:</a:t>
            </a:r>
          </a:p>
          <a:p>
            <a:pPr eaLnBrk="0" hangingPunct="0">
              <a:buClr>
                <a:schemeClr val="hlink"/>
              </a:buClr>
              <a:buFont typeface="Wingdings" panose="05000000000000000000" pitchFamily="2" charset="2"/>
              <a:buNone/>
            </a:pPr>
            <a:r>
              <a:rPr lang="en-US" altLang="en-US" sz="2000" b="1"/>
              <a:t>	1. FMS POSITION </a:t>
            </a:r>
          </a:p>
          <a:p>
            <a:pPr eaLnBrk="0" hangingPunct="0">
              <a:buClr>
                <a:schemeClr val="hlink"/>
              </a:buClr>
              <a:buFont typeface="Wingdings" panose="05000000000000000000" pitchFamily="2" charset="2"/>
              <a:buNone/>
            </a:pPr>
            <a:r>
              <a:rPr lang="en-US" altLang="en-US" sz="2000" b="1"/>
              <a:t>	2. AIRPORT POSITION	</a:t>
            </a:r>
          </a:p>
          <a:p>
            <a:pPr eaLnBrk="0" hangingPunct="0">
              <a:buClr>
                <a:schemeClr val="hlink"/>
              </a:buClr>
              <a:buFont typeface="Wingdings" panose="05000000000000000000" pitchFamily="2" charset="2"/>
              <a:buNone/>
            </a:pPr>
            <a:r>
              <a:rPr lang="en-US" altLang="en-US" sz="2000" b="1"/>
              <a:t>	3. PILOT/REFERENCE WAYPOINT</a:t>
            </a:r>
          </a:p>
          <a:p>
            <a:pPr lvl="2" eaLnBrk="0" hangingPunct="0">
              <a:buClr>
                <a:schemeClr val="hlink"/>
              </a:buClr>
              <a:buFont typeface="Wingdings" panose="05000000000000000000" pitchFamily="2" charset="2"/>
              <a:buNone/>
            </a:pPr>
            <a:r>
              <a:rPr lang="en-US" altLang="en-US" sz="2000" b="1"/>
              <a:t>4. MANUAL LAT/LONG ENTRY</a:t>
            </a:r>
          </a:p>
          <a:p>
            <a:pPr lvl="2" eaLnBrk="0" hangingPunct="0">
              <a:buClr>
                <a:schemeClr val="hlink"/>
              </a:buClr>
              <a:buFont typeface="Wingdings" panose="05000000000000000000" pitchFamily="2" charset="2"/>
              <a:buNone/>
            </a:pPr>
            <a:r>
              <a:rPr lang="en-US" altLang="en-US" sz="2000" b="1"/>
              <a:t>5. </a:t>
            </a:r>
            <a:r>
              <a:rPr lang="en-US" altLang="en-US" b="1"/>
              <a:t>RUNWAY UPDATE</a:t>
            </a:r>
          </a:p>
          <a:p>
            <a:pPr lvl="2" eaLnBrk="0" hangingPunct="0">
              <a:buClr>
                <a:schemeClr val="hlink"/>
              </a:buClr>
              <a:buFont typeface="Wingdings" panose="05000000000000000000" pitchFamily="2" charset="2"/>
              <a:buNone/>
            </a:pPr>
            <a:r>
              <a:rPr lang="en-US" altLang="en-US" sz="2000" b="1"/>
              <a:t>6. </a:t>
            </a:r>
            <a:r>
              <a:rPr lang="en-US" altLang="en-US" b="1"/>
              <a:t>AIRBORNE INITIALIZATION</a:t>
            </a:r>
          </a:p>
        </p:txBody>
      </p:sp>
      <p:pic>
        <p:nvPicPr>
          <p:cNvPr id="220163" name="Picture 3"/>
          <p:cNvPicPr>
            <a:picLocks noChangeAspect="1" noChangeArrowheads="1"/>
          </p:cNvPicPr>
          <p:nvPr/>
        </p:nvPicPr>
        <p:blipFill>
          <a:blip r:embed="rId3">
            <a:extLst>
              <a:ext uri="{28A0092B-C50C-407E-A947-70E740481C1C}">
                <a14:useLocalDpi xmlns:a14="http://schemas.microsoft.com/office/drawing/2010/main" val="0"/>
              </a:ext>
            </a:extLst>
          </a:blip>
          <a:srcRect t="6134" b="34761"/>
          <a:stretch>
            <a:fillRect/>
          </a:stretch>
        </p:blipFill>
        <p:spPr bwMode="auto">
          <a:xfrm>
            <a:off x="4953000" y="3048000"/>
            <a:ext cx="41910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64" name="Text Box 4"/>
          <p:cNvSpPr txBox="1">
            <a:spLocks noChangeArrowheads="1"/>
          </p:cNvSpPr>
          <p:nvPr/>
        </p:nvSpPr>
        <p:spPr bwMode="auto">
          <a:xfrm>
            <a:off x="3657600" y="327025"/>
            <a:ext cx="1781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POS INIT</a:t>
            </a:r>
          </a:p>
        </p:txBody>
      </p:sp>
      <p:sp>
        <p:nvSpPr>
          <p:cNvPr id="220165" name="AutoShape 5"/>
          <p:cNvSpPr>
            <a:spLocks noChangeArrowheads="1"/>
          </p:cNvSpPr>
          <p:nvPr/>
        </p:nvSpPr>
        <p:spPr bwMode="auto">
          <a:xfrm>
            <a:off x="4419600" y="5181600"/>
            <a:ext cx="1357313" cy="485775"/>
          </a:xfrm>
          <a:prstGeom prst="rightArrow">
            <a:avLst>
              <a:gd name="adj1" fmla="val 50000"/>
              <a:gd name="adj2" fmla="val 69853"/>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6" name="Rectangle 6"/>
          <p:cNvSpPr>
            <a:spLocks noChangeArrowheads="1"/>
          </p:cNvSpPr>
          <p:nvPr/>
        </p:nvSpPr>
        <p:spPr bwMode="auto">
          <a:xfrm>
            <a:off x="381000" y="4114800"/>
            <a:ext cx="3962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tx1"/>
              </a:buClr>
              <a:buFont typeface="Wingdings" panose="05000000000000000000" pitchFamily="2" charset="2"/>
              <a:buChar char="Ø"/>
            </a:pPr>
            <a:r>
              <a:rPr lang="en-US" altLang="en-US" sz="2000">
                <a:solidFill>
                  <a:srgbClr val="FF0000"/>
                </a:solidFill>
                <a:effectLst>
                  <a:outerShdw blurRad="38100" dist="38100" dir="2700000" algn="tl">
                    <a:srgbClr val="000000"/>
                  </a:outerShdw>
                </a:effectLst>
              </a:rPr>
              <a:t>NOTE</a:t>
            </a:r>
          </a:p>
          <a:p>
            <a:pPr>
              <a:buClr>
                <a:schemeClr val="tx1"/>
              </a:buClr>
              <a:buFont typeface="Wingdings" panose="05000000000000000000" pitchFamily="2" charset="2"/>
              <a:buNone/>
            </a:pPr>
            <a:r>
              <a:rPr lang="en-US" altLang="en-US" sz="2000">
                <a:effectLst>
                  <a:outerShdw blurRad="38100" dist="38100" dir="2700000" algn="tl">
                    <a:srgbClr val="000000"/>
                  </a:outerShdw>
                </a:effectLst>
              </a:rPr>
              <a:t>Initialize the position with the most accurate position data available. GPS latitude and longitude position data is available on the POS INIT 2/2 page.</a:t>
            </a:r>
          </a:p>
        </p:txBody>
      </p:sp>
      <p:sp>
        <p:nvSpPr>
          <p:cNvPr id="220167" name="Text Box 7"/>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rrowheads="1"/>
          </p:cNvSpPr>
          <p:nvPr>
            <p:ph type="title"/>
          </p:nvPr>
        </p:nvSpPr>
        <p:spPr/>
        <p:txBody>
          <a:bodyPr/>
          <a:lstStyle/>
          <a:p>
            <a:r>
              <a:rPr lang="en-US" altLang="en-US"/>
              <a:t>Ground Operations</a:t>
            </a:r>
          </a:p>
        </p:txBody>
      </p:sp>
      <p:sp>
        <p:nvSpPr>
          <p:cNvPr id="388099" name="Rectangle 3"/>
          <p:cNvSpPr>
            <a:spLocks noGrp="1" noChangeArrowheads="1"/>
          </p:cNvSpPr>
          <p:nvPr>
            <p:ph idx="1"/>
          </p:nvPr>
        </p:nvSpPr>
        <p:spPr>
          <a:xfrm>
            <a:off x="457200" y="1295400"/>
            <a:ext cx="8229600" cy="4525963"/>
          </a:xfrm>
        </p:spPr>
        <p:txBody>
          <a:bodyPr/>
          <a:lstStyle/>
          <a:p>
            <a:pPr>
              <a:buFont typeface="Wingdings" panose="05000000000000000000" pitchFamily="2" charset="2"/>
              <a:buNone/>
            </a:pPr>
            <a:endParaRPr lang="en-US" altLang="en-US"/>
          </a:p>
          <a:p>
            <a:pPr lvl="1">
              <a:buClr>
                <a:schemeClr val="hlink"/>
              </a:buClr>
            </a:pPr>
            <a:r>
              <a:rPr lang="en-US" altLang="en-US"/>
              <a:t>STATUS</a:t>
            </a:r>
          </a:p>
          <a:p>
            <a:pPr lvl="1">
              <a:buClr>
                <a:schemeClr val="hlink"/>
              </a:buClr>
            </a:pPr>
            <a:r>
              <a:rPr lang="en-US" altLang="en-US"/>
              <a:t>POS INIT</a:t>
            </a:r>
          </a:p>
          <a:p>
            <a:pPr lvl="1">
              <a:buClr>
                <a:schemeClr val="hlink"/>
              </a:buClr>
            </a:pPr>
            <a:r>
              <a:rPr lang="en-US" altLang="en-US" sz="4400">
                <a:solidFill>
                  <a:schemeClr val="hlink"/>
                </a:solidFill>
              </a:rPr>
              <a:t> FLPN</a:t>
            </a:r>
          </a:p>
          <a:p>
            <a:pPr lvl="1">
              <a:buClr>
                <a:schemeClr val="hlink"/>
              </a:buClr>
            </a:pPr>
            <a:r>
              <a:rPr lang="en-US" altLang="en-US"/>
              <a:t>LEGS</a:t>
            </a:r>
          </a:p>
          <a:p>
            <a:pPr lvl="1">
              <a:buClr>
                <a:schemeClr val="hlink"/>
              </a:buClr>
            </a:pPr>
            <a:r>
              <a:rPr lang="en-US" altLang="en-US"/>
              <a:t>DEP/ARR</a:t>
            </a:r>
          </a:p>
          <a:p>
            <a:pPr lvl="1">
              <a:buClr>
                <a:schemeClr val="hlink"/>
              </a:buClr>
            </a:pPr>
            <a:r>
              <a:rPr lang="en-US" altLang="en-US"/>
              <a:t>PERF</a:t>
            </a:r>
          </a:p>
          <a:p>
            <a:pPr lvl="1">
              <a:buClr>
                <a:schemeClr val="hlink"/>
              </a:buClr>
            </a:pPr>
            <a:r>
              <a:rPr lang="en-US" altLang="en-US"/>
              <a:t>RAIM</a:t>
            </a:r>
          </a:p>
          <a:p>
            <a:endParaRPr lang="en-US" altLang="en-US"/>
          </a:p>
        </p:txBody>
      </p:sp>
      <p:sp>
        <p:nvSpPr>
          <p:cNvPr id="388103" name="Text Box 7"/>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228600" y="1185863"/>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hlink"/>
              </a:buClr>
              <a:buFont typeface="Wingdings" panose="05000000000000000000" pitchFamily="2" charset="2"/>
              <a:buChar char="§"/>
            </a:pPr>
            <a:r>
              <a:rPr lang="en-US" altLang="en-US" sz="2000" b="1"/>
              <a:t> Follow prompt to next step...</a:t>
            </a:r>
            <a:r>
              <a:rPr lang="en-US" altLang="en-US" sz="2000" b="1">
                <a:solidFill>
                  <a:srgbClr val="000000"/>
                </a:solidFill>
                <a:latin typeface="Arial" panose="020B0604020202020204" pitchFamily="34" charset="0"/>
              </a:rPr>
              <a:t> </a:t>
            </a:r>
          </a:p>
        </p:txBody>
      </p:sp>
      <p:grpSp>
        <p:nvGrpSpPr>
          <p:cNvPr id="224259" name="Group 3"/>
          <p:cNvGrpSpPr>
            <a:grpSpLocks/>
          </p:cNvGrpSpPr>
          <p:nvPr/>
        </p:nvGrpSpPr>
        <p:grpSpPr bwMode="auto">
          <a:xfrm>
            <a:off x="4217988" y="1285875"/>
            <a:ext cx="4343400" cy="4800600"/>
            <a:chOff x="2922" y="480"/>
            <a:chExt cx="2736" cy="3024"/>
          </a:xfrm>
        </p:grpSpPr>
        <p:pic>
          <p:nvPicPr>
            <p:cNvPr id="224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 y="480"/>
              <a:ext cx="2736" cy="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261" name="Rectangle 5"/>
            <p:cNvSpPr>
              <a:spLocks noChangeArrowheads="1"/>
            </p:cNvSpPr>
            <p:nvPr/>
          </p:nvSpPr>
          <p:spPr bwMode="auto">
            <a:xfrm>
              <a:off x="4608" y="1920"/>
              <a:ext cx="1008"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4262" name="Picture 6"/>
            <p:cNvPicPr>
              <a:picLocks noChangeAspect="1" noChangeArrowheads="1"/>
            </p:cNvPicPr>
            <p:nvPr/>
          </p:nvPicPr>
          <p:blipFill>
            <a:blip r:embed="rId4">
              <a:extLst>
                <a:ext uri="{28A0092B-C50C-407E-A947-70E740481C1C}">
                  <a14:useLocalDpi xmlns:a14="http://schemas.microsoft.com/office/drawing/2010/main" val="0"/>
                </a:ext>
              </a:extLst>
            </a:blip>
            <a:srcRect l="68234" t="10785" r="20370" b="83333"/>
            <a:stretch>
              <a:fillRect/>
            </a:stretch>
          </p:blipFill>
          <p:spPr bwMode="auto">
            <a:xfrm>
              <a:off x="4800" y="672"/>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4263" name="Text Box 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5"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747713" y="1252538"/>
            <a:ext cx="4038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hlink"/>
              </a:buClr>
              <a:buFont typeface="Wingdings" panose="05000000000000000000" pitchFamily="2" charset="2"/>
              <a:buChar char="§"/>
            </a:pPr>
            <a:r>
              <a:rPr lang="en-US" altLang="en-US" sz="2400" b="1"/>
              <a:t> Similar to filing with FSS:</a:t>
            </a:r>
          </a:p>
          <a:p>
            <a:pPr lvl="1" eaLnBrk="0" hangingPunct="0">
              <a:spcBef>
                <a:spcPct val="50000"/>
              </a:spcBef>
              <a:buClr>
                <a:schemeClr val="folHlink"/>
              </a:buClr>
              <a:buFont typeface="Wingdings" panose="05000000000000000000" pitchFamily="2" charset="2"/>
              <a:buChar char="Ø"/>
            </a:pPr>
            <a:r>
              <a:rPr lang="en-US" altLang="en-US" sz="2400" b="1"/>
              <a:t> SIDs </a:t>
            </a:r>
          </a:p>
          <a:p>
            <a:pPr lvl="1" eaLnBrk="0" hangingPunct="0">
              <a:spcBef>
                <a:spcPct val="50000"/>
              </a:spcBef>
              <a:buClr>
                <a:schemeClr val="folHlink"/>
              </a:buClr>
              <a:buFont typeface="Wingdings" panose="05000000000000000000" pitchFamily="2" charset="2"/>
              <a:buChar char="Ø"/>
            </a:pPr>
            <a:r>
              <a:rPr lang="en-US" altLang="en-US" sz="2400" b="1"/>
              <a:t> Victor Airways</a:t>
            </a:r>
          </a:p>
          <a:p>
            <a:pPr lvl="1" eaLnBrk="0" hangingPunct="0">
              <a:spcBef>
                <a:spcPct val="50000"/>
              </a:spcBef>
              <a:buClr>
                <a:schemeClr val="folHlink"/>
              </a:buClr>
              <a:buFont typeface="Wingdings" panose="05000000000000000000" pitchFamily="2" charset="2"/>
              <a:buChar char="Ø"/>
            </a:pPr>
            <a:r>
              <a:rPr lang="en-US" altLang="en-US" sz="2400" b="1"/>
              <a:t> J-Routes</a:t>
            </a:r>
          </a:p>
          <a:p>
            <a:pPr lvl="1" eaLnBrk="0" hangingPunct="0">
              <a:spcBef>
                <a:spcPct val="50000"/>
              </a:spcBef>
              <a:buClr>
                <a:schemeClr val="folHlink"/>
              </a:buClr>
              <a:buFont typeface="Wingdings" panose="05000000000000000000" pitchFamily="2" charset="2"/>
              <a:buChar char="Ø"/>
            </a:pPr>
            <a:r>
              <a:rPr lang="en-US" altLang="en-US" sz="2400" b="1"/>
              <a:t> STARs</a:t>
            </a:r>
          </a:p>
          <a:p>
            <a:pPr lvl="1" eaLnBrk="0" hangingPunct="0">
              <a:spcBef>
                <a:spcPct val="50000"/>
              </a:spcBef>
              <a:buClr>
                <a:schemeClr val="folHlink"/>
              </a:buClr>
              <a:buFont typeface="Wingdings" panose="05000000000000000000" pitchFamily="2" charset="2"/>
              <a:buChar char="Ø"/>
            </a:pPr>
            <a:r>
              <a:rPr lang="en-US" altLang="en-US" sz="2400" b="1"/>
              <a:t> Approaches</a:t>
            </a:r>
          </a:p>
          <a:p>
            <a:pPr lvl="1" eaLnBrk="0" hangingPunct="0">
              <a:spcBef>
                <a:spcPct val="50000"/>
              </a:spcBef>
              <a:buClr>
                <a:schemeClr val="folHlink"/>
              </a:buClr>
              <a:buFont typeface="Wingdings" panose="05000000000000000000" pitchFamily="2" charset="2"/>
              <a:buChar char="Ø"/>
            </a:pPr>
            <a:r>
              <a:rPr lang="en-US" altLang="en-US" sz="2400" b="1"/>
              <a:t> Waypoints</a:t>
            </a:r>
          </a:p>
        </p:txBody>
      </p:sp>
      <p:sp>
        <p:nvSpPr>
          <p:cNvPr id="226307" name="Text Box 3"/>
          <p:cNvSpPr txBox="1">
            <a:spLocks noChangeArrowheads="1"/>
          </p:cNvSpPr>
          <p:nvPr/>
        </p:nvSpPr>
        <p:spPr bwMode="auto">
          <a:xfrm>
            <a:off x="2362200" y="2286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altLang="en-US" sz="2800" b="1">
                <a:solidFill>
                  <a:schemeClr val="tx2"/>
                </a:solidFill>
              </a:rPr>
              <a:t>FLIGHT PLAN PAGE</a:t>
            </a:r>
          </a:p>
        </p:txBody>
      </p:sp>
      <p:pic>
        <p:nvPicPr>
          <p:cNvPr id="226308" name="Picture 4"/>
          <p:cNvPicPr>
            <a:picLocks noChangeAspect="1" noChangeArrowheads="1"/>
          </p:cNvPicPr>
          <p:nvPr/>
        </p:nvPicPr>
        <p:blipFill>
          <a:blip r:embed="rId3">
            <a:extLst>
              <a:ext uri="{28A0092B-C50C-407E-A947-70E740481C1C}">
                <a14:useLocalDpi xmlns:a14="http://schemas.microsoft.com/office/drawing/2010/main" val="0"/>
              </a:ext>
            </a:extLst>
          </a:blip>
          <a:srcRect t="6250"/>
          <a:stretch>
            <a:fillRect/>
          </a:stretch>
        </p:blipFill>
        <p:spPr bwMode="auto">
          <a:xfrm>
            <a:off x="4732338" y="1241425"/>
            <a:ext cx="35052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6309"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1298575"/>
            <a:ext cx="3581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355" name="Text Box 3"/>
          <p:cNvSpPr txBox="1">
            <a:spLocks noChangeArrowheads="1"/>
          </p:cNvSpPr>
          <p:nvPr/>
        </p:nvSpPr>
        <p:spPr bwMode="auto">
          <a:xfrm>
            <a:off x="1371600" y="228600"/>
            <a:ext cx="640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altLang="en-US" sz="2800" b="1">
                <a:solidFill>
                  <a:schemeClr val="tx2"/>
                </a:solidFill>
              </a:rPr>
              <a:t>ENTER ORIGIN &amp; DESTINATION</a:t>
            </a:r>
          </a:p>
        </p:txBody>
      </p:sp>
      <p:sp>
        <p:nvSpPr>
          <p:cNvPr id="228356" name="Text Box 4"/>
          <p:cNvSpPr txBox="1">
            <a:spLocks noChangeArrowheads="1"/>
          </p:cNvSpPr>
          <p:nvPr/>
        </p:nvSpPr>
        <p:spPr bwMode="auto">
          <a:xfrm>
            <a:off x="373063" y="1354138"/>
            <a:ext cx="4191000"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chemeClr val="hlink"/>
              </a:buClr>
              <a:buFont typeface="Wingdings" panose="05000000000000000000" pitchFamily="2" charset="2"/>
              <a:buChar char="§"/>
            </a:pPr>
            <a:r>
              <a:rPr lang="en-US" altLang="en-US" sz="2400" b="1">
                <a:latin typeface="Garamond" panose="02020404030301010803" pitchFamily="18" charset="0"/>
              </a:rPr>
              <a:t>Enter origin and destination to access database</a:t>
            </a:r>
          </a:p>
          <a:p>
            <a:pPr eaLnBrk="0" hangingPunct="0">
              <a:spcBef>
                <a:spcPct val="50000"/>
              </a:spcBef>
              <a:buClr>
                <a:schemeClr val="hlink"/>
              </a:buClr>
              <a:buFont typeface="Wingdings" panose="05000000000000000000" pitchFamily="2" charset="2"/>
              <a:buChar char="§"/>
            </a:pPr>
            <a:endParaRPr lang="en-US" altLang="en-US" sz="2400" b="1">
              <a:latin typeface="Garamond" panose="02020404030301010803" pitchFamily="18" charset="0"/>
            </a:endParaRPr>
          </a:p>
          <a:p>
            <a:pPr eaLnBrk="0" hangingPunct="0">
              <a:spcBef>
                <a:spcPct val="50000"/>
              </a:spcBef>
              <a:buClr>
                <a:schemeClr val="hlink"/>
              </a:buClr>
              <a:buFont typeface="Wingdings" panose="05000000000000000000" pitchFamily="2" charset="2"/>
              <a:buChar char="§"/>
            </a:pPr>
            <a:r>
              <a:rPr lang="en-US" altLang="en-US" sz="2400" b="1">
                <a:latin typeface="Garamond" panose="02020404030301010803" pitchFamily="18" charset="0"/>
              </a:rPr>
              <a:t>Entering new origin airport</a:t>
            </a:r>
            <a:br>
              <a:rPr lang="en-US" altLang="en-US" sz="2400" b="1">
                <a:latin typeface="Garamond" panose="02020404030301010803" pitchFamily="18" charset="0"/>
              </a:rPr>
            </a:br>
            <a:r>
              <a:rPr lang="en-US" altLang="en-US" sz="2400" b="1">
                <a:latin typeface="Garamond" panose="02020404030301010803" pitchFamily="18" charset="0"/>
              </a:rPr>
              <a:t>deletes current flight plan</a:t>
            </a:r>
          </a:p>
          <a:p>
            <a:pPr eaLnBrk="0" hangingPunct="0">
              <a:spcBef>
                <a:spcPct val="50000"/>
              </a:spcBef>
              <a:buClr>
                <a:schemeClr val="hlink"/>
              </a:buClr>
              <a:buFont typeface="Wingdings" panose="05000000000000000000" pitchFamily="2" charset="2"/>
              <a:buChar char="§"/>
            </a:pPr>
            <a:endParaRPr lang="en-US" altLang="en-US" sz="2400" b="1">
              <a:latin typeface="Garamond" panose="02020404030301010803" pitchFamily="18" charset="0"/>
            </a:endParaRPr>
          </a:p>
          <a:p>
            <a:pPr eaLnBrk="0" hangingPunct="0">
              <a:spcBef>
                <a:spcPct val="50000"/>
              </a:spcBef>
              <a:buClr>
                <a:schemeClr val="hlink"/>
              </a:buClr>
              <a:buFont typeface="Wingdings" panose="05000000000000000000" pitchFamily="2" charset="2"/>
              <a:buChar char="§"/>
            </a:pPr>
            <a:r>
              <a:rPr lang="en-US" altLang="en-US" sz="2400" b="1">
                <a:latin typeface="Garamond" panose="02020404030301010803" pitchFamily="18" charset="0"/>
              </a:rPr>
              <a:t>Origin can only be entered on the ground </a:t>
            </a:r>
          </a:p>
          <a:p>
            <a:pPr eaLnBrk="0" hangingPunct="0">
              <a:spcBef>
                <a:spcPct val="50000"/>
              </a:spcBef>
              <a:buClr>
                <a:schemeClr val="hlink"/>
              </a:buClr>
              <a:buFont typeface="Wingdings" panose="05000000000000000000" pitchFamily="2" charset="2"/>
              <a:buNone/>
            </a:pPr>
            <a:r>
              <a:rPr lang="en-US" altLang="en-US" sz="2400" b="1">
                <a:latin typeface="Garamond" panose="02020404030301010803" pitchFamily="18" charset="0"/>
              </a:rPr>
              <a:t>(</a:t>
            </a:r>
            <a:r>
              <a:rPr lang="en-US" altLang="en-US" sz="2400" b="1">
                <a:solidFill>
                  <a:srgbClr val="FF0000"/>
                </a:solidFill>
                <a:latin typeface="Garamond" panose="02020404030301010803" pitchFamily="18" charset="0"/>
              </a:rPr>
              <a:t>except secondary flight plan</a:t>
            </a:r>
            <a:r>
              <a:rPr lang="en-US" altLang="en-US" sz="2400" b="1">
                <a:latin typeface="Garamond" panose="02020404030301010803" pitchFamily="18" charset="0"/>
              </a:rPr>
              <a:t>)</a:t>
            </a:r>
          </a:p>
        </p:txBody>
      </p:sp>
      <p:sp>
        <p:nvSpPr>
          <p:cNvPr id="228357" name="Text Box 5"/>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altLang="en-US"/>
              <a:t>Main Menu</a:t>
            </a:r>
          </a:p>
        </p:txBody>
      </p:sp>
      <p:sp>
        <p:nvSpPr>
          <p:cNvPr id="21507" name="Rectangle 3"/>
          <p:cNvSpPr>
            <a:spLocks noGrp="1" noChangeArrowheads="1"/>
          </p:cNvSpPr>
          <p:nvPr>
            <p:ph idx="1"/>
          </p:nvPr>
        </p:nvSpPr>
        <p:spPr>
          <a:xfrm>
            <a:off x="457200" y="1676400"/>
            <a:ext cx="3429000" cy="4572000"/>
          </a:xfrm>
        </p:spPr>
        <p:txBody>
          <a:bodyPr>
            <a:normAutofit fontScale="92500" lnSpcReduction="10000"/>
          </a:bodyPr>
          <a:lstStyle/>
          <a:p>
            <a:pPr algn="ctr">
              <a:lnSpc>
                <a:spcPct val="80000"/>
              </a:lnSpc>
              <a:buFont typeface="Wingdings" panose="05000000000000000000" pitchFamily="2" charset="2"/>
              <a:buNone/>
            </a:pPr>
            <a:endParaRPr lang="en-US" altLang="en-US" sz="900"/>
          </a:p>
          <a:p>
            <a:pPr>
              <a:lnSpc>
                <a:spcPct val="80000"/>
              </a:lnSpc>
            </a:pPr>
            <a:r>
              <a:rPr lang="en-US" altLang="en-US" sz="1800" u="sng">
                <a:solidFill>
                  <a:schemeClr val="hlink"/>
                </a:solidFill>
              </a:rPr>
              <a:t>FMS </a:t>
            </a:r>
            <a:r>
              <a:rPr lang="en-US" altLang="en-US" sz="1800" u="sng">
                <a:solidFill>
                  <a:schemeClr val="hlink"/>
                </a:solidFill>
                <a:hlinkClick r:id="rId2" action="ppaction://hlinksldjump"/>
              </a:rPr>
              <a:t>Theory</a:t>
            </a:r>
            <a:endParaRPr lang="en-US" altLang="en-US" sz="1800" u="sng">
              <a:solidFill>
                <a:schemeClr val="hlink"/>
              </a:solidFill>
            </a:endParaRPr>
          </a:p>
          <a:p>
            <a:pPr lvl="1">
              <a:lnSpc>
                <a:spcPct val="80000"/>
              </a:lnSpc>
            </a:pPr>
            <a:r>
              <a:rPr lang="en-US" altLang="en-US" sz="1600" u="sng">
                <a:solidFill>
                  <a:schemeClr val="hlink"/>
                </a:solidFill>
                <a:hlinkClick r:id="rId3" action="ppaction://hlinksldjump"/>
              </a:rPr>
              <a:t>Collins FMS 3000</a:t>
            </a:r>
            <a:endParaRPr lang="en-US" altLang="en-US" sz="1600" u="sng">
              <a:solidFill>
                <a:schemeClr val="hlink"/>
              </a:solidFill>
            </a:endParaRPr>
          </a:p>
          <a:p>
            <a:pPr lvl="1">
              <a:lnSpc>
                <a:spcPct val="80000"/>
              </a:lnSpc>
            </a:pPr>
            <a:r>
              <a:rPr lang="en-US" altLang="en-US" sz="1600" u="sng">
                <a:solidFill>
                  <a:schemeClr val="hlink"/>
                </a:solidFill>
                <a:hlinkClick r:id="rId4" action="ppaction://hlinksldjump"/>
              </a:rPr>
              <a:t>CDU Orientation</a:t>
            </a:r>
            <a:endParaRPr lang="en-US" altLang="en-US" sz="1600" u="sng">
              <a:solidFill>
                <a:schemeClr val="hlink"/>
              </a:solidFill>
            </a:endParaRPr>
          </a:p>
          <a:p>
            <a:pPr lvl="1">
              <a:lnSpc>
                <a:spcPct val="80000"/>
              </a:lnSpc>
            </a:pPr>
            <a:r>
              <a:rPr lang="en-US" altLang="en-US" sz="1600" u="sng">
                <a:solidFill>
                  <a:schemeClr val="hlink"/>
                </a:solidFill>
                <a:hlinkClick r:id="rId5" action="ppaction://hlinksldjump"/>
              </a:rPr>
              <a:t>CDU Roadmap</a:t>
            </a:r>
            <a:endParaRPr lang="en-US" altLang="en-US" sz="1600" u="sng">
              <a:solidFill>
                <a:schemeClr val="hlink"/>
              </a:solidFill>
            </a:endParaRPr>
          </a:p>
          <a:p>
            <a:pPr lvl="1">
              <a:lnSpc>
                <a:spcPct val="80000"/>
              </a:lnSpc>
            </a:pPr>
            <a:r>
              <a:rPr lang="en-US" altLang="en-US" sz="1600" u="sng">
                <a:solidFill>
                  <a:schemeClr val="hlink"/>
                </a:solidFill>
                <a:hlinkClick r:id="rId6" action="ppaction://hlinksldjump"/>
              </a:rPr>
              <a:t>Scratchpad Operation</a:t>
            </a:r>
            <a:endParaRPr lang="en-US" altLang="en-US" sz="1600" u="sng">
              <a:solidFill>
                <a:schemeClr val="hlink"/>
              </a:solidFill>
            </a:endParaRPr>
          </a:p>
          <a:p>
            <a:pPr>
              <a:lnSpc>
                <a:spcPct val="80000"/>
              </a:lnSpc>
            </a:pPr>
            <a:r>
              <a:rPr lang="en-US" altLang="en-US" sz="1800">
                <a:hlinkClick r:id="rId7" action="ppaction://hlinksldjump"/>
              </a:rPr>
              <a:t>Grounds Ops</a:t>
            </a:r>
            <a:endParaRPr lang="en-US" altLang="en-US" sz="1800"/>
          </a:p>
          <a:p>
            <a:pPr lvl="1">
              <a:lnSpc>
                <a:spcPct val="80000"/>
              </a:lnSpc>
            </a:pPr>
            <a:r>
              <a:rPr lang="en-US" altLang="en-US" sz="1600">
                <a:hlinkClick r:id="rId8" action="ppaction://hlinksldjump"/>
              </a:rPr>
              <a:t>STATUS</a:t>
            </a:r>
            <a:endParaRPr lang="en-US" altLang="en-US" sz="1600"/>
          </a:p>
          <a:p>
            <a:pPr lvl="1">
              <a:lnSpc>
                <a:spcPct val="80000"/>
              </a:lnSpc>
            </a:pPr>
            <a:r>
              <a:rPr lang="en-US" altLang="en-US" sz="1600">
                <a:hlinkClick r:id="rId9" action="ppaction://hlinksldjump"/>
              </a:rPr>
              <a:t>POS INT</a:t>
            </a:r>
            <a:endParaRPr lang="en-US" altLang="en-US" sz="1600"/>
          </a:p>
          <a:p>
            <a:pPr lvl="1">
              <a:lnSpc>
                <a:spcPct val="80000"/>
              </a:lnSpc>
            </a:pPr>
            <a:r>
              <a:rPr lang="en-US" altLang="en-US" sz="1600">
                <a:hlinkClick r:id="rId10" action="ppaction://hlinksldjump"/>
              </a:rPr>
              <a:t>FLPN</a:t>
            </a:r>
            <a:endParaRPr lang="en-US" altLang="en-US" sz="1600"/>
          </a:p>
          <a:p>
            <a:pPr lvl="1">
              <a:lnSpc>
                <a:spcPct val="80000"/>
              </a:lnSpc>
            </a:pPr>
            <a:r>
              <a:rPr lang="en-US" altLang="en-US" sz="1600">
                <a:hlinkClick r:id="rId11" action="ppaction://hlinksldjump"/>
              </a:rPr>
              <a:t>LEGS</a:t>
            </a:r>
            <a:endParaRPr lang="en-US" altLang="en-US" sz="1600"/>
          </a:p>
          <a:p>
            <a:pPr lvl="1">
              <a:lnSpc>
                <a:spcPct val="80000"/>
              </a:lnSpc>
            </a:pPr>
            <a:r>
              <a:rPr lang="en-US" altLang="en-US" sz="1600" u="sng">
                <a:solidFill>
                  <a:schemeClr val="hlink"/>
                </a:solidFill>
                <a:hlinkClick r:id="rId12" action="ppaction://hlinksldjump"/>
              </a:rPr>
              <a:t>DEP/ARR</a:t>
            </a:r>
            <a:endParaRPr lang="en-US" altLang="en-US" sz="1600" u="sng">
              <a:solidFill>
                <a:schemeClr val="hlink"/>
              </a:solidFill>
            </a:endParaRPr>
          </a:p>
          <a:p>
            <a:pPr lvl="1">
              <a:lnSpc>
                <a:spcPct val="80000"/>
              </a:lnSpc>
            </a:pPr>
            <a:r>
              <a:rPr lang="en-US" altLang="en-US" sz="1600" u="sng">
                <a:solidFill>
                  <a:schemeClr val="hlink"/>
                </a:solidFill>
                <a:hlinkClick r:id="rId13" action="ppaction://hlinksldjump"/>
              </a:rPr>
              <a:t>PERF</a:t>
            </a:r>
            <a:endParaRPr lang="en-US" altLang="en-US" sz="1600" u="sng">
              <a:solidFill>
                <a:schemeClr val="hlink"/>
              </a:solidFill>
            </a:endParaRPr>
          </a:p>
          <a:p>
            <a:pPr lvl="1">
              <a:lnSpc>
                <a:spcPct val="80000"/>
              </a:lnSpc>
            </a:pPr>
            <a:r>
              <a:rPr lang="en-US" altLang="en-US" sz="1600" u="sng">
                <a:solidFill>
                  <a:schemeClr val="hlink"/>
                </a:solidFill>
                <a:hlinkClick r:id="rId14" action="ppaction://hlinksldjump"/>
              </a:rPr>
              <a:t>RAIM</a:t>
            </a:r>
            <a:endParaRPr lang="en-US" altLang="en-US" sz="1600" u="sng">
              <a:solidFill>
                <a:schemeClr val="hlink"/>
              </a:solidFill>
            </a:endParaRPr>
          </a:p>
          <a:p>
            <a:pPr lvl="1">
              <a:lnSpc>
                <a:spcPct val="80000"/>
              </a:lnSpc>
            </a:pPr>
            <a:r>
              <a:rPr lang="en-US" altLang="en-US" sz="1600" u="sng">
                <a:solidFill>
                  <a:schemeClr val="hlink"/>
                </a:solidFill>
                <a:hlinkClick r:id="rId15" action="ppaction://hlinksldjump"/>
              </a:rPr>
              <a:t>Takeoff  (Instruments)</a:t>
            </a:r>
            <a:endParaRPr lang="en-US" altLang="en-US" sz="1600" u="sng">
              <a:solidFill>
                <a:schemeClr val="hlink"/>
              </a:solidFill>
            </a:endParaRPr>
          </a:p>
          <a:p>
            <a:pPr lvl="1">
              <a:lnSpc>
                <a:spcPct val="80000"/>
              </a:lnSpc>
            </a:pPr>
            <a:r>
              <a:rPr lang="en-US" altLang="en-US" sz="1600" u="sng">
                <a:solidFill>
                  <a:schemeClr val="hlink"/>
                </a:solidFill>
                <a:hlinkClick r:id="rId16" action="ppaction://hlinksldjump"/>
              </a:rPr>
              <a:t>Selecting an Approach</a:t>
            </a:r>
            <a:endParaRPr lang="en-US" altLang="en-US" sz="1600" u="sng">
              <a:solidFill>
                <a:schemeClr val="hlink"/>
              </a:solidFill>
            </a:endParaRPr>
          </a:p>
        </p:txBody>
      </p:sp>
      <p:sp>
        <p:nvSpPr>
          <p:cNvPr id="21508" name="Text Box 4"/>
          <p:cNvSpPr txBox="1">
            <a:spLocks noChangeArrowheads="1"/>
          </p:cNvSpPr>
          <p:nvPr/>
        </p:nvSpPr>
        <p:spPr bwMode="auto">
          <a:xfrm>
            <a:off x="6858000" y="4953000"/>
            <a:ext cx="2286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hlinkClick r:id="rId17" action="ppaction://hlinksldjump"/>
              </a:rPr>
              <a:t>MAIN MENU</a:t>
            </a:r>
            <a:endParaRPr lang="en-US" altLang="en-US" dirty="0"/>
          </a:p>
          <a:p>
            <a:pPr eaLnBrk="0" hangingPunct="0"/>
            <a:r>
              <a:rPr lang="en-US" altLang="en-US" dirty="0"/>
              <a:t>At any point in the Presentation, click</a:t>
            </a:r>
          </a:p>
          <a:p>
            <a:pPr eaLnBrk="0" hangingPunct="0"/>
            <a:r>
              <a:rPr lang="en-US" altLang="en-US" dirty="0"/>
              <a:t>The main menu button to return here.</a:t>
            </a:r>
          </a:p>
        </p:txBody>
      </p:sp>
      <p:sp>
        <p:nvSpPr>
          <p:cNvPr id="21509" name="Text Box 5"/>
          <p:cNvSpPr txBox="1">
            <a:spLocks noChangeArrowheads="1"/>
          </p:cNvSpPr>
          <p:nvPr/>
        </p:nvSpPr>
        <p:spPr bwMode="auto">
          <a:xfrm>
            <a:off x="0" y="64912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t>Reference Material:  T-44C NATOPS, JFTI Appendix H, FMS 3000 User Guide, Rockwell Collins</a:t>
            </a:r>
          </a:p>
        </p:txBody>
      </p:sp>
      <p:sp>
        <p:nvSpPr>
          <p:cNvPr id="21512" name="Rectangle 8"/>
          <p:cNvSpPr>
            <a:spLocks noChangeArrowheads="1"/>
          </p:cNvSpPr>
          <p:nvPr/>
        </p:nvSpPr>
        <p:spPr bwMode="auto">
          <a:xfrm>
            <a:off x="176213" y="1524000"/>
            <a:ext cx="8847137"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80000"/>
              </a:lnSpc>
              <a:spcBef>
                <a:spcPct val="20000"/>
              </a:spcBef>
              <a:buClr>
                <a:schemeClr val="hlink"/>
              </a:buClr>
              <a:buSzPct val="70000"/>
              <a:buFont typeface="Wingdings" panose="05000000000000000000" pitchFamily="2" charset="2"/>
              <a:buNone/>
            </a:pPr>
            <a:r>
              <a:rPr lang="en-US" altLang="en-US">
                <a:effectLst>
                  <a:outerShdw blurRad="38100" dist="38100" dir="2700000" algn="tl">
                    <a:srgbClr val="000000"/>
                  </a:outerShdw>
                </a:effectLst>
              </a:rPr>
              <a:t>Click on the subject to skip to it or start with FMS Theory and go through the entire presentation.</a:t>
            </a:r>
            <a:endParaRPr lang="en-US" altLang="en-US" sz="3200" b="1"/>
          </a:p>
        </p:txBody>
      </p:sp>
      <p:sp>
        <p:nvSpPr>
          <p:cNvPr id="21514" name="Rectangle 10"/>
          <p:cNvSpPr>
            <a:spLocks noChangeArrowheads="1"/>
          </p:cNvSpPr>
          <p:nvPr/>
        </p:nvSpPr>
        <p:spPr bwMode="auto">
          <a:xfrm>
            <a:off x="3581400" y="1905000"/>
            <a:ext cx="42672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Font typeface="Wingdings" panose="05000000000000000000" pitchFamily="2" charset="2"/>
              <a:buChar char="§"/>
            </a:pPr>
            <a:r>
              <a:rPr lang="en-US" altLang="en-US">
                <a:effectLst>
                  <a:outerShdw blurRad="38100" dist="38100" dir="2700000" algn="tl">
                    <a:srgbClr val="000000"/>
                  </a:outerShdw>
                </a:effectLst>
                <a:hlinkClick r:id="rId18" action="ppaction://hlinksldjump"/>
              </a:rPr>
              <a:t>Enroute Procedures</a:t>
            </a:r>
            <a:endParaRPr lang="en-US" altLang="en-US">
              <a:effectLst>
                <a:outerShdw blurRad="38100" dist="38100" dir="2700000" algn="tl">
                  <a:srgbClr val="000000"/>
                </a:outerShdw>
              </a:effectLst>
            </a:endParaRPr>
          </a:p>
          <a:p>
            <a:pPr lvl="1">
              <a:buClr>
                <a:schemeClr val="accent2"/>
              </a:buClr>
              <a:buFont typeface="Wingdings" panose="05000000000000000000" pitchFamily="2" charset="2"/>
              <a:buChar char="§"/>
            </a:pPr>
            <a:r>
              <a:rPr lang="en-US" altLang="en-US">
                <a:effectLst>
                  <a:outerShdw blurRad="38100" dist="38100" dir="2700000" algn="tl">
                    <a:srgbClr val="000000"/>
                  </a:outerShdw>
                </a:effectLst>
              </a:rPr>
              <a:t> </a:t>
            </a:r>
            <a:r>
              <a:rPr lang="en-US" altLang="en-US">
                <a:effectLst>
                  <a:outerShdw blurRad="38100" dist="38100" dir="2700000" algn="tl">
                    <a:srgbClr val="000000"/>
                  </a:outerShdw>
                </a:effectLst>
                <a:hlinkClick r:id="rId19" action="ppaction://hlinksldjump"/>
              </a:rPr>
              <a:t>Airway Intercept Green VS Blue</a:t>
            </a:r>
            <a:endParaRPr lang="en-US" altLang="en-US">
              <a:effectLst>
                <a:outerShdw blurRad="38100" dist="38100" dir="2700000" algn="tl">
                  <a:srgbClr val="000000"/>
                </a:outerShdw>
              </a:effectLst>
            </a:endParaRPr>
          </a:p>
          <a:p>
            <a:pPr lvl="1">
              <a:buClr>
                <a:schemeClr val="accent2"/>
              </a:buClr>
              <a:buFont typeface="Wingdings" panose="05000000000000000000" pitchFamily="2" charset="2"/>
              <a:buChar char="§"/>
            </a:pPr>
            <a:r>
              <a:rPr lang="en-US" altLang="en-US">
                <a:effectLst>
                  <a:outerShdw blurRad="38100" dist="38100" dir="2700000" algn="tl">
                    <a:srgbClr val="000000"/>
                  </a:outerShdw>
                </a:effectLst>
              </a:rPr>
              <a:t> </a:t>
            </a:r>
            <a:r>
              <a:rPr lang="en-US" altLang="en-US">
                <a:effectLst>
                  <a:outerShdw blurRad="38100" dist="38100" dir="2700000" algn="tl">
                    <a:srgbClr val="000000"/>
                  </a:outerShdw>
                </a:effectLst>
                <a:hlinkClick r:id="rId20" action="ppaction://hlinksldjump"/>
              </a:rPr>
              <a:t>Fuel Management</a:t>
            </a:r>
            <a:endParaRPr lang="en-US" altLang="en-US">
              <a:effectLst>
                <a:outerShdw blurRad="38100" dist="38100" dir="2700000" algn="tl">
                  <a:srgbClr val="000000"/>
                </a:outerShdw>
              </a:effectLst>
            </a:endParaRPr>
          </a:p>
          <a:p>
            <a:pPr lvl="1">
              <a:buClr>
                <a:schemeClr val="accent2"/>
              </a:buClr>
              <a:buFont typeface="Wingdings" panose="05000000000000000000" pitchFamily="2" charset="2"/>
              <a:buChar char="§"/>
            </a:pPr>
            <a:r>
              <a:rPr lang="en-US" altLang="en-US">
                <a:effectLst>
                  <a:outerShdw blurRad="38100" dist="38100" dir="2700000" algn="tl">
                    <a:srgbClr val="000000"/>
                  </a:outerShdw>
                </a:effectLst>
              </a:rPr>
              <a:t> </a:t>
            </a:r>
            <a:r>
              <a:rPr lang="en-US" altLang="en-US">
                <a:effectLst>
                  <a:outerShdw blurRad="38100" dist="38100" dir="2700000" algn="tl">
                    <a:srgbClr val="000000"/>
                  </a:outerShdw>
                </a:effectLst>
                <a:hlinkClick r:id="rId21" action="ppaction://hlinksldjump"/>
              </a:rPr>
              <a:t>Display Options</a:t>
            </a:r>
            <a:endParaRPr lang="en-US" altLang="en-US">
              <a:effectLst>
                <a:outerShdw blurRad="38100" dist="38100" dir="2700000" algn="tl">
                  <a:srgbClr val="000000"/>
                </a:outerShdw>
              </a:effectLst>
            </a:endParaRPr>
          </a:p>
          <a:p>
            <a:pPr>
              <a:buClr>
                <a:schemeClr val="hlink"/>
              </a:buClr>
              <a:buFont typeface="Wingdings" panose="05000000000000000000" pitchFamily="2" charset="2"/>
              <a:buChar char="§"/>
            </a:pPr>
            <a:r>
              <a:rPr lang="en-US" altLang="en-US">
                <a:effectLst>
                  <a:outerShdw blurRad="38100" dist="38100" dir="2700000" algn="tl">
                    <a:srgbClr val="000000"/>
                  </a:outerShdw>
                </a:effectLst>
              </a:rPr>
              <a:t> </a:t>
            </a:r>
            <a:r>
              <a:rPr lang="en-US" altLang="en-US">
                <a:effectLst>
                  <a:outerShdw blurRad="38100" dist="38100" dir="2700000" algn="tl">
                    <a:srgbClr val="000000"/>
                  </a:outerShdw>
                </a:effectLst>
                <a:hlinkClick r:id="rId22" action="ppaction://hlinksldjump"/>
              </a:rPr>
              <a:t>VNAV</a:t>
            </a:r>
            <a:endParaRPr lang="en-US" altLang="en-US">
              <a:effectLst>
                <a:outerShdw blurRad="38100" dist="38100" dir="2700000" algn="tl">
                  <a:srgbClr val="000000"/>
                </a:outerShdw>
              </a:effectLst>
            </a:endParaRPr>
          </a:p>
          <a:p>
            <a:pPr>
              <a:buClr>
                <a:schemeClr val="hlink"/>
              </a:buClr>
              <a:buFont typeface="Wingdings" panose="05000000000000000000" pitchFamily="2" charset="2"/>
              <a:buChar char="§"/>
            </a:pPr>
            <a:r>
              <a:rPr lang="en-US" altLang="en-US">
                <a:effectLst>
                  <a:outerShdw blurRad="38100" dist="38100" dir="2700000" algn="tl">
                    <a:srgbClr val="000000"/>
                  </a:outerShdw>
                </a:effectLst>
                <a:hlinkClick r:id="rId23" action="ppaction://hlinksldjump"/>
              </a:rPr>
              <a:t>Approaches</a:t>
            </a:r>
            <a:endParaRPr lang="en-US" altLang="en-US">
              <a:effectLst>
                <a:outerShdw blurRad="38100" dist="38100" dir="2700000" algn="tl">
                  <a:srgbClr val="000000"/>
                </a:outerShdw>
              </a:effectLst>
            </a:endParaRPr>
          </a:p>
          <a:p>
            <a:pPr>
              <a:buClr>
                <a:schemeClr val="hlink"/>
              </a:buClr>
              <a:buFont typeface="Wingdings" panose="05000000000000000000" pitchFamily="2" charset="2"/>
              <a:buChar char="§"/>
            </a:pPr>
            <a:r>
              <a:rPr lang="en-US" altLang="en-US">
                <a:effectLst>
                  <a:outerShdw blurRad="38100" dist="38100" dir="2700000" algn="tl">
                    <a:srgbClr val="000000"/>
                  </a:outerShdw>
                </a:effectLst>
                <a:hlinkClick r:id="rId24" action="ppaction://hlinksldjump"/>
              </a:rPr>
              <a:t>HOLDS</a:t>
            </a:r>
            <a:endParaRPr lang="en-US" altLang="en-US">
              <a:effectLst>
                <a:outerShdw blurRad="38100" dist="38100" dir="2700000" algn="tl">
                  <a:srgbClr val="000000"/>
                </a:outerShdw>
              </a:effectLst>
            </a:endParaRPr>
          </a:p>
          <a:p>
            <a:pPr>
              <a:buClr>
                <a:schemeClr val="hlink"/>
              </a:buClr>
              <a:buFont typeface="Wingdings" panose="05000000000000000000" pitchFamily="2" charset="2"/>
              <a:buChar char="§"/>
            </a:pPr>
            <a:r>
              <a:rPr lang="en-US" altLang="en-US">
                <a:effectLst>
                  <a:outerShdw blurRad="38100" dist="38100" dir="2700000" algn="tl">
                    <a:srgbClr val="000000"/>
                  </a:outerShdw>
                </a:effectLst>
                <a:hlinkClick r:id="rId25" action="ppaction://hlinksldjump"/>
              </a:rPr>
              <a:t>FIXES</a:t>
            </a:r>
            <a:endParaRPr lang="en-US" altLang="en-US">
              <a:effectLst>
                <a:outerShdw blurRad="38100" dist="38100" dir="2700000" algn="tl">
                  <a:srgbClr val="000000"/>
                </a:outerShdw>
              </a:effectLst>
            </a:endParaRPr>
          </a:p>
          <a:p>
            <a:pPr>
              <a:buClr>
                <a:schemeClr val="hlink"/>
              </a:buClr>
              <a:buFont typeface="Wingdings" panose="05000000000000000000" pitchFamily="2" charset="2"/>
              <a:buChar char="§"/>
            </a:pPr>
            <a:r>
              <a:rPr lang="en-US" altLang="en-US">
                <a:effectLst>
                  <a:outerShdw blurRad="38100" dist="38100" dir="2700000" algn="tl">
                    <a:srgbClr val="000000"/>
                  </a:outerShdw>
                </a:effectLst>
                <a:hlinkClick r:id="rId26" action="ppaction://hlinksldjump"/>
              </a:rPr>
              <a:t>Terminal Area Procedures</a:t>
            </a:r>
            <a:endParaRPr lang="en-US" altLang="en-US">
              <a:effectLst>
                <a:outerShdw blurRad="38100" dist="38100" dir="2700000" algn="tl">
                  <a:srgbClr val="000000"/>
                </a:outerShdw>
              </a:effectLst>
            </a:endParaRPr>
          </a:p>
          <a:p>
            <a:pPr lvl="1">
              <a:buClr>
                <a:schemeClr val="accent2"/>
              </a:buClr>
              <a:buFont typeface="Wingdings" panose="05000000000000000000" pitchFamily="2" charset="2"/>
              <a:buChar char="§"/>
            </a:pPr>
            <a:r>
              <a:rPr lang="en-US" altLang="en-US">
                <a:effectLst>
                  <a:outerShdw blurRad="38100" dist="38100" dir="2700000" algn="tl">
                    <a:srgbClr val="000000"/>
                  </a:outerShdw>
                </a:effectLst>
                <a:hlinkClick r:id="rId27" action="ppaction://hlinksldjump"/>
              </a:rPr>
              <a:t>Approach Techniques</a:t>
            </a:r>
            <a:endParaRPr lang="en-US" altLang="en-US">
              <a:effectLst>
                <a:outerShdw blurRad="38100" dist="38100" dir="2700000" algn="tl">
                  <a:srgbClr val="000000"/>
                </a:outerShdw>
              </a:effectLst>
            </a:endParaRPr>
          </a:p>
          <a:p>
            <a:pPr lvl="1">
              <a:buClr>
                <a:schemeClr val="accent2"/>
              </a:buClr>
              <a:buFont typeface="Wingdings" panose="05000000000000000000" pitchFamily="2" charset="2"/>
              <a:buChar char="§"/>
            </a:pPr>
            <a:r>
              <a:rPr lang="en-US" altLang="en-US">
                <a:effectLst>
                  <a:outerShdw blurRad="38100" dist="38100" dir="2700000" algn="tl">
                    <a:srgbClr val="000000"/>
                  </a:outerShdw>
                </a:effectLst>
                <a:hlinkClick r:id="rId28" action="ppaction://hlinksldjump"/>
              </a:rPr>
              <a:t>Vectors to Final, Blue and Green Method</a:t>
            </a:r>
            <a:endParaRPr lang="en-US" altLang="en-US">
              <a:effectLst>
                <a:outerShdw blurRad="38100" dist="38100" dir="2700000" algn="tl">
                  <a:srgbClr val="000000"/>
                </a:outerShdw>
              </a:effectLst>
            </a:endParaRPr>
          </a:p>
          <a:p>
            <a:pPr lvl="1">
              <a:buClr>
                <a:schemeClr val="accent2"/>
              </a:buClr>
              <a:buFont typeface="Wingdings" panose="05000000000000000000" pitchFamily="2" charset="2"/>
              <a:buChar char="§"/>
            </a:pPr>
            <a:r>
              <a:rPr lang="en-US" altLang="en-US">
                <a:effectLst>
                  <a:outerShdw blurRad="38100" dist="38100" dir="2700000" algn="tl">
                    <a:srgbClr val="000000"/>
                  </a:outerShdw>
                </a:effectLst>
                <a:hlinkClick r:id="rId29" action="ppaction://hlinksldjump"/>
              </a:rPr>
              <a:t>RNAV HILO Approaches</a:t>
            </a:r>
            <a:endParaRPr lang="en-US" altLang="en-US">
              <a:effectLst>
                <a:outerShdw blurRad="38100" dist="38100" dir="2700000" algn="tl">
                  <a:srgbClr val="000000"/>
                </a:outerShdw>
              </a:effectLst>
            </a:endParaRPr>
          </a:p>
          <a:p>
            <a:pPr>
              <a:buClr>
                <a:schemeClr val="hlink"/>
              </a:buClr>
              <a:buFont typeface="Wingdings" panose="05000000000000000000" pitchFamily="2" charset="2"/>
              <a:buChar char="§"/>
            </a:pPr>
            <a:r>
              <a:rPr lang="en-US" altLang="en-US">
                <a:effectLst>
                  <a:outerShdw blurRad="38100" dist="38100" dir="2700000" algn="tl">
                    <a:srgbClr val="000000"/>
                  </a:outerShdw>
                </a:effectLst>
                <a:hlinkClick r:id="rId30" action="ppaction://hlinksldjump"/>
              </a:rPr>
              <a:t>Seagull – Building the Box</a:t>
            </a:r>
            <a:endParaRPr lang="en-US" altLang="en-US">
              <a:effectLst>
                <a:outerShdw blurRad="38100" dist="38100" dir="2700000" algn="tl">
                  <a:srgbClr val="000000"/>
                </a:outerShdw>
              </a:effectLst>
            </a:endParaRPr>
          </a:p>
          <a:p>
            <a:pPr>
              <a:buClr>
                <a:schemeClr val="hlink"/>
              </a:buClr>
              <a:buFont typeface="Wingdings" panose="05000000000000000000" pitchFamily="2" charset="2"/>
              <a:buChar char="§"/>
            </a:pPr>
            <a:r>
              <a:rPr lang="en-US" altLang="en-US">
                <a:effectLst>
                  <a:outerShdw blurRad="38100" dist="38100" dir="2700000" algn="tl">
                    <a:srgbClr val="000000"/>
                  </a:outerShdw>
                </a:effectLst>
                <a:hlinkClick r:id="rId31" action="ppaction://hlinksldjump"/>
              </a:rPr>
              <a:t>Low Level Routes</a:t>
            </a:r>
            <a:endParaRPr lang="en-US" altLang="en-US">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544513" y="1298575"/>
            <a:ext cx="3200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chemeClr val="hlink"/>
              </a:buClr>
              <a:buFont typeface="Wingdings" panose="05000000000000000000" pitchFamily="2" charset="2"/>
              <a:buChar char="§"/>
            </a:pPr>
            <a:r>
              <a:rPr lang="en-US" altLang="en-US" sz="2000" b="1">
                <a:latin typeface="Garamond" panose="02020404030301010803" pitchFamily="18" charset="0"/>
              </a:rPr>
              <a:t>Enter name of previously stored route</a:t>
            </a:r>
          </a:p>
          <a:p>
            <a:pPr eaLnBrk="0" hangingPunct="0">
              <a:spcBef>
                <a:spcPct val="50000"/>
              </a:spcBef>
              <a:buClr>
                <a:schemeClr val="hlink"/>
              </a:buClr>
              <a:buFont typeface="Wingdings" panose="05000000000000000000" pitchFamily="2" charset="2"/>
              <a:buNone/>
            </a:pPr>
            <a:r>
              <a:rPr lang="en-US" altLang="en-US" sz="2000" b="1">
                <a:latin typeface="Garamond" panose="02020404030301010803" pitchFamily="18" charset="0"/>
              </a:rPr>
              <a:t>	                 OR</a:t>
            </a:r>
          </a:p>
          <a:p>
            <a:pPr eaLnBrk="0" hangingPunct="0">
              <a:spcBef>
                <a:spcPct val="50000"/>
              </a:spcBef>
              <a:buClr>
                <a:schemeClr val="hlink"/>
              </a:buClr>
              <a:buFont typeface="Wingdings" panose="05000000000000000000" pitchFamily="2" charset="2"/>
              <a:buChar char="§"/>
            </a:pPr>
            <a:r>
              <a:rPr lang="en-US" altLang="en-US" sz="2000" b="1">
                <a:latin typeface="Garamond" panose="02020404030301010803" pitchFamily="18" charset="0"/>
              </a:rPr>
              <a:t>Name current flight plan if desired.</a:t>
            </a:r>
            <a:r>
              <a:rPr lang="en-US" altLang="en-US" sz="2000">
                <a:solidFill>
                  <a:srgbClr val="000000"/>
                </a:solidFill>
              </a:rPr>
              <a:t>  </a:t>
            </a:r>
          </a:p>
        </p:txBody>
      </p:sp>
      <p:sp>
        <p:nvSpPr>
          <p:cNvPr id="230403" name="Text Box 3"/>
          <p:cNvSpPr txBox="1">
            <a:spLocks noChangeArrowheads="1"/>
          </p:cNvSpPr>
          <p:nvPr/>
        </p:nvSpPr>
        <p:spPr bwMode="auto">
          <a:xfrm>
            <a:off x="3048000" y="479425"/>
            <a:ext cx="3233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STORED ROUTES</a:t>
            </a:r>
          </a:p>
        </p:txBody>
      </p:sp>
      <p:grpSp>
        <p:nvGrpSpPr>
          <p:cNvPr id="230404" name="Group 4"/>
          <p:cNvGrpSpPr>
            <a:grpSpLocks/>
          </p:cNvGrpSpPr>
          <p:nvPr/>
        </p:nvGrpSpPr>
        <p:grpSpPr bwMode="auto">
          <a:xfrm>
            <a:off x="4735513" y="1778000"/>
            <a:ext cx="4038600" cy="4038600"/>
            <a:chOff x="3120" y="480"/>
            <a:chExt cx="2544" cy="2544"/>
          </a:xfrm>
        </p:grpSpPr>
        <p:pic>
          <p:nvPicPr>
            <p:cNvPr id="2304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480"/>
              <a:ext cx="2256" cy="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406" name="AutoShape 6"/>
            <p:cNvSpPr>
              <a:spLocks noChangeArrowheads="1"/>
            </p:cNvSpPr>
            <p:nvPr/>
          </p:nvSpPr>
          <p:spPr bwMode="auto">
            <a:xfrm flipH="1">
              <a:off x="3120" y="912"/>
              <a:ext cx="624" cy="256"/>
            </a:xfrm>
            <a:prstGeom prst="leftArrow">
              <a:avLst>
                <a:gd name="adj1" fmla="val 50000"/>
                <a:gd name="adj2" fmla="val 60938"/>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0407" name="Rectangle 7"/>
          <p:cNvSpPr>
            <a:spLocks noChangeArrowheads="1"/>
          </p:cNvSpPr>
          <p:nvPr/>
        </p:nvSpPr>
        <p:spPr bwMode="auto">
          <a:xfrm>
            <a:off x="381000" y="3810000"/>
            <a:ext cx="3733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folHlink"/>
              </a:buClr>
              <a:buFont typeface="Wingdings" panose="05000000000000000000" pitchFamily="2" charset="2"/>
              <a:buChar char="Ø"/>
            </a:pPr>
            <a:r>
              <a:rPr lang="en-US" altLang="en-US" b="1">
                <a:solidFill>
                  <a:srgbClr val="FF0000"/>
                </a:solidFill>
              </a:rPr>
              <a:t>NOTE</a:t>
            </a:r>
          </a:p>
          <a:p>
            <a:pPr algn="ctr">
              <a:buClr>
                <a:schemeClr val="folHlink"/>
              </a:buClr>
              <a:buFont typeface="Wingdings" panose="05000000000000000000" pitchFamily="2" charset="2"/>
              <a:buNone/>
            </a:pPr>
            <a:r>
              <a:rPr lang="en-US" altLang="en-US" b="1"/>
              <a:t>This feature is currently only used for low level stored routes.</a:t>
            </a:r>
          </a:p>
        </p:txBody>
      </p:sp>
      <p:sp>
        <p:nvSpPr>
          <p:cNvPr id="230408" name="Text Box 8"/>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0" y="1198563"/>
            <a:ext cx="54102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chemeClr val="hlink"/>
              </a:buClr>
              <a:buFont typeface="Wingdings" panose="05000000000000000000" pitchFamily="2" charset="2"/>
              <a:buChar char="§"/>
            </a:pPr>
            <a:r>
              <a:rPr lang="en-US" altLang="en-US" sz="2000" b="1">
                <a:latin typeface="Garamond" panose="02020404030301010803" pitchFamily="18" charset="0"/>
              </a:rPr>
              <a:t>If alternate is required, enter under ALTN</a:t>
            </a:r>
          </a:p>
          <a:p>
            <a:pPr eaLnBrk="0" hangingPunct="0">
              <a:spcBef>
                <a:spcPct val="50000"/>
              </a:spcBef>
              <a:buClr>
                <a:schemeClr val="hlink"/>
              </a:buClr>
              <a:buFont typeface="Wingdings" panose="05000000000000000000" pitchFamily="2" charset="2"/>
              <a:buChar char="§"/>
            </a:pPr>
            <a:r>
              <a:rPr lang="en-US" altLang="en-US" sz="2000" b="1">
                <a:latin typeface="Garamond" panose="02020404030301010803" pitchFamily="18" charset="0"/>
              </a:rPr>
              <a:t>Entering alternate adds second segment to flight plan</a:t>
            </a:r>
          </a:p>
          <a:p>
            <a:pPr lvl="1" eaLnBrk="0" hangingPunct="0">
              <a:spcBef>
                <a:spcPct val="50000"/>
              </a:spcBef>
              <a:buClr>
                <a:schemeClr val="folHlink"/>
              </a:buClr>
              <a:buFont typeface="Wingdings" panose="05000000000000000000" pitchFamily="2" charset="2"/>
              <a:buChar char="Ø"/>
            </a:pPr>
            <a:r>
              <a:rPr lang="en-US" altLang="en-US" sz="2000" b="1">
                <a:latin typeface="Garamond" panose="02020404030301010803" pitchFamily="18" charset="0"/>
              </a:rPr>
              <a:t> Direct to ALTN  will eliminate WPs                                                                                                                                                                                                                               between PPOS and ALTN will move                                                                                                                                                                                                                                ALTN into DEST</a:t>
            </a:r>
          </a:p>
          <a:p>
            <a:pPr lvl="1" eaLnBrk="0" hangingPunct="0">
              <a:spcBef>
                <a:spcPct val="50000"/>
              </a:spcBef>
              <a:buClr>
                <a:schemeClr val="folHlink"/>
              </a:buClr>
              <a:buFont typeface="Wingdings" panose="05000000000000000000" pitchFamily="2" charset="2"/>
              <a:buChar char="Ø"/>
            </a:pPr>
            <a:r>
              <a:rPr lang="en-US" altLang="en-US" sz="2000" b="1">
                <a:latin typeface="Garamond" panose="02020404030301010803" pitchFamily="18" charset="0"/>
              </a:rPr>
              <a:t> After sequenced to ALTN, STARS, etc                                                                                                                                                                                                                              may be added to flightplan</a:t>
            </a:r>
          </a:p>
        </p:txBody>
      </p:sp>
      <p:grpSp>
        <p:nvGrpSpPr>
          <p:cNvPr id="232451" name="Group 3"/>
          <p:cNvGrpSpPr>
            <a:grpSpLocks/>
          </p:cNvGrpSpPr>
          <p:nvPr/>
        </p:nvGrpSpPr>
        <p:grpSpPr bwMode="auto">
          <a:xfrm>
            <a:off x="5105400" y="1676400"/>
            <a:ext cx="3581400" cy="3962400"/>
            <a:chOff x="3456" y="432"/>
            <a:chExt cx="2256" cy="2496"/>
          </a:xfrm>
        </p:grpSpPr>
        <p:pic>
          <p:nvPicPr>
            <p:cNvPr id="232452" name="Picture 4"/>
            <p:cNvPicPr>
              <a:picLocks noChangeAspect="1" noChangeArrowheads="1"/>
            </p:cNvPicPr>
            <p:nvPr/>
          </p:nvPicPr>
          <p:blipFill>
            <a:blip r:embed="rId3">
              <a:extLst>
                <a:ext uri="{28A0092B-C50C-407E-A947-70E740481C1C}">
                  <a14:useLocalDpi xmlns:a14="http://schemas.microsoft.com/office/drawing/2010/main" val="0"/>
                </a:ext>
              </a:extLst>
            </a:blip>
            <a:srcRect t="6250"/>
            <a:stretch>
              <a:fillRect/>
            </a:stretch>
          </p:blipFill>
          <p:spPr bwMode="auto">
            <a:xfrm>
              <a:off x="3456" y="432"/>
              <a:ext cx="2163" cy="2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53" name="AutoShape 5"/>
            <p:cNvSpPr>
              <a:spLocks noChangeArrowheads="1"/>
            </p:cNvSpPr>
            <p:nvPr/>
          </p:nvSpPr>
          <p:spPr bwMode="auto">
            <a:xfrm>
              <a:off x="5232" y="816"/>
              <a:ext cx="480" cy="288"/>
            </a:xfrm>
            <a:prstGeom prst="leftArrow">
              <a:avLst>
                <a:gd name="adj1" fmla="val 50000"/>
                <a:gd name="adj2" fmla="val 41667"/>
              </a:avLst>
            </a:prstGeom>
            <a:gradFill rotWithShape="0">
              <a:gsLst>
                <a:gs pos="0">
                  <a:srgbClr val="FFFF00"/>
                </a:gs>
                <a:gs pos="100000">
                  <a:srgbClr val="FFFF00">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2454" name="Text Box 6"/>
          <p:cNvSpPr txBox="1">
            <a:spLocks noChangeArrowheads="1"/>
          </p:cNvSpPr>
          <p:nvPr/>
        </p:nvSpPr>
        <p:spPr bwMode="auto">
          <a:xfrm>
            <a:off x="3429000" y="403225"/>
            <a:ext cx="2417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ALTERNATE</a:t>
            </a:r>
          </a:p>
        </p:txBody>
      </p:sp>
      <p:sp>
        <p:nvSpPr>
          <p:cNvPr id="232455" name="Text Box 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830263" y="2328863"/>
            <a:ext cx="389413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chemeClr val="hlink"/>
              </a:buClr>
              <a:buFont typeface="Wingdings" panose="05000000000000000000" pitchFamily="2" charset="2"/>
              <a:buChar char="§"/>
            </a:pPr>
            <a:r>
              <a:rPr lang="en-US" altLang="en-US" sz="2000" b="1">
                <a:latin typeface="Garamond" panose="02020404030301010803" pitchFamily="18" charset="0"/>
              </a:rPr>
              <a:t>Lists duplicate IDs in order:</a:t>
            </a:r>
          </a:p>
          <a:p>
            <a:pPr lvl="1" eaLnBrk="0" hangingPunct="0">
              <a:spcBef>
                <a:spcPct val="50000"/>
              </a:spcBef>
              <a:buClr>
                <a:schemeClr val="hlink"/>
              </a:buClr>
              <a:buFont typeface="Wingdings" panose="05000000000000000000" pitchFamily="2" charset="2"/>
              <a:buChar char="§"/>
            </a:pPr>
            <a:r>
              <a:rPr lang="en-US" altLang="en-US" sz="2000" b="1">
                <a:latin typeface="Garamond" panose="02020404030301010803" pitchFamily="18" charset="0"/>
              </a:rPr>
              <a:t> Closest to present position</a:t>
            </a:r>
          </a:p>
          <a:p>
            <a:pPr lvl="2" eaLnBrk="0" hangingPunct="0">
              <a:spcBef>
                <a:spcPct val="50000"/>
              </a:spcBef>
              <a:buClr>
                <a:schemeClr val="tx1"/>
              </a:buClr>
              <a:buFont typeface="Wingdings" panose="05000000000000000000" pitchFamily="2" charset="2"/>
              <a:buChar char="Ø"/>
            </a:pPr>
            <a:r>
              <a:rPr lang="en-US" altLang="en-US" sz="2000" b="1">
                <a:latin typeface="Garamond" panose="02020404030301010803" pitchFamily="18" charset="0"/>
              </a:rPr>
              <a:t> Airports first</a:t>
            </a:r>
          </a:p>
          <a:p>
            <a:pPr lvl="2" eaLnBrk="0" hangingPunct="0">
              <a:spcBef>
                <a:spcPct val="50000"/>
              </a:spcBef>
              <a:buClr>
                <a:schemeClr val="tx1"/>
              </a:buClr>
              <a:buFont typeface="Wingdings" panose="05000000000000000000" pitchFamily="2" charset="2"/>
              <a:buChar char="Ø"/>
            </a:pPr>
            <a:r>
              <a:rPr lang="en-US" altLang="en-US" sz="2000" b="1">
                <a:latin typeface="Garamond" panose="02020404030301010803" pitchFamily="18" charset="0"/>
              </a:rPr>
              <a:t> Then NAV stations</a:t>
            </a:r>
            <a:r>
              <a:rPr lang="en-US" altLang="en-US" sz="2000" b="1">
                <a:solidFill>
                  <a:schemeClr val="tx2"/>
                </a:solidFill>
                <a:effectLst>
                  <a:outerShdw blurRad="38100" dist="38100" dir="2700000" algn="tl">
                    <a:srgbClr val="000000"/>
                  </a:outerShdw>
                </a:effectLst>
              </a:rPr>
              <a:t> </a:t>
            </a:r>
          </a:p>
        </p:txBody>
      </p:sp>
      <p:pic>
        <p:nvPicPr>
          <p:cNvPr id="234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1516063"/>
            <a:ext cx="3505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500" name="Text Box 4"/>
          <p:cNvSpPr txBox="1">
            <a:spLocks noChangeArrowheads="1"/>
          </p:cNvSpPr>
          <p:nvPr/>
        </p:nvSpPr>
        <p:spPr bwMode="auto">
          <a:xfrm>
            <a:off x="2514600" y="479425"/>
            <a:ext cx="4776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DUPLICATE IDENTIFIERS</a:t>
            </a:r>
          </a:p>
        </p:txBody>
      </p:sp>
      <p:sp>
        <p:nvSpPr>
          <p:cNvPr id="234501"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0" y="1752600"/>
            <a:ext cx="4343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chemeClr val="hlink"/>
              </a:buClr>
              <a:buFont typeface="Wingdings" panose="05000000000000000000" pitchFamily="2" charset="2"/>
              <a:buChar char="§"/>
            </a:pPr>
            <a:endParaRPr lang="en-US" altLang="en-US" sz="2000" b="1">
              <a:latin typeface="Garamond" panose="02020404030301010803" pitchFamily="18" charset="0"/>
            </a:endParaRPr>
          </a:p>
          <a:p>
            <a:pPr eaLnBrk="0" hangingPunct="0">
              <a:buClr>
                <a:schemeClr val="hlink"/>
              </a:buClr>
              <a:buFont typeface="Wingdings" panose="05000000000000000000" pitchFamily="2" charset="2"/>
              <a:buChar char="§"/>
            </a:pPr>
            <a:r>
              <a:rPr lang="en-US" altLang="en-US" sz="2000" b="1">
                <a:latin typeface="Garamond" panose="02020404030301010803" pitchFamily="18" charset="0"/>
              </a:rPr>
              <a:t>“ACTIVE” FLIGHT PLAN</a:t>
            </a:r>
            <a:br>
              <a:rPr lang="en-US" altLang="en-US" sz="2000" b="1">
                <a:latin typeface="Garamond" panose="02020404030301010803" pitchFamily="18" charset="0"/>
              </a:rPr>
            </a:br>
            <a:r>
              <a:rPr lang="en-US" altLang="en-US" sz="2000" b="1">
                <a:latin typeface="Garamond" panose="02020404030301010803" pitchFamily="18" charset="0"/>
              </a:rPr>
              <a:t>  Used by FMS to generate steering commands</a:t>
            </a:r>
          </a:p>
          <a:p>
            <a:pPr eaLnBrk="0" hangingPunct="0">
              <a:buClr>
                <a:schemeClr val="hlink"/>
              </a:buClr>
              <a:buFont typeface="Wingdings" panose="05000000000000000000" pitchFamily="2" charset="2"/>
              <a:buNone/>
            </a:pPr>
            <a:endParaRPr lang="en-US" altLang="en-US" sz="2000" b="1">
              <a:latin typeface="Garamond" panose="02020404030301010803" pitchFamily="18" charset="0"/>
            </a:endParaRPr>
          </a:p>
          <a:p>
            <a:pPr eaLnBrk="0" hangingPunct="0">
              <a:buClr>
                <a:schemeClr val="hlink"/>
              </a:buClr>
              <a:buFont typeface="Wingdings" panose="05000000000000000000" pitchFamily="2" charset="2"/>
              <a:buChar char="§"/>
            </a:pPr>
            <a:r>
              <a:rPr lang="en-US" altLang="en-US" sz="2000" b="1">
                <a:latin typeface="Garamond" panose="02020404030301010803" pitchFamily="18" charset="0"/>
              </a:rPr>
              <a:t>“MODIFIED” FLIGHT PLAN</a:t>
            </a:r>
            <a:br>
              <a:rPr lang="en-US" altLang="en-US" sz="2000" b="1">
                <a:latin typeface="Garamond" panose="02020404030301010803" pitchFamily="18" charset="0"/>
              </a:rPr>
            </a:br>
            <a:r>
              <a:rPr lang="en-US" altLang="en-US" sz="2000" b="1">
                <a:latin typeface="Garamond" panose="02020404030301010803" pitchFamily="18" charset="0"/>
              </a:rPr>
              <a:t> Created when active flight plan changed</a:t>
            </a:r>
          </a:p>
          <a:p>
            <a:pPr eaLnBrk="0" hangingPunct="0">
              <a:buClr>
                <a:schemeClr val="hlink"/>
              </a:buClr>
              <a:buFont typeface="Wingdings" panose="05000000000000000000" pitchFamily="2" charset="2"/>
              <a:buChar char="§"/>
            </a:pPr>
            <a:r>
              <a:rPr lang="en-US" altLang="en-US" sz="2000" b="1">
                <a:latin typeface="Garamond" panose="02020404030301010803" pitchFamily="18" charset="0"/>
              </a:rPr>
              <a:t> Verify changes on</a:t>
            </a:r>
            <a:br>
              <a:rPr lang="en-US" altLang="en-US" sz="2000" b="1">
                <a:latin typeface="Garamond" panose="02020404030301010803" pitchFamily="18" charset="0"/>
              </a:rPr>
            </a:br>
            <a:r>
              <a:rPr lang="en-US" altLang="en-US" sz="2000" b="1">
                <a:latin typeface="Garamond" panose="02020404030301010803" pitchFamily="18" charset="0"/>
              </a:rPr>
              <a:t> CDU or PFD Map mode…</a:t>
            </a:r>
          </a:p>
          <a:p>
            <a:pPr eaLnBrk="0" hangingPunct="0">
              <a:buClr>
                <a:schemeClr val="hlink"/>
              </a:buClr>
              <a:buFont typeface="Wingdings" panose="05000000000000000000" pitchFamily="2" charset="2"/>
              <a:buChar char="§"/>
            </a:pPr>
            <a:endParaRPr lang="en-US" altLang="en-US" sz="2000" b="1">
              <a:latin typeface="Garamond" panose="02020404030301010803" pitchFamily="18" charset="0"/>
            </a:endParaRPr>
          </a:p>
          <a:p>
            <a:pPr eaLnBrk="0" hangingPunct="0">
              <a:buClr>
                <a:schemeClr val="hlink"/>
              </a:buClr>
              <a:buFont typeface="Wingdings" panose="05000000000000000000" pitchFamily="2" charset="2"/>
              <a:buChar char="§"/>
            </a:pPr>
            <a:endParaRPr lang="en-US" altLang="en-US" sz="2000" b="1">
              <a:latin typeface="Garamond" panose="02020404030301010803" pitchFamily="18" charset="0"/>
            </a:endParaRPr>
          </a:p>
          <a:p>
            <a:pPr eaLnBrk="0" hangingPunct="0">
              <a:buClr>
                <a:schemeClr val="hlink"/>
              </a:buClr>
              <a:buFont typeface="Wingdings" panose="05000000000000000000" pitchFamily="2" charset="2"/>
              <a:buChar char="§"/>
            </a:pPr>
            <a:endParaRPr lang="en-US" altLang="en-US" sz="2000" b="1">
              <a:latin typeface="Garamond" panose="02020404030301010803" pitchFamily="18" charset="0"/>
            </a:endParaRPr>
          </a:p>
          <a:p>
            <a:pPr eaLnBrk="0" hangingPunct="0">
              <a:buClr>
                <a:schemeClr val="hlink"/>
              </a:buClr>
              <a:buFont typeface="Wingdings" panose="05000000000000000000" pitchFamily="2" charset="2"/>
              <a:buChar char="§"/>
            </a:pPr>
            <a:endParaRPr lang="en-US" altLang="en-US" sz="2000" b="1">
              <a:latin typeface="Garamond" panose="02020404030301010803" pitchFamily="18" charset="0"/>
            </a:endParaRPr>
          </a:p>
          <a:p>
            <a:pPr eaLnBrk="0" hangingPunct="0">
              <a:buClr>
                <a:schemeClr val="hlink"/>
              </a:buClr>
              <a:buFont typeface="Wingdings" panose="05000000000000000000" pitchFamily="2" charset="2"/>
              <a:buNone/>
            </a:pPr>
            <a:r>
              <a:rPr lang="en-US" altLang="en-US" sz="2000" b="1">
                <a:latin typeface="Garamond" panose="02020404030301010803" pitchFamily="18" charset="0"/>
              </a:rPr>
              <a:t>             … Cancel Mod or EXEC</a:t>
            </a:r>
          </a:p>
        </p:txBody>
      </p:sp>
      <p:sp>
        <p:nvSpPr>
          <p:cNvPr id="240643" name="Text Box 3"/>
          <p:cNvSpPr txBox="1">
            <a:spLocks noChangeArrowheads="1"/>
          </p:cNvSpPr>
          <p:nvPr/>
        </p:nvSpPr>
        <p:spPr bwMode="auto">
          <a:xfrm>
            <a:off x="2667000" y="403225"/>
            <a:ext cx="3867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FLIGHT PLAN TYPES</a:t>
            </a:r>
          </a:p>
        </p:txBody>
      </p:sp>
      <p:grpSp>
        <p:nvGrpSpPr>
          <p:cNvPr id="240644" name="Group 4"/>
          <p:cNvGrpSpPr>
            <a:grpSpLocks/>
          </p:cNvGrpSpPr>
          <p:nvPr/>
        </p:nvGrpSpPr>
        <p:grpSpPr bwMode="auto">
          <a:xfrm>
            <a:off x="4267200" y="1219200"/>
            <a:ext cx="4191000" cy="5245100"/>
            <a:chOff x="3024" y="480"/>
            <a:chExt cx="2640" cy="3304"/>
          </a:xfrm>
        </p:grpSpPr>
        <p:pic>
          <p:nvPicPr>
            <p:cNvPr id="2406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480"/>
              <a:ext cx="2304" cy="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646" name="Line 6"/>
            <p:cNvSpPr>
              <a:spLocks noChangeShapeType="1"/>
            </p:cNvSpPr>
            <p:nvPr/>
          </p:nvSpPr>
          <p:spPr bwMode="auto">
            <a:xfrm flipV="1">
              <a:off x="3024" y="720"/>
              <a:ext cx="768" cy="384"/>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06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2208"/>
              <a:ext cx="2304" cy="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648" name="Line 8"/>
            <p:cNvSpPr>
              <a:spLocks noChangeShapeType="1"/>
            </p:cNvSpPr>
            <p:nvPr/>
          </p:nvSpPr>
          <p:spPr bwMode="auto">
            <a:xfrm>
              <a:off x="3120" y="2064"/>
              <a:ext cx="672" cy="336"/>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9" name="Line 9"/>
            <p:cNvSpPr>
              <a:spLocks noChangeShapeType="1"/>
            </p:cNvSpPr>
            <p:nvPr/>
          </p:nvSpPr>
          <p:spPr bwMode="auto">
            <a:xfrm>
              <a:off x="3264" y="3504"/>
              <a:ext cx="480"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0" name="Line 10"/>
            <p:cNvSpPr>
              <a:spLocks noChangeShapeType="1"/>
            </p:cNvSpPr>
            <p:nvPr/>
          </p:nvSpPr>
          <p:spPr bwMode="auto">
            <a:xfrm>
              <a:off x="3072" y="3696"/>
              <a:ext cx="1824"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0651" name="Text Box 11"/>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5"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1676400" y="533400"/>
            <a:ext cx="5759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FLIGHT PLANNING</a:t>
            </a:r>
            <a:r>
              <a:rPr lang="en-US" altLang="en-US" sz="2800" b="1">
                <a:solidFill>
                  <a:schemeClr val="tx2"/>
                </a:solidFill>
                <a:latin typeface="Arial Narrow" panose="020B0606020202030204" pitchFamily="34" charset="0"/>
              </a:rPr>
              <a:t> </a:t>
            </a:r>
            <a:r>
              <a:rPr lang="en-US" altLang="en-US" sz="2800" b="1">
                <a:solidFill>
                  <a:schemeClr val="tx2"/>
                </a:solidFill>
              </a:rPr>
              <a:t>SEQUENCE</a:t>
            </a:r>
          </a:p>
        </p:txBody>
      </p:sp>
      <p:grpSp>
        <p:nvGrpSpPr>
          <p:cNvPr id="242691" name="Group 3"/>
          <p:cNvGrpSpPr>
            <a:grpSpLocks/>
          </p:cNvGrpSpPr>
          <p:nvPr/>
        </p:nvGrpSpPr>
        <p:grpSpPr bwMode="auto">
          <a:xfrm>
            <a:off x="838200" y="1524000"/>
            <a:ext cx="6705600" cy="3902075"/>
            <a:chOff x="768" y="528"/>
            <a:chExt cx="4224" cy="2458"/>
          </a:xfrm>
        </p:grpSpPr>
        <p:sp>
          <p:nvSpPr>
            <p:cNvPr id="242692" name="Line 4"/>
            <p:cNvSpPr>
              <a:spLocks noChangeShapeType="1"/>
            </p:cNvSpPr>
            <p:nvPr/>
          </p:nvSpPr>
          <p:spPr bwMode="auto">
            <a:xfrm flipV="1">
              <a:off x="4512" y="864"/>
              <a:ext cx="0" cy="28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3" name="Line 5"/>
            <p:cNvSpPr>
              <a:spLocks noChangeShapeType="1"/>
            </p:cNvSpPr>
            <p:nvPr/>
          </p:nvSpPr>
          <p:spPr bwMode="auto">
            <a:xfrm flipH="1">
              <a:off x="1296" y="864"/>
              <a:ext cx="3216"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4" name="Line 6"/>
            <p:cNvSpPr>
              <a:spLocks noChangeShapeType="1"/>
            </p:cNvSpPr>
            <p:nvPr/>
          </p:nvSpPr>
          <p:spPr bwMode="auto">
            <a:xfrm>
              <a:off x="1296" y="864"/>
              <a:ext cx="0" cy="67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5" name="Line 7"/>
            <p:cNvSpPr>
              <a:spLocks noChangeShapeType="1"/>
            </p:cNvSpPr>
            <p:nvPr/>
          </p:nvSpPr>
          <p:spPr bwMode="auto">
            <a:xfrm>
              <a:off x="1296" y="2016"/>
              <a:ext cx="0" cy="672"/>
            </a:xfrm>
            <a:prstGeom prst="line">
              <a:avLst/>
            </a:prstGeom>
            <a:noFill/>
            <a:ln w="1905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6" name="Line 8"/>
            <p:cNvSpPr>
              <a:spLocks noChangeShapeType="1"/>
            </p:cNvSpPr>
            <p:nvPr/>
          </p:nvSpPr>
          <p:spPr bwMode="auto">
            <a:xfrm>
              <a:off x="1296" y="2688"/>
              <a:ext cx="3264"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7" name="Line 9"/>
            <p:cNvSpPr>
              <a:spLocks noChangeShapeType="1"/>
            </p:cNvSpPr>
            <p:nvPr/>
          </p:nvSpPr>
          <p:spPr bwMode="auto">
            <a:xfrm flipV="1">
              <a:off x="4560" y="2400"/>
              <a:ext cx="0" cy="28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8" name="Line 10"/>
            <p:cNvSpPr>
              <a:spLocks noChangeShapeType="1"/>
            </p:cNvSpPr>
            <p:nvPr/>
          </p:nvSpPr>
          <p:spPr bwMode="auto">
            <a:xfrm>
              <a:off x="1584" y="1776"/>
              <a:ext cx="384"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9" name="Line 11"/>
            <p:cNvSpPr>
              <a:spLocks noChangeShapeType="1"/>
            </p:cNvSpPr>
            <p:nvPr/>
          </p:nvSpPr>
          <p:spPr bwMode="auto">
            <a:xfrm>
              <a:off x="2544" y="1776"/>
              <a:ext cx="336"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00" name="Line 12"/>
            <p:cNvSpPr>
              <a:spLocks noChangeShapeType="1"/>
            </p:cNvSpPr>
            <p:nvPr/>
          </p:nvSpPr>
          <p:spPr bwMode="auto">
            <a:xfrm flipV="1">
              <a:off x="3744" y="1344"/>
              <a:ext cx="432" cy="43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01" name="Line 13"/>
            <p:cNvSpPr>
              <a:spLocks noChangeShapeType="1"/>
            </p:cNvSpPr>
            <p:nvPr/>
          </p:nvSpPr>
          <p:spPr bwMode="auto">
            <a:xfrm>
              <a:off x="3696" y="1872"/>
              <a:ext cx="528" cy="336"/>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02" name="Text Box 14"/>
            <p:cNvSpPr txBox="1">
              <a:spLocks noChangeArrowheads="1"/>
            </p:cNvSpPr>
            <p:nvPr/>
          </p:nvSpPr>
          <p:spPr bwMode="auto">
            <a:xfrm>
              <a:off x="2544" y="2736"/>
              <a:ext cx="10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a:latin typeface="Arial" panose="020B0604020202020204" pitchFamily="34" charset="0"/>
                </a:rPr>
                <a:t>PREVIOUS</a:t>
              </a:r>
            </a:p>
          </p:txBody>
        </p:sp>
        <p:sp>
          <p:nvSpPr>
            <p:cNvPr id="242703" name="Text Box 15"/>
            <p:cNvSpPr txBox="1">
              <a:spLocks noChangeArrowheads="1"/>
            </p:cNvSpPr>
            <p:nvPr/>
          </p:nvSpPr>
          <p:spPr bwMode="auto">
            <a:xfrm>
              <a:off x="2304" y="528"/>
              <a:ext cx="1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a:latin typeface="Arial" panose="020B0604020202020204" pitchFamily="34" charset="0"/>
                </a:rPr>
                <a:t>NEW ACTIVE</a:t>
              </a:r>
            </a:p>
          </p:txBody>
        </p:sp>
        <p:sp>
          <p:nvSpPr>
            <p:cNvPr id="242704" name="Rectangle 16"/>
            <p:cNvSpPr>
              <a:spLocks noChangeArrowheads="1"/>
            </p:cNvSpPr>
            <p:nvPr/>
          </p:nvSpPr>
          <p:spPr bwMode="auto">
            <a:xfrm>
              <a:off x="4224" y="2016"/>
              <a:ext cx="768" cy="480"/>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000000"/>
                  </a:solidFill>
                  <a:latin typeface="Arial" panose="020B0604020202020204" pitchFamily="34" charset="0"/>
                </a:rPr>
                <a:t>CANCEL </a:t>
              </a:r>
            </a:p>
            <a:p>
              <a:pPr algn="ctr" eaLnBrk="0" hangingPunct="0"/>
              <a:r>
                <a:rPr lang="en-US" altLang="en-US" sz="2000">
                  <a:solidFill>
                    <a:srgbClr val="000000"/>
                  </a:solidFill>
                  <a:latin typeface="Arial" panose="020B0604020202020204" pitchFamily="34" charset="0"/>
                </a:rPr>
                <a:t>MOD</a:t>
              </a:r>
            </a:p>
          </p:txBody>
        </p:sp>
        <p:sp>
          <p:nvSpPr>
            <p:cNvPr id="242705" name="Rectangle 17"/>
            <p:cNvSpPr>
              <a:spLocks noChangeArrowheads="1"/>
            </p:cNvSpPr>
            <p:nvPr/>
          </p:nvSpPr>
          <p:spPr bwMode="auto">
            <a:xfrm>
              <a:off x="4176" y="1152"/>
              <a:ext cx="816" cy="336"/>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000000"/>
                  </a:solidFill>
                  <a:latin typeface="Arial" panose="020B0604020202020204" pitchFamily="34" charset="0"/>
                </a:rPr>
                <a:t>EXECUTE</a:t>
              </a:r>
            </a:p>
          </p:txBody>
        </p:sp>
        <p:sp>
          <p:nvSpPr>
            <p:cNvPr id="242706" name="Rectangle 18"/>
            <p:cNvSpPr>
              <a:spLocks noChangeArrowheads="1"/>
            </p:cNvSpPr>
            <p:nvPr/>
          </p:nvSpPr>
          <p:spPr bwMode="auto">
            <a:xfrm>
              <a:off x="2880" y="1632"/>
              <a:ext cx="912" cy="336"/>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000000"/>
                  </a:solidFill>
                  <a:latin typeface="Arial" panose="020B0604020202020204" pitchFamily="34" charset="0"/>
                </a:rPr>
                <a:t>MOD FPLN</a:t>
              </a:r>
            </a:p>
          </p:txBody>
        </p:sp>
        <p:sp>
          <p:nvSpPr>
            <p:cNvPr id="242707" name="Rectangle 19"/>
            <p:cNvSpPr>
              <a:spLocks noChangeArrowheads="1"/>
            </p:cNvSpPr>
            <p:nvPr/>
          </p:nvSpPr>
          <p:spPr bwMode="auto">
            <a:xfrm>
              <a:off x="1968" y="1632"/>
              <a:ext cx="576" cy="336"/>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000000"/>
                  </a:solidFill>
                  <a:latin typeface="Arial" panose="020B0604020202020204" pitchFamily="34" charset="0"/>
                </a:rPr>
                <a:t>EDIT</a:t>
              </a:r>
            </a:p>
          </p:txBody>
        </p:sp>
        <p:sp>
          <p:nvSpPr>
            <p:cNvPr id="242708" name="Rectangle 20"/>
            <p:cNvSpPr>
              <a:spLocks noChangeArrowheads="1"/>
            </p:cNvSpPr>
            <p:nvPr/>
          </p:nvSpPr>
          <p:spPr bwMode="auto">
            <a:xfrm>
              <a:off x="768" y="1536"/>
              <a:ext cx="816" cy="480"/>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000000"/>
                  </a:solidFill>
                  <a:latin typeface="Arial" panose="020B0604020202020204" pitchFamily="34" charset="0"/>
                </a:rPr>
                <a:t>ACTIVE</a:t>
              </a:r>
              <a:br>
                <a:rPr lang="en-US" altLang="en-US" sz="2000">
                  <a:solidFill>
                    <a:srgbClr val="000000"/>
                  </a:solidFill>
                  <a:latin typeface="Arial" panose="020B0604020202020204" pitchFamily="34" charset="0"/>
                </a:rPr>
              </a:br>
              <a:r>
                <a:rPr lang="en-US" altLang="en-US" sz="2000">
                  <a:solidFill>
                    <a:srgbClr val="000000"/>
                  </a:solidFill>
                  <a:latin typeface="Arial" panose="020B0604020202020204" pitchFamily="34" charset="0"/>
                </a:rPr>
                <a:t>FLT PLN</a:t>
              </a:r>
            </a:p>
          </p:txBody>
        </p:sp>
      </p:grpSp>
      <p:sp>
        <p:nvSpPr>
          <p:cNvPr id="242709" name="Text Box 21"/>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rrowheads="1"/>
          </p:cNvSpPr>
          <p:nvPr>
            <p:ph type="title"/>
          </p:nvPr>
        </p:nvSpPr>
        <p:spPr/>
        <p:txBody>
          <a:bodyPr/>
          <a:lstStyle/>
          <a:p>
            <a:r>
              <a:rPr lang="en-US" altLang="en-US"/>
              <a:t>Ground Operations</a:t>
            </a:r>
          </a:p>
        </p:txBody>
      </p:sp>
      <p:sp>
        <p:nvSpPr>
          <p:cNvPr id="390147" name="Rectangle 3"/>
          <p:cNvSpPr>
            <a:spLocks noGrp="1" noChangeArrowheads="1"/>
          </p:cNvSpPr>
          <p:nvPr>
            <p:ph idx="1"/>
          </p:nvPr>
        </p:nvSpPr>
        <p:spPr>
          <a:xfrm>
            <a:off x="457200" y="1066800"/>
            <a:ext cx="8229600" cy="4525963"/>
          </a:xfrm>
        </p:spPr>
        <p:txBody>
          <a:bodyPr/>
          <a:lstStyle/>
          <a:p>
            <a:pPr>
              <a:buFont typeface="Wingdings" panose="05000000000000000000" pitchFamily="2" charset="2"/>
              <a:buNone/>
            </a:pPr>
            <a:endParaRPr lang="en-US" altLang="en-US"/>
          </a:p>
          <a:p>
            <a:pPr lvl="1">
              <a:buClr>
                <a:schemeClr val="hlink"/>
              </a:buClr>
            </a:pPr>
            <a:r>
              <a:rPr lang="en-US" altLang="en-US"/>
              <a:t>STATUS</a:t>
            </a:r>
          </a:p>
          <a:p>
            <a:pPr lvl="1">
              <a:buClr>
                <a:schemeClr val="hlink"/>
              </a:buClr>
            </a:pPr>
            <a:r>
              <a:rPr lang="en-US" altLang="en-US">
                <a:solidFill>
                  <a:schemeClr val="hlink"/>
                </a:solidFill>
              </a:rPr>
              <a:t> </a:t>
            </a:r>
            <a:r>
              <a:rPr lang="en-US" altLang="en-US"/>
              <a:t>POS INIT</a:t>
            </a:r>
          </a:p>
          <a:p>
            <a:pPr lvl="1">
              <a:buClr>
                <a:schemeClr val="hlink"/>
              </a:buClr>
            </a:pPr>
            <a:r>
              <a:rPr lang="en-US" altLang="en-US"/>
              <a:t>FLPN</a:t>
            </a:r>
          </a:p>
          <a:p>
            <a:pPr lvl="1">
              <a:buClr>
                <a:schemeClr val="hlink"/>
              </a:buClr>
            </a:pPr>
            <a:r>
              <a:rPr lang="en-US" altLang="en-US" sz="4400">
                <a:solidFill>
                  <a:schemeClr val="hlink"/>
                </a:solidFill>
              </a:rPr>
              <a:t> LEGS</a:t>
            </a:r>
          </a:p>
          <a:p>
            <a:pPr lvl="1">
              <a:buClr>
                <a:schemeClr val="hlink"/>
              </a:buClr>
            </a:pPr>
            <a:r>
              <a:rPr lang="en-US" altLang="en-US"/>
              <a:t>DEP/ARR</a:t>
            </a:r>
          </a:p>
          <a:p>
            <a:pPr lvl="1">
              <a:buClr>
                <a:schemeClr val="hlink"/>
              </a:buClr>
            </a:pPr>
            <a:r>
              <a:rPr lang="en-US" altLang="en-US"/>
              <a:t>PERF</a:t>
            </a:r>
          </a:p>
          <a:p>
            <a:pPr lvl="1">
              <a:buClr>
                <a:schemeClr val="hlink"/>
              </a:buClr>
            </a:pPr>
            <a:r>
              <a:rPr lang="en-US" altLang="en-US"/>
              <a:t>RAIM</a:t>
            </a:r>
          </a:p>
          <a:p>
            <a:endParaRPr lang="en-US" altLang="en-US"/>
          </a:p>
          <a:p>
            <a:endParaRPr lang="en-US" altLang="en-US"/>
          </a:p>
        </p:txBody>
      </p:sp>
      <p:sp>
        <p:nvSpPr>
          <p:cNvPr id="390151" name="Text Box 7"/>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1828800" y="3048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altLang="en-US" sz="2800" b="1">
                <a:solidFill>
                  <a:schemeClr val="tx2"/>
                </a:solidFill>
              </a:rPr>
              <a:t>FLIGHT PLAN - vs - LEGS</a:t>
            </a:r>
          </a:p>
        </p:txBody>
      </p:sp>
      <p:sp>
        <p:nvSpPr>
          <p:cNvPr id="244739" name="Text Box 3"/>
          <p:cNvSpPr txBox="1">
            <a:spLocks noChangeArrowheads="1"/>
          </p:cNvSpPr>
          <p:nvPr/>
        </p:nvSpPr>
        <p:spPr bwMode="auto">
          <a:xfrm>
            <a:off x="1020763" y="2119313"/>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hlink"/>
              </a:buClr>
              <a:buFont typeface="Wingdings" panose="05000000000000000000" pitchFamily="2" charset="2"/>
              <a:buChar char="§"/>
            </a:pPr>
            <a:r>
              <a:rPr lang="en-US" altLang="en-US" sz="2000" b="1"/>
              <a:t> FLIGHT PLAN PAGE</a:t>
            </a:r>
          </a:p>
        </p:txBody>
      </p:sp>
      <p:sp>
        <p:nvSpPr>
          <p:cNvPr id="244740" name="Text Box 4"/>
          <p:cNvSpPr txBox="1">
            <a:spLocks noChangeArrowheads="1"/>
          </p:cNvSpPr>
          <p:nvPr/>
        </p:nvSpPr>
        <p:spPr bwMode="auto">
          <a:xfrm>
            <a:off x="1752600" y="4495800"/>
            <a:ext cx="23272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5000"/>
              </a:lnSpc>
              <a:buClr>
                <a:schemeClr val="hlink"/>
              </a:buClr>
              <a:buFont typeface="Wingdings" panose="05000000000000000000" pitchFamily="2" charset="2"/>
              <a:buChar char="§"/>
            </a:pPr>
            <a:r>
              <a:rPr lang="en-US" altLang="en-US" sz="2000">
                <a:solidFill>
                  <a:schemeClr val="tx2"/>
                </a:solidFill>
                <a:latin typeface="Arial" panose="020B0604020202020204" pitchFamily="34" charset="0"/>
              </a:rPr>
              <a:t> </a:t>
            </a:r>
            <a:r>
              <a:rPr lang="en-US" altLang="en-US" sz="2000" b="1"/>
              <a:t>LEGS PAGE</a:t>
            </a:r>
          </a:p>
        </p:txBody>
      </p:sp>
      <p:sp>
        <p:nvSpPr>
          <p:cNvPr id="244741" name="AutoShape 5"/>
          <p:cNvSpPr>
            <a:spLocks noChangeArrowheads="1"/>
          </p:cNvSpPr>
          <p:nvPr/>
        </p:nvSpPr>
        <p:spPr bwMode="auto">
          <a:xfrm>
            <a:off x="4318000" y="1963738"/>
            <a:ext cx="914400" cy="762000"/>
          </a:xfrm>
          <a:prstGeom prst="rightArrow">
            <a:avLst>
              <a:gd name="adj1" fmla="val 50000"/>
              <a:gd name="adj2" fmla="val 30000"/>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2" name="AutoShape 6"/>
          <p:cNvSpPr>
            <a:spLocks noChangeArrowheads="1"/>
          </p:cNvSpPr>
          <p:nvPr/>
        </p:nvSpPr>
        <p:spPr bwMode="auto">
          <a:xfrm>
            <a:off x="4348163" y="4354513"/>
            <a:ext cx="914400" cy="762000"/>
          </a:xfrm>
          <a:prstGeom prst="rightArrow">
            <a:avLst>
              <a:gd name="adj1" fmla="val 50000"/>
              <a:gd name="adj2" fmla="val 30000"/>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4743" name="Picture 7"/>
          <p:cNvPicPr>
            <a:picLocks noChangeAspect="1" noChangeArrowheads="1"/>
          </p:cNvPicPr>
          <p:nvPr/>
        </p:nvPicPr>
        <p:blipFill>
          <a:blip r:embed="rId3">
            <a:extLst>
              <a:ext uri="{28A0092B-C50C-407E-A947-70E740481C1C}">
                <a14:useLocalDpi xmlns:a14="http://schemas.microsoft.com/office/drawing/2010/main" val="0"/>
              </a:ext>
            </a:extLst>
          </a:blip>
          <a:srcRect l="1045" t="4903" b="36275"/>
          <a:stretch>
            <a:fillRect/>
          </a:stretch>
        </p:blipFill>
        <p:spPr bwMode="auto">
          <a:xfrm>
            <a:off x="5322888" y="1139825"/>
            <a:ext cx="358140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44" name="Picture 8"/>
          <p:cNvPicPr>
            <a:picLocks noChangeAspect="1" noChangeArrowheads="1"/>
          </p:cNvPicPr>
          <p:nvPr/>
        </p:nvPicPr>
        <p:blipFill>
          <a:blip r:embed="rId4">
            <a:extLst>
              <a:ext uri="{28A0092B-C50C-407E-A947-70E740481C1C}">
                <a14:useLocalDpi xmlns:a14="http://schemas.microsoft.com/office/drawing/2010/main" val="0"/>
              </a:ext>
            </a:extLst>
          </a:blip>
          <a:srcRect t="5882" b="35294"/>
          <a:stretch>
            <a:fillRect/>
          </a:stretch>
        </p:blipFill>
        <p:spPr bwMode="auto">
          <a:xfrm>
            <a:off x="5322888" y="3787775"/>
            <a:ext cx="3581400"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4745" name="Text Box 9"/>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5"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685800" y="1676400"/>
            <a:ext cx="4038600" cy="304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chemeClr val="hlink"/>
              </a:buClr>
              <a:buFont typeface="Wingdings" panose="05000000000000000000" pitchFamily="2" charset="2"/>
              <a:buChar char="§"/>
            </a:pPr>
            <a:r>
              <a:rPr lang="en-US" altLang="en-US" sz="2000" b="1">
                <a:latin typeface="Garamond" panose="02020404030301010803" pitchFamily="18" charset="0"/>
              </a:rPr>
              <a:t>Use for:</a:t>
            </a:r>
          </a:p>
          <a:p>
            <a:pPr lvl="1" eaLnBrk="0" hangingPunct="0">
              <a:spcBef>
                <a:spcPct val="50000"/>
              </a:spcBef>
              <a:buClr>
                <a:schemeClr val="tx1"/>
              </a:buClr>
              <a:buFont typeface="Wingdings" panose="05000000000000000000" pitchFamily="2" charset="2"/>
              <a:buChar char="Ø"/>
            </a:pPr>
            <a:r>
              <a:rPr lang="en-US" altLang="en-US" sz="2000" b="1">
                <a:latin typeface="Garamond" panose="02020404030301010803" pitchFamily="18" charset="0"/>
              </a:rPr>
              <a:t> Changes</a:t>
            </a:r>
          </a:p>
          <a:p>
            <a:pPr lvl="1" eaLnBrk="0" hangingPunct="0">
              <a:spcBef>
                <a:spcPct val="50000"/>
              </a:spcBef>
              <a:buClr>
                <a:schemeClr val="tx1"/>
              </a:buClr>
              <a:buFont typeface="Wingdings" panose="05000000000000000000" pitchFamily="2" charset="2"/>
              <a:buChar char="Ø"/>
            </a:pPr>
            <a:r>
              <a:rPr lang="en-US" altLang="en-US" sz="2000" b="1">
                <a:latin typeface="Garamond" panose="02020404030301010803" pitchFamily="18" charset="0"/>
              </a:rPr>
              <a:t> Additions</a:t>
            </a:r>
          </a:p>
          <a:p>
            <a:pPr lvl="1" eaLnBrk="0" hangingPunct="0">
              <a:spcBef>
                <a:spcPct val="50000"/>
              </a:spcBef>
              <a:buClr>
                <a:schemeClr val="tx1"/>
              </a:buClr>
              <a:buFont typeface="Wingdings" panose="05000000000000000000" pitchFamily="2" charset="2"/>
              <a:buChar char="Ø"/>
            </a:pPr>
            <a:r>
              <a:rPr lang="en-US" altLang="en-US" sz="2000" b="1">
                <a:latin typeface="Garamond" panose="02020404030301010803" pitchFamily="18" charset="0"/>
              </a:rPr>
              <a:t> Deletions</a:t>
            </a:r>
          </a:p>
          <a:p>
            <a:pPr lvl="1" eaLnBrk="0" hangingPunct="0">
              <a:spcBef>
                <a:spcPct val="50000"/>
              </a:spcBef>
              <a:buClr>
                <a:schemeClr val="tx1"/>
              </a:buClr>
              <a:buFont typeface="Wingdings" panose="05000000000000000000" pitchFamily="2" charset="2"/>
              <a:buChar char="Ø"/>
            </a:pPr>
            <a:r>
              <a:rPr lang="en-US" altLang="en-US" sz="2000" b="1">
                <a:latin typeface="Garamond" panose="02020404030301010803" pitchFamily="18" charset="0"/>
              </a:rPr>
              <a:t> Monitoring progress</a:t>
            </a:r>
          </a:p>
          <a:p>
            <a:pPr lvl="1" eaLnBrk="0" hangingPunct="0">
              <a:spcBef>
                <a:spcPct val="50000"/>
              </a:spcBef>
              <a:buClr>
                <a:schemeClr val="tx1"/>
              </a:buClr>
              <a:buFont typeface="Wingdings" panose="05000000000000000000" pitchFamily="2" charset="2"/>
              <a:buChar char="Ø"/>
            </a:pPr>
            <a:r>
              <a:rPr lang="en-US" altLang="en-US" sz="2000" b="1">
                <a:latin typeface="Garamond" panose="02020404030301010803" pitchFamily="18" charset="0"/>
              </a:rPr>
              <a:t>Removing Discontinuities</a:t>
            </a:r>
          </a:p>
          <a:p>
            <a:pPr lvl="1" eaLnBrk="0" hangingPunct="0">
              <a:spcBef>
                <a:spcPct val="50000"/>
              </a:spcBef>
              <a:buClr>
                <a:schemeClr val="tx1"/>
              </a:buClr>
              <a:buFont typeface="Wingdings" panose="05000000000000000000" pitchFamily="2" charset="2"/>
              <a:buNone/>
            </a:pPr>
            <a:r>
              <a:rPr lang="en-US" altLang="en-US" sz="1600" b="1">
                <a:latin typeface="Garamond" panose="02020404030301010803" pitchFamily="18" charset="0"/>
              </a:rPr>
              <a:t>     (can also be done from FPLN)</a:t>
            </a:r>
          </a:p>
        </p:txBody>
      </p:sp>
      <p:sp>
        <p:nvSpPr>
          <p:cNvPr id="246787" name="Text Box 3"/>
          <p:cNvSpPr txBox="1">
            <a:spLocks noChangeArrowheads="1"/>
          </p:cNvSpPr>
          <p:nvPr/>
        </p:nvSpPr>
        <p:spPr bwMode="auto">
          <a:xfrm>
            <a:off x="3352800" y="327025"/>
            <a:ext cx="2154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LEGS PAGE</a:t>
            </a:r>
          </a:p>
        </p:txBody>
      </p:sp>
      <p:pic>
        <p:nvPicPr>
          <p:cNvPr id="246788" name="Picture 4"/>
          <p:cNvPicPr>
            <a:picLocks noChangeAspect="1" noChangeArrowheads="1"/>
          </p:cNvPicPr>
          <p:nvPr/>
        </p:nvPicPr>
        <p:blipFill>
          <a:blip r:embed="rId3">
            <a:extLst>
              <a:ext uri="{28A0092B-C50C-407E-A947-70E740481C1C}">
                <a14:useLocalDpi xmlns:a14="http://schemas.microsoft.com/office/drawing/2010/main" val="0"/>
              </a:ext>
            </a:extLst>
          </a:blip>
          <a:srcRect t="5882"/>
          <a:stretch>
            <a:fillRect/>
          </a:stretch>
        </p:blipFill>
        <p:spPr bwMode="auto">
          <a:xfrm>
            <a:off x="4960938" y="1385888"/>
            <a:ext cx="38322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789"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1447800" y="17526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hlink"/>
              </a:buClr>
              <a:buFont typeface="Wingdings" panose="05000000000000000000" pitchFamily="2" charset="2"/>
              <a:buChar char="§"/>
            </a:pPr>
            <a:r>
              <a:rPr lang="en-US" altLang="en-US" sz="2000" b="1"/>
              <a:t>ACTIVE LEGS</a:t>
            </a:r>
          </a:p>
        </p:txBody>
      </p:sp>
      <p:sp>
        <p:nvSpPr>
          <p:cNvPr id="248835" name="Text Box 3"/>
          <p:cNvSpPr txBox="1">
            <a:spLocks noChangeArrowheads="1"/>
          </p:cNvSpPr>
          <p:nvPr/>
        </p:nvSpPr>
        <p:spPr bwMode="auto">
          <a:xfrm>
            <a:off x="1052513" y="4413250"/>
            <a:ext cx="3429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hlink"/>
              </a:buClr>
              <a:buFont typeface="Wingdings" panose="05000000000000000000" pitchFamily="2" charset="2"/>
              <a:buChar char="§"/>
            </a:pPr>
            <a:r>
              <a:rPr lang="en-US" altLang="en-US" sz="2000" b="1"/>
              <a:t> MODIFIED LEGS</a:t>
            </a:r>
          </a:p>
          <a:p>
            <a:pPr eaLnBrk="0" hangingPunct="0">
              <a:spcBef>
                <a:spcPct val="50000"/>
              </a:spcBef>
              <a:buClr>
                <a:schemeClr val="hlink"/>
              </a:buClr>
              <a:buFont typeface="Wingdings" panose="05000000000000000000" pitchFamily="2" charset="2"/>
              <a:buChar char="§"/>
            </a:pPr>
            <a:r>
              <a:rPr lang="en-US" altLang="en-US" sz="2000" b="1"/>
              <a:t> Shown when modifying 	flight plan</a:t>
            </a:r>
          </a:p>
          <a:p>
            <a:pPr lvl="1" eaLnBrk="0" hangingPunct="0">
              <a:spcBef>
                <a:spcPct val="50000"/>
              </a:spcBef>
              <a:buClr>
                <a:schemeClr val="hlink"/>
              </a:buClr>
              <a:buFont typeface="Wingdings" panose="05000000000000000000" pitchFamily="2" charset="2"/>
              <a:buChar char="§"/>
            </a:pPr>
            <a:r>
              <a:rPr lang="en-US" altLang="en-US" sz="2000" b="1"/>
              <a:t> Not Executed yet</a:t>
            </a:r>
          </a:p>
        </p:txBody>
      </p:sp>
      <p:sp>
        <p:nvSpPr>
          <p:cNvPr id="248836" name="AutoShape 4"/>
          <p:cNvSpPr>
            <a:spLocks noChangeArrowheads="1"/>
          </p:cNvSpPr>
          <p:nvPr/>
        </p:nvSpPr>
        <p:spPr bwMode="auto">
          <a:xfrm>
            <a:off x="4191000" y="1524000"/>
            <a:ext cx="914400" cy="762000"/>
          </a:xfrm>
          <a:prstGeom prst="rightArrow">
            <a:avLst>
              <a:gd name="adj1" fmla="val 50000"/>
              <a:gd name="adj2" fmla="val 30000"/>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37" name="AutoShape 5"/>
          <p:cNvSpPr>
            <a:spLocks noChangeArrowheads="1"/>
          </p:cNvSpPr>
          <p:nvPr/>
        </p:nvSpPr>
        <p:spPr bwMode="auto">
          <a:xfrm>
            <a:off x="4292600" y="4500563"/>
            <a:ext cx="914400" cy="762000"/>
          </a:xfrm>
          <a:prstGeom prst="rightArrow">
            <a:avLst>
              <a:gd name="adj1" fmla="val 50000"/>
              <a:gd name="adj2" fmla="val 30000"/>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38" name="Text Box 6"/>
          <p:cNvSpPr txBox="1">
            <a:spLocks noChangeArrowheads="1"/>
          </p:cNvSpPr>
          <p:nvPr/>
        </p:nvSpPr>
        <p:spPr bwMode="auto">
          <a:xfrm>
            <a:off x="3200400" y="403225"/>
            <a:ext cx="2544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LEGS STATUS</a:t>
            </a:r>
          </a:p>
        </p:txBody>
      </p:sp>
      <p:pic>
        <p:nvPicPr>
          <p:cNvPr id="2488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79488"/>
            <a:ext cx="3810000" cy="26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749675"/>
            <a:ext cx="3810000"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841" name="Text Box 9"/>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5"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228600" y="1295400"/>
            <a:ext cx="4343400"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hlink"/>
              </a:buClr>
              <a:buFont typeface="Wingdings" panose="05000000000000000000" pitchFamily="2" charset="2"/>
              <a:buChar char="§"/>
            </a:pPr>
            <a:r>
              <a:rPr lang="en-US" altLang="en-US" sz="2000">
                <a:solidFill>
                  <a:srgbClr val="000000"/>
                </a:solidFill>
                <a:latin typeface="Arial" panose="020B0604020202020204" pitchFamily="34" charset="0"/>
              </a:rPr>
              <a:t> </a:t>
            </a:r>
            <a:r>
              <a:rPr lang="en-US" altLang="en-US" sz="2000" b="1"/>
              <a:t>CDU DISPLAY  FORMAT</a:t>
            </a:r>
          </a:p>
          <a:p>
            <a:pPr lvl="1" eaLnBrk="0" hangingPunct="0">
              <a:lnSpc>
                <a:spcPct val="125000"/>
              </a:lnSpc>
              <a:buClr>
                <a:schemeClr val="hlink"/>
              </a:buClr>
              <a:buFont typeface="Wingdings" panose="05000000000000000000" pitchFamily="2" charset="2"/>
              <a:buChar char="§"/>
            </a:pPr>
            <a:r>
              <a:rPr lang="en-US" altLang="en-US" sz="2000" b="1"/>
              <a:t> Color</a:t>
            </a:r>
          </a:p>
          <a:p>
            <a:pPr lvl="2" eaLnBrk="0" hangingPunct="0">
              <a:lnSpc>
                <a:spcPct val="125000"/>
              </a:lnSpc>
              <a:buClr>
                <a:schemeClr val="tx1"/>
              </a:buClr>
              <a:buFont typeface="Wingdings" panose="05000000000000000000" pitchFamily="2" charset="2"/>
              <a:buChar char="Ø"/>
            </a:pPr>
            <a:r>
              <a:rPr lang="en-US" altLang="en-US" sz="2000" b="1"/>
              <a:t>Blue (FROM)</a:t>
            </a:r>
          </a:p>
          <a:p>
            <a:pPr lvl="2" eaLnBrk="0" hangingPunct="0">
              <a:lnSpc>
                <a:spcPct val="125000"/>
              </a:lnSpc>
              <a:buClr>
                <a:schemeClr val="tx1"/>
              </a:buClr>
              <a:buFont typeface="Wingdings" panose="05000000000000000000" pitchFamily="2" charset="2"/>
              <a:buChar char="Ø"/>
            </a:pPr>
            <a:r>
              <a:rPr lang="en-US" altLang="en-US" sz="2000" b="1"/>
              <a:t>Green (TO)</a:t>
            </a:r>
          </a:p>
          <a:p>
            <a:pPr lvl="1" eaLnBrk="0" hangingPunct="0">
              <a:lnSpc>
                <a:spcPct val="125000"/>
              </a:lnSpc>
              <a:buClr>
                <a:schemeClr val="hlink"/>
              </a:buClr>
              <a:buFont typeface="Wingdings" panose="05000000000000000000" pitchFamily="2" charset="2"/>
              <a:buChar char="§"/>
            </a:pPr>
            <a:r>
              <a:rPr lang="en-US" altLang="en-US" sz="2000" b="1"/>
              <a:t> Font size</a:t>
            </a:r>
          </a:p>
          <a:p>
            <a:pPr lvl="2" eaLnBrk="0" hangingPunct="0">
              <a:lnSpc>
                <a:spcPct val="125000"/>
              </a:lnSpc>
              <a:buClr>
                <a:schemeClr val="tx1"/>
              </a:buClr>
              <a:buFont typeface="Wingdings" panose="05000000000000000000" pitchFamily="2" charset="2"/>
              <a:buChar char="Ø"/>
            </a:pPr>
            <a:r>
              <a:rPr lang="en-US" altLang="en-US" sz="2000" b="1"/>
              <a:t>Large (pilot modify)</a:t>
            </a:r>
          </a:p>
          <a:p>
            <a:pPr lvl="2" eaLnBrk="0" hangingPunct="0">
              <a:lnSpc>
                <a:spcPct val="125000"/>
              </a:lnSpc>
              <a:buClr>
                <a:schemeClr val="tx1"/>
              </a:buClr>
              <a:buFont typeface="Wingdings" panose="05000000000000000000" pitchFamily="2" charset="2"/>
              <a:buChar char="Ø"/>
            </a:pPr>
            <a:r>
              <a:rPr lang="en-US" altLang="en-US" sz="2000" b="1"/>
              <a:t>Small (FMS computed)</a:t>
            </a:r>
          </a:p>
          <a:p>
            <a:pPr lvl="1" eaLnBrk="0" hangingPunct="0">
              <a:lnSpc>
                <a:spcPct val="125000"/>
              </a:lnSpc>
              <a:buClr>
                <a:schemeClr val="hlink"/>
              </a:buClr>
              <a:buFont typeface="Wingdings" panose="05000000000000000000" pitchFamily="2" charset="2"/>
              <a:buChar char="§"/>
            </a:pPr>
            <a:r>
              <a:rPr lang="en-US" altLang="en-US" sz="2000" b="1"/>
              <a:t> Left Side: Lateral navigation</a:t>
            </a:r>
          </a:p>
          <a:p>
            <a:pPr lvl="1" eaLnBrk="0" hangingPunct="0">
              <a:lnSpc>
                <a:spcPct val="125000"/>
              </a:lnSpc>
              <a:buClr>
                <a:schemeClr val="hlink"/>
              </a:buClr>
              <a:buFont typeface="Wingdings" panose="05000000000000000000" pitchFamily="2" charset="2"/>
              <a:buChar char="§"/>
            </a:pPr>
            <a:r>
              <a:rPr lang="en-US" altLang="en-US" sz="2000" b="1"/>
              <a:t> Right Side: Vertical navigation</a:t>
            </a:r>
          </a:p>
          <a:p>
            <a:pPr lvl="1" eaLnBrk="0" hangingPunct="0">
              <a:lnSpc>
                <a:spcPct val="125000"/>
              </a:lnSpc>
              <a:buClr>
                <a:schemeClr val="hlink"/>
              </a:buClr>
              <a:buFont typeface="Wingdings" panose="05000000000000000000" pitchFamily="2" charset="2"/>
              <a:buNone/>
            </a:pPr>
            <a:r>
              <a:rPr lang="en-US" altLang="en-US" sz="2000" b="1"/>
              <a:t>     </a:t>
            </a:r>
          </a:p>
        </p:txBody>
      </p:sp>
      <p:sp>
        <p:nvSpPr>
          <p:cNvPr id="250883" name="Text Box 3"/>
          <p:cNvSpPr txBox="1">
            <a:spLocks noChangeArrowheads="1"/>
          </p:cNvSpPr>
          <p:nvPr/>
        </p:nvSpPr>
        <p:spPr bwMode="auto">
          <a:xfrm>
            <a:off x="3276600" y="403225"/>
            <a:ext cx="2746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LEGS DETAILS</a:t>
            </a:r>
          </a:p>
        </p:txBody>
      </p:sp>
      <p:pic>
        <p:nvPicPr>
          <p:cNvPr id="250884" name="Picture 4"/>
          <p:cNvPicPr>
            <a:picLocks noChangeAspect="1" noChangeArrowheads="1"/>
          </p:cNvPicPr>
          <p:nvPr/>
        </p:nvPicPr>
        <p:blipFill>
          <a:blip r:embed="rId3">
            <a:extLst>
              <a:ext uri="{28A0092B-C50C-407E-A947-70E740481C1C}">
                <a14:useLocalDpi xmlns:a14="http://schemas.microsoft.com/office/drawing/2010/main" val="0"/>
              </a:ext>
            </a:extLst>
          </a:blip>
          <a:srcRect t="4903"/>
          <a:stretch>
            <a:fillRect/>
          </a:stretch>
        </p:blipFill>
        <p:spPr bwMode="auto">
          <a:xfrm>
            <a:off x="4483100" y="1298575"/>
            <a:ext cx="441166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85" name="Text Box 5"/>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34" name="Rectangle 26"/>
          <p:cNvSpPr>
            <a:spLocks noGrp="1" noRot="1" noChangeArrowheads="1"/>
          </p:cNvSpPr>
          <p:nvPr>
            <p:ph type="title"/>
          </p:nvPr>
        </p:nvSpPr>
        <p:spPr/>
        <p:txBody>
          <a:bodyPr/>
          <a:lstStyle/>
          <a:p>
            <a:r>
              <a:rPr lang="en-US" altLang="en-US"/>
              <a:t>FMS Theory</a:t>
            </a:r>
          </a:p>
        </p:txBody>
      </p:sp>
      <p:sp>
        <p:nvSpPr>
          <p:cNvPr id="375838" name="Rectangle 30"/>
          <p:cNvSpPr>
            <a:spLocks noGrp="1" noChangeArrowheads="1"/>
          </p:cNvSpPr>
          <p:nvPr>
            <p:ph idx="1"/>
          </p:nvPr>
        </p:nvSpPr>
        <p:spPr>
          <a:xfrm>
            <a:off x="457200" y="1295400"/>
            <a:ext cx="8229600" cy="4525963"/>
          </a:xfrm>
        </p:spPr>
        <p:txBody>
          <a:bodyPr/>
          <a:lstStyle/>
          <a:p>
            <a:pPr>
              <a:buFont typeface="Wingdings" panose="05000000000000000000" pitchFamily="2" charset="2"/>
              <a:buNone/>
            </a:pPr>
            <a:endParaRPr lang="en-US" altLang="en-US"/>
          </a:p>
          <a:p>
            <a:endParaRPr lang="en-US" altLang="en-US"/>
          </a:p>
        </p:txBody>
      </p:sp>
      <p:sp>
        <p:nvSpPr>
          <p:cNvPr id="375842" name="Text Box 34"/>
          <p:cNvSpPr txBox="1">
            <a:spLocks noChangeArrowheads="1"/>
          </p:cNvSpPr>
          <p:nvPr/>
        </p:nvSpPr>
        <p:spPr bwMode="auto">
          <a:xfrm>
            <a:off x="765175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dirty="0">
                <a:latin typeface="Arial" panose="020B0604020202020204" pitchFamily="34" charset="0"/>
                <a:hlinkClick r:id="rId3" action="ppaction://hlinksldjump"/>
              </a:rPr>
              <a:t>MAIN MENU</a:t>
            </a:r>
            <a:endParaRPr lang="en-US" altLang="en-US"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195263" y="1487488"/>
            <a:ext cx="38862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hlink"/>
              </a:buClr>
              <a:buFont typeface="Wingdings" panose="05000000000000000000" pitchFamily="2" charset="2"/>
              <a:buChar char="§"/>
            </a:pPr>
            <a:r>
              <a:rPr lang="en-US" altLang="en-US" sz="2000" b="1"/>
              <a:t> VNAV information</a:t>
            </a:r>
          </a:p>
          <a:p>
            <a:pPr eaLnBrk="0" hangingPunct="0">
              <a:spcBef>
                <a:spcPct val="50000"/>
              </a:spcBef>
              <a:buClr>
                <a:schemeClr val="hlink"/>
              </a:buClr>
              <a:buFont typeface="Wingdings" panose="05000000000000000000" pitchFamily="2" charset="2"/>
              <a:buChar char="§"/>
            </a:pPr>
            <a:r>
              <a:rPr lang="en-US" altLang="en-US" sz="2000" b="1"/>
              <a:t>Selecting DIR / PREV allows access to past waypoints.</a:t>
            </a:r>
          </a:p>
          <a:p>
            <a:pPr lvl="1" algn="ctr" eaLnBrk="0" hangingPunct="0">
              <a:spcBef>
                <a:spcPct val="50000"/>
              </a:spcBef>
              <a:buClr>
                <a:schemeClr val="tx1"/>
              </a:buClr>
              <a:buFont typeface="Wingdings" panose="05000000000000000000" pitchFamily="2" charset="2"/>
              <a:buChar char="Ø"/>
            </a:pPr>
            <a:r>
              <a:rPr lang="en-US" altLang="en-US" sz="2000" b="1">
                <a:solidFill>
                  <a:srgbClr val="FF0000"/>
                </a:solidFill>
              </a:rPr>
              <a:t>NOTE</a:t>
            </a:r>
          </a:p>
          <a:p>
            <a:pPr lvl="1" algn="ctr" eaLnBrk="0" hangingPunct="0">
              <a:spcBef>
                <a:spcPct val="50000"/>
              </a:spcBef>
              <a:buClr>
                <a:schemeClr val="tx1"/>
              </a:buClr>
              <a:buFont typeface="Wingdings" panose="05000000000000000000" pitchFamily="2" charset="2"/>
              <a:buNone/>
            </a:pPr>
            <a:r>
              <a:rPr lang="en-US" altLang="en-US" sz="2000" b="1"/>
              <a:t> Provides history of  up to                                                                                                                                                                                                                                       previous 15 WPs</a:t>
            </a:r>
          </a:p>
        </p:txBody>
      </p:sp>
      <p:sp>
        <p:nvSpPr>
          <p:cNvPr id="252931" name="Rectangle 3"/>
          <p:cNvSpPr>
            <a:spLocks noChangeArrowheads="1"/>
          </p:cNvSpPr>
          <p:nvPr/>
        </p:nvSpPr>
        <p:spPr bwMode="auto">
          <a:xfrm>
            <a:off x="2840038" y="479425"/>
            <a:ext cx="2746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en-US" sz="2800" b="1">
                <a:solidFill>
                  <a:schemeClr val="tx2"/>
                </a:solidFill>
              </a:rPr>
              <a:t>LEGS DETAILS</a:t>
            </a:r>
          </a:p>
        </p:txBody>
      </p:sp>
      <p:pic>
        <p:nvPicPr>
          <p:cNvPr id="252932" name="Picture 4"/>
          <p:cNvPicPr>
            <a:picLocks noChangeAspect="1" noChangeArrowheads="1"/>
          </p:cNvPicPr>
          <p:nvPr/>
        </p:nvPicPr>
        <p:blipFill>
          <a:blip r:embed="rId3">
            <a:extLst>
              <a:ext uri="{28A0092B-C50C-407E-A947-70E740481C1C}">
                <a14:useLocalDpi xmlns:a14="http://schemas.microsoft.com/office/drawing/2010/main" val="0"/>
              </a:ext>
            </a:extLst>
          </a:blip>
          <a:srcRect t="4903"/>
          <a:stretch>
            <a:fillRect/>
          </a:stretch>
        </p:blipFill>
        <p:spPr bwMode="auto">
          <a:xfrm>
            <a:off x="4876800" y="1295400"/>
            <a:ext cx="37941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933" name="Line 5"/>
          <p:cNvSpPr>
            <a:spLocks noChangeShapeType="1"/>
          </p:cNvSpPr>
          <p:nvPr/>
        </p:nvSpPr>
        <p:spPr bwMode="auto">
          <a:xfrm>
            <a:off x="3886200" y="3352800"/>
            <a:ext cx="4038600" cy="7620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4" name="Line 6"/>
          <p:cNvSpPr>
            <a:spLocks noChangeShapeType="1"/>
          </p:cNvSpPr>
          <p:nvPr/>
        </p:nvSpPr>
        <p:spPr bwMode="auto">
          <a:xfrm>
            <a:off x="2743200" y="1676400"/>
            <a:ext cx="4724400" cy="4572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5" name="Line 7"/>
          <p:cNvSpPr>
            <a:spLocks noChangeShapeType="1"/>
          </p:cNvSpPr>
          <p:nvPr/>
        </p:nvSpPr>
        <p:spPr bwMode="auto">
          <a:xfrm>
            <a:off x="3886200" y="3352800"/>
            <a:ext cx="1066800" cy="6858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6" name="Text Box 8"/>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2667000" y="381000"/>
            <a:ext cx="3487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LEG SEQUENCING</a:t>
            </a:r>
          </a:p>
        </p:txBody>
      </p:sp>
      <p:pic>
        <p:nvPicPr>
          <p:cNvPr id="254979" name="Picture 3"/>
          <p:cNvPicPr>
            <a:picLocks noChangeAspect="1" noChangeArrowheads="1"/>
          </p:cNvPicPr>
          <p:nvPr/>
        </p:nvPicPr>
        <p:blipFill>
          <a:blip r:embed="rId3">
            <a:extLst>
              <a:ext uri="{28A0092B-C50C-407E-A947-70E740481C1C}">
                <a14:useLocalDpi xmlns:a14="http://schemas.microsoft.com/office/drawing/2010/main" val="0"/>
              </a:ext>
            </a:extLst>
          </a:blip>
          <a:srcRect t="4903"/>
          <a:stretch>
            <a:fillRect/>
          </a:stretch>
        </p:blipFill>
        <p:spPr bwMode="auto">
          <a:xfrm>
            <a:off x="4876800" y="1295400"/>
            <a:ext cx="379253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4980" name="AutoShape 4"/>
          <p:cNvSpPr>
            <a:spLocks noChangeArrowheads="1"/>
          </p:cNvSpPr>
          <p:nvPr/>
        </p:nvSpPr>
        <p:spPr bwMode="auto">
          <a:xfrm flipH="1">
            <a:off x="8005763" y="1712913"/>
            <a:ext cx="914400" cy="381000"/>
          </a:xfrm>
          <a:prstGeom prst="rightArrow">
            <a:avLst>
              <a:gd name="adj1" fmla="val 50000"/>
              <a:gd name="adj2" fmla="val 60000"/>
            </a:avLst>
          </a:prstGeom>
          <a:gradFill rotWithShape="0">
            <a:gsLst>
              <a:gs pos="0">
                <a:srgbClr val="FFFF00"/>
              </a:gs>
              <a:gs pos="100000">
                <a:srgbClr val="FFFF00">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000" b="1">
              <a:latin typeface="Arial" panose="020B0604020202020204" pitchFamily="34" charset="0"/>
            </a:endParaRPr>
          </a:p>
        </p:txBody>
      </p:sp>
      <p:sp>
        <p:nvSpPr>
          <p:cNvPr id="254981" name="Text Box 5"/>
          <p:cNvSpPr txBox="1">
            <a:spLocks noChangeArrowheads="1"/>
          </p:cNvSpPr>
          <p:nvPr/>
        </p:nvSpPr>
        <p:spPr bwMode="auto">
          <a:xfrm>
            <a:off x="538163" y="5749925"/>
            <a:ext cx="591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chemeClr val="tx1"/>
              </a:buClr>
              <a:buFont typeface="Wingdings" panose="05000000000000000000" pitchFamily="2" charset="2"/>
              <a:buChar char="Ø"/>
            </a:pPr>
            <a:r>
              <a:rPr lang="en-US" altLang="en-US" sz="2000" b="1"/>
              <a:t> Will revert to AUTO sequencing when GA selected</a:t>
            </a:r>
          </a:p>
        </p:txBody>
      </p:sp>
      <p:grpSp>
        <p:nvGrpSpPr>
          <p:cNvPr id="254982" name="Group 6"/>
          <p:cNvGrpSpPr>
            <a:grpSpLocks/>
          </p:cNvGrpSpPr>
          <p:nvPr/>
        </p:nvGrpSpPr>
        <p:grpSpPr bwMode="auto">
          <a:xfrm>
            <a:off x="404813" y="1455738"/>
            <a:ext cx="4191000" cy="2073275"/>
            <a:chOff x="528" y="432"/>
            <a:chExt cx="2640" cy="1306"/>
          </a:xfrm>
        </p:grpSpPr>
        <p:sp>
          <p:nvSpPr>
            <p:cNvPr id="254983" name="Text Box 7"/>
            <p:cNvSpPr txBox="1">
              <a:spLocks noChangeArrowheads="1"/>
            </p:cNvSpPr>
            <p:nvPr/>
          </p:nvSpPr>
          <p:spPr bwMode="auto">
            <a:xfrm>
              <a:off x="528" y="432"/>
              <a:ext cx="2640" cy="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tx1"/>
                </a:buClr>
                <a:buFontTx/>
                <a:buChar char="•"/>
              </a:pPr>
              <a:r>
                <a:rPr lang="en-US" altLang="en-US" sz="2000" b="1"/>
                <a:t> AUTO</a:t>
              </a:r>
            </a:p>
            <a:p>
              <a:pPr eaLnBrk="0" hangingPunct="0">
                <a:spcBef>
                  <a:spcPct val="50000"/>
                </a:spcBef>
                <a:buClr>
                  <a:schemeClr val="tx1"/>
                </a:buClr>
              </a:pPr>
              <a:endParaRPr lang="en-US" altLang="en-US" sz="2000" b="1"/>
            </a:p>
            <a:p>
              <a:pPr eaLnBrk="0" hangingPunct="0">
                <a:spcBef>
                  <a:spcPct val="50000"/>
                </a:spcBef>
                <a:buClr>
                  <a:schemeClr val="tx1"/>
                </a:buClr>
                <a:buFontTx/>
                <a:buChar char="•"/>
              </a:pPr>
              <a:r>
                <a:rPr lang="en-US" altLang="en-US" sz="2000" b="1"/>
                <a:t> INHIBIT </a:t>
              </a:r>
            </a:p>
            <a:p>
              <a:pPr lvl="1" eaLnBrk="0" hangingPunct="0">
                <a:spcBef>
                  <a:spcPct val="50000"/>
                </a:spcBef>
                <a:buClr>
                  <a:schemeClr val="tx1"/>
                </a:buClr>
                <a:buFontTx/>
                <a:buChar char="–"/>
              </a:pPr>
              <a:r>
                <a:rPr lang="en-US" altLang="en-US" sz="2000" b="1"/>
                <a:t>Internally selected                                                                                                                                                                                                                                              when on approach</a:t>
              </a:r>
            </a:p>
          </p:txBody>
        </p:sp>
        <p:sp>
          <p:nvSpPr>
            <p:cNvPr id="254984" name="AutoShape 8"/>
            <p:cNvSpPr>
              <a:spLocks/>
            </p:cNvSpPr>
            <p:nvPr/>
          </p:nvSpPr>
          <p:spPr bwMode="auto">
            <a:xfrm>
              <a:off x="1392" y="480"/>
              <a:ext cx="96" cy="720"/>
            </a:xfrm>
            <a:prstGeom prst="rightBrace">
              <a:avLst>
                <a:gd name="adj1" fmla="val 62500"/>
                <a:gd name="adj2" fmla="val 50000"/>
              </a:avLst>
            </a:prstGeom>
            <a:noFill/>
            <a:ln w="1587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985" name="Text Box 9"/>
            <p:cNvSpPr txBox="1">
              <a:spLocks noChangeArrowheads="1"/>
            </p:cNvSpPr>
            <p:nvPr/>
          </p:nvSpPr>
          <p:spPr bwMode="auto">
            <a:xfrm>
              <a:off x="1536" y="633"/>
              <a:ext cx="124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000000"/>
                </a:buClr>
              </a:pPr>
              <a:r>
                <a:rPr lang="en-US" altLang="en-US" sz="2000" b="1"/>
                <a:t>AUTO is default</a:t>
              </a:r>
            </a:p>
            <a:p>
              <a:pPr eaLnBrk="0" hangingPunct="0">
                <a:buClr>
                  <a:srgbClr val="000000"/>
                </a:buClr>
                <a:buFontTx/>
                <a:buChar char="•"/>
              </a:pPr>
              <a:endParaRPr lang="en-US" altLang="en-US" sz="2000">
                <a:solidFill>
                  <a:srgbClr val="000000"/>
                </a:solidFill>
                <a:latin typeface="Arial" panose="020B0604020202020204" pitchFamily="34" charset="0"/>
              </a:endParaRPr>
            </a:p>
          </p:txBody>
        </p:sp>
      </p:grpSp>
      <p:sp>
        <p:nvSpPr>
          <p:cNvPr id="254986" name="Text Box 10"/>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026" name="Group 2"/>
          <p:cNvGrpSpPr>
            <a:grpSpLocks/>
          </p:cNvGrpSpPr>
          <p:nvPr/>
        </p:nvGrpSpPr>
        <p:grpSpPr bwMode="auto">
          <a:xfrm>
            <a:off x="5403850" y="1792288"/>
            <a:ext cx="3352800" cy="1371600"/>
            <a:chOff x="3504" y="480"/>
            <a:chExt cx="2112" cy="864"/>
          </a:xfrm>
        </p:grpSpPr>
        <p:sp>
          <p:nvSpPr>
            <p:cNvPr id="257027" name="Line 3"/>
            <p:cNvSpPr>
              <a:spLocks noChangeShapeType="1"/>
            </p:cNvSpPr>
            <p:nvPr/>
          </p:nvSpPr>
          <p:spPr bwMode="auto">
            <a:xfrm flipV="1">
              <a:off x="3504" y="672"/>
              <a:ext cx="576" cy="67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28" name="Line 4"/>
            <p:cNvSpPr>
              <a:spLocks noChangeShapeType="1"/>
            </p:cNvSpPr>
            <p:nvPr/>
          </p:nvSpPr>
          <p:spPr bwMode="auto">
            <a:xfrm>
              <a:off x="4320" y="624"/>
              <a:ext cx="12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29" name="Arc 5"/>
            <p:cNvSpPr>
              <a:spLocks/>
            </p:cNvSpPr>
            <p:nvPr/>
          </p:nvSpPr>
          <p:spPr bwMode="auto">
            <a:xfrm rot="-4028695">
              <a:off x="3941" y="667"/>
              <a:ext cx="624" cy="538"/>
            </a:xfrm>
            <a:custGeom>
              <a:avLst/>
              <a:gdLst>
                <a:gd name="G0" fmla="+- 0 0 0"/>
                <a:gd name="G1" fmla="+- 21373 0 0"/>
                <a:gd name="G2" fmla="+- 21600 0 0"/>
                <a:gd name="T0" fmla="*/ 3124 w 21600"/>
                <a:gd name="T1" fmla="*/ 0 h 22024"/>
                <a:gd name="T2" fmla="*/ 21590 w 21600"/>
                <a:gd name="T3" fmla="*/ 22024 h 22024"/>
                <a:gd name="T4" fmla="*/ 0 w 21600"/>
                <a:gd name="T5" fmla="*/ 21373 h 22024"/>
              </a:gdLst>
              <a:ahLst/>
              <a:cxnLst>
                <a:cxn ang="0">
                  <a:pos x="T0" y="T1"/>
                </a:cxn>
                <a:cxn ang="0">
                  <a:pos x="T2" y="T3"/>
                </a:cxn>
                <a:cxn ang="0">
                  <a:pos x="T4" y="T5"/>
                </a:cxn>
              </a:cxnLst>
              <a:rect l="0" t="0" r="r" b="b"/>
              <a:pathLst>
                <a:path w="21600" h="22024" fill="none" extrusionOk="0">
                  <a:moveTo>
                    <a:pt x="3123" y="0"/>
                  </a:moveTo>
                  <a:cubicBezTo>
                    <a:pt x="13733" y="1550"/>
                    <a:pt x="21600" y="10650"/>
                    <a:pt x="21600" y="21373"/>
                  </a:cubicBezTo>
                  <a:cubicBezTo>
                    <a:pt x="21600" y="21590"/>
                    <a:pt x="21596" y="21807"/>
                    <a:pt x="21590" y="22024"/>
                  </a:cubicBezTo>
                </a:path>
                <a:path w="21600" h="22024" stroke="0" extrusionOk="0">
                  <a:moveTo>
                    <a:pt x="3123" y="0"/>
                  </a:moveTo>
                  <a:cubicBezTo>
                    <a:pt x="13733" y="1550"/>
                    <a:pt x="21600" y="10650"/>
                    <a:pt x="21600" y="21373"/>
                  </a:cubicBezTo>
                  <a:cubicBezTo>
                    <a:pt x="21600" y="21590"/>
                    <a:pt x="21596" y="21807"/>
                    <a:pt x="21590" y="22024"/>
                  </a:cubicBezTo>
                  <a:lnTo>
                    <a:pt x="0" y="21373"/>
                  </a:lnTo>
                  <a:close/>
                </a:path>
              </a:pathLst>
            </a:custGeom>
            <a:noFill/>
            <a:ln w="28575">
              <a:solidFill>
                <a:srgbClr val="CC66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30" name="Rectangle 6"/>
            <p:cNvSpPr>
              <a:spLocks noChangeArrowheads="1"/>
            </p:cNvSpPr>
            <p:nvPr/>
          </p:nvSpPr>
          <p:spPr bwMode="auto">
            <a:xfrm>
              <a:off x="4080" y="480"/>
              <a:ext cx="22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2000" b="1">
                  <a:solidFill>
                    <a:srgbClr val="000000"/>
                  </a:solidFill>
                  <a:latin typeface="Arial" panose="020B0604020202020204" pitchFamily="34" charset="0"/>
                </a:rPr>
                <a:t>X</a:t>
              </a:r>
            </a:p>
          </p:txBody>
        </p:sp>
      </p:grpSp>
      <p:grpSp>
        <p:nvGrpSpPr>
          <p:cNvPr id="257031" name="Group 7"/>
          <p:cNvGrpSpPr>
            <a:grpSpLocks/>
          </p:cNvGrpSpPr>
          <p:nvPr/>
        </p:nvGrpSpPr>
        <p:grpSpPr bwMode="auto">
          <a:xfrm>
            <a:off x="5562600" y="4267200"/>
            <a:ext cx="3352800" cy="1524000"/>
            <a:chOff x="3504" y="2640"/>
            <a:chExt cx="2112" cy="960"/>
          </a:xfrm>
        </p:grpSpPr>
        <p:sp>
          <p:nvSpPr>
            <p:cNvPr id="257032" name="Line 8"/>
            <p:cNvSpPr>
              <a:spLocks noChangeShapeType="1"/>
            </p:cNvSpPr>
            <p:nvPr/>
          </p:nvSpPr>
          <p:spPr bwMode="auto">
            <a:xfrm flipV="1">
              <a:off x="3504" y="2928"/>
              <a:ext cx="576" cy="67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33" name="Line 9"/>
            <p:cNvSpPr>
              <a:spLocks noChangeShapeType="1"/>
            </p:cNvSpPr>
            <p:nvPr/>
          </p:nvSpPr>
          <p:spPr bwMode="auto">
            <a:xfrm>
              <a:off x="4320" y="2880"/>
              <a:ext cx="12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34" name="Arc 10"/>
            <p:cNvSpPr>
              <a:spLocks/>
            </p:cNvSpPr>
            <p:nvPr/>
          </p:nvSpPr>
          <p:spPr bwMode="auto">
            <a:xfrm rot="-2838963">
              <a:off x="4353" y="2607"/>
              <a:ext cx="456" cy="522"/>
            </a:xfrm>
            <a:custGeom>
              <a:avLst/>
              <a:gdLst>
                <a:gd name="G0" fmla="+- 0 0 0"/>
                <a:gd name="G1" fmla="+- 21373 0 0"/>
                <a:gd name="G2" fmla="+- 21600 0 0"/>
                <a:gd name="T0" fmla="*/ 3124 w 15768"/>
                <a:gd name="T1" fmla="*/ 0 h 21373"/>
                <a:gd name="T2" fmla="*/ 15768 w 15768"/>
                <a:gd name="T3" fmla="*/ 6611 h 21373"/>
                <a:gd name="T4" fmla="*/ 0 w 15768"/>
                <a:gd name="T5" fmla="*/ 21373 h 21373"/>
              </a:gdLst>
              <a:ahLst/>
              <a:cxnLst>
                <a:cxn ang="0">
                  <a:pos x="T0" y="T1"/>
                </a:cxn>
                <a:cxn ang="0">
                  <a:pos x="T2" y="T3"/>
                </a:cxn>
                <a:cxn ang="0">
                  <a:pos x="T4" y="T5"/>
                </a:cxn>
              </a:cxnLst>
              <a:rect l="0" t="0" r="r" b="b"/>
              <a:pathLst>
                <a:path w="15768" h="21373" fill="none" extrusionOk="0">
                  <a:moveTo>
                    <a:pt x="3123" y="0"/>
                  </a:moveTo>
                  <a:cubicBezTo>
                    <a:pt x="7965" y="707"/>
                    <a:pt x="12423" y="3038"/>
                    <a:pt x="15768" y="6610"/>
                  </a:cubicBezTo>
                </a:path>
                <a:path w="15768" h="21373" stroke="0" extrusionOk="0">
                  <a:moveTo>
                    <a:pt x="3123" y="0"/>
                  </a:moveTo>
                  <a:cubicBezTo>
                    <a:pt x="7965" y="707"/>
                    <a:pt x="12423" y="3038"/>
                    <a:pt x="15768" y="6610"/>
                  </a:cubicBezTo>
                  <a:lnTo>
                    <a:pt x="0" y="21373"/>
                  </a:lnTo>
                  <a:close/>
                </a:path>
              </a:pathLst>
            </a:custGeom>
            <a:noFill/>
            <a:ln w="28575">
              <a:solidFill>
                <a:srgbClr val="CC66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35" name="Rectangle 11"/>
            <p:cNvSpPr>
              <a:spLocks noChangeArrowheads="1"/>
            </p:cNvSpPr>
            <p:nvPr/>
          </p:nvSpPr>
          <p:spPr bwMode="auto">
            <a:xfrm>
              <a:off x="4080" y="2736"/>
              <a:ext cx="22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2000" b="1">
                  <a:solidFill>
                    <a:srgbClr val="000000"/>
                  </a:solidFill>
                  <a:latin typeface="Arial" panose="020B0604020202020204" pitchFamily="34" charset="0"/>
                </a:rPr>
                <a:t>X</a:t>
              </a:r>
            </a:p>
          </p:txBody>
        </p:sp>
      </p:grpSp>
      <p:sp>
        <p:nvSpPr>
          <p:cNvPr id="257036" name="Text Box 12"/>
          <p:cNvSpPr txBox="1">
            <a:spLocks noChangeArrowheads="1"/>
          </p:cNvSpPr>
          <p:nvPr/>
        </p:nvSpPr>
        <p:spPr bwMode="auto">
          <a:xfrm>
            <a:off x="2667000" y="304800"/>
            <a:ext cx="3779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AUTO SEQUENCING</a:t>
            </a:r>
          </a:p>
        </p:txBody>
      </p:sp>
      <p:sp>
        <p:nvSpPr>
          <p:cNvPr id="257037" name="Rectangle 13"/>
          <p:cNvSpPr>
            <a:spLocks noChangeArrowheads="1"/>
          </p:cNvSpPr>
          <p:nvPr/>
        </p:nvSpPr>
        <p:spPr bwMode="auto">
          <a:xfrm>
            <a:off x="233363" y="1531938"/>
            <a:ext cx="45735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chemeClr val="tx1"/>
              </a:buClr>
              <a:buFontTx/>
              <a:buChar char="•"/>
            </a:pPr>
            <a:r>
              <a:rPr lang="en-US" altLang="en-US" sz="2000">
                <a:solidFill>
                  <a:srgbClr val="000000"/>
                </a:solidFill>
                <a:latin typeface="Arial" panose="020B0604020202020204" pitchFamily="34" charset="0"/>
              </a:rPr>
              <a:t> </a:t>
            </a:r>
            <a:r>
              <a:rPr lang="en-US" altLang="en-US" sz="2000" b="1"/>
              <a:t>FLY  BY  WAYPOINT:</a:t>
            </a:r>
          </a:p>
          <a:p>
            <a:pPr lvl="1" eaLnBrk="0" hangingPunct="0">
              <a:buClr>
                <a:schemeClr val="tx1"/>
              </a:buClr>
              <a:buFontTx/>
              <a:buChar char="–"/>
            </a:pPr>
            <a:r>
              <a:rPr lang="en-US" altLang="en-US" sz="2000" b="1"/>
              <a:t> Will “turn-anticipate” based on GS</a:t>
            </a:r>
          </a:p>
          <a:p>
            <a:pPr lvl="2" eaLnBrk="0" hangingPunct="0">
              <a:buClr>
                <a:schemeClr val="tx1"/>
              </a:buClr>
              <a:buFontTx/>
              <a:buChar char="•"/>
            </a:pPr>
            <a:r>
              <a:rPr lang="en-US" altLang="en-US" sz="2000" b="1"/>
              <a:t> Up to 7NM if &lt;350KTS</a:t>
            </a:r>
          </a:p>
          <a:p>
            <a:pPr lvl="2" eaLnBrk="0" hangingPunct="0">
              <a:buClr>
                <a:schemeClr val="tx1"/>
              </a:buClr>
              <a:buFontTx/>
              <a:buChar char="•"/>
            </a:pPr>
            <a:r>
              <a:rPr lang="en-US" altLang="en-US" sz="2000" b="1"/>
              <a:t> Up to 12NM if &gt;350KTS</a:t>
            </a:r>
          </a:p>
        </p:txBody>
      </p:sp>
      <p:sp>
        <p:nvSpPr>
          <p:cNvPr id="257038" name="Rectangle 14"/>
          <p:cNvSpPr>
            <a:spLocks noChangeArrowheads="1"/>
          </p:cNvSpPr>
          <p:nvPr/>
        </p:nvSpPr>
        <p:spPr bwMode="auto">
          <a:xfrm>
            <a:off x="457200" y="4191000"/>
            <a:ext cx="403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tx1"/>
              </a:buClr>
              <a:buFontTx/>
              <a:buChar char="•"/>
            </a:pPr>
            <a:r>
              <a:rPr lang="en-US" altLang="en-US" sz="2000" b="1"/>
              <a:t> FLY  OVER  WAYPOINT:</a:t>
            </a:r>
          </a:p>
          <a:p>
            <a:pPr lvl="1" eaLnBrk="0" hangingPunct="0">
              <a:buClr>
                <a:schemeClr val="tx1"/>
              </a:buClr>
              <a:buFontTx/>
              <a:buChar char="–"/>
            </a:pPr>
            <a:r>
              <a:rPr lang="en-US" altLang="en-US" sz="2000" b="1"/>
              <a:t> Will fly over WP before                                                                                                                                                                                                                                          sequencing to next leg</a:t>
            </a:r>
          </a:p>
        </p:txBody>
      </p:sp>
      <p:sp>
        <p:nvSpPr>
          <p:cNvPr id="257039" name="Text Box 15"/>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304800" y="1143000"/>
            <a:ext cx="44196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tx1"/>
              </a:buClr>
              <a:buFontTx/>
              <a:buChar char="•"/>
            </a:pPr>
            <a:r>
              <a:rPr lang="en-US" altLang="en-US" sz="2000" b="1">
                <a:solidFill>
                  <a:schemeClr val="tx2"/>
                </a:solidFill>
                <a:latin typeface="Arial" panose="020B0604020202020204" pitchFamily="34" charset="0"/>
              </a:rPr>
              <a:t> </a:t>
            </a:r>
            <a:r>
              <a:rPr lang="en-US" altLang="en-US" sz="2000">
                <a:solidFill>
                  <a:srgbClr val="000000"/>
                </a:solidFill>
                <a:latin typeface="Arial" panose="020B0604020202020204" pitchFamily="34" charset="0"/>
              </a:rPr>
              <a:t>  </a:t>
            </a:r>
            <a:r>
              <a:rPr lang="en-US" altLang="en-US" sz="2000" b="1"/>
              <a:t>To create a fly-over WP:</a:t>
            </a:r>
          </a:p>
          <a:p>
            <a:pPr lvl="1" eaLnBrk="0" hangingPunct="0">
              <a:spcBef>
                <a:spcPct val="50000"/>
              </a:spcBef>
              <a:buClr>
                <a:schemeClr val="tx1"/>
              </a:buClr>
              <a:buFontTx/>
              <a:buChar char="–"/>
            </a:pPr>
            <a:r>
              <a:rPr lang="en-US" altLang="en-US" sz="2000" b="1"/>
              <a:t> Bring WP into scratchpad                                                                                                                                                                                                                                         and add /0</a:t>
            </a:r>
          </a:p>
          <a:p>
            <a:pPr lvl="1" eaLnBrk="0" hangingPunct="0">
              <a:spcBef>
                <a:spcPct val="50000"/>
              </a:spcBef>
              <a:buClr>
                <a:schemeClr val="tx1"/>
              </a:buClr>
              <a:buFontTx/>
              <a:buChar char="–"/>
            </a:pPr>
            <a:r>
              <a:rPr lang="en-US" altLang="en-US" sz="2000" b="1"/>
              <a:t> Paste WP back over the original waypoint via LSK</a:t>
            </a:r>
          </a:p>
          <a:p>
            <a:pPr lvl="2" eaLnBrk="0" hangingPunct="0">
              <a:spcBef>
                <a:spcPct val="50000"/>
              </a:spcBef>
              <a:buClr>
                <a:schemeClr val="tx1"/>
              </a:buClr>
              <a:buFontTx/>
              <a:buChar char="•"/>
            </a:pPr>
            <a:r>
              <a:rPr lang="en-US" altLang="en-US" sz="2000" b="1"/>
              <a:t> Will have a cyan @</a:t>
            </a:r>
            <a:endParaRPr lang="en-US" altLang="en-US" sz="2000" b="1">
              <a:solidFill>
                <a:srgbClr val="FF0000"/>
              </a:solidFill>
            </a:endParaRPr>
          </a:p>
          <a:p>
            <a:pPr lvl="2" algn="ctr" eaLnBrk="0" hangingPunct="0">
              <a:spcBef>
                <a:spcPct val="50000"/>
              </a:spcBef>
              <a:buClr>
                <a:schemeClr val="tx1"/>
              </a:buClr>
              <a:buFont typeface="Wingdings" panose="05000000000000000000" pitchFamily="2" charset="2"/>
              <a:buChar char="Ø"/>
            </a:pPr>
            <a:r>
              <a:rPr lang="en-US" altLang="en-US" sz="2000" b="1">
                <a:solidFill>
                  <a:srgbClr val="FF0000"/>
                </a:solidFill>
              </a:rPr>
              <a:t>Note</a:t>
            </a:r>
          </a:p>
          <a:p>
            <a:pPr lvl="2" eaLnBrk="0" hangingPunct="0">
              <a:spcBef>
                <a:spcPct val="50000"/>
              </a:spcBef>
              <a:buClr>
                <a:schemeClr val="tx1"/>
              </a:buClr>
            </a:pPr>
            <a:r>
              <a:rPr lang="en-US" altLang="en-US" sz="2000" b="1"/>
              <a:t>Pilot may create waypoints prior to a point by selecting waypoint /- then entering a distance.  (ETX/-30 = 30 NM prior to ETX)</a:t>
            </a:r>
          </a:p>
          <a:p>
            <a:pPr lvl="2" eaLnBrk="0" hangingPunct="0">
              <a:spcBef>
                <a:spcPct val="50000"/>
              </a:spcBef>
              <a:buClr>
                <a:schemeClr val="tx1"/>
              </a:buClr>
            </a:pPr>
            <a:r>
              <a:rPr lang="en-US" altLang="en-US" sz="2000" b="1"/>
              <a:t>*This may be useful for altitude crossing restrictions</a:t>
            </a:r>
          </a:p>
        </p:txBody>
      </p:sp>
      <p:sp>
        <p:nvSpPr>
          <p:cNvPr id="259075" name="Text Box 3"/>
          <p:cNvSpPr txBox="1">
            <a:spLocks noChangeArrowheads="1"/>
          </p:cNvSpPr>
          <p:nvPr/>
        </p:nvSpPr>
        <p:spPr bwMode="auto">
          <a:xfrm>
            <a:off x="2895600" y="403225"/>
            <a:ext cx="3779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AUTO SEQUENCING</a:t>
            </a:r>
          </a:p>
        </p:txBody>
      </p:sp>
      <p:grpSp>
        <p:nvGrpSpPr>
          <p:cNvPr id="259076" name="Group 4"/>
          <p:cNvGrpSpPr>
            <a:grpSpLocks/>
          </p:cNvGrpSpPr>
          <p:nvPr/>
        </p:nvGrpSpPr>
        <p:grpSpPr bwMode="auto">
          <a:xfrm>
            <a:off x="5181600" y="1143000"/>
            <a:ext cx="3767138" cy="2347913"/>
            <a:chOff x="3168" y="432"/>
            <a:chExt cx="2538" cy="1735"/>
          </a:xfrm>
        </p:grpSpPr>
        <p:pic>
          <p:nvPicPr>
            <p:cNvPr id="259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 y="432"/>
              <a:ext cx="2538" cy="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078" name="Rectangle 6"/>
            <p:cNvSpPr>
              <a:spLocks noChangeArrowheads="1"/>
            </p:cNvSpPr>
            <p:nvPr/>
          </p:nvSpPr>
          <p:spPr bwMode="auto">
            <a:xfrm>
              <a:off x="3216" y="912"/>
              <a:ext cx="336" cy="240"/>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79" name="Rectangle 7"/>
            <p:cNvSpPr>
              <a:spLocks noChangeArrowheads="1"/>
            </p:cNvSpPr>
            <p:nvPr/>
          </p:nvSpPr>
          <p:spPr bwMode="auto">
            <a:xfrm>
              <a:off x="3648" y="1872"/>
              <a:ext cx="480" cy="144"/>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9080" name="Group 8"/>
          <p:cNvGrpSpPr>
            <a:grpSpLocks/>
          </p:cNvGrpSpPr>
          <p:nvPr/>
        </p:nvGrpSpPr>
        <p:grpSpPr bwMode="auto">
          <a:xfrm>
            <a:off x="5189538" y="3752850"/>
            <a:ext cx="3724275" cy="2608263"/>
            <a:chOff x="3168" y="2208"/>
            <a:chExt cx="2538" cy="1735"/>
          </a:xfrm>
        </p:grpSpPr>
        <p:pic>
          <p:nvPicPr>
            <p:cNvPr id="259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2208"/>
              <a:ext cx="2538" cy="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082" name="Rectangle 10"/>
            <p:cNvSpPr>
              <a:spLocks noChangeArrowheads="1"/>
            </p:cNvSpPr>
            <p:nvPr/>
          </p:nvSpPr>
          <p:spPr bwMode="auto">
            <a:xfrm>
              <a:off x="3600" y="2695"/>
              <a:ext cx="384" cy="240"/>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83" name="Rectangle 11"/>
            <p:cNvSpPr>
              <a:spLocks noChangeArrowheads="1"/>
            </p:cNvSpPr>
            <p:nvPr/>
          </p:nvSpPr>
          <p:spPr bwMode="auto">
            <a:xfrm>
              <a:off x="3216" y="2736"/>
              <a:ext cx="336" cy="240"/>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9084" name="Text Box 12"/>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5"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515938" y="2663825"/>
            <a:ext cx="3581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hlink"/>
              </a:buClr>
              <a:buFont typeface="Wingdings" panose="05000000000000000000" pitchFamily="2" charset="2"/>
              <a:buChar char="§"/>
            </a:pPr>
            <a:r>
              <a:rPr lang="en-US" altLang="en-US" sz="2000">
                <a:solidFill>
                  <a:schemeClr val="tx2"/>
                </a:solidFill>
                <a:latin typeface="Arial" panose="020B0604020202020204" pitchFamily="34" charset="0"/>
              </a:rPr>
              <a:t> </a:t>
            </a:r>
            <a:r>
              <a:rPr lang="en-US" altLang="en-US" sz="2800" b="1"/>
              <a:t>Indicates break in</a:t>
            </a:r>
            <a:br>
              <a:rPr lang="en-US" altLang="en-US" sz="2800" b="1"/>
            </a:br>
            <a:r>
              <a:rPr lang="en-US" altLang="en-US" sz="2800" b="1"/>
              <a:t>  flight plan sequence</a:t>
            </a:r>
          </a:p>
          <a:p>
            <a:pPr lvl="1" eaLnBrk="0" hangingPunct="0">
              <a:spcBef>
                <a:spcPct val="50000"/>
              </a:spcBef>
              <a:buClr>
                <a:schemeClr val="tx1"/>
              </a:buClr>
              <a:buFont typeface="Wingdings" panose="05000000000000000000" pitchFamily="2" charset="2"/>
              <a:buChar char="Ø"/>
            </a:pPr>
            <a:r>
              <a:rPr lang="en-US" altLang="en-US" sz="2000" b="1"/>
              <a:t>Cleared by selecting desired point in the flight plan and placing it on top of the discontinuity</a:t>
            </a:r>
            <a:r>
              <a:rPr lang="en-US" altLang="en-US" sz="2400" b="1"/>
              <a:t> </a:t>
            </a:r>
          </a:p>
        </p:txBody>
      </p:sp>
      <p:sp>
        <p:nvSpPr>
          <p:cNvPr id="261123" name="Text Box 3"/>
          <p:cNvSpPr txBox="1">
            <a:spLocks noChangeArrowheads="1"/>
          </p:cNvSpPr>
          <p:nvPr/>
        </p:nvSpPr>
        <p:spPr bwMode="auto">
          <a:xfrm>
            <a:off x="3429000" y="479425"/>
            <a:ext cx="3181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DISCONTINUITY</a:t>
            </a:r>
          </a:p>
        </p:txBody>
      </p:sp>
      <p:grpSp>
        <p:nvGrpSpPr>
          <p:cNvPr id="261124" name="Group 4"/>
          <p:cNvGrpSpPr>
            <a:grpSpLocks/>
          </p:cNvGrpSpPr>
          <p:nvPr/>
        </p:nvGrpSpPr>
        <p:grpSpPr bwMode="auto">
          <a:xfrm>
            <a:off x="3657600" y="1524000"/>
            <a:ext cx="4562475" cy="4343400"/>
            <a:chOff x="2832" y="432"/>
            <a:chExt cx="2874" cy="2736"/>
          </a:xfrm>
        </p:grpSpPr>
        <p:pic>
          <p:nvPicPr>
            <p:cNvPr id="261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 y="432"/>
              <a:ext cx="2501"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126" name="Line 6"/>
            <p:cNvSpPr>
              <a:spLocks noChangeShapeType="1"/>
            </p:cNvSpPr>
            <p:nvPr/>
          </p:nvSpPr>
          <p:spPr bwMode="auto">
            <a:xfrm>
              <a:off x="2832" y="1440"/>
              <a:ext cx="768" cy="0"/>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1127" name="Text Box 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r>
              <a:rPr lang="en-US" altLang="en-US"/>
              <a:t>Ground Operations</a:t>
            </a:r>
          </a:p>
        </p:txBody>
      </p:sp>
      <p:sp>
        <p:nvSpPr>
          <p:cNvPr id="398339" name="Rectangle 3"/>
          <p:cNvSpPr>
            <a:spLocks noGrp="1" noChangeArrowheads="1"/>
          </p:cNvSpPr>
          <p:nvPr>
            <p:ph idx="1"/>
          </p:nvPr>
        </p:nvSpPr>
        <p:spPr>
          <a:xfrm>
            <a:off x="457200" y="1066800"/>
            <a:ext cx="8229600" cy="4525963"/>
          </a:xfrm>
        </p:spPr>
        <p:txBody>
          <a:bodyPr/>
          <a:lstStyle/>
          <a:p>
            <a:pPr>
              <a:buFont typeface="Wingdings" panose="05000000000000000000" pitchFamily="2" charset="2"/>
              <a:buNone/>
            </a:pPr>
            <a:endParaRPr lang="en-US" altLang="en-US"/>
          </a:p>
          <a:p>
            <a:pPr lvl="1">
              <a:buClr>
                <a:schemeClr val="hlink"/>
              </a:buClr>
            </a:pPr>
            <a:r>
              <a:rPr lang="en-US" altLang="en-US"/>
              <a:t>STATUS</a:t>
            </a:r>
          </a:p>
          <a:p>
            <a:pPr lvl="1">
              <a:buClr>
                <a:schemeClr val="hlink"/>
              </a:buClr>
            </a:pPr>
            <a:r>
              <a:rPr lang="en-US" altLang="en-US">
                <a:solidFill>
                  <a:schemeClr val="hlink"/>
                </a:solidFill>
              </a:rPr>
              <a:t> </a:t>
            </a:r>
            <a:r>
              <a:rPr lang="en-US" altLang="en-US"/>
              <a:t>POS INIT</a:t>
            </a:r>
          </a:p>
          <a:p>
            <a:pPr lvl="1">
              <a:buClr>
                <a:schemeClr val="hlink"/>
              </a:buClr>
            </a:pPr>
            <a:r>
              <a:rPr lang="en-US" altLang="en-US"/>
              <a:t>FLPN</a:t>
            </a:r>
          </a:p>
          <a:p>
            <a:pPr lvl="1">
              <a:buClr>
                <a:schemeClr val="hlink"/>
              </a:buClr>
            </a:pPr>
            <a:r>
              <a:rPr lang="en-US" altLang="en-US"/>
              <a:t>LEGS</a:t>
            </a:r>
            <a:endParaRPr lang="en-US" altLang="en-US" sz="4400">
              <a:solidFill>
                <a:schemeClr val="hlink"/>
              </a:solidFill>
            </a:endParaRPr>
          </a:p>
          <a:p>
            <a:pPr lvl="1">
              <a:buClr>
                <a:schemeClr val="hlink"/>
              </a:buClr>
            </a:pPr>
            <a:r>
              <a:rPr lang="en-US" altLang="en-US" sz="4400">
                <a:solidFill>
                  <a:schemeClr val="hlink"/>
                </a:solidFill>
              </a:rPr>
              <a:t> DEP/ARR</a:t>
            </a:r>
          </a:p>
          <a:p>
            <a:pPr lvl="1">
              <a:buClr>
                <a:schemeClr val="hlink"/>
              </a:buClr>
            </a:pPr>
            <a:r>
              <a:rPr lang="en-US" altLang="en-US"/>
              <a:t>PERF</a:t>
            </a:r>
          </a:p>
          <a:p>
            <a:pPr lvl="1">
              <a:buClr>
                <a:schemeClr val="hlink"/>
              </a:buClr>
            </a:pPr>
            <a:r>
              <a:rPr lang="en-US" altLang="en-US"/>
              <a:t>RAIM</a:t>
            </a:r>
          </a:p>
          <a:p>
            <a:endParaRPr lang="en-US" altLang="en-US"/>
          </a:p>
          <a:p>
            <a:endParaRPr lang="en-US" altLang="en-US"/>
          </a:p>
        </p:txBody>
      </p:sp>
      <p:sp>
        <p:nvSpPr>
          <p:cNvPr id="398343" name="Text Box 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360363" y="1558925"/>
            <a:ext cx="48768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chemeClr val="hlink"/>
              </a:buClr>
              <a:buFont typeface="Wingdings" panose="05000000000000000000" pitchFamily="2" charset="2"/>
              <a:buChar char="§"/>
            </a:pPr>
            <a:r>
              <a:rPr lang="en-US" altLang="en-US" sz="2000" b="1">
                <a:latin typeface="Garamond" panose="02020404030301010803" pitchFamily="18" charset="0"/>
              </a:rPr>
              <a:t>Departure / arrival procedure</a:t>
            </a:r>
            <a:br>
              <a:rPr lang="en-US" altLang="en-US" sz="2000" b="1">
                <a:latin typeface="Garamond" panose="02020404030301010803" pitchFamily="18" charset="0"/>
              </a:rPr>
            </a:br>
            <a:r>
              <a:rPr lang="en-US" altLang="en-US" sz="2000" b="1">
                <a:latin typeface="Garamond" panose="02020404030301010803" pitchFamily="18" charset="0"/>
              </a:rPr>
              <a:t>automatically displayed under VIA</a:t>
            </a:r>
          </a:p>
          <a:p>
            <a:pPr eaLnBrk="0" hangingPunct="0">
              <a:spcBef>
                <a:spcPct val="50000"/>
              </a:spcBef>
              <a:buClr>
                <a:schemeClr val="hlink"/>
              </a:buClr>
              <a:buFont typeface="Wingdings" panose="05000000000000000000" pitchFamily="2" charset="2"/>
              <a:buChar char="§"/>
            </a:pPr>
            <a:r>
              <a:rPr lang="en-US" altLang="en-US" sz="2000" b="1">
                <a:latin typeface="Garamond" panose="02020404030301010803" pitchFamily="18" charset="0"/>
              </a:rPr>
              <a:t>Accessed with DEP / ARR key</a:t>
            </a:r>
          </a:p>
        </p:txBody>
      </p:sp>
      <p:grpSp>
        <p:nvGrpSpPr>
          <p:cNvPr id="394243" name="Group 3"/>
          <p:cNvGrpSpPr>
            <a:grpSpLocks/>
          </p:cNvGrpSpPr>
          <p:nvPr/>
        </p:nvGrpSpPr>
        <p:grpSpPr bwMode="auto">
          <a:xfrm>
            <a:off x="4684713" y="1952625"/>
            <a:ext cx="3886200" cy="4114800"/>
            <a:chOff x="3216" y="480"/>
            <a:chExt cx="2448" cy="2592"/>
          </a:xfrm>
        </p:grpSpPr>
        <p:pic>
          <p:nvPicPr>
            <p:cNvPr id="394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480"/>
              <a:ext cx="2160" cy="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4245" name="Rectangle 5"/>
            <p:cNvSpPr>
              <a:spLocks noChangeArrowheads="1"/>
            </p:cNvSpPr>
            <p:nvPr/>
          </p:nvSpPr>
          <p:spPr bwMode="auto">
            <a:xfrm>
              <a:off x="4128" y="2064"/>
              <a:ext cx="288" cy="288"/>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46" name="AutoShape 6"/>
            <p:cNvSpPr>
              <a:spLocks noChangeArrowheads="1"/>
            </p:cNvSpPr>
            <p:nvPr/>
          </p:nvSpPr>
          <p:spPr bwMode="auto">
            <a:xfrm flipH="1">
              <a:off x="3216" y="1296"/>
              <a:ext cx="624" cy="240"/>
            </a:xfrm>
            <a:prstGeom prst="leftArrow">
              <a:avLst>
                <a:gd name="adj1" fmla="val 50000"/>
                <a:gd name="adj2" fmla="val 65000"/>
              </a:avLst>
            </a:prstGeom>
            <a:gradFill rotWithShape="0">
              <a:gsLst>
                <a:gs pos="0">
                  <a:srgbClr val="FFFF00">
                    <a:gamma/>
                    <a:shade val="46275"/>
                    <a:invGamma/>
                  </a:srgbClr>
                </a:gs>
                <a:gs pos="100000">
                  <a:srgbClr val="FFFF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4247" name="Text Box 7"/>
          <p:cNvSpPr txBox="1">
            <a:spLocks noChangeArrowheads="1"/>
          </p:cNvSpPr>
          <p:nvPr/>
        </p:nvSpPr>
        <p:spPr bwMode="auto">
          <a:xfrm>
            <a:off x="2057400" y="457200"/>
            <a:ext cx="4819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DEPARTURES &amp; ARRIVALS</a:t>
            </a:r>
          </a:p>
        </p:txBody>
      </p:sp>
      <p:sp>
        <p:nvSpPr>
          <p:cNvPr id="394248" name="Rectangle 8"/>
          <p:cNvSpPr>
            <a:spLocks noChangeArrowheads="1"/>
          </p:cNvSpPr>
          <p:nvPr/>
        </p:nvSpPr>
        <p:spPr bwMode="auto">
          <a:xfrm>
            <a:off x="457200" y="3505200"/>
            <a:ext cx="39624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Clr>
                <a:schemeClr val="folHlink"/>
              </a:buClr>
              <a:buFont typeface="Wingdings" panose="05000000000000000000" pitchFamily="2" charset="2"/>
              <a:buChar char="Ø"/>
            </a:pPr>
            <a:r>
              <a:rPr lang="en-US" altLang="en-US" b="1">
                <a:solidFill>
                  <a:srgbClr val="FF0000"/>
                </a:solidFill>
              </a:rPr>
              <a:t>NOTE</a:t>
            </a:r>
          </a:p>
          <a:p>
            <a:pPr eaLnBrk="0" hangingPunct="0">
              <a:spcBef>
                <a:spcPct val="50000"/>
              </a:spcBef>
              <a:buClr>
                <a:schemeClr val="hlink"/>
              </a:buClr>
              <a:buFont typeface="Wingdings" panose="05000000000000000000" pitchFamily="2" charset="2"/>
              <a:buNone/>
            </a:pPr>
            <a:r>
              <a:rPr lang="en-US" altLang="en-US" b="1"/>
              <a:t>Departures, STAR’s, and Approaches available for selection depend on Origin/Destination airports selected in FPLN </a:t>
            </a:r>
          </a:p>
        </p:txBody>
      </p:sp>
      <p:sp>
        <p:nvSpPr>
          <p:cNvPr id="394251" name="Text Box 11"/>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277813" y="1617663"/>
            <a:ext cx="4495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hlink"/>
              </a:buClr>
              <a:buFont typeface="Wingdings" panose="05000000000000000000" pitchFamily="2" charset="2"/>
              <a:buChar char="§"/>
            </a:pPr>
            <a:r>
              <a:rPr lang="en-US" altLang="en-US" sz="2000" b="1"/>
              <a:t> Pressing DEP/ARR key </a:t>
            </a:r>
            <a:r>
              <a:rPr lang="en-US" altLang="en-US" sz="2400" b="1" u="sng"/>
              <a:t>twice</a:t>
            </a:r>
            <a:r>
              <a:rPr lang="en-US" altLang="en-US" sz="2000" b="1" u="sng"/>
              <a:t> </a:t>
            </a:r>
            <a:r>
              <a:rPr lang="en-US" altLang="en-US" sz="2000" b="1"/>
              <a:t>shows</a:t>
            </a:r>
            <a:br>
              <a:rPr lang="en-US" altLang="en-US" sz="2000" b="1"/>
            </a:br>
            <a:r>
              <a:rPr lang="en-US" altLang="en-US" sz="2000" b="1"/>
              <a:t>  DEP/ARR INDEX page</a:t>
            </a:r>
          </a:p>
          <a:p>
            <a:pPr eaLnBrk="0" hangingPunct="0">
              <a:spcBef>
                <a:spcPct val="50000"/>
              </a:spcBef>
              <a:buClr>
                <a:schemeClr val="hlink"/>
              </a:buClr>
              <a:buFont typeface="Wingdings" panose="05000000000000000000" pitchFamily="2" charset="2"/>
              <a:buChar char="§"/>
            </a:pPr>
            <a:r>
              <a:rPr lang="en-US" altLang="en-US" sz="2000" b="1"/>
              <a:t> Secondary FPLN Departures and Arrivals are also listed.</a:t>
            </a:r>
          </a:p>
        </p:txBody>
      </p:sp>
      <p:grpSp>
        <p:nvGrpSpPr>
          <p:cNvPr id="396291" name="Group 3"/>
          <p:cNvGrpSpPr>
            <a:grpSpLocks/>
          </p:cNvGrpSpPr>
          <p:nvPr/>
        </p:nvGrpSpPr>
        <p:grpSpPr bwMode="auto">
          <a:xfrm>
            <a:off x="5181600" y="1866900"/>
            <a:ext cx="3200400" cy="3962400"/>
            <a:chOff x="3648" y="480"/>
            <a:chExt cx="2016" cy="2496"/>
          </a:xfrm>
        </p:grpSpPr>
        <p:pic>
          <p:nvPicPr>
            <p:cNvPr id="396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480"/>
              <a:ext cx="2016" cy="2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6293" name="Rectangle 5"/>
            <p:cNvSpPr>
              <a:spLocks noChangeArrowheads="1"/>
            </p:cNvSpPr>
            <p:nvPr/>
          </p:nvSpPr>
          <p:spPr bwMode="auto">
            <a:xfrm>
              <a:off x="4224" y="2016"/>
              <a:ext cx="288"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6294" name="Rectangle 6"/>
          <p:cNvSpPr>
            <a:spLocks noChangeArrowheads="1"/>
          </p:cNvSpPr>
          <p:nvPr/>
        </p:nvSpPr>
        <p:spPr bwMode="auto">
          <a:xfrm>
            <a:off x="2133600" y="381000"/>
            <a:ext cx="4819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DEPARTURES &amp; ARRIVALS</a:t>
            </a:r>
          </a:p>
        </p:txBody>
      </p:sp>
      <p:sp>
        <p:nvSpPr>
          <p:cNvPr id="396295" name="Text Box 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rrowheads="1"/>
          </p:cNvSpPr>
          <p:nvPr>
            <p:ph type="title"/>
          </p:nvPr>
        </p:nvSpPr>
        <p:spPr/>
        <p:txBody>
          <a:bodyPr/>
          <a:lstStyle/>
          <a:p>
            <a:r>
              <a:rPr lang="en-US" altLang="en-US"/>
              <a:t>Ground Operations</a:t>
            </a:r>
          </a:p>
        </p:txBody>
      </p:sp>
      <p:sp>
        <p:nvSpPr>
          <p:cNvPr id="392195" name="Rectangle 3"/>
          <p:cNvSpPr>
            <a:spLocks noGrp="1" noChangeArrowheads="1"/>
          </p:cNvSpPr>
          <p:nvPr>
            <p:ph idx="1"/>
          </p:nvPr>
        </p:nvSpPr>
        <p:spPr>
          <a:xfrm>
            <a:off x="457200" y="1066800"/>
            <a:ext cx="8229600" cy="4525963"/>
          </a:xfrm>
        </p:spPr>
        <p:txBody>
          <a:bodyPr/>
          <a:lstStyle/>
          <a:p>
            <a:pPr>
              <a:buFont typeface="Wingdings" panose="05000000000000000000" pitchFamily="2" charset="2"/>
              <a:buNone/>
            </a:pPr>
            <a:endParaRPr lang="en-US" altLang="en-US"/>
          </a:p>
          <a:p>
            <a:pPr lvl="1">
              <a:buClr>
                <a:schemeClr val="hlink"/>
              </a:buClr>
            </a:pPr>
            <a:r>
              <a:rPr lang="en-US" altLang="en-US"/>
              <a:t>STATUS</a:t>
            </a:r>
          </a:p>
          <a:p>
            <a:pPr lvl="1">
              <a:buClr>
                <a:schemeClr val="hlink"/>
              </a:buClr>
            </a:pPr>
            <a:r>
              <a:rPr lang="en-US" altLang="en-US"/>
              <a:t>POS INT</a:t>
            </a:r>
          </a:p>
          <a:p>
            <a:pPr lvl="1">
              <a:buClr>
                <a:schemeClr val="hlink"/>
              </a:buClr>
            </a:pPr>
            <a:r>
              <a:rPr lang="en-US" altLang="en-US"/>
              <a:t>FLPN</a:t>
            </a:r>
          </a:p>
          <a:p>
            <a:pPr lvl="1">
              <a:buClr>
                <a:schemeClr val="hlink"/>
              </a:buClr>
            </a:pPr>
            <a:r>
              <a:rPr lang="en-US" altLang="en-US"/>
              <a:t>LEGS</a:t>
            </a:r>
          </a:p>
          <a:p>
            <a:pPr lvl="1">
              <a:buClr>
                <a:schemeClr val="hlink"/>
              </a:buClr>
            </a:pPr>
            <a:r>
              <a:rPr lang="en-US" altLang="en-US" sz="4400"/>
              <a:t> </a:t>
            </a:r>
            <a:r>
              <a:rPr lang="en-US" altLang="en-US" sz="4400">
                <a:solidFill>
                  <a:schemeClr val="hlink"/>
                </a:solidFill>
              </a:rPr>
              <a:t>PERF</a:t>
            </a:r>
          </a:p>
          <a:p>
            <a:pPr lvl="1">
              <a:buClr>
                <a:schemeClr val="hlink"/>
              </a:buClr>
            </a:pPr>
            <a:r>
              <a:rPr lang="en-US" altLang="en-US"/>
              <a:t>RAIM</a:t>
            </a:r>
          </a:p>
          <a:p>
            <a:pPr>
              <a:buFont typeface="Wingdings" panose="05000000000000000000" pitchFamily="2" charset="2"/>
              <a:buNone/>
            </a:pPr>
            <a:endParaRPr lang="en-US" altLang="en-US"/>
          </a:p>
          <a:p>
            <a:endParaRPr lang="en-US" altLang="en-US"/>
          </a:p>
        </p:txBody>
      </p:sp>
      <p:sp>
        <p:nvSpPr>
          <p:cNvPr id="392199" name="Text Box 7"/>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406400" y="3532188"/>
            <a:ext cx="5791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hlink"/>
              </a:buClr>
              <a:buFont typeface="Wingdings" panose="05000000000000000000" pitchFamily="2" charset="2"/>
              <a:buChar char="§"/>
            </a:pPr>
            <a:r>
              <a:rPr lang="en-US" altLang="en-US" sz="2000" b="1">
                <a:solidFill>
                  <a:schemeClr val="tx2"/>
                </a:solidFill>
                <a:latin typeface="Arial" panose="020B0604020202020204" pitchFamily="34" charset="0"/>
              </a:rPr>
              <a:t> </a:t>
            </a:r>
            <a:r>
              <a:rPr lang="en-US" altLang="en-US" sz="2000" b="1"/>
              <a:t>Follow Prompt&gt; to next step... </a:t>
            </a:r>
          </a:p>
          <a:p>
            <a:pPr eaLnBrk="0" hangingPunct="0">
              <a:spcBef>
                <a:spcPct val="50000"/>
              </a:spcBef>
              <a:buClr>
                <a:schemeClr val="hlink"/>
              </a:buClr>
              <a:buFont typeface="Wingdings" panose="05000000000000000000" pitchFamily="2" charset="2"/>
              <a:buChar char="§"/>
            </a:pPr>
            <a:r>
              <a:rPr lang="en-US" altLang="en-US" sz="2000" b="1"/>
              <a:t> OR </a:t>
            </a:r>
            <a:r>
              <a:rPr lang="en-US" altLang="en-US" b="1"/>
              <a:t>PERF function key</a:t>
            </a:r>
            <a:endParaRPr lang="en-US" altLang="en-US" sz="2000" b="1"/>
          </a:p>
          <a:p>
            <a:pPr eaLnBrk="0" hangingPunct="0">
              <a:spcBef>
                <a:spcPct val="50000"/>
              </a:spcBef>
              <a:buClr>
                <a:srgbClr val="000000"/>
              </a:buClr>
              <a:buFontTx/>
              <a:buChar char="•"/>
            </a:pPr>
            <a:endParaRPr lang="en-US" altLang="en-US" sz="2000" b="1"/>
          </a:p>
        </p:txBody>
      </p:sp>
      <p:grpSp>
        <p:nvGrpSpPr>
          <p:cNvPr id="265219" name="Group 3"/>
          <p:cNvGrpSpPr>
            <a:grpSpLocks/>
          </p:cNvGrpSpPr>
          <p:nvPr/>
        </p:nvGrpSpPr>
        <p:grpSpPr bwMode="auto">
          <a:xfrm>
            <a:off x="4737100" y="1444625"/>
            <a:ext cx="3998913" cy="4419600"/>
            <a:chOff x="3139" y="480"/>
            <a:chExt cx="2519" cy="2784"/>
          </a:xfrm>
        </p:grpSpPr>
        <p:pic>
          <p:nvPicPr>
            <p:cNvPr id="265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 y="480"/>
              <a:ext cx="2519" cy="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221" name="Rectangle 5"/>
            <p:cNvSpPr>
              <a:spLocks noChangeArrowheads="1"/>
            </p:cNvSpPr>
            <p:nvPr/>
          </p:nvSpPr>
          <p:spPr bwMode="auto">
            <a:xfrm>
              <a:off x="4320" y="1776"/>
              <a:ext cx="1296" cy="288"/>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5222" name="Text Box 6"/>
          <p:cNvSpPr txBox="1">
            <a:spLocks noChangeArrowheads="1"/>
          </p:cNvSpPr>
          <p:nvPr/>
        </p:nvSpPr>
        <p:spPr bwMode="auto">
          <a:xfrm>
            <a:off x="3352800" y="327025"/>
            <a:ext cx="3003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PERFORMANCE</a:t>
            </a:r>
          </a:p>
        </p:txBody>
      </p:sp>
      <p:sp>
        <p:nvSpPr>
          <p:cNvPr id="265223" name="Text Box 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idx="1"/>
          </p:nvPr>
        </p:nvSpPr>
        <p:spPr>
          <a:xfrm>
            <a:off x="0" y="1517650"/>
            <a:ext cx="5638800" cy="3282950"/>
          </a:xfrm>
          <a:noFill/>
          <a:ln/>
        </p:spPr>
        <p:txBody>
          <a:bodyPr/>
          <a:lstStyle/>
          <a:p>
            <a:pPr>
              <a:spcBef>
                <a:spcPct val="50000"/>
              </a:spcBef>
              <a:buFont typeface="Wingdings" panose="05000000000000000000" pitchFamily="2" charset="2"/>
              <a:buChar char="§"/>
            </a:pPr>
            <a:r>
              <a:rPr lang="en-US" altLang="en-US" sz="2400"/>
              <a:t>Figures out where it is                                                                           </a:t>
            </a:r>
          </a:p>
          <a:p>
            <a:pPr>
              <a:spcBef>
                <a:spcPct val="50000"/>
              </a:spcBef>
              <a:buFont typeface="Wingdings" panose="05000000000000000000" pitchFamily="2" charset="2"/>
              <a:buChar char="§"/>
            </a:pPr>
            <a:r>
              <a:rPr lang="en-US" altLang="en-US" sz="2400"/>
              <a:t>Knows where it is going (Flight Plan)</a:t>
            </a:r>
          </a:p>
          <a:p>
            <a:pPr>
              <a:spcBef>
                <a:spcPct val="50000"/>
              </a:spcBef>
              <a:buFont typeface="Wingdings" panose="05000000000000000000" pitchFamily="2" charset="2"/>
              <a:buChar char="§"/>
            </a:pPr>
            <a:r>
              <a:rPr lang="en-US" altLang="en-US" sz="2400"/>
              <a:t>Computes heading to get TO each </a:t>
            </a:r>
          </a:p>
          <a:p>
            <a:pPr>
              <a:spcBef>
                <a:spcPct val="50000"/>
              </a:spcBef>
              <a:buFont typeface="Wingdings" panose="05000000000000000000" pitchFamily="2" charset="2"/>
              <a:buChar char="§"/>
            </a:pPr>
            <a:r>
              <a:rPr lang="en-US" altLang="en-US" sz="2400"/>
              <a:t>     waypoint</a:t>
            </a:r>
          </a:p>
          <a:p>
            <a:pPr>
              <a:spcBef>
                <a:spcPct val="50000"/>
              </a:spcBef>
              <a:buFont typeface="Wingdings" panose="05000000000000000000" pitchFamily="2" charset="2"/>
              <a:buChar char="§"/>
            </a:pPr>
            <a:r>
              <a:rPr lang="en-US" altLang="en-US" sz="2400"/>
              <a:t>** Is a “TO” navigator **</a:t>
            </a:r>
          </a:p>
        </p:txBody>
      </p:sp>
      <p:sp>
        <p:nvSpPr>
          <p:cNvPr id="175107" name="Rectangle 3"/>
          <p:cNvSpPr>
            <a:spLocks noChangeArrowheads="1"/>
          </p:cNvSpPr>
          <p:nvPr/>
        </p:nvSpPr>
        <p:spPr bwMode="auto">
          <a:xfrm>
            <a:off x="1531938" y="5199063"/>
            <a:ext cx="6424612"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80000"/>
              </a:lnSpc>
              <a:spcBef>
                <a:spcPct val="20000"/>
              </a:spcBef>
              <a:buClr>
                <a:schemeClr val="hlink"/>
              </a:buClr>
              <a:buSzPct val="70000"/>
              <a:buFont typeface="Wingdings" panose="05000000000000000000" pitchFamily="2" charset="2"/>
              <a:buNone/>
            </a:pPr>
            <a:endParaRPr lang="en-US" altLang="en-US">
              <a:effectLst>
                <a:outerShdw blurRad="38100" dist="38100" dir="2700000" algn="tl">
                  <a:srgbClr val="000000"/>
                </a:outerShdw>
              </a:effectLst>
            </a:endParaRPr>
          </a:p>
          <a:p>
            <a:pPr algn="ctr" eaLnBrk="0" hangingPunct="0"/>
            <a:r>
              <a:rPr lang="en-US" altLang="en-US" sz="3200" b="1"/>
              <a:t>“High-Tech Dead Reckoning Tool”</a:t>
            </a:r>
          </a:p>
        </p:txBody>
      </p:sp>
      <p:sp>
        <p:nvSpPr>
          <p:cNvPr id="175108" name="Text Box 4"/>
          <p:cNvSpPr txBox="1">
            <a:spLocks noChangeArrowheads="1"/>
          </p:cNvSpPr>
          <p:nvPr/>
        </p:nvSpPr>
        <p:spPr bwMode="auto">
          <a:xfrm>
            <a:off x="1600200" y="319088"/>
            <a:ext cx="596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b="1">
                <a:solidFill>
                  <a:schemeClr val="tx2"/>
                </a:solidFill>
              </a:rPr>
              <a:t>WHAT </a:t>
            </a:r>
            <a:r>
              <a:rPr lang="en-US" altLang="en-US" sz="4400" b="1">
                <a:solidFill>
                  <a:schemeClr val="tx2"/>
                </a:solidFill>
              </a:rPr>
              <a:t>DOES</a:t>
            </a:r>
            <a:r>
              <a:rPr lang="en-US" altLang="en-US" sz="3200" b="1">
                <a:solidFill>
                  <a:schemeClr val="tx2"/>
                </a:solidFill>
              </a:rPr>
              <a:t> THE FMS DO?</a:t>
            </a:r>
          </a:p>
        </p:txBody>
      </p:sp>
      <p:sp>
        <p:nvSpPr>
          <p:cNvPr id="175113" name="Text Box 9"/>
          <p:cNvSpPr txBox="1">
            <a:spLocks noChangeArrowheads="1"/>
          </p:cNvSpPr>
          <p:nvPr/>
        </p:nvSpPr>
        <p:spPr bwMode="auto">
          <a:xfrm>
            <a:off x="765175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body" sz="half" idx="1"/>
          </p:nvPr>
        </p:nvSpPr>
        <p:spPr>
          <a:xfrm>
            <a:off x="457200" y="1066800"/>
            <a:ext cx="3429000" cy="3352800"/>
          </a:xfrm>
          <a:noFill/>
          <a:ln/>
        </p:spPr>
        <p:txBody>
          <a:bodyPr>
            <a:normAutofit fontScale="92500" lnSpcReduction="20000"/>
          </a:bodyPr>
          <a:lstStyle/>
          <a:p>
            <a:pPr>
              <a:buClr>
                <a:srgbClr val="000000"/>
              </a:buClr>
              <a:buFontTx/>
              <a:buChar char="•"/>
            </a:pPr>
            <a:endParaRPr lang="en-US" altLang="en-US" sz="2800">
              <a:solidFill>
                <a:srgbClr val="000000"/>
              </a:solidFill>
              <a:effectLst>
                <a:outerShdw blurRad="38100" dist="38100" dir="2700000" algn="tl">
                  <a:srgbClr val="FFFFFF"/>
                </a:outerShdw>
              </a:effectLst>
            </a:endParaRPr>
          </a:p>
          <a:p>
            <a:pPr>
              <a:buClr>
                <a:srgbClr val="000000"/>
              </a:buClr>
              <a:buFontTx/>
              <a:buChar char="•"/>
            </a:pPr>
            <a:endParaRPr lang="en-US" altLang="en-US" sz="2800">
              <a:solidFill>
                <a:srgbClr val="000000"/>
              </a:solidFill>
              <a:effectLst>
                <a:outerShdw blurRad="38100" dist="38100" dir="2700000" algn="tl">
                  <a:srgbClr val="FFFFFF"/>
                </a:outerShdw>
              </a:effectLst>
            </a:endParaRPr>
          </a:p>
          <a:p>
            <a:pPr>
              <a:buSzTx/>
              <a:buFont typeface="Wingdings" panose="05000000000000000000" pitchFamily="2" charset="2"/>
              <a:buChar char="§"/>
            </a:pPr>
            <a:r>
              <a:rPr lang="en-US" altLang="en-US" sz="2800" b="1"/>
              <a:t>MUST ENTER DATA</a:t>
            </a:r>
          </a:p>
          <a:p>
            <a:pPr lvl="1">
              <a:buClr>
                <a:schemeClr val="tx1"/>
              </a:buClr>
              <a:buSzTx/>
              <a:buFont typeface="Wingdings" panose="05000000000000000000" pitchFamily="2" charset="2"/>
              <a:buChar char="Ø"/>
            </a:pPr>
            <a:r>
              <a:rPr lang="en-US" altLang="en-US" sz="2400" b="1"/>
              <a:t>Cruise Altitude</a:t>
            </a:r>
          </a:p>
          <a:p>
            <a:pPr lvl="1">
              <a:buClr>
                <a:schemeClr val="tx1"/>
              </a:buClr>
              <a:buSzTx/>
              <a:buFont typeface="Wingdings" panose="05000000000000000000" pitchFamily="2" charset="2"/>
              <a:buNone/>
            </a:pPr>
            <a:r>
              <a:rPr lang="en-US" altLang="en-US" sz="1800" b="1"/>
              <a:t>	As a technique use lowest possible cruise altitude to enable Top of Descent calculations above that altitude.  (IE. 1000’)</a:t>
            </a:r>
          </a:p>
        </p:txBody>
      </p:sp>
      <p:sp>
        <p:nvSpPr>
          <p:cNvPr id="267267" name="Text Box 3"/>
          <p:cNvSpPr txBox="1">
            <a:spLocks noChangeArrowheads="1"/>
          </p:cNvSpPr>
          <p:nvPr/>
        </p:nvSpPr>
        <p:spPr bwMode="auto">
          <a:xfrm>
            <a:off x="1676400" y="381000"/>
            <a:ext cx="6097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PERFORMANCE INITIALIZATION</a:t>
            </a:r>
          </a:p>
        </p:txBody>
      </p:sp>
      <p:grpSp>
        <p:nvGrpSpPr>
          <p:cNvPr id="267268" name="Group 4"/>
          <p:cNvGrpSpPr>
            <a:grpSpLocks/>
          </p:cNvGrpSpPr>
          <p:nvPr/>
        </p:nvGrpSpPr>
        <p:grpSpPr bwMode="auto">
          <a:xfrm>
            <a:off x="4419600" y="1219200"/>
            <a:ext cx="4424363" cy="5030788"/>
            <a:chOff x="2722" y="734"/>
            <a:chExt cx="2787" cy="3202"/>
          </a:xfrm>
        </p:grpSpPr>
        <p:pic>
          <p:nvPicPr>
            <p:cNvPr id="267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 y="796"/>
              <a:ext cx="2655" cy="3140"/>
            </a:xfrm>
            <a:prstGeom prst="rect">
              <a:avLst/>
            </a:prstGeom>
            <a:noFill/>
            <a:ln>
              <a:noFill/>
            </a:ln>
            <a:effectLst/>
            <a:extLst>
              <a:ext uri="{909E8E84-426E-40DD-AFC4-6F175D3DCCD1}">
                <a14:hiddenFill xmlns:a14="http://schemas.microsoft.com/office/drawing/2010/main">
                  <a:solidFill>
                    <a:schemeClr val="accent1">
                      <a:alpha val="33000"/>
                    </a:schemeClr>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7270" name="Rectangle 6"/>
            <p:cNvSpPr>
              <a:spLocks noChangeArrowheads="1"/>
            </p:cNvSpPr>
            <p:nvPr/>
          </p:nvSpPr>
          <p:spPr bwMode="auto">
            <a:xfrm>
              <a:off x="4281" y="1285"/>
              <a:ext cx="748" cy="236"/>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71" name="Rectangle 7"/>
            <p:cNvSpPr>
              <a:spLocks noChangeArrowheads="1"/>
            </p:cNvSpPr>
            <p:nvPr/>
          </p:nvSpPr>
          <p:spPr bwMode="auto">
            <a:xfrm>
              <a:off x="2722" y="734"/>
              <a:ext cx="2787" cy="297"/>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7272" name="Text Box 8"/>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rrowheads="1"/>
          </p:cNvSpPr>
          <p:nvPr>
            <p:ph type="title"/>
          </p:nvPr>
        </p:nvSpPr>
        <p:spPr/>
        <p:txBody>
          <a:bodyPr/>
          <a:lstStyle/>
          <a:p>
            <a:r>
              <a:rPr lang="en-US" altLang="en-US"/>
              <a:t>Ground Operations</a:t>
            </a:r>
          </a:p>
        </p:txBody>
      </p:sp>
      <p:sp>
        <p:nvSpPr>
          <p:cNvPr id="400387" name="Rectangle 3"/>
          <p:cNvSpPr>
            <a:spLocks noGrp="1" noChangeArrowheads="1"/>
          </p:cNvSpPr>
          <p:nvPr>
            <p:ph idx="1"/>
          </p:nvPr>
        </p:nvSpPr>
        <p:spPr>
          <a:xfrm>
            <a:off x="457200" y="1066800"/>
            <a:ext cx="8229600" cy="4525963"/>
          </a:xfrm>
        </p:spPr>
        <p:txBody>
          <a:bodyPr/>
          <a:lstStyle/>
          <a:p>
            <a:pPr>
              <a:buFont typeface="Wingdings" panose="05000000000000000000" pitchFamily="2" charset="2"/>
              <a:buNone/>
            </a:pPr>
            <a:endParaRPr lang="en-US" altLang="en-US"/>
          </a:p>
          <a:p>
            <a:pPr lvl="1">
              <a:buClr>
                <a:schemeClr val="hlink"/>
              </a:buClr>
            </a:pPr>
            <a:r>
              <a:rPr lang="en-US" altLang="en-US"/>
              <a:t>STATUS</a:t>
            </a:r>
          </a:p>
          <a:p>
            <a:pPr lvl="1">
              <a:buClr>
                <a:schemeClr val="hlink"/>
              </a:buClr>
            </a:pPr>
            <a:r>
              <a:rPr lang="en-US" altLang="en-US"/>
              <a:t>POS INT</a:t>
            </a:r>
          </a:p>
          <a:p>
            <a:pPr lvl="1">
              <a:buClr>
                <a:schemeClr val="hlink"/>
              </a:buClr>
            </a:pPr>
            <a:r>
              <a:rPr lang="en-US" altLang="en-US"/>
              <a:t>FLPN</a:t>
            </a:r>
          </a:p>
          <a:p>
            <a:pPr lvl="1">
              <a:buClr>
                <a:schemeClr val="hlink"/>
              </a:buClr>
            </a:pPr>
            <a:r>
              <a:rPr lang="en-US" altLang="en-US"/>
              <a:t>LEGS</a:t>
            </a:r>
            <a:endParaRPr lang="en-US" altLang="en-US" sz="4400">
              <a:solidFill>
                <a:schemeClr val="hlink"/>
              </a:solidFill>
            </a:endParaRPr>
          </a:p>
          <a:p>
            <a:pPr lvl="1">
              <a:buClr>
                <a:schemeClr val="hlink"/>
              </a:buClr>
            </a:pPr>
            <a:r>
              <a:rPr lang="en-US" altLang="en-US"/>
              <a:t>PERF</a:t>
            </a:r>
          </a:p>
          <a:p>
            <a:pPr lvl="1">
              <a:buClr>
                <a:schemeClr val="hlink"/>
              </a:buClr>
            </a:pPr>
            <a:r>
              <a:rPr lang="en-US" altLang="en-US" sz="4400">
                <a:solidFill>
                  <a:schemeClr val="hlink"/>
                </a:solidFill>
              </a:rPr>
              <a:t>RAIM</a:t>
            </a:r>
          </a:p>
          <a:p>
            <a:pPr>
              <a:buFont typeface="Wingdings" panose="05000000000000000000" pitchFamily="2" charset="2"/>
              <a:buNone/>
            </a:pPr>
            <a:endParaRPr lang="en-US" altLang="en-US" sz="4400">
              <a:solidFill>
                <a:schemeClr val="hlink"/>
              </a:solidFill>
            </a:endParaRPr>
          </a:p>
          <a:p>
            <a:endParaRPr lang="en-US" altLang="en-US"/>
          </a:p>
        </p:txBody>
      </p:sp>
      <p:sp>
        <p:nvSpPr>
          <p:cNvPr id="400391" name="Text Box 7"/>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rrowheads="1"/>
          </p:cNvSpPr>
          <p:nvPr>
            <p:ph type="title"/>
          </p:nvPr>
        </p:nvSpPr>
        <p:spPr/>
        <p:txBody>
          <a:bodyPr/>
          <a:lstStyle/>
          <a:p>
            <a:r>
              <a:rPr lang="en-US" altLang="en-US"/>
              <a:t>Ground Ops – RAIM</a:t>
            </a:r>
          </a:p>
        </p:txBody>
      </p:sp>
      <p:sp>
        <p:nvSpPr>
          <p:cNvPr id="402435" name="Rectangle 3"/>
          <p:cNvSpPr>
            <a:spLocks noGrp="1" noChangeArrowheads="1"/>
          </p:cNvSpPr>
          <p:nvPr>
            <p:ph type="body" sz="half" idx="1"/>
          </p:nvPr>
        </p:nvSpPr>
        <p:spPr>
          <a:xfrm>
            <a:off x="457200" y="1600200"/>
            <a:ext cx="4041775" cy="4525963"/>
          </a:xfrm>
        </p:spPr>
        <p:txBody>
          <a:bodyPr/>
          <a:lstStyle/>
          <a:p>
            <a:r>
              <a:rPr lang="en-US" altLang="en-US" sz="2800"/>
              <a:t>Check RAIM </a:t>
            </a:r>
          </a:p>
          <a:p>
            <a:pPr lvl="1"/>
            <a:r>
              <a:rPr lang="en-US" altLang="en-US" sz="2400"/>
              <a:t>Press IDX Function key</a:t>
            </a:r>
          </a:p>
          <a:p>
            <a:pPr lvl="1"/>
            <a:r>
              <a:rPr lang="en-US" altLang="en-US" sz="2400"/>
              <a:t>Select GPS CTL LSK</a:t>
            </a:r>
          </a:p>
          <a:p>
            <a:pPr>
              <a:buFont typeface="Wingdings" panose="05000000000000000000" pitchFamily="2" charset="2"/>
              <a:buNone/>
            </a:pPr>
            <a:endParaRPr lang="en-US" altLang="en-US" sz="2800"/>
          </a:p>
        </p:txBody>
      </p:sp>
      <p:pic>
        <p:nvPicPr>
          <p:cNvPr id="402436" name="Picture 4" descr="IDX P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8713" y="1600200"/>
            <a:ext cx="3475037" cy="452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2437"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
        <p:nvSpPr>
          <p:cNvPr id="402439" name="Line 7"/>
          <p:cNvSpPr>
            <a:spLocks noChangeShapeType="1"/>
          </p:cNvSpPr>
          <p:nvPr/>
        </p:nvSpPr>
        <p:spPr bwMode="auto">
          <a:xfrm>
            <a:off x="4114800" y="2819400"/>
            <a:ext cx="838200" cy="3048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02439"/>
                                        </p:tgtEl>
                                        <p:attrNameLst>
                                          <p:attrName>style.visibility</p:attrName>
                                        </p:attrNameLst>
                                      </p:cBhvr>
                                      <p:to>
                                        <p:strVal val="visible"/>
                                      </p:to>
                                    </p:set>
                                    <p:anim calcmode="lin" valueType="num">
                                      <p:cBhvr additive="base">
                                        <p:cTn id="7" dur="500" fill="hold"/>
                                        <p:tgtEl>
                                          <p:spTgt spid="402439"/>
                                        </p:tgtEl>
                                        <p:attrNameLst>
                                          <p:attrName>ppt_x</p:attrName>
                                        </p:attrNameLst>
                                      </p:cBhvr>
                                      <p:tavLst>
                                        <p:tav tm="0">
                                          <p:val>
                                            <p:strVal val="0-#ppt_w/2"/>
                                          </p:val>
                                        </p:tav>
                                        <p:tav tm="100000">
                                          <p:val>
                                            <p:strVal val="#ppt_x"/>
                                          </p:val>
                                        </p:tav>
                                      </p:tavLst>
                                    </p:anim>
                                    <p:anim calcmode="lin" valueType="num">
                                      <p:cBhvr additive="base">
                                        <p:cTn id="8" dur="500" fill="hold"/>
                                        <p:tgtEl>
                                          <p:spTgt spid="402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rrowheads="1"/>
          </p:cNvSpPr>
          <p:nvPr>
            <p:ph type="title"/>
          </p:nvPr>
        </p:nvSpPr>
        <p:spPr/>
        <p:txBody>
          <a:bodyPr/>
          <a:lstStyle/>
          <a:p>
            <a:r>
              <a:rPr lang="en-US" altLang="en-US"/>
              <a:t>Ground Ops – RAIM</a:t>
            </a:r>
          </a:p>
        </p:txBody>
      </p:sp>
      <p:sp>
        <p:nvSpPr>
          <p:cNvPr id="403459" name="Rectangle 3"/>
          <p:cNvSpPr>
            <a:spLocks noGrp="1" noChangeArrowheads="1"/>
          </p:cNvSpPr>
          <p:nvPr>
            <p:ph type="body" sz="half" idx="1"/>
          </p:nvPr>
        </p:nvSpPr>
        <p:spPr>
          <a:xfrm>
            <a:off x="457200" y="1143000"/>
            <a:ext cx="4041775" cy="4525963"/>
          </a:xfrm>
        </p:spPr>
        <p:txBody>
          <a:bodyPr>
            <a:normAutofit lnSpcReduction="10000"/>
          </a:bodyPr>
          <a:lstStyle/>
          <a:p>
            <a:pPr>
              <a:lnSpc>
                <a:spcPct val="90000"/>
              </a:lnSpc>
            </a:pPr>
            <a:r>
              <a:rPr lang="en-US" altLang="en-US" sz="2400" b="1"/>
              <a:t>Satellite Deselect</a:t>
            </a:r>
          </a:p>
          <a:p>
            <a:pPr lvl="1">
              <a:lnSpc>
                <a:spcPct val="90000"/>
              </a:lnSpc>
            </a:pPr>
            <a:r>
              <a:rPr lang="en-US" altLang="en-US" sz="2000" b="1"/>
              <a:t>Enter satellites to be deselected into scratchpad</a:t>
            </a:r>
          </a:p>
          <a:p>
            <a:pPr lvl="1">
              <a:lnSpc>
                <a:spcPct val="90000"/>
              </a:lnSpc>
            </a:pPr>
            <a:r>
              <a:rPr lang="en-US" altLang="en-US" sz="2000" b="1"/>
              <a:t>Press SAT DESELECT LSK</a:t>
            </a:r>
          </a:p>
          <a:p>
            <a:pPr lvl="1">
              <a:lnSpc>
                <a:spcPct val="90000"/>
              </a:lnSpc>
            </a:pPr>
            <a:r>
              <a:rPr lang="en-US" altLang="en-US" sz="1600" b="1">
                <a:solidFill>
                  <a:schemeClr val="hlink"/>
                </a:solidFill>
              </a:rPr>
              <a:t>***Caution</a:t>
            </a:r>
            <a:r>
              <a:rPr lang="en-US" altLang="en-US" sz="1600" b="1"/>
              <a:t>: Prior to checking RAIM on the deck, deselect NOTAMED inoperative satellites or they will be taken into account on the RAIM check. </a:t>
            </a:r>
          </a:p>
          <a:p>
            <a:pPr>
              <a:lnSpc>
                <a:spcPct val="90000"/>
              </a:lnSpc>
            </a:pPr>
            <a:r>
              <a:rPr lang="en-US" altLang="en-US" sz="1800" b="1"/>
              <a:t>Enter DEST and ETA and the FMS will check APPR RAIM.</a:t>
            </a:r>
          </a:p>
          <a:p>
            <a:pPr lvl="1">
              <a:lnSpc>
                <a:spcPct val="90000"/>
              </a:lnSpc>
              <a:buFont typeface="Wingdings" panose="05000000000000000000" pitchFamily="2" charset="2"/>
              <a:buNone/>
            </a:pPr>
            <a:endParaRPr lang="en-US" altLang="en-US" sz="1800" b="1"/>
          </a:p>
          <a:p>
            <a:pPr lvl="1">
              <a:lnSpc>
                <a:spcPct val="90000"/>
              </a:lnSpc>
              <a:buFont typeface="Wingdings" panose="05000000000000000000" pitchFamily="2" charset="2"/>
              <a:buNone/>
            </a:pPr>
            <a:r>
              <a:rPr lang="en-US" altLang="en-US" sz="1800" b="1"/>
              <a:t>**Clear/Delete ETA after RAIM check  so that FMS will update for actual ETA once airborne.</a:t>
            </a:r>
          </a:p>
        </p:txBody>
      </p:sp>
      <p:pic>
        <p:nvPicPr>
          <p:cNvPr id="403461" name="Picture 5" descr="Sca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600200"/>
            <a:ext cx="3959225" cy="442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3460" name="Text Box 4"/>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
        <p:nvSpPr>
          <p:cNvPr id="403462" name="Line 6"/>
          <p:cNvSpPr>
            <a:spLocks noChangeShapeType="1"/>
          </p:cNvSpPr>
          <p:nvPr/>
        </p:nvSpPr>
        <p:spPr bwMode="auto">
          <a:xfrm>
            <a:off x="4191000" y="3124200"/>
            <a:ext cx="457200" cy="12192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3463" name="Line 7"/>
          <p:cNvSpPr>
            <a:spLocks noChangeShapeType="1"/>
          </p:cNvSpPr>
          <p:nvPr/>
        </p:nvSpPr>
        <p:spPr bwMode="auto">
          <a:xfrm flipV="1">
            <a:off x="4267200" y="4724400"/>
            <a:ext cx="381000" cy="3048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3464" name="Line 8"/>
          <p:cNvSpPr>
            <a:spLocks noChangeShapeType="1"/>
          </p:cNvSpPr>
          <p:nvPr/>
        </p:nvSpPr>
        <p:spPr bwMode="auto">
          <a:xfrm flipV="1">
            <a:off x="4343400" y="4724400"/>
            <a:ext cx="3886200" cy="3048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3462"/>
                                        </p:tgtEl>
                                        <p:attrNameLst>
                                          <p:attrName>style.visibility</p:attrName>
                                        </p:attrNameLst>
                                      </p:cBhvr>
                                      <p:to>
                                        <p:strVal val="visible"/>
                                      </p:to>
                                    </p:set>
                                    <p:anim calcmode="lin" valueType="num">
                                      <p:cBhvr additive="base">
                                        <p:cTn id="7" dur="500" fill="hold"/>
                                        <p:tgtEl>
                                          <p:spTgt spid="403462"/>
                                        </p:tgtEl>
                                        <p:attrNameLst>
                                          <p:attrName>ppt_x</p:attrName>
                                        </p:attrNameLst>
                                      </p:cBhvr>
                                      <p:tavLst>
                                        <p:tav tm="0">
                                          <p:val>
                                            <p:strVal val="0-#ppt_w/2"/>
                                          </p:val>
                                        </p:tav>
                                        <p:tav tm="100000">
                                          <p:val>
                                            <p:strVal val="#ppt_x"/>
                                          </p:val>
                                        </p:tav>
                                      </p:tavLst>
                                    </p:anim>
                                    <p:anim calcmode="lin" valueType="num">
                                      <p:cBhvr additive="base">
                                        <p:cTn id="8" dur="500" fill="hold"/>
                                        <p:tgtEl>
                                          <p:spTgt spid="403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3463"/>
                                        </p:tgtEl>
                                        <p:attrNameLst>
                                          <p:attrName>style.visibility</p:attrName>
                                        </p:attrNameLst>
                                      </p:cBhvr>
                                      <p:to>
                                        <p:strVal val="visible"/>
                                      </p:to>
                                    </p:set>
                                    <p:anim calcmode="lin" valueType="num">
                                      <p:cBhvr additive="base">
                                        <p:cTn id="13" dur="500" fill="hold"/>
                                        <p:tgtEl>
                                          <p:spTgt spid="403463"/>
                                        </p:tgtEl>
                                        <p:attrNameLst>
                                          <p:attrName>ppt_x</p:attrName>
                                        </p:attrNameLst>
                                      </p:cBhvr>
                                      <p:tavLst>
                                        <p:tav tm="0">
                                          <p:val>
                                            <p:strVal val="0-#ppt_w/2"/>
                                          </p:val>
                                        </p:tav>
                                        <p:tav tm="100000">
                                          <p:val>
                                            <p:strVal val="#ppt_x"/>
                                          </p:val>
                                        </p:tav>
                                      </p:tavLst>
                                    </p:anim>
                                    <p:anim calcmode="lin" valueType="num">
                                      <p:cBhvr additive="base">
                                        <p:cTn id="14" dur="500" fill="hold"/>
                                        <p:tgtEl>
                                          <p:spTgt spid="40346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3464"/>
                                        </p:tgtEl>
                                        <p:attrNameLst>
                                          <p:attrName>style.visibility</p:attrName>
                                        </p:attrNameLst>
                                      </p:cBhvr>
                                      <p:to>
                                        <p:strVal val="visible"/>
                                      </p:to>
                                    </p:set>
                                    <p:anim calcmode="lin" valueType="num">
                                      <p:cBhvr additive="base">
                                        <p:cTn id="19" dur="500" fill="hold"/>
                                        <p:tgtEl>
                                          <p:spTgt spid="403464"/>
                                        </p:tgtEl>
                                        <p:attrNameLst>
                                          <p:attrName>ppt_x</p:attrName>
                                        </p:attrNameLst>
                                      </p:cBhvr>
                                      <p:tavLst>
                                        <p:tav tm="0">
                                          <p:val>
                                            <p:strVal val="0-#ppt_w/2"/>
                                          </p:val>
                                        </p:tav>
                                        <p:tav tm="100000">
                                          <p:val>
                                            <p:strVal val="#ppt_x"/>
                                          </p:val>
                                        </p:tav>
                                      </p:tavLst>
                                    </p:anim>
                                    <p:anim calcmode="lin" valueType="num">
                                      <p:cBhvr additive="base">
                                        <p:cTn id="20" dur="500" fill="hold"/>
                                        <p:tgtEl>
                                          <p:spTgt spid="4034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rrowheads="1"/>
          </p:cNvSpPr>
          <p:nvPr>
            <p:ph type="title"/>
          </p:nvPr>
        </p:nvSpPr>
        <p:spPr/>
        <p:txBody>
          <a:bodyPr/>
          <a:lstStyle/>
          <a:p>
            <a:r>
              <a:rPr lang="en-US" altLang="en-US"/>
              <a:t>FMS Takeoff Tools</a:t>
            </a:r>
          </a:p>
        </p:txBody>
      </p:sp>
      <p:sp>
        <p:nvSpPr>
          <p:cNvPr id="424963" name="Rectangle 3"/>
          <p:cNvSpPr>
            <a:spLocks noGrp="1" noChangeArrowheads="1"/>
          </p:cNvSpPr>
          <p:nvPr>
            <p:ph idx="1"/>
          </p:nvPr>
        </p:nvSpPr>
        <p:spPr>
          <a:xfrm>
            <a:off x="457200" y="1066800"/>
            <a:ext cx="8229600" cy="2362200"/>
          </a:xfrm>
        </p:spPr>
        <p:txBody>
          <a:bodyPr/>
          <a:lstStyle/>
          <a:p>
            <a:pPr>
              <a:buFont typeface="Wingdings" panose="05000000000000000000" pitchFamily="2" charset="2"/>
              <a:buNone/>
            </a:pPr>
            <a:r>
              <a:rPr lang="en-US" altLang="en-US" sz="2800">
                <a:solidFill>
                  <a:schemeClr val="hlink"/>
                </a:solidFill>
              </a:rPr>
              <a:t>	</a:t>
            </a:r>
          </a:p>
          <a:p>
            <a:pPr>
              <a:buFont typeface="Wingdings" panose="05000000000000000000" pitchFamily="2" charset="2"/>
              <a:buChar char="§"/>
            </a:pPr>
            <a:r>
              <a:rPr lang="en-US" altLang="en-US" sz="2800"/>
              <a:t>Secondary Flight Plan</a:t>
            </a:r>
          </a:p>
          <a:p>
            <a:pPr>
              <a:buFont typeface="Wingdings" panose="05000000000000000000" pitchFamily="2" charset="2"/>
              <a:buChar char="§"/>
            </a:pPr>
            <a:r>
              <a:rPr lang="en-US" altLang="en-US" sz="2800"/>
              <a:t>Selecting Approach</a:t>
            </a:r>
          </a:p>
          <a:p>
            <a:pPr>
              <a:buFont typeface="Wingdings" panose="05000000000000000000" pitchFamily="2" charset="2"/>
              <a:buNone/>
            </a:pPr>
            <a:r>
              <a:rPr lang="en-US" altLang="en-US" sz="2800"/>
              <a:t> </a:t>
            </a:r>
          </a:p>
          <a:p>
            <a:pPr>
              <a:buFont typeface="Wingdings" panose="05000000000000000000" pitchFamily="2" charset="2"/>
              <a:buNone/>
            </a:pPr>
            <a:endParaRPr lang="en-US" altLang="en-US" sz="2800">
              <a:solidFill>
                <a:schemeClr val="hlink"/>
              </a:solidFill>
            </a:endParaRPr>
          </a:p>
          <a:p>
            <a:endParaRPr lang="en-US" altLang="en-US"/>
          </a:p>
        </p:txBody>
      </p:sp>
      <p:sp>
        <p:nvSpPr>
          <p:cNvPr id="424967" name="Text Box 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rrowheads="1"/>
          </p:cNvSpPr>
          <p:nvPr>
            <p:ph type="title"/>
          </p:nvPr>
        </p:nvSpPr>
        <p:spPr/>
        <p:txBody>
          <a:bodyPr>
            <a:normAutofit fontScale="90000"/>
          </a:bodyPr>
          <a:lstStyle/>
          <a:p>
            <a:r>
              <a:rPr lang="en-US" altLang="en-US" sz="4000"/>
              <a:t>Ground Ops – Takeoff (Instruments)</a:t>
            </a:r>
          </a:p>
        </p:txBody>
      </p:sp>
      <p:sp>
        <p:nvSpPr>
          <p:cNvPr id="404483" name="Rectangle 3"/>
          <p:cNvSpPr>
            <a:spLocks noGrp="1" noChangeArrowheads="1"/>
          </p:cNvSpPr>
          <p:nvPr>
            <p:ph idx="1"/>
          </p:nvPr>
        </p:nvSpPr>
        <p:spPr/>
        <p:txBody>
          <a:bodyPr/>
          <a:lstStyle/>
          <a:p>
            <a:pPr>
              <a:lnSpc>
                <a:spcPct val="90000"/>
              </a:lnSpc>
            </a:pPr>
            <a:r>
              <a:rPr lang="en-US" altLang="en-US"/>
              <a:t>Secondary Flight Plan: </a:t>
            </a:r>
          </a:p>
          <a:p>
            <a:pPr lvl="1">
              <a:lnSpc>
                <a:spcPct val="90000"/>
              </a:lnSpc>
            </a:pPr>
            <a:r>
              <a:rPr lang="en-US" altLang="en-US"/>
              <a:t>The secondary flight plan is an excellent tool to be utilized when conducting multiple FMS, overlay, or GPS approaches.</a:t>
            </a:r>
          </a:p>
          <a:p>
            <a:pPr>
              <a:lnSpc>
                <a:spcPct val="90000"/>
              </a:lnSpc>
            </a:pPr>
            <a:r>
              <a:rPr lang="en-US" altLang="en-US"/>
              <a:t>Note: When a SEC FPLN is activated and executed, the ACT FPLN and SEC FPLN exchange places. This prevents losing the previous flight plan in case you want to return to it. </a:t>
            </a:r>
          </a:p>
        </p:txBody>
      </p:sp>
      <p:sp>
        <p:nvSpPr>
          <p:cNvPr id="404484" name="Text Box 4"/>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rrowheads="1"/>
          </p:cNvSpPr>
          <p:nvPr>
            <p:ph type="title"/>
          </p:nvPr>
        </p:nvSpPr>
        <p:spPr/>
        <p:txBody>
          <a:bodyPr>
            <a:normAutofit/>
          </a:bodyPr>
          <a:lstStyle/>
          <a:p>
            <a:r>
              <a:rPr lang="en-US" altLang="en-US" sz="4000"/>
              <a:t>Ground Ops – Takeoff (Instruments)</a:t>
            </a:r>
          </a:p>
        </p:txBody>
      </p:sp>
      <p:sp>
        <p:nvSpPr>
          <p:cNvPr id="405507" name="Rectangle 3"/>
          <p:cNvSpPr>
            <a:spLocks noGrp="1" noChangeArrowheads="1"/>
          </p:cNvSpPr>
          <p:nvPr>
            <p:ph type="body" sz="half" idx="1"/>
          </p:nvPr>
        </p:nvSpPr>
        <p:spPr>
          <a:xfrm>
            <a:off x="457200" y="1600200"/>
            <a:ext cx="4041775" cy="4525963"/>
          </a:xfrm>
        </p:spPr>
        <p:txBody>
          <a:bodyPr/>
          <a:lstStyle/>
          <a:p>
            <a:r>
              <a:rPr lang="en-US" altLang="en-US" sz="2800"/>
              <a:t>To access the secondary flight plan</a:t>
            </a:r>
          </a:p>
          <a:p>
            <a:pPr lvl="1"/>
            <a:r>
              <a:rPr lang="en-US" altLang="en-US" sz="2200"/>
              <a:t>Press the FPLN function key</a:t>
            </a:r>
          </a:p>
          <a:p>
            <a:pPr lvl="1"/>
            <a:r>
              <a:rPr lang="en-US" altLang="en-US" sz="2200"/>
              <a:t>Press the SEC FPLN LSK</a:t>
            </a:r>
          </a:p>
          <a:p>
            <a:pPr lvl="1"/>
            <a:r>
              <a:rPr lang="en-US" altLang="en-US" sz="2200"/>
              <a:t>Enter information as done with the ACT FPLN</a:t>
            </a:r>
          </a:p>
          <a:p>
            <a:pPr lvl="1"/>
            <a:r>
              <a:rPr lang="en-US" altLang="en-US" sz="2200"/>
              <a:t>To activate, press the ACTIVATE LSK, verify on the PFD and </a:t>
            </a:r>
            <a:r>
              <a:rPr lang="en-US" altLang="en-US" sz="2200" b="1"/>
              <a:t>execute</a:t>
            </a:r>
            <a:r>
              <a:rPr lang="en-US" altLang="en-US" sz="2200"/>
              <a:t>.</a:t>
            </a:r>
          </a:p>
        </p:txBody>
      </p:sp>
      <p:pic>
        <p:nvPicPr>
          <p:cNvPr id="405509" name="Picture 5" descr="Scan 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32350" y="1600200"/>
            <a:ext cx="36655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5508" name="Text Box 4"/>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
        <p:nvSpPr>
          <p:cNvPr id="405510" name="Line 6"/>
          <p:cNvSpPr>
            <a:spLocks noChangeShapeType="1"/>
          </p:cNvSpPr>
          <p:nvPr/>
        </p:nvSpPr>
        <p:spPr bwMode="auto">
          <a:xfrm flipV="1">
            <a:off x="4191000" y="4724400"/>
            <a:ext cx="4114800" cy="6858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5510"/>
                                        </p:tgtEl>
                                        <p:attrNameLst>
                                          <p:attrName>style.visibility</p:attrName>
                                        </p:attrNameLst>
                                      </p:cBhvr>
                                      <p:to>
                                        <p:strVal val="visible"/>
                                      </p:to>
                                    </p:set>
                                    <p:anim calcmode="lin" valueType="num">
                                      <p:cBhvr additive="base">
                                        <p:cTn id="7" dur="500" fill="hold"/>
                                        <p:tgtEl>
                                          <p:spTgt spid="405510"/>
                                        </p:tgtEl>
                                        <p:attrNameLst>
                                          <p:attrName>ppt_x</p:attrName>
                                        </p:attrNameLst>
                                      </p:cBhvr>
                                      <p:tavLst>
                                        <p:tav tm="0">
                                          <p:val>
                                            <p:strVal val="0-#ppt_w/2"/>
                                          </p:val>
                                        </p:tav>
                                        <p:tav tm="100000">
                                          <p:val>
                                            <p:strVal val="#ppt_x"/>
                                          </p:val>
                                        </p:tav>
                                      </p:tavLst>
                                    </p:anim>
                                    <p:anim calcmode="lin" valueType="num">
                                      <p:cBhvr additive="base">
                                        <p:cTn id="8" dur="500" fill="hold"/>
                                        <p:tgtEl>
                                          <p:spTgt spid="4055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Rot="1" noChangeArrowheads="1"/>
          </p:cNvSpPr>
          <p:nvPr>
            <p:ph type="title"/>
          </p:nvPr>
        </p:nvSpPr>
        <p:spPr/>
        <p:txBody>
          <a:bodyPr/>
          <a:lstStyle/>
          <a:p>
            <a:r>
              <a:rPr lang="en-US" altLang="en-US"/>
              <a:t>Selecting an Approach</a:t>
            </a:r>
          </a:p>
        </p:txBody>
      </p:sp>
      <p:sp>
        <p:nvSpPr>
          <p:cNvPr id="406530" name="Rectangle 2"/>
          <p:cNvSpPr>
            <a:spLocks noGrp="1" noChangeArrowheads="1"/>
          </p:cNvSpPr>
          <p:nvPr>
            <p:ph type="body" sz="half" idx="1"/>
          </p:nvPr>
        </p:nvSpPr>
        <p:spPr>
          <a:xfrm>
            <a:off x="457200" y="1600200"/>
            <a:ext cx="4041775" cy="4525963"/>
          </a:xfrm>
        </p:spPr>
        <p:txBody>
          <a:bodyPr/>
          <a:lstStyle/>
          <a:p>
            <a:r>
              <a:rPr lang="en-US" altLang="en-US" sz="2800"/>
              <a:t>Press DEP/ARR function key to access DEP/ARR index page</a:t>
            </a:r>
          </a:p>
          <a:p>
            <a:pPr>
              <a:buFont typeface="Wingdings" panose="05000000000000000000" pitchFamily="2" charset="2"/>
              <a:buNone/>
            </a:pPr>
            <a:endParaRPr lang="en-US" altLang="en-US" sz="2800"/>
          </a:p>
          <a:p>
            <a:r>
              <a:rPr lang="en-US" altLang="en-US" sz="2800"/>
              <a:t>Press the ARR LSK for the destination airport of your active flight plan.</a:t>
            </a:r>
          </a:p>
        </p:txBody>
      </p:sp>
      <p:pic>
        <p:nvPicPr>
          <p:cNvPr id="406532" name="Picture 4" descr="File001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27588" y="1600200"/>
            <a:ext cx="3675062"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6533" name="Line 5"/>
          <p:cNvSpPr>
            <a:spLocks noChangeShapeType="1"/>
          </p:cNvSpPr>
          <p:nvPr/>
        </p:nvSpPr>
        <p:spPr bwMode="auto">
          <a:xfrm flipV="1">
            <a:off x="4343400" y="3733800"/>
            <a:ext cx="4038600" cy="6096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6534" name="Text Box 6"/>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6533"/>
                                        </p:tgtEl>
                                        <p:attrNameLst>
                                          <p:attrName>style.visibility</p:attrName>
                                        </p:attrNameLst>
                                      </p:cBhvr>
                                      <p:to>
                                        <p:strVal val="visible"/>
                                      </p:to>
                                    </p:set>
                                    <p:anim calcmode="lin" valueType="num">
                                      <p:cBhvr additive="base">
                                        <p:cTn id="7" dur="500" fill="hold"/>
                                        <p:tgtEl>
                                          <p:spTgt spid="406533"/>
                                        </p:tgtEl>
                                        <p:attrNameLst>
                                          <p:attrName>ppt_x</p:attrName>
                                        </p:attrNameLst>
                                      </p:cBhvr>
                                      <p:tavLst>
                                        <p:tav tm="0">
                                          <p:val>
                                            <p:strVal val="0-#ppt_w/2"/>
                                          </p:val>
                                        </p:tav>
                                        <p:tav tm="100000">
                                          <p:val>
                                            <p:strVal val="#ppt_x"/>
                                          </p:val>
                                        </p:tav>
                                      </p:tavLst>
                                    </p:anim>
                                    <p:anim calcmode="lin" valueType="num">
                                      <p:cBhvr additive="base">
                                        <p:cTn id="8" dur="500" fill="hold"/>
                                        <p:tgtEl>
                                          <p:spTgt spid="406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rrowheads="1"/>
          </p:cNvSpPr>
          <p:nvPr>
            <p:ph type="title"/>
          </p:nvPr>
        </p:nvSpPr>
        <p:spPr/>
        <p:txBody>
          <a:bodyPr/>
          <a:lstStyle/>
          <a:p>
            <a:r>
              <a:rPr lang="en-US" altLang="en-US"/>
              <a:t>Selecting an Approach</a:t>
            </a:r>
          </a:p>
        </p:txBody>
      </p:sp>
      <p:sp>
        <p:nvSpPr>
          <p:cNvPr id="407555" name="Rectangle 3"/>
          <p:cNvSpPr>
            <a:spLocks noGrp="1" noChangeArrowheads="1"/>
          </p:cNvSpPr>
          <p:nvPr>
            <p:ph type="body" sz="half" idx="1"/>
          </p:nvPr>
        </p:nvSpPr>
        <p:spPr>
          <a:xfrm>
            <a:off x="457200" y="1600200"/>
            <a:ext cx="4041775" cy="4525963"/>
          </a:xfrm>
        </p:spPr>
        <p:txBody>
          <a:bodyPr/>
          <a:lstStyle/>
          <a:p>
            <a:r>
              <a:rPr lang="en-US" altLang="en-US" sz="2800"/>
              <a:t>Press the LSK corresponding to the approach you wish to shoot.</a:t>
            </a:r>
          </a:p>
        </p:txBody>
      </p:sp>
      <p:pic>
        <p:nvPicPr>
          <p:cNvPr id="407556" name="Picture 4" descr="File001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22825" y="1600200"/>
            <a:ext cx="36861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7557"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
        <p:nvSpPr>
          <p:cNvPr id="407558" name="Line 6"/>
          <p:cNvSpPr>
            <a:spLocks noChangeShapeType="1"/>
          </p:cNvSpPr>
          <p:nvPr/>
        </p:nvSpPr>
        <p:spPr bwMode="auto">
          <a:xfrm>
            <a:off x="3429000" y="3048000"/>
            <a:ext cx="4876800" cy="13716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7558"/>
                                        </p:tgtEl>
                                        <p:attrNameLst>
                                          <p:attrName>style.visibility</p:attrName>
                                        </p:attrNameLst>
                                      </p:cBhvr>
                                      <p:to>
                                        <p:strVal val="visible"/>
                                      </p:to>
                                    </p:set>
                                    <p:anim calcmode="lin" valueType="num">
                                      <p:cBhvr additive="base">
                                        <p:cTn id="7" dur="500" fill="hold"/>
                                        <p:tgtEl>
                                          <p:spTgt spid="407558"/>
                                        </p:tgtEl>
                                        <p:attrNameLst>
                                          <p:attrName>ppt_x</p:attrName>
                                        </p:attrNameLst>
                                      </p:cBhvr>
                                      <p:tavLst>
                                        <p:tav tm="0">
                                          <p:val>
                                            <p:strVal val="0-#ppt_w/2"/>
                                          </p:val>
                                        </p:tav>
                                        <p:tav tm="100000">
                                          <p:val>
                                            <p:strVal val="#ppt_x"/>
                                          </p:val>
                                        </p:tav>
                                      </p:tavLst>
                                    </p:anim>
                                    <p:anim calcmode="lin" valueType="num">
                                      <p:cBhvr additive="base">
                                        <p:cTn id="8" dur="500" fill="hold"/>
                                        <p:tgtEl>
                                          <p:spTgt spid="407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rrowheads="1"/>
          </p:cNvSpPr>
          <p:nvPr>
            <p:ph type="title"/>
          </p:nvPr>
        </p:nvSpPr>
        <p:spPr/>
        <p:txBody>
          <a:bodyPr/>
          <a:lstStyle/>
          <a:p>
            <a:r>
              <a:rPr lang="en-US" altLang="en-US"/>
              <a:t>Selecting an Approach</a:t>
            </a:r>
          </a:p>
        </p:txBody>
      </p:sp>
      <p:sp>
        <p:nvSpPr>
          <p:cNvPr id="408579" name="Rectangle 3"/>
          <p:cNvSpPr>
            <a:spLocks noGrp="1" noChangeArrowheads="1"/>
          </p:cNvSpPr>
          <p:nvPr>
            <p:ph type="body" sz="half" idx="1"/>
          </p:nvPr>
        </p:nvSpPr>
        <p:spPr>
          <a:xfrm>
            <a:off x="457200" y="1600200"/>
            <a:ext cx="4041775" cy="4525963"/>
          </a:xfrm>
        </p:spPr>
        <p:txBody>
          <a:bodyPr>
            <a:normAutofit/>
          </a:bodyPr>
          <a:lstStyle/>
          <a:p>
            <a:r>
              <a:rPr lang="en-US" altLang="en-US" sz="2400"/>
              <a:t>Press the LSK corresponding with vectors or the IAF desired.</a:t>
            </a:r>
          </a:p>
          <a:p>
            <a:pPr lvl="1">
              <a:buClr>
                <a:schemeClr val="tx1"/>
              </a:buClr>
              <a:buFont typeface="Wingdings" panose="05000000000000000000" pitchFamily="2" charset="2"/>
              <a:buChar char="Ø"/>
            </a:pPr>
            <a:r>
              <a:rPr lang="en-US" altLang="en-US" sz="2000"/>
              <a:t>Press LSK for VECTORS if ATC will be vectoring aircraft to the final approach course</a:t>
            </a:r>
          </a:p>
          <a:p>
            <a:pPr lvl="1">
              <a:buClr>
                <a:schemeClr val="tx1"/>
              </a:buClr>
              <a:buFont typeface="Wingdings" panose="05000000000000000000" pitchFamily="2" charset="2"/>
              <a:buChar char="Ø"/>
            </a:pPr>
            <a:r>
              <a:rPr lang="en-US" altLang="en-US" sz="2000"/>
              <a:t>PRESS LSK for the Initial Approach Fix (IAF) if commencing the approach from there (ZUCKO shown here)</a:t>
            </a:r>
          </a:p>
        </p:txBody>
      </p:sp>
      <p:pic>
        <p:nvPicPr>
          <p:cNvPr id="408580" name="Picture 4" descr="File002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41492"/>
            <a:ext cx="4038600" cy="44433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8581"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712913" y="457200"/>
            <a:ext cx="5907087" cy="539750"/>
          </a:xfrm>
          <a:noFill/>
          <a:ln/>
        </p:spPr>
        <p:txBody>
          <a:bodyPr>
            <a:normAutofit fontScale="90000"/>
          </a:bodyPr>
          <a:lstStyle/>
          <a:p>
            <a:r>
              <a:rPr lang="en-US" altLang="en-US" sz="3200" b="0"/>
              <a:t>BLENDING SENSOR INPUTS</a:t>
            </a:r>
          </a:p>
        </p:txBody>
      </p:sp>
      <p:sp>
        <p:nvSpPr>
          <p:cNvPr id="178179" name="Rectangle 3"/>
          <p:cNvSpPr>
            <a:spLocks noGrp="1" noChangeArrowheads="1"/>
          </p:cNvSpPr>
          <p:nvPr>
            <p:ph type="body" sz="half" idx="4294967295"/>
          </p:nvPr>
        </p:nvSpPr>
        <p:spPr>
          <a:xfrm>
            <a:off x="0" y="1905000"/>
            <a:ext cx="5486400" cy="4343400"/>
          </a:xfrm>
          <a:noFill/>
          <a:ln/>
        </p:spPr>
        <p:txBody>
          <a:bodyPr>
            <a:normAutofit/>
          </a:bodyPr>
          <a:lstStyle/>
          <a:p>
            <a:pPr>
              <a:buFont typeface="Wingdings" panose="05000000000000000000" pitchFamily="2" charset="2"/>
              <a:buChar char="§"/>
            </a:pPr>
            <a:r>
              <a:rPr lang="en-US" altLang="en-US" sz="2800"/>
              <a:t>Each sensor’s position is independently calculated</a:t>
            </a:r>
          </a:p>
          <a:p>
            <a:pPr>
              <a:buFont typeface="Wingdings" panose="05000000000000000000" pitchFamily="2" charset="2"/>
              <a:buChar char="§"/>
            </a:pPr>
            <a:endParaRPr lang="en-US" altLang="en-US" sz="2800"/>
          </a:p>
          <a:p>
            <a:pPr>
              <a:buFont typeface="Wingdings" panose="05000000000000000000" pitchFamily="2" charset="2"/>
              <a:buChar char="§"/>
            </a:pPr>
            <a:r>
              <a:rPr lang="en-US" altLang="en-US" sz="2800"/>
              <a:t>Individual positions are blended in FMC - Kalman Filter– </a:t>
            </a:r>
          </a:p>
          <a:p>
            <a:pPr lvl="1">
              <a:buClr>
                <a:schemeClr val="hlink"/>
              </a:buClr>
              <a:buFont typeface="Wingdings" panose="05000000000000000000" pitchFamily="2" charset="2"/>
              <a:buNone/>
            </a:pPr>
            <a:r>
              <a:rPr lang="en-US" altLang="en-US"/>
              <a:t>Blended position = FMS position</a:t>
            </a:r>
          </a:p>
          <a:p>
            <a:pPr lvl="1">
              <a:buClr>
                <a:schemeClr val="hlink"/>
              </a:buClr>
              <a:buFont typeface="Wingdings" panose="05000000000000000000" pitchFamily="2" charset="2"/>
              <a:buNone/>
            </a:pPr>
            <a:r>
              <a:rPr lang="en-US" altLang="en-US" sz="2400"/>
              <a:t>(DME/DME/GPS)</a:t>
            </a:r>
          </a:p>
          <a:p>
            <a:pPr lvl="1">
              <a:buClr>
                <a:schemeClr val="hlink"/>
              </a:buClr>
              <a:buFont typeface="Wingdings" panose="05000000000000000000" pitchFamily="2" charset="2"/>
              <a:buNone/>
            </a:pPr>
            <a:r>
              <a:rPr lang="en-US" altLang="en-US" sz="2400"/>
              <a:t>(VOR/DME/GPS)</a:t>
            </a:r>
          </a:p>
        </p:txBody>
      </p:sp>
      <p:sp>
        <p:nvSpPr>
          <p:cNvPr id="178186" name="Text Box 10"/>
          <p:cNvSpPr txBox="1">
            <a:spLocks noChangeArrowheads="1"/>
          </p:cNvSpPr>
          <p:nvPr/>
        </p:nvSpPr>
        <p:spPr bwMode="auto">
          <a:xfrm>
            <a:off x="29718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rrowheads="1"/>
          </p:cNvSpPr>
          <p:nvPr>
            <p:ph type="title"/>
          </p:nvPr>
        </p:nvSpPr>
        <p:spPr/>
        <p:txBody>
          <a:bodyPr/>
          <a:lstStyle/>
          <a:p>
            <a:r>
              <a:rPr lang="en-US" altLang="en-US"/>
              <a:t>Selecting an Approach</a:t>
            </a:r>
          </a:p>
        </p:txBody>
      </p:sp>
      <p:sp>
        <p:nvSpPr>
          <p:cNvPr id="409603" name="Rectangle 3"/>
          <p:cNvSpPr>
            <a:spLocks noGrp="1" noChangeArrowheads="1"/>
          </p:cNvSpPr>
          <p:nvPr>
            <p:ph type="body" sz="half" idx="1"/>
          </p:nvPr>
        </p:nvSpPr>
        <p:spPr>
          <a:xfrm>
            <a:off x="457200" y="1600200"/>
            <a:ext cx="4041775" cy="4525963"/>
          </a:xfrm>
        </p:spPr>
        <p:txBody>
          <a:bodyPr>
            <a:normAutofit lnSpcReduction="10000"/>
          </a:bodyPr>
          <a:lstStyle/>
          <a:p>
            <a:r>
              <a:rPr lang="en-US" altLang="en-US" sz="2800"/>
              <a:t>Press the LEGS function key to verify the approach with the approach plate</a:t>
            </a:r>
          </a:p>
          <a:p>
            <a:pPr lvl="1"/>
            <a:r>
              <a:rPr lang="en-US" altLang="en-US" sz="2400"/>
              <a:t>To scroll down press the NEXT function key</a:t>
            </a:r>
          </a:p>
          <a:p>
            <a:r>
              <a:rPr lang="en-US" altLang="en-US" sz="2800"/>
              <a:t>If everything is correct, ask the instructor to verify and execute the flight plan.</a:t>
            </a:r>
          </a:p>
        </p:txBody>
      </p:sp>
      <p:pic>
        <p:nvPicPr>
          <p:cNvPr id="409604" name="Picture 4" descr="LEGS P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8713" y="1677988"/>
            <a:ext cx="3352800" cy="4367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05"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rrowheads="1"/>
          </p:cNvSpPr>
          <p:nvPr>
            <p:ph type="title"/>
          </p:nvPr>
        </p:nvSpPr>
        <p:spPr/>
        <p:txBody>
          <a:bodyPr/>
          <a:lstStyle/>
          <a:p>
            <a:r>
              <a:rPr lang="en-US" altLang="en-US"/>
              <a:t>Selecting an Approach</a:t>
            </a:r>
          </a:p>
        </p:txBody>
      </p:sp>
      <p:sp>
        <p:nvSpPr>
          <p:cNvPr id="410627" name="Rectangle 3"/>
          <p:cNvSpPr>
            <a:spLocks noGrp="1" noChangeArrowheads="1"/>
          </p:cNvSpPr>
          <p:nvPr>
            <p:ph type="body" sz="half" idx="1"/>
          </p:nvPr>
        </p:nvSpPr>
        <p:spPr>
          <a:xfrm>
            <a:off x="457200" y="1600200"/>
            <a:ext cx="4041775" cy="4525963"/>
          </a:xfrm>
        </p:spPr>
        <p:txBody>
          <a:bodyPr>
            <a:normAutofit fontScale="92500"/>
          </a:bodyPr>
          <a:lstStyle/>
          <a:p>
            <a:r>
              <a:rPr lang="en-US" altLang="en-US" sz="2800"/>
              <a:t>When checking the flight plan after loading an approach, there will be a discontinuity between the cruise route and the approach procedure.</a:t>
            </a:r>
          </a:p>
          <a:p>
            <a:pPr lvl="1"/>
            <a:r>
              <a:rPr lang="en-US" altLang="en-US" sz="2400"/>
              <a:t>This will be corrected once airborne </a:t>
            </a:r>
          </a:p>
          <a:p>
            <a:pPr lvl="1"/>
            <a:r>
              <a:rPr lang="en-US" altLang="en-US" sz="2400"/>
              <a:t>This will be discussed in the </a:t>
            </a:r>
            <a:r>
              <a:rPr lang="en-US" altLang="en-US" sz="2400">
                <a:hlinkClick r:id="rId2" action="ppaction://hlinksldjump"/>
              </a:rPr>
              <a:t>terminal area procedures section</a:t>
            </a:r>
            <a:endParaRPr lang="en-US" altLang="en-US" sz="2400"/>
          </a:p>
        </p:txBody>
      </p:sp>
      <p:pic>
        <p:nvPicPr>
          <p:cNvPr id="410628" name="Picture 4" descr="File00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3625" y="1600200"/>
            <a:ext cx="3584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629" name="Text Box 5"/>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rrowheads="1"/>
          </p:cNvSpPr>
          <p:nvPr>
            <p:ph type="title"/>
          </p:nvPr>
        </p:nvSpPr>
        <p:spPr/>
        <p:txBody>
          <a:bodyPr/>
          <a:lstStyle/>
          <a:p>
            <a:r>
              <a:rPr lang="en-US" altLang="en-US"/>
              <a:t>Enroute Procedures</a:t>
            </a:r>
          </a:p>
        </p:txBody>
      </p:sp>
      <p:sp>
        <p:nvSpPr>
          <p:cNvPr id="427011" name="Rectangle 3"/>
          <p:cNvSpPr>
            <a:spLocks noGrp="1" noChangeArrowheads="1"/>
          </p:cNvSpPr>
          <p:nvPr>
            <p:ph idx="1"/>
          </p:nvPr>
        </p:nvSpPr>
        <p:spPr>
          <a:xfrm>
            <a:off x="457200" y="1066800"/>
            <a:ext cx="8305800" cy="3962400"/>
          </a:xfrm>
        </p:spPr>
        <p:txBody>
          <a:bodyPr/>
          <a:lstStyle/>
          <a:p>
            <a:pPr>
              <a:buFont typeface="Wingdings" panose="05000000000000000000" pitchFamily="2" charset="2"/>
              <a:buNone/>
            </a:pPr>
            <a:r>
              <a:rPr lang="en-US" altLang="en-US" sz="2800">
                <a:solidFill>
                  <a:schemeClr val="hlink"/>
                </a:solidFill>
              </a:rPr>
              <a:t>	</a:t>
            </a:r>
          </a:p>
          <a:p>
            <a:pPr>
              <a:buFont typeface="Wingdings" panose="05000000000000000000" pitchFamily="2" charset="2"/>
              <a:buChar char="§"/>
            </a:pPr>
            <a:r>
              <a:rPr lang="en-US" altLang="en-US" sz="2800"/>
              <a:t>Departing local area</a:t>
            </a:r>
          </a:p>
          <a:p>
            <a:pPr>
              <a:buFont typeface="Wingdings" panose="05000000000000000000" pitchFamily="2" charset="2"/>
              <a:buChar char="§"/>
            </a:pPr>
            <a:r>
              <a:rPr lang="en-US" altLang="en-US" sz="2800"/>
              <a:t>Intercept course</a:t>
            </a:r>
          </a:p>
          <a:p>
            <a:pPr lvl="1">
              <a:buClr>
                <a:schemeClr val="tx1"/>
              </a:buClr>
              <a:buFont typeface="Wingdings" panose="05000000000000000000" pitchFamily="2" charset="2"/>
              <a:buChar char="Ø"/>
            </a:pPr>
            <a:r>
              <a:rPr lang="en-US" altLang="en-US" sz="2400"/>
              <a:t>Green VS Blue method of intercept</a:t>
            </a:r>
          </a:p>
          <a:p>
            <a:pPr>
              <a:buFont typeface="Wingdings" panose="05000000000000000000" pitchFamily="2" charset="2"/>
              <a:buChar char="§"/>
            </a:pPr>
            <a:r>
              <a:rPr lang="en-US" altLang="en-US" sz="2800"/>
              <a:t>Enroute techniques</a:t>
            </a:r>
          </a:p>
          <a:p>
            <a:pPr>
              <a:buFont typeface="Wingdings" panose="05000000000000000000" pitchFamily="2" charset="2"/>
              <a:buNone/>
            </a:pPr>
            <a:r>
              <a:rPr lang="en-US" altLang="en-US" sz="2800"/>
              <a:t> </a:t>
            </a:r>
          </a:p>
          <a:p>
            <a:pPr>
              <a:buFont typeface="Wingdings" panose="05000000000000000000" pitchFamily="2" charset="2"/>
              <a:buNone/>
            </a:pPr>
            <a:endParaRPr lang="en-US" altLang="en-US" sz="2800">
              <a:solidFill>
                <a:schemeClr val="hlink"/>
              </a:solidFill>
            </a:endParaRPr>
          </a:p>
          <a:p>
            <a:endParaRPr lang="en-US" altLang="en-US"/>
          </a:p>
        </p:txBody>
      </p:sp>
      <p:sp>
        <p:nvSpPr>
          <p:cNvPr id="427015" name="Text Box 7"/>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rrowheads="1"/>
          </p:cNvSpPr>
          <p:nvPr>
            <p:ph type="title" idx="4294967295"/>
          </p:nvPr>
        </p:nvSpPr>
        <p:spPr>
          <a:xfrm>
            <a:off x="0" y="228600"/>
            <a:ext cx="8510588" cy="2133600"/>
          </a:xfrm>
        </p:spPr>
        <p:txBody>
          <a:bodyPr/>
          <a:lstStyle/>
          <a:p>
            <a:r>
              <a:rPr lang="en-US" altLang="en-US"/>
              <a:t>Enroute Procedures – Departing Local Area</a:t>
            </a:r>
          </a:p>
        </p:txBody>
      </p:sp>
      <p:sp>
        <p:nvSpPr>
          <p:cNvPr id="411651" name="Rectangle 3"/>
          <p:cNvSpPr>
            <a:spLocks noGrp="1" noChangeArrowheads="1"/>
          </p:cNvSpPr>
          <p:nvPr>
            <p:ph type="body" sz="half" idx="4294967295"/>
          </p:nvPr>
        </p:nvSpPr>
        <p:spPr>
          <a:xfrm>
            <a:off x="0" y="2435225"/>
            <a:ext cx="8534400" cy="4422775"/>
          </a:xfrm>
        </p:spPr>
        <p:txBody>
          <a:bodyPr/>
          <a:lstStyle/>
          <a:p>
            <a:r>
              <a:rPr lang="en-US" altLang="en-US" sz="2800"/>
              <a:t>When departing the local area, load the flight plan in the FMS</a:t>
            </a:r>
          </a:p>
          <a:p>
            <a:r>
              <a:rPr lang="en-US" altLang="en-US" sz="2800"/>
              <a:t>The aircraft may be vectored or cleared by ATC on a departure route then cleared to a point or airway and told “resume own navigation”</a:t>
            </a:r>
          </a:p>
          <a:p>
            <a:r>
              <a:rPr lang="en-US" altLang="en-US" sz="2800"/>
              <a:t>At this point you will need to manipulate your flight plan in the FMS</a:t>
            </a:r>
          </a:p>
        </p:txBody>
      </p:sp>
      <p:sp>
        <p:nvSpPr>
          <p:cNvPr id="411652" name="Text Box 4"/>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rrowheads="1"/>
          </p:cNvSpPr>
          <p:nvPr>
            <p:ph type="title"/>
          </p:nvPr>
        </p:nvSpPr>
        <p:spPr/>
        <p:txBody>
          <a:bodyPr>
            <a:normAutofit fontScale="90000"/>
          </a:bodyPr>
          <a:lstStyle/>
          <a:p>
            <a:r>
              <a:rPr lang="en-US" altLang="en-US" sz="4000"/>
              <a:t>Enroute Procedures – Departing Local Area</a:t>
            </a:r>
          </a:p>
        </p:txBody>
      </p:sp>
      <p:sp>
        <p:nvSpPr>
          <p:cNvPr id="412675" name="Rectangle 3"/>
          <p:cNvSpPr>
            <a:spLocks noGrp="1" noChangeArrowheads="1"/>
          </p:cNvSpPr>
          <p:nvPr>
            <p:ph type="body" sz="half" idx="1"/>
          </p:nvPr>
        </p:nvSpPr>
        <p:spPr>
          <a:xfrm>
            <a:off x="457200" y="1600200"/>
            <a:ext cx="4041775" cy="4525963"/>
          </a:xfrm>
        </p:spPr>
        <p:txBody>
          <a:bodyPr>
            <a:normAutofit/>
          </a:bodyPr>
          <a:lstStyle/>
          <a:p>
            <a:r>
              <a:rPr lang="en-US" altLang="en-US" sz="2800"/>
              <a:t>If cleared to a point on flight planned route:</a:t>
            </a:r>
          </a:p>
          <a:p>
            <a:pPr>
              <a:buFont typeface="Wingdings" panose="05000000000000000000" pitchFamily="2" charset="2"/>
              <a:buNone/>
            </a:pPr>
            <a:endParaRPr lang="en-US" altLang="en-US" sz="2800"/>
          </a:p>
          <a:p>
            <a:pPr lvl="1">
              <a:buClr>
                <a:schemeClr val="tx1"/>
              </a:buClr>
              <a:buFont typeface="Wingdings" panose="05000000000000000000" pitchFamily="2" charset="2"/>
              <a:buChar char="Ø"/>
            </a:pPr>
            <a:r>
              <a:rPr lang="en-US" altLang="en-US" sz="2400"/>
              <a:t>In LEGS, the top line will be blue. This is where you are coming from.</a:t>
            </a:r>
          </a:p>
          <a:p>
            <a:pPr lvl="1">
              <a:buClr>
                <a:schemeClr val="tx1"/>
              </a:buClr>
              <a:buFont typeface="Wingdings" panose="05000000000000000000" pitchFamily="2" charset="2"/>
              <a:buChar char="Ø"/>
            </a:pPr>
            <a:r>
              <a:rPr lang="en-US" altLang="en-US" sz="2400"/>
              <a:t>The second line is green. This is your next point.</a:t>
            </a:r>
          </a:p>
        </p:txBody>
      </p:sp>
      <p:pic>
        <p:nvPicPr>
          <p:cNvPr id="412676" name="Picture 4" descr="File00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3300" y="1600200"/>
            <a:ext cx="37036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2677"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rrowheads="1"/>
          </p:cNvSpPr>
          <p:nvPr>
            <p:ph type="title"/>
          </p:nvPr>
        </p:nvSpPr>
        <p:spPr/>
        <p:txBody>
          <a:bodyPr>
            <a:normAutofit fontScale="90000"/>
          </a:bodyPr>
          <a:lstStyle/>
          <a:p>
            <a:r>
              <a:rPr lang="en-US" altLang="en-US" sz="4000"/>
              <a:t>Enroute Procedures – Departing Local Area</a:t>
            </a:r>
          </a:p>
        </p:txBody>
      </p:sp>
      <p:sp>
        <p:nvSpPr>
          <p:cNvPr id="413699" name="Rectangle 3"/>
          <p:cNvSpPr>
            <a:spLocks noGrp="1" noChangeArrowheads="1"/>
          </p:cNvSpPr>
          <p:nvPr>
            <p:ph type="body" sz="half" idx="1"/>
          </p:nvPr>
        </p:nvSpPr>
        <p:spPr>
          <a:xfrm>
            <a:off x="457200" y="1600200"/>
            <a:ext cx="4041775" cy="4525963"/>
          </a:xfrm>
        </p:spPr>
        <p:txBody>
          <a:bodyPr>
            <a:normAutofit/>
          </a:bodyPr>
          <a:lstStyle/>
          <a:p>
            <a:r>
              <a:rPr lang="en-US" altLang="en-US" sz="2800"/>
              <a:t>If flying the flight plan to the right. You departed RWY 19R.</a:t>
            </a:r>
          </a:p>
          <a:p>
            <a:r>
              <a:rPr lang="en-US" altLang="en-US" sz="2800"/>
              <a:t>All the points listed are along V13.</a:t>
            </a:r>
          </a:p>
          <a:p>
            <a:r>
              <a:rPr lang="en-US" altLang="en-US" sz="2800"/>
              <a:t>ATC tells you “cleared direct BUM intercept V13 and resume own navigation”</a:t>
            </a:r>
          </a:p>
        </p:txBody>
      </p:sp>
      <p:pic>
        <p:nvPicPr>
          <p:cNvPr id="413700" name="Picture 4" descr="File00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3300" y="1600200"/>
            <a:ext cx="37036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3701"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Rot="1" noChangeArrowheads="1"/>
          </p:cNvSpPr>
          <p:nvPr>
            <p:ph type="title"/>
          </p:nvPr>
        </p:nvSpPr>
        <p:spPr/>
        <p:txBody>
          <a:bodyPr>
            <a:normAutofit fontScale="90000"/>
          </a:bodyPr>
          <a:lstStyle/>
          <a:p>
            <a:r>
              <a:rPr lang="en-US" altLang="en-US" sz="4000"/>
              <a:t>Enroute Procedures – Departing Local Area</a:t>
            </a:r>
          </a:p>
        </p:txBody>
      </p:sp>
      <p:sp>
        <p:nvSpPr>
          <p:cNvPr id="414723" name="Rectangle 3"/>
          <p:cNvSpPr>
            <a:spLocks noGrp="1" noChangeArrowheads="1"/>
          </p:cNvSpPr>
          <p:nvPr>
            <p:ph type="body" sz="half" idx="1"/>
          </p:nvPr>
        </p:nvSpPr>
        <p:spPr>
          <a:xfrm>
            <a:off x="457200" y="1600200"/>
            <a:ext cx="4041775" cy="4525963"/>
          </a:xfrm>
        </p:spPr>
        <p:txBody>
          <a:bodyPr/>
          <a:lstStyle/>
          <a:p>
            <a:r>
              <a:rPr lang="en-US" altLang="en-US" sz="2800"/>
              <a:t>ATC now expects you fly direct BUM, but that is not the next point in the Flight Plan.</a:t>
            </a:r>
          </a:p>
          <a:p>
            <a:r>
              <a:rPr lang="en-US" altLang="en-US" sz="2800"/>
              <a:t>To make BUM the next point, press the LSK next to it to move it to the scratch pad</a:t>
            </a:r>
          </a:p>
        </p:txBody>
      </p:sp>
      <p:pic>
        <p:nvPicPr>
          <p:cNvPr id="414724" name="Picture 4" descr="File00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3300" y="1600200"/>
            <a:ext cx="37036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4725" name="Line 5"/>
          <p:cNvSpPr>
            <a:spLocks noChangeShapeType="1"/>
          </p:cNvSpPr>
          <p:nvPr/>
        </p:nvSpPr>
        <p:spPr bwMode="auto">
          <a:xfrm flipV="1">
            <a:off x="4114800" y="3886200"/>
            <a:ext cx="838200" cy="3810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26" name="Text Box 6"/>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4725"/>
                                        </p:tgtEl>
                                        <p:attrNameLst>
                                          <p:attrName>style.visibility</p:attrName>
                                        </p:attrNameLst>
                                      </p:cBhvr>
                                      <p:to>
                                        <p:strVal val="visible"/>
                                      </p:to>
                                    </p:set>
                                    <p:anim calcmode="lin" valueType="num">
                                      <p:cBhvr additive="base">
                                        <p:cTn id="7" dur="500" fill="hold"/>
                                        <p:tgtEl>
                                          <p:spTgt spid="414725"/>
                                        </p:tgtEl>
                                        <p:attrNameLst>
                                          <p:attrName>ppt_x</p:attrName>
                                        </p:attrNameLst>
                                      </p:cBhvr>
                                      <p:tavLst>
                                        <p:tav tm="0">
                                          <p:val>
                                            <p:strVal val="0-#ppt_w/2"/>
                                          </p:val>
                                        </p:tav>
                                        <p:tav tm="100000">
                                          <p:val>
                                            <p:strVal val="#ppt_x"/>
                                          </p:val>
                                        </p:tav>
                                      </p:tavLst>
                                    </p:anim>
                                    <p:anim calcmode="lin" valueType="num">
                                      <p:cBhvr additive="base">
                                        <p:cTn id="8" dur="500" fill="hold"/>
                                        <p:tgtEl>
                                          <p:spTgt spid="4147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rrowheads="1"/>
          </p:cNvSpPr>
          <p:nvPr>
            <p:ph type="title"/>
          </p:nvPr>
        </p:nvSpPr>
        <p:spPr/>
        <p:txBody>
          <a:bodyPr>
            <a:normAutofit fontScale="90000"/>
          </a:bodyPr>
          <a:lstStyle/>
          <a:p>
            <a:r>
              <a:rPr lang="en-US" altLang="en-US" sz="4000"/>
              <a:t>Enroute Procedures – Departing Local Area</a:t>
            </a:r>
          </a:p>
        </p:txBody>
      </p:sp>
      <p:sp>
        <p:nvSpPr>
          <p:cNvPr id="415747" name="Rectangle 3"/>
          <p:cNvSpPr>
            <a:spLocks noGrp="1" noChangeArrowheads="1"/>
          </p:cNvSpPr>
          <p:nvPr>
            <p:ph type="body" sz="half" idx="1"/>
          </p:nvPr>
        </p:nvSpPr>
        <p:spPr>
          <a:xfrm>
            <a:off x="457200" y="1600200"/>
            <a:ext cx="4041775" cy="4525963"/>
          </a:xfrm>
        </p:spPr>
        <p:txBody>
          <a:bodyPr/>
          <a:lstStyle/>
          <a:p>
            <a:r>
              <a:rPr lang="en-US" altLang="en-US" sz="2800"/>
              <a:t>Next press LSK 2, the one next to the Green line.</a:t>
            </a:r>
          </a:p>
          <a:p>
            <a:r>
              <a:rPr lang="en-US" altLang="en-US" sz="2800"/>
              <a:t>This moves BUM into the Green then EXEC. The FMS will now provide navigation information to fly direct to BUM.</a:t>
            </a:r>
          </a:p>
          <a:p>
            <a:endParaRPr lang="en-US" altLang="en-US" sz="2800"/>
          </a:p>
        </p:txBody>
      </p:sp>
      <p:pic>
        <p:nvPicPr>
          <p:cNvPr id="415748" name="Picture 4" descr="File00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3300" y="1600200"/>
            <a:ext cx="37036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5749" name="Line 5"/>
          <p:cNvSpPr>
            <a:spLocks noChangeShapeType="1"/>
          </p:cNvSpPr>
          <p:nvPr/>
        </p:nvSpPr>
        <p:spPr bwMode="auto">
          <a:xfrm>
            <a:off x="4191000" y="2514600"/>
            <a:ext cx="762000" cy="10668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751" name="Text Box 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5749"/>
                                        </p:tgtEl>
                                        <p:attrNameLst>
                                          <p:attrName>style.visibility</p:attrName>
                                        </p:attrNameLst>
                                      </p:cBhvr>
                                      <p:to>
                                        <p:strVal val="visible"/>
                                      </p:to>
                                    </p:set>
                                    <p:anim calcmode="lin" valueType="num">
                                      <p:cBhvr additive="base">
                                        <p:cTn id="7" dur="500" fill="hold"/>
                                        <p:tgtEl>
                                          <p:spTgt spid="415749"/>
                                        </p:tgtEl>
                                        <p:attrNameLst>
                                          <p:attrName>ppt_x</p:attrName>
                                        </p:attrNameLst>
                                      </p:cBhvr>
                                      <p:tavLst>
                                        <p:tav tm="0">
                                          <p:val>
                                            <p:strVal val="0-#ppt_w/2"/>
                                          </p:val>
                                        </p:tav>
                                        <p:tav tm="100000">
                                          <p:val>
                                            <p:strVal val="#ppt_x"/>
                                          </p:val>
                                        </p:tav>
                                      </p:tavLst>
                                    </p:anim>
                                    <p:anim calcmode="lin" valueType="num">
                                      <p:cBhvr additive="base">
                                        <p:cTn id="8" dur="500" fill="hold"/>
                                        <p:tgtEl>
                                          <p:spTgt spid="415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rrowheads="1"/>
          </p:cNvSpPr>
          <p:nvPr>
            <p:ph type="title" idx="4294967295"/>
          </p:nvPr>
        </p:nvSpPr>
        <p:spPr>
          <a:xfrm>
            <a:off x="0" y="228600"/>
            <a:ext cx="8510588" cy="1325563"/>
          </a:xfrm>
        </p:spPr>
        <p:txBody>
          <a:bodyPr/>
          <a:lstStyle/>
          <a:p>
            <a:r>
              <a:rPr lang="en-US" altLang="en-US" sz="4000"/>
              <a:t>Enroute Procedures – Departing Local Area</a:t>
            </a:r>
          </a:p>
        </p:txBody>
      </p:sp>
      <p:sp>
        <p:nvSpPr>
          <p:cNvPr id="416771" name="Rectangle 3"/>
          <p:cNvSpPr>
            <a:spLocks noGrp="1" noChangeArrowheads="1"/>
          </p:cNvSpPr>
          <p:nvPr>
            <p:ph type="body" sz="half" idx="4294967295"/>
          </p:nvPr>
        </p:nvSpPr>
        <p:spPr>
          <a:xfrm>
            <a:off x="0" y="1676400"/>
            <a:ext cx="8610600" cy="4422775"/>
          </a:xfrm>
        </p:spPr>
        <p:txBody>
          <a:bodyPr/>
          <a:lstStyle/>
          <a:p>
            <a:pPr marL="533400" indent="-533400"/>
            <a:r>
              <a:rPr lang="en-US" altLang="en-US" sz="2800"/>
              <a:t>In summary, if ever cleared direct to a point in the flight plan that is not your next point</a:t>
            </a:r>
          </a:p>
          <a:p>
            <a:pPr marL="533400" indent="-533400">
              <a:buClr>
                <a:schemeClr val="tx1"/>
              </a:buClr>
              <a:buFont typeface="Wingdings" panose="05000000000000000000" pitchFamily="2" charset="2"/>
              <a:buChar char="Ø"/>
            </a:pPr>
            <a:r>
              <a:rPr lang="en-US" altLang="en-US" sz="2800"/>
              <a:t>Select the desired point and  move it to the green line</a:t>
            </a:r>
          </a:p>
          <a:p>
            <a:pPr marL="533400" indent="-533400">
              <a:buClr>
                <a:schemeClr val="tx1"/>
              </a:buClr>
              <a:buFont typeface="Wingdings" panose="05000000000000000000" pitchFamily="2" charset="2"/>
              <a:buChar char="Ø"/>
            </a:pPr>
            <a:r>
              <a:rPr lang="en-US" altLang="en-US" sz="2800"/>
              <a:t>Next, Execute, to fly direct from your present position direct to the new waypoint.</a:t>
            </a:r>
          </a:p>
          <a:p>
            <a:pPr marL="533400" indent="-533400"/>
            <a:r>
              <a:rPr lang="en-US" altLang="en-US" sz="2800"/>
              <a:t>A second method to proceed DIR to a waypoint is press the DIR function and select the appropriate waypoint. </a:t>
            </a:r>
          </a:p>
        </p:txBody>
      </p:sp>
      <p:sp>
        <p:nvSpPr>
          <p:cNvPr id="416773"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rrowheads="1"/>
          </p:cNvSpPr>
          <p:nvPr>
            <p:ph type="title"/>
          </p:nvPr>
        </p:nvSpPr>
        <p:spPr/>
        <p:txBody>
          <a:bodyPr/>
          <a:lstStyle/>
          <a:p>
            <a:r>
              <a:rPr lang="en-US" altLang="en-US"/>
              <a:t>Enroute Procedures</a:t>
            </a:r>
          </a:p>
        </p:txBody>
      </p:sp>
      <p:sp>
        <p:nvSpPr>
          <p:cNvPr id="417795" name="Rectangle 3"/>
          <p:cNvSpPr>
            <a:spLocks noGrp="1" noChangeArrowheads="1"/>
          </p:cNvSpPr>
          <p:nvPr>
            <p:ph idx="1"/>
          </p:nvPr>
        </p:nvSpPr>
        <p:spPr/>
        <p:txBody>
          <a:bodyPr/>
          <a:lstStyle/>
          <a:p>
            <a:r>
              <a:rPr lang="en-US" altLang="en-US"/>
              <a:t>ATC may clear you to intercept an airway between two points on your flight plan, not direct to a point.</a:t>
            </a:r>
          </a:p>
          <a:p>
            <a:r>
              <a:rPr lang="en-US" altLang="en-US"/>
              <a:t>An example of this clearance would be:</a:t>
            </a:r>
          </a:p>
          <a:p>
            <a:pPr lvl="1"/>
            <a:r>
              <a:rPr lang="en-US" altLang="en-US"/>
              <a:t>“Fly heading 350 to intercept V13 and resume own navigation”</a:t>
            </a:r>
          </a:p>
          <a:p>
            <a:endParaRPr lang="en-US" altLang="en-US"/>
          </a:p>
        </p:txBody>
      </p:sp>
      <p:sp>
        <p:nvSpPr>
          <p:cNvPr id="417796" name="Text Box 4"/>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228600" y="0"/>
            <a:ext cx="8229600" cy="503238"/>
          </a:xfrm>
          <a:noFill/>
          <a:ln/>
          <a:extLst>
            <a:ext uri="{AF507438-7753-43E0-B8FC-AC1667EBCBE1}">
              <a14:hiddenEffects xmlns:a14="http://schemas.microsoft.com/office/drawing/2010/main">
                <a:effectLst>
                  <a:outerShdw dist="53882" dir="2700000" algn="ctr" rotWithShape="0">
                    <a:schemeClr val="tx2"/>
                  </a:outerShdw>
                </a:effectLst>
              </a14:hiddenEffects>
            </a:ext>
          </a:extLst>
        </p:spPr>
        <p:txBody>
          <a:bodyPr>
            <a:normAutofit fontScale="90000"/>
          </a:bodyPr>
          <a:lstStyle/>
          <a:p>
            <a:r>
              <a:rPr lang="en-US" altLang="en-US">
                <a:solidFill>
                  <a:schemeClr val="tx1"/>
                </a:solidFill>
              </a:rPr>
              <a:t>FMS Sensor Control </a:t>
            </a:r>
          </a:p>
        </p:txBody>
      </p:sp>
      <p:sp>
        <p:nvSpPr>
          <p:cNvPr id="519178" name="Rectangle 10"/>
          <p:cNvSpPr>
            <a:spLocks noGrp="1" noChangeArrowheads="1"/>
          </p:cNvSpPr>
          <p:nvPr>
            <p:ph idx="1"/>
          </p:nvPr>
        </p:nvSpPr>
        <p:spPr>
          <a:xfrm>
            <a:off x="0" y="685800"/>
            <a:ext cx="8229600" cy="4525963"/>
          </a:xfrm>
          <a:noFill/>
          <a:ln/>
        </p:spPr>
        <p:txBody>
          <a:bodyPr/>
          <a:lstStyle/>
          <a:p>
            <a:r>
              <a:rPr lang="en-US" altLang="en-US" b="1"/>
              <a:t>Sensor Weighing in the Position Solution</a:t>
            </a:r>
          </a:p>
          <a:p>
            <a:pPr lvl="1"/>
            <a:r>
              <a:rPr lang="en-US" altLang="en-US" sz="2000" b="1"/>
              <a:t>DME/DME</a:t>
            </a:r>
          </a:p>
          <a:p>
            <a:pPr lvl="2"/>
            <a:r>
              <a:rPr lang="en-US" altLang="en-US" sz="2000"/>
              <a:t>DME </a:t>
            </a:r>
            <a:r>
              <a:rPr lang="en-US" altLang="en-US" sz="2000" u="sng"/>
              <a:t>Auto </a:t>
            </a:r>
            <a:r>
              <a:rPr lang="en-US" altLang="en-US" sz="2000"/>
              <a:t>Tuning</a:t>
            </a:r>
          </a:p>
          <a:p>
            <a:pPr lvl="2"/>
            <a:r>
              <a:rPr lang="en-US" altLang="en-US" sz="2000"/>
              <a:t>Can be inadvertently disabled.</a:t>
            </a:r>
          </a:p>
          <a:p>
            <a:pPr lvl="2"/>
            <a:r>
              <a:rPr lang="en-US" altLang="en-US" sz="2000"/>
              <a:t> May be a problem if not tuned to receivable navaid</a:t>
            </a:r>
          </a:p>
          <a:p>
            <a:pPr lvl="1"/>
            <a:endParaRPr lang="en-US" altLang="en-US" sz="2000"/>
          </a:p>
          <a:p>
            <a:endParaRPr lang="en-US" altLang="en-US"/>
          </a:p>
          <a:p>
            <a:endParaRPr lang="en-US" altLang="en-US"/>
          </a:p>
          <a:p>
            <a:endParaRPr lang="en-US" altLang="en-US"/>
          </a:p>
          <a:p>
            <a:pPr lvl="1">
              <a:buFont typeface="Wingdings" panose="05000000000000000000" pitchFamily="2" charset="2"/>
              <a:buNone/>
            </a:pPr>
            <a:r>
              <a:rPr lang="en-US" altLang="en-US"/>
              <a:t>	</a:t>
            </a:r>
          </a:p>
        </p:txBody>
      </p:sp>
      <p:pic>
        <p:nvPicPr>
          <p:cNvPr id="519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429000"/>
            <a:ext cx="35052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9172" name="Group 4"/>
          <p:cNvGrpSpPr>
            <a:grpSpLocks/>
          </p:cNvGrpSpPr>
          <p:nvPr/>
        </p:nvGrpSpPr>
        <p:grpSpPr bwMode="auto">
          <a:xfrm>
            <a:off x="228600" y="2362200"/>
            <a:ext cx="3821113" cy="4078288"/>
            <a:chOff x="739" y="1829"/>
            <a:chExt cx="1932" cy="2062"/>
          </a:xfrm>
        </p:grpSpPr>
        <p:grpSp>
          <p:nvGrpSpPr>
            <p:cNvPr id="519173" name="Group 5"/>
            <p:cNvGrpSpPr>
              <a:grpSpLocks/>
            </p:cNvGrpSpPr>
            <p:nvPr/>
          </p:nvGrpSpPr>
          <p:grpSpPr bwMode="auto">
            <a:xfrm>
              <a:off x="739" y="1829"/>
              <a:ext cx="1932" cy="2062"/>
              <a:chOff x="2928" y="384"/>
              <a:chExt cx="2592" cy="2914"/>
            </a:xfrm>
          </p:grpSpPr>
          <p:pic>
            <p:nvPicPr>
              <p:cNvPr id="519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 y="440"/>
                <a:ext cx="2469" cy="2858"/>
              </a:xfrm>
              <a:prstGeom prst="rect">
                <a:avLst/>
              </a:prstGeom>
              <a:noFill/>
              <a:ln>
                <a:noFill/>
              </a:ln>
              <a:effectLst/>
              <a:extLst>
                <a:ext uri="{909E8E84-426E-40DD-AFC4-6F175D3DCCD1}">
                  <a14:hiddenFill xmlns:a14="http://schemas.microsoft.com/office/drawing/2010/main">
                    <a:solidFill>
                      <a:schemeClr val="accent1">
                        <a:alpha val="33000"/>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9175" name="Rectangle 7"/>
              <p:cNvSpPr>
                <a:spLocks noChangeArrowheads="1"/>
              </p:cNvSpPr>
              <p:nvPr/>
            </p:nvSpPr>
            <p:spPr bwMode="auto">
              <a:xfrm>
                <a:off x="2928" y="384"/>
                <a:ext cx="2592" cy="27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519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 y="2122"/>
              <a:ext cx="1263" cy="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9177" name="Oval 9"/>
          <p:cNvSpPr>
            <a:spLocks noChangeArrowheads="1"/>
          </p:cNvSpPr>
          <p:nvPr/>
        </p:nvSpPr>
        <p:spPr bwMode="auto">
          <a:xfrm>
            <a:off x="860425" y="3697288"/>
            <a:ext cx="1100138" cy="835025"/>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Rot="1" noChangeArrowheads="1"/>
          </p:cNvSpPr>
          <p:nvPr>
            <p:ph type="title"/>
          </p:nvPr>
        </p:nvSpPr>
        <p:spPr>
          <a:xfrm>
            <a:off x="457200" y="0"/>
            <a:ext cx="8229600" cy="1143000"/>
          </a:xfrm>
        </p:spPr>
        <p:txBody>
          <a:bodyPr/>
          <a:lstStyle/>
          <a:p>
            <a:r>
              <a:rPr lang="en-US" altLang="en-US" sz="2800"/>
              <a:t>Enroute Procedures</a:t>
            </a:r>
            <a:br>
              <a:rPr lang="en-US" altLang="en-US" sz="2800"/>
            </a:br>
            <a:r>
              <a:rPr lang="en-US" altLang="en-US" sz="2800"/>
              <a:t>Green Method</a:t>
            </a:r>
          </a:p>
        </p:txBody>
      </p:sp>
      <p:sp>
        <p:nvSpPr>
          <p:cNvPr id="418819" name="Rectangle 3"/>
          <p:cNvSpPr>
            <a:spLocks noGrp="1" noChangeArrowheads="1"/>
          </p:cNvSpPr>
          <p:nvPr>
            <p:ph type="body" sz="half" idx="1"/>
          </p:nvPr>
        </p:nvSpPr>
        <p:spPr>
          <a:xfrm>
            <a:off x="457200" y="1143000"/>
            <a:ext cx="4041775" cy="4525963"/>
          </a:xfrm>
        </p:spPr>
        <p:txBody>
          <a:bodyPr>
            <a:normAutofit fontScale="85000" lnSpcReduction="10000"/>
          </a:bodyPr>
          <a:lstStyle/>
          <a:p>
            <a:pPr>
              <a:lnSpc>
                <a:spcPct val="90000"/>
              </a:lnSpc>
            </a:pPr>
            <a:r>
              <a:rPr lang="en-US" altLang="en-US" sz="2800"/>
              <a:t>Note the FMS derived course to the next point on the desired airway then…</a:t>
            </a:r>
          </a:p>
          <a:p>
            <a:pPr>
              <a:lnSpc>
                <a:spcPct val="90000"/>
              </a:lnSpc>
            </a:pPr>
            <a:r>
              <a:rPr lang="en-US" altLang="en-US" sz="2800"/>
              <a:t>Press the LSK for the point ahead of you on the airway.</a:t>
            </a:r>
          </a:p>
          <a:p>
            <a:pPr>
              <a:lnSpc>
                <a:spcPct val="90000"/>
              </a:lnSpc>
            </a:pPr>
            <a:r>
              <a:rPr lang="en-US" altLang="en-US" sz="2800"/>
              <a:t>Enter this point into the Green (active) LSK.</a:t>
            </a:r>
          </a:p>
          <a:p>
            <a:pPr>
              <a:lnSpc>
                <a:spcPct val="90000"/>
              </a:lnSpc>
            </a:pPr>
            <a:r>
              <a:rPr lang="en-US" altLang="en-US" sz="2800"/>
              <a:t>Enter FMS derived course previously noted for V13 and Press INTC CRS LSK</a:t>
            </a:r>
          </a:p>
          <a:p>
            <a:pPr>
              <a:lnSpc>
                <a:spcPct val="90000"/>
              </a:lnSpc>
            </a:pPr>
            <a:r>
              <a:rPr lang="en-US" altLang="en-US" sz="2800"/>
              <a:t>Verify and Execute</a:t>
            </a:r>
          </a:p>
        </p:txBody>
      </p:sp>
      <p:pic>
        <p:nvPicPr>
          <p:cNvPr id="418820" name="Picture 4" descr="LEGS P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8713" y="1600200"/>
            <a:ext cx="3473450" cy="452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8821" name="Line 5"/>
          <p:cNvSpPr>
            <a:spLocks noChangeShapeType="1"/>
          </p:cNvSpPr>
          <p:nvPr/>
        </p:nvSpPr>
        <p:spPr bwMode="auto">
          <a:xfrm flipV="1">
            <a:off x="4267200" y="3810000"/>
            <a:ext cx="3962400" cy="8382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822" name="Text Box 6"/>
          <p:cNvSpPr txBox="1">
            <a:spLocks noChangeArrowheads="1"/>
          </p:cNvSpPr>
          <p:nvPr/>
        </p:nvSpPr>
        <p:spPr bwMode="auto">
          <a:xfrm>
            <a:off x="5029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8821"/>
                                        </p:tgtEl>
                                        <p:attrNameLst>
                                          <p:attrName>style.visibility</p:attrName>
                                        </p:attrNameLst>
                                      </p:cBhvr>
                                      <p:to>
                                        <p:strVal val="visible"/>
                                      </p:to>
                                    </p:set>
                                    <p:anim calcmode="lin" valueType="num">
                                      <p:cBhvr additive="base">
                                        <p:cTn id="7" dur="500" fill="hold"/>
                                        <p:tgtEl>
                                          <p:spTgt spid="418821"/>
                                        </p:tgtEl>
                                        <p:attrNameLst>
                                          <p:attrName>ppt_x</p:attrName>
                                        </p:attrNameLst>
                                      </p:cBhvr>
                                      <p:tavLst>
                                        <p:tav tm="0">
                                          <p:val>
                                            <p:strVal val="0-#ppt_w/2"/>
                                          </p:val>
                                        </p:tav>
                                        <p:tav tm="100000">
                                          <p:val>
                                            <p:strVal val="#ppt_x"/>
                                          </p:val>
                                        </p:tav>
                                      </p:tavLst>
                                    </p:anim>
                                    <p:anim calcmode="lin" valueType="num">
                                      <p:cBhvr additive="base">
                                        <p:cTn id="8" dur="500" fill="hold"/>
                                        <p:tgtEl>
                                          <p:spTgt spid="4188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rrowheads="1"/>
          </p:cNvSpPr>
          <p:nvPr>
            <p:ph type="title"/>
          </p:nvPr>
        </p:nvSpPr>
        <p:spPr/>
        <p:txBody>
          <a:bodyPr/>
          <a:lstStyle/>
          <a:p>
            <a:r>
              <a:rPr lang="en-US" altLang="en-US"/>
              <a:t>Enroute Procedures</a:t>
            </a:r>
          </a:p>
        </p:txBody>
      </p:sp>
      <p:sp>
        <p:nvSpPr>
          <p:cNvPr id="419843" name="Rectangle 3"/>
          <p:cNvSpPr>
            <a:spLocks noGrp="1" noChangeArrowheads="1"/>
          </p:cNvSpPr>
          <p:nvPr>
            <p:ph idx="1"/>
          </p:nvPr>
        </p:nvSpPr>
        <p:spPr/>
        <p:txBody>
          <a:bodyPr/>
          <a:lstStyle/>
          <a:p>
            <a:pPr>
              <a:lnSpc>
                <a:spcPct val="90000"/>
              </a:lnSpc>
            </a:pPr>
            <a:r>
              <a:rPr lang="en-US" altLang="en-US"/>
              <a:t>This “Green method” will draw an infinite line from the point on the airway selected corresponding to the entered INT CRS.</a:t>
            </a:r>
          </a:p>
          <a:p>
            <a:pPr>
              <a:lnSpc>
                <a:spcPct val="90000"/>
              </a:lnSpc>
            </a:pPr>
            <a:r>
              <a:rPr lang="en-US" altLang="en-US"/>
              <a:t>When within 10 radials of the course the CDI will start to come alive.</a:t>
            </a:r>
          </a:p>
          <a:p>
            <a:pPr>
              <a:lnSpc>
                <a:spcPct val="90000"/>
              </a:lnSpc>
            </a:pPr>
            <a:r>
              <a:rPr lang="en-US" altLang="en-US"/>
              <a:t>Intercept the course</a:t>
            </a:r>
          </a:p>
        </p:txBody>
      </p:sp>
      <p:sp>
        <p:nvSpPr>
          <p:cNvPr id="419844" name="Text Box 4"/>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rrowheads="1"/>
          </p:cNvSpPr>
          <p:nvPr>
            <p:ph type="title"/>
          </p:nvPr>
        </p:nvSpPr>
        <p:spPr/>
        <p:txBody>
          <a:bodyPr>
            <a:normAutofit fontScale="90000"/>
          </a:bodyPr>
          <a:lstStyle/>
          <a:p>
            <a:r>
              <a:rPr lang="en-US" altLang="en-US" sz="3200"/>
              <a:t>Enroute Procedures</a:t>
            </a:r>
            <a:br>
              <a:rPr lang="en-US" altLang="en-US" sz="3200"/>
            </a:br>
            <a:r>
              <a:rPr lang="en-US" altLang="en-US" sz="3200"/>
              <a:t>Blue Method</a:t>
            </a:r>
          </a:p>
        </p:txBody>
      </p:sp>
      <p:sp>
        <p:nvSpPr>
          <p:cNvPr id="480259" name="Rectangle 3"/>
          <p:cNvSpPr>
            <a:spLocks noGrp="1" noChangeArrowheads="1"/>
          </p:cNvSpPr>
          <p:nvPr>
            <p:ph idx="1"/>
          </p:nvPr>
        </p:nvSpPr>
        <p:spPr/>
        <p:txBody>
          <a:bodyPr/>
          <a:lstStyle/>
          <a:p>
            <a:pPr>
              <a:lnSpc>
                <a:spcPct val="90000"/>
              </a:lnSpc>
            </a:pPr>
            <a:r>
              <a:rPr lang="en-US" altLang="en-US"/>
              <a:t>Blue method can be used when intercepting an airway between two points.  </a:t>
            </a:r>
          </a:p>
          <a:p>
            <a:pPr>
              <a:lnSpc>
                <a:spcPct val="90000"/>
              </a:lnSpc>
            </a:pPr>
            <a:r>
              <a:rPr lang="en-US" altLang="en-US"/>
              <a:t>Select the point the aircraft has passed and place it in the “Blue” (from line).</a:t>
            </a:r>
          </a:p>
          <a:p>
            <a:pPr>
              <a:lnSpc>
                <a:spcPct val="90000"/>
              </a:lnSpc>
            </a:pPr>
            <a:r>
              <a:rPr lang="en-US" altLang="en-US"/>
              <a:t>The next waypoint on the legs page will then be the point you are going to next in the “Green”</a:t>
            </a:r>
          </a:p>
          <a:p>
            <a:pPr>
              <a:lnSpc>
                <a:spcPct val="90000"/>
              </a:lnSpc>
            </a:pPr>
            <a:r>
              <a:rPr lang="en-US" altLang="en-US"/>
              <a:t>The FMS calculates the intercept course and sets the CDI to the proper course.</a:t>
            </a:r>
          </a:p>
          <a:p>
            <a:pPr>
              <a:lnSpc>
                <a:spcPct val="90000"/>
              </a:lnSpc>
            </a:pPr>
            <a:r>
              <a:rPr lang="en-US" altLang="en-US"/>
              <a:t>Intercept the course.</a:t>
            </a:r>
          </a:p>
        </p:txBody>
      </p:sp>
      <p:sp>
        <p:nvSpPr>
          <p:cNvPr id="480260" name="Text Box 4"/>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p:txBody>
          <a:bodyPr/>
          <a:lstStyle/>
          <a:p>
            <a:r>
              <a:rPr lang="en-US" altLang="en-US"/>
              <a:t>Enroute Procedures</a:t>
            </a:r>
          </a:p>
        </p:txBody>
      </p:sp>
      <p:sp>
        <p:nvSpPr>
          <p:cNvPr id="420867" name="Rectangle 3"/>
          <p:cNvSpPr>
            <a:spLocks noGrp="1" noChangeArrowheads="1"/>
          </p:cNvSpPr>
          <p:nvPr>
            <p:ph idx="1"/>
          </p:nvPr>
        </p:nvSpPr>
        <p:spPr/>
        <p:txBody>
          <a:bodyPr>
            <a:normAutofit lnSpcReduction="10000"/>
          </a:bodyPr>
          <a:lstStyle/>
          <a:p>
            <a:pPr>
              <a:lnSpc>
                <a:spcPct val="90000"/>
              </a:lnSpc>
            </a:pPr>
            <a:r>
              <a:rPr lang="en-US" altLang="en-US" sz="2800"/>
              <a:t>A third situation you may encounter when enroute is being vectored by ATC off your plan route for something such as traffic avoidance. </a:t>
            </a:r>
          </a:p>
          <a:p>
            <a:pPr>
              <a:lnSpc>
                <a:spcPct val="90000"/>
              </a:lnSpc>
            </a:pPr>
            <a:r>
              <a:rPr lang="en-US" altLang="en-US" sz="2800"/>
              <a:t>Once off route you may be cleared direct to the same point you were just flying to, but now you are displaced off the airway and you CDI shows course deviation.</a:t>
            </a:r>
          </a:p>
          <a:p>
            <a:pPr>
              <a:lnSpc>
                <a:spcPct val="90000"/>
              </a:lnSpc>
            </a:pPr>
            <a:r>
              <a:rPr lang="en-US" altLang="en-US" sz="2800"/>
              <a:t>You can’t re-intercept the course on you CDI because ATC expects you to fly direct from your present position.</a:t>
            </a:r>
          </a:p>
        </p:txBody>
      </p:sp>
      <p:sp>
        <p:nvSpPr>
          <p:cNvPr id="420868" name="Text Box 4"/>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rrowheads="1"/>
          </p:cNvSpPr>
          <p:nvPr>
            <p:ph type="title"/>
          </p:nvPr>
        </p:nvSpPr>
        <p:spPr/>
        <p:txBody>
          <a:bodyPr/>
          <a:lstStyle/>
          <a:p>
            <a:r>
              <a:rPr lang="en-US" altLang="en-US"/>
              <a:t>Enroute Procedures</a:t>
            </a:r>
          </a:p>
        </p:txBody>
      </p:sp>
      <p:sp>
        <p:nvSpPr>
          <p:cNvPr id="421891" name="Rectangle 3"/>
          <p:cNvSpPr>
            <a:spLocks noGrp="1" noChangeArrowheads="1"/>
          </p:cNvSpPr>
          <p:nvPr>
            <p:ph type="body" sz="half" idx="1"/>
          </p:nvPr>
        </p:nvSpPr>
        <p:spPr>
          <a:xfrm>
            <a:off x="457200" y="1600200"/>
            <a:ext cx="4041775" cy="4525963"/>
          </a:xfrm>
        </p:spPr>
        <p:txBody>
          <a:bodyPr/>
          <a:lstStyle/>
          <a:p>
            <a:r>
              <a:rPr lang="en-US" altLang="en-US" sz="2800"/>
              <a:t>For example, you were flying direct PEABO when vectored off course. ATC then cleared you “direct present position to PEABO and resume own navigation.”</a:t>
            </a:r>
          </a:p>
        </p:txBody>
      </p:sp>
      <p:pic>
        <p:nvPicPr>
          <p:cNvPr id="421892" name="Picture 4" descr="File00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3300" y="1600200"/>
            <a:ext cx="37036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1893"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rrowheads="1"/>
          </p:cNvSpPr>
          <p:nvPr>
            <p:ph type="title"/>
          </p:nvPr>
        </p:nvSpPr>
        <p:spPr/>
        <p:txBody>
          <a:bodyPr/>
          <a:lstStyle/>
          <a:p>
            <a:r>
              <a:rPr lang="en-US" altLang="en-US"/>
              <a:t>Enroute Procedures</a:t>
            </a:r>
          </a:p>
        </p:txBody>
      </p:sp>
      <p:sp>
        <p:nvSpPr>
          <p:cNvPr id="422915" name="Rectangle 3"/>
          <p:cNvSpPr>
            <a:spLocks noGrp="1" noChangeArrowheads="1"/>
          </p:cNvSpPr>
          <p:nvPr>
            <p:ph type="body" sz="half" idx="1"/>
          </p:nvPr>
        </p:nvSpPr>
        <p:spPr>
          <a:xfrm>
            <a:off x="457200" y="1600200"/>
            <a:ext cx="4041775" cy="4525963"/>
          </a:xfrm>
        </p:spPr>
        <p:txBody>
          <a:bodyPr/>
          <a:lstStyle/>
          <a:p>
            <a:r>
              <a:rPr lang="en-US" altLang="en-US" sz="2800"/>
              <a:t>To re-center your CDI to fly direct from your present position:</a:t>
            </a:r>
          </a:p>
          <a:p>
            <a:pPr lvl="1"/>
            <a:r>
              <a:rPr lang="en-US" altLang="en-US" sz="2400"/>
              <a:t>Press LSK for PEABO to move it to the scratch pad.</a:t>
            </a:r>
          </a:p>
          <a:p>
            <a:pPr lvl="1"/>
            <a:r>
              <a:rPr lang="en-US" altLang="en-US" sz="2400"/>
              <a:t>Press the same LSK again to move it back up</a:t>
            </a:r>
          </a:p>
          <a:p>
            <a:endParaRPr lang="en-US" altLang="en-US" sz="2800"/>
          </a:p>
        </p:txBody>
      </p:sp>
      <p:pic>
        <p:nvPicPr>
          <p:cNvPr id="422916" name="Picture 4" descr="File00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3300" y="1600200"/>
            <a:ext cx="37036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2917" name="Line 5"/>
          <p:cNvSpPr>
            <a:spLocks noChangeShapeType="1"/>
          </p:cNvSpPr>
          <p:nvPr/>
        </p:nvSpPr>
        <p:spPr bwMode="auto">
          <a:xfrm>
            <a:off x="4267200" y="3276600"/>
            <a:ext cx="685800" cy="3048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18" name="Line 6"/>
          <p:cNvSpPr>
            <a:spLocks noChangeShapeType="1"/>
          </p:cNvSpPr>
          <p:nvPr/>
        </p:nvSpPr>
        <p:spPr bwMode="auto">
          <a:xfrm flipV="1">
            <a:off x="4114800" y="3657600"/>
            <a:ext cx="838200" cy="9144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19" name="Text Box 7"/>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22918"/>
                                        </p:tgtEl>
                                        <p:attrNameLst>
                                          <p:attrName>style.visibility</p:attrName>
                                        </p:attrNameLst>
                                      </p:cBhvr>
                                      <p:to>
                                        <p:strVal val="visible"/>
                                      </p:to>
                                    </p:set>
                                    <p:anim calcmode="lin" valueType="num">
                                      <p:cBhvr additive="base">
                                        <p:cTn id="7" dur="500" fill="hold"/>
                                        <p:tgtEl>
                                          <p:spTgt spid="422918"/>
                                        </p:tgtEl>
                                        <p:attrNameLst>
                                          <p:attrName>ppt_x</p:attrName>
                                        </p:attrNameLst>
                                      </p:cBhvr>
                                      <p:tavLst>
                                        <p:tav tm="0">
                                          <p:val>
                                            <p:strVal val="0-#ppt_w/2"/>
                                          </p:val>
                                        </p:tav>
                                        <p:tav tm="100000">
                                          <p:val>
                                            <p:strVal val="#ppt_x"/>
                                          </p:val>
                                        </p:tav>
                                      </p:tavLst>
                                    </p:anim>
                                    <p:anim calcmode="lin" valueType="num">
                                      <p:cBhvr additive="base">
                                        <p:cTn id="8" dur="500" fill="hold"/>
                                        <p:tgtEl>
                                          <p:spTgt spid="4229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22917"/>
                                        </p:tgtEl>
                                        <p:attrNameLst>
                                          <p:attrName>style.visibility</p:attrName>
                                        </p:attrNameLst>
                                      </p:cBhvr>
                                      <p:to>
                                        <p:strVal val="visible"/>
                                      </p:to>
                                    </p:set>
                                    <p:anim calcmode="lin" valueType="num">
                                      <p:cBhvr additive="base">
                                        <p:cTn id="11" dur="500" fill="hold"/>
                                        <p:tgtEl>
                                          <p:spTgt spid="422917"/>
                                        </p:tgtEl>
                                        <p:attrNameLst>
                                          <p:attrName>ppt_x</p:attrName>
                                        </p:attrNameLst>
                                      </p:cBhvr>
                                      <p:tavLst>
                                        <p:tav tm="0">
                                          <p:val>
                                            <p:strVal val="0-#ppt_w/2"/>
                                          </p:val>
                                        </p:tav>
                                        <p:tav tm="100000">
                                          <p:val>
                                            <p:strVal val="#ppt_x"/>
                                          </p:val>
                                        </p:tav>
                                      </p:tavLst>
                                    </p:anim>
                                    <p:anim calcmode="lin" valueType="num">
                                      <p:cBhvr additive="base">
                                        <p:cTn id="12" dur="500" fill="hold"/>
                                        <p:tgtEl>
                                          <p:spTgt spid="4229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rrowheads="1"/>
          </p:cNvSpPr>
          <p:nvPr>
            <p:ph type="title"/>
          </p:nvPr>
        </p:nvSpPr>
        <p:spPr/>
        <p:txBody>
          <a:bodyPr/>
          <a:lstStyle/>
          <a:p>
            <a:r>
              <a:rPr lang="en-US" altLang="en-US"/>
              <a:t>Enroute Procedures</a:t>
            </a:r>
          </a:p>
        </p:txBody>
      </p:sp>
      <p:sp>
        <p:nvSpPr>
          <p:cNvPr id="423939" name="Rectangle 3"/>
          <p:cNvSpPr>
            <a:spLocks noGrp="1" noChangeArrowheads="1"/>
          </p:cNvSpPr>
          <p:nvPr>
            <p:ph idx="1"/>
          </p:nvPr>
        </p:nvSpPr>
        <p:spPr/>
        <p:txBody>
          <a:bodyPr/>
          <a:lstStyle/>
          <a:p>
            <a:r>
              <a:rPr lang="en-US" altLang="en-US"/>
              <a:t>This tells the FMS that you want to fly present position direct the point you moved into the Green. After doing this, the CDI should center up.</a:t>
            </a:r>
          </a:p>
          <a:p>
            <a:r>
              <a:rPr lang="en-US" altLang="en-US"/>
              <a:t>This is referred to as “Double Tapping.”</a:t>
            </a:r>
          </a:p>
        </p:txBody>
      </p:sp>
      <p:sp>
        <p:nvSpPr>
          <p:cNvPr id="423940" name="Text Box 4"/>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2"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rrowheads="1"/>
          </p:cNvSpPr>
          <p:nvPr>
            <p:ph type="title"/>
          </p:nvPr>
        </p:nvSpPr>
        <p:spPr/>
        <p:txBody>
          <a:bodyPr/>
          <a:lstStyle/>
          <a:p>
            <a:r>
              <a:rPr lang="en-US" altLang="en-US"/>
              <a:t>Enroute Procedures – Fuel Log</a:t>
            </a:r>
          </a:p>
        </p:txBody>
      </p:sp>
      <p:sp>
        <p:nvSpPr>
          <p:cNvPr id="429059" name="Rectangle 3"/>
          <p:cNvSpPr>
            <a:spLocks noGrp="1" noChangeArrowheads="1"/>
          </p:cNvSpPr>
          <p:nvPr>
            <p:ph type="body" sz="half" idx="1"/>
          </p:nvPr>
        </p:nvSpPr>
        <p:spPr>
          <a:xfrm>
            <a:off x="457200" y="1600200"/>
            <a:ext cx="4041775" cy="4525963"/>
          </a:xfrm>
        </p:spPr>
        <p:txBody>
          <a:bodyPr>
            <a:normAutofit/>
          </a:bodyPr>
          <a:lstStyle/>
          <a:p>
            <a:r>
              <a:rPr lang="en-US" altLang="en-US" sz="2800"/>
              <a:t>When challenged with “Fuel Log” on the cruise checklist you can use the FMS to determine fuel required to you destination.</a:t>
            </a:r>
          </a:p>
          <a:p>
            <a:r>
              <a:rPr lang="en-US" altLang="en-US" sz="2800"/>
              <a:t>Press the PERF function key to access the Performance Menu</a:t>
            </a:r>
          </a:p>
        </p:txBody>
      </p:sp>
      <p:pic>
        <p:nvPicPr>
          <p:cNvPr id="429060" name="Picture 4" descr="LEGS P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478780" y="2404713"/>
            <a:ext cx="2377440" cy="29169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9061" name="Line 5"/>
          <p:cNvSpPr>
            <a:spLocks noChangeShapeType="1"/>
          </p:cNvSpPr>
          <p:nvPr/>
        </p:nvSpPr>
        <p:spPr bwMode="auto">
          <a:xfrm>
            <a:off x="3657600" y="4648200"/>
            <a:ext cx="2819400" cy="762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062" name="Text Box 6"/>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29061"/>
                                        </p:tgtEl>
                                        <p:attrNameLst>
                                          <p:attrName>style.visibility</p:attrName>
                                        </p:attrNameLst>
                                      </p:cBhvr>
                                      <p:to>
                                        <p:strVal val="visible"/>
                                      </p:to>
                                    </p:set>
                                    <p:anim calcmode="lin" valueType="num">
                                      <p:cBhvr additive="base">
                                        <p:cTn id="7" dur="500" fill="hold"/>
                                        <p:tgtEl>
                                          <p:spTgt spid="429061"/>
                                        </p:tgtEl>
                                        <p:attrNameLst>
                                          <p:attrName>ppt_x</p:attrName>
                                        </p:attrNameLst>
                                      </p:cBhvr>
                                      <p:tavLst>
                                        <p:tav tm="0">
                                          <p:val>
                                            <p:strVal val="0-#ppt_w/2"/>
                                          </p:val>
                                        </p:tav>
                                        <p:tav tm="100000">
                                          <p:val>
                                            <p:strVal val="#ppt_x"/>
                                          </p:val>
                                        </p:tav>
                                      </p:tavLst>
                                    </p:anim>
                                    <p:anim calcmode="lin" valueType="num">
                                      <p:cBhvr additive="base">
                                        <p:cTn id="8" dur="500" fill="hold"/>
                                        <p:tgtEl>
                                          <p:spTgt spid="429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Rot="1" noChangeArrowheads="1"/>
          </p:cNvSpPr>
          <p:nvPr>
            <p:ph type="title"/>
          </p:nvPr>
        </p:nvSpPr>
        <p:spPr/>
        <p:txBody>
          <a:bodyPr/>
          <a:lstStyle/>
          <a:p>
            <a:r>
              <a:rPr lang="en-US" altLang="en-US"/>
              <a:t>Enroute Procedures – Fuel Log</a:t>
            </a:r>
          </a:p>
        </p:txBody>
      </p:sp>
      <p:sp>
        <p:nvSpPr>
          <p:cNvPr id="430083" name="Rectangle 3"/>
          <p:cNvSpPr>
            <a:spLocks noGrp="1" noChangeArrowheads="1"/>
          </p:cNvSpPr>
          <p:nvPr>
            <p:ph type="body" sz="half" idx="1"/>
          </p:nvPr>
        </p:nvSpPr>
        <p:spPr>
          <a:xfrm>
            <a:off x="457200" y="1600200"/>
            <a:ext cx="4041775" cy="4525963"/>
          </a:xfrm>
        </p:spPr>
        <p:txBody>
          <a:bodyPr/>
          <a:lstStyle/>
          <a:p>
            <a:r>
              <a:rPr lang="en-US" altLang="en-US" sz="2800"/>
              <a:t>The Press the FUEL MGMT LSK to access the Fuel Management submenu.</a:t>
            </a:r>
          </a:p>
        </p:txBody>
      </p:sp>
      <p:pic>
        <p:nvPicPr>
          <p:cNvPr id="430084" name="Picture 4" descr="File002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9488" y="1600200"/>
            <a:ext cx="3751262"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085" name="Line 5"/>
          <p:cNvSpPr>
            <a:spLocks noChangeShapeType="1"/>
          </p:cNvSpPr>
          <p:nvPr/>
        </p:nvSpPr>
        <p:spPr bwMode="auto">
          <a:xfrm>
            <a:off x="4495800" y="2667000"/>
            <a:ext cx="3962400" cy="7620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086" name="Text Box 6"/>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30085"/>
                                        </p:tgtEl>
                                        <p:attrNameLst>
                                          <p:attrName>style.visibility</p:attrName>
                                        </p:attrNameLst>
                                      </p:cBhvr>
                                      <p:to>
                                        <p:strVal val="visible"/>
                                      </p:to>
                                    </p:set>
                                    <p:anim calcmode="lin" valueType="num">
                                      <p:cBhvr additive="base">
                                        <p:cTn id="7" dur="500" fill="hold"/>
                                        <p:tgtEl>
                                          <p:spTgt spid="430085"/>
                                        </p:tgtEl>
                                        <p:attrNameLst>
                                          <p:attrName>ppt_x</p:attrName>
                                        </p:attrNameLst>
                                      </p:cBhvr>
                                      <p:tavLst>
                                        <p:tav tm="0">
                                          <p:val>
                                            <p:strVal val="0-#ppt_w/2"/>
                                          </p:val>
                                        </p:tav>
                                        <p:tav tm="100000">
                                          <p:val>
                                            <p:strVal val="#ppt_x"/>
                                          </p:val>
                                        </p:tav>
                                      </p:tavLst>
                                    </p:anim>
                                    <p:anim calcmode="lin" valueType="num">
                                      <p:cBhvr additive="base">
                                        <p:cTn id="8" dur="500" fill="hold"/>
                                        <p:tgtEl>
                                          <p:spTgt spid="4300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rrowheads="1"/>
          </p:cNvSpPr>
          <p:nvPr>
            <p:ph type="title"/>
          </p:nvPr>
        </p:nvSpPr>
        <p:spPr/>
        <p:txBody>
          <a:bodyPr/>
          <a:lstStyle/>
          <a:p>
            <a:r>
              <a:rPr lang="en-US" altLang="en-US"/>
              <a:t>Enroute Procedures – Fuel Log</a:t>
            </a:r>
          </a:p>
        </p:txBody>
      </p:sp>
      <p:sp>
        <p:nvSpPr>
          <p:cNvPr id="431107" name="Rectangle 3"/>
          <p:cNvSpPr>
            <a:spLocks noGrp="1" noChangeArrowheads="1"/>
          </p:cNvSpPr>
          <p:nvPr>
            <p:ph type="body" sz="half" idx="1"/>
          </p:nvPr>
        </p:nvSpPr>
        <p:spPr>
          <a:xfrm>
            <a:off x="457200" y="1600200"/>
            <a:ext cx="4041775" cy="4525963"/>
          </a:xfrm>
        </p:spPr>
        <p:txBody>
          <a:bodyPr/>
          <a:lstStyle/>
          <a:p>
            <a:r>
              <a:rPr lang="en-US" altLang="en-US" sz="2800"/>
              <a:t>Go to page 3 of the Fuel Management section to access the PERF TRIP page.</a:t>
            </a:r>
          </a:p>
          <a:p>
            <a:pPr lvl="1"/>
            <a:r>
              <a:rPr lang="en-US" altLang="en-US" sz="2400"/>
              <a:t>Do this by press the NEXT function key twice.</a:t>
            </a:r>
          </a:p>
          <a:p>
            <a:pPr>
              <a:buFont typeface="Wingdings" panose="05000000000000000000" pitchFamily="2" charset="2"/>
              <a:buNone/>
            </a:pPr>
            <a:endParaRPr lang="en-US" altLang="en-US" sz="2800"/>
          </a:p>
          <a:p>
            <a:endParaRPr lang="en-US" altLang="en-US" sz="2800"/>
          </a:p>
        </p:txBody>
      </p:sp>
      <p:pic>
        <p:nvPicPr>
          <p:cNvPr id="431108" name="Picture 4" descr="File002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97425" y="1600200"/>
            <a:ext cx="37369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1109" name="Text Box 5"/>
          <p:cNvSpPr txBox="1">
            <a:spLocks noChangeArrowheads="1"/>
          </p:cNvSpPr>
          <p:nvPr/>
        </p:nvSpPr>
        <p:spPr bwMode="auto">
          <a:xfrm>
            <a:off x="70866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
        <p:nvSpPr>
          <p:cNvPr id="431110" name="Text Box 6"/>
          <p:cNvSpPr txBox="1">
            <a:spLocks noChangeArrowheads="1"/>
          </p:cNvSpPr>
          <p:nvPr/>
        </p:nvSpPr>
        <p:spPr bwMode="auto">
          <a:xfrm>
            <a:off x="2362200" y="6491288"/>
            <a:ext cx="441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rPr>
              <a:t>Ref – Appendix H Cruise Checklist Step 5</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noFill/>
          <a:ln/>
          <a:extLst>
            <a:ext uri="{AF507438-7753-43E0-B8FC-AC1667EBCBE1}">
              <a14:hiddenEffects xmlns:a14="http://schemas.microsoft.com/office/drawing/2010/main">
                <a:effectLst>
                  <a:outerShdw dist="53882" dir="2700000" algn="ctr" rotWithShape="0">
                    <a:schemeClr val="tx2"/>
                  </a:outerShdw>
                </a:effectLst>
              </a14:hiddenEffects>
            </a:ext>
          </a:extLst>
        </p:spPr>
        <p:txBody>
          <a:bodyPr/>
          <a:lstStyle/>
          <a:p>
            <a:r>
              <a:rPr lang="en-US" altLang="en-US">
                <a:solidFill>
                  <a:schemeClr val="tx1"/>
                </a:solidFill>
              </a:rPr>
              <a:t>FMS Sensor Control </a:t>
            </a:r>
          </a:p>
        </p:txBody>
      </p:sp>
      <p:sp>
        <p:nvSpPr>
          <p:cNvPr id="517123" name="Rectangle 3"/>
          <p:cNvSpPr>
            <a:spLocks noGrp="1" noChangeArrowheads="1"/>
          </p:cNvSpPr>
          <p:nvPr>
            <p:ph idx="1"/>
          </p:nvPr>
        </p:nvSpPr>
        <p:spPr>
          <a:xfrm>
            <a:off x="371475" y="1524000"/>
            <a:ext cx="5724525" cy="5334000"/>
          </a:xfrm>
          <a:noFill/>
          <a:ln/>
        </p:spPr>
        <p:txBody>
          <a:bodyPr>
            <a:normAutofit fontScale="77500" lnSpcReduction="20000"/>
          </a:bodyPr>
          <a:lstStyle/>
          <a:p>
            <a:pPr>
              <a:lnSpc>
                <a:spcPct val="90000"/>
              </a:lnSpc>
            </a:pPr>
            <a:r>
              <a:rPr lang="en-US" altLang="en-US" sz="2800" b="1"/>
              <a:t>Sensor Weighing in the Position Solution</a:t>
            </a:r>
          </a:p>
          <a:p>
            <a:pPr lvl="1">
              <a:lnSpc>
                <a:spcPct val="90000"/>
              </a:lnSpc>
            </a:pPr>
            <a:r>
              <a:rPr lang="en-US" altLang="en-US" sz="2400" b="1"/>
              <a:t>DME/DME</a:t>
            </a:r>
            <a:endParaRPr lang="en-US" altLang="en-US" sz="2400"/>
          </a:p>
          <a:p>
            <a:pPr lvl="2">
              <a:lnSpc>
                <a:spcPct val="90000"/>
              </a:lnSpc>
            </a:pPr>
            <a:r>
              <a:rPr lang="en-US" altLang="en-US" sz="2000"/>
              <a:t>FMS Selects VOR &amp; DME Navaid Based on the FMS Present Position</a:t>
            </a:r>
          </a:p>
          <a:p>
            <a:pPr lvl="3">
              <a:lnSpc>
                <a:spcPct val="90000"/>
              </a:lnSpc>
            </a:pPr>
            <a:r>
              <a:rPr lang="en-US" altLang="en-US" sz="1800"/>
              <a:t>Selection Criteria</a:t>
            </a:r>
          </a:p>
          <a:p>
            <a:pPr lvl="4">
              <a:lnSpc>
                <a:spcPct val="90000"/>
              </a:lnSpc>
            </a:pPr>
            <a:r>
              <a:rPr lang="en-US" altLang="en-US" sz="1800"/>
              <a:t>Distance to Station</a:t>
            </a:r>
          </a:p>
          <a:p>
            <a:pPr lvl="4">
              <a:lnSpc>
                <a:spcPct val="90000"/>
              </a:lnSpc>
            </a:pPr>
            <a:r>
              <a:rPr lang="en-US" altLang="en-US" sz="1800"/>
              <a:t>Navaid’s Service Volume</a:t>
            </a:r>
          </a:p>
          <a:p>
            <a:pPr lvl="4">
              <a:lnSpc>
                <a:spcPct val="90000"/>
              </a:lnSpc>
            </a:pPr>
            <a:r>
              <a:rPr lang="en-US" altLang="en-US" sz="1800"/>
              <a:t>Selects those DME with Geometry for Best Possible Solution -&gt;25’</a:t>
            </a:r>
          </a:p>
          <a:p>
            <a:pPr lvl="2">
              <a:lnSpc>
                <a:spcPct val="90000"/>
              </a:lnSpc>
            </a:pPr>
            <a:r>
              <a:rPr lang="en-US" altLang="en-US" sz="2000"/>
              <a:t>Reasonableness Check</a:t>
            </a:r>
          </a:p>
          <a:p>
            <a:pPr lvl="3">
              <a:lnSpc>
                <a:spcPct val="90000"/>
              </a:lnSpc>
            </a:pPr>
            <a:r>
              <a:rPr lang="en-US" altLang="en-US" sz="1800"/>
              <a:t>Identifier Cross Check (BFO)</a:t>
            </a:r>
          </a:p>
          <a:p>
            <a:pPr lvl="3">
              <a:lnSpc>
                <a:spcPct val="90000"/>
              </a:lnSpc>
            </a:pPr>
            <a:r>
              <a:rPr lang="en-US" altLang="en-US" sz="1800"/>
              <a:t>Actual Station Data Compared with </a:t>
            </a:r>
          </a:p>
          <a:p>
            <a:pPr lvl="3">
              <a:lnSpc>
                <a:spcPct val="90000"/>
              </a:lnSpc>
              <a:buFont typeface="Wingdings" panose="05000000000000000000" pitchFamily="2" charset="2"/>
              <a:buNone/>
            </a:pPr>
            <a:r>
              <a:rPr lang="en-US" altLang="en-US" sz="1800"/>
              <a:t>      Predicted Station Data</a:t>
            </a:r>
          </a:p>
          <a:p>
            <a:pPr lvl="3">
              <a:lnSpc>
                <a:spcPct val="90000"/>
              </a:lnSpc>
            </a:pPr>
            <a:endParaRPr lang="en-US" altLang="en-US" sz="1800"/>
          </a:p>
          <a:p>
            <a:pPr>
              <a:lnSpc>
                <a:spcPct val="90000"/>
              </a:lnSpc>
            </a:pPr>
            <a:endParaRPr lang="en-US" altLang="en-US" sz="2800"/>
          </a:p>
          <a:p>
            <a:pPr>
              <a:lnSpc>
                <a:spcPct val="90000"/>
              </a:lnSpc>
            </a:pPr>
            <a:endParaRPr lang="en-US" altLang="en-US" sz="2800"/>
          </a:p>
          <a:p>
            <a:pPr>
              <a:lnSpc>
                <a:spcPct val="90000"/>
              </a:lnSpc>
            </a:pPr>
            <a:endParaRPr lang="en-US" altLang="en-US" sz="2800"/>
          </a:p>
          <a:p>
            <a:pPr lvl="1">
              <a:lnSpc>
                <a:spcPct val="90000"/>
              </a:lnSpc>
              <a:buFont typeface="Wingdings" panose="05000000000000000000" pitchFamily="2" charset="2"/>
              <a:buNone/>
            </a:pPr>
            <a:r>
              <a:rPr lang="en-US" altLang="en-US" sz="2400"/>
              <a:t>	</a:t>
            </a:r>
          </a:p>
        </p:txBody>
      </p:sp>
      <p:pic>
        <p:nvPicPr>
          <p:cNvPr id="517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664075"/>
            <a:ext cx="32766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rrowheads="1"/>
          </p:cNvSpPr>
          <p:nvPr>
            <p:ph type="title"/>
          </p:nvPr>
        </p:nvSpPr>
        <p:spPr/>
        <p:txBody>
          <a:bodyPr/>
          <a:lstStyle/>
          <a:p>
            <a:r>
              <a:rPr lang="en-US" altLang="en-US"/>
              <a:t>Enroute Procedures – Fuel Log</a:t>
            </a:r>
          </a:p>
        </p:txBody>
      </p:sp>
      <p:sp>
        <p:nvSpPr>
          <p:cNvPr id="432131" name="Rectangle 3"/>
          <p:cNvSpPr>
            <a:spLocks noGrp="1" noChangeArrowheads="1"/>
          </p:cNvSpPr>
          <p:nvPr>
            <p:ph type="body" sz="half" idx="1"/>
          </p:nvPr>
        </p:nvSpPr>
        <p:spPr>
          <a:xfrm>
            <a:off x="457200" y="1600200"/>
            <a:ext cx="4041775" cy="4525963"/>
          </a:xfrm>
        </p:spPr>
        <p:txBody>
          <a:bodyPr/>
          <a:lstStyle/>
          <a:p>
            <a:pPr>
              <a:lnSpc>
                <a:spcPct val="90000"/>
              </a:lnSpc>
            </a:pPr>
            <a:r>
              <a:rPr lang="en-US" altLang="en-US" sz="2000"/>
              <a:t>Look at the fuel flow gauges and add the two fuel flows together.</a:t>
            </a:r>
          </a:p>
          <a:p>
            <a:pPr lvl="1">
              <a:lnSpc>
                <a:spcPct val="90000"/>
              </a:lnSpc>
            </a:pPr>
            <a:r>
              <a:rPr lang="en-US" altLang="en-US" sz="1800"/>
              <a:t>360L+340R=700lbs/hr</a:t>
            </a:r>
          </a:p>
          <a:p>
            <a:pPr>
              <a:lnSpc>
                <a:spcPct val="90000"/>
              </a:lnSpc>
            </a:pPr>
            <a:r>
              <a:rPr lang="en-US" altLang="en-US" sz="2000"/>
              <a:t>Enter this number in the scratch pad</a:t>
            </a:r>
          </a:p>
          <a:p>
            <a:pPr>
              <a:lnSpc>
                <a:spcPct val="90000"/>
              </a:lnSpc>
            </a:pPr>
            <a:r>
              <a:rPr lang="en-US" altLang="en-US" sz="2000"/>
              <a:t>Press the FUEL FLOW LSK</a:t>
            </a:r>
          </a:p>
          <a:p>
            <a:pPr>
              <a:lnSpc>
                <a:spcPct val="90000"/>
              </a:lnSpc>
            </a:pPr>
            <a:r>
              <a:rPr lang="en-US" altLang="en-US" sz="2000"/>
              <a:t>The fuel required to reach your destination will show under FUEL REQ.</a:t>
            </a:r>
          </a:p>
          <a:p>
            <a:pPr>
              <a:lnSpc>
                <a:spcPct val="90000"/>
              </a:lnSpc>
            </a:pPr>
            <a:r>
              <a:rPr lang="en-US" altLang="en-US" sz="2000">
                <a:solidFill>
                  <a:srgbClr val="FF0000"/>
                </a:solidFill>
              </a:rPr>
              <a:t>WARNING – The ETE should be compared to the IDX, PERF page for accuracy.</a:t>
            </a:r>
          </a:p>
        </p:txBody>
      </p:sp>
      <p:pic>
        <p:nvPicPr>
          <p:cNvPr id="432132" name="Picture 4" descr="File002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97425" y="1600200"/>
            <a:ext cx="37369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2133" name="Line 5"/>
          <p:cNvSpPr>
            <a:spLocks noChangeShapeType="1"/>
          </p:cNvSpPr>
          <p:nvPr/>
        </p:nvSpPr>
        <p:spPr bwMode="auto">
          <a:xfrm>
            <a:off x="3962400" y="4191000"/>
            <a:ext cx="4495800" cy="1524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134" name="Line 6"/>
          <p:cNvSpPr>
            <a:spLocks noChangeShapeType="1"/>
          </p:cNvSpPr>
          <p:nvPr/>
        </p:nvSpPr>
        <p:spPr bwMode="auto">
          <a:xfrm flipV="1">
            <a:off x="4267200" y="4724400"/>
            <a:ext cx="2971800" cy="9144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135" name="Text Box 7"/>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
        <p:nvSpPr>
          <p:cNvPr id="432136" name="Text Box 8"/>
          <p:cNvSpPr txBox="1">
            <a:spLocks noChangeArrowheads="1"/>
          </p:cNvSpPr>
          <p:nvPr/>
        </p:nvSpPr>
        <p:spPr bwMode="auto">
          <a:xfrm>
            <a:off x="2362200" y="6491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32134"/>
                                        </p:tgtEl>
                                        <p:attrNameLst>
                                          <p:attrName>style.visibility</p:attrName>
                                        </p:attrNameLst>
                                      </p:cBhvr>
                                      <p:to>
                                        <p:strVal val="visible"/>
                                      </p:to>
                                    </p:set>
                                    <p:anim calcmode="lin" valueType="num">
                                      <p:cBhvr additive="base">
                                        <p:cTn id="7" dur="500" fill="hold"/>
                                        <p:tgtEl>
                                          <p:spTgt spid="432134"/>
                                        </p:tgtEl>
                                        <p:attrNameLst>
                                          <p:attrName>ppt_x</p:attrName>
                                        </p:attrNameLst>
                                      </p:cBhvr>
                                      <p:tavLst>
                                        <p:tav tm="0">
                                          <p:val>
                                            <p:strVal val="0-#ppt_w/2"/>
                                          </p:val>
                                        </p:tav>
                                        <p:tav tm="100000">
                                          <p:val>
                                            <p:strVal val="#ppt_x"/>
                                          </p:val>
                                        </p:tav>
                                      </p:tavLst>
                                    </p:anim>
                                    <p:anim calcmode="lin" valueType="num">
                                      <p:cBhvr additive="base">
                                        <p:cTn id="8" dur="500" fill="hold"/>
                                        <p:tgtEl>
                                          <p:spTgt spid="4321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2133"/>
                                        </p:tgtEl>
                                        <p:attrNameLst>
                                          <p:attrName>style.visibility</p:attrName>
                                        </p:attrNameLst>
                                      </p:cBhvr>
                                      <p:to>
                                        <p:strVal val="visible"/>
                                      </p:to>
                                    </p:set>
                                    <p:anim calcmode="lin" valueType="num">
                                      <p:cBhvr additive="base">
                                        <p:cTn id="11" dur="500" fill="hold"/>
                                        <p:tgtEl>
                                          <p:spTgt spid="432133"/>
                                        </p:tgtEl>
                                        <p:attrNameLst>
                                          <p:attrName>ppt_x</p:attrName>
                                        </p:attrNameLst>
                                      </p:cBhvr>
                                      <p:tavLst>
                                        <p:tav tm="0">
                                          <p:val>
                                            <p:strVal val="0-#ppt_w/2"/>
                                          </p:val>
                                        </p:tav>
                                        <p:tav tm="100000">
                                          <p:val>
                                            <p:strVal val="#ppt_x"/>
                                          </p:val>
                                        </p:tav>
                                      </p:tavLst>
                                    </p:anim>
                                    <p:anim calcmode="lin" valueType="num">
                                      <p:cBhvr additive="base">
                                        <p:cTn id="12" dur="500" fill="hold"/>
                                        <p:tgtEl>
                                          <p:spTgt spid="432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Rot="1" noChangeArrowheads="1"/>
          </p:cNvSpPr>
          <p:nvPr>
            <p:ph type="title"/>
          </p:nvPr>
        </p:nvSpPr>
        <p:spPr/>
        <p:txBody>
          <a:bodyPr>
            <a:normAutofit fontScale="90000"/>
          </a:bodyPr>
          <a:lstStyle/>
          <a:p>
            <a:r>
              <a:rPr lang="en-US" altLang="en-US" sz="4000"/>
              <a:t>Enroute Procedures – Display Options</a:t>
            </a:r>
          </a:p>
        </p:txBody>
      </p:sp>
      <p:sp>
        <p:nvSpPr>
          <p:cNvPr id="433155" name="Rectangle 3"/>
          <p:cNvSpPr>
            <a:spLocks noGrp="1" noChangeArrowheads="1"/>
          </p:cNvSpPr>
          <p:nvPr>
            <p:ph type="body" sz="half" idx="1"/>
          </p:nvPr>
        </p:nvSpPr>
        <p:spPr>
          <a:xfrm>
            <a:off x="457200" y="1600200"/>
            <a:ext cx="4041775" cy="4525963"/>
          </a:xfrm>
        </p:spPr>
        <p:txBody>
          <a:bodyPr/>
          <a:lstStyle/>
          <a:p>
            <a:r>
              <a:rPr lang="en-US" altLang="en-US" sz="2800"/>
              <a:t>While enroute to your destination, you can use the FMS to display useful information on your PFD.</a:t>
            </a:r>
          </a:p>
        </p:txBody>
      </p:sp>
      <p:pic>
        <p:nvPicPr>
          <p:cNvPr id="433156" name="Picture 4" descr="File001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864575" y="1600200"/>
            <a:ext cx="3605849"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3157" name="Text Box 5"/>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rrowheads="1"/>
          </p:cNvSpPr>
          <p:nvPr>
            <p:ph type="title"/>
          </p:nvPr>
        </p:nvSpPr>
        <p:spPr/>
        <p:txBody>
          <a:bodyPr>
            <a:normAutofit fontScale="90000"/>
          </a:bodyPr>
          <a:lstStyle/>
          <a:p>
            <a:r>
              <a:rPr lang="en-US" altLang="en-US" sz="4000"/>
              <a:t>Enroute Procedures – Display Options</a:t>
            </a:r>
          </a:p>
        </p:txBody>
      </p:sp>
      <p:sp>
        <p:nvSpPr>
          <p:cNvPr id="434179" name="Rectangle 3"/>
          <p:cNvSpPr>
            <a:spLocks noGrp="1" noChangeArrowheads="1"/>
          </p:cNvSpPr>
          <p:nvPr>
            <p:ph type="body" sz="half" idx="1"/>
          </p:nvPr>
        </p:nvSpPr>
        <p:spPr>
          <a:xfrm>
            <a:off x="457200" y="1600200"/>
            <a:ext cx="4041775" cy="4525963"/>
          </a:xfrm>
        </p:spPr>
        <p:txBody>
          <a:bodyPr/>
          <a:lstStyle/>
          <a:p>
            <a:r>
              <a:rPr lang="en-US" altLang="en-US" sz="2800"/>
              <a:t>To access the MFD menu, press the MFD MENU function key.</a:t>
            </a:r>
          </a:p>
        </p:txBody>
      </p:sp>
      <p:pic>
        <p:nvPicPr>
          <p:cNvPr id="434180" name="Picture 4" descr="LEGS P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8713" y="1600200"/>
            <a:ext cx="3473450" cy="452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4181" name="Line 5"/>
          <p:cNvSpPr>
            <a:spLocks noChangeShapeType="1"/>
          </p:cNvSpPr>
          <p:nvPr/>
        </p:nvSpPr>
        <p:spPr bwMode="auto">
          <a:xfrm>
            <a:off x="3962400" y="2743200"/>
            <a:ext cx="2819400" cy="16002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182" name="Text Box 6"/>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rrowheads="1"/>
          </p:cNvSpPr>
          <p:nvPr>
            <p:ph type="title"/>
          </p:nvPr>
        </p:nvSpPr>
        <p:spPr/>
        <p:txBody>
          <a:bodyPr>
            <a:normAutofit fontScale="90000"/>
          </a:bodyPr>
          <a:lstStyle/>
          <a:p>
            <a:r>
              <a:rPr lang="en-US" altLang="en-US" sz="4000"/>
              <a:t>Enroute Procedures – Display Options</a:t>
            </a:r>
          </a:p>
        </p:txBody>
      </p:sp>
      <p:sp>
        <p:nvSpPr>
          <p:cNvPr id="435203" name="Rectangle 3"/>
          <p:cNvSpPr>
            <a:spLocks noGrp="1" noChangeArrowheads="1"/>
          </p:cNvSpPr>
          <p:nvPr>
            <p:ph type="body" sz="half" idx="1"/>
          </p:nvPr>
        </p:nvSpPr>
        <p:spPr>
          <a:xfrm>
            <a:off x="457200" y="1600200"/>
            <a:ext cx="4041775" cy="4525963"/>
          </a:xfrm>
        </p:spPr>
        <p:txBody>
          <a:bodyPr/>
          <a:lstStyle/>
          <a:p>
            <a:pPr>
              <a:lnSpc>
                <a:spcPct val="90000"/>
              </a:lnSpc>
            </a:pPr>
            <a:r>
              <a:rPr lang="en-US" altLang="en-US" sz="2800"/>
              <a:t>Press the LSK for the item you wish to display on you PFD.</a:t>
            </a:r>
          </a:p>
          <a:p>
            <a:pPr lvl="1">
              <a:lnSpc>
                <a:spcPct val="90000"/>
              </a:lnSpc>
            </a:pPr>
            <a:r>
              <a:rPr lang="en-US" altLang="en-US" sz="2400">
                <a:solidFill>
                  <a:srgbClr val="008000"/>
                </a:solidFill>
              </a:rPr>
              <a:t>Note:</a:t>
            </a:r>
            <a:r>
              <a:rPr lang="en-US" altLang="en-US" sz="2400"/>
              <a:t> These will only appear when in 120 map mode</a:t>
            </a:r>
          </a:p>
          <a:p>
            <a:pPr>
              <a:lnSpc>
                <a:spcPct val="90000"/>
              </a:lnSpc>
            </a:pPr>
            <a:r>
              <a:rPr lang="en-US" altLang="en-US" sz="2800"/>
              <a:t>Press the SIDE LSK to switch between L or R PFDs</a:t>
            </a:r>
          </a:p>
          <a:p>
            <a:pPr lvl="1">
              <a:lnSpc>
                <a:spcPct val="90000"/>
              </a:lnSpc>
            </a:pPr>
            <a:r>
              <a:rPr lang="en-US" altLang="en-US" sz="2400"/>
              <a:t>Each side can display different items.</a:t>
            </a:r>
          </a:p>
        </p:txBody>
      </p:sp>
      <p:pic>
        <p:nvPicPr>
          <p:cNvPr id="435204" name="Picture 4" descr="File001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864575" y="1600200"/>
            <a:ext cx="3605849"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5205"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rrowheads="1"/>
          </p:cNvSpPr>
          <p:nvPr>
            <p:ph type="title"/>
          </p:nvPr>
        </p:nvSpPr>
        <p:spPr/>
        <p:txBody>
          <a:bodyPr>
            <a:normAutofit fontScale="90000"/>
          </a:bodyPr>
          <a:lstStyle/>
          <a:p>
            <a:r>
              <a:rPr lang="en-US" altLang="en-US" sz="4000"/>
              <a:t>Enroute Procedures – Display Options</a:t>
            </a:r>
          </a:p>
        </p:txBody>
      </p:sp>
      <p:sp>
        <p:nvSpPr>
          <p:cNvPr id="436227" name="Rectangle 3"/>
          <p:cNvSpPr>
            <a:spLocks noGrp="1" noChangeArrowheads="1"/>
          </p:cNvSpPr>
          <p:nvPr>
            <p:ph type="body" sz="half" idx="1"/>
          </p:nvPr>
        </p:nvSpPr>
        <p:spPr>
          <a:xfrm>
            <a:off x="457200" y="1600200"/>
            <a:ext cx="4041775" cy="4525963"/>
          </a:xfrm>
        </p:spPr>
        <p:txBody>
          <a:bodyPr>
            <a:normAutofit lnSpcReduction="10000"/>
          </a:bodyPr>
          <a:lstStyle/>
          <a:p>
            <a:pPr>
              <a:lnSpc>
                <a:spcPct val="80000"/>
              </a:lnSpc>
            </a:pPr>
            <a:r>
              <a:rPr lang="en-US" altLang="en-US" sz="1800"/>
              <a:t>HI NAVAIDS – Shows the high altitude NAVAIDs</a:t>
            </a:r>
          </a:p>
          <a:p>
            <a:pPr>
              <a:lnSpc>
                <a:spcPct val="80000"/>
              </a:lnSpc>
            </a:pPr>
            <a:r>
              <a:rPr lang="en-US" altLang="en-US" sz="1800"/>
              <a:t>LO NAVAIDS – Shows the low altitude NAVAID</a:t>
            </a:r>
          </a:p>
          <a:p>
            <a:pPr>
              <a:lnSpc>
                <a:spcPct val="80000"/>
              </a:lnSpc>
            </a:pPr>
            <a:r>
              <a:rPr lang="en-US" altLang="en-US" sz="1800"/>
              <a:t>INTERS – Shows intersections</a:t>
            </a:r>
          </a:p>
          <a:p>
            <a:pPr>
              <a:lnSpc>
                <a:spcPct val="80000"/>
              </a:lnSpc>
            </a:pPr>
            <a:r>
              <a:rPr lang="en-US" altLang="en-US" sz="1800"/>
              <a:t>ARPTS – Shows nearest airports</a:t>
            </a:r>
          </a:p>
          <a:p>
            <a:pPr>
              <a:lnSpc>
                <a:spcPct val="80000"/>
              </a:lnSpc>
            </a:pPr>
            <a:r>
              <a:rPr lang="en-US" altLang="en-US" sz="1800"/>
              <a:t>TERM WPTS – Shows terminal waypoints</a:t>
            </a:r>
          </a:p>
          <a:p>
            <a:pPr>
              <a:lnSpc>
                <a:spcPct val="80000"/>
              </a:lnSpc>
            </a:pPr>
            <a:r>
              <a:rPr lang="en-US" altLang="en-US" sz="1800"/>
              <a:t>WINDOW – Not Applicable</a:t>
            </a:r>
          </a:p>
          <a:p>
            <a:pPr>
              <a:lnSpc>
                <a:spcPct val="80000"/>
              </a:lnSpc>
            </a:pPr>
            <a:r>
              <a:rPr lang="en-US" altLang="en-US" sz="1800"/>
              <a:t>NDBS – Shows non-directional beacons</a:t>
            </a:r>
          </a:p>
          <a:p>
            <a:pPr>
              <a:lnSpc>
                <a:spcPct val="80000"/>
              </a:lnSpc>
            </a:pPr>
            <a:r>
              <a:rPr lang="en-US" altLang="en-US" sz="1800"/>
              <a:t>ETA – Shows the ETA adjacent to the waypoints, intersections, or NAVAID</a:t>
            </a:r>
          </a:p>
          <a:p>
            <a:pPr>
              <a:lnSpc>
                <a:spcPct val="80000"/>
              </a:lnSpc>
            </a:pPr>
            <a:r>
              <a:rPr lang="en-US" altLang="en-US" sz="1800"/>
              <a:t>SPEED – Shows the current speed adjacent to waypoints, intersections, or NAVAID</a:t>
            </a:r>
          </a:p>
        </p:txBody>
      </p:sp>
      <p:pic>
        <p:nvPicPr>
          <p:cNvPr id="436228" name="Picture 4" descr="File001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864575" y="1600200"/>
            <a:ext cx="3605849"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6229"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rrowheads="1"/>
          </p:cNvSpPr>
          <p:nvPr>
            <p:ph type="title"/>
          </p:nvPr>
        </p:nvSpPr>
        <p:spPr/>
        <p:txBody>
          <a:bodyPr>
            <a:normAutofit fontScale="90000"/>
          </a:bodyPr>
          <a:lstStyle/>
          <a:p>
            <a:r>
              <a:rPr lang="en-US" altLang="en-US" sz="4000"/>
              <a:t>Enroute Procedures – Display Options</a:t>
            </a:r>
          </a:p>
        </p:txBody>
      </p:sp>
      <p:sp>
        <p:nvSpPr>
          <p:cNvPr id="437251" name="Rectangle 3"/>
          <p:cNvSpPr>
            <a:spLocks noGrp="1" noChangeArrowheads="1"/>
          </p:cNvSpPr>
          <p:nvPr>
            <p:ph type="body" sz="half" idx="1"/>
          </p:nvPr>
        </p:nvSpPr>
        <p:spPr>
          <a:xfrm>
            <a:off x="457200" y="1600200"/>
            <a:ext cx="4041775" cy="4525963"/>
          </a:xfrm>
        </p:spPr>
        <p:txBody>
          <a:bodyPr>
            <a:normAutofit/>
          </a:bodyPr>
          <a:lstStyle/>
          <a:p>
            <a:pPr>
              <a:lnSpc>
                <a:spcPct val="80000"/>
              </a:lnSpc>
            </a:pPr>
            <a:r>
              <a:rPr lang="en-US" altLang="en-US" sz="1800"/>
              <a:t>ALTITUDE – Shows reference altitude data adjacent to waypoints, intersections, or NAVAID</a:t>
            </a:r>
          </a:p>
          <a:p>
            <a:pPr>
              <a:lnSpc>
                <a:spcPct val="80000"/>
              </a:lnSpc>
            </a:pPr>
            <a:r>
              <a:rPr lang="en-US" altLang="en-US" sz="1800"/>
              <a:t>MISS APPR – Shows the plan path for the published missed approach procedure (based upon the approach selected on the ARRIVAL page)</a:t>
            </a:r>
          </a:p>
          <a:p>
            <a:pPr>
              <a:lnSpc>
                <a:spcPct val="80000"/>
              </a:lnSpc>
            </a:pPr>
            <a:r>
              <a:rPr lang="en-US" altLang="en-US" sz="2000">
                <a:solidFill>
                  <a:srgbClr val="000000"/>
                </a:solidFill>
                <a:effectLst>
                  <a:outerShdw blurRad="38100" dist="38100" dir="2700000" algn="tl">
                    <a:srgbClr val="FFFFFF"/>
                  </a:outerShdw>
                </a:effectLst>
              </a:rPr>
              <a:t>PAGE 2 (Not Pictured)</a:t>
            </a:r>
          </a:p>
          <a:p>
            <a:pPr>
              <a:lnSpc>
                <a:spcPct val="80000"/>
              </a:lnSpc>
            </a:pPr>
            <a:r>
              <a:rPr lang="en-US" altLang="en-US" sz="1800"/>
              <a:t>RNG TO ALT – Shows the arch symbol the flight path where the airplane will reach it’s target altitude</a:t>
            </a:r>
          </a:p>
          <a:p>
            <a:pPr>
              <a:lnSpc>
                <a:spcPct val="80000"/>
              </a:lnSpc>
            </a:pPr>
            <a:r>
              <a:rPr lang="en-US" altLang="en-US" sz="1800"/>
              <a:t>LRN POS – Shows the LRN sensor position symbol</a:t>
            </a:r>
          </a:p>
          <a:p>
            <a:pPr>
              <a:lnSpc>
                <a:spcPct val="80000"/>
              </a:lnSpc>
            </a:pPr>
            <a:r>
              <a:rPr lang="en-US" altLang="en-US" sz="1800"/>
              <a:t>ALTN FPLN – Shown the alternate flight plan route</a:t>
            </a:r>
          </a:p>
        </p:txBody>
      </p:sp>
      <p:pic>
        <p:nvPicPr>
          <p:cNvPr id="437252" name="Picture 4" descr="File001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864575" y="1600200"/>
            <a:ext cx="3605849"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7253"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rrowheads="1"/>
          </p:cNvSpPr>
          <p:nvPr>
            <p:ph type="title"/>
          </p:nvPr>
        </p:nvSpPr>
        <p:spPr/>
        <p:txBody>
          <a:bodyPr/>
          <a:lstStyle/>
          <a:p>
            <a:r>
              <a:rPr lang="en-US" altLang="en-US"/>
              <a:t>VNAV </a:t>
            </a:r>
          </a:p>
        </p:txBody>
      </p:sp>
      <p:sp>
        <p:nvSpPr>
          <p:cNvPr id="438275" name="Rectangle 3"/>
          <p:cNvSpPr>
            <a:spLocks noGrp="1" noChangeArrowheads="1"/>
          </p:cNvSpPr>
          <p:nvPr>
            <p:ph idx="1"/>
          </p:nvPr>
        </p:nvSpPr>
        <p:spPr>
          <a:xfrm>
            <a:off x="457200" y="1066800"/>
            <a:ext cx="8305800" cy="3962400"/>
          </a:xfrm>
        </p:spPr>
        <p:txBody>
          <a:bodyPr/>
          <a:lstStyle/>
          <a:p>
            <a:pPr>
              <a:buFont typeface="Wingdings" panose="05000000000000000000" pitchFamily="2" charset="2"/>
              <a:buNone/>
            </a:pPr>
            <a:r>
              <a:rPr lang="en-US" altLang="en-US" sz="2800">
                <a:solidFill>
                  <a:schemeClr val="hlink"/>
                </a:solidFill>
              </a:rPr>
              <a:t>	</a:t>
            </a:r>
          </a:p>
          <a:p>
            <a:pPr>
              <a:buFont typeface="Wingdings" panose="05000000000000000000" pitchFamily="2" charset="2"/>
              <a:buChar char="§"/>
            </a:pPr>
            <a:endParaRPr lang="en-US" altLang="en-US" sz="2800"/>
          </a:p>
          <a:p>
            <a:pPr>
              <a:buFont typeface="Wingdings" panose="05000000000000000000" pitchFamily="2" charset="2"/>
              <a:buNone/>
            </a:pPr>
            <a:r>
              <a:rPr lang="en-US" altLang="en-US" sz="2800"/>
              <a:t> </a:t>
            </a:r>
          </a:p>
          <a:p>
            <a:pPr>
              <a:buFont typeface="Wingdings" panose="05000000000000000000" pitchFamily="2" charset="2"/>
              <a:buNone/>
            </a:pPr>
            <a:endParaRPr lang="en-US" altLang="en-US" sz="2800">
              <a:solidFill>
                <a:schemeClr val="hlink"/>
              </a:solidFill>
            </a:endParaRPr>
          </a:p>
          <a:p>
            <a:endParaRPr lang="en-US" altLang="en-US"/>
          </a:p>
        </p:txBody>
      </p:sp>
      <p:sp>
        <p:nvSpPr>
          <p:cNvPr id="438279" name="Rectangle 7"/>
          <p:cNvSpPr>
            <a:spLocks noChangeArrowheads="1"/>
          </p:cNvSpPr>
          <p:nvPr/>
        </p:nvSpPr>
        <p:spPr bwMode="auto">
          <a:xfrm>
            <a:off x="1066800" y="1454150"/>
            <a:ext cx="6553200"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Font typeface="Wingdings" panose="05000000000000000000" pitchFamily="2" charset="2"/>
              <a:buChar char="§"/>
            </a:pPr>
            <a:r>
              <a:rPr lang="en-US" altLang="en-US" sz="2400" b="1"/>
              <a:t>Vertical navigation concepts</a:t>
            </a:r>
          </a:p>
          <a:p>
            <a:pPr>
              <a:buClr>
                <a:schemeClr val="hlink"/>
              </a:buClr>
              <a:buFont typeface="Wingdings" panose="05000000000000000000" pitchFamily="2" charset="2"/>
              <a:buChar char="§"/>
            </a:pPr>
            <a:r>
              <a:rPr lang="en-US" altLang="en-US" sz="2400" b="1"/>
              <a:t>VNAV Climbs</a:t>
            </a:r>
          </a:p>
          <a:p>
            <a:pPr>
              <a:buClr>
                <a:schemeClr val="hlink"/>
              </a:buClr>
              <a:buFont typeface="Wingdings" panose="05000000000000000000" pitchFamily="2" charset="2"/>
              <a:buChar char="§"/>
            </a:pPr>
            <a:r>
              <a:rPr lang="en-US" altLang="en-US" sz="2400" b="1"/>
              <a:t>VNAV descents</a:t>
            </a:r>
          </a:p>
          <a:p>
            <a:pPr>
              <a:buClr>
                <a:schemeClr val="hlink"/>
              </a:buClr>
              <a:buFont typeface="Wingdings" panose="05000000000000000000" pitchFamily="2" charset="2"/>
              <a:buChar char="§"/>
            </a:pPr>
            <a:r>
              <a:rPr lang="en-US" altLang="en-US" sz="2400" b="1"/>
              <a:t>Altitude constraints</a:t>
            </a:r>
          </a:p>
          <a:p>
            <a:pPr>
              <a:buClr>
                <a:schemeClr val="hlink"/>
              </a:buClr>
              <a:buFont typeface="Wingdings" panose="05000000000000000000" pitchFamily="2" charset="2"/>
              <a:buChar char="§"/>
            </a:pPr>
            <a:r>
              <a:rPr lang="en-US" altLang="en-US" sz="2400" b="1"/>
              <a:t>Direct to descents</a:t>
            </a:r>
          </a:p>
          <a:p>
            <a:endParaRPr lang="en-US" altLang="en-US" sz="2400" b="1"/>
          </a:p>
          <a:p>
            <a:endParaRPr lang="en-US" altLang="en-US" b="1"/>
          </a:p>
          <a:p>
            <a:endParaRPr lang="en-US" altLang="en-US" b="1"/>
          </a:p>
          <a:p>
            <a:endParaRPr lang="en-US" altLang="en-US" b="1"/>
          </a:p>
        </p:txBody>
      </p:sp>
      <p:sp>
        <p:nvSpPr>
          <p:cNvPr id="438280" name="Text Box 8"/>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8" name="Text Box 6"/>
          <p:cNvSpPr txBox="1">
            <a:spLocks noChangeArrowheads="1"/>
          </p:cNvSpPr>
          <p:nvPr/>
        </p:nvSpPr>
        <p:spPr bwMode="auto">
          <a:xfrm>
            <a:off x="3810000" y="304800"/>
            <a:ext cx="1279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VNAV </a:t>
            </a:r>
          </a:p>
        </p:txBody>
      </p:sp>
      <p:sp>
        <p:nvSpPr>
          <p:cNvPr id="289799" name="Rectangle 7"/>
          <p:cNvSpPr>
            <a:spLocks noChangeArrowheads="1"/>
          </p:cNvSpPr>
          <p:nvPr/>
        </p:nvSpPr>
        <p:spPr bwMode="auto">
          <a:xfrm>
            <a:off x="609600" y="1524000"/>
            <a:ext cx="73914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Font typeface="Wingdings" panose="05000000000000000000" pitchFamily="2" charset="2"/>
              <a:buChar char="§"/>
            </a:pPr>
            <a:r>
              <a:rPr lang="en-US" altLang="en-US" b="1"/>
              <a:t>FMS provides multiple Vertical Navigation waypoints for each</a:t>
            </a:r>
          </a:p>
          <a:p>
            <a:pPr>
              <a:buClr>
                <a:schemeClr val="hlink"/>
              </a:buClr>
              <a:buFont typeface="Wingdings" panose="05000000000000000000" pitchFamily="2" charset="2"/>
              <a:buNone/>
            </a:pPr>
            <a:r>
              <a:rPr lang="en-US" altLang="en-US" b="1"/>
              <a:t>phase of flight. Vertical Navigation helps the pilot to comply with the</a:t>
            </a:r>
          </a:p>
          <a:p>
            <a:pPr>
              <a:buClr>
                <a:schemeClr val="hlink"/>
              </a:buClr>
              <a:buFont typeface="Wingdings" panose="05000000000000000000" pitchFamily="2" charset="2"/>
              <a:buNone/>
            </a:pPr>
            <a:r>
              <a:rPr lang="en-US" altLang="en-US" b="1"/>
              <a:t>items that follow:</a:t>
            </a:r>
          </a:p>
          <a:p>
            <a:pPr>
              <a:buClr>
                <a:schemeClr val="hlink"/>
              </a:buClr>
              <a:buFont typeface="Wingdings" panose="05000000000000000000" pitchFamily="2" charset="2"/>
              <a:buNone/>
            </a:pPr>
            <a:endParaRPr lang="en-US" altLang="en-US" b="1"/>
          </a:p>
          <a:p>
            <a:pPr>
              <a:buClr>
                <a:schemeClr val="hlink"/>
              </a:buClr>
              <a:buFont typeface="Wingdings" panose="05000000000000000000" pitchFamily="2" charset="2"/>
              <a:buNone/>
            </a:pPr>
            <a:r>
              <a:rPr lang="en-US" altLang="en-US" b="1"/>
              <a:t>• Altitude and speed constraints at waypoints</a:t>
            </a:r>
          </a:p>
          <a:p>
            <a:pPr>
              <a:buClr>
                <a:schemeClr val="hlink"/>
              </a:buClr>
              <a:buFont typeface="Wingdings" panose="05000000000000000000" pitchFamily="2" charset="2"/>
              <a:buNone/>
            </a:pPr>
            <a:r>
              <a:rPr lang="en-US" altLang="en-US" b="1"/>
              <a:t>• Speed limits at altitudes</a:t>
            </a:r>
          </a:p>
          <a:p>
            <a:pPr>
              <a:buClr>
                <a:schemeClr val="hlink"/>
              </a:buClr>
              <a:buFont typeface="Wingdings" panose="05000000000000000000" pitchFamily="2" charset="2"/>
              <a:buNone/>
            </a:pPr>
            <a:r>
              <a:rPr lang="en-US" altLang="en-US" b="1"/>
              <a:t>• The vertical flight profile as specified by the pilot.</a:t>
            </a:r>
          </a:p>
          <a:p>
            <a:pPr>
              <a:buClr>
                <a:schemeClr val="hlink"/>
              </a:buClr>
              <a:buFont typeface="Wingdings" panose="05000000000000000000" pitchFamily="2" charset="2"/>
              <a:buNone/>
            </a:pPr>
            <a:endParaRPr lang="en-US" altLang="en-US" b="1"/>
          </a:p>
          <a:p>
            <a:pPr>
              <a:buClr>
                <a:schemeClr val="hlink"/>
              </a:buClr>
              <a:buFont typeface="Wingdings" panose="05000000000000000000" pitchFamily="2" charset="2"/>
              <a:buNone/>
            </a:pPr>
            <a:r>
              <a:rPr lang="en-US" altLang="en-US" b="1"/>
              <a:t>Vertical Navigation (VNAV) mode automatically commands the flight</a:t>
            </a:r>
          </a:p>
          <a:p>
            <a:pPr>
              <a:buClr>
                <a:schemeClr val="hlink"/>
              </a:buClr>
              <a:buFont typeface="Wingdings" panose="05000000000000000000" pitchFamily="2" charset="2"/>
              <a:buNone/>
            </a:pPr>
            <a:r>
              <a:rPr lang="en-US" altLang="en-US" b="1"/>
              <a:t>director to sequence modes and set target speeds and altitudes.</a:t>
            </a:r>
          </a:p>
          <a:p>
            <a:pPr eaLnBrk="0" hangingPunct="0"/>
            <a:endParaRPr lang="en-US" altLang="en-US" b="1">
              <a:solidFill>
                <a:schemeClr val="tx2"/>
              </a:solidFill>
            </a:endParaRPr>
          </a:p>
        </p:txBody>
      </p:sp>
      <p:sp>
        <p:nvSpPr>
          <p:cNvPr id="289800" name="Text Box 8"/>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3891" name="Object 3"/>
          <p:cNvGraphicFramePr>
            <a:graphicFrameLocks noChangeAspect="1"/>
          </p:cNvGraphicFramePr>
          <p:nvPr/>
        </p:nvGraphicFramePr>
        <p:xfrm>
          <a:off x="1371600" y="2590800"/>
          <a:ext cx="5386388" cy="2233613"/>
        </p:xfrm>
        <a:graphic>
          <a:graphicData uri="http://schemas.openxmlformats.org/presentationml/2006/ole">
            <mc:AlternateContent xmlns:mc="http://schemas.openxmlformats.org/markup-compatibility/2006">
              <mc:Choice xmlns:v="urn:schemas-microsoft-com:vml" Requires="v">
                <p:oleObj spid="_x0000_s293920" name="Document" r:id="rId4" imgW="5486400" imgH="2278080" progId="Word.Document.8">
                  <p:embed/>
                </p:oleObj>
              </mc:Choice>
              <mc:Fallback>
                <p:oleObj name="Document" r:id="rId4" imgW="5486400" imgH="227808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590800"/>
                        <a:ext cx="5386388"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3892" name="Text Box 4"/>
          <p:cNvSpPr txBox="1">
            <a:spLocks noChangeArrowheads="1"/>
          </p:cNvSpPr>
          <p:nvPr/>
        </p:nvSpPr>
        <p:spPr bwMode="auto">
          <a:xfrm>
            <a:off x="762000" y="2971800"/>
            <a:ext cx="5791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tx1"/>
              </a:buClr>
              <a:buFontTx/>
              <a:buChar char="•"/>
            </a:pPr>
            <a:r>
              <a:rPr lang="en-US" altLang="en-US" sz="2400" b="1"/>
              <a:t> Used by FMS to plan and provide steering commands for:</a:t>
            </a:r>
          </a:p>
          <a:p>
            <a:pPr eaLnBrk="0" hangingPunct="0">
              <a:buClr>
                <a:schemeClr val="tx1"/>
              </a:buClr>
            </a:pPr>
            <a:r>
              <a:rPr lang="en-US" altLang="en-US" sz="2400" b="1"/>
              <a:t> </a:t>
            </a:r>
          </a:p>
          <a:p>
            <a:pPr lvl="1" eaLnBrk="0" hangingPunct="0">
              <a:buClr>
                <a:schemeClr val="tx1"/>
              </a:buClr>
              <a:buFontTx/>
              <a:buChar char="–"/>
            </a:pPr>
            <a:r>
              <a:rPr lang="en-US" altLang="en-US" sz="2400" b="1"/>
              <a:t> climbs</a:t>
            </a:r>
          </a:p>
          <a:p>
            <a:pPr lvl="1" eaLnBrk="0" hangingPunct="0">
              <a:buClr>
                <a:schemeClr val="tx1"/>
              </a:buClr>
              <a:buFontTx/>
              <a:buChar char="–"/>
            </a:pPr>
            <a:r>
              <a:rPr lang="en-US" altLang="en-US" sz="2400" b="1"/>
              <a:t> descents</a:t>
            </a:r>
          </a:p>
        </p:txBody>
      </p:sp>
      <p:sp>
        <p:nvSpPr>
          <p:cNvPr id="293893" name="Text Box 5"/>
          <p:cNvSpPr txBox="1">
            <a:spLocks noChangeArrowheads="1"/>
          </p:cNvSpPr>
          <p:nvPr/>
        </p:nvSpPr>
        <p:spPr bwMode="auto">
          <a:xfrm>
            <a:off x="2286000" y="400050"/>
            <a:ext cx="4465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VERTICAL NAVIGATION</a:t>
            </a:r>
          </a:p>
        </p:txBody>
      </p:sp>
      <p:sp>
        <p:nvSpPr>
          <p:cNvPr id="293894" name="Line 6"/>
          <p:cNvSpPr>
            <a:spLocks noChangeShapeType="1"/>
          </p:cNvSpPr>
          <p:nvPr/>
        </p:nvSpPr>
        <p:spPr bwMode="auto">
          <a:xfrm>
            <a:off x="2971800" y="22098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5" name="Oval 7"/>
          <p:cNvSpPr>
            <a:spLocks noChangeArrowheads="1"/>
          </p:cNvSpPr>
          <p:nvPr/>
        </p:nvSpPr>
        <p:spPr bwMode="auto">
          <a:xfrm>
            <a:off x="6248400" y="2133600"/>
            <a:ext cx="152400" cy="152400"/>
          </a:xfrm>
          <a:prstGeom prst="ellipse">
            <a:avLst/>
          </a:prstGeom>
          <a:noFill/>
          <a:ln w="254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6" name="Line 8"/>
          <p:cNvSpPr>
            <a:spLocks noChangeShapeType="1"/>
          </p:cNvSpPr>
          <p:nvPr/>
        </p:nvSpPr>
        <p:spPr bwMode="auto">
          <a:xfrm>
            <a:off x="6400800" y="2286000"/>
            <a:ext cx="12954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7" name="Oval 9"/>
          <p:cNvSpPr>
            <a:spLocks noChangeArrowheads="1"/>
          </p:cNvSpPr>
          <p:nvPr/>
        </p:nvSpPr>
        <p:spPr bwMode="auto">
          <a:xfrm>
            <a:off x="7696200" y="3810000"/>
            <a:ext cx="152400" cy="152400"/>
          </a:xfrm>
          <a:prstGeom prst="ellipse">
            <a:avLst/>
          </a:prstGeom>
          <a:noFill/>
          <a:ln w="254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8" name="Line 10"/>
          <p:cNvSpPr>
            <a:spLocks noChangeShapeType="1"/>
          </p:cNvSpPr>
          <p:nvPr/>
        </p:nvSpPr>
        <p:spPr bwMode="auto">
          <a:xfrm>
            <a:off x="7848600" y="38862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9" name="Text Box 11"/>
          <p:cNvSpPr txBox="1">
            <a:spLocks noChangeArrowheads="1"/>
          </p:cNvSpPr>
          <p:nvPr/>
        </p:nvSpPr>
        <p:spPr bwMode="auto">
          <a:xfrm>
            <a:off x="6172200" y="1755775"/>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solidFill>
                  <a:srgbClr val="FFFFFF"/>
                </a:solidFill>
                <a:latin typeface="Arial" panose="020B0604020202020204" pitchFamily="34" charset="0"/>
              </a:rPr>
              <a:t>TOD</a:t>
            </a:r>
            <a:endParaRPr lang="en-US" altLang="en-US">
              <a:solidFill>
                <a:srgbClr val="FFFFFF"/>
              </a:solidFill>
              <a:latin typeface="Arial" panose="020B0604020202020204" pitchFamily="34" charset="0"/>
            </a:endParaRPr>
          </a:p>
        </p:txBody>
      </p:sp>
      <p:sp>
        <p:nvSpPr>
          <p:cNvPr id="293900" name="AutoShape 12"/>
          <p:cNvSpPr>
            <a:spLocks noChangeArrowheads="1"/>
          </p:cNvSpPr>
          <p:nvPr/>
        </p:nvSpPr>
        <p:spPr bwMode="auto">
          <a:xfrm>
            <a:off x="7543800" y="4648200"/>
            <a:ext cx="295275" cy="304800"/>
          </a:xfrm>
          <a:prstGeom prst="triangle">
            <a:avLst>
              <a:gd name="adj" fmla="val 50000"/>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01" name="Text Box 13"/>
          <p:cNvSpPr txBox="1">
            <a:spLocks noChangeArrowheads="1"/>
          </p:cNvSpPr>
          <p:nvPr/>
        </p:nvSpPr>
        <p:spPr bwMode="auto">
          <a:xfrm>
            <a:off x="7086600" y="5030788"/>
            <a:ext cx="141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solidFill>
                  <a:srgbClr val="FFFFFF"/>
                </a:solidFill>
                <a:latin typeface="Arial" panose="020B0604020202020204" pitchFamily="34" charset="0"/>
              </a:rPr>
              <a:t>WAYPOINT</a:t>
            </a:r>
            <a:endParaRPr lang="en-US" altLang="en-US">
              <a:solidFill>
                <a:srgbClr val="FFFFFF"/>
              </a:solidFill>
              <a:latin typeface="Arial" panose="020B0604020202020204" pitchFamily="34" charset="0"/>
            </a:endParaRPr>
          </a:p>
        </p:txBody>
      </p:sp>
      <p:sp>
        <p:nvSpPr>
          <p:cNvPr id="293902" name="Text Box 14"/>
          <p:cNvSpPr txBox="1">
            <a:spLocks noChangeArrowheads="1"/>
          </p:cNvSpPr>
          <p:nvPr/>
        </p:nvSpPr>
        <p:spPr bwMode="auto">
          <a:xfrm>
            <a:off x="4038600" y="183038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solidFill>
                  <a:srgbClr val="FFFFFF"/>
                </a:solidFill>
                <a:latin typeface="Arial" panose="020B0604020202020204" pitchFamily="34" charset="0"/>
              </a:rPr>
              <a:t>FL310</a:t>
            </a:r>
            <a:endParaRPr lang="en-US" altLang="en-US">
              <a:solidFill>
                <a:srgbClr val="FFFFFF"/>
              </a:solidFill>
              <a:latin typeface="Arial" panose="020B0604020202020204" pitchFamily="34" charset="0"/>
            </a:endParaRPr>
          </a:p>
        </p:txBody>
      </p:sp>
      <p:sp>
        <p:nvSpPr>
          <p:cNvPr id="293903" name="Text Box 15"/>
          <p:cNvSpPr txBox="1">
            <a:spLocks noChangeArrowheads="1"/>
          </p:cNvSpPr>
          <p:nvPr/>
        </p:nvSpPr>
        <p:spPr bwMode="auto">
          <a:xfrm>
            <a:off x="7848600" y="3506788"/>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solidFill>
                  <a:srgbClr val="FFFFFF"/>
                </a:solidFill>
                <a:latin typeface="Arial" panose="020B0604020202020204" pitchFamily="34" charset="0"/>
              </a:rPr>
              <a:t>5000’</a:t>
            </a:r>
            <a:endParaRPr lang="en-US" altLang="en-US">
              <a:solidFill>
                <a:srgbClr val="FFFFFF"/>
              </a:solidFill>
              <a:latin typeface="Arial" panose="020B0604020202020204" pitchFamily="34" charset="0"/>
            </a:endParaRPr>
          </a:p>
        </p:txBody>
      </p:sp>
      <p:sp>
        <p:nvSpPr>
          <p:cNvPr id="293904" name="Line 16"/>
          <p:cNvSpPr>
            <a:spLocks noChangeShapeType="1"/>
          </p:cNvSpPr>
          <p:nvPr/>
        </p:nvSpPr>
        <p:spPr bwMode="auto">
          <a:xfrm flipH="1" flipV="1">
            <a:off x="6019800" y="1752600"/>
            <a:ext cx="228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05" name="Line 17"/>
          <p:cNvSpPr>
            <a:spLocks noChangeShapeType="1"/>
          </p:cNvSpPr>
          <p:nvPr/>
        </p:nvSpPr>
        <p:spPr bwMode="auto">
          <a:xfrm flipH="1" flipV="1">
            <a:off x="5638800" y="1295400"/>
            <a:ext cx="228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06" name="Line 18"/>
          <p:cNvSpPr>
            <a:spLocks noChangeShapeType="1"/>
          </p:cNvSpPr>
          <p:nvPr/>
        </p:nvSpPr>
        <p:spPr bwMode="auto">
          <a:xfrm>
            <a:off x="6553200" y="2209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07" name="Line 19"/>
          <p:cNvSpPr>
            <a:spLocks noChangeShapeType="1"/>
          </p:cNvSpPr>
          <p:nvPr/>
        </p:nvSpPr>
        <p:spPr bwMode="auto">
          <a:xfrm>
            <a:off x="7162800" y="2209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08" name="Line 20"/>
          <p:cNvSpPr>
            <a:spLocks noChangeShapeType="1"/>
          </p:cNvSpPr>
          <p:nvPr/>
        </p:nvSpPr>
        <p:spPr bwMode="auto">
          <a:xfrm>
            <a:off x="7772400" y="22098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09" name="Line 21"/>
          <p:cNvSpPr>
            <a:spLocks noChangeShapeType="1"/>
          </p:cNvSpPr>
          <p:nvPr/>
        </p:nvSpPr>
        <p:spPr bwMode="auto">
          <a:xfrm>
            <a:off x="8458200" y="2209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10" name="Line 22"/>
          <p:cNvSpPr>
            <a:spLocks noChangeShapeType="1"/>
          </p:cNvSpPr>
          <p:nvPr/>
        </p:nvSpPr>
        <p:spPr bwMode="auto">
          <a:xfrm flipH="1">
            <a:off x="7086600" y="3886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11" name="Line 23"/>
          <p:cNvSpPr>
            <a:spLocks noChangeShapeType="1"/>
          </p:cNvSpPr>
          <p:nvPr/>
        </p:nvSpPr>
        <p:spPr bwMode="auto">
          <a:xfrm flipH="1">
            <a:off x="6477000" y="3886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12" name="Line 24"/>
          <p:cNvSpPr>
            <a:spLocks noChangeShapeType="1"/>
          </p:cNvSpPr>
          <p:nvPr/>
        </p:nvSpPr>
        <p:spPr bwMode="auto">
          <a:xfrm flipH="1">
            <a:off x="5867400" y="3886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13" name="Text Box 25"/>
          <p:cNvSpPr txBox="1">
            <a:spLocks noChangeArrowheads="1"/>
          </p:cNvSpPr>
          <p:nvPr/>
        </p:nvSpPr>
        <p:spPr bwMode="auto">
          <a:xfrm>
            <a:off x="6705600" y="3430588"/>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solidFill>
                  <a:srgbClr val="FFFFFF"/>
                </a:solidFill>
                <a:latin typeface="Arial" panose="020B0604020202020204" pitchFamily="34" charset="0"/>
              </a:rPr>
              <a:t>3 deg</a:t>
            </a:r>
            <a:endParaRPr lang="en-US" altLang="en-US">
              <a:solidFill>
                <a:srgbClr val="FFFFFF"/>
              </a:solidFill>
              <a:latin typeface="Arial" panose="020B0604020202020204" pitchFamily="34" charset="0"/>
            </a:endParaRPr>
          </a:p>
        </p:txBody>
      </p:sp>
      <p:sp>
        <p:nvSpPr>
          <p:cNvPr id="293914" name="Text Box 26"/>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6" action="ppaction://hlinksldjump"/>
              </a:rPr>
              <a:t>MAIN MENU</a:t>
            </a:r>
            <a:endParaRPr lang="en-US" altLang="en-US">
              <a:latin typeface="Arial" panose="020B0604020202020204" pitchFamily="34" charset="0"/>
            </a:endParaRPr>
          </a:p>
        </p:txBody>
      </p:sp>
      <p:pic>
        <p:nvPicPr>
          <p:cNvPr id="293918" name="Picture 30" descr="Picture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7800" y="1746250"/>
            <a:ext cx="1371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Line 3"/>
          <p:cNvSpPr>
            <a:spLocks noChangeShapeType="1"/>
          </p:cNvSpPr>
          <p:nvPr/>
        </p:nvSpPr>
        <p:spPr bwMode="auto">
          <a:xfrm flipV="1">
            <a:off x="1219200" y="2889250"/>
            <a:ext cx="2306638" cy="14541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0" name="Line 4"/>
          <p:cNvSpPr>
            <a:spLocks noChangeShapeType="1"/>
          </p:cNvSpPr>
          <p:nvPr/>
        </p:nvSpPr>
        <p:spPr bwMode="auto">
          <a:xfrm>
            <a:off x="3525838" y="2889250"/>
            <a:ext cx="25146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1" name="Line 5"/>
          <p:cNvSpPr>
            <a:spLocks noChangeShapeType="1"/>
          </p:cNvSpPr>
          <p:nvPr/>
        </p:nvSpPr>
        <p:spPr bwMode="auto">
          <a:xfrm flipV="1">
            <a:off x="1143000" y="2889250"/>
            <a:ext cx="249238" cy="137795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2" name="Line 6"/>
          <p:cNvSpPr>
            <a:spLocks noChangeShapeType="1"/>
          </p:cNvSpPr>
          <p:nvPr/>
        </p:nvSpPr>
        <p:spPr bwMode="auto">
          <a:xfrm flipH="1">
            <a:off x="1392238" y="2889250"/>
            <a:ext cx="20574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3" name="Rectangle 7"/>
          <p:cNvSpPr>
            <a:spLocks noChangeArrowheads="1"/>
          </p:cNvSpPr>
          <p:nvPr/>
        </p:nvSpPr>
        <p:spPr bwMode="auto">
          <a:xfrm>
            <a:off x="1371600" y="2438400"/>
            <a:ext cx="1468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Preselector</a:t>
            </a:r>
            <a:endParaRPr lang="en-US" altLang="en-US" sz="1600" b="1">
              <a:latin typeface="Arial" panose="020B0604020202020204" pitchFamily="34" charset="0"/>
            </a:endParaRPr>
          </a:p>
        </p:txBody>
      </p:sp>
      <p:sp>
        <p:nvSpPr>
          <p:cNvPr id="295944" name="Rectangle 8"/>
          <p:cNvSpPr>
            <a:spLocks noChangeArrowheads="1"/>
          </p:cNvSpPr>
          <p:nvPr/>
        </p:nvSpPr>
        <p:spPr bwMode="auto">
          <a:xfrm>
            <a:off x="3200400" y="2438400"/>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TOC</a:t>
            </a:r>
            <a:endParaRPr lang="en-US" altLang="en-US" sz="1600">
              <a:latin typeface="Arial" panose="020B0604020202020204" pitchFamily="34" charset="0"/>
            </a:endParaRPr>
          </a:p>
        </p:txBody>
      </p:sp>
      <p:sp>
        <p:nvSpPr>
          <p:cNvPr id="295945" name="AutoShape 9"/>
          <p:cNvSpPr>
            <a:spLocks noChangeArrowheads="1"/>
          </p:cNvSpPr>
          <p:nvPr/>
        </p:nvSpPr>
        <p:spPr bwMode="auto">
          <a:xfrm rot="10800000" flipH="1">
            <a:off x="5943600" y="2514600"/>
            <a:ext cx="127000" cy="355600"/>
          </a:xfrm>
          <a:prstGeom prst="triangle">
            <a:avLst>
              <a:gd name="adj" fmla="val 49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6" name="Rectangle 10"/>
          <p:cNvSpPr>
            <a:spLocks noChangeArrowheads="1"/>
          </p:cNvSpPr>
          <p:nvPr/>
        </p:nvSpPr>
        <p:spPr bwMode="auto">
          <a:xfrm>
            <a:off x="5105400" y="3048000"/>
            <a:ext cx="1695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altLang="en-US" sz="2000">
                <a:latin typeface="Arial" panose="020B0604020202020204" pitchFamily="34" charset="0"/>
              </a:rPr>
              <a:t>Crossing Restriction</a:t>
            </a:r>
            <a:endParaRPr lang="en-US" altLang="en-US" sz="1600" b="1">
              <a:latin typeface="Arial" panose="020B0604020202020204" pitchFamily="34" charset="0"/>
            </a:endParaRPr>
          </a:p>
        </p:txBody>
      </p:sp>
      <p:sp>
        <p:nvSpPr>
          <p:cNvPr id="295947" name="Oval 11"/>
          <p:cNvSpPr>
            <a:spLocks noChangeArrowheads="1"/>
          </p:cNvSpPr>
          <p:nvPr/>
        </p:nvSpPr>
        <p:spPr bwMode="auto">
          <a:xfrm>
            <a:off x="3449638" y="2803525"/>
            <a:ext cx="160337" cy="160338"/>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8" name="AutoShape 12"/>
          <p:cNvSpPr>
            <a:spLocks noChangeArrowheads="1"/>
          </p:cNvSpPr>
          <p:nvPr/>
        </p:nvSpPr>
        <p:spPr bwMode="auto">
          <a:xfrm>
            <a:off x="5943600" y="5181600"/>
            <a:ext cx="127000" cy="355600"/>
          </a:xfrm>
          <a:prstGeom prst="triangle">
            <a:avLst>
              <a:gd name="adj" fmla="val 49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9" name="Line 13"/>
          <p:cNvSpPr>
            <a:spLocks noChangeShapeType="1"/>
          </p:cNvSpPr>
          <p:nvPr/>
        </p:nvSpPr>
        <p:spPr bwMode="auto">
          <a:xfrm flipV="1">
            <a:off x="6019800" y="3733800"/>
            <a:ext cx="0" cy="129540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0" name="Text Box 14"/>
          <p:cNvSpPr txBox="1">
            <a:spLocks noChangeArrowheads="1"/>
          </p:cNvSpPr>
          <p:nvPr/>
        </p:nvSpPr>
        <p:spPr bwMode="auto">
          <a:xfrm>
            <a:off x="3505200" y="247650"/>
            <a:ext cx="2454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VNAV CLIMB</a:t>
            </a:r>
          </a:p>
        </p:txBody>
      </p:sp>
      <p:sp>
        <p:nvSpPr>
          <p:cNvPr id="295952" name="Rectangle 16"/>
          <p:cNvSpPr>
            <a:spLocks noChangeArrowheads="1"/>
          </p:cNvSpPr>
          <p:nvPr/>
        </p:nvSpPr>
        <p:spPr bwMode="auto">
          <a:xfrm>
            <a:off x="7772400" y="788988"/>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latin typeface="Arial" panose="020B0604020202020204" pitchFamily="34" charset="0"/>
              </a:rPr>
              <a:t>TOC</a:t>
            </a:r>
            <a:endParaRPr lang="en-US" altLang="en-US">
              <a:latin typeface="Arial" panose="020B0604020202020204" pitchFamily="34" charset="0"/>
            </a:endParaRPr>
          </a:p>
        </p:txBody>
      </p:sp>
      <p:sp>
        <p:nvSpPr>
          <p:cNvPr id="295953" name="Line 17"/>
          <p:cNvSpPr>
            <a:spLocks noChangeShapeType="1"/>
          </p:cNvSpPr>
          <p:nvPr/>
        </p:nvSpPr>
        <p:spPr bwMode="auto">
          <a:xfrm flipV="1">
            <a:off x="4724400" y="1295400"/>
            <a:ext cx="533400" cy="160020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4" name="Line 18"/>
          <p:cNvSpPr>
            <a:spLocks noChangeShapeType="1"/>
          </p:cNvSpPr>
          <p:nvPr/>
        </p:nvSpPr>
        <p:spPr bwMode="auto">
          <a:xfrm flipH="1">
            <a:off x="5257800" y="1295400"/>
            <a:ext cx="2743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5" name="Line 19"/>
          <p:cNvSpPr>
            <a:spLocks noChangeShapeType="1"/>
          </p:cNvSpPr>
          <p:nvPr/>
        </p:nvSpPr>
        <p:spPr bwMode="auto">
          <a:xfrm flipV="1">
            <a:off x="6019800" y="1295400"/>
            <a:ext cx="2057400" cy="16002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6" name="Line 20"/>
          <p:cNvSpPr>
            <a:spLocks noChangeShapeType="1"/>
          </p:cNvSpPr>
          <p:nvPr/>
        </p:nvSpPr>
        <p:spPr bwMode="auto">
          <a:xfrm>
            <a:off x="8077200" y="1295400"/>
            <a:ext cx="588963" cy="6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7" name="Rectangle 21"/>
          <p:cNvSpPr>
            <a:spLocks noChangeArrowheads="1"/>
          </p:cNvSpPr>
          <p:nvPr/>
        </p:nvSpPr>
        <p:spPr bwMode="auto">
          <a:xfrm>
            <a:off x="5257800" y="914400"/>
            <a:ext cx="1468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latin typeface="Arial" panose="020B0604020202020204" pitchFamily="34" charset="0"/>
              </a:rPr>
              <a:t>Preselector</a:t>
            </a:r>
          </a:p>
        </p:txBody>
      </p:sp>
      <p:sp>
        <p:nvSpPr>
          <p:cNvPr id="295958" name="Oval 22"/>
          <p:cNvSpPr>
            <a:spLocks noChangeArrowheads="1"/>
          </p:cNvSpPr>
          <p:nvPr/>
        </p:nvSpPr>
        <p:spPr bwMode="auto">
          <a:xfrm flipV="1">
            <a:off x="8001000" y="1219200"/>
            <a:ext cx="160338" cy="1524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9" name="Text Box 23"/>
          <p:cNvSpPr txBox="1">
            <a:spLocks noChangeArrowheads="1"/>
          </p:cNvSpPr>
          <p:nvPr/>
        </p:nvSpPr>
        <p:spPr bwMode="auto">
          <a:xfrm>
            <a:off x="1600200" y="4800600"/>
            <a:ext cx="3678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FFFFFF"/>
              </a:buClr>
              <a:buFontTx/>
              <a:buChar char="•"/>
            </a:pPr>
            <a:r>
              <a:rPr lang="en-US" altLang="en-US" sz="2000">
                <a:solidFill>
                  <a:srgbClr val="FFFFFF"/>
                </a:solidFill>
                <a:latin typeface="Arial" panose="020B0604020202020204" pitchFamily="34" charset="0"/>
              </a:rPr>
              <a:t> Pilot MUST initiate climb</a:t>
            </a:r>
          </a:p>
          <a:p>
            <a:pPr eaLnBrk="0" hangingPunct="0">
              <a:buClr>
                <a:srgbClr val="FFFFFF"/>
              </a:buClr>
              <a:buFontTx/>
              <a:buChar char="•"/>
            </a:pPr>
            <a:r>
              <a:rPr lang="en-US" altLang="en-US" sz="2000">
                <a:solidFill>
                  <a:srgbClr val="FFFFFF"/>
                </a:solidFill>
                <a:latin typeface="Arial" panose="020B0604020202020204" pitchFamily="34" charset="0"/>
              </a:rPr>
              <a:t> VNAV will never pull nose UP</a:t>
            </a:r>
          </a:p>
        </p:txBody>
      </p:sp>
      <p:sp>
        <p:nvSpPr>
          <p:cNvPr id="295960" name="Rectangle 24"/>
          <p:cNvSpPr>
            <a:spLocks noChangeArrowheads="1"/>
          </p:cNvSpPr>
          <p:nvPr/>
        </p:nvSpPr>
        <p:spPr bwMode="auto">
          <a:xfrm>
            <a:off x="6629400" y="2438400"/>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rgbClr val="000000"/>
              </a:buClr>
              <a:buFontTx/>
              <a:buChar char="•"/>
            </a:pPr>
            <a:r>
              <a:rPr lang="en-US" altLang="en-US" sz="2000">
                <a:solidFill>
                  <a:srgbClr val="FFFFFF"/>
                </a:solidFill>
                <a:latin typeface="Arial" panose="020B0604020202020204" pitchFamily="34" charset="0"/>
              </a:rPr>
              <a:t> Pilot MUST                                                                                                                                                                                                                                                       initiate climb</a:t>
            </a:r>
          </a:p>
        </p:txBody>
      </p:sp>
      <p:sp>
        <p:nvSpPr>
          <p:cNvPr id="295962" name="Rectangle 26"/>
          <p:cNvSpPr>
            <a:spLocks noChangeArrowheads="1"/>
          </p:cNvSpPr>
          <p:nvPr/>
        </p:nvSpPr>
        <p:spPr bwMode="auto">
          <a:xfrm>
            <a:off x="5715000" y="5562600"/>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altLang="en-US" sz="1600">
                <a:latin typeface="Arial" panose="020B0604020202020204" pitchFamily="34" charset="0"/>
              </a:rPr>
              <a:t>WPT</a:t>
            </a:r>
          </a:p>
        </p:txBody>
      </p:sp>
      <p:sp>
        <p:nvSpPr>
          <p:cNvPr id="295963" name="Line 27"/>
          <p:cNvSpPr>
            <a:spLocks noChangeShapeType="1"/>
          </p:cNvSpPr>
          <p:nvPr/>
        </p:nvSpPr>
        <p:spPr bwMode="auto">
          <a:xfrm flipV="1">
            <a:off x="381000" y="5562600"/>
            <a:ext cx="8610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7" name="Text Box 31"/>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pic>
        <p:nvPicPr>
          <p:cNvPr id="295972" name="Picture 36"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4987" flipH="1">
            <a:off x="152400" y="4191000"/>
            <a:ext cx="1371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noFill/>
          <a:ln/>
          <a:extLst>
            <a:ext uri="{AF507438-7753-43E0-B8FC-AC1667EBCBE1}">
              <a14:hiddenEffects xmlns:a14="http://schemas.microsoft.com/office/drawing/2010/main">
                <a:effectLst>
                  <a:outerShdw dist="53882" dir="2700000" algn="ctr" rotWithShape="0">
                    <a:schemeClr val="tx2"/>
                  </a:outerShdw>
                </a:effectLst>
              </a14:hiddenEffects>
            </a:ext>
          </a:extLst>
        </p:spPr>
        <p:txBody>
          <a:bodyPr/>
          <a:lstStyle/>
          <a:p>
            <a:r>
              <a:rPr lang="en-US" altLang="en-US">
                <a:solidFill>
                  <a:schemeClr val="tx1"/>
                </a:solidFill>
              </a:rPr>
              <a:t>FMS Sensor Control </a:t>
            </a:r>
          </a:p>
        </p:txBody>
      </p:sp>
      <p:sp>
        <p:nvSpPr>
          <p:cNvPr id="518147" name="Rectangle 3"/>
          <p:cNvSpPr>
            <a:spLocks noGrp="1" noChangeArrowheads="1"/>
          </p:cNvSpPr>
          <p:nvPr>
            <p:ph idx="1"/>
          </p:nvPr>
        </p:nvSpPr>
        <p:spPr>
          <a:xfrm>
            <a:off x="0" y="1219200"/>
            <a:ext cx="4648200" cy="5410200"/>
          </a:xfrm>
          <a:noFill/>
          <a:ln/>
        </p:spPr>
        <p:txBody>
          <a:bodyPr/>
          <a:lstStyle/>
          <a:p>
            <a:r>
              <a:rPr lang="en-US" altLang="en-US" b="1"/>
              <a:t>Sensor Weighing in the Position Solution</a:t>
            </a:r>
          </a:p>
          <a:p>
            <a:pPr lvl="1"/>
            <a:r>
              <a:rPr lang="en-US" altLang="en-US" b="1"/>
              <a:t>VOR/DME</a:t>
            </a:r>
          </a:p>
          <a:p>
            <a:pPr lvl="2"/>
            <a:endParaRPr lang="en-US" altLang="en-US"/>
          </a:p>
          <a:p>
            <a:pPr lvl="3"/>
            <a:r>
              <a:rPr lang="en-US" altLang="en-US"/>
              <a:t>Used to a Lesser Degree than GPS &amp; DME/DME</a:t>
            </a:r>
          </a:p>
          <a:p>
            <a:pPr lvl="3"/>
            <a:r>
              <a:rPr lang="en-US" altLang="en-US"/>
              <a:t>De-Weighted Based on Distance and the 60-1 Rule</a:t>
            </a:r>
          </a:p>
          <a:p>
            <a:pPr lvl="3"/>
            <a:r>
              <a:rPr lang="en-US" altLang="en-US"/>
              <a:t>Navaid is Removed for the Nav Solution When outside its Service Volume</a:t>
            </a:r>
          </a:p>
          <a:p>
            <a:endParaRPr lang="en-US" altLang="en-US"/>
          </a:p>
          <a:p>
            <a:endParaRPr lang="en-US" altLang="en-US"/>
          </a:p>
          <a:p>
            <a:endParaRPr lang="en-US" altLang="en-US"/>
          </a:p>
          <a:p>
            <a:pPr lvl="1">
              <a:buFont typeface="Wingdings" panose="05000000000000000000" pitchFamily="2" charset="2"/>
              <a:buNone/>
            </a:pPr>
            <a:r>
              <a:rPr lang="en-US" altLang="en-US"/>
              <a:t>	</a:t>
            </a:r>
          </a:p>
        </p:txBody>
      </p:sp>
      <p:pic>
        <p:nvPicPr>
          <p:cNvPr id="518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429000"/>
            <a:ext cx="3489325"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0" y="5670550"/>
            <a:ext cx="41957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endParaRPr lang="en-US" altLang="en-US" sz="2400">
              <a:solidFill>
                <a:srgbClr val="FFFF00"/>
              </a:solidFill>
              <a:latin typeface="Arial" panose="020B0604020202020204" pitchFamily="34" charset="0"/>
            </a:endParaRPr>
          </a:p>
        </p:txBody>
      </p:sp>
      <p:sp>
        <p:nvSpPr>
          <p:cNvPr id="297987" name="Text Box 3"/>
          <p:cNvSpPr txBox="1">
            <a:spLocks noChangeArrowheads="1"/>
          </p:cNvSpPr>
          <p:nvPr/>
        </p:nvSpPr>
        <p:spPr bwMode="auto">
          <a:xfrm>
            <a:off x="914400" y="32766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sz="2000" b="1">
              <a:solidFill>
                <a:srgbClr val="000000"/>
              </a:solidFill>
              <a:latin typeface="Arial" panose="020B0604020202020204" pitchFamily="34" charset="0"/>
            </a:endParaRPr>
          </a:p>
        </p:txBody>
      </p:sp>
      <p:sp>
        <p:nvSpPr>
          <p:cNvPr id="297988" name="Text Box 4"/>
          <p:cNvSpPr txBox="1">
            <a:spLocks noChangeArrowheads="1"/>
          </p:cNvSpPr>
          <p:nvPr/>
        </p:nvSpPr>
        <p:spPr bwMode="auto">
          <a:xfrm>
            <a:off x="3276600" y="171450"/>
            <a:ext cx="3028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VNAV DESCENT</a:t>
            </a:r>
          </a:p>
        </p:txBody>
      </p:sp>
      <p:sp>
        <p:nvSpPr>
          <p:cNvPr id="297990" name="Line 6"/>
          <p:cNvSpPr>
            <a:spLocks noChangeShapeType="1"/>
          </p:cNvSpPr>
          <p:nvPr/>
        </p:nvSpPr>
        <p:spPr bwMode="auto">
          <a:xfrm flipH="1" flipV="1">
            <a:off x="6172200" y="2895600"/>
            <a:ext cx="1219200" cy="6858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91" name="Line 7"/>
          <p:cNvSpPr>
            <a:spLocks noChangeShapeType="1"/>
          </p:cNvSpPr>
          <p:nvPr/>
        </p:nvSpPr>
        <p:spPr bwMode="auto">
          <a:xfrm flipV="1">
            <a:off x="4724400" y="2889250"/>
            <a:ext cx="1316038" cy="6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92" name="Line 8"/>
          <p:cNvSpPr>
            <a:spLocks noChangeShapeType="1"/>
          </p:cNvSpPr>
          <p:nvPr/>
        </p:nvSpPr>
        <p:spPr bwMode="auto">
          <a:xfrm flipH="1">
            <a:off x="2209800" y="3581400"/>
            <a:ext cx="5105400" cy="0"/>
          </a:xfrm>
          <a:prstGeom prst="line">
            <a:avLst/>
          </a:prstGeom>
          <a:noFill/>
          <a:ln w="25400">
            <a:solidFill>
              <a:srgbClr val="FFFF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93" name="Rectangle 9"/>
          <p:cNvSpPr>
            <a:spLocks noChangeArrowheads="1"/>
          </p:cNvSpPr>
          <p:nvPr/>
        </p:nvSpPr>
        <p:spPr bwMode="auto">
          <a:xfrm>
            <a:off x="2209800" y="3124200"/>
            <a:ext cx="1468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Preselector</a:t>
            </a:r>
            <a:endParaRPr lang="en-US" altLang="en-US" sz="1600" b="1">
              <a:latin typeface="Arial" panose="020B0604020202020204" pitchFamily="34" charset="0"/>
            </a:endParaRPr>
          </a:p>
        </p:txBody>
      </p:sp>
      <p:sp>
        <p:nvSpPr>
          <p:cNvPr id="297994" name="AutoShape 10"/>
          <p:cNvSpPr>
            <a:spLocks noChangeArrowheads="1"/>
          </p:cNvSpPr>
          <p:nvPr/>
        </p:nvSpPr>
        <p:spPr bwMode="auto">
          <a:xfrm rot="10800000" flipH="1">
            <a:off x="4648200" y="2438400"/>
            <a:ext cx="127000" cy="355600"/>
          </a:xfrm>
          <a:prstGeom prst="triangle">
            <a:avLst>
              <a:gd name="adj" fmla="val 49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95" name="Rectangle 11"/>
          <p:cNvSpPr>
            <a:spLocks noChangeArrowheads="1"/>
          </p:cNvSpPr>
          <p:nvPr/>
        </p:nvSpPr>
        <p:spPr bwMode="auto">
          <a:xfrm>
            <a:off x="6629400" y="2514600"/>
            <a:ext cx="1695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altLang="en-US" sz="2000">
                <a:latin typeface="Arial" panose="020B0604020202020204" pitchFamily="34" charset="0"/>
              </a:rPr>
              <a:t>Crossing Restriction</a:t>
            </a:r>
            <a:endParaRPr lang="en-US" altLang="en-US" sz="1600" b="1">
              <a:latin typeface="Arial" panose="020B0604020202020204" pitchFamily="34" charset="0"/>
            </a:endParaRPr>
          </a:p>
        </p:txBody>
      </p:sp>
      <p:sp>
        <p:nvSpPr>
          <p:cNvPr id="297996" name="Oval 12"/>
          <p:cNvSpPr>
            <a:spLocks noChangeArrowheads="1"/>
          </p:cNvSpPr>
          <p:nvPr/>
        </p:nvSpPr>
        <p:spPr bwMode="auto">
          <a:xfrm>
            <a:off x="6019800" y="2819400"/>
            <a:ext cx="160338" cy="160338"/>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97" name="AutoShape 13"/>
          <p:cNvSpPr>
            <a:spLocks noChangeArrowheads="1"/>
          </p:cNvSpPr>
          <p:nvPr/>
        </p:nvSpPr>
        <p:spPr bwMode="auto">
          <a:xfrm>
            <a:off x="7315200" y="5181600"/>
            <a:ext cx="127000" cy="355600"/>
          </a:xfrm>
          <a:prstGeom prst="triangle">
            <a:avLst>
              <a:gd name="adj" fmla="val 49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98" name="Line 14"/>
          <p:cNvSpPr>
            <a:spLocks noChangeShapeType="1"/>
          </p:cNvSpPr>
          <p:nvPr/>
        </p:nvSpPr>
        <p:spPr bwMode="auto">
          <a:xfrm flipV="1">
            <a:off x="7391400" y="3581400"/>
            <a:ext cx="0" cy="144780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00" name="Rectangle 16"/>
          <p:cNvSpPr>
            <a:spLocks noChangeArrowheads="1"/>
          </p:cNvSpPr>
          <p:nvPr/>
        </p:nvSpPr>
        <p:spPr bwMode="auto">
          <a:xfrm>
            <a:off x="1981200" y="1066800"/>
            <a:ext cx="612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b="1">
                <a:latin typeface="Arial" panose="020B0604020202020204" pitchFamily="34" charset="0"/>
              </a:rPr>
              <a:t>TOD</a:t>
            </a:r>
          </a:p>
        </p:txBody>
      </p:sp>
      <p:sp>
        <p:nvSpPr>
          <p:cNvPr id="298001" name="Line 17"/>
          <p:cNvSpPr>
            <a:spLocks noChangeShapeType="1"/>
          </p:cNvSpPr>
          <p:nvPr/>
        </p:nvSpPr>
        <p:spPr bwMode="auto">
          <a:xfrm flipH="1" flipV="1">
            <a:off x="2286000" y="1524000"/>
            <a:ext cx="2438400" cy="13716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02" name="Line 18"/>
          <p:cNvSpPr>
            <a:spLocks noChangeShapeType="1"/>
          </p:cNvSpPr>
          <p:nvPr/>
        </p:nvSpPr>
        <p:spPr bwMode="auto">
          <a:xfrm>
            <a:off x="1524000" y="1524000"/>
            <a:ext cx="6096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03" name="Oval 19"/>
          <p:cNvSpPr>
            <a:spLocks noChangeArrowheads="1"/>
          </p:cNvSpPr>
          <p:nvPr/>
        </p:nvSpPr>
        <p:spPr bwMode="auto">
          <a:xfrm flipV="1">
            <a:off x="2133600" y="1447800"/>
            <a:ext cx="152400" cy="1524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04" name="Text Box 20"/>
          <p:cNvSpPr txBox="1">
            <a:spLocks noChangeArrowheads="1"/>
          </p:cNvSpPr>
          <p:nvPr/>
        </p:nvSpPr>
        <p:spPr bwMode="auto">
          <a:xfrm>
            <a:off x="304800" y="4191000"/>
            <a:ext cx="363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FFFFFF"/>
              </a:buClr>
              <a:buFontTx/>
              <a:buChar char="•"/>
            </a:pPr>
            <a:r>
              <a:rPr lang="en-US" altLang="en-US" sz="2000">
                <a:solidFill>
                  <a:srgbClr val="FFFFFF"/>
                </a:solidFill>
                <a:latin typeface="Arial" panose="020B0604020202020204" pitchFamily="34" charset="0"/>
              </a:rPr>
              <a:t> Pilot MUST lower preselector</a:t>
            </a:r>
          </a:p>
        </p:txBody>
      </p:sp>
      <p:sp>
        <p:nvSpPr>
          <p:cNvPr id="298005" name="AutoShape 21"/>
          <p:cNvSpPr>
            <a:spLocks noChangeArrowheads="1"/>
          </p:cNvSpPr>
          <p:nvPr/>
        </p:nvSpPr>
        <p:spPr bwMode="auto">
          <a:xfrm>
            <a:off x="4648200" y="5181600"/>
            <a:ext cx="127000" cy="355600"/>
          </a:xfrm>
          <a:prstGeom prst="triangle">
            <a:avLst>
              <a:gd name="adj" fmla="val 49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06" name="Line 22"/>
          <p:cNvSpPr>
            <a:spLocks noChangeShapeType="1"/>
          </p:cNvSpPr>
          <p:nvPr/>
        </p:nvSpPr>
        <p:spPr bwMode="auto">
          <a:xfrm flipV="1">
            <a:off x="4724400" y="2895600"/>
            <a:ext cx="0" cy="220980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07" name="AutoShape 23"/>
          <p:cNvSpPr>
            <a:spLocks noChangeArrowheads="1"/>
          </p:cNvSpPr>
          <p:nvPr/>
        </p:nvSpPr>
        <p:spPr bwMode="auto">
          <a:xfrm rot="10800000" flipH="1">
            <a:off x="7315200" y="3200400"/>
            <a:ext cx="127000" cy="355600"/>
          </a:xfrm>
          <a:prstGeom prst="triangle">
            <a:avLst>
              <a:gd name="adj" fmla="val 49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08" name="Line 24"/>
          <p:cNvSpPr>
            <a:spLocks noChangeShapeType="1"/>
          </p:cNvSpPr>
          <p:nvPr/>
        </p:nvSpPr>
        <p:spPr bwMode="auto">
          <a:xfrm flipV="1">
            <a:off x="7391400" y="3581400"/>
            <a:ext cx="1600200" cy="6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09" name="Rectangle 25"/>
          <p:cNvSpPr>
            <a:spLocks noChangeArrowheads="1"/>
          </p:cNvSpPr>
          <p:nvPr/>
        </p:nvSpPr>
        <p:spPr bwMode="auto">
          <a:xfrm>
            <a:off x="5791200" y="2438400"/>
            <a:ext cx="612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b="1">
                <a:latin typeface="Arial" panose="020B0604020202020204" pitchFamily="34" charset="0"/>
              </a:rPr>
              <a:t>TOD</a:t>
            </a:r>
          </a:p>
        </p:txBody>
      </p:sp>
      <p:sp>
        <p:nvSpPr>
          <p:cNvPr id="298010" name="Line 26"/>
          <p:cNvSpPr>
            <a:spLocks noChangeShapeType="1"/>
          </p:cNvSpPr>
          <p:nvPr/>
        </p:nvSpPr>
        <p:spPr bwMode="auto">
          <a:xfrm flipV="1">
            <a:off x="2209800" y="1600200"/>
            <a:ext cx="0" cy="1981200"/>
          </a:xfrm>
          <a:prstGeom prst="line">
            <a:avLst/>
          </a:prstGeom>
          <a:noFill/>
          <a:ln w="25400">
            <a:solidFill>
              <a:srgbClr val="FFFF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11" name="Rectangle 27"/>
          <p:cNvSpPr>
            <a:spLocks noChangeArrowheads="1"/>
          </p:cNvSpPr>
          <p:nvPr/>
        </p:nvSpPr>
        <p:spPr bwMode="auto">
          <a:xfrm>
            <a:off x="3886200" y="1676400"/>
            <a:ext cx="1695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altLang="en-US" sz="2000">
                <a:latin typeface="Arial" panose="020B0604020202020204" pitchFamily="34" charset="0"/>
              </a:rPr>
              <a:t>Crossing Restriction</a:t>
            </a:r>
            <a:endParaRPr lang="en-US" altLang="en-US" sz="1600" b="1">
              <a:latin typeface="Arial" panose="020B0604020202020204" pitchFamily="34" charset="0"/>
            </a:endParaRPr>
          </a:p>
        </p:txBody>
      </p:sp>
      <p:sp>
        <p:nvSpPr>
          <p:cNvPr id="298012" name="Text Box 28"/>
          <p:cNvSpPr txBox="1">
            <a:spLocks noChangeArrowheads="1"/>
          </p:cNvSpPr>
          <p:nvPr/>
        </p:nvSpPr>
        <p:spPr bwMode="auto">
          <a:xfrm>
            <a:off x="6248400" y="3201988"/>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solidFill>
                  <a:srgbClr val="FFFFFF"/>
                </a:solidFill>
                <a:latin typeface="Arial" panose="020B0604020202020204" pitchFamily="34" charset="0"/>
              </a:rPr>
              <a:t>3 deg</a:t>
            </a:r>
            <a:endParaRPr lang="en-US" altLang="en-US">
              <a:solidFill>
                <a:srgbClr val="FFFFFF"/>
              </a:solidFill>
              <a:latin typeface="Arial" panose="020B0604020202020204" pitchFamily="34" charset="0"/>
            </a:endParaRPr>
          </a:p>
        </p:txBody>
      </p:sp>
      <p:sp>
        <p:nvSpPr>
          <p:cNvPr id="298013" name="Text Box 29"/>
          <p:cNvSpPr txBox="1">
            <a:spLocks noChangeArrowheads="1"/>
          </p:cNvSpPr>
          <p:nvPr/>
        </p:nvSpPr>
        <p:spPr bwMode="auto">
          <a:xfrm>
            <a:off x="3429000" y="2516188"/>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solidFill>
                  <a:srgbClr val="FFFFFF"/>
                </a:solidFill>
                <a:latin typeface="Arial" panose="020B0604020202020204" pitchFamily="34" charset="0"/>
              </a:rPr>
              <a:t>3 deg</a:t>
            </a:r>
            <a:endParaRPr lang="en-US" altLang="en-US">
              <a:solidFill>
                <a:srgbClr val="FFFFFF"/>
              </a:solidFill>
              <a:latin typeface="Arial" panose="020B0604020202020204" pitchFamily="34" charset="0"/>
            </a:endParaRPr>
          </a:p>
        </p:txBody>
      </p:sp>
      <p:sp>
        <p:nvSpPr>
          <p:cNvPr id="298014" name="Line 30"/>
          <p:cNvSpPr>
            <a:spLocks noChangeShapeType="1"/>
          </p:cNvSpPr>
          <p:nvPr/>
        </p:nvSpPr>
        <p:spPr bwMode="auto">
          <a:xfrm flipH="1">
            <a:off x="4343400" y="2895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15" name="Line 31"/>
          <p:cNvSpPr>
            <a:spLocks noChangeShapeType="1"/>
          </p:cNvSpPr>
          <p:nvPr/>
        </p:nvSpPr>
        <p:spPr bwMode="auto">
          <a:xfrm flipH="1">
            <a:off x="3657600" y="2895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16" name="Line 32"/>
          <p:cNvSpPr>
            <a:spLocks noChangeShapeType="1"/>
          </p:cNvSpPr>
          <p:nvPr/>
        </p:nvSpPr>
        <p:spPr bwMode="auto">
          <a:xfrm flipH="1">
            <a:off x="3124200" y="2895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18" name="Line 34"/>
          <p:cNvSpPr>
            <a:spLocks noChangeShapeType="1"/>
          </p:cNvSpPr>
          <p:nvPr/>
        </p:nvSpPr>
        <p:spPr bwMode="auto">
          <a:xfrm>
            <a:off x="304800" y="5486400"/>
            <a:ext cx="8686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19" name="Rectangle 35"/>
          <p:cNvSpPr>
            <a:spLocks noChangeArrowheads="1"/>
          </p:cNvSpPr>
          <p:nvPr/>
        </p:nvSpPr>
        <p:spPr bwMode="auto">
          <a:xfrm>
            <a:off x="4419600" y="5562600"/>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altLang="en-US" sz="1600">
                <a:latin typeface="Arial" panose="020B0604020202020204" pitchFamily="34" charset="0"/>
              </a:rPr>
              <a:t>WPT</a:t>
            </a:r>
          </a:p>
        </p:txBody>
      </p:sp>
      <p:sp>
        <p:nvSpPr>
          <p:cNvPr id="298020" name="Rectangle 36"/>
          <p:cNvSpPr>
            <a:spLocks noChangeArrowheads="1"/>
          </p:cNvSpPr>
          <p:nvPr/>
        </p:nvSpPr>
        <p:spPr bwMode="auto">
          <a:xfrm>
            <a:off x="7010400" y="5562600"/>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altLang="en-US" sz="1600">
                <a:latin typeface="Arial" panose="020B0604020202020204" pitchFamily="34" charset="0"/>
              </a:rPr>
              <a:t>WPT</a:t>
            </a:r>
          </a:p>
        </p:txBody>
      </p:sp>
      <p:sp>
        <p:nvSpPr>
          <p:cNvPr id="298024" name="Text Box 40"/>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pic>
        <p:nvPicPr>
          <p:cNvPr id="298028" name="Picture 44"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143000"/>
            <a:ext cx="1371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439738" y="1300163"/>
            <a:ext cx="37338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tx1"/>
              </a:buClr>
              <a:buFontTx/>
              <a:buChar char="•"/>
            </a:pPr>
            <a:r>
              <a:rPr lang="en-US" altLang="en-US" sz="2000" b="1"/>
              <a:t> Entered by database</a:t>
            </a:r>
          </a:p>
          <a:p>
            <a:pPr eaLnBrk="0" hangingPunct="0">
              <a:spcBef>
                <a:spcPct val="50000"/>
              </a:spcBef>
              <a:buClr>
                <a:schemeClr val="tx1"/>
              </a:buClr>
              <a:buFontTx/>
              <a:buChar char="•"/>
            </a:pPr>
            <a:r>
              <a:rPr lang="en-US" altLang="en-US" sz="2000" b="1"/>
              <a:t> Entered manually</a:t>
            </a:r>
          </a:p>
          <a:p>
            <a:pPr eaLnBrk="0" hangingPunct="0">
              <a:spcBef>
                <a:spcPct val="50000"/>
              </a:spcBef>
              <a:buClr>
                <a:schemeClr val="tx1"/>
              </a:buClr>
              <a:buFontTx/>
              <a:buChar char="•"/>
            </a:pPr>
            <a:r>
              <a:rPr lang="en-US" altLang="en-US" sz="2000" b="1"/>
              <a:t> Followed by letter:</a:t>
            </a:r>
          </a:p>
          <a:p>
            <a:pPr lvl="1" eaLnBrk="0" hangingPunct="0">
              <a:spcBef>
                <a:spcPct val="50000"/>
              </a:spcBef>
              <a:buClr>
                <a:schemeClr val="tx1"/>
              </a:buClr>
              <a:buFontTx/>
              <a:buChar char="–"/>
            </a:pPr>
            <a:r>
              <a:rPr lang="en-US" altLang="en-US" sz="2000" b="1"/>
              <a:t> A - At or Above</a:t>
            </a:r>
          </a:p>
          <a:p>
            <a:pPr lvl="1" eaLnBrk="0" hangingPunct="0">
              <a:spcBef>
                <a:spcPct val="50000"/>
              </a:spcBef>
              <a:buClr>
                <a:schemeClr val="tx1"/>
              </a:buClr>
              <a:buFontTx/>
              <a:buChar char="–"/>
            </a:pPr>
            <a:r>
              <a:rPr lang="en-US" altLang="en-US" sz="2000" b="1"/>
              <a:t> B - At or Below</a:t>
            </a:r>
          </a:p>
          <a:p>
            <a:pPr lvl="1" eaLnBrk="0" hangingPunct="0">
              <a:spcBef>
                <a:spcPct val="50000"/>
              </a:spcBef>
              <a:buClr>
                <a:schemeClr val="tx1"/>
              </a:buClr>
              <a:buFontTx/>
              <a:buChar char="–"/>
            </a:pPr>
            <a:r>
              <a:rPr lang="en-US" altLang="en-US" sz="2000" b="1"/>
              <a:t> None - At</a:t>
            </a:r>
          </a:p>
          <a:p>
            <a:pPr eaLnBrk="0" hangingPunct="0">
              <a:spcBef>
                <a:spcPct val="50000"/>
              </a:spcBef>
              <a:buClr>
                <a:schemeClr val="tx1"/>
              </a:buClr>
              <a:buFontTx/>
              <a:buChar char="•"/>
            </a:pPr>
            <a:r>
              <a:rPr lang="en-US" altLang="en-US" sz="2000" b="1"/>
              <a:t> VPA (vertical path angle) may be changed (1-6’)</a:t>
            </a:r>
          </a:p>
          <a:p>
            <a:pPr eaLnBrk="0" hangingPunct="0">
              <a:spcBef>
                <a:spcPct val="50000"/>
              </a:spcBef>
              <a:buClr>
                <a:schemeClr val="tx1"/>
              </a:buClr>
              <a:buFontTx/>
              <a:buChar char="•"/>
            </a:pPr>
            <a:r>
              <a:rPr lang="en-US" altLang="en-US" sz="2000" b="1"/>
              <a:t> Arrow indicates if constraint                                                                                                                                                                                                                                   will be honored in climb or                                                                                                                                                                                                                                    descent</a:t>
            </a:r>
          </a:p>
        </p:txBody>
      </p:sp>
      <p:sp>
        <p:nvSpPr>
          <p:cNvPr id="300035" name="Text Box 3"/>
          <p:cNvSpPr txBox="1">
            <a:spLocks noChangeArrowheads="1"/>
          </p:cNvSpPr>
          <p:nvPr/>
        </p:nvSpPr>
        <p:spPr bwMode="auto">
          <a:xfrm>
            <a:off x="1752600" y="457200"/>
            <a:ext cx="5672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VNAV ALTITUDE CONSTRAINT</a:t>
            </a:r>
          </a:p>
        </p:txBody>
      </p:sp>
      <p:pic>
        <p:nvPicPr>
          <p:cNvPr id="300036" name="Picture 4"/>
          <p:cNvPicPr>
            <a:picLocks noChangeAspect="1" noChangeArrowheads="1"/>
          </p:cNvPicPr>
          <p:nvPr/>
        </p:nvPicPr>
        <p:blipFill>
          <a:blip r:embed="rId3">
            <a:extLst>
              <a:ext uri="{28A0092B-C50C-407E-A947-70E740481C1C}">
                <a14:useLocalDpi xmlns:a14="http://schemas.microsoft.com/office/drawing/2010/main" val="0"/>
              </a:ext>
            </a:extLst>
          </a:blip>
          <a:srcRect t="5882"/>
          <a:stretch>
            <a:fillRect/>
          </a:stretch>
        </p:blipFill>
        <p:spPr bwMode="auto">
          <a:xfrm>
            <a:off x="4495800" y="1447800"/>
            <a:ext cx="383063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0037" name="Text Box 5"/>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rrowheads="1"/>
          </p:cNvSpPr>
          <p:nvPr>
            <p:ph type="title"/>
          </p:nvPr>
        </p:nvSpPr>
        <p:spPr>
          <a:xfrm>
            <a:off x="304800" y="228600"/>
            <a:ext cx="8839200" cy="731838"/>
          </a:xfrm>
        </p:spPr>
        <p:txBody>
          <a:bodyPr>
            <a:normAutofit fontScale="90000"/>
          </a:bodyPr>
          <a:lstStyle/>
          <a:p>
            <a:r>
              <a:rPr lang="en-US" altLang="en-US" sz="4000">
                <a:solidFill>
                  <a:schemeClr val="tx1"/>
                </a:solidFill>
              </a:rPr>
              <a:t>FMS Capabilities</a:t>
            </a:r>
            <a:br>
              <a:rPr lang="en-US" altLang="en-US" sz="4000">
                <a:solidFill>
                  <a:schemeClr val="tx1"/>
                </a:solidFill>
              </a:rPr>
            </a:br>
            <a:r>
              <a:rPr lang="en-US" altLang="en-US" sz="4000">
                <a:solidFill>
                  <a:schemeClr val="tx1"/>
                </a:solidFill>
              </a:rPr>
              <a:t>Stepdown Fixes</a:t>
            </a:r>
          </a:p>
        </p:txBody>
      </p:sp>
      <p:sp>
        <p:nvSpPr>
          <p:cNvPr id="520195" name="Rectangle 3"/>
          <p:cNvSpPr>
            <a:spLocks noGrp="1" noChangeArrowheads="1"/>
          </p:cNvSpPr>
          <p:nvPr>
            <p:ph idx="1"/>
          </p:nvPr>
        </p:nvSpPr>
        <p:spPr>
          <a:xfrm>
            <a:off x="201613" y="1111250"/>
            <a:ext cx="8229600" cy="4525963"/>
          </a:xfrm>
        </p:spPr>
        <p:txBody>
          <a:bodyPr/>
          <a:lstStyle/>
          <a:p>
            <a:r>
              <a:rPr lang="en-US" altLang="en-US" sz="1800" b="1"/>
              <a:t>Final Approach Segment Stepdowns without database angles</a:t>
            </a:r>
          </a:p>
          <a:p>
            <a:pPr lvl="1"/>
            <a:r>
              <a:rPr lang="en-US" altLang="en-US" sz="1800" b="1"/>
              <a:t>KSFO “VOR or GPS-B”</a:t>
            </a:r>
          </a:p>
          <a:p>
            <a:pPr lvl="1"/>
            <a:r>
              <a:rPr lang="en-US" altLang="en-US" sz="1800" b="1"/>
              <a:t>No database angle</a:t>
            </a:r>
          </a:p>
          <a:p>
            <a:pPr lvl="1"/>
            <a:r>
              <a:rPr lang="en-US" altLang="en-US" sz="1800" b="1"/>
              <a:t>VNAV not authorized after FAF</a:t>
            </a:r>
          </a:p>
          <a:p>
            <a:pPr lvl="2"/>
            <a:r>
              <a:rPr lang="en-US" altLang="en-US" sz="1800" b="1"/>
              <a:t>NATOPS limitation</a:t>
            </a:r>
          </a:p>
        </p:txBody>
      </p:sp>
      <p:pic>
        <p:nvPicPr>
          <p:cNvPr id="520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2955925"/>
            <a:ext cx="5524500" cy="3200400"/>
          </a:xfrm>
          <a:prstGeom prst="rect">
            <a:avLst/>
          </a:prstGeom>
          <a:noFill/>
          <a:ln>
            <a:noFill/>
          </a:ln>
          <a:effectLst/>
          <a:extLst>
            <a:ext uri="{909E8E84-426E-40DD-AFC4-6F175D3DCCD1}">
              <a14:hiddenFill xmlns:a14="http://schemas.microsoft.com/office/drawing/2010/main">
                <a:solidFill>
                  <a:schemeClr val="hlink">
                    <a:alpha val="33000"/>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0197" name="Oval 5"/>
          <p:cNvSpPr>
            <a:spLocks noChangeArrowheads="1"/>
          </p:cNvSpPr>
          <p:nvPr/>
        </p:nvSpPr>
        <p:spPr bwMode="auto">
          <a:xfrm>
            <a:off x="2381250" y="3641725"/>
            <a:ext cx="828675" cy="914400"/>
          </a:xfrm>
          <a:prstGeom prst="ellipse">
            <a:avLst/>
          </a:prstGeom>
          <a:solidFill>
            <a:schemeClr val="hlink">
              <a:alpha val="33000"/>
            </a:schemeClr>
          </a:solidFill>
          <a:ln w="28575" algn="ctr">
            <a:solidFill>
              <a:srgbClr val="00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520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76400"/>
            <a:ext cx="3343275" cy="4524375"/>
          </a:xfrm>
          <a:prstGeom prst="rect">
            <a:avLst/>
          </a:prstGeom>
          <a:noFill/>
          <a:ln>
            <a:noFill/>
          </a:ln>
          <a:effectLst/>
          <a:extLst>
            <a:ext uri="{909E8E84-426E-40DD-AFC4-6F175D3DCCD1}">
              <a14:hiddenFill xmlns:a14="http://schemas.microsoft.com/office/drawing/2010/main">
                <a:solidFill>
                  <a:schemeClr val="hlink">
                    <a:alpha val="33000"/>
                  </a:scheme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0199" name="Oval 7"/>
          <p:cNvSpPr>
            <a:spLocks noChangeArrowheads="1"/>
          </p:cNvSpPr>
          <p:nvPr/>
        </p:nvSpPr>
        <p:spPr bwMode="auto">
          <a:xfrm>
            <a:off x="6858000" y="3048000"/>
            <a:ext cx="990600" cy="533400"/>
          </a:xfrm>
          <a:prstGeom prst="ellipse">
            <a:avLst/>
          </a:prstGeom>
          <a:noFill/>
          <a:ln w="28575" algn="ctr">
            <a:solidFill>
              <a:srgbClr val="0033CC"/>
            </a:solidFill>
            <a:round/>
            <a:headEnd/>
            <a:tailEnd/>
          </a:ln>
          <a:effectLst/>
          <a:extLst>
            <a:ext uri="{909E8E84-426E-40DD-AFC4-6F175D3DCCD1}">
              <a14:hiddenFill xmlns:a14="http://schemas.microsoft.com/office/drawing/2010/main">
                <a:solidFill>
                  <a:schemeClr val="hlink">
                    <a:alpha val="33000"/>
                  </a:scheme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520200" name="Group 8"/>
          <p:cNvGrpSpPr>
            <a:grpSpLocks/>
          </p:cNvGrpSpPr>
          <p:nvPr/>
        </p:nvGrpSpPr>
        <p:grpSpPr bwMode="auto">
          <a:xfrm>
            <a:off x="1719263" y="3397250"/>
            <a:ext cx="2124075" cy="1371600"/>
            <a:chOff x="1584" y="1200"/>
            <a:chExt cx="1338" cy="864"/>
          </a:xfrm>
        </p:grpSpPr>
        <p:sp>
          <p:nvSpPr>
            <p:cNvPr id="520201" name="Oval 9"/>
            <p:cNvSpPr>
              <a:spLocks noChangeArrowheads="1"/>
            </p:cNvSpPr>
            <p:nvPr/>
          </p:nvSpPr>
          <p:spPr bwMode="auto">
            <a:xfrm>
              <a:off x="1584" y="1200"/>
              <a:ext cx="522" cy="384"/>
            </a:xfrm>
            <a:prstGeom prst="ellipse">
              <a:avLst/>
            </a:prstGeom>
            <a:noFill/>
            <a:ln w="28575" algn="ctr">
              <a:solidFill>
                <a:srgbClr val="FF0066"/>
              </a:solidFill>
              <a:round/>
              <a:headEnd/>
              <a:tailEnd/>
            </a:ln>
            <a:effectLst/>
            <a:extLst>
              <a:ext uri="{909E8E84-426E-40DD-AFC4-6F175D3DCCD1}">
                <a14:hiddenFill xmlns:a14="http://schemas.microsoft.com/office/drawing/2010/main">
                  <a:solidFill>
                    <a:schemeClr val="hlink">
                      <a:alpha val="33000"/>
                    </a:scheme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0202" name="Oval 10"/>
            <p:cNvSpPr>
              <a:spLocks noChangeArrowheads="1"/>
            </p:cNvSpPr>
            <p:nvPr/>
          </p:nvSpPr>
          <p:spPr bwMode="auto">
            <a:xfrm>
              <a:off x="2400" y="1632"/>
              <a:ext cx="522" cy="432"/>
            </a:xfrm>
            <a:prstGeom prst="ellipse">
              <a:avLst/>
            </a:prstGeom>
            <a:noFill/>
            <a:ln w="28575" algn="ctr">
              <a:solidFill>
                <a:srgbClr val="FF0066"/>
              </a:solidFill>
              <a:round/>
              <a:headEnd/>
              <a:tailEnd/>
            </a:ln>
            <a:effectLst/>
            <a:extLst>
              <a:ext uri="{909E8E84-426E-40DD-AFC4-6F175D3DCCD1}">
                <a14:hiddenFill xmlns:a14="http://schemas.microsoft.com/office/drawing/2010/main">
                  <a:solidFill>
                    <a:schemeClr val="hlink">
                      <a:alpha val="33000"/>
                    </a:scheme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a:latin typeface="Arial" panose="020B0604020202020204" pitchFamily="34" charset="0"/>
                </a:rPr>
                <a:t> </a:t>
              </a:r>
            </a:p>
          </p:txBody>
        </p:sp>
      </p:grpSp>
      <p:sp>
        <p:nvSpPr>
          <p:cNvPr id="520203" name="Oval 11"/>
          <p:cNvSpPr>
            <a:spLocks noChangeArrowheads="1"/>
          </p:cNvSpPr>
          <p:nvPr/>
        </p:nvSpPr>
        <p:spPr bwMode="auto">
          <a:xfrm>
            <a:off x="5105400" y="2895600"/>
            <a:ext cx="1066800" cy="609600"/>
          </a:xfrm>
          <a:prstGeom prst="ellipse">
            <a:avLst/>
          </a:prstGeom>
          <a:noFill/>
          <a:ln w="28575" algn="ctr">
            <a:solidFill>
              <a:srgbClr val="FF0066"/>
            </a:solidFill>
            <a:round/>
            <a:headEnd/>
            <a:tailEnd/>
          </a:ln>
          <a:effectLst/>
          <a:extLst>
            <a:ext uri="{909E8E84-426E-40DD-AFC4-6F175D3DCCD1}">
              <a14:hiddenFill xmlns:a14="http://schemas.microsoft.com/office/drawing/2010/main">
                <a:solidFill>
                  <a:schemeClr val="hlink">
                    <a:alpha val="33000"/>
                  </a:scheme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0197"/>
                                        </p:tgtEl>
                                        <p:attrNameLst>
                                          <p:attrName>style.visibility</p:attrName>
                                        </p:attrNameLst>
                                      </p:cBhvr>
                                      <p:to>
                                        <p:strVal val="visible"/>
                                      </p:to>
                                    </p:set>
                                    <p:anim calcmode="lin" valueType="num">
                                      <p:cBhvr additive="base">
                                        <p:cTn id="7" dur="500" fill="hold"/>
                                        <p:tgtEl>
                                          <p:spTgt spid="520197"/>
                                        </p:tgtEl>
                                        <p:attrNameLst>
                                          <p:attrName>ppt_x</p:attrName>
                                        </p:attrNameLst>
                                      </p:cBhvr>
                                      <p:tavLst>
                                        <p:tav tm="0">
                                          <p:val>
                                            <p:strVal val="#ppt_x"/>
                                          </p:val>
                                        </p:tav>
                                        <p:tav tm="100000">
                                          <p:val>
                                            <p:strVal val="#ppt_x"/>
                                          </p:val>
                                        </p:tav>
                                      </p:tavLst>
                                    </p:anim>
                                    <p:anim calcmode="lin" valueType="num">
                                      <p:cBhvr additive="base">
                                        <p:cTn id="8" dur="500" fill="hold"/>
                                        <p:tgtEl>
                                          <p:spTgt spid="5201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0199"/>
                                        </p:tgtEl>
                                        <p:attrNameLst>
                                          <p:attrName>style.visibility</p:attrName>
                                        </p:attrNameLst>
                                      </p:cBhvr>
                                      <p:to>
                                        <p:strVal val="visible"/>
                                      </p:to>
                                    </p:set>
                                    <p:anim calcmode="lin" valueType="num">
                                      <p:cBhvr additive="base">
                                        <p:cTn id="13" dur="500" fill="hold"/>
                                        <p:tgtEl>
                                          <p:spTgt spid="520199"/>
                                        </p:tgtEl>
                                        <p:attrNameLst>
                                          <p:attrName>ppt_x</p:attrName>
                                        </p:attrNameLst>
                                      </p:cBhvr>
                                      <p:tavLst>
                                        <p:tav tm="0">
                                          <p:val>
                                            <p:strVal val="#ppt_x"/>
                                          </p:val>
                                        </p:tav>
                                        <p:tav tm="100000">
                                          <p:val>
                                            <p:strVal val="#ppt_x"/>
                                          </p:val>
                                        </p:tav>
                                      </p:tavLst>
                                    </p:anim>
                                    <p:anim calcmode="lin" valueType="num">
                                      <p:cBhvr additive="base">
                                        <p:cTn id="14" dur="500" fill="hold"/>
                                        <p:tgtEl>
                                          <p:spTgt spid="520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1516063" y="2052638"/>
            <a:ext cx="25146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tx1"/>
              </a:buClr>
              <a:buFontTx/>
              <a:buChar char="•"/>
            </a:pPr>
            <a:r>
              <a:rPr lang="en-US" altLang="en-US" sz="2000" b="1"/>
              <a:t> PRESELECTOR</a:t>
            </a:r>
          </a:p>
          <a:p>
            <a:pPr eaLnBrk="0" hangingPunct="0">
              <a:spcBef>
                <a:spcPct val="50000"/>
              </a:spcBef>
              <a:buClr>
                <a:schemeClr val="tx1"/>
              </a:buClr>
              <a:buFontTx/>
              <a:buChar char="•"/>
            </a:pPr>
            <a:endParaRPr lang="en-US" altLang="en-US" sz="2000" b="1"/>
          </a:p>
          <a:p>
            <a:pPr eaLnBrk="0" hangingPunct="0">
              <a:spcBef>
                <a:spcPct val="50000"/>
              </a:spcBef>
              <a:buClr>
                <a:schemeClr val="tx1"/>
              </a:buClr>
              <a:buFontTx/>
              <a:buChar char="•"/>
            </a:pPr>
            <a:endParaRPr lang="en-US" altLang="en-US" sz="2000" b="1"/>
          </a:p>
          <a:p>
            <a:pPr eaLnBrk="0" hangingPunct="0">
              <a:spcBef>
                <a:spcPct val="50000"/>
              </a:spcBef>
              <a:buClr>
                <a:schemeClr val="tx1"/>
              </a:buClr>
              <a:buFontTx/>
              <a:buChar char="•"/>
            </a:pPr>
            <a:r>
              <a:rPr lang="en-US" altLang="en-US" sz="2000" b="1"/>
              <a:t> DIRECT</a:t>
            </a:r>
          </a:p>
        </p:txBody>
      </p:sp>
      <p:sp>
        <p:nvSpPr>
          <p:cNvPr id="302083" name="Rectangle 3"/>
          <p:cNvSpPr>
            <a:spLocks noChangeArrowheads="1"/>
          </p:cNvSpPr>
          <p:nvPr/>
        </p:nvSpPr>
        <p:spPr bwMode="auto">
          <a:xfrm>
            <a:off x="2743200" y="403225"/>
            <a:ext cx="4222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DIRECT TO DESCENTS</a:t>
            </a:r>
          </a:p>
        </p:txBody>
      </p:sp>
      <p:pic>
        <p:nvPicPr>
          <p:cNvPr id="302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70000"/>
            <a:ext cx="434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085" name="Line 5"/>
          <p:cNvSpPr>
            <a:spLocks noChangeShapeType="1"/>
          </p:cNvSpPr>
          <p:nvPr/>
        </p:nvSpPr>
        <p:spPr bwMode="auto">
          <a:xfrm>
            <a:off x="2933700" y="3670300"/>
            <a:ext cx="1833563" cy="7953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86" name="Line 6"/>
          <p:cNvSpPr>
            <a:spLocks noChangeShapeType="1"/>
          </p:cNvSpPr>
          <p:nvPr/>
        </p:nvSpPr>
        <p:spPr bwMode="auto">
          <a:xfrm>
            <a:off x="3827463" y="2384425"/>
            <a:ext cx="3773487" cy="1349375"/>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87" name="Text Box 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rrowheads="1"/>
          </p:cNvSpPr>
          <p:nvPr>
            <p:ph type="title"/>
          </p:nvPr>
        </p:nvSpPr>
        <p:spPr/>
        <p:txBody>
          <a:bodyPr/>
          <a:lstStyle/>
          <a:p>
            <a:r>
              <a:rPr lang="en-US" altLang="en-US"/>
              <a:t>Approaches</a:t>
            </a:r>
          </a:p>
        </p:txBody>
      </p:sp>
      <p:sp>
        <p:nvSpPr>
          <p:cNvPr id="440323" name="Rectangle 3"/>
          <p:cNvSpPr>
            <a:spLocks noGrp="1" noChangeArrowheads="1"/>
          </p:cNvSpPr>
          <p:nvPr>
            <p:ph idx="1"/>
          </p:nvPr>
        </p:nvSpPr>
        <p:spPr>
          <a:xfrm>
            <a:off x="457200" y="1066800"/>
            <a:ext cx="8305800" cy="3962400"/>
          </a:xfrm>
        </p:spPr>
        <p:txBody>
          <a:bodyPr/>
          <a:lstStyle/>
          <a:p>
            <a:pPr>
              <a:buFont typeface="Wingdings" panose="05000000000000000000" pitchFamily="2" charset="2"/>
              <a:buNone/>
            </a:pPr>
            <a:r>
              <a:rPr lang="en-US" altLang="en-US" sz="2800">
                <a:solidFill>
                  <a:schemeClr val="hlink"/>
                </a:solidFill>
              </a:rPr>
              <a:t>	</a:t>
            </a:r>
          </a:p>
          <a:p>
            <a:pPr>
              <a:buFont typeface="Wingdings" panose="05000000000000000000" pitchFamily="2" charset="2"/>
              <a:buChar char="§"/>
            </a:pPr>
            <a:endParaRPr lang="en-US" altLang="en-US" sz="2800"/>
          </a:p>
          <a:p>
            <a:pPr>
              <a:buFont typeface="Wingdings" panose="05000000000000000000" pitchFamily="2" charset="2"/>
              <a:buNone/>
            </a:pPr>
            <a:r>
              <a:rPr lang="en-US" altLang="en-US" sz="2800"/>
              <a:t> </a:t>
            </a:r>
          </a:p>
          <a:p>
            <a:pPr>
              <a:buFont typeface="Wingdings" panose="05000000000000000000" pitchFamily="2" charset="2"/>
              <a:buNone/>
            </a:pPr>
            <a:endParaRPr lang="en-US" altLang="en-US" sz="2800">
              <a:solidFill>
                <a:schemeClr val="hlink"/>
              </a:solidFill>
            </a:endParaRPr>
          </a:p>
          <a:p>
            <a:endParaRPr lang="en-US" altLang="en-US"/>
          </a:p>
        </p:txBody>
      </p:sp>
      <p:sp>
        <p:nvSpPr>
          <p:cNvPr id="440327" name="Rectangle 7"/>
          <p:cNvSpPr>
            <a:spLocks noChangeArrowheads="1"/>
          </p:cNvSpPr>
          <p:nvPr/>
        </p:nvSpPr>
        <p:spPr bwMode="auto">
          <a:xfrm>
            <a:off x="381000" y="1447800"/>
            <a:ext cx="3962400" cy="456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Font typeface="Wingdings" panose="05000000000000000000" pitchFamily="2" charset="2"/>
              <a:buChar char="§"/>
            </a:pPr>
            <a:r>
              <a:rPr lang="en-US" altLang="en-US" sz="2400" b="1"/>
              <a:t> Types</a:t>
            </a:r>
          </a:p>
          <a:p>
            <a:pPr>
              <a:buClr>
                <a:schemeClr val="hlink"/>
              </a:buClr>
              <a:buFont typeface="Wingdings" panose="05000000000000000000" pitchFamily="2" charset="2"/>
              <a:buChar char="§"/>
            </a:pPr>
            <a:r>
              <a:rPr lang="en-US" altLang="en-US" sz="2400" b="1"/>
              <a:t> Precision / Non –precision</a:t>
            </a:r>
          </a:p>
          <a:p>
            <a:pPr>
              <a:buClr>
                <a:schemeClr val="hlink"/>
              </a:buClr>
              <a:buFont typeface="Wingdings" panose="05000000000000000000" pitchFamily="2" charset="2"/>
              <a:buChar char="§"/>
            </a:pPr>
            <a:r>
              <a:rPr lang="en-US" altLang="en-US" sz="2400" b="1"/>
              <a:t>Departure arrival page</a:t>
            </a:r>
          </a:p>
          <a:p>
            <a:pPr>
              <a:buClr>
                <a:schemeClr val="hlink"/>
              </a:buClr>
              <a:buFont typeface="Wingdings" panose="05000000000000000000" pitchFamily="2" charset="2"/>
              <a:buChar char="§"/>
            </a:pPr>
            <a:r>
              <a:rPr lang="en-US" altLang="en-US" sz="2400" b="1"/>
              <a:t>Vectors</a:t>
            </a:r>
          </a:p>
          <a:p>
            <a:pPr>
              <a:buClr>
                <a:schemeClr val="hlink"/>
              </a:buClr>
              <a:buFont typeface="Wingdings" panose="05000000000000000000" pitchFamily="2" charset="2"/>
              <a:buChar char="§"/>
            </a:pPr>
            <a:r>
              <a:rPr lang="en-US" altLang="en-US" sz="2400" b="1"/>
              <a:t>ARCs</a:t>
            </a:r>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endParaRPr lang="en-US" altLang="en-US" sz="2400" b="1"/>
          </a:p>
          <a:p>
            <a:endParaRPr lang="en-US" altLang="en-US" b="1"/>
          </a:p>
          <a:p>
            <a:endParaRPr lang="en-US" altLang="en-US" b="1"/>
          </a:p>
          <a:p>
            <a:endParaRPr lang="en-US" altLang="en-US" b="1"/>
          </a:p>
        </p:txBody>
      </p:sp>
      <p:sp>
        <p:nvSpPr>
          <p:cNvPr id="440328" name="Rectangle 8"/>
          <p:cNvSpPr>
            <a:spLocks noChangeArrowheads="1"/>
          </p:cNvSpPr>
          <p:nvPr/>
        </p:nvSpPr>
        <p:spPr bwMode="auto">
          <a:xfrm>
            <a:off x="4800600" y="1371600"/>
            <a:ext cx="4114800" cy="52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Font typeface="Wingdings" panose="05000000000000000000" pitchFamily="2" charset="2"/>
              <a:buChar char="§"/>
            </a:pPr>
            <a:r>
              <a:rPr lang="en-US" altLang="en-US" sz="2400" b="1"/>
              <a:t> Runway approaches</a:t>
            </a:r>
          </a:p>
          <a:p>
            <a:pPr>
              <a:buClr>
                <a:schemeClr val="hlink"/>
              </a:buClr>
              <a:buFont typeface="Wingdings" panose="05000000000000000000" pitchFamily="2" charset="2"/>
              <a:buChar char="§"/>
            </a:pPr>
            <a:r>
              <a:rPr lang="en-US" altLang="en-US" sz="2400" b="1"/>
              <a:t> Visual</a:t>
            </a:r>
          </a:p>
          <a:p>
            <a:pPr>
              <a:buClr>
                <a:schemeClr val="hlink"/>
              </a:buClr>
              <a:buFont typeface="Wingdings" panose="05000000000000000000" pitchFamily="2" charset="2"/>
              <a:buChar char="§"/>
            </a:pPr>
            <a:r>
              <a:rPr lang="en-US" altLang="en-US" sz="2400" b="1"/>
              <a:t>MDA Approaches</a:t>
            </a:r>
          </a:p>
          <a:p>
            <a:pPr>
              <a:buClr>
                <a:schemeClr val="hlink"/>
              </a:buClr>
              <a:buFont typeface="Wingdings" panose="05000000000000000000" pitchFamily="2" charset="2"/>
              <a:buChar char="§"/>
            </a:pPr>
            <a:r>
              <a:rPr lang="en-US" altLang="en-US" sz="2400" b="1"/>
              <a:t>Localizer/ ILS approaches</a:t>
            </a:r>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pPr>
              <a:buClr>
                <a:schemeClr val="hlink"/>
              </a:buClr>
              <a:buFont typeface="Wingdings" panose="05000000000000000000" pitchFamily="2" charset="2"/>
              <a:buChar char="§"/>
            </a:pPr>
            <a:endParaRPr lang="en-US" altLang="en-US" sz="2400" b="1"/>
          </a:p>
          <a:p>
            <a:endParaRPr lang="en-US" altLang="en-US" sz="2400" b="1"/>
          </a:p>
          <a:p>
            <a:endParaRPr lang="en-US" altLang="en-US" b="1"/>
          </a:p>
          <a:p>
            <a:endParaRPr lang="en-US" altLang="en-US" b="1"/>
          </a:p>
          <a:p>
            <a:endParaRPr lang="en-US" altLang="en-US" b="1"/>
          </a:p>
        </p:txBody>
      </p:sp>
      <p:sp>
        <p:nvSpPr>
          <p:cNvPr id="440329" name="Text Box 9"/>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2649538" y="1336675"/>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000000"/>
              </a:buClr>
            </a:pPr>
            <a:r>
              <a:rPr lang="en-US" altLang="en-US" sz="2400" b="1"/>
              <a:t> Two types of approaches:  </a:t>
            </a:r>
          </a:p>
        </p:txBody>
      </p:sp>
      <p:sp>
        <p:nvSpPr>
          <p:cNvPr id="306179" name="Text Box 3"/>
          <p:cNvSpPr txBox="1">
            <a:spLocks noChangeArrowheads="1"/>
          </p:cNvSpPr>
          <p:nvPr/>
        </p:nvSpPr>
        <p:spPr bwMode="auto">
          <a:xfrm>
            <a:off x="5715000" y="2525713"/>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800000"/>
              </a:buClr>
              <a:buSzPct val="50000"/>
              <a:buFont typeface="Monotype Sorts" pitchFamily="2" charset="2"/>
              <a:buNone/>
            </a:pPr>
            <a:r>
              <a:rPr lang="en-US" altLang="en-US" sz="2400" b="1">
                <a:solidFill>
                  <a:srgbClr val="000000"/>
                </a:solidFill>
                <a:latin typeface="Arial" panose="020B0604020202020204" pitchFamily="34" charset="0"/>
              </a:rPr>
              <a:t> </a:t>
            </a:r>
            <a:endParaRPr lang="en-US" altLang="en-US" sz="2000">
              <a:solidFill>
                <a:srgbClr val="000000"/>
              </a:solidFill>
              <a:latin typeface="Arial" panose="020B0604020202020204" pitchFamily="34" charset="0"/>
            </a:endParaRPr>
          </a:p>
        </p:txBody>
      </p:sp>
      <p:sp>
        <p:nvSpPr>
          <p:cNvPr id="306180" name="Text Box 4"/>
          <p:cNvSpPr txBox="1">
            <a:spLocks noChangeArrowheads="1"/>
          </p:cNvSpPr>
          <p:nvPr/>
        </p:nvSpPr>
        <p:spPr bwMode="auto">
          <a:xfrm>
            <a:off x="2895600" y="304800"/>
            <a:ext cx="3386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APPROACH TYPES</a:t>
            </a:r>
          </a:p>
        </p:txBody>
      </p:sp>
      <p:sp>
        <p:nvSpPr>
          <p:cNvPr id="306181" name="AutoShape 5"/>
          <p:cNvSpPr>
            <a:spLocks/>
          </p:cNvSpPr>
          <p:nvPr/>
        </p:nvSpPr>
        <p:spPr bwMode="auto">
          <a:xfrm rot="5363162">
            <a:off x="2437606" y="2218532"/>
            <a:ext cx="227013" cy="1752600"/>
          </a:xfrm>
          <a:prstGeom prst="leftBrace">
            <a:avLst>
              <a:gd name="adj1" fmla="val 64336"/>
              <a:gd name="adj2" fmla="val 50000"/>
            </a:avLst>
          </a:prstGeom>
          <a:noFill/>
          <a:ln w="1587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82" name="AutoShape 6"/>
          <p:cNvSpPr>
            <a:spLocks/>
          </p:cNvSpPr>
          <p:nvPr/>
        </p:nvSpPr>
        <p:spPr bwMode="auto">
          <a:xfrm rot="5363162">
            <a:off x="6858794" y="2220119"/>
            <a:ext cx="227012" cy="1752600"/>
          </a:xfrm>
          <a:prstGeom prst="leftBrace">
            <a:avLst>
              <a:gd name="adj1" fmla="val 64336"/>
              <a:gd name="adj2" fmla="val 50000"/>
            </a:avLst>
          </a:prstGeom>
          <a:noFill/>
          <a:ln w="1587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83" name="Text Box 7"/>
          <p:cNvSpPr txBox="1">
            <a:spLocks noChangeArrowheads="1"/>
          </p:cNvSpPr>
          <p:nvPr/>
        </p:nvSpPr>
        <p:spPr bwMode="auto">
          <a:xfrm>
            <a:off x="0" y="3897313"/>
            <a:ext cx="2971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hlink"/>
              </a:buClr>
              <a:buFont typeface="Wingdings" panose="05000000000000000000" pitchFamily="2" charset="2"/>
              <a:buChar char="§"/>
            </a:pPr>
            <a:r>
              <a:rPr lang="en-US" altLang="en-US" sz="2000">
                <a:solidFill>
                  <a:srgbClr val="000000"/>
                </a:solidFill>
                <a:latin typeface="Arial" panose="020B0604020202020204" pitchFamily="34" charset="0"/>
              </a:rPr>
              <a:t> </a:t>
            </a:r>
            <a:r>
              <a:rPr lang="en-US" altLang="en-US" sz="2000">
                <a:latin typeface="Arial" panose="020B0604020202020204" pitchFamily="34" charset="0"/>
              </a:rPr>
              <a:t>Straight in guidance                                                                                                                                                                                                                                            to 50’ above threshold</a:t>
            </a:r>
          </a:p>
          <a:p>
            <a:pPr eaLnBrk="0" hangingPunct="0">
              <a:buClr>
                <a:schemeClr val="hlink"/>
              </a:buClr>
              <a:buFont typeface="Wingdings" panose="05000000000000000000" pitchFamily="2" charset="2"/>
              <a:buNone/>
            </a:pPr>
            <a:endParaRPr lang="en-US" altLang="en-US" sz="2000">
              <a:latin typeface="Arial" panose="020B0604020202020204" pitchFamily="34" charset="0"/>
            </a:endParaRPr>
          </a:p>
          <a:p>
            <a:pPr eaLnBrk="0" hangingPunct="0">
              <a:buClr>
                <a:schemeClr val="hlink"/>
              </a:buClr>
              <a:buFont typeface="Wingdings" panose="05000000000000000000" pitchFamily="2" charset="2"/>
              <a:buChar char="§"/>
            </a:pPr>
            <a:r>
              <a:rPr lang="en-US" altLang="en-US" sz="2000">
                <a:latin typeface="Arial" panose="020B0604020202020204" pitchFamily="34" charset="0"/>
              </a:rPr>
              <a:t>Includes visual                                                                                                                                                                                                                                                  approaches</a:t>
            </a:r>
          </a:p>
        </p:txBody>
      </p:sp>
      <p:sp>
        <p:nvSpPr>
          <p:cNvPr id="306184" name="Text Box 8"/>
          <p:cNvSpPr txBox="1">
            <a:spLocks noChangeArrowheads="1"/>
          </p:cNvSpPr>
          <p:nvPr/>
        </p:nvSpPr>
        <p:spPr bwMode="auto">
          <a:xfrm>
            <a:off x="2819400" y="3744913"/>
            <a:ext cx="2438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hlink"/>
              </a:buClr>
              <a:buFont typeface="Wingdings" panose="05000000000000000000" pitchFamily="2" charset="2"/>
              <a:buChar char="§"/>
            </a:pPr>
            <a:r>
              <a:rPr lang="en-US" altLang="en-US" sz="2000">
                <a:solidFill>
                  <a:srgbClr val="000000"/>
                </a:solidFill>
                <a:latin typeface="Arial" panose="020B0604020202020204" pitchFamily="34" charset="0"/>
              </a:rPr>
              <a:t> </a:t>
            </a:r>
            <a:r>
              <a:rPr lang="en-US" altLang="en-US" sz="2000">
                <a:latin typeface="Arial" panose="020B0604020202020204" pitchFamily="34" charset="0"/>
              </a:rPr>
              <a:t>Only provides                                                                                                                                                                                                                                                   guidance down                                                                                                                                                                                                                                                  to published MDA</a:t>
            </a:r>
          </a:p>
          <a:p>
            <a:pPr eaLnBrk="0" hangingPunct="0">
              <a:buClr>
                <a:schemeClr val="hlink"/>
              </a:buClr>
              <a:buFont typeface="Wingdings" panose="05000000000000000000" pitchFamily="2" charset="2"/>
              <a:buNone/>
            </a:pPr>
            <a:r>
              <a:rPr lang="en-US" altLang="en-US" sz="2000">
                <a:latin typeface="Arial" panose="020B0604020202020204" pitchFamily="34" charset="0"/>
              </a:rPr>
              <a:t>Or DA for LNAV/VNAV</a:t>
            </a:r>
          </a:p>
        </p:txBody>
      </p:sp>
      <p:sp>
        <p:nvSpPr>
          <p:cNvPr id="306185" name="Text Box 9"/>
          <p:cNvSpPr txBox="1">
            <a:spLocks noChangeArrowheads="1"/>
          </p:cNvSpPr>
          <p:nvPr/>
        </p:nvSpPr>
        <p:spPr bwMode="auto">
          <a:xfrm>
            <a:off x="5334000" y="3668713"/>
            <a:ext cx="3810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hlink"/>
              </a:buClr>
              <a:buFont typeface="Wingdings" panose="05000000000000000000" pitchFamily="2" charset="2"/>
              <a:buChar char="§"/>
            </a:pPr>
            <a:r>
              <a:rPr lang="en-US" altLang="en-US" sz="2000">
                <a:solidFill>
                  <a:srgbClr val="000000"/>
                </a:solidFill>
                <a:latin typeface="Arial" panose="020B0604020202020204" pitchFamily="34" charset="0"/>
              </a:rPr>
              <a:t> </a:t>
            </a:r>
            <a:r>
              <a:rPr lang="en-US" altLang="en-US" sz="2000">
                <a:latin typeface="Arial" panose="020B0604020202020204" pitchFamily="34" charset="0"/>
              </a:rPr>
              <a:t>FMS will not provide                                                                                                                                                                                                                                            guidance for ANY localizer                                                                                                                                                                                                                                     type approach</a:t>
            </a:r>
          </a:p>
        </p:txBody>
      </p:sp>
      <p:sp>
        <p:nvSpPr>
          <p:cNvPr id="306186" name="Rectangle 10"/>
          <p:cNvSpPr>
            <a:spLocks noChangeArrowheads="1"/>
          </p:cNvSpPr>
          <p:nvPr/>
        </p:nvSpPr>
        <p:spPr bwMode="auto">
          <a:xfrm>
            <a:off x="1676400" y="2525713"/>
            <a:ext cx="2209800" cy="457200"/>
          </a:xfrm>
          <a:prstGeom prst="rect">
            <a:avLst/>
          </a:prstGeom>
          <a:gradFill rotWithShape="0">
            <a:gsLst>
              <a:gs pos="0">
                <a:srgbClr val="FFFF00">
                  <a:gamma/>
                  <a:shade val="46275"/>
                  <a:invGamma/>
                </a:srgbClr>
              </a:gs>
              <a:gs pos="50000">
                <a:srgbClr val="FFFF00"/>
              </a:gs>
              <a:gs pos="100000">
                <a:srgbClr val="FFFF00">
                  <a:gamma/>
                  <a:shade val="46275"/>
                  <a:invGamma/>
                </a:srgbClr>
              </a:gs>
            </a:gsLst>
            <a:lin ang="0" scaled="1"/>
          </a:gradFill>
          <a:ln w="1587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87" name="Rectangle 11"/>
          <p:cNvSpPr>
            <a:spLocks noChangeArrowheads="1"/>
          </p:cNvSpPr>
          <p:nvPr/>
        </p:nvSpPr>
        <p:spPr bwMode="auto">
          <a:xfrm>
            <a:off x="1219200" y="2525713"/>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0" hangingPunct="0">
              <a:spcBef>
                <a:spcPct val="50000"/>
              </a:spcBef>
              <a:buClr>
                <a:srgbClr val="800000"/>
              </a:buClr>
              <a:buSzPct val="50000"/>
              <a:buFont typeface="Monotype Sorts" pitchFamily="2" charset="2"/>
              <a:buNone/>
            </a:pPr>
            <a:r>
              <a:rPr lang="en-US" altLang="en-US" sz="2000">
                <a:solidFill>
                  <a:srgbClr val="000000"/>
                </a:solidFill>
                <a:latin typeface="Arial" panose="020B0604020202020204" pitchFamily="34" charset="0"/>
              </a:rPr>
              <a:t>FMS APPROACH </a:t>
            </a:r>
          </a:p>
        </p:txBody>
      </p:sp>
      <p:sp>
        <p:nvSpPr>
          <p:cNvPr id="306188" name="Rectangle 12"/>
          <p:cNvSpPr>
            <a:spLocks noChangeArrowheads="1"/>
          </p:cNvSpPr>
          <p:nvPr/>
        </p:nvSpPr>
        <p:spPr bwMode="auto">
          <a:xfrm>
            <a:off x="5791200" y="2525713"/>
            <a:ext cx="2819400" cy="457200"/>
          </a:xfrm>
          <a:prstGeom prst="rect">
            <a:avLst/>
          </a:prstGeom>
          <a:gradFill rotWithShape="0">
            <a:gsLst>
              <a:gs pos="0">
                <a:srgbClr val="FFFF00">
                  <a:gamma/>
                  <a:shade val="46275"/>
                  <a:invGamma/>
                </a:srgbClr>
              </a:gs>
              <a:gs pos="50000">
                <a:srgbClr val="FFFF00"/>
              </a:gs>
              <a:gs pos="100000">
                <a:srgbClr val="FFFF00">
                  <a:gamma/>
                  <a:shade val="46275"/>
                  <a:invGamma/>
                </a:srgbClr>
              </a:gs>
            </a:gsLst>
            <a:lin ang="0" scaled="1"/>
          </a:gradFill>
          <a:ln w="158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89" name="Rectangle 13"/>
          <p:cNvSpPr>
            <a:spLocks noChangeArrowheads="1"/>
          </p:cNvSpPr>
          <p:nvPr/>
        </p:nvSpPr>
        <p:spPr bwMode="auto">
          <a:xfrm>
            <a:off x="5791200" y="2525713"/>
            <a:ext cx="286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buClr>
                <a:srgbClr val="800000"/>
              </a:buClr>
              <a:buSzPct val="50000"/>
              <a:buFont typeface="Monotype Sorts" pitchFamily="2" charset="2"/>
              <a:buNone/>
            </a:pPr>
            <a:r>
              <a:rPr lang="en-US" altLang="en-US" sz="2000">
                <a:solidFill>
                  <a:srgbClr val="000000"/>
                </a:solidFill>
                <a:latin typeface="Arial" panose="020B0604020202020204" pitchFamily="34" charset="0"/>
              </a:rPr>
              <a:t>NON-FMS APPROACH</a:t>
            </a:r>
          </a:p>
        </p:txBody>
      </p:sp>
      <p:sp>
        <p:nvSpPr>
          <p:cNvPr id="306190" name="Rectangle 14"/>
          <p:cNvSpPr>
            <a:spLocks noChangeArrowheads="1"/>
          </p:cNvSpPr>
          <p:nvPr/>
        </p:nvSpPr>
        <p:spPr bwMode="auto">
          <a:xfrm>
            <a:off x="990600" y="3211513"/>
            <a:ext cx="1447800" cy="381000"/>
          </a:xfrm>
          <a:prstGeom prst="rect">
            <a:avLst/>
          </a:prstGeom>
          <a:gradFill rotWithShape="0">
            <a:gsLst>
              <a:gs pos="0">
                <a:srgbClr val="FFFF00">
                  <a:gamma/>
                  <a:shade val="46275"/>
                  <a:invGamma/>
                </a:srgbClr>
              </a:gs>
              <a:gs pos="50000">
                <a:srgbClr val="FFFF00"/>
              </a:gs>
              <a:gs pos="100000">
                <a:srgbClr val="FFFF00">
                  <a:gamma/>
                  <a:shade val="46275"/>
                  <a:invGamma/>
                </a:srgbClr>
              </a:gs>
            </a:gsLst>
            <a:lin ang="0" scaled="1"/>
          </a:gradFill>
          <a:ln w="1587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91" name="Rectangle 15"/>
          <p:cNvSpPr>
            <a:spLocks noChangeArrowheads="1"/>
          </p:cNvSpPr>
          <p:nvPr/>
        </p:nvSpPr>
        <p:spPr bwMode="auto">
          <a:xfrm>
            <a:off x="3276600" y="3211513"/>
            <a:ext cx="838200" cy="381000"/>
          </a:xfrm>
          <a:prstGeom prst="rect">
            <a:avLst/>
          </a:prstGeom>
          <a:gradFill rotWithShape="0">
            <a:gsLst>
              <a:gs pos="0">
                <a:srgbClr val="FFFF00">
                  <a:gamma/>
                  <a:shade val="46275"/>
                  <a:invGamma/>
                </a:srgbClr>
              </a:gs>
              <a:gs pos="50000">
                <a:srgbClr val="FFFF00"/>
              </a:gs>
              <a:gs pos="100000">
                <a:srgbClr val="FFFF00">
                  <a:gamma/>
                  <a:shade val="46275"/>
                  <a:invGamma/>
                </a:srgbClr>
              </a:gs>
            </a:gsLst>
            <a:lin ang="0" scaled="1"/>
          </a:gradFill>
          <a:ln w="1587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92" name="Rectangle 16"/>
          <p:cNvSpPr>
            <a:spLocks noChangeArrowheads="1"/>
          </p:cNvSpPr>
          <p:nvPr/>
        </p:nvSpPr>
        <p:spPr bwMode="auto">
          <a:xfrm>
            <a:off x="5486400" y="3211513"/>
            <a:ext cx="762000" cy="381000"/>
          </a:xfrm>
          <a:prstGeom prst="rect">
            <a:avLst/>
          </a:prstGeom>
          <a:gradFill rotWithShape="0">
            <a:gsLst>
              <a:gs pos="0">
                <a:srgbClr val="FFFF00">
                  <a:gamma/>
                  <a:shade val="46275"/>
                  <a:invGamma/>
                </a:srgbClr>
              </a:gs>
              <a:gs pos="50000">
                <a:srgbClr val="FFFF00"/>
              </a:gs>
              <a:gs pos="100000">
                <a:srgbClr val="FFFF00">
                  <a:gamma/>
                  <a:shade val="46275"/>
                  <a:invGamma/>
                </a:srgbClr>
              </a:gs>
            </a:gsLst>
            <a:lin ang="0" scaled="1"/>
          </a:gradFill>
          <a:ln w="1587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93" name="Rectangle 17"/>
          <p:cNvSpPr>
            <a:spLocks noChangeArrowheads="1"/>
          </p:cNvSpPr>
          <p:nvPr/>
        </p:nvSpPr>
        <p:spPr bwMode="auto">
          <a:xfrm>
            <a:off x="7315200" y="3211513"/>
            <a:ext cx="1600200" cy="381000"/>
          </a:xfrm>
          <a:prstGeom prst="rect">
            <a:avLst/>
          </a:prstGeom>
          <a:gradFill rotWithShape="0">
            <a:gsLst>
              <a:gs pos="0">
                <a:srgbClr val="FFFF00">
                  <a:gamma/>
                  <a:shade val="46275"/>
                  <a:invGamma/>
                </a:srgbClr>
              </a:gs>
              <a:gs pos="50000">
                <a:srgbClr val="FFFF00"/>
              </a:gs>
              <a:gs pos="100000">
                <a:srgbClr val="FFFF00">
                  <a:gamma/>
                  <a:shade val="46275"/>
                  <a:invGamma/>
                </a:srgbClr>
              </a:gs>
            </a:gsLst>
            <a:lin ang="0" scaled="1"/>
          </a:gradFill>
          <a:ln w="1587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94" name="Rectangle 18"/>
          <p:cNvSpPr>
            <a:spLocks noChangeArrowheads="1"/>
          </p:cNvSpPr>
          <p:nvPr/>
        </p:nvSpPr>
        <p:spPr bwMode="auto">
          <a:xfrm>
            <a:off x="7315200" y="3211513"/>
            <a:ext cx="159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Arial" panose="020B0604020202020204" pitchFamily="34" charset="0"/>
              </a:rPr>
              <a:t>LOCALIZER</a:t>
            </a:r>
          </a:p>
        </p:txBody>
      </p:sp>
      <p:sp>
        <p:nvSpPr>
          <p:cNvPr id="306195" name="Text Box 19"/>
          <p:cNvSpPr txBox="1">
            <a:spLocks noChangeArrowheads="1"/>
          </p:cNvSpPr>
          <p:nvPr/>
        </p:nvSpPr>
        <p:spPr bwMode="auto">
          <a:xfrm>
            <a:off x="5638800" y="3211513"/>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Arial" panose="020B0604020202020204" pitchFamily="34" charset="0"/>
              </a:rPr>
              <a:t>ILS</a:t>
            </a:r>
          </a:p>
        </p:txBody>
      </p:sp>
      <p:sp>
        <p:nvSpPr>
          <p:cNvPr id="306196" name="Text Box 20"/>
          <p:cNvSpPr txBox="1">
            <a:spLocks noChangeArrowheads="1"/>
          </p:cNvSpPr>
          <p:nvPr/>
        </p:nvSpPr>
        <p:spPr bwMode="auto">
          <a:xfrm>
            <a:off x="1066800" y="3211513"/>
            <a:ext cx="1316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00000"/>
                </a:solidFill>
                <a:latin typeface="Arial" panose="020B0604020202020204" pitchFamily="34" charset="0"/>
              </a:rPr>
              <a:t>RUNWAY</a:t>
            </a:r>
          </a:p>
        </p:txBody>
      </p:sp>
      <p:sp>
        <p:nvSpPr>
          <p:cNvPr id="306197" name="Text Box 21"/>
          <p:cNvSpPr txBox="1">
            <a:spLocks noChangeArrowheads="1"/>
          </p:cNvSpPr>
          <p:nvPr/>
        </p:nvSpPr>
        <p:spPr bwMode="auto">
          <a:xfrm>
            <a:off x="3276600" y="3276600"/>
            <a:ext cx="1047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solidFill>
                  <a:srgbClr val="000000"/>
                </a:solidFill>
                <a:latin typeface="Arial" panose="020B0604020202020204" pitchFamily="34" charset="0"/>
              </a:rPr>
              <a:t>MDA /DA</a:t>
            </a:r>
          </a:p>
        </p:txBody>
      </p:sp>
      <p:sp>
        <p:nvSpPr>
          <p:cNvPr id="306198" name="Text Box 22"/>
          <p:cNvSpPr txBox="1">
            <a:spLocks noChangeArrowheads="1"/>
          </p:cNvSpPr>
          <p:nvPr/>
        </p:nvSpPr>
        <p:spPr bwMode="auto">
          <a:xfrm>
            <a:off x="15240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471488" y="1295400"/>
            <a:ext cx="3810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tx1"/>
              </a:buClr>
              <a:buFontTx/>
              <a:buChar char="•"/>
            </a:pPr>
            <a:r>
              <a:rPr lang="en-US" altLang="en-US" sz="2000">
                <a:solidFill>
                  <a:srgbClr val="000000"/>
                </a:solidFill>
                <a:latin typeface="Arial" panose="020B0604020202020204" pitchFamily="34" charset="0"/>
              </a:rPr>
              <a:t> </a:t>
            </a:r>
            <a:r>
              <a:rPr lang="en-US" altLang="en-US" sz="2000" b="1"/>
              <a:t>Selects:</a:t>
            </a:r>
          </a:p>
          <a:p>
            <a:pPr lvl="1" eaLnBrk="0" hangingPunct="0">
              <a:spcBef>
                <a:spcPct val="50000"/>
              </a:spcBef>
              <a:buClr>
                <a:schemeClr val="tx1"/>
              </a:buClr>
              <a:buFontTx/>
              <a:buChar char="–"/>
            </a:pPr>
            <a:r>
              <a:rPr lang="en-US" altLang="en-US" sz="2000" b="1"/>
              <a:t> STARs</a:t>
            </a:r>
          </a:p>
          <a:p>
            <a:pPr lvl="1" eaLnBrk="0" hangingPunct="0">
              <a:spcBef>
                <a:spcPct val="50000"/>
              </a:spcBef>
              <a:buClr>
                <a:schemeClr val="tx1"/>
              </a:buClr>
              <a:buFontTx/>
              <a:buChar char="–"/>
            </a:pPr>
            <a:r>
              <a:rPr lang="en-US" altLang="en-US" sz="2000" b="1"/>
              <a:t> Approaches</a:t>
            </a:r>
          </a:p>
          <a:p>
            <a:pPr eaLnBrk="0" hangingPunct="0">
              <a:spcBef>
                <a:spcPct val="50000"/>
              </a:spcBef>
              <a:buClr>
                <a:schemeClr val="tx1"/>
              </a:buClr>
              <a:buFontTx/>
              <a:buChar char="•"/>
            </a:pPr>
            <a:endParaRPr lang="en-US" altLang="en-US" sz="2000" b="1"/>
          </a:p>
          <a:p>
            <a:pPr eaLnBrk="0" hangingPunct="0">
              <a:spcBef>
                <a:spcPct val="50000"/>
              </a:spcBef>
              <a:buClr>
                <a:schemeClr val="tx1"/>
              </a:buClr>
              <a:buFontTx/>
              <a:buChar char="•"/>
            </a:pPr>
            <a:r>
              <a:rPr lang="en-US" altLang="en-US" sz="2000" b="1"/>
              <a:t> Missed Approach Procedures</a:t>
            </a:r>
            <a:br>
              <a:rPr lang="en-US" altLang="en-US" sz="2000" b="1"/>
            </a:br>
            <a:r>
              <a:rPr lang="en-US" altLang="en-US" sz="2000" b="1"/>
              <a:t>   loaded automatically</a:t>
            </a:r>
          </a:p>
        </p:txBody>
      </p:sp>
      <p:sp>
        <p:nvSpPr>
          <p:cNvPr id="311299" name="Rectangle 3"/>
          <p:cNvSpPr>
            <a:spLocks noChangeArrowheads="1"/>
          </p:cNvSpPr>
          <p:nvPr/>
        </p:nvSpPr>
        <p:spPr bwMode="auto">
          <a:xfrm>
            <a:off x="5562600" y="3886200"/>
            <a:ext cx="609600" cy="5334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1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538" y="1355725"/>
            <a:ext cx="362585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1301" name="Text Box 5"/>
          <p:cNvSpPr txBox="1">
            <a:spLocks noChangeArrowheads="1"/>
          </p:cNvSpPr>
          <p:nvPr/>
        </p:nvSpPr>
        <p:spPr bwMode="auto">
          <a:xfrm>
            <a:off x="2667000" y="381000"/>
            <a:ext cx="5006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DEPARTURE/ARRIVAL KEY</a:t>
            </a:r>
          </a:p>
        </p:txBody>
      </p:sp>
      <p:sp>
        <p:nvSpPr>
          <p:cNvPr id="311302" name="Text Box 6"/>
          <p:cNvSpPr txBox="1">
            <a:spLocks noChangeArrowheads="1"/>
          </p:cNvSpPr>
          <p:nvPr/>
        </p:nvSpPr>
        <p:spPr bwMode="auto">
          <a:xfrm>
            <a:off x="14478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1357313"/>
            <a:ext cx="34036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347" name="Text Box 3"/>
          <p:cNvSpPr txBox="1">
            <a:spLocks noChangeArrowheads="1"/>
          </p:cNvSpPr>
          <p:nvPr/>
        </p:nvSpPr>
        <p:spPr bwMode="auto">
          <a:xfrm>
            <a:off x="0" y="1487488"/>
            <a:ext cx="518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tx1"/>
              </a:buClr>
              <a:buFontTx/>
              <a:buChar char="•"/>
            </a:pPr>
            <a:r>
              <a:rPr lang="en-US" altLang="en-US" sz="2000" b="1">
                <a:solidFill>
                  <a:srgbClr val="000000"/>
                </a:solidFill>
                <a:latin typeface="Arial" panose="020B0604020202020204" pitchFamily="34" charset="0"/>
              </a:rPr>
              <a:t> </a:t>
            </a:r>
            <a:r>
              <a:rPr lang="en-US" altLang="en-US" sz="2000" b="1"/>
              <a:t>Default after approach selected</a:t>
            </a:r>
          </a:p>
          <a:p>
            <a:pPr eaLnBrk="0" hangingPunct="0">
              <a:spcBef>
                <a:spcPct val="50000"/>
              </a:spcBef>
              <a:buClr>
                <a:schemeClr val="tx1"/>
              </a:buClr>
              <a:buFontTx/>
              <a:buChar char="•"/>
            </a:pPr>
            <a:r>
              <a:rPr lang="en-US" altLang="en-US" sz="2000" b="1"/>
              <a:t> May choose transition or leave as default</a:t>
            </a:r>
          </a:p>
        </p:txBody>
      </p:sp>
      <p:sp>
        <p:nvSpPr>
          <p:cNvPr id="313348" name="AutoShape 4"/>
          <p:cNvSpPr>
            <a:spLocks noChangeArrowheads="1"/>
          </p:cNvSpPr>
          <p:nvPr/>
        </p:nvSpPr>
        <p:spPr bwMode="auto">
          <a:xfrm flipH="1">
            <a:off x="8081963" y="2057400"/>
            <a:ext cx="838200" cy="457200"/>
          </a:xfrm>
          <a:prstGeom prst="rightArrow">
            <a:avLst>
              <a:gd name="adj1" fmla="val 50000"/>
              <a:gd name="adj2" fmla="val 45833"/>
            </a:avLst>
          </a:prstGeom>
          <a:gradFill rotWithShape="0">
            <a:gsLst>
              <a:gs pos="0">
                <a:srgbClr val="FFFF00"/>
              </a:gs>
              <a:gs pos="100000">
                <a:srgbClr val="FFFF00">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000" b="1">
              <a:solidFill>
                <a:srgbClr val="000000"/>
              </a:solidFill>
              <a:latin typeface="Arial" panose="020B0604020202020204" pitchFamily="34" charset="0"/>
            </a:endParaRPr>
          </a:p>
        </p:txBody>
      </p:sp>
      <p:sp>
        <p:nvSpPr>
          <p:cNvPr id="313349" name="Text Box 5"/>
          <p:cNvSpPr txBox="1">
            <a:spLocks noChangeArrowheads="1"/>
          </p:cNvSpPr>
          <p:nvPr/>
        </p:nvSpPr>
        <p:spPr bwMode="auto">
          <a:xfrm>
            <a:off x="3581400" y="327025"/>
            <a:ext cx="1868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VECTORS</a:t>
            </a:r>
          </a:p>
        </p:txBody>
      </p:sp>
      <p:sp>
        <p:nvSpPr>
          <p:cNvPr id="313350" name="Text Box 6"/>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4"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p:txBody>
          <a:bodyPr/>
          <a:lstStyle/>
          <a:p>
            <a:r>
              <a:rPr lang="en-US" altLang="en-US" b="0"/>
              <a:t>DME ARCS</a:t>
            </a:r>
          </a:p>
        </p:txBody>
      </p:sp>
      <p:sp>
        <p:nvSpPr>
          <p:cNvPr id="315397" name="Rectangle 5"/>
          <p:cNvSpPr>
            <a:spLocks noChangeArrowheads="1"/>
          </p:cNvSpPr>
          <p:nvPr/>
        </p:nvSpPr>
        <p:spPr bwMode="auto">
          <a:xfrm>
            <a:off x="8001000" y="5181600"/>
            <a:ext cx="914400" cy="30480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8" name="Line 6"/>
          <p:cNvSpPr>
            <a:spLocks noChangeShapeType="1"/>
          </p:cNvSpPr>
          <p:nvPr/>
        </p:nvSpPr>
        <p:spPr bwMode="auto">
          <a:xfrm>
            <a:off x="8001000" y="5334000"/>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399" name="Line 7"/>
          <p:cNvSpPr>
            <a:spLocks noChangeShapeType="1"/>
          </p:cNvSpPr>
          <p:nvPr/>
        </p:nvSpPr>
        <p:spPr bwMode="auto">
          <a:xfrm>
            <a:off x="1219200" y="5334000"/>
            <a:ext cx="16764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402" name="Line 10"/>
          <p:cNvSpPr>
            <a:spLocks noChangeShapeType="1"/>
          </p:cNvSpPr>
          <p:nvPr/>
        </p:nvSpPr>
        <p:spPr bwMode="auto">
          <a:xfrm>
            <a:off x="3352800" y="5334000"/>
            <a:ext cx="4648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406" name="Rectangle 14"/>
          <p:cNvSpPr>
            <a:spLocks noChangeArrowheads="1"/>
          </p:cNvSpPr>
          <p:nvPr/>
        </p:nvSpPr>
        <p:spPr bwMode="auto">
          <a:xfrm>
            <a:off x="2590800" y="5562600"/>
            <a:ext cx="976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CFJKT</a:t>
            </a:r>
            <a:endParaRPr lang="en-US" altLang="en-US" sz="1600" b="1">
              <a:latin typeface="Arial" panose="020B0604020202020204" pitchFamily="34" charset="0"/>
            </a:endParaRPr>
          </a:p>
        </p:txBody>
      </p:sp>
      <p:sp>
        <p:nvSpPr>
          <p:cNvPr id="315407" name="AutoShape 15"/>
          <p:cNvSpPr>
            <a:spLocks noChangeArrowheads="1"/>
          </p:cNvSpPr>
          <p:nvPr/>
        </p:nvSpPr>
        <p:spPr bwMode="auto">
          <a:xfrm>
            <a:off x="4267200" y="2667000"/>
            <a:ext cx="457200" cy="457200"/>
          </a:xfrm>
          <a:prstGeom prst="star4">
            <a:avLst>
              <a:gd name="adj" fmla="val 12500"/>
            </a:avLst>
          </a:prstGeom>
          <a:solidFill>
            <a:srgbClr val="336600"/>
          </a:solidFill>
          <a:ln w="222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08" name="AutoShape 16"/>
          <p:cNvSpPr>
            <a:spLocks noChangeArrowheads="1"/>
          </p:cNvSpPr>
          <p:nvPr/>
        </p:nvSpPr>
        <p:spPr bwMode="auto">
          <a:xfrm>
            <a:off x="3352800" y="3276600"/>
            <a:ext cx="457200" cy="457200"/>
          </a:xfrm>
          <a:prstGeom prst="star4">
            <a:avLst>
              <a:gd name="adj" fmla="val 12500"/>
            </a:avLst>
          </a:prstGeom>
          <a:solidFill>
            <a:srgbClr val="336600"/>
          </a:solidFill>
          <a:ln w="222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09" name="AutoShape 17"/>
          <p:cNvSpPr>
            <a:spLocks noChangeArrowheads="1"/>
          </p:cNvSpPr>
          <p:nvPr/>
        </p:nvSpPr>
        <p:spPr bwMode="auto">
          <a:xfrm>
            <a:off x="2971800" y="4191000"/>
            <a:ext cx="457200" cy="457200"/>
          </a:xfrm>
          <a:prstGeom prst="star4">
            <a:avLst>
              <a:gd name="adj" fmla="val 12500"/>
            </a:avLst>
          </a:prstGeom>
          <a:solidFill>
            <a:srgbClr val="336600"/>
          </a:solidFill>
          <a:ln w="222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0" name="Rectangle 18"/>
          <p:cNvSpPr>
            <a:spLocks noChangeArrowheads="1"/>
          </p:cNvSpPr>
          <p:nvPr/>
        </p:nvSpPr>
        <p:spPr bwMode="auto">
          <a:xfrm>
            <a:off x="1905000" y="4114800"/>
            <a:ext cx="113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DMEQN</a:t>
            </a:r>
            <a:endParaRPr lang="en-US" altLang="en-US" sz="1600" b="1">
              <a:latin typeface="Arial" panose="020B0604020202020204" pitchFamily="34" charset="0"/>
            </a:endParaRPr>
          </a:p>
        </p:txBody>
      </p:sp>
      <p:sp>
        <p:nvSpPr>
          <p:cNvPr id="315411" name="Rectangle 19"/>
          <p:cNvSpPr>
            <a:spLocks noChangeArrowheads="1"/>
          </p:cNvSpPr>
          <p:nvPr/>
        </p:nvSpPr>
        <p:spPr bwMode="auto">
          <a:xfrm>
            <a:off x="2286000" y="3200400"/>
            <a:ext cx="1171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DMDMO</a:t>
            </a:r>
            <a:endParaRPr lang="en-US" altLang="en-US" sz="1600" b="1">
              <a:latin typeface="Arial" panose="020B0604020202020204" pitchFamily="34" charset="0"/>
            </a:endParaRPr>
          </a:p>
        </p:txBody>
      </p:sp>
      <p:sp>
        <p:nvSpPr>
          <p:cNvPr id="315412" name="Rectangle 20"/>
          <p:cNvSpPr>
            <a:spLocks noChangeArrowheads="1"/>
          </p:cNvSpPr>
          <p:nvPr/>
        </p:nvSpPr>
        <p:spPr bwMode="auto">
          <a:xfrm>
            <a:off x="3276600" y="2590800"/>
            <a:ext cx="108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OCEDA</a:t>
            </a:r>
            <a:endParaRPr lang="en-US" altLang="en-US" sz="1600" b="1">
              <a:latin typeface="Arial" panose="020B0604020202020204" pitchFamily="34" charset="0"/>
            </a:endParaRPr>
          </a:p>
        </p:txBody>
      </p:sp>
      <p:sp>
        <p:nvSpPr>
          <p:cNvPr id="315414" name="Line 22"/>
          <p:cNvSpPr>
            <a:spLocks noChangeShapeType="1"/>
          </p:cNvSpPr>
          <p:nvPr/>
        </p:nvSpPr>
        <p:spPr bwMode="auto">
          <a:xfrm>
            <a:off x="2743200" y="2057400"/>
            <a:ext cx="1752600" cy="76200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415" name="AutoShape 23"/>
          <p:cNvSpPr>
            <a:spLocks noChangeArrowheads="1"/>
          </p:cNvSpPr>
          <p:nvPr/>
        </p:nvSpPr>
        <p:spPr bwMode="auto">
          <a:xfrm>
            <a:off x="5867400" y="5105400"/>
            <a:ext cx="457200" cy="457200"/>
          </a:xfrm>
          <a:prstGeom prst="star4">
            <a:avLst>
              <a:gd name="adj" fmla="val 12500"/>
            </a:avLst>
          </a:prstGeom>
          <a:solidFill>
            <a:srgbClr val="336600"/>
          </a:solidFill>
          <a:ln w="222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AutoShape 24"/>
          <p:cNvSpPr>
            <a:spLocks noChangeArrowheads="1"/>
          </p:cNvSpPr>
          <p:nvPr/>
        </p:nvSpPr>
        <p:spPr bwMode="auto">
          <a:xfrm>
            <a:off x="2895600" y="5105400"/>
            <a:ext cx="457200" cy="457200"/>
          </a:xfrm>
          <a:prstGeom prst="star4">
            <a:avLst>
              <a:gd name="adj" fmla="val 12500"/>
            </a:avLst>
          </a:prstGeom>
          <a:solidFill>
            <a:srgbClr val="336600"/>
          </a:solidFill>
          <a:ln w="222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p:cNvSpPr>
            <a:spLocks noChangeArrowheads="1"/>
          </p:cNvSpPr>
          <p:nvPr/>
        </p:nvSpPr>
        <p:spPr bwMode="auto">
          <a:xfrm>
            <a:off x="5562600" y="5562600"/>
            <a:ext cx="989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a:latin typeface="Arial" panose="020B0604020202020204" pitchFamily="34" charset="0"/>
              </a:rPr>
              <a:t>YICMA</a:t>
            </a:r>
            <a:endParaRPr lang="en-US" altLang="en-US" sz="1600" b="1">
              <a:latin typeface="Arial" panose="020B0604020202020204" pitchFamily="34" charset="0"/>
            </a:endParaRPr>
          </a:p>
        </p:txBody>
      </p:sp>
      <p:pic>
        <p:nvPicPr>
          <p:cNvPr id="315419" name="Picture 27"/>
          <p:cNvPicPr>
            <a:picLocks noChangeAspect="1" noChangeArrowheads="1"/>
          </p:cNvPicPr>
          <p:nvPr/>
        </p:nvPicPr>
        <p:blipFill>
          <a:blip r:embed="rId2">
            <a:extLst>
              <a:ext uri="{28A0092B-C50C-407E-A947-70E740481C1C}">
                <a14:useLocalDpi xmlns:a14="http://schemas.microsoft.com/office/drawing/2010/main" val="0"/>
              </a:ext>
            </a:extLst>
          </a:blip>
          <a:srcRect t="5882" b="35184"/>
          <a:stretch>
            <a:fillRect/>
          </a:stretch>
        </p:blipFill>
        <p:spPr bwMode="auto">
          <a:xfrm>
            <a:off x="4800600" y="1295400"/>
            <a:ext cx="403860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5420" name="AutoShape 28"/>
          <p:cNvSpPr>
            <a:spLocks noChangeArrowheads="1"/>
          </p:cNvSpPr>
          <p:nvPr/>
        </p:nvSpPr>
        <p:spPr bwMode="auto">
          <a:xfrm rot="16021619">
            <a:off x="6065044" y="1859757"/>
            <a:ext cx="458787" cy="393700"/>
          </a:xfrm>
          <a:prstGeom prst="curvedUpArrow">
            <a:avLst>
              <a:gd name="adj1" fmla="val 23306"/>
              <a:gd name="adj2" fmla="val 46613"/>
              <a:gd name="adj3" fmla="val 33333"/>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1" name="Rectangle 29"/>
          <p:cNvSpPr>
            <a:spLocks noChangeArrowheads="1"/>
          </p:cNvSpPr>
          <p:nvPr/>
        </p:nvSpPr>
        <p:spPr bwMode="auto">
          <a:xfrm>
            <a:off x="1219200" y="5334000"/>
            <a:ext cx="709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b="1">
                <a:latin typeface="Arial" panose="020B0604020202020204" pitchFamily="34" charset="0"/>
              </a:rPr>
              <a:t>052°</a:t>
            </a:r>
            <a:endParaRPr lang="en-US" altLang="en-US" sz="1200">
              <a:solidFill>
                <a:srgbClr val="000000"/>
              </a:solidFill>
              <a:latin typeface="Arial" panose="020B0604020202020204" pitchFamily="34" charset="0"/>
            </a:endParaRPr>
          </a:p>
        </p:txBody>
      </p:sp>
      <p:sp>
        <p:nvSpPr>
          <p:cNvPr id="315422" name="Text Box 30"/>
          <p:cNvSpPr txBox="1">
            <a:spLocks noChangeArrowheads="1"/>
          </p:cNvSpPr>
          <p:nvPr/>
        </p:nvSpPr>
        <p:spPr bwMode="auto">
          <a:xfrm>
            <a:off x="16764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3" action="ppaction://hlinksldjump"/>
              </a:rPr>
              <a:t>MAIN MENU</a:t>
            </a:r>
            <a:endParaRPr lang="en-US" altLang="en-US">
              <a:latin typeface="Arial" panose="020B0604020202020204" pitchFamily="34" charset="0"/>
            </a:endParaRPr>
          </a:p>
        </p:txBody>
      </p:sp>
      <p:pic>
        <p:nvPicPr>
          <p:cNvPr id="315425" name="Picture 33"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676400"/>
            <a:ext cx="13716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2195513"/>
            <a:ext cx="341788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6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788" y="1144588"/>
            <a:ext cx="382905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6420" name="Text Box 4"/>
          <p:cNvSpPr txBox="1">
            <a:spLocks noChangeArrowheads="1"/>
          </p:cNvSpPr>
          <p:nvPr/>
        </p:nvSpPr>
        <p:spPr bwMode="auto">
          <a:xfrm>
            <a:off x="1371600" y="16002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tx1"/>
              </a:buClr>
              <a:buFontTx/>
              <a:buChar char="•"/>
            </a:pPr>
            <a:r>
              <a:rPr lang="en-US" altLang="en-US" sz="2000" b="1"/>
              <a:t> Fly to transitions</a:t>
            </a:r>
          </a:p>
        </p:txBody>
      </p:sp>
      <p:sp>
        <p:nvSpPr>
          <p:cNvPr id="316421" name="Text Box 5"/>
          <p:cNvSpPr txBox="1">
            <a:spLocks noChangeArrowheads="1"/>
          </p:cNvSpPr>
          <p:nvPr/>
        </p:nvSpPr>
        <p:spPr bwMode="auto">
          <a:xfrm>
            <a:off x="6192838" y="5865813"/>
            <a:ext cx="1022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a:t>OR...</a:t>
            </a:r>
          </a:p>
        </p:txBody>
      </p:sp>
      <p:sp>
        <p:nvSpPr>
          <p:cNvPr id="316422" name="Text Box 6"/>
          <p:cNvSpPr txBox="1">
            <a:spLocks noChangeArrowheads="1"/>
          </p:cNvSpPr>
          <p:nvPr/>
        </p:nvSpPr>
        <p:spPr bwMode="auto">
          <a:xfrm>
            <a:off x="3429000" y="381000"/>
            <a:ext cx="203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chemeClr val="tx2"/>
                </a:solidFill>
              </a:rPr>
              <a:t>DME ARCS</a:t>
            </a:r>
          </a:p>
        </p:txBody>
      </p:sp>
      <p:sp>
        <p:nvSpPr>
          <p:cNvPr id="316423" name="Text Box 7"/>
          <p:cNvSpPr txBox="1">
            <a:spLocks noChangeArrowheads="1"/>
          </p:cNvSpPr>
          <p:nvPr/>
        </p:nvSpPr>
        <p:spPr bwMode="auto">
          <a:xfrm>
            <a:off x="1600200" y="64912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Arial" panose="020B0604020202020204" pitchFamily="34" charset="0"/>
                <a:hlinkClick r:id="rId5" action="ppaction://hlinksldjump"/>
              </a:rPr>
              <a:t>MAIN MENU</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tream">
  <a:themeElements>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2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2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2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2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2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2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2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Proposal</Template>
  <TotalTime>2132</TotalTime>
  <Words>6261</Words>
  <Application>Microsoft Office PowerPoint</Application>
  <PresentationFormat>On-screen Show (4:3)</PresentationFormat>
  <Paragraphs>1342</Paragraphs>
  <Slides>147</Slides>
  <Notes>71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147</vt:i4>
      </vt:variant>
    </vt:vector>
  </HeadingPairs>
  <TitlesOfParts>
    <vt:vector size="158" baseType="lpstr">
      <vt:lpstr>Arial</vt:lpstr>
      <vt:lpstr>Garamond</vt:lpstr>
      <vt:lpstr>Times New Roman</vt:lpstr>
      <vt:lpstr>Wingdings</vt:lpstr>
      <vt:lpstr>Monotype Sorts</vt:lpstr>
      <vt:lpstr>Arial Narrow</vt:lpstr>
      <vt:lpstr>Courier New</vt:lpstr>
      <vt:lpstr>1_Stream</vt:lpstr>
      <vt:lpstr>2_Stream</vt:lpstr>
      <vt:lpstr>Slate</vt:lpstr>
      <vt:lpstr>Microsoft Word Document</vt:lpstr>
      <vt:lpstr>T-44C FMS Guide</vt:lpstr>
      <vt:lpstr>Objectives</vt:lpstr>
      <vt:lpstr>Main Menu</vt:lpstr>
      <vt:lpstr>FMS Theory</vt:lpstr>
      <vt:lpstr>PowerPoint Presentation</vt:lpstr>
      <vt:lpstr>BLENDING SENSOR INPUTS</vt:lpstr>
      <vt:lpstr>FMS Sensor Control </vt:lpstr>
      <vt:lpstr>FMS Sensor Control </vt:lpstr>
      <vt:lpstr>FMS Sensor Control </vt:lpstr>
      <vt:lpstr>PowerPoint Presentation</vt:lpstr>
      <vt:lpstr>COLLINS CDU ROADMAP </vt:lpstr>
      <vt:lpstr>Data Entry Basics</vt:lpstr>
      <vt:lpstr>PowerPoint Presentation</vt:lpstr>
      <vt:lpstr>PowerPoint Presentation</vt:lpstr>
      <vt:lpstr>PowerPoint Presentation</vt:lpstr>
      <vt:lpstr>PowerPoint Presentation</vt:lpstr>
      <vt:lpstr>PowerPoint Presentation</vt:lpstr>
      <vt:lpstr>Ground Operations</vt:lpstr>
      <vt:lpstr>PowerPoint Presentation</vt:lpstr>
      <vt:lpstr>PowerPoint Presentation</vt:lpstr>
      <vt:lpstr>PowerPoint Presentation</vt:lpstr>
      <vt:lpstr>PowerPoint Presentation</vt:lpstr>
      <vt:lpstr>Ground Operations</vt:lpstr>
      <vt:lpstr>Position Initialization</vt:lpstr>
      <vt:lpstr>PowerPoint Presentation</vt:lpstr>
      <vt:lpstr>Ground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Ground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Ground Operations</vt:lpstr>
      <vt:lpstr>PowerPoint Presentation</vt:lpstr>
      <vt:lpstr>PowerPoint Presentation</vt:lpstr>
      <vt:lpstr>Ground Operations</vt:lpstr>
      <vt:lpstr>PowerPoint Presentation</vt:lpstr>
      <vt:lpstr>PowerPoint Presentation</vt:lpstr>
      <vt:lpstr>Ground Operations</vt:lpstr>
      <vt:lpstr>Ground Ops – RAIM</vt:lpstr>
      <vt:lpstr>Ground Ops – RAIM</vt:lpstr>
      <vt:lpstr>FMS Takeoff Tools</vt:lpstr>
      <vt:lpstr>Ground Ops – Takeoff (Instruments)</vt:lpstr>
      <vt:lpstr>Ground Ops – Takeoff (Instruments)</vt:lpstr>
      <vt:lpstr>Selecting an Approach</vt:lpstr>
      <vt:lpstr>Selecting an Approach</vt:lpstr>
      <vt:lpstr>Selecting an Approach</vt:lpstr>
      <vt:lpstr>Selecting an Approach</vt:lpstr>
      <vt:lpstr>Selecting an Approach</vt:lpstr>
      <vt:lpstr>Enroute Procedures</vt:lpstr>
      <vt:lpstr>Enroute Procedures – Departing Local Area</vt:lpstr>
      <vt:lpstr>Enroute Procedures – Departing Local Area</vt:lpstr>
      <vt:lpstr>Enroute Procedures – Departing Local Area</vt:lpstr>
      <vt:lpstr>Enroute Procedures – Departing Local Area</vt:lpstr>
      <vt:lpstr>Enroute Procedures – Departing Local Area</vt:lpstr>
      <vt:lpstr>Enroute Procedures – Departing Local Area</vt:lpstr>
      <vt:lpstr>Enroute Procedures</vt:lpstr>
      <vt:lpstr>Enroute Procedures Green Method</vt:lpstr>
      <vt:lpstr>Enroute Procedures</vt:lpstr>
      <vt:lpstr>Enroute Procedures Blue Method</vt:lpstr>
      <vt:lpstr>Enroute Procedures</vt:lpstr>
      <vt:lpstr>Enroute Procedures</vt:lpstr>
      <vt:lpstr>Enroute Procedures</vt:lpstr>
      <vt:lpstr>Enroute Procedures</vt:lpstr>
      <vt:lpstr>Enroute Procedures – Fuel Log</vt:lpstr>
      <vt:lpstr>Enroute Procedures – Fuel Log</vt:lpstr>
      <vt:lpstr>Enroute Procedures – Fuel Log</vt:lpstr>
      <vt:lpstr>Enroute Procedures – Fuel Log</vt:lpstr>
      <vt:lpstr>Enroute Procedures – Display Options</vt:lpstr>
      <vt:lpstr>Enroute Procedures – Display Options</vt:lpstr>
      <vt:lpstr>Enroute Procedures – Display Options</vt:lpstr>
      <vt:lpstr>Enroute Procedures – Display Options</vt:lpstr>
      <vt:lpstr>Enroute Procedures – Display Options</vt:lpstr>
      <vt:lpstr>VNAV </vt:lpstr>
      <vt:lpstr>PowerPoint Presentation</vt:lpstr>
      <vt:lpstr>PowerPoint Presentation</vt:lpstr>
      <vt:lpstr>PowerPoint Presentation</vt:lpstr>
      <vt:lpstr>PowerPoint Presentation</vt:lpstr>
      <vt:lpstr>PowerPoint Presentation</vt:lpstr>
      <vt:lpstr>FMS Capabilities Stepdown Fixes</vt:lpstr>
      <vt:lpstr>PowerPoint Presentation</vt:lpstr>
      <vt:lpstr>Approaches</vt:lpstr>
      <vt:lpstr>PowerPoint Presentation</vt:lpstr>
      <vt:lpstr>PowerPoint Presentation</vt:lpstr>
      <vt:lpstr>PowerPoint Presentation</vt:lpstr>
      <vt:lpstr>DME ARCS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ILS APPROACHES</vt:lpstr>
      <vt:lpstr>ILS APPROACHES</vt:lpstr>
      <vt:lpstr>HOLDS</vt:lpstr>
      <vt:lpstr>PowerPoint Presentation</vt:lpstr>
      <vt:lpstr>PowerPoint Presentation</vt:lpstr>
      <vt:lpstr>PowerPoint Presentation</vt:lpstr>
      <vt:lpstr>PowerPoint Presentation</vt:lpstr>
      <vt:lpstr>HOLDS</vt:lpstr>
      <vt:lpstr>HOLDS</vt:lpstr>
      <vt:lpstr>HOLDS</vt:lpstr>
      <vt:lpstr>HOLDS</vt:lpstr>
      <vt:lpstr>Enroute – Holding Modify a Hold</vt:lpstr>
      <vt:lpstr>Enroute – Holding Holding Exit</vt:lpstr>
      <vt:lpstr>Enroute – Holding Holding Exit</vt:lpstr>
      <vt:lpstr>Enroute – Holding Holding Exit (HILO)</vt:lpstr>
      <vt:lpstr>PowerPoint Presentation</vt:lpstr>
      <vt:lpstr>Terminal Area</vt:lpstr>
      <vt:lpstr>Terminal Area</vt:lpstr>
      <vt:lpstr>Terminal Area - Discontinuities</vt:lpstr>
      <vt:lpstr>Terminal Area – Removing Discontinuities</vt:lpstr>
      <vt:lpstr>Terminal Area – Removing Discontinuities</vt:lpstr>
      <vt:lpstr>Terminal Area – Removing Discontinuities</vt:lpstr>
      <vt:lpstr>Terminal Area – IAF</vt:lpstr>
      <vt:lpstr>Terminal Area - Vectors</vt:lpstr>
      <vt:lpstr>Terminal Area – Vectors</vt:lpstr>
      <vt:lpstr>Terminal Area - Vectors</vt:lpstr>
      <vt:lpstr>Terminal Area – GPS HILO</vt:lpstr>
      <vt:lpstr>Terminal Area – GPS HILO</vt:lpstr>
      <vt:lpstr>Terminal Area – GPS HILO</vt:lpstr>
      <vt:lpstr>Terminal Area – GPS HILO</vt:lpstr>
      <vt:lpstr>Terminal Area – FAF Sequencing</vt:lpstr>
      <vt:lpstr>Terminal Area – Missed Approach</vt:lpstr>
      <vt:lpstr>Terminal Area – Missed Approach</vt:lpstr>
      <vt:lpstr>Seagull – Building the Box</vt:lpstr>
      <vt:lpstr>Seagull – Building the Box</vt:lpstr>
      <vt:lpstr>Seagull – Building the Box</vt:lpstr>
      <vt:lpstr>Seagull – Building the Box</vt:lpstr>
      <vt:lpstr>Low Level Routes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T-44C FMS Guide</dc:title>
  <dc:creator>justin.walstad</dc:creator>
  <cp:lastModifiedBy>Wyatt, Paul R LT USN (USA)</cp:lastModifiedBy>
  <cp:revision>127</cp:revision>
  <dcterms:created xsi:type="dcterms:W3CDTF">2008-02-19T19:49:05Z</dcterms:created>
  <dcterms:modified xsi:type="dcterms:W3CDTF">2021-02-16T16:33:57Z</dcterms:modified>
</cp:coreProperties>
</file>