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04" r:id="rId1"/>
  </p:sldMasterIdLst>
  <p:notesMasterIdLst>
    <p:notesMasterId r:id="rId103"/>
  </p:notesMasterIdLst>
  <p:sldIdLst>
    <p:sldId id="256" r:id="rId2"/>
    <p:sldId id="257" r:id="rId3"/>
    <p:sldId id="259" r:id="rId4"/>
    <p:sldId id="260" r:id="rId5"/>
    <p:sldId id="261" r:id="rId6"/>
    <p:sldId id="262" r:id="rId7"/>
    <p:sldId id="263" r:id="rId8"/>
    <p:sldId id="391" r:id="rId9"/>
    <p:sldId id="395" r:id="rId10"/>
    <p:sldId id="398" r:id="rId11"/>
    <p:sldId id="397" r:id="rId12"/>
    <p:sldId id="396" r:id="rId13"/>
    <p:sldId id="415" r:id="rId14"/>
    <p:sldId id="416" r:id="rId15"/>
    <p:sldId id="417" r:id="rId16"/>
    <p:sldId id="399" r:id="rId17"/>
    <p:sldId id="265" r:id="rId18"/>
    <p:sldId id="266" r:id="rId19"/>
    <p:sldId id="273" r:id="rId20"/>
    <p:sldId id="274" r:id="rId21"/>
    <p:sldId id="392" r:id="rId22"/>
    <p:sldId id="275" r:id="rId23"/>
    <p:sldId id="281" r:id="rId24"/>
    <p:sldId id="284" r:id="rId25"/>
    <p:sldId id="285" r:id="rId26"/>
    <p:sldId id="288" r:id="rId27"/>
    <p:sldId id="289" r:id="rId28"/>
    <p:sldId id="394" r:id="rId29"/>
    <p:sldId id="291" r:id="rId30"/>
    <p:sldId id="292" r:id="rId31"/>
    <p:sldId id="293" r:id="rId32"/>
    <p:sldId id="294" r:id="rId33"/>
    <p:sldId id="296" r:id="rId34"/>
    <p:sldId id="400" r:id="rId35"/>
    <p:sldId id="401" r:id="rId36"/>
    <p:sldId id="402" r:id="rId37"/>
    <p:sldId id="405" r:id="rId38"/>
    <p:sldId id="297" r:id="rId39"/>
    <p:sldId id="403" r:id="rId40"/>
    <p:sldId id="404" r:id="rId41"/>
    <p:sldId id="298" r:id="rId42"/>
    <p:sldId id="411" r:id="rId43"/>
    <p:sldId id="412" r:id="rId44"/>
    <p:sldId id="300" r:id="rId45"/>
    <p:sldId id="301" r:id="rId46"/>
    <p:sldId id="406" r:id="rId47"/>
    <p:sldId id="302" r:id="rId48"/>
    <p:sldId id="303" r:id="rId49"/>
    <p:sldId id="304" r:id="rId50"/>
    <p:sldId id="407" r:id="rId51"/>
    <p:sldId id="305" r:id="rId52"/>
    <p:sldId id="306" r:id="rId53"/>
    <p:sldId id="307" r:id="rId54"/>
    <p:sldId id="310" r:id="rId55"/>
    <p:sldId id="311" r:id="rId56"/>
    <p:sldId id="313" r:id="rId57"/>
    <p:sldId id="315" r:id="rId58"/>
    <p:sldId id="317" r:id="rId59"/>
    <p:sldId id="318" r:id="rId60"/>
    <p:sldId id="319" r:id="rId61"/>
    <p:sldId id="323" r:id="rId62"/>
    <p:sldId id="324" r:id="rId63"/>
    <p:sldId id="325" r:id="rId64"/>
    <p:sldId id="326" r:id="rId65"/>
    <p:sldId id="327" r:id="rId66"/>
    <p:sldId id="330" r:id="rId67"/>
    <p:sldId id="331" r:id="rId68"/>
    <p:sldId id="332" r:id="rId69"/>
    <p:sldId id="413" r:id="rId70"/>
    <p:sldId id="414" r:id="rId71"/>
    <p:sldId id="333" r:id="rId72"/>
    <p:sldId id="408" r:id="rId73"/>
    <p:sldId id="334" r:id="rId74"/>
    <p:sldId id="409" r:id="rId75"/>
    <p:sldId id="393" r:id="rId76"/>
    <p:sldId id="410" r:id="rId77"/>
    <p:sldId id="339" r:id="rId78"/>
    <p:sldId id="340" r:id="rId79"/>
    <p:sldId id="342" r:id="rId80"/>
    <p:sldId id="353" r:id="rId81"/>
    <p:sldId id="354" r:id="rId82"/>
    <p:sldId id="355" r:id="rId83"/>
    <p:sldId id="356" r:id="rId84"/>
    <p:sldId id="357" r:id="rId85"/>
    <p:sldId id="360" r:id="rId86"/>
    <p:sldId id="365" r:id="rId87"/>
    <p:sldId id="367" r:id="rId88"/>
    <p:sldId id="366" r:id="rId89"/>
    <p:sldId id="368" r:id="rId90"/>
    <p:sldId id="371" r:id="rId91"/>
    <p:sldId id="373" r:id="rId92"/>
    <p:sldId id="374" r:id="rId93"/>
    <p:sldId id="376" r:id="rId94"/>
    <p:sldId id="378" r:id="rId95"/>
    <p:sldId id="379" r:id="rId96"/>
    <p:sldId id="380" r:id="rId97"/>
    <p:sldId id="382" r:id="rId98"/>
    <p:sldId id="384" r:id="rId99"/>
    <p:sldId id="388" r:id="rId100"/>
    <p:sldId id="389" r:id="rId101"/>
    <p:sldId id="390" r:id="rId102"/>
  </p:sldIdLst>
  <p:sldSz cx="9144000" cy="6858000" type="screen4x3"/>
  <p:notesSz cx="6858000" cy="9144000"/>
  <p:embeddedFontLst>
    <p:embeddedFont>
      <p:font typeface="Rockwell" panose="02060603020205020403" pitchFamily="18" charset="0"/>
      <p:regular r:id="rId104"/>
      <p:bold r:id="rId105"/>
      <p:italic r:id="rId106"/>
      <p:boldItalic r:id="rId107"/>
    </p:embeddedFont>
    <p:embeddedFont>
      <p:font typeface="Calibri" panose="020F0502020204030204" pitchFamily="34" charset="0"/>
      <p:regular r:id="rId108"/>
      <p:bold r:id="rId109"/>
      <p:italic r:id="rId110"/>
      <p:boldItalic r:id="rId111"/>
    </p:embeddedFont>
    <p:embeddedFont>
      <p:font typeface="SimSun" panose="02010600030101010101" pitchFamily="2" charset="-122"/>
      <p:regular r:id="rId112"/>
    </p:embeddedFont>
    <p:embeddedFont>
      <p:font typeface="Verdana" panose="020B0604030504040204" pitchFamily="34" charset="0"/>
      <p:regular r:id="rId113"/>
      <p:bold r:id="rId114"/>
      <p:italic r:id="rId115"/>
      <p:boldItalic r:id="rId116"/>
    </p:embeddedFont>
    <p:embeddedFont>
      <p:font typeface="MS Gothic" panose="020B0609070205080204" pitchFamily="49" charset="-128"/>
      <p:regular r:id="rId117"/>
    </p:embeddedFont>
    <p:embeddedFont>
      <p:font typeface="Tahoma" panose="020B0604030504040204" pitchFamily="34" charset="0"/>
      <p:regular r:id="rId118"/>
      <p:bold r:id="rId119"/>
    </p:embeddedFont>
    <p:embeddedFont>
      <p:font typeface="Bookman Old Style" panose="02050604050505020204" pitchFamily="18" charset="0"/>
      <p:regular r:id="rId120"/>
      <p:bold r:id="rId121"/>
      <p:italic r:id="rId122"/>
      <p:boldItalic r:id="rId1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7" roundtripDataSignature="AMtx7miqbr7N2/UgiYZSlwIJFOCf1sd96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 Michael Rossi JR LT USN VRC-30 (USA)" initials="HMRJLUV(" lastIdx="1" clrIdx="0">
    <p:extLst>
      <p:ext uri="{19B8F6BF-5375-455C-9EA6-DF929625EA0E}">
        <p15:presenceInfo xmlns:p15="http://schemas.microsoft.com/office/powerpoint/2012/main" userId="S-1-5-21-283434708-1855628083-519896044-49370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1" autoAdjust="0"/>
    <p:restoredTop sz="95328" autoAdjust="0"/>
  </p:normalViewPr>
  <p:slideViewPr>
    <p:cSldViewPr snapToGrid="0">
      <p:cViewPr varScale="1">
        <p:scale>
          <a:sx n="108" d="100"/>
          <a:sy n="108" d="100"/>
        </p:scale>
        <p:origin x="1494" y="102"/>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9.fntdata"/><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2.fntdata"/><Relationship Id="rId113" Type="http://schemas.openxmlformats.org/officeDocument/2006/relationships/font" Target="fonts/font10.fntdata"/><Relationship Id="rId11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font" Target="fonts/font5.fntdata"/><Relationship Id="rId116" Type="http://schemas.openxmlformats.org/officeDocument/2006/relationships/font" Target="fonts/font13.fntdata"/><Relationship Id="rId15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8.fntdata"/><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3.fntdata"/><Relationship Id="rId114" Type="http://schemas.openxmlformats.org/officeDocument/2006/relationships/font" Target="fonts/font11.fntdata"/><Relationship Id="rId119"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1.fntdata"/><Relationship Id="rId120"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7.fntdata"/><Relationship Id="rId115" Type="http://schemas.openxmlformats.org/officeDocument/2006/relationships/font" Target="fonts/font12.fntdata"/><Relationship Id="rId157" Type="http://customschemas.google.com/relationships/presentationmetadata" Target="metadata"/><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ctr"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23514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169246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179" name="Google Shape;17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local outlying airfields and their specific approaches they can expect.  Also mention that the NDBs are getting closed down except at airfields with only NDBs available.</a:t>
            </a:r>
            <a:endParaRPr/>
          </a:p>
          <a:p>
            <a:pPr marL="0" lvl="0" indent="0" algn="l" rtl="0">
              <a:spcBef>
                <a:spcPts val="360"/>
              </a:spcBef>
              <a:spcAft>
                <a:spcPts val="0"/>
              </a:spcAft>
              <a:buNone/>
            </a:pPr>
            <a:endParaRPr/>
          </a:p>
          <a:p>
            <a:pPr marL="0" lvl="0" indent="0" algn="l" rtl="0">
              <a:spcBef>
                <a:spcPts val="360"/>
              </a:spcBef>
              <a:spcAft>
                <a:spcPts val="0"/>
              </a:spcAft>
              <a:buNone/>
            </a:pPr>
            <a:r>
              <a:rPr lang="en-US"/>
              <a:t>Draw the local area and the routes/corridors to transition between them.  Students should follow along with the L19/20.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188" name="Google Shape;18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how you only</a:t>
            </a:r>
            <a:r>
              <a:rPr lang="en-US" baseline="0" dirty="0"/>
              <a:t> need one flight plan to get you in an area and can shoot any approaches controlled by the local approach controller.</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245" name="Google Shape;24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Discuss</a:t>
            </a:r>
            <a:r>
              <a:rPr lang="en-US" baseline="0" dirty="0"/>
              <a:t> equipment codes.</a:t>
            </a:r>
          </a:p>
          <a:p>
            <a:pPr marL="0" lvl="0" indent="0" algn="l" rtl="0">
              <a:spcBef>
                <a:spcPts val="360"/>
              </a:spcBef>
              <a:spcAft>
                <a:spcPts val="0"/>
              </a:spcAft>
              <a:buNone/>
            </a:pPr>
            <a:endParaRPr lang="en-US" baseline="0" dirty="0"/>
          </a:p>
          <a:p>
            <a:pPr marL="0" lvl="0" indent="0" algn="l" rtl="0">
              <a:spcBef>
                <a:spcPts val="360"/>
              </a:spcBef>
              <a:spcAft>
                <a:spcPts val="0"/>
              </a:spcAft>
              <a:buNone/>
            </a:pPr>
            <a:r>
              <a:rPr lang="en-US" baseline="0" dirty="0"/>
              <a:t>Discuss how to file terminal delays.</a:t>
            </a:r>
            <a:endParaRPr dirty="0"/>
          </a:p>
        </p:txBody>
      </p:sp>
      <p:sp>
        <p:nvSpPr>
          <p:cNvPr id="254" name="Google Shape;25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305" name="Google Shape;30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Reference the AIM for student radio call verbiage.  The website for the pilot/controller glossary is provided.  All students should pick up an AIM prior to instrument flying.  Remind them to think before they talk and to be clear and concise.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332" name="Google Shape;33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FORGET WILCO.  Make them repeat this.  It’s better to ask for a repeat instruction than to offer an incomplete/incorrect read back.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Google Shape;341;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366" name="Google Shape;366;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Cover what Unicom and CTAF are and the difference between the two.</a:t>
            </a:r>
            <a:endParaRPr/>
          </a:p>
          <a:p>
            <a:pPr marL="0" lvl="0" indent="0" algn="l" rtl="0">
              <a:spcBef>
                <a:spcPts val="360"/>
              </a:spcBef>
              <a:spcAft>
                <a:spcPts val="0"/>
              </a:spcAft>
              <a:buNone/>
            </a:pPr>
            <a:r>
              <a:rPr lang="en-US"/>
              <a:t>Go over the sample calls.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375" name="Google Shape;37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items included in a good Takeoff brief.  Give examples of each item.  Also, talk about practical emergency returns if weather is VMC.  If actual IMC exists, then execute the briefed IFR emergency return.  Otherwise, consideration should be given to returning VFR in order to expedite.  Students, however need to always brief/plan for the IFR return.  </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375" name="Google Shape;37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6" name="Google Shape;37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items included in a good Takeoff brief.  Give examples of each item.  Also, talk about practical emergency returns if weather is VMC.  If actual IMC exists, then execute the briefed IFR emergency return.  Otherwise, consideration should be given to returning VFR in order to expedite.  Students, however need to always brief/plan for the IFR return.  </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270691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393" name="Google Shape;39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94" name="Google Shape;394;p39: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that briefing the Trouble T on an approach is in the event of an Missed Approach, during which and aircraft may not climb until the DER from a very low altitude, which is essentially similar to a take off.</a:t>
            </a:r>
            <a:endParaRPr/>
          </a:p>
          <a:p>
            <a:pPr marL="0" lvl="0" indent="0" algn="l" rtl="0">
              <a:spcBef>
                <a:spcPts val="36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5" name="Google Shape;40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3" name="Google Shape;4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425" name="Google Shape;42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6" name="Google Shape;426;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Among other items in OPNAV 3710, this must be studied until immediate recall is easy.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4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443" name="Google Shape;44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dirty="0"/>
              <a:t>Talk about techniques for cockpit flow while doing multiple local approaches in a busy airspace.</a:t>
            </a:r>
            <a:endParaRPr dirty="0"/>
          </a:p>
          <a:p>
            <a:pPr marL="457200" lvl="1" indent="0" algn="l" rtl="0">
              <a:spcBef>
                <a:spcPts val="360"/>
              </a:spcBef>
              <a:spcAft>
                <a:spcPts val="0"/>
              </a:spcAft>
              <a:buNone/>
            </a:pPr>
            <a:r>
              <a:rPr lang="en-US" dirty="0"/>
              <a:t>Example:  Gear up, Props 1900 – “Switch my approach plate, Tune Identify and Monitor CRP’s </a:t>
            </a:r>
            <a:r>
              <a:rPr lang="en-US" dirty="0" err="1"/>
              <a:t>navaids</a:t>
            </a:r>
            <a:r>
              <a:rPr lang="en-US" dirty="0"/>
              <a:t>.  Passing 1000 </a:t>
            </a:r>
            <a:r>
              <a:rPr lang="en-US" dirty="0" err="1"/>
              <a:t>ft</a:t>
            </a:r>
            <a:r>
              <a:rPr lang="en-US" dirty="0"/>
              <a:t> let’s do the Climb Checklist.”</a:t>
            </a:r>
            <a:endParaRPr dirty="0"/>
          </a:p>
          <a:p>
            <a:pPr marL="457200" lvl="1" indent="0" algn="l" rtl="0">
              <a:spcBef>
                <a:spcPts val="360"/>
              </a:spcBef>
              <a:spcAft>
                <a:spcPts val="0"/>
              </a:spcAft>
              <a:buNone/>
            </a:pPr>
            <a:endParaRPr dirty="0"/>
          </a:p>
          <a:p>
            <a:pPr marL="457200" lvl="1" indent="0" algn="l" rtl="0">
              <a:spcBef>
                <a:spcPts val="36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452" name="Google Shape;45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doing multiple approaches in one</a:t>
            </a:r>
            <a:r>
              <a:rPr lang="en-US" baseline="0" dirty="0"/>
              <a:t> area grab </a:t>
            </a:r>
            <a:r>
              <a:rPr lang="en-US" baseline="0" dirty="0" err="1"/>
              <a:t>atis</a:t>
            </a:r>
            <a:r>
              <a:rPr lang="en-US" baseline="0" dirty="0"/>
              <a:t> for all fields while </a:t>
            </a:r>
            <a:r>
              <a:rPr lang="en-US" baseline="0" dirty="0" err="1"/>
              <a:t>enroute</a:t>
            </a:r>
            <a:r>
              <a:rPr lang="en-US" baseline="0" dirty="0"/>
              <a:t>.</a:t>
            </a:r>
            <a:endParaRPr dirty="0"/>
          </a:p>
          <a:p>
            <a:pPr marL="0" lvl="0" indent="0" algn="l" rtl="0">
              <a:spcBef>
                <a:spcPts val="360"/>
              </a:spcBef>
              <a:spcAft>
                <a:spcPts val="0"/>
              </a:spcAft>
              <a:buNone/>
            </a:pPr>
            <a:endParaRPr dirty="0"/>
          </a:p>
        </p:txBody>
      </p:sp>
    </p:spTree>
    <p:extLst>
      <p:ext uri="{BB962C8B-B14F-4D97-AF65-F5344CB8AC3E}">
        <p14:creationId xmlns:p14="http://schemas.microsoft.com/office/powerpoint/2010/main" val="3654239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
        <p:nvSpPr>
          <p:cNvPr id="452" name="Google Shape;452;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3" name="Google Shape;453;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doing multiple approaches in one</a:t>
            </a:r>
            <a:r>
              <a:rPr lang="en-US" baseline="0" dirty="0"/>
              <a:t> area grab </a:t>
            </a:r>
            <a:r>
              <a:rPr lang="en-US" baseline="0" dirty="0" err="1"/>
              <a:t>atis</a:t>
            </a:r>
            <a:r>
              <a:rPr lang="en-US" baseline="0" dirty="0"/>
              <a:t> for all fields while </a:t>
            </a:r>
            <a:r>
              <a:rPr lang="en-US" baseline="0" dirty="0" err="1"/>
              <a:t>enroute</a:t>
            </a:r>
            <a:r>
              <a:rPr lang="en-US" baseline="0" dirty="0"/>
              <a:t>.</a:t>
            </a:r>
            <a:endParaRPr dirty="0"/>
          </a:p>
          <a:p>
            <a:pPr marL="0" lvl="0" indent="0" algn="l" rtl="0">
              <a:spcBef>
                <a:spcPts val="36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specifics of each block while students follow along with their Master Curriculum Guides.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1" name="Google Shape;46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7" name="Google Shape;477;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405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3" name="Google Shape;49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
        <p:nvSpPr>
          <p:cNvPr id="501" name="Google Shape;50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2" name="Google Shape;502;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
        <p:nvSpPr>
          <p:cNvPr id="510" name="Google Shape;51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1" name="Google Shape;511;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3" name="Google Shape;49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956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9c6a83ca3a_0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9c6a83ca3a_0_1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0" name="Google Shape;520;g9c6a83ca3a_0_14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
        <p:nvSpPr>
          <p:cNvPr id="528" name="Google Shape;52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9" name="Google Shape;529;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37" name="Google Shape;13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importance of referencing all material to prepare for discuss items.  Talk about the specifics of each publication and where to locate them.  Stress the importance of having an intimate knowledge of all publications by the Review Stage.  Also show them the quick reference guide at the back of the handout. FAA pubs and AIM are available for free download (google)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
        <p:nvSpPr>
          <p:cNvPr id="542" name="Google Shape;542;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3" name="Google Shape;543;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PF = Pilot Flying (not related to who is Pilot or Copilot)</a:t>
            </a:r>
            <a:endParaRPr/>
          </a:p>
          <a:p>
            <a:pPr marL="0" lvl="0" indent="0" algn="l" rtl="0">
              <a:spcBef>
                <a:spcPts val="360"/>
              </a:spcBef>
              <a:spcAft>
                <a:spcPts val="0"/>
              </a:spcAft>
              <a:buNone/>
            </a:pPr>
            <a:endParaRPr/>
          </a:p>
          <a:p>
            <a:pPr marL="0" lvl="0" indent="0" algn="l" rtl="0">
              <a:spcBef>
                <a:spcPts val="360"/>
              </a:spcBef>
              <a:spcAft>
                <a:spcPts val="0"/>
              </a:spcAft>
              <a:buNone/>
            </a:pPr>
            <a:r>
              <a:rPr lang="en-US"/>
              <a:t>PM = Pilot Monitoring (not related to who is Pilot or Copilot)</a:t>
            </a:r>
            <a:endParaRPr/>
          </a:p>
          <a:p>
            <a:pPr marL="0" lvl="0" indent="0" algn="l" rtl="0">
              <a:spcBef>
                <a:spcPts val="360"/>
              </a:spcBef>
              <a:spcAft>
                <a:spcPts val="0"/>
              </a:spcAft>
              <a:buNone/>
            </a:pPr>
            <a:endParaRPr/>
          </a:p>
          <a:p>
            <a:pPr marL="0" lvl="0" indent="0" algn="l" rtl="0">
              <a:spcBef>
                <a:spcPts val="360"/>
              </a:spcBef>
              <a:spcAft>
                <a:spcPts val="0"/>
              </a:spcAft>
              <a:buNone/>
            </a:pPr>
            <a:r>
              <a:rPr lang="en-US"/>
              <a:t>Glances down at the FMS are not considered EXTENDED. An EXTENDED period of time is to push buttons and program something.</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7" name="Google Shape;567;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9c6a83ca3a_0_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
        <p:nvSpPr>
          <p:cNvPr id="575" name="Google Shape;575;g9c6a83ca3a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6" name="Google Shape;576;g9c6a83ca3a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56</a:t>
            </a:fld>
            <a:endParaRPr sz="1200">
              <a:solidFill>
                <a:schemeClr val="dk1"/>
              </a:solidFill>
              <a:latin typeface="Arial"/>
              <a:ea typeface="Arial"/>
              <a:cs typeface="Arial"/>
              <a:sym typeface="Arial"/>
            </a:endParaRPr>
          </a:p>
        </p:txBody>
      </p:sp>
      <p:sp>
        <p:nvSpPr>
          <p:cNvPr id="590" name="Google Shape;590;p54:notes"/>
          <p:cNvSpPr/>
          <p:nvPr/>
        </p:nvSpPr>
        <p:spPr>
          <a:xfrm>
            <a:off x="3885052" y="1"/>
            <a:ext cx="2972949"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54:notes"/>
          <p:cNvSpPr/>
          <p:nvPr/>
        </p:nvSpPr>
        <p:spPr>
          <a:xfrm>
            <a:off x="3885052" y="8685856"/>
            <a:ext cx="2972949" cy="456570"/>
          </a:xfrm>
          <a:prstGeom prst="rect">
            <a:avLst/>
          </a:prstGeom>
          <a:noFill/>
          <a:ln>
            <a:noFill/>
          </a:ln>
        </p:spPr>
        <p:txBody>
          <a:bodyPr spcFirstLastPara="1" wrap="square" lIns="19025" tIns="0" rIns="19025" bIns="0" anchor="b" anchorCtr="0">
            <a:noAutofit/>
          </a:bodyPr>
          <a:lstStyle/>
          <a:p>
            <a:pPr marL="0" marR="0" lvl="0" indent="0" algn="r" rtl="0">
              <a:spcBef>
                <a:spcPts val="0"/>
              </a:spcBef>
              <a:spcAft>
                <a:spcPts val="0"/>
              </a:spcAft>
              <a:buNone/>
            </a:pPr>
            <a:r>
              <a:rPr lang="en-US" sz="1000" i="1">
                <a:solidFill>
                  <a:schemeClr val="dk1"/>
                </a:solidFill>
                <a:latin typeface="Calibri"/>
                <a:ea typeface="Calibri"/>
                <a:cs typeface="Calibri"/>
                <a:sym typeface="Calibri"/>
              </a:rPr>
              <a:t>7</a:t>
            </a:r>
            <a:endParaRPr/>
          </a:p>
        </p:txBody>
      </p:sp>
      <p:sp>
        <p:nvSpPr>
          <p:cNvPr id="592" name="Google Shape;592;p54:notes"/>
          <p:cNvSpPr/>
          <p:nvPr/>
        </p:nvSpPr>
        <p:spPr>
          <a:xfrm>
            <a:off x="0" y="8685856"/>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54:notes"/>
          <p:cNvSpPr/>
          <p:nvPr/>
        </p:nvSpPr>
        <p:spPr>
          <a:xfrm>
            <a:off x="0" y="1"/>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5" name="Google Shape;595;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Learning Objective: Understand basic components of Approach Lighting Systems (ALS)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Good centerline guidance is having the centerline lights on the actual runway centerline.  Primitive lighting systems used to put the lights off to one side so you needed to judge where the actual centerline was, which could be very difficult in a low visibility scenario.</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Centerline and roll guidance help to build a composite crosscheck.  </a:t>
            </a:r>
            <a:r>
              <a:rPr lang="en-US" dirty="0">
                <a:latin typeface="Arial"/>
                <a:ea typeface="Arial"/>
                <a:cs typeface="Arial"/>
                <a:sym typeface="Arial"/>
              </a:rPr>
              <a:t>Unless you are doing a Category III ILS </a:t>
            </a:r>
            <a:r>
              <a:rPr lang="en-US" dirty="0" err="1">
                <a:latin typeface="Arial"/>
                <a:ea typeface="Arial"/>
                <a:cs typeface="Arial"/>
                <a:sym typeface="Arial"/>
              </a:rPr>
              <a:t>autoland</a:t>
            </a:r>
            <a:r>
              <a:rPr lang="en-US" dirty="0">
                <a:latin typeface="Arial"/>
                <a:ea typeface="Arial"/>
                <a:cs typeface="Arial"/>
                <a:sym typeface="Arial"/>
              </a:rPr>
              <a:t>, at some point you are going to have to transfer to visual cues to complete the landing.</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High intensity is important to </a:t>
            </a:r>
            <a:r>
              <a:rPr lang="en-US" b="1" u="sng" dirty="0">
                <a:latin typeface="Arial"/>
                <a:ea typeface="Arial"/>
                <a:cs typeface="Arial"/>
                <a:sym typeface="Arial"/>
              </a:rPr>
              <a:t>cut through fog</a:t>
            </a:r>
            <a:r>
              <a:rPr lang="en-US" dirty="0">
                <a:latin typeface="Arial"/>
                <a:ea typeface="Arial"/>
                <a:cs typeface="Arial"/>
                <a:sym typeface="Arial"/>
              </a:rPr>
              <a:t> or other visibility restrictions. </a:t>
            </a:r>
            <a:r>
              <a:rPr lang="en-US" b="1" dirty="0">
                <a:latin typeface="Arial"/>
                <a:ea typeface="Arial"/>
                <a:cs typeface="Arial"/>
                <a:sym typeface="Arial"/>
              </a:rPr>
              <a:t>(200 watts)</a:t>
            </a:r>
            <a:r>
              <a:rPr lang="en-US" dirty="0">
                <a:latin typeface="Arial"/>
                <a:ea typeface="Arial"/>
                <a:cs typeface="Arial"/>
                <a:sym typeface="Arial"/>
              </a:rPr>
              <a:t>  Under some conditions however, the bright lights might reflect and be more of a hindrance than a help.  For that reason it is beneficial to be able to control the intensity to a comfortable level. </a:t>
            </a:r>
            <a:r>
              <a:rPr lang="en-US" b="1" dirty="0">
                <a:latin typeface="Arial"/>
                <a:ea typeface="Arial"/>
                <a:cs typeface="Arial"/>
                <a:sym typeface="Arial"/>
              </a:rPr>
              <a:t>(Med intensity is 80 watts)</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 system length should be long enough to be useful in establishing that </a:t>
            </a:r>
            <a:r>
              <a:rPr lang="en-US" b="1" dirty="0">
                <a:latin typeface="Arial"/>
                <a:ea typeface="Arial"/>
                <a:cs typeface="Arial"/>
                <a:sym typeface="Arial"/>
              </a:rPr>
              <a:t>composite crosscheck</a:t>
            </a:r>
            <a:r>
              <a:rPr lang="en-US" dirty="0">
                <a:latin typeface="Arial"/>
                <a:ea typeface="Arial"/>
                <a:cs typeface="Arial"/>
                <a:sym typeface="Arial"/>
              </a:rPr>
              <a:t>.  Length is also important to the extent that the approach procedure designer can often prescribe lower visibility minimums when a longer approach lighting system is installed.</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Sequenced flashers give a running path to follow. AKA “the rabbits”</a:t>
            </a:r>
            <a:endParaRPr dirty="0"/>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1" name="Google Shape;611;p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Learning Outcome: Review Pilot Controlled Lighting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Negative </a:t>
            </a:r>
            <a:r>
              <a:rPr lang="en-US" dirty="0" err="1"/>
              <a:t>symbology</a:t>
            </a:r>
            <a:r>
              <a:rPr lang="en-US" dirty="0"/>
              <a:t> means PCL (except Declared Distances)</a:t>
            </a:r>
            <a:endParaRPr dirty="0"/>
          </a:p>
        </p:txBody>
      </p:sp>
      <p:sp>
        <p:nvSpPr>
          <p:cNvPr id="612" name="Google Shape;612;p5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58</a:t>
            </a:fld>
            <a:endParaRPr sz="1200">
              <a:solidFill>
                <a:schemeClr val="dk1"/>
              </a:solidFill>
              <a:latin typeface="Arial"/>
              <a:ea typeface="Arial"/>
              <a:cs typeface="Arial"/>
              <a:sym typeface="Arial"/>
            </a:endParaRPr>
          </a:p>
        </p:txBody>
      </p:sp>
      <p:sp>
        <p:nvSpPr>
          <p:cNvPr id="637" name="Google Shape;637;p56:notes"/>
          <p:cNvSpPr/>
          <p:nvPr/>
        </p:nvSpPr>
        <p:spPr>
          <a:xfrm>
            <a:off x="3885052" y="1"/>
            <a:ext cx="2972949"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56:notes"/>
          <p:cNvSpPr/>
          <p:nvPr/>
        </p:nvSpPr>
        <p:spPr>
          <a:xfrm>
            <a:off x="3885052" y="8685856"/>
            <a:ext cx="2972949" cy="456570"/>
          </a:xfrm>
          <a:prstGeom prst="rect">
            <a:avLst/>
          </a:prstGeom>
          <a:noFill/>
          <a:ln>
            <a:noFill/>
          </a:ln>
        </p:spPr>
        <p:txBody>
          <a:bodyPr spcFirstLastPara="1" wrap="square" lIns="19025" tIns="0" rIns="19025" bIns="0" anchor="b" anchorCtr="0">
            <a:noAutofit/>
          </a:bodyPr>
          <a:lstStyle/>
          <a:p>
            <a:pPr marL="0" marR="0" lvl="0" indent="0" algn="r" rtl="0">
              <a:spcBef>
                <a:spcPts val="0"/>
              </a:spcBef>
              <a:spcAft>
                <a:spcPts val="0"/>
              </a:spcAft>
              <a:buNone/>
            </a:pPr>
            <a:r>
              <a:rPr lang="en-US" sz="1000" i="1">
                <a:solidFill>
                  <a:schemeClr val="dk1"/>
                </a:solidFill>
                <a:latin typeface="Calibri"/>
                <a:ea typeface="Calibri"/>
                <a:cs typeface="Calibri"/>
                <a:sym typeface="Calibri"/>
              </a:rPr>
              <a:t>2</a:t>
            </a:r>
            <a:endParaRPr/>
          </a:p>
        </p:txBody>
      </p:sp>
      <p:sp>
        <p:nvSpPr>
          <p:cNvPr id="639" name="Google Shape;639;p56:notes"/>
          <p:cNvSpPr/>
          <p:nvPr/>
        </p:nvSpPr>
        <p:spPr>
          <a:xfrm>
            <a:off x="0" y="8685856"/>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56:notes"/>
          <p:cNvSpPr/>
          <p:nvPr/>
        </p:nvSpPr>
        <p:spPr>
          <a:xfrm>
            <a:off x="0" y="1"/>
            <a:ext cx="2971382" cy="456570"/>
          </a:xfrm>
          <a:prstGeom prst="rect">
            <a:avLst/>
          </a:prstGeom>
          <a:noFill/>
          <a:ln>
            <a:noFill/>
          </a:ln>
        </p:spPr>
        <p:txBody>
          <a:bodyPr spcFirstLastPara="1" wrap="square" lIns="89925" tIns="44950" rIns="89925" bIns="449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2" name="Google Shape;642;p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Outcome: Review TDZL dimensions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Touch Down Zone Lights are 36 ft from centerline</a:t>
            </a:r>
            <a:endParaRPr/>
          </a:p>
          <a:p>
            <a:pPr marL="0" lvl="0" indent="0" algn="l" rtl="0">
              <a:spcBef>
                <a:spcPts val="0"/>
              </a:spcBef>
              <a:spcAft>
                <a:spcPts val="0"/>
              </a:spcAft>
              <a:buNone/>
            </a:pPr>
            <a:r>
              <a:rPr lang="en-US">
                <a:latin typeface="Arial"/>
                <a:ea typeface="Arial"/>
                <a:cs typeface="Arial"/>
                <a:sym typeface="Arial"/>
              </a:rPr>
              <a:t>Spacing: Centerline lighting: 50 feet</a:t>
            </a:r>
            <a:endParaRPr/>
          </a:p>
          <a:p>
            <a:pPr marL="0" lvl="0" indent="0" algn="l" rtl="0">
              <a:spcBef>
                <a:spcPts val="0"/>
              </a:spcBef>
              <a:spcAft>
                <a:spcPts val="0"/>
              </a:spcAft>
              <a:buNone/>
            </a:pPr>
            <a:r>
              <a:rPr lang="en-US">
                <a:latin typeface="Arial"/>
                <a:ea typeface="Arial"/>
                <a:cs typeface="Arial"/>
                <a:sym typeface="Arial"/>
              </a:rPr>
              <a:t>Touchdown Zone Lights: 100 feet</a:t>
            </a:r>
            <a:endParaRPr/>
          </a:p>
          <a:p>
            <a:pPr marL="0" lvl="0" indent="0" algn="l" rtl="0">
              <a:spcBef>
                <a:spcPts val="0"/>
              </a:spcBef>
              <a:spcAft>
                <a:spcPts val="0"/>
              </a:spcAft>
              <a:buNone/>
            </a:pPr>
            <a:r>
              <a:rPr lang="en-US">
                <a:latin typeface="Arial"/>
                <a:ea typeface="Arial"/>
                <a:cs typeface="Arial"/>
                <a:sym typeface="Arial"/>
              </a:rPr>
              <a:t>HIRLS: 200 feet</a:t>
            </a:r>
            <a:endParaRPr/>
          </a:p>
          <a:p>
            <a:pPr marL="0" lvl="0" indent="0" algn="l" rtl="0">
              <a:spcBef>
                <a:spcPts val="0"/>
              </a:spcBef>
              <a:spcAft>
                <a:spcPts val="0"/>
              </a:spcAft>
              <a:buNone/>
            </a:pPr>
            <a:r>
              <a:rPr lang="en-US">
                <a:latin typeface="Arial"/>
                <a:ea typeface="Arial"/>
                <a:cs typeface="Arial"/>
                <a:sym typeface="Arial"/>
              </a:rPr>
              <a:t>AIM 2007 p. 535</a:t>
            </a:r>
            <a:endParaRPr/>
          </a:p>
          <a:p>
            <a:pPr marL="0" lvl="0" indent="0" algn="l" rtl="0">
              <a:spcBef>
                <a:spcPts val="0"/>
              </a:spcBef>
              <a:spcAft>
                <a:spcPts val="0"/>
              </a:spcAft>
              <a:buNone/>
            </a:pPr>
            <a:r>
              <a:rPr lang="en-US">
                <a:latin typeface="Arial"/>
                <a:ea typeface="Arial"/>
                <a:cs typeface="Arial"/>
                <a:sym typeface="Arial"/>
              </a:rPr>
              <a:t>TDZL lights – start 100 ft beyond landing threshold to 3000 ft beyond the landing threshold or to the midpoint of the runway, whichever is less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59</a:t>
            </a:fld>
            <a:endParaRPr sz="1200">
              <a:solidFill>
                <a:schemeClr val="dk1"/>
              </a:solidFill>
              <a:latin typeface="Arial"/>
              <a:ea typeface="Arial"/>
              <a:cs typeface="Arial"/>
              <a:sym typeface="Arial"/>
            </a:endParaRPr>
          </a:p>
        </p:txBody>
      </p:sp>
      <p:sp>
        <p:nvSpPr>
          <p:cNvPr id="656" name="Google Shape;65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7" name="Google Shape;657;p5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Learning Outcome: Review the importance of knowing runway light characteristics in stopping zone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IN-RUNWAY LIGHTING – bottom line – at every 1,000 foot point during last 3,000 feet, something changes to let you know how much distance you have left.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a. Runway Centerline Lighting System (RCLS): Runway centerline lights are installed on some precision approach runways to facilitate landing under adverse visibility conditions. The runway centerline lights are white until the last 3,000 feet of the runway. The white lights begin to alternate with red for the next 2,000 feet, and for the last 1,000 feet of the runway, all centerline lights are red.</a:t>
            </a:r>
            <a:endParaRPr/>
          </a:p>
          <a:p>
            <a:pPr marL="0" lvl="0" indent="0" algn="l" rtl="0">
              <a:spcBef>
                <a:spcPts val="0"/>
              </a:spcBef>
              <a:spcAft>
                <a:spcPts val="0"/>
              </a:spcAft>
              <a:buNone/>
            </a:pPr>
            <a:r>
              <a:rPr lang="en-US">
                <a:latin typeface="Arial"/>
                <a:ea typeface="Arial"/>
                <a:cs typeface="Arial"/>
                <a:sym typeface="Arial"/>
              </a:rPr>
              <a:t>b. Touchdown Zone Lights (TDZL): Touchdown zone lights are installed on some precision approach runways to indicate the touchdown zone when landing under adverse visibility conditions. They consist of two rows of transverse light bars disposed symmetrically about the runway centerline. The system consists of steady-burning white lights which start 100 feet beyond the landing threshold and extend to 3,000 feet beyond the landing threshold or to the midpoint of the runway, whichever is less.</a:t>
            </a:r>
            <a:endParaRPr/>
          </a:p>
          <a:p>
            <a:pPr marL="0" lvl="0" indent="0" algn="l" rtl="0">
              <a:spcBef>
                <a:spcPts val="0"/>
              </a:spcBef>
              <a:spcAft>
                <a:spcPts val="0"/>
              </a:spcAft>
              <a:buNone/>
            </a:pPr>
            <a:r>
              <a:rPr lang="en-US">
                <a:latin typeface="Arial"/>
                <a:ea typeface="Arial"/>
                <a:cs typeface="Arial"/>
                <a:sym typeface="Arial"/>
              </a:rPr>
              <a:t>c. Taxiway Lead-Off Lights: Taxiway lead-off lights extend from the runway centerline to a point on an exit taxiway to expedite movement of aircraft from the runway. These lights alternate green and yellow from the runway centerline to the runway holding position or the ILS/MLS critical area, as appropriate.</a:t>
            </a:r>
            <a:endParaRPr/>
          </a:p>
          <a:p>
            <a:pPr marL="0" lvl="0" indent="0" algn="l" rtl="0">
              <a:spcBef>
                <a:spcPts val="0"/>
              </a:spcBef>
              <a:spcAft>
                <a:spcPts val="0"/>
              </a:spcAft>
              <a:buNone/>
            </a:pPr>
            <a:r>
              <a:rPr lang="en-US">
                <a:latin typeface="Arial"/>
                <a:ea typeface="Arial"/>
                <a:cs typeface="Arial"/>
                <a:sym typeface="Arial"/>
              </a:rPr>
              <a:t>d. Land and Hold Short Lights: Land and hold short lights are used to indicate the hold short point on certain runways which are approved for Land and Hold Short Operations (LAHSO). Land and hold short lights consist of a row of pulsing white lights installed across the runway at the hold short point. Where installed, the lights will be on anytime LAHSO is in effect.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9c6a83ca3a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9c6a83ca3a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4" name="Google Shape;674;g9c6a83ca3a_0_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4" name="Google Shape;704;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12" name="Google Shape;71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0" name="Google Shape;72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6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
        <p:nvSpPr>
          <p:cNvPr id="728" name="Google Shape;72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9" name="Google Shape;729;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6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
        <p:nvSpPr>
          <p:cNvPr id="737" name="Google Shape;73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8" name="Google Shape;738;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Computing the Abeam point:  It’s 90 degrees off the outbound radial or inbound course.  </a:t>
            </a:r>
            <a:endParaRPr/>
          </a:p>
          <a:p>
            <a:pPr marL="0" lvl="0" indent="0" algn="l" rtl="0">
              <a:spcBef>
                <a:spcPts val="360"/>
              </a:spcBef>
              <a:spcAft>
                <a:spcPts val="0"/>
              </a:spcAft>
              <a:buNone/>
            </a:pPr>
            <a:endParaRPr/>
          </a:p>
          <a:p>
            <a:pPr marL="0" lvl="0" indent="0" algn="l" rtl="0">
              <a:spcBef>
                <a:spcPts val="360"/>
              </a:spcBef>
              <a:spcAft>
                <a:spcPts val="0"/>
              </a:spcAft>
              <a:buNone/>
            </a:pPr>
            <a:r>
              <a:rPr lang="en-US"/>
              <a:t>Technique:  + 100, - 10.  For example, at ALI, outbound is the 264.  Plus 100 Minus 10 gives 354, the Abeam radial.  Minus 100 Plus 10 gives 174, also an abeam radial.  </a:t>
            </a:r>
            <a:endParaRPr/>
          </a:p>
          <a:p>
            <a:pPr marL="0" lvl="0" indent="0" algn="l" rtl="0">
              <a:spcBef>
                <a:spcPts val="360"/>
              </a:spcBef>
              <a:spcAft>
                <a:spcPts val="0"/>
              </a:spcAft>
              <a:buNone/>
            </a:pPr>
            <a:endParaRPr/>
          </a:p>
          <a:p>
            <a:pPr marL="0" lvl="0" indent="0" algn="l" rtl="0">
              <a:spcBef>
                <a:spcPts val="360"/>
              </a:spcBef>
              <a:spcAft>
                <a:spcPts val="0"/>
              </a:spcAft>
              <a:buNone/>
            </a:pPr>
            <a:r>
              <a:rPr lang="en-US"/>
              <a:t>As long as the head or tail is swinging through one of these, the aircraft is Abeam.</a:t>
            </a:r>
            <a:endParaRPr/>
          </a:p>
          <a:p>
            <a:pPr marL="0" lvl="0" indent="0" algn="l" rtl="0">
              <a:spcBef>
                <a:spcPts val="36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65" name="Google Shape;76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74" name="Google Shape;77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3" name="Google Shape;78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1" name="Google Shape;79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9" name="Google Shape;79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9c6a83ca3a_0_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9c6a83ca3a_0_1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56" name="Google Shape;1256;g9c6a83ca3a_0_12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75</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34349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7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
        <p:nvSpPr>
          <p:cNvPr id="843" name="Google Shape;84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4" name="Google Shape;844;p7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Draw a picture of a FAC setting the pilot up for a downwind entry.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7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
        <p:nvSpPr>
          <p:cNvPr id="854" name="Google Shape;854;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5" name="Google Shape;855;p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Draw a picture of a FAC setting the pilot up for a downwind entry.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73" name="Google Shape;873;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9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
        <p:nvSpPr>
          <p:cNvPr id="962" name="Google Shape;962;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3" name="Google Shape;963;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a:t>Flying off the FMS is different than off land-based NAVAIDs.</a:t>
            </a:r>
            <a:endParaRPr/>
          </a:p>
          <a:p>
            <a:pPr marL="228600" lvl="0" indent="-228600" algn="l" rtl="0">
              <a:spcBef>
                <a:spcPts val="360"/>
              </a:spcBef>
              <a:spcAft>
                <a:spcPts val="0"/>
              </a:spcAft>
              <a:buNone/>
            </a:pPr>
            <a:endParaRPr/>
          </a:p>
          <a:p>
            <a:pPr marL="228600" lvl="0" indent="-228600" algn="l" rtl="0">
              <a:spcBef>
                <a:spcPts val="360"/>
              </a:spcBef>
              <a:spcAft>
                <a:spcPts val="0"/>
              </a:spcAft>
              <a:buClr>
                <a:schemeClr val="dk1"/>
              </a:buClr>
              <a:buSzPts val="1200"/>
              <a:buFont typeface="Times New Roman"/>
              <a:buAutoNum type="arabicPeriod"/>
            </a:pPr>
            <a:r>
              <a:rPr lang="en-US"/>
              <a:t>DME is always counting down to the next point, not the field/NAVAID.</a:t>
            </a:r>
            <a:endParaRPr/>
          </a:p>
          <a:p>
            <a:pPr marL="228600" lvl="0" indent="-228600" algn="l" rtl="0">
              <a:spcBef>
                <a:spcPts val="360"/>
              </a:spcBef>
              <a:spcAft>
                <a:spcPts val="0"/>
              </a:spcAft>
              <a:buClr>
                <a:schemeClr val="dk1"/>
              </a:buClr>
              <a:buSzPts val="1200"/>
              <a:buFont typeface="Times New Roman"/>
              <a:buAutoNum type="arabicPeriod"/>
            </a:pPr>
            <a:r>
              <a:rPr lang="en-US"/>
              <a:t>Your CDI is always supposed to be centered on a course. You cannot center it by lining it up with the needle. You are always using it.</a:t>
            </a:r>
            <a:endParaRPr/>
          </a:p>
          <a:p>
            <a:pPr marL="228600" lvl="0" indent="-228600" algn="l" rtl="0">
              <a:spcBef>
                <a:spcPts val="360"/>
              </a:spcBef>
              <a:spcAft>
                <a:spcPts val="0"/>
              </a:spcAft>
              <a:buClr>
                <a:schemeClr val="dk1"/>
              </a:buClr>
              <a:buSzPts val="1200"/>
              <a:buFont typeface="Times New Roman"/>
              <a:buAutoNum type="arabicPeriod"/>
            </a:pPr>
            <a:r>
              <a:rPr lang="en-US"/>
              <a:t>Your CDI changes scales based on distance from your Departure field and Arrival field.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9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
        <p:nvSpPr>
          <p:cNvPr id="971" name="Google Shape;971;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2" name="Google Shape;972;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takeoff, the CDI scale is +/- 1nm until you reach 30 nm away from your Departure field.</a:t>
            </a:r>
            <a:endParaRPr/>
          </a:p>
          <a:p>
            <a:pPr marL="0" lvl="0" indent="0" algn="l" rtl="0">
              <a:spcBef>
                <a:spcPts val="360"/>
              </a:spcBef>
              <a:spcAft>
                <a:spcPts val="0"/>
              </a:spcAft>
              <a:buNone/>
            </a:pPr>
            <a:endParaRPr/>
          </a:p>
          <a:p>
            <a:pPr marL="0" lvl="0" indent="0" algn="l" rtl="0">
              <a:spcBef>
                <a:spcPts val="360"/>
              </a:spcBef>
              <a:spcAft>
                <a:spcPts val="0"/>
              </a:spcAft>
              <a:buNone/>
            </a:pPr>
            <a:r>
              <a:rPr lang="en-US"/>
              <a:t>At 2 nm prior to 30nm, the CDI scale smoothly (it takes 5-10 seconds so that the CDI doesn’t jump) moves from +/- 2 nm to +/- 1 nm. </a:t>
            </a:r>
            <a:endParaRPr/>
          </a:p>
          <a:p>
            <a:pPr marL="0" lvl="0" indent="0" algn="l" rtl="0">
              <a:spcBef>
                <a:spcPts val="360"/>
              </a:spcBef>
              <a:spcAft>
                <a:spcPts val="0"/>
              </a:spcAft>
              <a:buNone/>
            </a:pPr>
            <a:endParaRPr/>
          </a:p>
          <a:p>
            <a:pPr marL="0" lvl="0" indent="0" algn="l" rtl="0">
              <a:spcBef>
                <a:spcPts val="360"/>
              </a:spcBef>
              <a:spcAft>
                <a:spcPts val="0"/>
              </a:spcAft>
              <a:buNone/>
            </a:pPr>
            <a:r>
              <a:rPr lang="en-US"/>
              <a:t>Once within 2 nm of the FAF (assuming an approach is loaded), the CDI once again changes; this time from +/- 1nm to +/- .3 nm. It will stay this way until you go missed approach, at which time it will go back to +/- 1 nm.</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9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
        <p:nvSpPr>
          <p:cNvPr id="981" name="Google Shape;981;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2" name="Google Shape;982;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9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
        <p:nvSpPr>
          <p:cNvPr id="990" name="Google Shape;990;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1" name="Google Shape;991;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b="1"/>
              <a:t>***</a:t>
            </a:r>
            <a:r>
              <a:rPr lang="en-US"/>
              <a:t> We must verify that the CDI scale has transitioned from +/- 2 nm to +/- 1 nm. If it doesn’t, you are not legal to descend on the approach. This is called the “Approach Mode” being “Armed”.</a:t>
            </a:r>
            <a:endParaRPr/>
          </a:p>
          <a:p>
            <a:pPr marL="228600" lvl="0" indent="-228600" algn="l" rtl="0">
              <a:spcBef>
                <a:spcPts val="360"/>
              </a:spcBef>
              <a:spcAft>
                <a:spcPts val="0"/>
              </a:spcAft>
              <a:buNone/>
            </a:pPr>
            <a:endParaRPr/>
          </a:p>
          <a:p>
            <a:pPr marL="228600" lvl="0" indent="-228600" algn="l" rtl="0">
              <a:spcBef>
                <a:spcPts val="360"/>
              </a:spcBef>
              <a:spcAft>
                <a:spcPts val="0"/>
              </a:spcAft>
              <a:buNone/>
            </a:pPr>
            <a:r>
              <a:rPr lang="en-US"/>
              <a:t>We verify this in one of 2 ways:</a:t>
            </a:r>
            <a:endParaRPr/>
          </a:p>
          <a:p>
            <a:pPr marL="228600" lvl="0" indent="-228600" algn="l" rtl="0">
              <a:spcBef>
                <a:spcPts val="360"/>
              </a:spcBef>
              <a:spcAft>
                <a:spcPts val="0"/>
              </a:spcAft>
              <a:buClr>
                <a:schemeClr val="dk1"/>
              </a:buClr>
              <a:buSzPts val="1200"/>
              <a:buFont typeface="Times New Roman"/>
              <a:buAutoNum type="arabicPeriod"/>
            </a:pPr>
            <a:r>
              <a:rPr lang="en-US"/>
              <a:t>	T-44A/TC-12B – Green APPR light on your FMS annunciator lights.</a:t>
            </a:r>
            <a:endParaRPr/>
          </a:p>
          <a:p>
            <a:pPr marL="228600" lvl="0" indent="-228600" algn="l" rtl="0">
              <a:spcBef>
                <a:spcPts val="360"/>
              </a:spcBef>
              <a:spcAft>
                <a:spcPts val="0"/>
              </a:spcAft>
              <a:buNone/>
            </a:pPr>
            <a:r>
              <a:rPr lang="en-US"/>
              <a:t>	T-44C – “TERM” message on your PFD</a:t>
            </a:r>
            <a:endParaRPr/>
          </a:p>
          <a:p>
            <a:pPr marL="228600" lvl="0" indent="-228600" algn="l" rtl="0">
              <a:spcBef>
                <a:spcPts val="360"/>
              </a:spcBef>
              <a:spcAft>
                <a:spcPts val="0"/>
              </a:spcAft>
              <a:buNone/>
            </a:pPr>
            <a:r>
              <a:rPr lang="en-US"/>
              <a:t>2. 	Verify your CDI displacement in the FMS.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9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
        <p:nvSpPr>
          <p:cNvPr id="999" name="Google Shape;999;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0" name="Google Shape;1000;p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b="1"/>
              <a:t>***</a:t>
            </a:r>
            <a:r>
              <a:rPr lang="en-US"/>
              <a:t> We must verify that the CDI scale has transitioned from +/- 1 nm to +/- .3 nm. If it doesn’t, you are not legal to descend past the FAF. This is called the “Approach Mode” being “Active”.</a:t>
            </a:r>
            <a:endParaRPr/>
          </a:p>
          <a:p>
            <a:pPr marL="228600" lvl="0" indent="-228600" algn="l" rtl="0">
              <a:spcBef>
                <a:spcPts val="360"/>
              </a:spcBef>
              <a:spcAft>
                <a:spcPts val="0"/>
              </a:spcAft>
              <a:buNone/>
            </a:pPr>
            <a:endParaRPr/>
          </a:p>
          <a:p>
            <a:pPr marL="228600" lvl="0" indent="-228600" algn="l" rtl="0">
              <a:spcBef>
                <a:spcPts val="360"/>
              </a:spcBef>
              <a:spcAft>
                <a:spcPts val="0"/>
              </a:spcAft>
              <a:buNone/>
            </a:pPr>
            <a:r>
              <a:rPr lang="en-US"/>
              <a:t>We verify this in one of 2 ways:</a:t>
            </a:r>
            <a:endParaRPr/>
          </a:p>
          <a:p>
            <a:pPr marL="228600" lvl="0" indent="-228600" algn="l" rtl="0">
              <a:spcBef>
                <a:spcPts val="360"/>
              </a:spcBef>
              <a:spcAft>
                <a:spcPts val="0"/>
              </a:spcAft>
              <a:buClr>
                <a:schemeClr val="dk1"/>
              </a:buClr>
              <a:buSzPts val="1200"/>
              <a:buFont typeface="Times New Roman"/>
              <a:buAutoNum type="arabicPeriod"/>
            </a:pPr>
            <a:r>
              <a:rPr lang="en-US"/>
              <a:t>	T-44A/TC-12B – No lights appear!! You must verify on the FMS.</a:t>
            </a:r>
            <a:endParaRPr/>
          </a:p>
          <a:p>
            <a:pPr marL="228600" lvl="0" indent="-228600" algn="l" rtl="0">
              <a:spcBef>
                <a:spcPts val="360"/>
              </a:spcBef>
              <a:spcAft>
                <a:spcPts val="0"/>
              </a:spcAft>
              <a:buNone/>
            </a:pPr>
            <a:r>
              <a:rPr lang="en-US"/>
              <a:t>	T-44C – “GPS APPROACH” message on your PFD</a:t>
            </a:r>
            <a:endParaRPr/>
          </a:p>
          <a:p>
            <a:pPr marL="228600" lvl="0" indent="-228600" algn="l" rtl="0">
              <a:spcBef>
                <a:spcPts val="360"/>
              </a:spcBef>
              <a:spcAft>
                <a:spcPts val="0"/>
              </a:spcAft>
              <a:buNone/>
            </a:pPr>
            <a:r>
              <a:rPr lang="en-US"/>
              <a:t>2. 	Verify your CDI displacement in the FMS.</a:t>
            </a:r>
            <a:endParaRPr/>
          </a:p>
          <a:p>
            <a:pPr marL="228600" lvl="0" indent="-228600" algn="l" rtl="0">
              <a:spcBef>
                <a:spcPts val="36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9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
        <p:nvSpPr>
          <p:cNvPr id="1025" name="Google Shape;1025;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6" name="Google Shape;1026;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Times New Roman"/>
              <a:buAutoNum type="arabicPeriod"/>
            </a:pPr>
            <a:r>
              <a:rPr lang="en-US"/>
              <a:t>FLY BY WP – Not circled – the FMS will calculate a turn radius based on your angle to the following leg and speed.</a:t>
            </a:r>
            <a:endParaRPr/>
          </a:p>
          <a:p>
            <a:pPr marL="228600" lvl="0" indent="-228600" algn="l" rtl="0">
              <a:spcBef>
                <a:spcPts val="360"/>
              </a:spcBef>
              <a:spcAft>
                <a:spcPts val="0"/>
              </a:spcAft>
              <a:buClr>
                <a:schemeClr val="dk1"/>
              </a:buClr>
              <a:buSzPts val="1200"/>
              <a:buFont typeface="Times New Roman"/>
              <a:buAutoNum type="arabicPeriod"/>
            </a:pPr>
            <a:r>
              <a:rPr lang="en-US"/>
              <a:t>FLY OVER WP – Circled – the FMS will take you directly over the WP.</a:t>
            </a:r>
            <a:endParaRPr/>
          </a:p>
          <a:p>
            <a:pPr marL="228600" lvl="0" indent="-228600" algn="l" rtl="0">
              <a:spcBef>
                <a:spcPts val="360"/>
              </a:spcBef>
              <a:spcAft>
                <a:spcPts val="0"/>
              </a:spcAft>
              <a:buNone/>
            </a:pPr>
            <a:endParaRPr/>
          </a:p>
          <a:p>
            <a:pPr marL="228600" lvl="0" indent="-228600" algn="l" rtl="0">
              <a:spcBef>
                <a:spcPts val="360"/>
              </a:spcBef>
              <a:spcAft>
                <a:spcPts val="0"/>
              </a:spcAft>
              <a:buNone/>
            </a:pPr>
            <a:r>
              <a:rPr lang="en-US"/>
              <a:t>Watch out for large angles of intercept to fly-by points. This is usually seen when sent direct to the IAF and not aligned for the next leg. As shown, the FMS will ‘fly-by’, or lead the turn to the next leg based on groundspeed and angle of intercept. </a:t>
            </a:r>
            <a:endParaRPr/>
          </a:p>
          <a:p>
            <a:pPr marL="228600" lvl="0" indent="-228600" algn="l" rtl="0">
              <a:spcBef>
                <a:spcPts val="360"/>
              </a:spcBef>
              <a:spcAft>
                <a:spcPts val="0"/>
              </a:spcAft>
              <a:buNone/>
            </a:pPr>
            <a:endParaRPr/>
          </a:p>
          <a:p>
            <a:pPr marL="228600" lvl="0" indent="-228600" algn="l" rtl="0">
              <a:spcBef>
                <a:spcPts val="360"/>
              </a:spcBef>
              <a:spcAft>
                <a:spcPts val="0"/>
              </a:spcAft>
              <a:buNone/>
            </a:pPr>
            <a:r>
              <a:rPr lang="en-US" b="1"/>
              <a:t>***</a:t>
            </a:r>
            <a:r>
              <a:rPr lang="en-US"/>
              <a:t>  If your intercept angle is greater than 90 degrees, the FMS will cycle you VERY early; possibly placing out of protected airspace. In this case, you need to keep the FMS from cycling to the next WP, until crossing over the fix. T-44A/TC-12B procedures differ from T-44C to do this; see your IP.</a:t>
            </a:r>
            <a:endParaRPr/>
          </a:p>
          <a:p>
            <a:pPr marL="228600" lvl="0" indent="-228600" algn="l" rtl="0">
              <a:spcBef>
                <a:spcPts val="360"/>
              </a:spcBef>
              <a:spcAft>
                <a:spcPts val="0"/>
              </a:spcAft>
              <a:buNone/>
            </a:pPr>
            <a:endParaRPr/>
          </a:p>
          <a:p>
            <a:pPr marL="228600" lvl="0" indent="-228600" algn="l" rtl="0">
              <a:spcBef>
                <a:spcPts val="360"/>
              </a:spcBef>
              <a:spcAft>
                <a:spcPts val="0"/>
              </a:spcAft>
              <a:buNone/>
            </a:pPr>
            <a:r>
              <a:rPr lang="en-US" b="1"/>
              <a:t>***</a:t>
            </a:r>
            <a:r>
              <a:rPr lang="en-US"/>
              <a:t>  The same approach rules apply at GPS IAFs; within 90 degrees of the next course, you may lead the turn; not within 90 degrees, cross over and turn in the shorter direction.</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10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
        <p:nvSpPr>
          <p:cNvPr id="1068" name="Google Shape;1068;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9" name="Google Shape;106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Example of Standard RNAV/GPS IAP. </a:t>
            </a:r>
            <a:endParaRPr/>
          </a:p>
          <a:p>
            <a:pPr marL="0" lvl="0" indent="0" algn="l" rtl="0">
              <a:spcBef>
                <a:spcPts val="360"/>
              </a:spcBef>
              <a:spcAft>
                <a:spcPts val="0"/>
              </a:spcAft>
              <a:buNone/>
            </a:pPr>
            <a:endParaRPr/>
          </a:p>
          <a:p>
            <a:pPr marL="0" lvl="0" indent="0" algn="l" rtl="0">
              <a:spcBef>
                <a:spcPts val="360"/>
              </a:spcBef>
              <a:spcAft>
                <a:spcPts val="0"/>
              </a:spcAft>
              <a:buNone/>
            </a:pPr>
            <a:r>
              <a:rPr lang="en-US"/>
              <a:t>Have students/IPs take a good look at this IAP and compare to the next one.</a:t>
            </a:r>
            <a:endParaRPr/>
          </a:p>
          <a:p>
            <a:pPr marL="0" lvl="0" indent="0" algn="l" rtl="0">
              <a:spcBef>
                <a:spcPts val="36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0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
        <p:nvSpPr>
          <p:cNvPr id="1086" name="Google Shape;1086;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7" name="Google Shape;1087;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will only know it is a TAA because of the MSA sectors. It will not say TAA anywhere else.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10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
        <p:nvSpPr>
          <p:cNvPr id="1077" name="Google Shape;1077;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8" name="Google Shape;107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Almost the same as the T-shaped RNAV/GPS approach, except for the TAA areas.</a:t>
            </a:r>
            <a:endParaRPr/>
          </a:p>
          <a:p>
            <a:pPr marL="0" lvl="0" indent="0" algn="l" rtl="0">
              <a:spcBef>
                <a:spcPts val="360"/>
              </a:spcBef>
              <a:spcAft>
                <a:spcPts val="0"/>
              </a:spcAft>
              <a:buNone/>
            </a:pPr>
            <a:endParaRPr/>
          </a:p>
          <a:p>
            <a:pPr marL="0" lvl="0" indent="0" algn="l" rtl="0">
              <a:spcBef>
                <a:spcPts val="360"/>
              </a:spcBef>
              <a:spcAft>
                <a:spcPts val="0"/>
              </a:spcAft>
              <a:buNone/>
            </a:pPr>
            <a:r>
              <a:rPr lang="en-US"/>
              <a:t>You know a Terminal Arrival Area (TAA) approach based on the segmented areas. The following slide puts it into words.</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0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
        <p:nvSpPr>
          <p:cNvPr id="1095" name="Google Shape;1095;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6" name="Google Shape;1096;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Example of an RNP approach. Also known as SAAAR (SPECIAL AIRCRAFT &amp; AIRCREW AUTHORIZATION REQUIRED). I.E. We can’t fly them. Notice the curved path final. The airlines fly these coupled to the autopilot and using auto-throttles.</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2" name="Google Shape;1122;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1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
        <p:nvSpPr>
          <p:cNvPr id="1140" name="Google Shape;1140;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1" name="Google Shape;1141;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‘off the wall’ for students.</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
        <p:nvSpPr>
          <p:cNvPr id="1149" name="Google Shape;1149;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0" name="Google Shape;1150;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Explain ‘off the wall’ for students.</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
        <p:nvSpPr>
          <p:cNvPr id="1168" name="Google Shape;116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9" name="Google Shape;116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  </a:t>
            </a:r>
            <a:r>
              <a:rPr lang="en-US"/>
              <a:t>DO NOT change the FMS settings prior to the MAP (delete the Discontinuity, cycle to the next point, etc..). Doing so will change the CDI displacement back to +/- 1 nm and you will not have the required navigational performance to be down at MDA.</a:t>
            </a:r>
            <a:endParaRPr b="1"/>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
        <p:nvSpPr>
          <p:cNvPr id="1186" name="Google Shape;1186;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7" name="Google Shape;1187;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you’re staying at the same airport, select a new approach.</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you’re going to a new airport, you must change your destination in the FMS.</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1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
        <p:nvSpPr>
          <p:cNvPr id="1195" name="Google Shape;1195;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6" name="Google Shape;1196;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main point to be aware of is to treat the INTEG light as a NAV ‘OFF’ flag.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
        <p:nvSpPr>
          <p:cNvPr id="1204" name="Google Shape;1204;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5" name="Google Shape;1205;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FAWP = Final Approach Waypoint</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2" name="Google Shape;1222;p1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3" name="Google Shape;1223;p12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5261066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9c6a83ca3a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9c6a83ca3a_0_10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1" name="Google Shape;1241;g9c6a83ca3a_0_10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98</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
        <p:nvSpPr>
          <p:cNvPr id="1273" name="Google Shape;12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4" name="Google Shape;127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Encourage students to actively pursue a satisfying cross country with someone they feel comfortable learning from.  Nobody wants to go on the road with the A-hole.</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2" name="Google Shape;12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1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0" name="Google Shape;1290;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9e2ee50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9e2ee503b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63" name="Google Shape;163;g99e2ee503b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0698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2597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8543891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239479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20982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994741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504485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591418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56169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2706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itle, Text, and Content">
    <p:spTree>
      <p:nvGrpSpPr>
        <p:cNvPr id="1" name="Shape 38"/>
        <p:cNvGrpSpPr/>
        <p:nvPr/>
      </p:nvGrpSpPr>
      <p:grpSpPr>
        <a:xfrm>
          <a:off x="0" y="0"/>
          <a:ext cx="0" cy="0"/>
          <a:chOff x="0" y="0"/>
          <a:chExt cx="0" cy="0"/>
        </a:xfrm>
      </p:grpSpPr>
      <p:sp>
        <p:nvSpPr>
          <p:cNvPr id="39" name="Google Shape;39;p132"/>
          <p:cNvSpPr txBox="1">
            <a:spLocks noGrp="1"/>
          </p:cNvSpPr>
          <p:nvPr>
            <p:ph type="title"/>
          </p:nvPr>
        </p:nvSpPr>
        <p:spPr>
          <a:xfrm>
            <a:off x="250825" y="115888"/>
            <a:ext cx="8642350" cy="86836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2"/>
          <p:cNvSpPr txBox="1">
            <a:spLocks noGrp="1"/>
          </p:cNvSpPr>
          <p:nvPr>
            <p:ph type="body" idx="1"/>
          </p:nvPr>
        </p:nvSpPr>
        <p:spPr>
          <a:xfrm>
            <a:off x="250825" y="1700213"/>
            <a:ext cx="4244975" cy="4962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1" name="Google Shape;41;p132"/>
          <p:cNvSpPr txBox="1">
            <a:spLocks noGrp="1"/>
          </p:cNvSpPr>
          <p:nvPr>
            <p:ph type="body" idx="2"/>
          </p:nvPr>
        </p:nvSpPr>
        <p:spPr>
          <a:xfrm>
            <a:off x="4648200" y="1700213"/>
            <a:ext cx="4244975" cy="4962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2" name="Google Shape;42;p1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242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845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069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8203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2775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710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837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6521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12004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7758320"/>
      </p:ext>
    </p:extLst>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5.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g"/><Relationship Id="rId5" Type="http://schemas.openxmlformats.org/officeDocument/2006/relationships/image" Target="../media/image15.emf"/><Relationship Id="rId10" Type="http://schemas.openxmlformats.org/officeDocument/2006/relationships/image" Target="../media/image16.emf"/><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
          <p:cNvSpPr txBox="1"/>
          <p:nvPr/>
        </p:nvSpPr>
        <p:spPr>
          <a:xfrm>
            <a:off x="6019800" y="6400800"/>
            <a:ext cx="3124200" cy="3698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smtClean="0">
                <a:solidFill>
                  <a:schemeClr val="lt1"/>
                </a:solidFill>
                <a:latin typeface="Verdana"/>
                <a:ea typeface="Verdana"/>
                <a:cs typeface="Verdana"/>
                <a:sym typeface="Verdana"/>
              </a:rPr>
              <a:t>21</a:t>
            </a:r>
            <a:r>
              <a:rPr lang="en-US" sz="1800" b="0" i="0" u="none" strike="noStrike" cap="none" dirty="0" smtClean="0">
                <a:solidFill>
                  <a:schemeClr val="lt1"/>
                </a:solidFill>
                <a:latin typeface="Verdana"/>
                <a:ea typeface="Verdana"/>
                <a:cs typeface="Verdana"/>
                <a:sym typeface="Verdana"/>
              </a:rPr>
              <a:t> Mar </a:t>
            </a:r>
            <a:r>
              <a:rPr lang="en-US" sz="1800" b="0" i="0" u="none" strike="noStrike" cap="none" dirty="0">
                <a:solidFill>
                  <a:schemeClr val="lt1"/>
                </a:solidFill>
                <a:latin typeface="Verdana"/>
                <a:ea typeface="Verdana"/>
                <a:cs typeface="Verdana"/>
                <a:sym typeface="Verdana"/>
              </a:rPr>
              <a:t>2025</a:t>
            </a:r>
            <a:endParaRPr sz="1800" dirty="0">
              <a:solidFill>
                <a:schemeClr val="lt1"/>
              </a:solidFill>
              <a:latin typeface="Verdana"/>
              <a:ea typeface="Verdana"/>
              <a:cs typeface="Verdana"/>
              <a:sym typeface="Verdana"/>
            </a:endParaRPr>
          </a:p>
        </p:txBody>
      </p:sp>
      <p:pic>
        <p:nvPicPr>
          <p:cNvPr id="104" name="Google Shape;104;p1" descr="tw4-new"/>
          <p:cNvPicPr preferRelativeResize="0"/>
          <p:nvPr/>
        </p:nvPicPr>
        <p:blipFill rotWithShape="1">
          <a:blip r:embed="rId3">
            <a:alphaModFix/>
          </a:blip>
          <a:srcRect/>
          <a:stretch/>
        </p:blipFill>
        <p:spPr>
          <a:xfrm>
            <a:off x="7479975" y="102259"/>
            <a:ext cx="1447800" cy="1267913"/>
          </a:xfrm>
          <a:prstGeom prst="rect">
            <a:avLst/>
          </a:prstGeom>
          <a:noFill/>
          <a:ln>
            <a:noFill/>
          </a:ln>
        </p:spPr>
      </p:pic>
      <p:sp>
        <p:nvSpPr>
          <p:cNvPr id="105" name="Google Shape;105;p1"/>
          <p:cNvSpPr txBox="1"/>
          <p:nvPr/>
        </p:nvSpPr>
        <p:spPr>
          <a:xfrm>
            <a:off x="762000" y="443877"/>
            <a:ext cx="76962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1"/>
                </a:solidFill>
                <a:latin typeface="Verdana"/>
                <a:ea typeface="Verdana"/>
                <a:cs typeface="Verdana"/>
                <a:sym typeface="Verdana"/>
              </a:rPr>
              <a:t>Instrument Intro Briefs                                                   </a:t>
            </a:r>
            <a:endParaRPr sz="3200" dirty="0">
              <a:solidFill>
                <a:schemeClr val="lt1"/>
              </a:solidFill>
              <a:latin typeface="Verdana"/>
              <a:ea typeface="Verdana"/>
              <a:cs typeface="Verdana"/>
              <a:sym typeface="Verdana"/>
            </a:endParaRPr>
          </a:p>
        </p:txBody>
      </p:sp>
      <p:pic>
        <p:nvPicPr>
          <p:cNvPr id="106" name="Google Shape;106;p1" descr="Q:\Front Office\VT-35 Updated Logo - May'13.png"/>
          <p:cNvPicPr preferRelativeResize="0"/>
          <p:nvPr/>
        </p:nvPicPr>
        <p:blipFill rotWithShape="1">
          <a:blip r:embed="rId4">
            <a:alphaModFix/>
          </a:blip>
          <a:srcRect/>
          <a:stretch/>
        </p:blipFill>
        <p:spPr>
          <a:xfrm>
            <a:off x="228600" y="78081"/>
            <a:ext cx="1081522" cy="1316278"/>
          </a:xfrm>
          <a:prstGeom prst="rect">
            <a:avLst/>
          </a:prstGeom>
          <a:noFill/>
          <a:ln>
            <a:noFill/>
          </a:ln>
        </p:spPr>
      </p:pic>
      <p:sp>
        <p:nvSpPr>
          <p:cNvPr id="107" name="Google Shape;107;p1"/>
          <p:cNvSpPr/>
          <p:nvPr/>
        </p:nvSpPr>
        <p:spPr>
          <a:xfrm>
            <a:off x="228600" y="1676400"/>
            <a:ext cx="89154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I0101:GPS/Radio Instrument Procedures </a:t>
            </a: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(The brief you are getting right now)</a:t>
            </a:r>
            <a:endParaRPr sz="1100" dirty="0"/>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I0102:T44C GPS/FMS</a:t>
            </a:r>
            <a:endParaRPr sz="1100" dirty="0"/>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I0103:T44C Flight Director Operation</a:t>
            </a:r>
            <a:endParaRPr sz="1100" dirty="0"/>
          </a:p>
          <a:p>
            <a:pPr marL="0" marR="0" lvl="0" indent="0" algn="l" rtl="0">
              <a:spcBef>
                <a:spcPts val="0"/>
              </a:spcBef>
              <a:spcAft>
                <a:spcPts val="0"/>
              </a:spcAft>
              <a:buNone/>
            </a:pPr>
            <a:endParaRPr sz="2900" dirty="0">
              <a:solidFill>
                <a:schemeClr val="lt2"/>
              </a:solidFill>
              <a:latin typeface="Verdana"/>
              <a:ea typeface="Verdana"/>
              <a:cs typeface="Verdana"/>
              <a:sym typeface="Verdana"/>
            </a:endParaRPr>
          </a:p>
          <a:p>
            <a:pPr marL="0" marR="0" lvl="0" indent="0" algn="l" rtl="0">
              <a:spcBef>
                <a:spcPts val="0"/>
              </a:spcBef>
              <a:spcAft>
                <a:spcPts val="0"/>
              </a:spcAft>
              <a:buNone/>
            </a:pPr>
            <a:r>
              <a:rPr lang="en-US" sz="2900" dirty="0">
                <a:solidFill>
                  <a:schemeClr val="lt2"/>
                </a:solidFill>
                <a:latin typeface="Verdana"/>
                <a:ea typeface="Verdana"/>
                <a:cs typeface="Verdana"/>
                <a:sym typeface="Verdana"/>
              </a:rPr>
              <a:t>I0104-I0106: Self-paced laptop trainer covering; Weather Radar, Flight Guidance Panel, Messages and Annunciations</a:t>
            </a:r>
            <a:endParaRPr sz="2900" dirty="0">
              <a:solidFill>
                <a:schemeClr val="lt2"/>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685346" y="1100536"/>
            <a:ext cx="7556400" cy="1059725"/>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dirty="0"/>
              <a:t>  Standard </a:t>
            </a:r>
            <a:r>
              <a:rPr lang="en-US" dirty="0" err="1"/>
              <a:t>INST</a:t>
            </a:r>
            <a:r>
              <a:rPr lang="en-US" dirty="0"/>
              <a:t> Rating Requirements</a:t>
            </a:r>
            <a:br>
              <a:rPr lang="en-US" dirty="0"/>
            </a:br>
            <a:r>
              <a:rPr lang="en-US" dirty="0"/>
              <a:t/>
            </a:r>
            <a:br>
              <a:rPr lang="en-US" dirty="0"/>
            </a:br>
            <a:r>
              <a:rPr lang="en-US" dirty="0"/>
              <a:t>Actual vs. simulated time</a:t>
            </a: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167" name="Google Shape;167;g99e2ee503b_0_0"/>
          <p:cNvPicPr preferRelativeResize="0"/>
          <p:nvPr/>
        </p:nvPicPr>
        <p:blipFill rotWithShape="1">
          <a:blip r:embed="rId4">
            <a:alphaModFix/>
          </a:blip>
          <a:srcRect/>
          <a:stretch/>
        </p:blipFill>
        <p:spPr>
          <a:xfrm>
            <a:off x="218607" y="152400"/>
            <a:ext cx="939148" cy="1143000"/>
          </a:xfrm>
          <a:prstGeom prst="rect">
            <a:avLst/>
          </a:prstGeom>
          <a:noFill/>
          <a:ln>
            <a:noFill/>
          </a:ln>
        </p:spPr>
      </p:pic>
      <p:sp>
        <p:nvSpPr>
          <p:cNvPr id="2" name="Content Placeholder 1"/>
          <p:cNvSpPr>
            <a:spLocks noGrp="1"/>
          </p:cNvSpPr>
          <p:nvPr>
            <p:ph idx="1"/>
          </p:nvPr>
        </p:nvSpPr>
        <p:spPr/>
        <p:txBody>
          <a:bodyPr/>
          <a:lstStyle/>
          <a:p>
            <a:r>
              <a:rPr lang="en-US" dirty="0"/>
              <a:t>Actual IMC:</a:t>
            </a:r>
          </a:p>
          <a:p>
            <a:pPr lvl="1"/>
            <a:r>
              <a:rPr lang="en-US" dirty="0"/>
              <a:t>No external visual reference to the horizon.</a:t>
            </a:r>
          </a:p>
          <a:p>
            <a:pPr lvl="2"/>
            <a:r>
              <a:rPr lang="en-US" dirty="0"/>
              <a:t>Note: is logged by both pilots.</a:t>
            </a:r>
          </a:p>
          <a:p>
            <a:r>
              <a:rPr lang="en-US" dirty="0"/>
              <a:t>Simulated IMC:</a:t>
            </a:r>
          </a:p>
          <a:p>
            <a:pPr lvl="1"/>
            <a:r>
              <a:rPr lang="en-US" dirty="0"/>
              <a:t>Conditions external are </a:t>
            </a:r>
            <a:r>
              <a:rPr lang="en-US" dirty="0" err="1"/>
              <a:t>VMC</a:t>
            </a:r>
            <a:r>
              <a:rPr lang="en-US" dirty="0"/>
              <a:t>.</a:t>
            </a:r>
          </a:p>
          <a:p>
            <a:pPr lvl="1"/>
            <a:r>
              <a:rPr lang="en-US" dirty="0"/>
              <a:t>Only the pilot at the controls logs the time.</a:t>
            </a:r>
          </a:p>
        </p:txBody>
      </p:sp>
    </p:spTree>
    <p:extLst>
      <p:ext uri="{BB962C8B-B14F-4D97-AF65-F5344CB8AC3E}">
        <p14:creationId xmlns:p14="http://schemas.microsoft.com/office/powerpoint/2010/main" val="6429312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1283"/>
        <p:cNvGrpSpPr/>
        <p:nvPr/>
      </p:nvGrpSpPr>
      <p:grpSpPr>
        <a:xfrm>
          <a:off x="0" y="0"/>
          <a:ext cx="0" cy="0"/>
          <a:chOff x="0" y="0"/>
          <a:chExt cx="0" cy="0"/>
        </a:xfrm>
      </p:grpSpPr>
      <p:sp>
        <p:nvSpPr>
          <p:cNvPr id="1284" name="Google Shape;1284;p6"/>
          <p:cNvSpPr txBox="1">
            <a:spLocks noGrp="1"/>
          </p:cNvSpPr>
          <p:nvPr>
            <p:ph type="title"/>
          </p:nvPr>
        </p:nvSpPr>
        <p:spPr>
          <a:xfrm>
            <a:off x="685346" y="403639"/>
            <a:ext cx="7765321" cy="6405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Cross Country</a:t>
            </a:r>
            <a:endParaRPr dirty="0"/>
          </a:p>
        </p:txBody>
      </p:sp>
      <p:sp>
        <p:nvSpPr>
          <p:cNvPr id="1285" name="Google Shape;1285;p6"/>
          <p:cNvSpPr txBox="1">
            <a:spLocks noGrp="1"/>
          </p:cNvSpPr>
          <p:nvPr>
            <p:ph idx="1"/>
          </p:nvPr>
        </p:nvSpPr>
        <p:spPr>
          <a:xfrm>
            <a:off x="685346" y="1443771"/>
            <a:ext cx="7765322" cy="5145287"/>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3000"/>
              <a:buFont typeface="Verdana"/>
              <a:buChar char="•"/>
            </a:pPr>
            <a:r>
              <a:rPr lang="en-US" sz="3000" dirty="0"/>
              <a:t>Considerations</a:t>
            </a:r>
            <a:endParaRPr sz="3000" dirty="0"/>
          </a:p>
          <a:p>
            <a:pPr marL="742950" lvl="1" indent="-273050" algn="l" rtl="0">
              <a:spcBef>
                <a:spcPts val="480"/>
              </a:spcBef>
              <a:spcAft>
                <a:spcPts val="0"/>
              </a:spcAft>
              <a:buSzPts val="2200"/>
              <a:buFont typeface="Verdana"/>
              <a:buChar char="•"/>
            </a:pPr>
            <a:r>
              <a:rPr lang="en-US" sz="2200" dirty="0"/>
              <a:t>Weather</a:t>
            </a:r>
            <a:endParaRPr sz="2600" dirty="0"/>
          </a:p>
          <a:p>
            <a:pPr marL="742950" lvl="1" indent="-273050" algn="l" rtl="0">
              <a:spcBef>
                <a:spcPts val="480"/>
              </a:spcBef>
              <a:spcAft>
                <a:spcPts val="0"/>
              </a:spcAft>
              <a:buSzPts val="2200"/>
              <a:buFont typeface="Verdana"/>
              <a:buChar char="•"/>
            </a:pPr>
            <a:r>
              <a:rPr lang="en-US" sz="2200" dirty="0"/>
              <a:t>Contract Gas</a:t>
            </a:r>
            <a:endParaRPr sz="2600" dirty="0"/>
          </a:p>
          <a:p>
            <a:pPr marL="742950" lvl="1" indent="-273050" algn="l" rtl="0">
              <a:spcBef>
                <a:spcPts val="480"/>
              </a:spcBef>
              <a:spcAft>
                <a:spcPts val="0"/>
              </a:spcAft>
              <a:buSzPts val="2200"/>
              <a:buFont typeface="Verdana"/>
              <a:buChar char="•"/>
            </a:pPr>
            <a:r>
              <a:rPr lang="en-US" sz="2200" dirty="0"/>
              <a:t>Ramp Fees</a:t>
            </a:r>
            <a:endParaRPr sz="2600" dirty="0"/>
          </a:p>
          <a:p>
            <a:pPr marL="742950" lvl="1" indent="-273050" algn="l" rtl="0">
              <a:spcBef>
                <a:spcPts val="480"/>
              </a:spcBef>
              <a:spcAft>
                <a:spcPts val="0"/>
              </a:spcAft>
              <a:buSzPts val="2200"/>
              <a:buFont typeface="Verdana"/>
              <a:buChar char="•"/>
            </a:pPr>
            <a:r>
              <a:rPr lang="en-US" sz="2200" dirty="0"/>
              <a:t>Rental Car Access</a:t>
            </a:r>
            <a:endParaRPr sz="2600" dirty="0"/>
          </a:p>
          <a:p>
            <a:pPr marL="342900" lvl="0" indent="-330200" algn="l" rtl="0">
              <a:spcBef>
                <a:spcPts val="480"/>
              </a:spcBef>
              <a:spcAft>
                <a:spcPts val="0"/>
              </a:spcAft>
              <a:buSzPts val="2200"/>
              <a:buFont typeface="Verdana"/>
              <a:buChar char="•"/>
            </a:pPr>
            <a:r>
              <a:rPr lang="en-US" sz="2200" dirty="0"/>
              <a:t>Study all brief items beforehand.  You probably will brief the entire block on the first leg of the trip.</a:t>
            </a:r>
            <a:endParaRPr sz="2200" dirty="0"/>
          </a:p>
          <a:p>
            <a:pPr marL="342900" lvl="0" indent="-330200" algn="l" rtl="0">
              <a:spcBef>
                <a:spcPts val="480"/>
              </a:spcBef>
              <a:spcAft>
                <a:spcPts val="0"/>
              </a:spcAft>
              <a:buSzPts val="2200"/>
              <a:buChar char="•"/>
            </a:pPr>
            <a:r>
              <a:rPr lang="en-US" sz="2200" b="1" dirty="0"/>
              <a:t>BRING A FUEL PLAN TO THE BRIEF!!! </a:t>
            </a:r>
            <a:r>
              <a:rPr lang="en-US" sz="2200" dirty="0"/>
              <a:t>(It’s in the FTI)</a:t>
            </a:r>
          </a:p>
          <a:p>
            <a:pPr marL="342900" lvl="0" indent="-330200" algn="l" rtl="0">
              <a:spcBef>
                <a:spcPts val="480"/>
              </a:spcBef>
              <a:spcAft>
                <a:spcPts val="0"/>
              </a:spcAft>
              <a:buSzPts val="2200"/>
              <a:buChar char="•"/>
            </a:pPr>
            <a:r>
              <a:rPr lang="en-US" sz="2200" dirty="0"/>
              <a:t>Use OPARS brief on multi-engine university for fuel plan.</a:t>
            </a:r>
            <a:endParaRPr sz="2200" dirty="0"/>
          </a:p>
          <a:p>
            <a:pPr marL="342900" lvl="0" indent="-342900" algn="l" rtl="0">
              <a:spcBef>
                <a:spcPts val="640"/>
              </a:spcBef>
              <a:spcAft>
                <a:spcPts val="0"/>
              </a:spcAft>
              <a:buSzPts val="3200"/>
              <a:buFont typeface="Verdana"/>
              <a:buNone/>
            </a:pPr>
            <a:endParaRPr dirty="0"/>
          </a:p>
          <a:p>
            <a:pPr marL="342900" lvl="0" indent="-342900" algn="l" rtl="0">
              <a:spcBef>
                <a:spcPts val="640"/>
              </a:spcBef>
              <a:spcAft>
                <a:spcPts val="0"/>
              </a:spcAft>
              <a:buSzPts val="3200"/>
              <a:buFont typeface="Verdana"/>
              <a:buNone/>
            </a:pPr>
            <a:endParaRPr dirty="0"/>
          </a:p>
          <a:p>
            <a:pPr marL="342900" lvl="0" indent="-139700" algn="l" rtl="0">
              <a:spcBef>
                <a:spcPts val="640"/>
              </a:spcBef>
              <a:spcAft>
                <a:spcPts val="0"/>
              </a:spcAft>
              <a:buSzPts val="3200"/>
              <a:buFont typeface="Verdana"/>
              <a:buNone/>
            </a:pPr>
            <a:endParaRPr dirty="0"/>
          </a:p>
        </p:txBody>
      </p:sp>
      <p:pic>
        <p:nvPicPr>
          <p:cNvPr id="1286" name="Google Shape;1286;p6"/>
          <p:cNvPicPr preferRelativeResize="0"/>
          <p:nvPr/>
        </p:nvPicPr>
        <p:blipFill rotWithShape="1">
          <a:blip r:embed="rId3">
            <a:alphaModFix/>
          </a:blip>
          <a:srcRect/>
          <a:stretch/>
        </p:blipFill>
        <p:spPr>
          <a:xfrm>
            <a:off x="523407" y="152400"/>
            <a:ext cx="939148" cy="1143000"/>
          </a:xfrm>
          <a:prstGeom prst="rect">
            <a:avLst/>
          </a:prstGeom>
          <a:noFill/>
          <a:ln>
            <a:noFill/>
          </a:ln>
        </p:spPr>
      </p:pic>
      <p:pic>
        <p:nvPicPr>
          <p:cNvPr id="1287" name="Google Shape;1287;p6"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1291"/>
        <p:cNvGrpSpPr/>
        <p:nvPr/>
      </p:nvGrpSpPr>
      <p:grpSpPr>
        <a:xfrm>
          <a:off x="0" y="0"/>
          <a:ext cx="0" cy="0"/>
          <a:chOff x="0" y="0"/>
          <a:chExt cx="0" cy="0"/>
        </a:xfrm>
      </p:grpSpPr>
      <p:sp>
        <p:nvSpPr>
          <p:cNvPr id="1292" name="Google Shape;1292;p126"/>
          <p:cNvSpPr txBox="1">
            <a:spLocks noGrp="1"/>
          </p:cNvSpPr>
          <p:nvPr>
            <p:ph type="title"/>
          </p:nvPr>
        </p:nvSpPr>
        <p:spPr>
          <a:xfrm>
            <a:off x="1624626" y="380359"/>
            <a:ext cx="5886762"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Conclusion</a:t>
            </a:r>
            <a:endParaRPr dirty="0"/>
          </a:p>
        </p:txBody>
      </p:sp>
      <p:sp>
        <p:nvSpPr>
          <p:cNvPr id="1293" name="Google Shape;1293;p126"/>
          <p:cNvSpPr txBox="1">
            <a:spLocks noGrp="1"/>
          </p:cNvSpPr>
          <p:nvPr>
            <p:ph idx="1"/>
          </p:nvPr>
        </p:nvSpPr>
        <p:spPr>
          <a:xfrm>
            <a:off x="685346" y="1513358"/>
            <a:ext cx="7765322" cy="5066736"/>
          </a:xfrm>
          <a:prstGeom prst="rect">
            <a:avLst/>
          </a:prstGeom>
          <a:noFill/>
          <a:ln>
            <a:noFill/>
          </a:ln>
        </p:spPr>
        <p:txBody>
          <a:bodyPr spcFirstLastPara="1" wrap="square" lIns="91425" tIns="45700" rIns="91425" bIns="45700" anchor="t" anchorCtr="0">
            <a:noAutofit/>
          </a:bodyPr>
          <a:lstStyle/>
          <a:p>
            <a:pPr>
              <a:lnSpc>
                <a:spcPct val="80000"/>
              </a:lnSpc>
              <a:spcBef>
                <a:spcPts val="0"/>
              </a:spcBef>
              <a:buSzPts val="2400"/>
            </a:pPr>
            <a:r>
              <a:rPr lang="en-US" dirty="0"/>
              <a:t>Focus of Maritime Advanced Program</a:t>
            </a:r>
            <a:endParaRPr dirty="0"/>
          </a:p>
          <a:p>
            <a:pPr>
              <a:lnSpc>
                <a:spcPct val="80000"/>
              </a:lnSpc>
              <a:spcBef>
                <a:spcPts val="480"/>
              </a:spcBef>
              <a:buSzPts val="2400"/>
            </a:pPr>
            <a:r>
              <a:rPr lang="en-US" dirty="0"/>
              <a:t>Study!</a:t>
            </a:r>
            <a:endParaRPr dirty="0"/>
          </a:p>
          <a:p>
            <a:pPr lvl="1">
              <a:lnSpc>
                <a:spcPct val="80000"/>
              </a:lnSpc>
              <a:spcBef>
                <a:spcPts val="400"/>
              </a:spcBef>
              <a:buSzPts val="2000"/>
            </a:pPr>
            <a:r>
              <a:rPr lang="en-US" sz="2000" dirty="0"/>
              <a:t>NATOPS</a:t>
            </a:r>
            <a:endParaRPr sz="2000" dirty="0"/>
          </a:p>
          <a:p>
            <a:pPr lvl="1">
              <a:lnSpc>
                <a:spcPct val="80000"/>
              </a:lnSpc>
              <a:spcBef>
                <a:spcPts val="400"/>
              </a:spcBef>
              <a:buSzPts val="2000"/>
            </a:pPr>
            <a:r>
              <a:rPr lang="en-US" sz="2000" dirty="0"/>
              <a:t>FTI</a:t>
            </a:r>
            <a:endParaRPr sz="2000" dirty="0"/>
          </a:p>
          <a:p>
            <a:pPr lvl="1">
              <a:lnSpc>
                <a:spcPct val="80000"/>
              </a:lnSpc>
              <a:spcBef>
                <a:spcPts val="400"/>
              </a:spcBef>
              <a:buSzPts val="2000"/>
            </a:pPr>
            <a:r>
              <a:rPr lang="en-US" sz="2000" dirty="0"/>
              <a:t>AIM/FAR</a:t>
            </a:r>
            <a:endParaRPr sz="2000" dirty="0"/>
          </a:p>
          <a:p>
            <a:pPr lvl="1">
              <a:lnSpc>
                <a:spcPct val="80000"/>
              </a:lnSpc>
              <a:spcBef>
                <a:spcPts val="400"/>
              </a:spcBef>
              <a:buSzPts val="2000"/>
            </a:pPr>
            <a:r>
              <a:rPr lang="en-US" sz="2000" dirty="0"/>
              <a:t>AIGT workbook</a:t>
            </a:r>
            <a:endParaRPr sz="2000" dirty="0"/>
          </a:p>
          <a:p>
            <a:pPr lvl="1">
              <a:lnSpc>
                <a:spcPct val="80000"/>
              </a:lnSpc>
              <a:spcBef>
                <a:spcPts val="400"/>
              </a:spcBef>
              <a:buSzPts val="2000"/>
            </a:pPr>
            <a:r>
              <a:rPr lang="en-US" sz="2000" dirty="0"/>
              <a:t>NATOPS Instrument Flight Manual (IFM)</a:t>
            </a:r>
            <a:endParaRPr sz="2000" dirty="0"/>
          </a:p>
          <a:p>
            <a:pPr lvl="1">
              <a:lnSpc>
                <a:spcPct val="80000"/>
              </a:lnSpc>
              <a:spcBef>
                <a:spcPts val="400"/>
              </a:spcBef>
              <a:buSzPts val="2000"/>
            </a:pPr>
            <a:r>
              <a:rPr lang="en-US" sz="2000" dirty="0"/>
              <a:t>CNAF 3710.7</a:t>
            </a:r>
            <a:endParaRPr sz="2000" dirty="0"/>
          </a:p>
          <a:p>
            <a:pPr>
              <a:lnSpc>
                <a:spcPct val="80000"/>
              </a:lnSpc>
              <a:spcBef>
                <a:spcPts val="480"/>
              </a:spcBef>
              <a:buSzPts val="2400"/>
            </a:pPr>
            <a:r>
              <a:rPr lang="en-US" dirty="0"/>
              <a:t>Be familiar with Local Operations</a:t>
            </a:r>
          </a:p>
          <a:p>
            <a:pPr>
              <a:lnSpc>
                <a:spcPct val="80000"/>
              </a:lnSpc>
              <a:spcBef>
                <a:spcPts val="480"/>
              </a:spcBef>
              <a:buSzPts val="2400"/>
            </a:pPr>
            <a:endParaRPr dirty="0"/>
          </a:p>
          <a:p>
            <a:pPr>
              <a:lnSpc>
                <a:spcPct val="80000"/>
              </a:lnSpc>
              <a:spcBef>
                <a:spcPts val="480"/>
              </a:spcBef>
              <a:buSzPts val="2400"/>
            </a:pPr>
            <a:r>
              <a:rPr lang="en-US" dirty="0"/>
              <a:t>Chair fly Approaches, Briefs and Eps</a:t>
            </a:r>
          </a:p>
          <a:p>
            <a:pPr>
              <a:lnSpc>
                <a:spcPct val="80000"/>
              </a:lnSpc>
              <a:spcBef>
                <a:spcPts val="480"/>
              </a:spcBef>
              <a:buSzPts val="2400"/>
            </a:pPr>
            <a:endParaRPr dirty="0"/>
          </a:p>
          <a:p>
            <a:pPr>
              <a:lnSpc>
                <a:spcPct val="80000"/>
              </a:lnSpc>
              <a:spcBef>
                <a:spcPts val="480"/>
              </a:spcBef>
              <a:buSzPts val="2400"/>
            </a:pPr>
            <a:r>
              <a:rPr lang="en-US" dirty="0"/>
              <a:t>Arrive Prepared</a:t>
            </a:r>
            <a:endParaRPr dirty="0"/>
          </a:p>
        </p:txBody>
      </p:sp>
      <p:pic>
        <p:nvPicPr>
          <p:cNvPr id="1294" name="Google Shape;1294;p126"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295" name="Google Shape;1295;p126"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793825" y="289650"/>
            <a:ext cx="7556400" cy="868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dirty="0"/>
              <a:t>  Standard </a:t>
            </a:r>
            <a:r>
              <a:rPr lang="en-US" dirty="0" err="1"/>
              <a:t>INST</a:t>
            </a:r>
            <a:r>
              <a:rPr lang="en-US" dirty="0"/>
              <a:t> Rating Requirements</a:t>
            </a: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167" name="Google Shape;167;g99e2ee503b_0_0"/>
          <p:cNvPicPr preferRelativeResize="0"/>
          <p:nvPr/>
        </p:nvPicPr>
        <p:blipFill rotWithShape="1">
          <a:blip r:embed="rId4">
            <a:alphaModFix/>
          </a:blip>
          <a:srcRect/>
          <a:stretch/>
        </p:blipFill>
        <p:spPr>
          <a:xfrm>
            <a:off x="218607" y="152400"/>
            <a:ext cx="939148" cy="1143000"/>
          </a:xfrm>
          <a:prstGeom prst="rect">
            <a:avLst/>
          </a:prstGeom>
          <a:noFill/>
          <a:ln>
            <a:noFill/>
          </a:ln>
        </p:spPr>
      </p:pic>
      <p:sp>
        <p:nvSpPr>
          <p:cNvPr id="2" name="Content Placeholder 1"/>
          <p:cNvSpPr>
            <a:spLocks noGrp="1"/>
          </p:cNvSpPr>
          <p:nvPr>
            <p:ph idx="1"/>
          </p:nvPr>
        </p:nvSpPr>
        <p:spPr/>
        <p:txBody>
          <a:bodyPr/>
          <a:lstStyle/>
          <a:p>
            <a:r>
              <a:rPr lang="en-US" dirty="0"/>
              <a:t>Simulated Instrument Approach:</a:t>
            </a:r>
          </a:p>
          <a:p>
            <a:pPr lvl="1"/>
            <a:r>
              <a:rPr lang="en-US" dirty="0"/>
              <a:t>An Approach flown in </a:t>
            </a:r>
            <a:r>
              <a:rPr lang="en-US" dirty="0" err="1"/>
              <a:t>VMC</a:t>
            </a:r>
            <a:r>
              <a:rPr lang="en-US" dirty="0"/>
              <a:t> conditions.</a:t>
            </a:r>
          </a:p>
          <a:p>
            <a:r>
              <a:rPr lang="en-US" dirty="0"/>
              <a:t>Actual Instrument Approach:</a:t>
            </a:r>
          </a:p>
          <a:p>
            <a:pPr lvl="1"/>
            <a:r>
              <a:rPr lang="en-US" dirty="0"/>
              <a:t>An instrument approach flown in actual instrument conditions </a:t>
            </a:r>
            <a:r>
              <a:rPr lang="en-US" b="1" u="sng" dirty="0"/>
              <a:t>below</a:t>
            </a:r>
            <a:r>
              <a:rPr lang="en-US" dirty="0"/>
              <a:t> 1000’ </a:t>
            </a:r>
            <a:r>
              <a:rPr lang="en-US" dirty="0" err="1"/>
              <a:t>AGL</a:t>
            </a:r>
            <a:r>
              <a:rPr lang="en-US" dirty="0"/>
              <a:t>.</a:t>
            </a:r>
          </a:p>
        </p:txBody>
      </p:sp>
    </p:spTree>
    <p:extLst>
      <p:ext uri="{BB962C8B-B14F-4D97-AF65-F5344CB8AC3E}">
        <p14:creationId xmlns:p14="http://schemas.microsoft.com/office/powerpoint/2010/main" val="252700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793825" y="289650"/>
            <a:ext cx="7556400" cy="868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dirty="0"/>
              <a:t>  Standard </a:t>
            </a:r>
            <a:r>
              <a:rPr lang="en-US" dirty="0" err="1"/>
              <a:t>INST</a:t>
            </a:r>
            <a:r>
              <a:rPr lang="en-US" dirty="0"/>
              <a:t> Rating Requirements</a:t>
            </a: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167" name="Google Shape;167;g99e2ee503b_0_0"/>
          <p:cNvPicPr preferRelativeResize="0"/>
          <p:nvPr/>
        </p:nvPicPr>
        <p:blipFill rotWithShape="1">
          <a:blip r:embed="rId4">
            <a:alphaModFix/>
          </a:blip>
          <a:srcRect/>
          <a:stretch/>
        </p:blipFill>
        <p:spPr>
          <a:xfrm>
            <a:off x="218607" y="152400"/>
            <a:ext cx="939148" cy="1143000"/>
          </a:xfrm>
          <a:prstGeom prst="rect">
            <a:avLst/>
          </a:prstGeom>
          <a:noFill/>
          <a:ln>
            <a:noFill/>
          </a:ln>
        </p:spPr>
      </p:pic>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93097" y="1349375"/>
            <a:ext cx="5926890" cy="5192484"/>
          </a:xfrm>
        </p:spPr>
      </p:pic>
      <p:sp>
        <p:nvSpPr>
          <p:cNvPr id="2" name="TextBox 1"/>
          <p:cNvSpPr txBox="1"/>
          <p:nvPr/>
        </p:nvSpPr>
        <p:spPr>
          <a:xfrm>
            <a:off x="6579220" y="1356450"/>
            <a:ext cx="2319453" cy="5078313"/>
          </a:xfrm>
          <a:prstGeom prst="rect">
            <a:avLst/>
          </a:prstGeom>
          <a:noFill/>
        </p:spPr>
        <p:txBody>
          <a:bodyPr wrap="square" rtlCol="0">
            <a:spAutoFit/>
          </a:bodyPr>
          <a:lstStyle/>
          <a:p>
            <a:r>
              <a:rPr lang="en-US" dirty="0"/>
              <a:t>Notes:</a:t>
            </a:r>
          </a:p>
          <a:p>
            <a:pPr marL="285750" indent="-285750">
              <a:buFontTx/>
              <a:buChar char="-"/>
            </a:pPr>
            <a:r>
              <a:rPr lang="en-US" dirty="0"/>
              <a:t>Cannot count approaches conducted on check flight.</a:t>
            </a:r>
          </a:p>
          <a:p>
            <a:pPr marL="285750" indent="-285750">
              <a:buFontTx/>
              <a:buChar char="-"/>
            </a:pPr>
            <a:r>
              <a:rPr lang="en-US" dirty="0"/>
              <a:t>Can count approaches from previous check flight, however.</a:t>
            </a:r>
          </a:p>
          <a:p>
            <a:pPr marL="285750" indent="-285750">
              <a:buFontTx/>
              <a:buChar char="-"/>
            </a:pPr>
            <a:endParaRPr lang="en-US" dirty="0"/>
          </a:p>
          <a:p>
            <a:pPr marL="285750" indent="-285750">
              <a:buFontTx/>
              <a:buChar char="-"/>
            </a:pPr>
            <a:r>
              <a:rPr lang="en-US" dirty="0"/>
              <a:t>Simulator Usage:</a:t>
            </a:r>
          </a:p>
          <a:p>
            <a:pPr lvl="1"/>
            <a:r>
              <a:rPr lang="en-US" dirty="0"/>
              <a:t>- Up to half of required time </a:t>
            </a:r>
            <a:r>
              <a:rPr lang="en-US" b="1" u="sng" dirty="0"/>
              <a:t>and </a:t>
            </a:r>
            <a:r>
              <a:rPr lang="en-US" dirty="0"/>
              <a:t>approach requirements can be used toward minimums.</a:t>
            </a:r>
            <a:endParaRPr lang="en-US" b="1" u="sng" dirty="0"/>
          </a:p>
        </p:txBody>
      </p:sp>
    </p:spTree>
    <p:extLst>
      <p:ext uri="{BB962C8B-B14F-4D97-AF65-F5344CB8AC3E}">
        <p14:creationId xmlns:p14="http://schemas.microsoft.com/office/powerpoint/2010/main" val="234742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Preflight Planning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381041"/>
            <a:ext cx="7764463" cy="3124618"/>
          </a:xfrm>
        </p:spPr>
      </p:pic>
    </p:spTree>
    <p:extLst>
      <p:ext uri="{BB962C8B-B14F-4D97-AF65-F5344CB8AC3E}">
        <p14:creationId xmlns:p14="http://schemas.microsoft.com/office/powerpoint/2010/main" val="132292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Stopover Flights within the contiguous unites states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421820"/>
            <a:ext cx="7764463" cy="3043059"/>
          </a:xfrm>
        </p:spPr>
      </p:pic>
    </p:spTree>
    <p:extLst>
      <p:ext uri="{BB962C8B-B14F-4D97-AF65-F5344CB8AC3E}">
        <p14:creationId xmlns:p14="http://schemas.microsoft.com/office/powerpoint/2010/main" val="239013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Weather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060" y="2095500"/>
            <a:ext cx="6777943" cy="3695700"/>
          </a:xfrm>
        </p:spPr>
      </p:pic>
    </p:spTree>
    <p:extLst>
      <p:ext uri="{BB962C8B-B14F-4D97-AF65-F5344CB8AC3E}">
        <p14:creationId xmlns:p14="http://schemas.microsoft.com/office/powerpoint/2010/main" val="255377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75064"/>
            <a:ext cx="7765321" cy="996175"/>
          </a:xfrm>
        </p:spPr>
        <p:txBody>
          <a:bodyPr>
            <a:normAutofit/>
          </a:bodyPr>
          <a:lstStyle/>
          <a:p>
            <a:r>
              <a:rPr lang="en-US" dirty="0"/>
              <a:t>Aircrew Definitions</a:t>
            </a:r>
            <a:br>
              <a:rPr lang="en-US" dirty="0"/>
            </a:br>
            <a:r>
              <a:rPr lang="en-US" sz="2000" dirty="0"/>
              <a:t>Single-Piloted vs. Multi-Piloted</a:t>
            </a:r>
          </a:p>
        </p:txBody>
      </p:sp>
      <p:sp>
        <p:nvSpPr>
          <p:cNvPr id="3" name="Content Placeholder 2"/>
          <p:cNvSpPr>
            <a:spLocks noGrp="1"/>
          </p:cNvSpPr>
          <p:nvPr>
            <p:ph idx="1"/>
          </p:nvPr>
        </p:nvSpPr>
        <p:spPr>
          <a:xfrm>
            <a:off x="295052" y="4372761"/>
            <a:ext cx="8559016" cy="2128402"/>
          </a:xfrm>
        </p:spPr>
        <p:txBody>
          <a:bodyPr>
            <a:normAutofit fontScale="92500" lnSpcReduction="20000"/>
          </a:bodyPr>
          <a:lstStyle/>
          <a:p>
            <a:r>
              <a:rPr lang="en-US" dirty="0"/>
              <a:t>Single-piloted:</a:t>
            </a:r>
          </a:p>
          <a:p>
            <a:pPr lvl="1"/>
            <a:r>
              <a:rPr lang="en-US" dirty="0"/>
              <a:t>Two sets of flight controls and instruments, but only </a:t>
            </a:r>
            <a:r>
              <a:rPr lang="en-US" b="1" dirty="0">
                <a:effectLst/>
              </a:rPr>
              <a:t>one</a:t>
            </a:r>
            <a:r>
              <a:rPr lang="en-US" dirty="0">
                <a:effectLst/>
              </a:rPr>
              <a:t> NATOPS</a:t>
            </a:r>
            <a:r>
              <a:rPr lang="en-US" dirty="0"/>
              <a:t> qualified pilot.</a:t>
            </a:r>
          </a:p>
          <a:p>
            <a:r>
              <a:rPr lang="en-US" dirty="0"/>
              <a:t>Multi-piloted:</a:t>
            </a:r>
          </a:p>
          <a:p>
            <a:pPr lvl="1"/>
            <a:r>
              <a:rPr lang="en-US" dirty="0"/>
              <a:t>Two sets of flight controls and instruments</a:t>
            </a:r>
          </a:p>
          <a:p>
            <a:pPr lvl="1"/>
            <a:r>
              <a:rPr lang="en-US" dirty="0"/>
              <a:t>Two NATOPS qualified/instrument rated pilots.</a:t>
            </a:r>
          </a:p>
        </p:txBody>
      </p:sp>
      <p:sp>
        <p:nvSpPr>
          <p:cNvPr id="6" name="TextBox 5"/>
          <p:cNvSpPr txBox="1"/>
          <p:nvPr/>
        </p:nvSpPr>
        <p:spPr>
          <a:xfrm>
            <a:off x="295052" y="2498833"/>
            <a:ext cx="1271238" cy="646331"/>
          </a:xfrm>
          <a:prstGeom prst="rect">
            <a:avLst/>
          </a:prstGeom>
          <a:noFill/>
        </p:spPr>
        <p:txBody>
          <a:bodyPr wrap="square" rtlCol="0">
            <a:spAutoFit/>
          </a:bodyPr>
          <a:lstStyle/>
          <a:p>
            <a:r>
              <a:rPr lang="en-US" dirty="0"/>
              <a:t>Alternate selection</a:t>
            </a:r>
          </a:p>
        </p:txBody>
      </p:sp>
      <p:pic>
        <p:nvPicPr>
          <p:cNvPr id="4" name="Google Shape;803;p71" descr="tw4-new">
            <a:extLst>
              <a:ext uri="{FF2B5EF4-FFF2-40B4-BE49-F238E27FC236}">
                <a16:creationId xmlns:a16="http://schemas.microsoft.com/office/drawing/2014/main" id="{D43A5F77-4C64-49F5-A45A-93A5888788E0}"/>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7" name="Google Shape;1294;p126" descr="Q:\Front Office\VT-35 Updated Logo - May'13.png">
            <a:extLst>
              <a:ext uri="{FF2B5EF4-FFF2-40B4-BE49-F238E27FC236}">
                <a16:creationId xmlns:a16="http://schemas.microsoft.com/office/drawing/2014/main" id="{F24CB178-CBAB-D26F-444D-5F37D223B9D9}"/>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406" y="1417802"/>
            <a:ext cx="5664609" cy="2989332"/>
          </a:xfrm>
          <a:prstGeom prst="rect">
            <a:avLst/>
          </a:prstGeom>
        </p:spPr>
      </p:pic>
    </p:spTree>
    <p:extLst>
      <p:ext uri="{BB962C8B-B14F-4D97-AF65-F5344CB8AC3E}">
        <p14:creationId xmlns:p14="http://schemas.microsoft.com/office/powerpoint/2010/main" val="101071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Local Operations (cont.)</a:t>
            </a:r>
            <a:endParaRPr/>
          </a:p>
        </p:txBody>
      </p:sp>
      <p:sp>
        <p:nvSpPr>
          <p:cNvPr id="183" name="Google Shape;183;p1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400" dirty="0"/>
              <a:t>Tango-3 (Should be put on with clearance from the AC)</a:t>
            </a:r>
            <a:endParaRPr sz="2400" dirty="0"/>
          </a:p>
          <a:p>
            <a:pPr marL="742950" lvl="1" indent="-285750" algn="l" rtl="0">
              <a:lnSpc>
                <a:spcPct val="90000"/>
              </a:lnSpc>
              <a:spcBef>
                <a:spcPts val="560"/>
              </a:spcBef>
              <a:spcAft>
                <a:spcPts val="0"/>
              </a:spcAft>
              <a:buSzPts val="2800"/>
              <a:buFont typeface="Verdana"/>
              <a:buChar char="•"/>
            </a:pPr>
            <a:r>
              <a:rPr lang="en-US" sz="2400" dirty="0"/>
              <a:t>KNGP </a:t>
            </a:r>
            <a:endParaRPr sz="2400" dirty="0"/>
          </a:p>
          <a:p>
            <a:pPr marL="1143000" lvl="2" indent="-228600" algn="l" rtl="0">
              <a:lnSpc>
                <a:spcPct val="90000"/>
              </a:lnSpc>
              <a:spcBef>
                <a:spcPts val="560"/>
              </a:spcBef>
              <a:spcAft>
                <a:spcPts val="0"/>
              </a:spcAft>
              <a:buSzPts val="2800"/>
              <a:buFont typeface="Verdana"/>
              <a:buChar char="•"/>
            </a:pPr>
            <a:r>
              <a:rPr lang="en-US" dirty="0"/>
              <a:t>TAC, VOR, ILS, GPS</a:t>
            </a:r>
            <a:endParaRPr dirty="0"/>
          </a:p>
          <a:p>
            <a:pPr marL="742950" lvl="1" indent="-285750" algn="l" rtl="0">
              <a:lnSpc>
                <a:spcPct val="90000"/>
              </a:lnSpc>
              <a:spcBef>
                <a:spcPts val="560"/>
              </a:spcBef>
              <a:spcAft>
                <a:spcPts val="0"/>
              </a:spcAft>
              <a:buSzPts val="2800"/>
              <a:buFont typeface="Verdana"/>
              <a:buChar char="•"/>
            </a:pPr>
            <a:r>
              <a:rPr lang="en-US" sz="2400" dirty="0"/>
              <a:t>KCRP</a:t>
            </a:r>
            <a:endParaRPr sz="2400" dirty="0"/>
          </a:p>
          <a:p>
            <a:pPr marL="1143000" lvl="2" indent="-228600" algn="l" rtl="0">
              <a:lnSpc>
                <a:spcPct val="90000"/>
              </a:lnSpc>
              <a:spcBef>
                <a:spcPts val="560"/>
              </a:spcBef>
              <a:spcAft>
                <a:spcPts val="0"/>
              </a:spcAft>
              <a:buSzPts val="2800"/>
              <a:buFont typeface="Verdana"/>
              <a:buChar char="•"/>
            </a:pPr>
            <a:r>
              <a:rPr lang="en-US" dirty="0"/>
              <a:t>VOR, TAC, ILS, GPS</a:t>
            </a:r>
            <a:endParaRPr dirty="0"/>
          </a:p>
          <a:p>
            <a:pPr marL="742950" lvl="1" indent="-285750" algn="l" rtl="0">
              <a:lnSpc>
                <a:spcPct val="90000"/>
              </a:lnSpc>
              <a:spcBef>
                <a:spcPts val="560"/>
              </a:spcBef>
              <a:spcAft>
                <a:spcPts val="0"/>
              </a:spcAft>
              <a:buSzPts val="2800"/>
              <a:buFont typeface="Verdana"/>
              <a:buChar char="•"/>
            </a:pPr>
            <a:r>
              <a:rPr lang="en-US" sz="2400" dirty="0"/>
              <a:t>KT69</a:t>
            </a:r>
            <a:endParaRPr sz="2400" dirty="0"/>
          </a:p>
          <a:p>
            <a:pPr marL="1143000" lvl="2" indent="-228600" algn="l" rtl="0">
              <a:lnSpc>
                <a:spcPct val="90000"/>
              </a:lnSpc>
              <a:spcBef>
                <a:spcPts val="560"/>
              </a:spcBef>
              <a:spcAft>
                <a:spcPts val="0"/>
              </a:spcAft>
              <a:buSzPts val="2800"/>
              <a:buFont typeface="Verdana"/>
              <a:buChar char="•"/>
            </a:pPr>
            <a:r>
              <a:rPr lang="en-US" dirty="0"/>
              <a:t>VOR, GPS</a:t>
            </a:r>
            <a:endParaRPr dirty="0"/>
          </a:p>
          <a:p>
            <a:pPr marL="742950" lvl="1" indent="-285750" algn="l" rtl="0">
              <a:lnSpc>
                <a:spcPct val="90000"/>
              </a:lnSpc>
              <a:spcBef>
                <a:spcPts val="560"/>
              </a:spcBef>
              <a:spcAft>
                <a:spcPts val="0"/>
              </a:spcAft>
              <a:buSzPts val="2800"/>
              <a:buFont typeface="Verdana"/>
              <a:buChar char="•"/>
            </a:pPr>
            <a:r>
              <a:rPr lang="en-US" sz="2400" dirty="0"/>
              <a:t>KTFP</a:t>
            </a:r>
            <a:endParaRPr sz="2400" dirty="0"/>
          </a:p>
          <a:p>
            <a:pPr marL="1143000" lvl="2" indent="-292100" algn="l" rtl="0">
              <a:lnSpc>
                <a:spcPct val="90000"/>
              </a:lnSpc>
              <a:spcBef>
                <a:spcPts val="560"/>
              </a:spcBef>
              <a:spcAft>
                <a:spcPts val="0"/>
              </a:spcAft>
              <a:buSzPts val="2800"/>
              <a:buFont typeface="Verdana"/>
              <a:buChar char="•"/>
            </a:pPr>
            <a:r>
              <a:rPr lang="en-US" dirty="0"/>
              <a:t>GPS</a:t>
            </a:r>
            <a:endParaRPr dirty="0"/>
          </a:p>
          <a:p>
            <a:pPr marL="742950" lvl="1" indent="-285750" algn="l" rtl="0">
              <a:lnSpc>
                <a:spcPct val="90000"/>
              </a:lnSpc>
              <a:spcBef>
                <a:spcPts val="560"/>
              </a:spcBef>
              <a:spcAft>
                <a:spcPts val="0"/>
              </a:spcAft>
              <a:buSzPts val="2800"/>
              <a:buFont typeface="Verdana"/>
              <a:buChar char="•"/>
            </a:pPr>
            <a:r>
              <a:rPr lang="en-US" sz="2400" dirty="0"/>
              <a:t>KRKP</a:t>
            </a:r>
            <a:endParaRPr sz="2400" dirty="0"/>
          </a:p>
          <a:p>
            <a:pPr marL="1143000" lvl="2" indent="-228600" algn="l" rtl="0">
              <a:lnSpc>
                <a:spcPct val="90000"/>
              </a:lnSpc>
              <a:spcBef>
                <a:spcPts val="560"/>
              </a:spcBef>
              <a:spcAft>
                <a:spcPts val="0"/>
              </a:spcAft>
              <a:buSzPts val="2800"/>
              <a:buFont typeface="Verdana"/>
              <a:buChar char="•"/>
            </a:pPr>
            <a:r>
              <a:rPr lang="en-US" dirty="0"/>
              <a:t>VOR/TAC, GPS</a:t>
            </a:r>
            <a:endParaRPr dirty="0"/>
          </a:p>
          <a:p>
            <a:pPr marL="1143000" lvl="0" indent="0" algn="l" rtl="0">
              <a:lnSpc>
                <a:spcPct val="90000"/>
              </a:lnSpc>
              <a:spcBef>
                <a:spcPts val="560"/>
              </a:spcBef>
              <a:spcAft>
                <a:spcPts val="0"/>
              </a:spcAft>
              <a:buNone/>
            </a:pPr>
            <a:endParaRPr sz="2400" dirty="0"/>
          </a:p>
          <a:p>
            <a:pPr marL="1143000" lvl="2" indent="-50800" algn="l" rtl="0">
              <a:lnSpc>
                <a:spcPct val="90000"/>
              </a:lnSpc>
              <a:spcBef>
                <a:spcPts val="560"/>
              </a:spcBef>
              <a:spcAft>
                <a:spcPts val="0"/>
              </a:spcAft>
              <a:buSzPts val="2800"/>
              <a:buFont typeface="Verdana"/>
              <a:buNone/>
            </a:pPr>
            <a:endParaRPr dirty="0"/>
          </a:p>
          <a:p>
            <a:pPr marL="1143000" lvl="2" indent="-228600" algn="l" rtl="0">
              <a:lnSpc>
                <a:spcPct val="90000"/>
              </a:lnSpc>
              <a:spcBef>
                <a:spcPts val="400"/>
              </a:spcBef>
              <a:spcAft>
                <a:spcPts val="0"/>
              </a:spcAft>
              <a:buSzPts val="2000"/>
              <a:buFont typeface="Verdana"/>
              <a:buNone/>
            </a:pPr>
            <a:endParaRPr dirty="0"/>
          </a:p>
        </p:txBody>
      </p:sp>
      <p:pic>
        <p:nvPicPr>
          <p:cNvPr id="184" name="Google Shape;184;p11"/>
          <p:cNvPicPr preferRelativeResize="0"/>
          <p:nvPr/>
        </p:nvPicPr>
        <p:blipFill rotWithShape="1">
          <a:blip r:embed="rId3">
            <a:alphaModFix/>
          </a:blip>
          <a:srcRect/>
          <a:stretch/>
        </p:blipFill>
        <p:spPr>
          <a:xfrm>
            <a:off x="294807" y="152400"/>
            <a:ext cx="939148" cy="1143000"/>
          </a:xfrm>
          <a:prstGeom prst="rect">
            <a:avLst/>
          </a:prstGeom>
          <a:noFill/>
          <a:ln>
            <a:noFill/>
          </a:ln>
        </p:spPr>
      </p:pic>
      <p:pic>
        <p:nvPicPr>
          <p:cNvPr id="185" name="Google Shape;185;p11" descr="tw4-new"/>
          <p:cNvPicPr preferRelativeResize="0"/>
          <p:nvPr/>
        </p:nvPicPr>
        <p:blipFill rotWithShape="1">
          <a:blip r:embed="rId4">
            <a:alphaModFix/>
          </a:blip>
          <a:srcRect/>
          <a:stretch/>
        </p:blipFill>
        <p:spPr>
          <a:xfrm>
            <a:off x="7620000" y="228600"/>
            <a:ext cx="1279525" cy="1120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685346" y="394767"/>
            <a:ext cx="7765321" cy="7884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Local Operations (cont.)</a:t>
            </a:r>
            <a:endParaRPr dirty="0"/>
          </a:p>
        </p:txBody>
      </p:sp>
      <p:sp>
        <p:nvSpPr>
          <p:cNvPr id="192" name="Google Shape;192;p12"/>
          <p:cNvSpPr txBox="1">
            <a:spLocks noGrp="1"/>
          </p:cNvSpPr>
          <p:nvPr>
            <p:ph idx="1"/>
          </p:nvPr>
        </p:nvSpPr>
        <p:spPr>
          <a:xfrm>
            <a:off x="685346" y="1461567"/>
            <a:ext cx="7765322" cy="5037845"/>
          </a:xfrm>
          <a:prstGeom prst="rect">
            <a:avLst/>
          </a:prstGeom>
          <a:noFill/>
          <a:ln>
            <a:noFill/>
          </a:ln>
        </p:spPr>
        <p:txBody>
          <a:bodyPr spcFirstLastPara="1" wrap="square" lIns="91425" tIns="45700" rIns="91425" bIns="45700" anchor="t" anchorCtr="0">
            <a:noAutofit/>
          </a:bodyPr>
          <a:lstStyle/>
          <a:p>
            <a:pPr marL="1092200" lvl="1" indent="-457200">
              <a:lnSpc>
                <a:spcPct val="90000"/>
              </a:lnSpc>
              <a:spcBef>
                <a:spcPts val="560"/>
              </a:spcBef>
              <a:buSzPts val="2800"/>
            </a:pPr>
            <a:r>
              <a:rPr lang="en-US" sz="2400" dirty="0"/>
              <a:t>GCA-1 </a:t>
            </a:r>
          </a:p>
          <a:p>
            <a:pPr marL="1549400" lvl="2" indent="-457200">
              <a:lnSpc>
                <a:spcPct val="90000"/>
              </a:lnSpc>
              <a:spcBef>
                <a:spcPts val="560"/>
              </a:spcBef>
              <a:buSzPts val="2800"/>
            </a:pPr>
            <a:r>
              <a:rPr lang="en-US" sz="2000" dirty="0"/>
              <a:t>For </a:t>
            </a:r>
            <a:r>
              <a:rPr lang="en-US" sz="2000" dirty="0" err="1"/>
              <a:t>KNGP</a:t>
            </a:r>
            <a:r>
              <a:rPr lang="en-US" sz="2000" dirty="0"/>
              <a:t> PAR or ASR</a:t>
            </a:r>
          </a:p>
          <a:p>
            <a:pPr marL="1549400" lvl="2" indent="-457200">
              <a:lnSpc>
                <a:spcPct val="90000"/>
              </a:lnSpc>
              <a:spcBef>
                <a:spcPts val="560"/>
              </a:spcBef>
              <a:buSzPts val="2800"/>
            </a:pPr>
            <a:r>
              <a:rPr lang="en-US" sz="2200" dirty="0"/>
              <a:t>Should be put on with clearance from the aircraft on button 2.</a:t>
            </a:r>
          </a:p>
          <a:p>
            <a:pPr marL="2006600" lvl="3" indent="-457200">
              <a:lnSpc>
                <a:spcPct val="90000"/>
              </a:lnSpc>
              <a:spcBef>
                <a:spcPts val="560"/>
              </a:spcBef>
              <a:buSzPts val="2800"/>
            </a:pPr>
            <a:r>
              <a:rPr lang="en-US" sz="2000" dirty="0"/>
              <a:t>Sample radio call: “Navy Corpus Clearance </a:t>
            </a:r>
            <a:r>
              <a:rPr lang="en-US" sz="2000" dirty="0" err="1"/>
              <a:t>STGRY</a:t>
            </a:r>
            <a:r>
              <a:rPr lang="en-US" sz="2000" dirty="0"/>
              <a:t> XX. We’d like to put a GCA-1 on request; first approach PAR/ASR [</a:t>
            </a:r>
            <a:r>
              <a:rPr lang="en-US" sz="2000" dirty="0" err="1"/>
              <a:t>RWY</a:t>
            </a:r>
            <a:r>
              <a:rPr lang="en-US" sz="2000" dirty="0"/>
              <a:t>].”</a:t>
            </a:r>
          </a:p>
          <a:p>
            <a:pPr marL="1092200" lvl="1" indent="-457200">
              <a:lnSpc>
                <a:spcPct val="90000"/>
              </a:lnSpc>
              <a:spcBef>
                <a:spcPts val="560"/>
              </a:spcBef>
              <a:buSzPts val="2800"/>
            </a:pPr>
            <a:r>
              <a:rPr lang="en-US" sz="2400" dirty="0"/>
              <a:t>Reference TW-4 Local Use Procedures (TW-4 </a:t>
            </a:r>
            <a:r>
              <a:rPr lang="en-US" sz="2400" dirty="0" err="1"/>
              <a:t>IFG</a:t>
            </a:r>
            <a:r>
              <a:rPr lang="en-US" sz="2400" dirty="0"/>
              <a:t>) for all coded flight plans.</a:t>
            </a:r>
          </a:p>
          <a:p>
            <a:pPr marL="1092200" lvl="1" indent="-457200">
              <a:lnSpc>
                <a:spcPct val="90000"/>
              </a:lnSpc>
              <a:spcBef>
                <a:spcPts val="560"/>
              </a:spcBef>
              <a:buSzPts val="2800"/>
            </a:pPr>
            <a:r>
              <a:rPr lang="en-US" sz="2400" dirty="0"/>
              <a:t>All coded flight plans and 1801’s should be filed with Base OPS or </a:t>
            </a:r>
            <a:r>
              <a:rPr lang="en-US" sz="2400" dirty="0" err="1"/>
              <a:t>ForeFlight</a:t>
            </a:r>
            <a:r>
              <a:rPr lang="en-US" sz="2400" dirty="0"/>
              <a:t>.</a:t>
            </a:r>
          </a:p>
          <a:p>
            <a:pPr marL="1092200" lvl="1" indent="-457200">
              <a:lnSpc>
                <a:spcPct val="90000"/>
              </a:lnSpc>
              <a:spcBef>
                <a:spcPts val="560"/>
              </a:spcBef>
              <a:buSzPts val="2800"/>
            </a:pPr>
            <a:r>
              <a:rPr lang="en-US" sz="2400" dirty="0"/>
              <a:t>Pick up gouged app clips from supply.</a:t>
            </a:r>
            <a:endParaRPr sz="2400" dirty="0"/>
          </a:p>
          <a:p>
            <a:pPr marL="742950" lvl="1" indent="-133350" algn="l" rtl="0">
              <a:lnSpc>
                <a:spcPct val="90000"/>
              </a:lnSpc>
              <a:spcBef>
                <a:spcPts val="480"/>
              </a:spcBef>
              <a:spcAft>
                <a:spcPts val="0"/>
              </a:spcAft>
              <a:buSzPts val="2400"/>
              <a:buFont typeface="Verdana"/>
              <a:buNone/>
            </a:pPr>
            <a:endParaRPr sz="2400" dirty="0"/>
          </a:p>
        </p:txBody>
      </p:sp>
      <p:pic>
        <p:nvPicPr>
          <p:cNvPr id="193" name="Google Shape;193;p12"/>
          <p:cNvPicPr preferRelativeResize="0"/>
          <p:nvPr/>
        </p:nvPicPr>
        <p:blipFill rotWithShape="1">
          <a:blip r:embed="rId3">
            <a:alphaModFix/>
          </a:blip>
          <a:srcRect/>
          <a:stretch/>
        </p:blipFill>
        <p:spPr>
          <a:xfrm>
            <a:off x="218607" y="152400"/>
            <a:ext cx="939148" cy="1143000"/>
          </a:xfrm>
          <a:prstGeom prst="rect">
            <a:avLst/>
          </a:prstGeom>
          <a:noFill/>
          <a:ln>
            <a:noFill/>
          </a:ln>
        </p:spPr>
      </p:pic>
      <p:pic>
        <p:nvPicPr>
          <p:cNvPr id="194" name="Google Shape;194;p12" descr="tw4-new"/>
          <p:cNvPicPr preferRelativeResize="0"/>
          <p:nvPr/>
        </p:nvPicPr>
        <p:blipFill rotWithShape="1">
          <a:blip r:embed="rId4">
            <a:alphaModFix/>
          </a:blip>
          <a:srcRect/>
          <a:stretch/>
        </p:blipFill>
        <p:spPr>
          <a:xfrm>
            <a:off x="7620000" y="228600"/>
            <a:ext cx="1279525" cy="1120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828782" y="788987"/>
            <a:ext cx="7765321" cy="70970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Local Operations (cont.)</a:t>
            </a:r>
            <a:endParaRPr dirty="0"/>
          </a:p>
        </p:txBody>
      </p:sp>
      <p:sp>
        <p:nvSpPr>
          <p:cNvPr id="249" name="Google Shape;249;p15"/>
          <p:cNvSpPr txBox="1">
            <a:spLocks noGrp="1"/>
          </p:cNvSpPr>
          <p:nvPr>
            <p:ph idx="1"/>
          </p:nvPr>
        </p:nvSpPr>
        <p:spPr>
          <a:xfrm>
            <a:off x="828781" y="1498694"/>
            <a:ext cx="7765322" cy="5012948"/>
          </a:xfrm>
          <a:prstGeom prst="rect">
            <a:avLst/>
          </a:prstGeom>
          <a:noFill/>
          <a:ln>
            <a:noFill/>
          </a:ln>
        </p:spPr>
        <p:txBody>
          <a:bodyPr spcFirstLastPara="1" wrap="square" lIns="91425" tIns="45700" rIns="91425" bIns="45700" anchor="t" anchorCtr="0">
            <a:noAutofit/>
          </a:bodyPr>
          <a:lstStyle/>
          <a:p>
            <a:pPr algn="ctr">
              <a:spcBef>
                <a:spcPts val="0"/>
              </a:spcBef>
            </a:pPr>
            <a:r>
              <a:rPr lang="en-US" sz="2400" dirty="0"/>
              <a:t>WHAT YOU BRING TO THE BRIEF</a:t>
            </a:r>
            <a:endParaRPr sz="2400" dirty="0"/>
          </a:p>
          <a:p>
            <a:pPr marL="381000" indent="-342900">
              <a:spcBef>
                <a:spcPts val="0"/>
              </a:spcBef>
              <a:buClr>
                <a:schemeClr val="tx1"/>
              </a:buClr>
              <a:buSzPts val="2600"/>
            </a:pPr>
            <a:r>
              <a:rPr lang="en-US" sz="2400" dirty="0"/>
              <a:t>Shall call or text the IP the night prior to discuss plan.</a:t>
            </a:r>
          </a:p>
          <a:p>
            <a:pPr marL="838200" lvl="1" indent="-342900">
              <a:spcBef>
                <a:spcPts val="0"/>
              </a:spcBef>
              <a:buClr>
                <a:schemeClr val="tx1"/>
              </a:buClr>
              <a:buSzPts val="2600"/>
            </a:pPr>
            <a:r>
              <a:rPr lang="en-US" sz="2200" dirty="0"/>
              <a:t>Each student must bring a flight plan (1801) for their planned profile.</a:t>
            </a:r>
          </a:p>
          <a:p>
            <a:pPr marL="1295400" lvl="2" indent="-342900">
              <a:spcBef>
                <a:spcPts val="0"/>
              </a:spcBef>
              <a:buClr>
                <a:schemeClr val="tx1"/>
              </a:buClr>
              <a:buSzPts val="2600"/>
            </a:pPr>
            <a:r>
              <a:rPr lang="en-US" sz="2000" dirty="0"/>
              <a:t>If planning to file with base ops, the email is:</a:t>
            </a:r>
          </a:p>
          <a:p>
            <a:pPr marL="1752600" lvl="3" indent="-342900">
              <a:spcBef>
                <a:spcPts val="0"/>
              </a:spcBef>
              <a:buClr>
                <a:schemeClr val="tx1"/>
              </a:buClr>
              <a:buSzPts val="2600"/>
            </a:pPr>
            <a:r>
              <a:rPr lang="en-US" sz="1800" dirty="0"/>
              <a:t>cnicsenaccbaseops@us.navy.mil</a:t>
            </a:r>
            <a:endParaRPr sz="1800" dirty="0"/>
          </a:p>
          <a:p>
            <a:pPr marL="838200" lvl="1" indent="-342900">
              <a:spcBef>
                <a:spcPts val="560"/>
              </a:spcBef>
              <a:buClr>
                <a:schemeClr val="tx1"/>
              </a:buClr>
              <a:buSzPts val="2200"/>
            </a:pPr>
            <a:r>
              <a:rPr lang="en-US" sz="2400" dirty="0"/>
              <a:t>The plan should accomplish ungraded items in block (3 approaches for you, 1 for IP).</a:t>
            </a:r>
            <a:endParaRPr sz="2400" dirty="0"/>
          </a:p>
          <a:p>
            <a:pPr marL="381000" indent="-342900">
              <a:spcBef>
                <a:spcPts val="640"/>
              </a:spcBef>
              <a:buClr>
                <a:schemeClr val="tx1"/>
              </a:buClr>
              <a:buSzPts val="2600"/>
            </a:pPr>
            <a:r>
              <a:rPr lang="en-US" sz="2400" dirty="0"/>
              <a:t>Students must either bring a local canned </a:t>
            </a:r>
            <a:r>
              <a:rPr lang="en-US" sz="2400" dirty="0" err="1"/>
              <a:t>wx</a:t>
            </a:r>
            <a:r>
              <a:rPr lang="en-US" sz="2400" dirty="0"/>
              <a:t> brief or file one on FWB.</a:t>
            </a:r>
          </a:p>
          <a:p>
            <a:pPr marL="381000" indent="-342900">
              <a:spcBef>
                <a:spcPts val="640"/>
              </a:spcBef>
              <a:buClr>
                <a:schemeClr val="tx1"/>
              </a:buClr>
              <a:buSzPts val="2600"/>
            </a:pPr>
            <a:r>
              <a:rPr lang="en-US" sz="2400" dirty="0" err="1"/>
              <a:t>Notams</a:t>
            </a:r>
            <a:r>
              <a:rPr lang="en-US" sz="2400" dirty="0"/>
              <a:t>, TAF’s, BASH, </a:t>
            </a:r>
            <a:r>
              <a:rPr lang="en-US" sz="2400" dirty="0" err="1"/>
              <a:t>ect</a:t>
            </a:r>
            <a:r>
              <a:rPr lang="en-US" sz="2400" dirty="0"/>
              <a:t>.</a:t>
            </a:r>
            <a:endParaRPr sz="2400" dirty="0"/>
          </a:p>
        </p:txBody>
      </p:sp>
      <p:pic>
        <p:nvPicPr>
          <p:cNvPr id="250" name="Google Shape;250;p15"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pic>
        <p:nvPicPr>
          <p:cNvPr id="251" name="Google Shape;251;p15" descr="Q:\Front Office\VT-35 Updated Logo - May'13.png"/>
          <p:cNvPicPr preferRelativeResize="0"/>
          <p:nvPr/>
        </p:nvPicPr>
        <p:blipFill rotWithShape="1">
          <a:blip r:embed="rId4">
            <a:alphaModFix/>
          </a:blip>
          <a:srcRect/>
          <a:stretch/>
        </p:blipFill>
        <p:spPr>
          <a:xfrm>
            <a:off x="63902" y="130848"/>
            <a:ext cx="1081522" cy="13162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947500" y="420687"/>
            <a:ext cx="7429499" cy="7366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I0101 Overview</a:t>
            </a:r>
            <a:endParaRPr dirty="0"/>
          </a:p>
        </p:txBody>
      </p:sp>
      <p:sp>
        <p:nvSpPr>
          <p:cNvPr id="114" name="Google Shape;114;p2"/>
          <p:cNvSpPr txBox="1">
            <a:spLocks noGrp="1"/>
          </p:cNvSpPr>
          <p:nvPr>
            <p:ph idx="1"/>
          </p:nvPr>
        </p:nvSpPr>
        <p:spPr>
          <a:xfrm>
            <a:off x="947501" y="1541462"/>
            <a:ext cx="3880978" cy="514927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400"/>
              <a:buFont typeface="Verdana"/>
              <a:buChar char="•"/>
            </a:pPr>
            <a:r>
              <a:rPr lang="en-US" sz="1800" dirty="0"/>
              <a:t>Introduction</a:t>
            </a:r>
            <a:endParaRPr sz="1800" dirty="0"/>
          </a:p>
          <a:p>
            <a:pPr marL="342900" lvl="0" indent="-342900" algn="l" rtl="0">
              <a:lnSpc>
                <a:spcPct val="80000"/>
              </a:lnSpc>
              <a:spcBef>
                <a:spcPts val="480"/>
              </a:spcBef>
              <a:spcAft>
                <a:spcPts val="0"/>
              </a:spcAft>
              <a:buSzPts val="2400"/>
              <a:buFont typeface="Verdana"/>
              <a:buChar char="•"/>
            </a:pPr>
            <a:r>
              <a:rPr lang="en-US" sz="1800" dirty="0"/>
              <a:t>Stage Review</a:t>
            </a:r>
            <a:endParaRPr sz="1800" dirty="0"/>
          </a:p>
          <a:p>
            <a:pPr marL="342900" lvl="0" indent="-342900" algn="l" rtl="0">
              <a:lnSpc>
                <a:spcPct val="80000"/>
              </a:lnSpc>
              <a:spcBef>
                <a:spcPts val="480"/>
              </a:spcBef>
              <a:spcAft>
                <a:spcPts val="0"/>
              </a:spcAft>
              <a:buSzPts val="2400"/>
              <a:buFont typeface="Verdana"/>
              <a:buChar char="•"/>
            </a:pPr>
            <a:r>
              <a:rPr lang="en-US" sz="1800" dirty="0"/>
              <a:t>Reference Materials</a:t>
            </a:r>
            <a:endParaRPr sz="1800" dirty="0"/>
          </a:p>
          <a:p>
            <a:pPr marL="342900" lvl="0" indent="-342900" algn="l" rtl="0">
              <a:lnSpc>
                <a:spcPct val="80000"/>
              </a:lnSpc>
              <a:spcBef>
                <a:spcPts val="480"/>
              </a:spcBef>
              <a:spcAft>
                <a:spcPts val="0"/>
              </a:spcAft>
              <a:buSzPts val="2400"/>
              <a:buFont typeface="Verdana"/>
              <a:buChar char="•"/>
            </a:pPr>
            <a:r>
              <a:rPr lang="en-US" sz="1800" dirty="0"/>
              <a:t>Local Operations</a:t>
            </a:r>
            <a:endParaRPr sz="1800" dirty="0"/>
          </a:p>
          <a:p>
            <a:pPr marL="342900" lvl="0" indent="-342900" algn="l" rtl="0">
              <a:lnSpc>
                <a:spcPct val="80000"/>
              </a:lnSpc>
              <a:spcBef>
                <a:spcPts val="480"/>
              </a:spcBef>
              <a:spcAft>
                <a:spcPts val="0"/>
              </a:spcAft>
              <a:buSzPts val="2400"/>
              <a:buFont typeface="Verdana"/>
              <a:buChar char="•"/>
            </a:pPr>
            <a:r>
              <a:rPr lang="en-US" sz="1800" dirty="0"/>
              <a:t>Communications</a:t>
            </a:r>
            <a:endParaRPr sz="1800" dirty="0"/>
          </a:p>
          <a:p>
            <a:pPr marL="342900" lvl="0" indent="-342900" algn="l" rtl="0">
              <a:lnSpc>
                <a:spcPct val="80000"/>
              </a:lnSpc>
              <a:spcBef>
                <a:spcPts val="480"/>
              </a:spcBef>
              <a:spcAft>
                <a:spcPts val="0"/>
              </a:spcAft>
              <a:buSzPts val="2400"/>
              <a:buFont typeface="Verdana"/>
              <a:buChar char="•"/>
            </a:pPr>
            <a:r>
              <a:rPr lang="en-US" sz="1800" dirty="0"/>
              <a:t>Takeoff/Departure</a:t>
            </a:r>
            <a:endParaRPr sz="1800" dirty="0"/>
          </a:p>
          <a:p>
            <a:pPr marL="342900" lvl="0" indent="-342900" algn="l" rtl="0">
              <a:lnSpc>
                <a:spcPct val="80000"/>
              </a:lnSpc>
              <a:spcBef>
                <a:spcPts val="480"/>
              </a:spcBef>
              <a:spcAft>
                <a:spcPts val="0"/>
              </a:spcAft>
              <a:buSzPts val="2400"/>
              <a:buFont typeface="Verdana"/>
              <a:buChar char="•"/>
            </a:pPr>
            <a:r>
              <a:rPr lang="en-US" sz="1800" dirty="0" err="1"/>
              <a:t>Enroute</a:t>
            </a:r>
            <a:endParaRPr sz="1800" dirty="0"/>
          </a:p>
          <a:p>
            <a:pPr marL="342900" lvl="0" indent="-342900" algn="l" rtl="0">
              <a:lnSpc>
                <a:spcPct val="80000"/>
              </a:lnSpc>
              <a:spcBef>
                <a:spcPts val="480"/>
              </a:spcBef>
              <a:spcAft>
                <a:spcPts val="0"/>
              </a:spcAft>
              <a:buSzPts val="2400"/>
              <a:buFont typeface="Verdana"/>
              <a:buChar char="•"/>
            </a:pPr>
            <a:r>
              <a:rPr lang="en-US" sz="1800" dirty="0"/>
              <a:t>Arrival/Approach Brief Example</a:t>
            </a:r>
            <a:endParaRPr sz="1800" dirty="0"/>
          </a:p>
          <a:p>
            <a:pPr marL="342900" lvl="0" indent="-342900" algn="l" rtl="0">
              <a:lnSpc>
                <a:spcPct val="80000"/>
              </a:lnSpc>
              <a:spcBef>
                <a:spcPts val="480"/>
              </a:spcBef>
              <a:spcAft>
                <a:spcPts val="0"/>
              </a:spcAft>
              <a:buSzPts val="2400"/>
              <a:buFont typeface="Verdana"/>
              <a:buChar char="•"/>
            </a:pPr>
            <a:r>
              <a:rPr lang="en-US" sz="1800" dirty="0"/>
              <a:t>CRM Callouts</a:t>
            </a:r>
            <a:endParaRPr sz="1800" dirty="0"/>
          </a:p>
          <a:p>
            <a:pPr marL="342900" lvl="0" indent="-342900" algn="l" rtl="0">
              <a:lnSpc>
                <a:spcPct val="80000"/>
              </a:lnSpc>
              <a:spcBef>
                <a:spcPts val="480"/>
              </a:spcBef>
              <a:spcAft>
                <a:spcPts val="0"/>
              </a:spcAft>
              <a:buSzPts val="2400"/>
              <a:buChar char="•"/>
            </a:pPr>
            <a:r>
              <a:rPr lang="en-US" sz="1800" dirty="0"/>
              <a:t>Airfield Lights and signs</a:t>
            </a:r>
            <a:endParaRPr sz="1800" dirty="0"/>
          </a:p>
          <a:p>
            <a:pPr marL="342900" lvl="0" indent="-342900" algn="l" rtl="0">
              <a:lnSpc>
                <a:spcPct val="80000"/>
              </a:lnSpc>
              <a:spcBef>
                <a:spcPts val="480"/>
              </a:spcBef>
              <a:spcAft>
                <a:spcPts val="0"/>
              </a:spcAft>
              <a:buSzPts val="2400"/>
              <a:buFont typeface="Verdana"/>
              <a:buChar char="•"/>
            </a:pPr>
            <a:r>
              <a:rPr lang="en-US" sz="1800" dirty="0"/>
              <a:t>Common Mistakes</a:t>
            </a:r>
            <a:endParaRPr sz="1800" dirty="0"/>
          </a:p>
          <a:p>
            <a:pPr marL="342900" lvl="0" indent="-342900" algn="l" rtl="0">
              <a:lnSpc>
                <a:spcPct val="80000"/>
              </a:lnSpc>
              <a:spcBef>
                <a:spcPts val="480"/>
              </a:spcBef>
              <a:spcAft>
                <a:spcPts val="0"/>
              </a:spcAft>
              <a:buSzPts val="2400"/>
              <a:buFont typeface="Verdana"/>
              <a:buChar char="•"/>
            </a:pPr>
            <a:r>
              <a:rPr lang="en-US" sz="1800" dirty="0"/>
              <a:t>RNAV/GPS Approaches</a:t>
            </a:r>
            <a:endParaRPr sz="1800" dirty="0"/>
          </a:p>
          <a:p>
            <a:pPr marL="342900" lvl="0" indent="-342900" algn="l" rtl="0">
              <a:lnSpc>
                <a:spcPct val="80000"/>
              </a:lnSpc>
              <a:spcBef>
                <a:spcPts val="480"/>
              </a:spcBef>
              <a:spcAft>
                <a:spcPts val="0"/>
              </a:spcAft>
              <a:buSzPts val="2400"/>
              <a:buChar char="•"/>
            </a:pPr>
            <a:r>
              <a:rPr lang="en-US" sz="1800" dirty="0"/>
              <a:t>Extras</a:t>
            </a:r>
            <a:endParaRPr sz="1800" dirty="0"/>
          </a:p>
          <a:p>
            <a:pPr marL="342900" lvl="0" indent="-342900" algn="l" rtl="0">
              <a:lnSpc>
                <a:spcPct val="80000"/>
              </a:lnSpc>
              <a:spcBef>
                <a:spcPts val="480"/>
              </a:spcBef>
              <a:spcAft>
                <a:spcPts val="0"/>
              </a:spcAft>
              <a:buSzPts val="2400"/>
              <a:buFont typeface="Verdana"/>
              <a:buChar char="•"/>
            </a:pPr>
            <a:r>
              <a:rPr lang="en-US" sz="1800" dirty="0"/>
              <a:t>Conclusion</a:t>
            </a:r>
            <a:endParaRPr sz="1800" dirty="0"/>
          </a:p>
        </p:txBody>
      </p:sp>
      <p:pic>
        <p:nvPicPr>
          <p:cNvPr id="115" name="Google Shape;115;p2"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116" name="Google Shape;116;p2"/>
          <p:cNvPicPr preferRelativeResize="0"/>
          <p:nvPr/>
        </p:nvPicPr>
        <p:blipFill rotWithShape="1">
          <a:blip r:embed="rId4">
            <a:alphaModFix/>
          </a:blip>
          <a:srcRect/>
          <a:stretch/>
        </p:blipFill>
        <p:spPr>
          <a:xfrm>
            <a:off x="250832" y="217488"/>
            <a:ext cx="939148"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pic>
        <p:nvPicPr>
          <p:cNvPr id="256" name="Google Shape;256;p22" descr="Q:\Front Office\VT-35 Updated Logo - May'13.png"/>
          <p:cNvPicPr preferRelativeResize="0"/>
          <p:nvPr/>
        </p:nvPicPr>
        <p:blipFill rotWithShape="1">
          <a:blip r:embed="rId3">
            <a:alphaModFix/>
          </a:blip>
          <a:srcRect/>
          <a:stretch/>
        </p:blipFill>
        <p:spPr>
          <a:xfrm>
            <a:off x="135025" y="53944"/>
            <a:ext cx="1081522" cy="1316278"/>
          </a:xfrm>
          <a:prstGeom prst="rect">
            <a:avLst/>
          </a:prstGeom>
          <a:noFill/>
          <a:ln>
            <a:noFill/>
          </a:ln>
        </p:spPr>
      </p:pic>
      <p:pic>
        <p:nvPicPr>
          <p:cNvPr id="257" name="Google Shape;257;p22" descr="tw4-new"/>
          <p:cNvPicPr preferRelativeResize="0"/>
          <p:nvPr/>
        </p:nvPicPr>
        <p:blipFill rotWithShape="1">
          <a:blip r:embed="rId4">
            <a:alphaModFix/>
          </a:blip>
          <a:srcRect/>
          <a:stretch/>
        </p:blipFill>
        <p:spPr>
          <a:xfrm>
            <a:off x="7696425" y="151700"/>
            <a:ext cx="1279525" cy="1120775"/>
          </a:xfrm>
          <a:prstGeom prst="rect">
            <a:avLst/>
          </a:prstGeom>
          <a:noFill/>
          <a:ln>
            <a:noFill/>
          </a:ln>
        </p:spPr>
      </p:pic>
      <p:sp>
        <p:nvSpPr>
          <p:cNvPr id="258" name="Google Shape;258;p22"/>
          <p:cNvSpPr/>
          <p:nvPr/>
        </p:nvSpPr>
        <p:spPr>
          <a:xfrm>
            <a:off x="2318848" y="283198"/>
            <a:ext cx="3810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lt2"/>
                </a:solidFill>
                <a:latin typeface="Arial"/>
                <a:ea typeface="Arial"/>
                <a:cs typeface="Arial"/>
                <a:sym typeface="Arial"/>
              </a:rPr>
              <a:t>DD-</a:t>
            </a:r>
            <a:r>
              <a:rPr lang="en-US" sz="4000" dirty="0">
                <a:solidFill>
                  <a:schemeClr val="lt2"/>
                </a:solidFill>
              </a:rPr>
              <a:t>1801</a:t>
            </a:r>
          </a:p>
          <a:p>
            <a:pPr marL="0" marR="0" lvl="0" indent="0" algn="ctr" rtl="0">
              <a:spcBef>
                <a:spcPts val="0"/>
              </a:spcBef>
              <a:spcAft>
                <a:spcPts val="0"/>
              </a:spcAft>
              <a:buNone/>
            </a:pPr>
            <a:r>
              <a:rPr lang="en-US" sz="4000" dirty="0">
                <a:solidFill>
                  <a:schemeClr val="lt2"/>
                </a:solidFill>
                <a:latin typeface="Arial"/>
                <a:ea typeface="Arial"/>
                <a:cs typeface="Arial"/>
                <a:sym typeface="Arial"/>
              </a:rPr>
              <a:t>Reference GP for guidance</a:t>
            </a:r>
            <a:endParaRPr sz="4000" dirty="0">
              <a:solidFill>
                <a:schemeClr val="lt2"/>
              </a:solidFill>
              <a:latin typeface="Arial"/>
              <a:ea typeface="Arial"/>
              <a:cs typeface="Arial"/>
              <a:sym typeface="Aria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48753"/>
            <a:ext cx="9144000" cy="4509247"/>
          </a:xfrm>
          <a:prstGeom prst="rect">
            <a:avLst/>
          </a:prstGeom>
        </p:spPr>
      </p:pic>
      <p:sp>
        <p:nvSpPr>
          <p:cNvPr id="2" name="TextBox 1"/>
          <p:cNvSpPr txBox="1"/>
          <p:nvPr/>
        </p:nvSpPr>
        <p:spPr>
          <a:xfrm>
            <a:off x="1216547" y="1768684"/>
            <a:ext cx="1048871" cy="415498"/>
          </a:xfrm>
          <a:prstGeom prst="rect">
            <a:avLst/>
          </a:prstGeom>
          <a:noFill/>
        </p:spPr>
        <p:txBody>
          <a:bodyPr wrap="square" rtlCol="0">
            <a:spAutoFit/>
          </a:bodyPr>
          <a:lstStyle/>
          <a:p>
            <a:r>
              <a:rPr lang="en-US" sz="1050" dirty="0">
                <a:solidFill>
                  <a:srgbClr val="FF0000"/>
                </a:solidFill>
              </a:rPr>
              <a:t>JO 7360.1J</a:t>
            </a:r>
          </a:p>
          <a:p>
            <a:r>
              <a:rPr lang="en-US" sz="1050" dirty="0">
                <a:solidFill>
                  <a:srgbClr val="FF0000"/>
                </a:solidFill>
              </a:rPr>
              <a:t>Appendix B </a:t>
            </a:r>
          </a:p>
        </p:txBody>
      </p:sp>
      <p:cxnSp>
        <p:nvCxnSpPr>
          <p:cNvPr id="9" name="Straight Arrow Connector 8"/>
          <p:cNvCxnSpPr/>
          <p:nvPr/>
        </p:nvCxnSpPr>
        <p:spPr>
          <a:xfrm>
            <a:off x="1873624" y="2222150"/>
            <a:ext cx="358588" cy="476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1200" y="1250804"/>
            <a:ext cx="3121997" cy="1015663"/>
          </a:xfrm>
          <a:prstGeom prst="rect">
            <a:avLst/>
          </a:prstGeom>
          <a:noFill/>
        </p:spPr>
        <p:txBody>
          <a:bodyPr wrap="square" rtlCol="0">
            <a:spAutoFit/>
          </a:bodyPr>
          <a:lstStyle/>
          <a:p>
            <a:r>
              <a:rPr lang="en-US" sz="1000" dirty="0">
                <a:solidFill>
                  <a:srgbClr val="FF0000"/>
                </a:solidFill>
              </a:rPr>
              <a:t>I: Entire flight will operate under </a:t>
            </a:r>
            <a:r>
              <a:rPr lang="en-US" sz="1000" dirty="0" err="1">
                <a:solidFill>
                  <a:srgbClr val="FF0000"/>
                </a:solidFill>
              </a:rPr>
              <a:t>IFR</a:t>
            </a:r>
            <a:endParaRPr lang="en-US" sz="1000" dirty="0">
              <a:solidFill>
                <a:srgbClr val="FF0000"/>
              </a:solidFill>
            </a:endParaRPr>
          </a:p>
          <a:p>
            <a:r>
              <a:rPr lang="en-US" sz="1000" dirty="0">
                <a:solidFill>
                  <a:srgbClr val="FF0000"/>
                </a:solidFill>
              </a:rPr>
              <a:t>Y: Initially under </a:t>
            </a:r>
            <a:r>
              <a:rPr lang="en-US" sz="1000" dirty="0" err="1">
                <a:solidFill>
                  <a:srgbClr val="FF0000"/>
                </a:solidFill>
              </a:rPr>
              <a:t>IFR</a:t>
            </a:r>
            <a:r>
              <a:rPr lang="en-US" sz="1000" dirty="0">
                <a:solidFill>
                  <a:srgbClr val="FF0000"/>
                </a:solidFill>
              </a:rPr>
              <a:t> the one or more changes to flight rules.</a:t>
            </a:r>
          </a:p>
          <a:p>
            <a:r>
              <a:rPr lang="en-US" sz="1000" dirty="0">
                <a:solidFill>
                  <a:srgbClr val="FF0000"/>
                </a:solidFill>
              </a:rPr>
              <a:t>V: entire flight operated under VFR.</a:t>
            </a:r>
          </a:p>
          <a:p>
            <a:r>
              <a:rPr lang="en-US" sz="1000" dirty="0">
                <a:solidFill>
                  <a:srgbClr val="FF0000"/>
                </a:solidFill>
              </a:rPr>
              <a:t>Z: Flight initially VFR followed by one or more flight rules changes.</a:t>
            </a:r>
          </a:p>
        </p:txBody>
      </p:sp>
      <p:sp>
        <p:nvSpPr>
          <p:cNvPr id="11" name="TextBox 10"/>
          <p:cNvSpPr txBox="1"/>
          <p:nvPr/>
        </p:nvSpPr>
        <p:spPr>
          <a:xfrm>
            <a:off x="5232119" y="3166606"/>
            <a:ext cx="3104068" cy="553998"/>
          </a:xfrm>
          <a:prstGeom prst="rect">
            <a:avLst/>
          </a:prstGeom>
          <a:noFill/>
        </p:spPr>
        <p:txBody>
          <a:bodyPr wrap="square" rtlCol="0">
            <a:spAutoFit/>
          </a:bodyPr>
          <a:lstStyle/>
          <a:p>
            <a:r>
              <a:rPr lang="en-US" sz="1000" dirty="0">
                <a:solidFill>
                  <a:srgbClr val="FF0000"/>
                </a:solidFill>
              </a:rPr>
              <a:t>S = VHF RTF, </a:t>
            </a:r>
            <a:r>
              <a:rPr lang="en-US" sz="1000" dirty="0" err="1">
                <a:solidFill>
                  <a:srgbClr val="FF0000"/>
                </a:solidFill>
              </a:rPr>
              <a:t>VOR</a:t>
            </a:r>
            <a:r>
              <a:rPr lang="en-US" sz="1000" dirty="0">
                <a:solidFill>
                  <a:srgbClr val="FF0000"/>
                </a:solidFill>
              </a:rPr>
              <a:t>/ILS; D = </a:t>
            </a:r>
            <a:r>
              <a:rPr lang="en-US" sz="1000" dirty="0" err="1">
                <a:solidFill>
                  <a:srgbClr val="FF0000"/>
                </a:solidFill>
              </a:rPr>
              <a:t>DME</a:t>
            </a:r>
            <a:r>
              <a:rPr lang="en-US" sz="1000" dirty="0">
                <a:solidFill>
                  <a:srgbClr val="FF0000"/>
                </a:solidFill>
              </a:rPr>
              <a:t>; F = </a:t>
            </a:r>
            <a:r>
              <a:rPr lang="en-US" sz="1000" dirty="0" err="1">
                <a:solidFill>
                  <a:srgbClr val="FF0000"/>
                </a:solidFill>
              </a:rPr>
              <a:t>ADF</a:t>
            </a:r>
            <a:r>
              <a:rPr lang="en-US" sz="1000" dirty="0">
                <a:solidFill>
                  <a:srgbClr val="FF0000"/>
                </a:solidFill>
              </a:rPr>
              <a:t>; G = </a:t>
            </a:r>
            <a:r>
              <a:rPr lang="en-US" sz="1000" dirty="0" err="1">
                <a:solidFill>
                  <a:srgbClr val="FF0000"/>
                </a:solidFill>
              </a:rPr>
              <a:t>GNSS</a:t>
            </a:r>
            <a:r>
              <a:rPr lang="en-US" sz="1000" dirty="0">
                <a:solidFill>
                  <a:srgbClr val="FF0000"/>
                </a:solidFill>
              </a:rPr>
              <a:t>; R = </a:t>
            </a:r>
            <a:r>
              <a:rPr lang="en-US" sz="1000" dirty="0" err="1">
                <a:solidFill>
                  <a:srgbClr val="FF0000"/>
                </a:solidFill>
              </a:rPr>
              <a:t>PBN</a:t>
            </a:r>
            <a:r>
              <a:rPr lang="en-US" sz="1000" dirty="0">
                <a:solidFill>
                  <a:srgbClr val="FF0000"/>
                </a:solidFill>
              </a:rPr>
              <a:t> Approved; T = </a:t>
            </a:r>
            <a:r>
              <a:rPr lang="en-US" sz="1000" dirty="0" err="1">
                <a:solidFill>
                  <a:srgbClr val="FF0000"/>
                </a:solidFill>
              </a:rPr>
              <a:t>TACAN</a:t>
            </a:r>
            <a:r>
              <a:rPr lang="en-US" sz="1000" dirty="0">
                <a:solidFill>
                  <a:srgbClr val="FF0000"/>
                </a:solidFill>
              </a:rPr>
              <a:t>; U = UHF RTF; Z = Other</a:t>
            </a:r>
          </a:p>
        </p:txBody>
      </p:sp>
      <p:cxnSp>
        <p:nvCxnSpPr>
          <p:cNvPr id="13" name="Straight Arrow Connector 12"/>
          <p:cNvCxnSpPr/>
          <p:nvPr/>
        </p:nvCxnSpPr>
        <p:spPr>
          <a:xfrm flipV="1">
            <a:off x="6128848" y="3012142"/>
            <a:ext cx="469176" cy="764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22141" y="4210045"/>
            <a:ext cx="2250141" cy="553998"/>
          </a:xfrm>
          <a:prstGeom prst="rect">
            <a:avLst/>
          </a:prstGeom>
          <a:noFill/>
        </p:spPr>
        <p:txBody>
          <a:bodyPr wrap="square" rtlCol="0">
            <a:spAutoFit/>
          </a:bodyPr>
          <a:lstStyle/>
          <a:p>
            <a:r>
              <a:rPr lang="en-US" sz="1000" dirty="0">
                <a:solidFill>
                  <a:srgbClr val="FF0000"/>
                </a:solidFill>
              </a:rPr>
              <a:t>E = </a:t>
            </a:r>
            <a:r>
              <a:rPr lang="en-US" sz="1000" dirty="0" err="1">
                <a:solidFill>
                  <a:srgbClr val="FF0000"/>
                </a:solidFill>
              </a:rPr>
              <a:t>TXDR</a:t>
            </a:r>
            <a:r>
              <a:rPr lang="en-US" sz="1000" dirty="0">
                <a:solidFill>
                  <a:srgbClr val="FF0000"/>
                </a:solidFill>
              </a:rPr>
              <a:t> – Mode S (</a:t>
            </a:r>
            <a:r>
              <a:rPr lang="en-US" sz="1000" dirty="0" err="1">
                <a:solidFill>
                  <a:srgbClr val="FF0000"/>
                </a:solidFill>
              </a:rPr>
              <a:t>acft</a:t>
            </a:r>
            <a:r>
              <a:rPr lang="en-US" sz="1000" dirty="0">
                <a:solidFill>
                  <a:srgbClr val="FF0000"/>
                </a:solidFill>
              </a:rPr>
              <a:t> ID, Press Alt, and ADS-B Capable)</a:t>
            </a:r>
            <a:endParaRPr lang="en-US" sz="1000" dirty="0"/>
          </a:p>
          <a:p>
            <a:r>
              <a:rPr lang="en-US" sz="1000" dirty="0">
                <a:solidFill>
                  <a:srgbClr val="FF0000"/>
                </a:solidFill>
              </a:rPr>
              <a:t>B1 = ADS-B with “out” capability.</a:t>
            </a:r>
          </a:p>
        </p:txBody>
      </p:sp>
      <p:sp>
        <p:nvSpPr>
          <p:cNvPr id="16" name="TextBox 15"/>
          <p:cNvSpPr txBox="1"/>
          <p:nvPr/>
        </p:nvSpPr>
        <p:spPr>
          <a:xfrm>
            <a:off x="1801906" y="4195482"/>
            <a:ext cx="1873623" cy="400110"/>
          </a:xfrm>
          <a:prstGeom prst="rect">
            <a:avLst/>
          </a:prstGeom>
          <a:noFill/>
        </p:spPr>
        <p:txBody>
          <a:bodyPr wrap="square" rtlCol="0">
            <a:spAutoFit/>
          </a:bodyPr>
          <a:lstStyle/>
          <a:p>
            <a:r>
              <a:rPr lang="en-US" sz="1000" dirty="0">
                <a:solidFill>
                  <a:srgbClr val="FF0000"/>
                </a:solidFill>
              </a:rPr>
              <a:t>F = Flight Level</a:t>
            </a:r>
          </a:p>
          <a:p>
            <a:r>
              <a:rPr lang="en-US" sz="1000" dirty="0">
                <a:solidFill>
                  <a:srgbClr val="FF0000"/>
                </a:solidFill>
              </a:rPr>
              <a:t>M = Meters</a:t>
            </a:r>
          </a:p>
        </p:txBody>
      </p:sp>
      <p:cxnSp>
        <p:nvCxnSpPr>
          <p:cNvPr id="20" name="Straight Arrow Connector 19"/>
          <p:cNvCxnSpPr/>
          <p:nvPr/>
        </p:nvCxnSpPr>
        <p:spPr>
          <a:xfrm flipV="1">
            <a:off x="2318848" y="3980329"/>
            <a:ext cx="0" cy="215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35025" y="4195482"/>
            <a:ext cx="1415869" cy="400110"/>
          </a:xfrm>
          <a:prstGeom prst="rect">
            <a:avLst/>
          </a:prstGeom>
          <a:noFill/>
        </p:spPr>
        <p:txBody>
          <a:bodyPr wrap="square" rtlCol="0">
            <a:spAutoFit/>
          </a:bodyPr>
          <a:lstStyle/>
          <a:p>
            <a:r>
              <a:rPr lang="en-US" sz="1000" dirty="0">
                <a:solidFill>
                  <a:srgbClr val="FF0000"/>
                </a:solidFill>
              </a:rPr>
              <a:t>K = Kilometers</a:t>
            </a:r>
          </a:p>
          <a:p>
            <a:r>
              <a:rPr lang="en-US" sz="1000" dirty="0">
                <a:solidFill>
                  <a:srgbClr val="FF0000"/>
                </a:solidFill>
              </a:rPr>
              <a:t>M = Mach number</a:t>
            </a:r>
          </a:p>
        </p:txBody>
      </p:sp>
      <p:cxnSp>
        <p:nvCxnSpPr>
          <p:cNvPr id="23" name="Straight Arrow Connector 22"/>
          <p:cNvCxnSpPr/>
          <p:nvPr/>
        </p:nvCxnSpPr>
        <p:spPr>
          <a:xfrm flipV="1">
            <a:off x="367553" y="3932139"/>
            <a:ext cx="0" cy="2779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 y="5109882"/>
            <a:ext cx="1550894" cy="400110"/>
          </a:xfrm>
          <a:prstGeom prst="rect">
            <a:avLst/>
          </a:prstGeom>
          <a:noFill/>
        </p:spPr>
        <p:txBody>
          <a:bodyPr wrap="square" rtlCol="0">
            <a:spAutoFit/>
          </a:bodyPr>
          <a:lstStyle/>
          <a:p>
            <a:r>
              <a:rPr lang="en-US" sz="1000" dirty="0">
                <a:solidFill>
                  <a:srgbClr val="FF0000"/>
                </a:solidFill>
              </a:rPr>
              <a:t>STATE = military, customs, police</a:t>
            </a:r>
          </a:p>
        </p:txBody>
      </p:sp>
      <p:cxnSp>
        <p:nvCxnSpPr>
          <p:cNvPr id="27" name="Straight Arrow Connector 26"/>
          <p:cNvCxnSpPr/>
          <p:nvPr/>
        </p:nvCxnSpPr>
        <p:spPr>
          <a:xfrm>
            <a:off x="367553" y="5441576"/>
            <a:ext cx="0" cy="8323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04364" y="4730704"/>
            <a:ext cx="2868706" cy="861774"/>
          </a:xfrm>
          <a:prstGeom prst="rect">
            <a:avLst/>
          </a:prstGeom>
          <a:noFill/>
        </p:spPr>
        <p:txBody>
          <a:bodyPr wrap="square" rtlCol="0">
            <a:spAutoFit/>
          </a:bodyPr>
          <a:lstStyle/>
          <a:p>
            <a:r>
              <a:rPr lang="en-US" sz="1000" dirty="0">
                <a:solidFill>
                  <a:srgbClr val="FF0000"/>
                </a:solidFill>
              </a:rPr>
              <a:t>A1 = </a:t>
            </a:r>
            <a:r>
              <a:rPr lang="en-US" sz="1000" dirty="0" err="1">
                <a:solidFill>
                  <a:srgbClr val="FF0000"/>
                </a:solidFill>
              </a:rPr>
              <a:t>RNAV</a:t>
            </a:r>
            <a:r>
              <a:rPr lang="en-US" sz="1000" dirty="0">
                <a:solidFill>
                  <a:srgbClr val="FF0000"/>
                </a:solidFill>
              </a:rPr>
              <a:t> 10 (</a:t>
            </a:r>
            <a:r>
              <a:rPr lang="en-US" sz="1000" dirty="0" err="1">
                <a:solidFill>
                  <a:srgbClr val="FF0000"/>
                </a:solidFill>
              </a:rPr>
              <a:t>RNP</a:t>
            </a:r>
            <a:r>
              <a:rPr lang="en-US" sz="1000" dirty="0">
                <a:solidFill>
                  <a:srgbClr val="FF0000"/>
                </a:solidFill>
              </a:rPr>
              <a:t> 10); B2 = </a:t>
            </a:r>
            <a:r>
              <a:rPr lang="en-US" sz="1000" dirty="0" err="1">
                <a:solidFill>
                  <a:srgbClr val="FF0000"/>
                </a:solidFill>
              </a:rPr>
              <a:t>RNAV</a:t>
            </a:r>
            <a:r>
              <a:rPr lang="en-US" sz="1000" dirty="0">
                <a:solidFill>
                  <a:srgbClr val="FF0000"/>
                </a:solidFill>
              </a:rPr>
              <a:t> 5 </a:t>
            </a:r>
            <a:r>
              <a:rPr lang="en-US" sz="1000" dirty="0" err="1">
                <a:solidFill>
                  <a:srgbClr val="FF0000"/>
                </a:solidFill>
              </a:rPr>
              <a:t>GNSS</a:t>
            </a:r>
            <a:r>
              <a:rPr lang="en-US" sz="1000" dirty="0">
                <a:solidFill>
                  <a:srgbClr val="FF0000"/>
                </a:solidFill>
              </a:rPr>
              <a:t>; C2 = </a:t>
            </a:r>
            <a:r>
              <a:rPr lang="en-US" sz="1000" dirty="0" err="1">
                <a:solidFill>
                  <a:srgbClr val="FF0000"/>
                </a:solidFill>
              </a:rPr>
              <a:t>RNAV</a:t>
            </a:r>
            <a:r>
              <a:rPr lang="en-US" sz="1000" dirty="0">
                <a:solidFill>
                  <a:srgbClr val="FF0000"/>
                </a:solidFill>
              </a:rPr>
              <a:t> 2 </a:t>
            </a:r>
            <a:r>
              <a:rPr lang="en-US" sz="1000" dirty="0" err="1">
                <a:solidFill>
                  <a:srgbClr val="FF0000"/>
                </a:solidFill>
              </a:rPr>
              <a:t>GNSS</a:t>
            </a:r>
            <a:r>
              <a:rPr lang="en-US" sz="1000" dirty="0">
                <a:solidFill>
                  <a:srgbClr val="FF0000"/>
                </a:solidFill>
              </a:rPr>
              <a:t>; C3 = </a:t>
            </a:r>
            <a:r>
              <a:rPr lang="en-US" sz="1000" dirty="0" err="1">
                <a:solidFill>
                  <a:srgbClr val="FF0000"/>
                </a:solidFill>
              </a:rPr>
              <a:t>RNAV</a:t>
            </a:r>
            <a:r>
              <a:rPr lang="en-US" sz="1000" dirty="0">
                <a:solidFill>
                  <a:srgbClr val="FF0000"/>
                </a:solidFill>
              </a:rPr>
              <a:t> 2 </a:t>
            </a:r>
            <a:r>
              <a:rPr lang="en-US" sz="1000" dirty="0" err="1">
                <a:solidFill>
                  <a:srgbClr val="FF0000"/>
                </a:solidFill>
              </a:rPr>
              <a:t>DME</a:t>
            </a:r>
            <a:r>
              <a:rPr lang="en-US" sz="1000" dirty="0">
                <a:solidFill>
                  <a:srgbClr val="FF0000"/>
                </a:solidFill>
              </a:rPr>
              <a:t>/</a:t>
            </a:r>
            <a:r>
              <a:rPr lang="en-US" sz="1000" dirty="0" err="1">
                <a:solidFill>
                  <a:srgbClr val="FF0000"/>
                </a:solidFill>
              </a:rPr>
              <a:t>DME</a:t>
            </a:r>
            <a:endParaRPr lang="en-US" sz="1000" dirty="0">
              <a:solidFill>
                <a:srgbClr val="FF0000"/>
              </a:solidFill>
            </a:endParaRPr>
          </a:p>
          <a:p>
            <a:r>
              <a:rPr lang="en-US" sz="1000" dirty="0">
                <a:solidFill>
                  <a:srgbClr val="FF0000"/>
                </a:solidFill>
              </a:rPr>
              <a:t>D2 = </a:t>
            </a:r>
            <a:r>
              <a:rPr lang="en-US" sz="1000" dirty="0" err="1">
                <a:solidFill>
                  <a:srgbClr val="FF0000"/>
                </a:solidFill>
              </a:rPr>
              <a:t>RNAV</a:t>
            </a:r>
            <a:r>
              <a:rPr lang="en-US" sz="1000" dirty="0">
                <a:solidFill>
                  <a:srgbClr val="FF0000"/>
                </a:solidFill>
              </a:rPr>
              <a:t> 1 </a:t>
            </a:r>
            <a:r>
              <a:rPr lang="en-US" sz="1000" dirty="0" err="1">
                <a:solidFill>
                  <a:srgbClr val="FF0000"/>
                </a:solidFill>
              </a:rPr>
              <a:t>GNSS</a:t>
            </a:r>
            <a:r>
              <a:rPr lang="en-US" sz="1000" dirty="0">
                <a:solidFill>
                  <a:srgbClr val="FF0000"/>
                </a:solidFill>
              </a:rPr>
              <a:t>; D3 = </a:t>
            </a:r>
            <a:r>
              <a:rPr lang="en-US" sz="1000" dirty="0" err="1">
                <a:solidFill>
                  <a:srgbClr val="FF0000"/>
                </a:solidFill>
              </a:rPr>
              <a:t>RNAV</a:t>
            </a:r>
            <a:r>
              <a:rPr lang="en-US" sz="1000" dirty="0">
                <a:solidFill>
                  <a:srgbClr val="FF0000"/>
                </a:solidFill>
              </a:rPr>
              <a:t> 1 </a:t>
            </a:r>
            <a:r>
              <a:rPr lang="en-US" sz="1000" dirty="0" err="1">
                <a:solidFill>
                  <a:srgbClr val="FF0000"/>
                </a:solidFill>
              </a:rPr>
              <a:t>DME</a:t>
            </a:r>
            <a:r>
              <a:rPr lang="en-US" sz="1000" dirty="0">
                <a:solidFill>
                  <a:srgbClr val="FF0000"/>
                </a:solidFill>
              </a:rPr>
              <a:t>/</a:t>
            </a:r>
            <a:r>
              <a:rPr lang="en-US" sz="1000" dirty="0" err="1">
                <a:solidFill>
                  <a:srgbClr val="FF0000"/>
                </a:solidFill>
              </a:rPr>
              <a:t>DME</a:t>
            </a:r>
            <a:endParaRPr lang="en-US" sz="1000" dirty="0">
              <a:solidFill>
                <a:srgbClr val="FF0000"/>
              </a:solidFill>
            </a:endParaRPr>
          </a:p>
          <a:p>
            <a:r>
              <a:rPr lang="en-US" sz="1000" dirty="0">
                <a:solidFill>
                  <a:srgbClr val="FF0000"/>
                </a:solidFill>
              </a:rPr>
              <a:t>O2 = Basic </a:t>
            </a:r>
            <a:r>
              <a:rPr lang="en-US" sz="1000" dirty="0" err="1">
                <a:solidFill>
                  <a:srgbClr val="FF0000"/>
                </a:solidFill>
              </a:rPr>
              <a:t>RNP</a:t>
            </a:r>
            <a:r>
              <a:rPr lang="en-US" sz="1000" dirty="0">
                <a:solidFill>
                  <a:srgbClr val="FF0000"/>
                </a:solidFill>
              </a:rPr>
              <a:t> 1 </a:t>
            </a:r>
            <a:r>
              <a:rPr lang="en-US" sz="1000" dirty="0" err="1">
                <a:solidFill>
                  <a:srgbClr val="FF0000"/>
                </a:solidFill>
              </a:rPr>
              <a:t>GNSS</a:t>
            </a:r>
            <a:r>
              <a:rPr lang="en-US" sz="1000" dirty="0">
                <a:solidFill>
                  <a:srgbClr val="FF0000"/>
                </a:solidFill>
              </a:rPr>
              <a:t>; S2 = </a:t>
            </a:r>
            <a:r>
              <a:rPr lang="en-US" sz="1000" dirty="0" err="1">
                <a:solidFill>
                  <a:srgbClr val="FF0000"/>
                </a:solidFill>
              </a:rPr>
              <a:t>RNP</a:t>
            </a:r>
            <a:r>
              <a:rPr lang="en-US" sz="1000" dirty="0">
                <a:solidFill>
                  <a:srgbClr val="FF0000"/>
                </a:solidFill>
              </a:rPr>
              <a:t> </a:t>
            </a:r>
            <a:r>
              <a:rPr lang="en-US" sz="1000" dirty="0" err="1">
                <a:solidFill>
                  <a:srgbClr val="FF0000"/>
                </a:solidFill>
              </a:rPr>
              <a:t>APCH</a:t>
            </a:r>
            <a:r>
              <a:rPr lang="en-US" sz="1000" dirty="0">
                <a:solidFill>
                  <a:srgbClr val="FF0000"/>
                </a:solidFill>
              </a:rPr>
              <a:t> with </a:t>
            </a:r>
            <a:r>
              <a:rPr lang="en-US" sz="1000" dirty="0" err="1">
                <a:solidFill>
                  <a:srgbClr val="FF0000"/>
                </a:solidFill>
              </a:rPr>
              <a:t>BARO-VNAV</a:t>
            </a:r>
            <a:endParaRPr lang="en-US" sz="1000" dirty="0">
              <a:solidFill>
                <a:srgbClr val="FF0000"/>
              </a:solidFill>
            </a:endParaRPr>
          </a:p>
        </p:txBody>
      </p:sp>
      <p:cxnSp>
        <p:nvCxnSpPr>
          <p:cNvPr id="260" name="Straight Arrow Connector 259"/>
          <p:cNvCxnSpPr/>
          <p:nvPr/>
        </p:nvCxnSpPr>
        <p:spPr>
          <a:xfrm flipH="1">
            <a:off x="2232212" y="5441576"/>
            <a:ext cx="636494" cy="8323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2" name="TextBox 261"/>
          <p:cNvSpPr txBox="1"/>
          <p:nvPr/>
        </p:nvSpPr>
        <p:spPr>
          <a:xfrm>
            <a:off x="4303059" y="4981651"/>
            <a:ext cx="2060377" cy="553998"/>
          </a:xfrm>
          <a:prstGeom prst="rect">
            <a:avLst/>
          </a:prstGeom>
          <a:noFill/>
        </p:spPr>
        <p:txBody>
          <a:bodyPr wrap="square" rtlCol="0">
            <a:spAutoFit/>
          </a:bodyPr>
          <a:lstStyle/>
          <a:p>
            <a:r>
              <a:rPr lang="en-US" sz="1000" dirty="0">
                <a:solidFill>
                  <a:srgbClr val="FF0000"/>
                </a:solidFill>
              </a:rPr>
              <a:t>260B = ADS-B </a:t>
            </a:r>
            <a:r>
              <a:rPr lang="en-US" sz="1000" dirty="0" err="1">
                <a:solidFill>
                  <a:srgbClr val="FF0000"/>
                </a:solidFill>
              </a:rPr>
              <a:t>ACFT</a:t>
            </a:r>
            <a:r>
              <a:rPr lang="en-US" sz="1000" dirty="0">
                <a:solidFill>
                  <a:srgbClr val="FF0000"/>
                </a:solidFill>
              </a:rPr>
              <a:t> has 1090MHz squitter in compliance with FAA requirements</a:t>
            </a:r>
          </a:p>
        </p:txBody>
      </p:sp>
      <p:cxnSp>
        <p:nvCxnSpPr>
          <p:cNvPr id="266" name="Straight Arrow Connector 265"/>
          <p:cNvCxnSpPr/>
          <p:nvPr/>
        </p:nvCxnSpPr>
        <p:spPr>
          <a:xfrm flipH="1">
            <a:off x="4563035" y="5535649"/>
            <a:ext cx="98612" cy="7382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19</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044" y="1935922"/>
            <a:ext cx="8135925" cy="3132549"/>
          </a:xfrm>
        </p:spPr>
      </p:pic>
      <p:pic>
        <p:nvPicPr>
          <p:cNvPr id="4" name="Google Shape;168;g99e2ee503b_0_0" descr="tw4-new"/>
          <p:cNvPicPr preferRelativeResize="0"/>
          <p:nvPr/>
        </p:nvPicPr>
        <p:blipFill rotWithShape="1">
          <a:blip r:embed="rId3">
            <a:alphaModFix/>
          </a:blip>
          <a:srcRect/>
          <a:stretch/>
        </p:blipFill>
        <p:spPr>
          <a:xfrm>
            <a:off x="7864475" y="219635"/>
            <a:ext cx="1279525" cy="1120775"/>
          </a:xfrm>
          <a:prstGeom prst="rect">
            <a:avLst/>
          </a:prstGeom>
          <a:noFill/>
          <a:ln>
            <a:noFill/>
          </a:ln>
        </p:spPr>
      </p:pic>
      <p:pic>
        <p:nvPicPr>
          <p:cNvPr id="5" name="Google Shape;256;p22" descr="Q:\Front Office\VT-35 Updated Logo - May'13.png"/>
          <p:cNvPicPr preferRelativeResize="0"/>
          <p:nvPr/>
        </p:nvPicPr>
        <p:blipFill rotWithShape="1">
          <a:blip r:embed="rId4">
            <a:alphaModFix/>
          </a:blip>
          <a:srcRect/>
          <a:stretch/>
        </p:blipFill>
        <p:spPr>
          <a:xfrm>
            <a:off x="144585" y="121883"/>
            <a:ext cx="1081522" cy="1316278"/>
          </a:xfrm>
          <a:prstGeom prst="rect">
            <a:avLst/>
          </a:prstGeom>
          <a:noFill/>
          <a:ln>
            <a:noFill/>
          </a:ln>
        </p:spPr>
      </p:pic>
    </p:spTree>
    <p:extLst>
      <p:ext uri="{BB962C8B-B14F-4D97-AF65-F5344CB8AC3E}">
        <p14:creationId xmlns:p14="http://schemas.microsoft.com/office/powerpoint/2010/main" val="263120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sp>
        <p:nvSpPr>
          <p:cNvPr id="263" name="Google Shape;263;p20"/>
          <p:cNvSpPr txBox="1">
            <a:spLocks noGrp="1"/>
          </p:cNvSpPr>
          <p:nvPr>
            <p:ph idx="1"/>
          </p:nvPr>
        </p:nvSpPr>
        <p:spPr>
          <a:xfrm>
            <a:off x="613139" y="1349375"/>
            <a:ext cx="7765322" cy="3695136"/>
          </a:xfrm>
          <a:prstGeom prst="rect">
            <a:avLst/>
          </a:prstGeom>
          <a:noFill/>
          <a:ln>
            <a:noFill/>
          </a:ln>
        </p:spPr>
        <p:txBody>
          <a:bodyPr spcFirstLastPara="1" wrap="square" lIns="91425" tIns="45700" rIns="91425" bIns="45700" anchor="t" anchorCtr="0">
            <a:noAutofit/>
          </a:bodyPr>
          <a:lstStyle/>
          <a:p>
            <a:pPr marL="546100" indent="-342900">
              <a:spcBef>
                <a:spcPts val="640"/>
              </a:spcBef>
              <a:buSzPts val="3200"/>
            </a:pPr>
            <a:r>
              <a:rPr lang="en-US" dirty="0"/>
              <a:t>Use 1801-C for stop over flight plans where aircraft information will remain the same.</a:t>
            </a:r>
            <a:endParaRPr dirty="0"/>
          </a:p>
        </p:txBody>
      </p:sp>
      <p:pic>
        <p:nvPicPr>
          <p:cNvPr id="264" name="Google Shape;264;p20" descr="tw4-new"/>
          <p:cNvPicPr preferRelativeResize="0"/>
          <p:nvPr/>
        </p:nvPicPr>
        <p:blipFill rotWithShape="1">
          <a:blip r:embed="rId3">
            <a:alphaModFix/>
          </a:blip>
          <a:srcRect/>
          <a:stretch/>
        </p:blipFill>
        <p:spPr>
          <a:xfrm>
            <a:off x="7454153" y="228600"/>
            <a:ext cx="1279525" cy="1120775"/>
          </a:xfrm>
          <a:prstGeom prst="rect">
            <a:avLst/>
          </a:prstGeom>
          <a:noFill/>
          <a:ln>
            <a:noFill/>
          </a:ln>
        </p:spPr>
      </p:pic>
      <p:pic>
        <p:nvPicPr>
          <p:cNvPr id="265" name="Google Shape;265;p20" descr="Q:\Front Office\VT-35 Updated Logo - May'13.png"/>
          <p:cNvPicPr preferRelativeResize="0"/>
          <p:nvPr/>
        </p:nvPicPr>
        <p:blipFill rotWithShape="1">
          <a:blip r:embed="rId4">
            <a:alphaModFix/>
          </a:blip>
          <a:srcRect/>
          <a:stretch/>
        </p:blipFill>
        <p:spPr>
          <a:xfrm>
            <a:off x="144585" y="130848"/>
            <a:ext cx="1081522" cy="1316278"/>
          </a:xfrm>
          <a:prstGeom prst="rect">
            <a:avLst/>
          </a:prstGeom>
          <a:noFill/>
          <a:ln>
            <a:noFill/>
          </a:ln>
        </p:spPr>
      </p:pic>
      <p:sp>
        <p:nvSpPr>
          <p:cNvPr id="266" name="Google Shape;266;p20"/>
          <p:cNvSpPr/>
          <p:nvPr/>
        </p:nvSpPr>
        <p:spPr>
          <a:xfrm>
            <a:off x="1600200" y="228600"/>
            <a:ext cx="57912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t>1801-C</a:t>
            </a:r>
            <a:endParaRPr sz="4400" dirty="0"/>
          </a:p>
        </p:txBody>
      </p:sp>
      <p:pic>
        <p:nvPicPr>
          <p:cNvPr id="6" name="Content Placeholder 4">
            <a:extLst>
              <a:ext uri="{FF2B5EF4-FFF2-40B4-BE49-F238E27FC236}">
                <a16:creationId xmlns:a16="http://schemas.microsoft.com/office/drawing/2014/main" id="{5AB80BBB-6114-4152-9515-EF73628CC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6107" y="2637389"/>
            <a:ext cx="6515931" cy="42206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29"/>
          <p:cNvSpPr txBox="1">
            <a:spLocks noGrp="1"/>
          </p:cNvSpPr>
          <p:nvPr>
            <p:ph type="title"/>
          </p:nvPr>
        </p:nvSpPr>
        <p:spPr>
          <a:xfrm>
            <a:off x="228600" y="170329"/>
            <a:ext cx="8642350" cy="8683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Communications</a:t>
            </a:r>
            <a:endParaRPr/>
          </a:p>
        </p:txBody>
      </p:sp>
      <p:sp>
        <p:nvSpPr>
          <p:cNvPr id="309" name="Google Shape;309;p29"/>
          <p:cNvSpPr txBox="1">
            <a:spLocks noGrp="1"/>
          </p:cNvSpPr>
          <p:nvPr>
            <p:ph idx="1"/>
          </p:nvPr>
        </p:nvSpPr>
        <p:spPr>
          <a:xfrm>
            <a:off x="707648" y="1486607"/>
            <a:ext cx="7765322" cy="468387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1800" dirty="0"/>
              <a:t>Standard phraseology</a:t>
            </a:r>
            <a:endParaRPr sz="1800" dirty="0"/>
          </a:p>
          <a:p>
            <a:pPr marL="342900" lvl="0" indent="-342900" algn="l" rtl="0">
              <a:spcBef>
                <a:spcPts val="640"/>
              </a:spcBef>
              <a:spcAft>
                <a:spcPts val="0"/>
              </a:spcAft>
              <a:buSzPts val="3200"/>
              <a:buFont typeface="Verdana"/>
              <a:buChar char="•"/>
            </a:pPr>
            <a:r>
              <a:rPr lang="en-US" sz="1800" dirty="0"/>
              <a:t>AIM chapter 4, Section 2</a:t>
            </a:r>
            <a:endParaRPr sz="1800" dirty="0"/>
          </a:p>
          <a:p>
            <a:pPr marL="742950" lvl="1" indent="-285750" algn="l" rtl="0">
              <a:spcBef>
                <a:spcPts val="560"/>
              </a:spcBef>
              <a:spcAft>
                <a:spcPts val="0"/>
              </a:spcAft>
              <a:buSzPts val="2800"/>
              <a:buFont typeface="Verdana"/>
              <a:buChar char="•"/>
            </a:pPr>
            <a:r>
              <a:rPr lang="en-US" dirty="0"/>
              <a:t>“Radio Communications Phraseology and Techniques”—Pilot/Controller Glossary</a:t>
            </a:r>
          </a:p>
          <a:p>
            <a:pPr marL="742950" lvl="1" indent="-285750">
              <a:spcBef>
                <a:spcPts val="560"/>
              </a:spcBef>
              <a:buSzPts val="2800"/>
              <a:buFont typeface="Verdana"/>
              <a:buChar char="•"/>
            </a:pPr>
            <a:r>
              <a:rPr lang="en-US" dirty="0"/>
              <a:t>https://www.faa.gov/air_traffic/publications/atpubs/aim_html/chap4_section_2.html</a:t>
            </a:r>
            <a:endParaRPr dirty="0"/>
          </a:p>
          <a:p>
            <a:pPr marL="342900" lvl="0" indent="-342900" algn="l" rtl="0">
              <a:spcBef>
                <a:spcPts val="640"/>
              </a:spcBef>
              <a:spcAft>
                <a:spcPts val="0"/>
              </a:spcAft>
              <a:buSzPts val="3200"/>
              <a:buFont typeface="Verdana"/>
              <a:buChar char="•"/>
            </a:pPr>
            <a:r>
              <a:rPr lang="en-US" sz="1800" dirty="0"/>
              <a:t>Approach will usually ask “how the approach will terminate?”. This is them asking what you want after that approach. Take this time to give them everything you want to do and how you plan on it ending it:</a:t>
            </a:r>
          </a:p>
          <a:p>
            <a:pPr marL="800100" lvl="1" indent="-342900">
              <a:spcBef>
                <a:spcPts val="640"/>
              </a:spcBef>
              <a:buSzPts val="3200"/>
              <a:buFont typeface="Verdana"/>
              <a:buChar char="•"/>
            </a:pPr>
            <a:r>
              <a:rPr lang="en-US" dirty="0"/>
              <a:t>EX:  “</a:t>
            </a:r>
            <a:r>
              <a:rPr lang="en-US" dirty="0" err="1"/>
              <a:t>STGRY</a:t>
            </a:r>
            <a:r>
              <a:rPr lang="en-US" dirty="0"/>
              <a:t> XX requests RV ILS 13 </a:t>
            </a:r>
            <a:r>
              <a:rPr lang="en-US" dirty="0" err="1"/>
              <a:t>KCRP</a:t>
            </a:r>
            <a:r>
              <a:rPr lang="en-US" dirty="0"/>
              <a:t> followed by </a:t>
            </a:r>
            <a:r>
              <a:rPr lang="en-US" dirty="0" err="1"/>
              <a:t>VOR</a:t>
            </a:r>
            <a:r>
              <a:rPr lang="en-US" dirty="0"/>
              <a:t> 18 </a:t>
            </a:r>
            <a:r>
              <a:rPr lang="en-US" dirty="0" err="1"/>
              <a:t>KCRP</a:t>
            </a:r>
            <a:r>
              <a:rPr lang="en-US" dirty="0"/>
              <a:t>, followed by the PAR 13R at </a:t>
            </a:r>
            <a:r>
              <a:rPr lang="en-US" dirty="0" err="1"/>
              <a:t>KNGP</a:t>
            </a:r>
            <a:r>
              <a:rPr lang="en-US" dirty="0"/>
              <a:t> for the full stop.”</a:t>
            </a:r>
            <a:endParaRPr dirty="0"/>
          </a:p>
        </p:txBody>
      </p:sp>
      <p:pic>
        <p:nvPicPr>
          <p:cNvPr id="310" name="Google Shape;310;p2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311" name="Google Shape;311;p2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32"/>
          <p:cNvSpPr txBox="1">
            <a:spLocks noGrp="1"/>
          </p:cNvSpPr>
          <p:nvPr>
            <p:ph type="title"/>
          </p:nvPr>
        </p:nvSpPr>
        <p:spPr>
          <a:xfrm>
            <a:off x="1253080" y="444073"/>
            <a:ext cx="6629853" cy="68982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Communications</a:t>
            </a:r>
            <a:endParaRPr dirty="0"/>
          </a:p>
        </p:txBody>
      </p:sp>
      <p:sp>
        <p:nvSpPr>
          <p:cNvPr id="336" name="Google Shape;336;p32"/>
          <p:cNvSpPr txBox="1">
            <a:spLocks noGrp="1"/>
          </p:cNvSpPr>
          <p:nvPr>
            <p:ph idx="1"/>
          </p:nvPr>
        </p:nvSpPr>
        <p:spPr>
          <a:xfrm>
            <a:off x="685345" y="1760350"/>
            <a:ext cx="7765322" cy="48746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Font typeface="Verdana"/>
              <a:buChar char="•"/>
            </a:pPr>
            <a:r>
              <a:rPr lang="en-US" sz="2400" dirty="0"/>
              <a:t>General Rules</a:t>
            </a:r>
            <a:endParaRPr sz="2400" dirty="0"/>
          </a:p>
          <a:p>
            <a:pPr marL="742950" lvl="1" indent="-285750" algn="l" rtl="0">
              <a:lnSpc>
                <a:spcPct val="90000"/>
              </a:lnSpc>
              <a:spcBef>
                <a:spcPts val="480"/>
              </a:spcBef>
              <a:spcAft>
                <a:spcPts val="0"/>
              </a:spcAft>
              <a:buSzPts val="2400"/>
              <a:buFont typeface="Verdana"/>
              <a:buChar char="•"/>
            </a:pPr>
            <a:r>
              <a:rPr lang="en-US" sz="2400" dirty="0"/>
              <a:t>Always read back specific instructions and clearances when applicable (CRAFT or DRAFT for initial clearance with clearance delivery)</a:t>
            </a:r>
            <a:endParaRPr dirty="0"/>
          </a:p>
          <a:p>
            <a:pPr marL="742950" lvl="1" indent="-133350" algn="l" rtl="0">
              <a:lnSpc>
                <a:spcPct val="90000"/>
              </a:lnSpc>
              <a:spcBef>
                <a:spcPts val="480"/>
              </a:spcBef>
              <a:spcAft>
                <a:spcPts val="0"/>
              </a:spcAft>
              <a:buSzPts val="2400"/>
              <a:buFont typeface="Verdana"/>
              <a:buNone/>
            </a:pPr>
            <a:endParaRPr sz="2400" dirty="0"/>
          </a:p>
          <a:p>
            <a:pPr marL="742950" lvl="1" indent="-285750" algn="l" rtl="0">
              <a:lnSpc>
                <a:spcPct val="90000"/>
              </a:lnSpc>
              <a:spcBef>
                <a:spcPts val="480"/>
              </a:spcBef>
              <a:spcAft>
                <a:spcPts val="0"/>
              </a:spcAft>
              <a:buSzPts val="2400"/>
              <a:buFont typeface="Verdana"/>
              <a:buChar char="•"/>
            </a:pPr>
            <a:r>
              <a:rPr lang="en-US" sz="2400" dirty="0"/>
              <a:t>Read back assigned headings, altitudes, airspeeds, frequencies, transponder codes and altimeter settings. Most everything else just warrants an acknowledgment by stating your </a:t>
            </a:r>
            <a:r>
              <a:rPr lang="en-US" sz="2400" dirty="0" err="1"/>
              <a:t>callsign</a:t>
            </a:r>
            <a:r>
              <a:rPr lang="en-US" sz="2400" dirty="0"/>
              <a:t>.</a:t>
            </a:r>
            <a:endParaRPr dirty="0"/>
          </a:p>
          <a:p>
            <a:pPr marL="742950" lvl="1" indent="-133350" algn="l" rtl="0">
              <a:lnSpc>
                <a:spcPct val="90000"/>
              </a:lnSpc>
              <a:spcBef>
                <a:spcPts val="480"/>
              </a:spcBef>
              <a:spcAft>
                <a:spcPts val="0"/>
              </a:spcAft>
              <a:buSzPts val="2400"/>
              <a:buFont typeface="Verdana"/>
              <a:buNone/>
            </a:pPr>
            <a:endParaRPr sz="2400" dirty="0"/>
          </a:p>
          <a:p>
            <a:pPr marL="742950" lvl="1" indent="-285750" algn="l" rtl="0">
              <a:lnSpc>
                <a:spcPct val="90000"/>
              </a:lnSpc>
              <a:spcBef>
                <a:spcPts val="480"/>
              </a:spcBef>
              <a:spcAft>
                <a:spcPts val="0"/>
              </a:spcAft>
              <a:buSzPts val="2400"/>
              <a:buFont typeface="Verdana"/>
              <a:buChar char="•"/>
            </a:pPr>
            <a:r>
              <a:rPr lang="en-US" sz="2400" dirty="0"/>
              <a:t>ASK ATC TO REPEAT ANYTHING YOU DIDN’T GET!!!</a:t>
            </a:r>
            <a:endParaRPr dirty="0"/>
          </a:p>
        </p:txBody>
      </p:sp>
      <p:pic>
        <p:nvPicPr>
          <p:cNvPr id="337" name="Google Shape;337;p32"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pic>
        <p:nvPicPr>
          <p:cNvPr id="338" name="Google Shape;338;p32"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43"/>
        <p:cNvGrpSpPr/>
        <p:nvPr/>
      </p:nvGrpSpPr>
      <p:grpSpPr>
        <a:xfrm>
          <a:off x="0" y="0"/>
          <a:ext cx="0" cy="0"/>
          <a:chOff x="0" y="0"/>
          <a:chExt cx="0" cy="0"/>
        </a:xfrm>
      </p:grpSpPr>
      <p:sp>
        <p:nvSpPr>
          <p:cNvPr id="344" name="Google Shape;344;p33"/>
          <p:cNvSpPr txBox="1">
            <a:spLocks noGrp="1"/>
          </p:cNvSpPr>
          <p:nvPr>
            <p:ph type="title"/>
          </p:nvPr>
        </p:nvSpPr>
        <p:spPr>
          <a:xfrm>
            <a:off x="1342630" y="337713"/>
            <a:ext cx="6458740" cy="7487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Required </a:t>
            </a:r>
            <a:r>
              <a:rPr lang="en-US" dirty="0" err="1"/>
              <a:t>Comms</a:t>
            </a:r>
            <a:endParaRPr dirty="0"/>
          </a:p>
        </p:txBody>
      </p:sp>
      <p:sp>
        <p:nvSpPr>
          <p:cNvPr id="345" name="Google Shape;345;p33"/>
          <p:cNvSpPr txBox="1">
            <a:spLocks noGrp="1"/>
          </p:cNvSpPr>
          <p:nvPr>
            <p:ph idx="1"/>
          </p:nvPr>
        </p:nvSpPr>
        <p:spPr>
          <a:xfrm>
            <a:off x="250825" y="1482934"/>
            <a:ext cx="8642350" cy="4962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dirty="0"/>
              <a:t>V – VFR on top altitude change</a:t>
            </a:r>
            <a:endParaRPr dirty="0"/>
          </a:p>
          <a:p>
            <a:pPr marL="342900" lvl="0" indent="-342900" algn="l" rtl="0">
              <a:spcBef>
                <a:spcPts val="480"/>
              </a:spcBef>
              <a:spcAft>
                <a:spcPts val="0"/>
              </a:spcAft>
              <a:buSzPts val="2400"/>
              <a:buFont typeface="Verdana"/>
              <a:buChar char="•"/>
            </a:pPr>
            <a:r>
              <a:rPr lang="en-US" dirty="0"/>
              <a:t>A – Leaving assigned Alt for another Alt</a:t>
            </a:r>
          </a:p>
          <a:p>
            <a:pPr marL="800100" lvl="1" indent="-342900">
              <a:spcBef>
                <a:spcPts val="480"/>
              </a:spcBef>
              <a:buSzPts val="2400"/>
              <a:buFont typeface="Verdana"/>
              <a:buChar char="•"/>
            </a:pPr>
            <a:r>
              <a:rPr lang="en-US" sz="2000" dirty="0"/>
              <a:t>If instructed to descend “at pilot’s discretion,” you can descend when deemed necessary, but you still have to let </a:t>
            </a:r>
            <a:r>
              <a:rPr lang="en-US" sz="2000" dirty="0" err="1"/>
              <a:t>ATC</a:t>
            </a:r>
            <a:r>
              <a:rPr lang="en-US" sz="2000" dirty="0"/>
              <a:t> know when you are vacating that altitude to the new altitude.</a:t>
            </a:r>
            <a:endParaRPr sz="2000" dirty="0"/>
          </a:p>
          <a:p>
            <a:pPr marL="342900" lvl="0" indent="-342900" algn="l" rtl="0">
              <a:spcBef>
                <a:spcPts val="480"/>
              </a:spcBef>
              <a:spcAft>
                <a:spcPts val="0"/>
              </a:spcAft>
              <a:buSzPts val="2400"/>
              <a:buFont typeface="Verdana"/>
              <a:buChar char="•"/>
            </a:pPr>
            <a:r>
              <a:rPr lang="en-US" dirty="0"/>
              <a:t>C – Can’t climb/descend at 500 fpm</a:t>
            </a:r>
            <a:endParaRPr dirty="0"/>
          </a:p>
          <a:p>
            <a:pPr marL="342900" lvl="0" indent="-342900" algn="l" rtl="0">
              <a:spcBef>
                <a:spcPts val="480"/>
              </a:spcBef>
              <a:spcAft>
                <a:spcPts val="0"/>
              </a:spcAft>
              <a:buSzPts val="2400"/>
              <a:buFont typeface="Verdana"/>
              <a:buChar char="•"/>
            </a:pPr>
            <a:r>
              <a:rPr lang="en-US" dirty="0"/>
              <a:t>A – Missed Approach</a:t>
            </a:r>
            <a:endParaRPr dirty="0"/>
          </a:p>
          <a:p>
            <a:pPr marL="342900" lvl="0" indent="-342900" algn="l" rtl="0">
              <a:spcBef>
                <a:spcPts val="480"/>
              </a:spcBef>
              <a:spcAft>
                <a:spcPts val="0"/>
              </a:spcAft>
              <a:buSzPts val="2400"/>
              <a:buFont typeface="Verdana"/>
              <a:buChar char="•"/>
            </a:pPr>
            <a:r>
              <a:rPr lang="en-US" dirty="0"/>
              <a:t>T – TAS changes by 5% or 10kts whichever is greater</a:t>
            </a:r>
            <a:endParaRPr dirty="0"/>
          </a:p>
          <a:p>
            <a:pPr marL="342900" lvl="0" indent="-342900" algn="l" rtl="0">
              <a:spcBef>
                <a:spcPts val="480"/>
              </a:spcBef>
              <a:spcAft>
                <a:spcPts val="0"/>
              </a:spcAft>
              <a:buSzPts val="2400"/>
              <a:buFont typeface="Verdana"/>
              <a:buChar char="•"/>
            </a:pPr>
            <a:r>
              <a:rPr lang="en-US" dirty="0"/>
              <a:t>E – Entering (time and alt) or leaving holding fix (Corpus                                                                  	Approach/Valley Approach does not require this call)</a:t>
            </a:r>
            <a:endParaRPr dirty="0"/>
          </a:p>
          <a:p>
            <a:pPr marL="342900" lvl="0" indent="-342900" algn="l" rtl="0">
              <a:spcBef>
                <a:spcPts val="480"/>
              </a:spcBef>
              <a:spcAft>
                <a:spcPts val="0"/>
              </a:spcAft>
              <a:buSzPts val="2400"/>
              <a:buFont typeface="Verdana"/>
              <a:buChar char="•"/>
            </a:pPr>
            <a:r>
              <a:rPr lang="en-US" dirty="0"/>
              <a:t>R – Radio or NAVAID degradation</a:t>
            </a:r>
            <a:endParaRPr dirty="0"/>
          </a:p>
          <a:p>
            <a:pPr marL="342900" lvl="0" indent="-342900" algn="l" rtl="0">
              <a:spcBef>
                <a:spcPts val="480"/>
              </a:spcBef>
              <a:spcAft>
                <a:spcPts val="0"/>
              </a:spcAft>
              <a:buSzPts val="2400"/>
              <a:buFont typeface="Verdana"/>
              <a:buChar char="•"/>
            </a:pPr>
            <a:r>
              <a:rPr lang="en-US" dirty="0"/>
              <a:t>S – Safety of flight issues (un-forecast WX is included)</a:t>
            </a:r>
            <a:endParaRPr dirty="0"/>
          </a:p>
        </p:txBody>
      </p:sp>
      <p:pic>
        <p:nvPicPr>
          <p:cNvPr id="346" name="Google Shape;346;p33"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pic>
        <p:nvPicPr>
          <p:cNvPr id="347" name="Google Shape;347;p33"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sp>
        <p:nvSpPr>
          <p:cNvPr id="369" name="Google Shape;369;p36"/>
          <p:cNvSpPr txBox="1">
            <a:spLocks noGrp="1"/>
          </p:cNvSpPr>
          <p:nvPr>
            <p:ph type="title"/>
          </p:nvPr>
        </p:nvSpPr>
        <p:spPr>
          <a:xfrm>
            <a:off x="1445332" y="495713"/>
            <a:ext cx="6245350"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Communications</a:t>
            </a:r>
            <a:endParaRPr dirty="0"/>
          </a:p>
        </p:txBody>
      </p:sp>
      <p:sp>
        <p:nvSpPr>
          <p:cNvPr id="370" name="Google Shape;370;p36"/>
          <p:cNvSpPr txBox="1">
            <a:spLocks noGrp="1"/>
          </p:cNvSpPr>
          <p:nvPr>
            <p:ph idx="1"/>
          </p:nvPr>
        </p:nvSpPr>
        <p:spPr>
          <a:xfrm>
            <a:off x="685346" y="1637334"/>
            <a:ext cx="7765322" cy="481922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Unicom/CTAF</a:t>
            </a:r>
            <a:endParaRPr dirty="0"/>
          </a:p>
          <a:p>
            <a:pPr marL="742950" lvl="1" indent="-285750" algn="l" rtl="0">
              <a:lnSpc>
                <a:spcPct val="90000"/>
              </a:lnSpc>
              <a:spcBef>
                <a:spcPts val="480"/>
              </a:spcBef>
              <a:spcAft>
                <a:spcPts val="0"/>
              </a:spcAft>
              <a:buSzPts val="2400"/>
              <a:buFont typeface="Verdana"/>
              <a:buChar char="•"/>
            </a:pPr>
            <a:r>
              <a:rPr lang="en-US" sz="2400" dirty="0"/>
              <a:t>Speak to the lowest common denominator, the VFR pilot with no approach plates</a:t>
            </a:r>
            <a:endParaRPr dirty="0"/>
          </a:p>
          <a:p>
            <a:pPr marL="742950" lvl="1" indent="-285750" algn="l" rtl="0">
              <a:lnSpc>
                <a:spcPct val="90000"/>
              </a:lnSpc>
              <a:spcBef>
                <a:spcPts val="480"/>
              </a:spcBef>
              <a:spcAft>
                <a:spcPts val="0"/>
              </a:spcAft>
              <a:buSzPts val="2400"/>
              <a:buFont typeface="Verdana"/>
              <a:buChar char="•"/>
            </a:pPr>
            <a:r>
              <a:rPr lang="en-US" sz="2400" dirty="0"/>
              <a:t>They don’t know what “Procedure turn VOR 32 Circle 14” means.</a:t>
            </a:r>
            <a:endParaRPr dirty="0"/>
          </a:p>
          <a:p>
            <a:pPr marL="742950" lvl="1" indent="-133350" algn="l" rtl="0">
              <a:lnSpc>
                <a:spcPct val="90000"/>
              </a:lnSpc>
              <a:spcBef>
                <a:spcPts val="480"/>
              </a:spcBef>
              <a:spcAft>
                <a:spcPts val="0"/>
              </a:spcAft>
              <a:buSzPts val="2400"/>
              <a:buFont typeface="Verdana"/>
              <a:buNone/>
            </a:pPr>
            <a:endParaRPr sz="2400" dirty="0"/>
          </a:p>
          <a:p>
            <a:pPr marL="342900" lvl="0" indent="-342900" algn="l" rtl="0">
              <a:lnSpc>
                <a:spcPct val="90000"/>
              </a:lnSpc>
              <a:spcBef>
                <a:spcPts val="560"/>
              </a:spcBef>
              <a:spcAft>
                <a:spcPts val="0"/>
              </a:spcAft>
              <a:buSzPts val="2800"/>
              <a:buFont typeface="Verdana"/>
              <a:buChar char="•"/>
            </a:pPr>
            <a:r>
              <a:rPr lang="en-US" sz="2800" dirty="0"/>
              <a:t>Sample calls for 10 and 5 miles:</a:t>
            </a:r>
            <a:endParaRPr dirty="0"/>
          </a:p>
          <a:p>
            <a:pPr marL="742950" lvl="1" indent="-285750" algn="l" rtl="0">
              <a:lnSpc>
                <a:spcPct val="90000"/>
              </a:lnSpc>
              <a:spcBef>
                <a:spcPts val="400"/>
              </a:spcBef>
              <a:spcAft>
                <a:spcPts val="0"/>
              </a:spcAft>
              <a:buSzPts val="2000"/>
              <a:buFont typeface="Verdana"/>
              <a:buChar char="•"/>
            </a:pPr>
            <a:r>
              <a:rPr lang="en-US" sz="2000" dirty="0"/>
              <a:t>“Aransas County traffic, STGRY16, 10 miles northwest, 1600 feet, inbound for a straight in 14, Aransas County.”</a:t>
            </a:r>
            <a:endParaRPr dirty="0"/>
          </a:p>
          <a:p>
            <a:pPr marL="742950" lvl="1" indent="-285750" algn="l" rtl="0">
              <a:lnSpc>
                <a:spcPct val="90000"/>
              </a:lnSpc>
              <a:spcBef>
                <a:spcPts val="400"/>
              </a:spcBef>
              <a:spcAft>
                <a:spcPts val="0"/>
              </a:spcAft>
              <a:buSzPts val="2000"/>
              <a:buFont typeface="Verdana"/>
              <a:buChar char="•"/>
            </a:pPr>
            <a:r>
              <a:rPr lang="en-US" sz="2000" dirty="0"/>
              <a:t>“Alice Traffic, Navy King Air 16, 5 miles to the west.  Will overfly the field at 1100 feet to enter left downwind </a:t>
            </a:r>
            <a:r>
              <a:rPr lang="en-US" sz="2000" dirty="0" err="1"/>
              <a:t>Rwy</a:t>
            </a:r>
            <a:r>
              <a:rPr lang="en-US" sz="2000" dirty="0"/>
              <a:t> 13, touch and go, and depart to the east, Alice.”</a:t>
            </a:r>
            <a:endParaRPr dirty="0"/>
          </a:p>
          <a:p>
            <a:pPr marL="342900" lvl="0" indent="-215900" algn="l" rtl="0">
              <a:lnSpc>
                <a:spcPct val="90000"/>
              </a:lnSpc>
              <a:spcBef>
                <a:spcPts val="400"/>
              </a:spcBef>
              <a:spcAft>
                <a:spcPts val="0"/>
              </a:spcAft>
              <a:buSzPts val="2000"/>
              <a:buFont typeface="Verdana"/>
              <a:buNone/>
            </a:pPr>
            <a:endParaRPr sz="2000" dirty="0"/>
          </a:p>
          <a:p>
            <a:pPr marL="342900" lvl="0" indent="-190500" algn="l" rtl="0">
              <a:lnSpc>
                <a:spcPct val="90000"/>
              </a:lnSpc>
              <a:spcBef>
                <a:spcPts val="480"/>
              </a:spcBef>
              <a:spcAft>
                <a:spcPts val="0"/>
              </a:spcAft>
              <a:buSzPts val="2400"/>
              <a:buFont typeface="Verdana"/>
              <a:buNone/>
            </a:pPr>
            <a:endParaRPr sz="2400" dirty="0"/>
          </a:p>
        </p:txBody>
      </p:sp>
      <p:pic>
        <p:nvPicPr>
          <p:cNvPr id="371" name="Google Shape;371;p36" descr="tw4-new"/>
          <p:cNvPicPr preferRelativeResize="0"/>
          <p:nvPr/>
        </p:nvPicPr>
        <p:blipFill rotWithShape="1">
          <a:blip r:embed="rId3">
            <a:alphaModFix/>
          </a:blip>
          <a:srcRect/>
          <a:stretch/>
        </p:blipFill>
        <p:spPr>
          <a:xfrm>
            <a:off x="7620000" y="228600"/>
            <a:ext cx="1279525" cy="1120775"/>
          </a:xfrm>
          <a:prstGeom prst="rect">
            <a:avLst/>
          </a:prstGeom>
          <a:noFill/>
          <a:ln>
            <a:noFill/>
          </a:ln>
        </p:spPr>
      </p:pic>
      <p:pic>
        <p:nvPicPr>
          <p:cNvPr id="372" name="Google Shape;372;p36"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37"/>
          <p:cNvSpPr txBox="1">
            <a:spLocks noGrp="1"/>
          </p:cNvSpPr>
          <p:nvPr>
            <p:ph type="title"/>
          </p:nvPr>
        </p:nvSpPr>
        <p:spPr>
          <a:xfrm>
            <a:off x="1014310" y="441949"/>
            <a:ext cx="7115380" cy="69407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379" name="Google Shape;379;p37"/>
          <p:cNvSpPr txBox="1">
            <a:spLocks noGrp="1"/>
          </p:cNvSpPr>
          <p:nvPr>
            <p:ph idx="1"/>
          </p:nvPr>
        </p:nvSpPr>
        <p:spPr>
          <a:xfrm>
            <a:off x="685800" y="1524000"/>
            <a:ext cx="7772400" cy="44545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Instrument Departure—critical phase of flight (low, slow, and heavy)</a:t>
            </a:r>
            <a:endParaRPr dirty="0"/>
          </a:p>
          <a:p>
            <a:pPr marL="742950" lvl="1" indent="-285750" algn="l" rtl="0">
              <a:lnSpc>
                <a:spcPct val="90000"/>
              </a:lnSpc>
              <a:spcBef>
                <a:spcPts val="480"/>
              </a:spcBef>
              <a:spcAft>
                <a:spcPts val="0"/>
              </a:spcAft>
              <a:buSzPts val="2400"/>
              <a:buFont typeface="Verdana"/>
              <a:buChar char="•"/>
            </a:pPr>
            <a:r>
              <a:rPr lang="en-US" sz="2400" dirty="0"/>
              <a:t>Focus on solid, specific briefing</a:t>
            </a:r>
            <a:endParaRPr dirty="0"/>
          </a:p>
          <a:p>
            <a:pPr marL="742950" lvl="1" indent="-285750" algn="l" rtl="0">
              <a:lnSpc>
                <a:spcPct val="90000"/>
              </a:lnSpc>
              <a:spcBef>
                <a:spcPts val="480"/>
              </a:spcBef>
              <a:spcAft>
                <a:spcPts val="0"/>
              </a:spcAft>
              <a:buSzPts val="2400"/>
              <a:buFont typeface="Verdana"/>
              <a:buChar char="•"/>
            </a:pPr>
            <a:r>
              <a:rPr lang="en-US" sz="2400" dirty="0"/>
              <a:t>Ensure copilot is onboard with all aspects of brief</a:t>
            </a:r>
            <a:endParaRPr dirty="0"/>
          </a:p>
          <a:p>
            <a:pPr marL="342900" lvl="0" indent="-342900" algn="l" rtl="0">
              <a:lnSpc>
                <a:spcPct val="90000"/>
              </a:lnSpc>
              <a:spcBef>
                <a:spcPts val="560"/>
              </a:spcBef>
              <a:spcAft>
                <a:spcPts val="0"/>
              </a:spcAft>
              <a:buSzPts val="2800"/>
              <a:buFont typeface="Verdana"/>
              <a:buChar char="•"/>
            </a:pPr>
            <a:r>
              <a:rPr lang="en-US" sz="2800" dirty="0"/>
              <a:t>Instrument Departure Brief items</a:t>
            </a:r>
            <a:endParaRPr dirty="0"/>
          </a:p>
          <a:p>
            <a:pPr marL="742950" lvl="1" indent="-285750" algn="l" rtl="0">
              <a:lnSpc>
                <a:spcPct val="90000"/>
              </a:lnSpc>
              <a:spcBef>
                <a:spcPts val="480"/>
              </a:spcBef>
              <a:spcAft>
                <a:spcPts val="0"/>
              </a:spcAft>
              <a:buSzPts val="2400"/>
              <a:buFont typeface="Verdana"/>
              <a:buChar char="•"/>
            </a:pPr>
            <a:r>
              <a:rPr lang="en-US" sz="2400" dirty="0"/>
              <a:t>Instrument Departure Procedures/Trouble T</a:t>
            </a:r>
            <a:endParaRPr dirty="0"/>
          </a:p>
          <a:p>
            <a:pPr marL="742950" lvl="1" indent="-285750" algn="l" rtl="0">
              <a:lnSpc>
                <a:spcPct val="90000"/>
              </a:lnSpc>
              <a:spcBef>
                <a:spcPts val="480"/>
              </a:spcBef>
              <a:spcAft>
                <a:spcPts val="0"/>
              </a:spcAft>
              <a:buSzPts val="2400"/>
              <a:buFont typeface="Verdana"/>
              <a:buChar char="•"/>
            </a:pPr>
            <a:r>
              <a:rPr lang="en-US" sz="2400" dirty="0"/>
              <a:t>Instrument Recovery-Emergency Return (Sim IMC)</a:t>
            </a:r>
            <a:endParaRPr dirty="0"/>
          </a:p>
          <a:p>
            <a:pPr marL="742950" lvl="1" indent="-285750" algn="l" rtl="0">
              <a:lnSpc>
                <a:spcPct val="90000"/>
              </a:lnSpc>
              <a:spcBef>
                <a:spcPts val="480"/>
              </a:spcBef>
              <a:spcAft>
                <a:spcPts val="0"/>
              </a:spcAft>
              <a:buSzPts val="2400"/>
              <a:buFont typeface="Verdana"/>
              <a:buChar char="•"/>
            </a:pPr>
            <a:r>
              <a:rPr lang="en-US" sz="2400" dirty="0"/>
              <a:t>Recovery-Emergency Return (Actual Conditions)</a:t>
            </a:r>
            <a:endParaRPr dirty="0"/>
          </a:p>
        </p:txBody>
      </p:sp>
      <p:pic>
        <p:nvPicPr>
          <p:cNvPr id="380" name="Google Shape;380;p37"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381" name="Google Shape;381;p37"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37"/>
          <p:cNvSpPr txBox="1">
            <a:spLocks noGrp="1"/>
          </p:cNvSpPr>
          <p:nvPr>
            <p:ph type="title"/>
          </p:nvPr>
        </p:nvSpPr>
        <p:spPr>
          <a:xfrm>
            <a:off x="1014310" y="441949"/>
            <a:ext cx="7115380" cy="69407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 Minimums</a:t>
            </a:r>
            <a:endParaRPr dirty="0"/>
          </a:p>
        </p:txBody>
      </p:sp>
      <p:sp>
        <p:nvSpPr>
          <p:cNvPr id="379" name="Google Shape;379;p37"/>
          <p:cNvSpPr txBox="1">
            <a:spLocks noGrp="1"/>
          </p:cNvSpPr>
          <p:nvPr>
            <p:ph idx="1"/>
          </p:nvPr>
        </p:nvSpPr>
        <p:spPr>
          <a:xfrm>
            <a:off x="685800" y="1523999"/>
            <a:ext cx="7772400" cy="5233639"/>
          </a:xfrm>
          <a:prstGeom prst="rect">
            <a:avLst/>
          </a:prstGeom>
          <a:noFill/>
          <a:ln>
            <a:noFill/>
          </a:ln>
        </p:spPr>
        <p:txBody>
          <a:bodyPr spcFirstLastPara="1" wrap="square" lIns="91425" tIns="45700" rIns="91425" bIns="45700" anchor="t" anchorCtr="0">
            <a:noAutofit/>
          </a:bodyPr>
          <a:lstStyle/>
          <a:p>
            <a:pPr>
              <a:lnSpc>
                <a:spcPct val="75000"/>
              </a:lnSpc>
            </a:pPr>
            <a:r>
              <a:rPr lang="en-US" dirty="0"/>
              <a:t>Standard instrument rating :</a:t>
            </a:r>
          </a:p>
          <a:p>
            <a:pPr lvl="1">
              <a:lnSpc>
                <a:spcPct val="75000"/>
              </a:lnSpc>
            </a:pPr>
            <a:endParaRPr lang="en-US" dirty="0"/>
          </a:p>
          <a:p>
            <a:pPr lvl="1">
              <a:lnSpc>
                <a:spcPct val="75000"/>
              </a:lnSpc>
            </a:pPr>
            <a:r>
              <a:rPr lang="en-US" sz="2400" dirty="0"/>
              <a:t>Non-precision:</a:t>
            </a:r>
          </a:p>
          <a:p>
            <a:pPr lvl="2">
              <a:lnSpc>
                <a:spcPct val="75000"/>
              </a:lnSpc>
            </a:pPr>
            <a:r>
              <a:rPr lang="en-US" sz="2400" dirty="0"/>
              <a:t>Published minimums for the available non-precision approach, but not less than 300-foot ceiling and 1-statute mile visibility.</a:t>
            </a:r>
          </a:p>
          <a:p>
            <a:pPr lvl="2">
              <a:lnSpc>
                <a:spcPct val="75000"/>
              </a:lnSpc>
            </a:pPr>
            <a:endParaRPr lang="en-US" sz="2400" dirty="0"/>
          </a:p>
          <a:p>
            <a:pPr lvl="1">
              <a:lnSpc>
                <a:spcPct val="75000"/>
              </a:lnSpc>
            </a:pPr>
            <a:r>
              <a:rPr lang="en-US" sz="2400" dirty="0"/>
              <a:t>Precision:  </a:t>
            </a:r>
          </a:p>
          <a:p>
            <a:pPr lvl="2">
              <a:lnSpc>
                <a:spcPct val="75000"/>
              </a:lnSpc>
            </a:pPr>
            <a:r>
              <a:rPr lang="en-US" sz="2400" dirty="0"/>
              <a:t>When a precision approach compatible with installed and operable aircraft equipment is available, takeoff is authorized provided the weather is at least equal to the precision approach minimums for the landing runway in use, but in no case when the weather is less than 200-foot ceiling and 1/2-statute-mile visibility/2,400-foot runway visual range (</a:t>
            </a:r>
            <a:r>
              <a:rPr lang="en-US" sz="2400" dirty="0" err="1"/>
              <a:t>RVR</a:t>
            </a:r>
            <a:r>
              <a:rPr lang="en-US" sz="2400" dirty="0"/>
              <a:t>).</a:t>
            </a:r>
            <a:endParaRPr sz="2400" dirty="0"/>
          </a:p>
        </p:txBody>
      </p:sp>
      <p:pic>
        <p:nvPicPr>
          <p:cNvPr id="380" name="Google Shape;380;p37"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381" name="Google Shape;381;p37"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92745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396" name="Google Shape;396;p39"/>
          <p:cNvSpPr txBox="1">
            <a:spLocks noGrp="1"/>
          </p:cNvSpPr>
          <p:nvPr>
            <p:ph type="title"/>
          </p:nvPr>
        </p:nvSpPr>
        <p:spPr>
          <a:xfrm>
            <a:off x="1127573" y="375694"/>
            <a:ext cx="6880866" cy="67277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397" name="Google Shape;397;p39"/>
          <p:cNvSpPr txBox="1">
            <a:spLocks noGrp="1"/>
          </p:cNvSpPr>
          <p:nvPr>
            <p:ph idx="1"/>
          </p:nvPr>
        </p:nvSpPr>
        <p:spPr>
          <a:xfrm>
            <a:off x="246831" y="1554921"/>
            <a:ext cx="8642350" cy="49625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Trouble T</a:t>
            </a:r>
            <a:endParaRPr dirty="0"/>
          </a:p>
          <a:p>
            <a:pPr marL="742950" lvl="1" indent="-285750" algn="l" rtl="0">
              <a:spcBef>
                <a:spcPts val="560"/>
              </a:spcBef>
              <a:spcAft>
                <a:spcPts val="0"/>
              </a:spcAft>
              <a:buSzPts val="2800"/>
              <a:buFont typeface="Verdana"/>
              <a:buChar char="•"/>
            </a:pPr>
            <a:r>
              <a:rPr lang="en-US" dirty="0"/>
              <a:t>The Trouble T applies on the departure as well as the approach if conducting a touch and go.</a:t>
            </a:r>
            <a:endParaRPr dirty="0"/>
          </a:p>
          <a:p>
            <a:pPr marL="1143000" lvl="2" indent="-228600" algn="l" rtl="0">
              <a:spcBef>
                <a:spcPts val="480"/>
              </a:spcBef>
              <a:spcAft>
                <a:spcPts val="0"/>
              </a:spcAft>
              <a:buSzPts val="2400"/>
              <a:buFont typeface="Verdana"/>
              <a:buChar char="•"/>
            </a:pPr>
            <a:r>
              <a:rPr lang="en-US" dirty="0"/>
              <a:t>You must brief the Trouble T for both</a:t>
            </a:r>
            <a:endParaRPr dirty="0"/>
          </a:p>
          <a:p>
            <a:pPr marL="742950" lvl="1" indent="-285750" algn="l" rtl="0">
              <a:spcBef>
                <a:spcPts val="560"/>
              </a:spcBef>
              <a:spcAft>
                <a:spcPts val="0"/>
              </a:spcAft>
              <a:buSzPts val="2800"/>
              <a:buFont typeface="Verdana"/>
              <a:buChar char="•"/>
            </a:pPr>
            <a:r>
              <a:rPr lang="en-US" dirty="0"/>
              <a:t>See FTI / AIM for discussions on the 4 types of Instrument Departures.</a:t>
            </a:r>
            <a:endParaRPr dirty="0"/>
          </a:p>
          <a:p>
            <a:pPr marL="742950" lvl="1" indent="-285750" algn="l" rtl="0">
              <a:spcBef>
                <a:spcPts val="560"/>
              </a:spcBef>
              <a:spcAft>
                <a:spcPts val="0"/>
              </a:spcAft>
              <a:buSzPts val="2800"/>
              <a:buFont typeface="Verdana"/>
              <a:buChar char="•"/>
            </a:pPr>
            <a:r>
              <a:rPr lang="en-US" dirty="0"/>
              <a:t>Non-standard alternate WX </a:t>
            </a:r>
            <a:r>
              <a:rPr lang="en-US" dirty="0" err="1"/>
              <a:t>Mins</a:t>
            </a:r>
            <a:r>
              <a:rPr lang="en-US" dirty="0"/>
              <a:t> do not apply to DOD, use OPNAV requirements.</a:t>
            </a:r>
            <a:endParaRPr dirty="0"/>
          </a:p>
          <a:p>
            <a:pPr marL="742950" lvl="1" indent="-285750" algn="l" rtl="0">
              <a:spcBef>
                <a:spcPts val="560"/>
              </a:spcBef>
              <a:spcAft>
                <a:spcPts val="0"/>
              </a:spcAft>
              <a:buSzPts val="2800"/>
              <a:buFont typeface="Verdana"/>
              <a:buChar char="•"/>
            </a:pPr>
            <a:r>
              <a:rPr lang="en-US" dirty="0"/>
              <a:t>A-NA does apply, and is not available for use a alternate.</a:t>
            </a:r>
            <a:endParaRPr dirty="0"/>
          </a:p>
          <a:p>
            <a:pPr marL="742950" lvl="1" indent="-285750" algn="l" rtl="0">
              <a:spcBef>
                <a:spcPts val="560"/>
              </a:spcBef>
              <a:spcAft>
                <a:spcPts val="0"/>
              </a:spcAft>
              <a:buSzPts val="2800"/>
              <a:buFont typeface="Verdana"/>
              <a:buNone/>
            </a:pPr>
            <a:endParaRPr dirty="0"/>
          </a:p>
        </p:txBody>
      </p:sp>
      <p:pic>
        <p:nvPicPr>
          <p:cNvPr id="398" name="Google Shape;398;p3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399" name="Google Shape;399;p3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400" name="Google Shape;400;p39" descr="data:image/png;base64,iVBORw0KGgoAAAANSUhEUgAAAHgAAAA3CAMAAADwtH5ZAAAAeFBMVEX///8AAADp6elbW1v29vZ0dHRra2uMjIzy8vJfX19TU1P4+Pj7+/sODg7v7++Tk5MTExOhoaFMTEzHx8fPz897e3uysrKbm5vg4OC5ubkuLi5oaGjZ2dkfHx+IiIg0NDSurq5AQEBFRUUcHBy/v7/KysolJSUyMjI8S6jeAAADk0lEQVRYhe2Y3XaqMBCFE4oKCgEEBBTFv9r3f8MzE5IQklC5OItzcdw3tWDzZSZ7ZrJKyEcf/U8qNpss+Afc7EUp/WFLY70t5dpHC4OTnkvTZlkuo1Khtyi4VGB6WJKbPwbwccGQgzXVtFkO/Ix1MF0sZLYXSS7P/OdqKXAmIj2RFf95zpfhBjLF36RJ+Yf1ROeM/BnLsdkt6CLtTMiuT3r8dH/Tr2r7GWOj7bByrkWKowAj7SAap7tl++uzGU6wPp9HnshpNY/rrwR3z/Pb55pmU9+9G/EEIZzMaG+Uzsv1U6Dolf8qjeY8Tdyk0VJNcKFWeiM/lAHXxG8C4onEJ1NgGo72ZIJPuNRuBvgqLQ2kGnwtQz62U2C6/QXMh018fc+NJLercbeXiLS3/kHpOCnhh5NWbQYYhk0a09P764Qcw/TCd/uoVXW5ugiCbx1salh4DK47mm46Gr/tQG2n9eekT3jxEn3M9heCL02sp2MMrsACDHy9enfKsndAtySM5xgeylFldxEEb7gtFGsEru9YiC28dzlE01ON4Va6Cgq4Fc/SCTDGRTc7Bxi2dIPUAT78leufJBdSw/q62kOCxbCyu4gARwlkO9lZYHbvh/kT/vZXez0lF7OaizAP6iPfvQtMdnBEcWWBcb1AbODyG1iNf7A/rJmi6MonwZd4bt5FJLi/o1Um+Mi9QnjKO3ucKFWSi1FGRd6rgFw34sWxmALzDnUdg3Nlqno/0fr6t6qU7mbheDLkclwWGjiAj+l1BA6HMkp4C57QRp2wPYpUMsYha2DiAefRaOAc6r+JdqgIR+3UNfn7rMAEzyyWwnW8m3jVTYIJw7QcdhIc4bEPi0AeJ2b6SnHBJPUP1cS0VtqYfzQYDs1LGwlW9wm9VBwaSunlaanlAl/46vz1fY/BpAUPxV0PjmCrj+2gzsyW1G3ARKTejsAIkwmJ15pJDDAp+lUQ7MHJVcyTYrllECFF+SnUTUspw9ms/TIFFmQEo1X1N9gVvxzcVq0LC/lbAxwyzfTa9LXApHj04Iiab+AsX47p6Mll47I5ZAaXPpKmUYNrNVS5DSbNmYNhiXhcuNgLXJcJ1S6hTcYmmMbYPIWuWv5sMDlg/flgs4sxgyu78/EcpRbNrVJray4wGOSEAT++jedYbYkj5KIMv97rlOntNGqSxK7ObE2eSXKwLizw5avrlhx5MzTr30/Osvnoo48++lv6A4ATLTNoT1PHAAAAAElFTkSuQmCC"/>
          <p:cNvSpPr/>
          <p:nvPr/>
        </p:nvSpPr>
        <p:spPr>
          <a:xfrm>
            <a:off x="533400" y="3276600"/>
            <a:ext cx="304800" cy="3048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401" name="Google Shape;401;p39" descr="https://o.quizlet.com/jpwBLz8tob1pW2vJNdXHsw_m.jpg"/>
          <p:cNvPicPr preferRelativeResize="0"/>
          <p:nvPr/>
        </p:nvPicPr>
        <p:blipFill rotWithShape="1">
          <a:blip r:embed="rId5">
            <a:alphaModFix/>
          </a:blip>
          <a:srcRect l="2266" t="27638" b="52361"/>
          <a:stretch/>
        </p:blipFill>
        <p:spPr>
          <a:xfrm>
            <a:off x="6134676" y="5284693"/>
            <a:ext cx="1256724" cy="457201"/>
          </a:xfrm>
          <a:prstGeom prst="rect">
            <a:avLst/>
          </a:prstGeom>
          <a:noFill/>
          <a:ln>
            <a:noFill/>
          </a:ln>
        </p:spPr>
      </p:pic>
      <p:pic>
        <p:nvPicPr>
          <p:cNvPr id="402" name="Google Shape;402;p39" descr="http://2.bp.blogspot.com/-R7cFKjuymvw/Ttwa4uro16I/AAAAAAAACjM/iDJcchEHk-M/s1600/AeronavNotes.jpg"/>
          <p:cNvPicPr preferRelativeResize="0"/>
          <p:nvPr/>
        </p:nvPicPr>
        <p:blipFill rotWithShape="1">
          <a:blip r:embed="rId6">
            <a:alphaModFix/>
          </a:blip>
          <a:srcRect r="88799" b="41259"/>
          <a:stretch/>
        </p:blipFill>
        <p:spPr>
          <a:xfrm>
            <a:off x="2178855" y="5113243"/>
            <a:ext cx="530225" cy="80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74125" y="511937"/>
            <a:ext cx="7055380" cy="59956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Stage Review</a:t>
            </a:r>
            <a:endParaRPr dirty="0"/>
          </a:p>
        </p:txBody>
      </p:sp>
      <p:sp>
        <p:nvSpPr>
          <p:cNvPr id="132" name="Google Shape;132;p4"/>
          <p:cNvSpPr txBox="1">
            <a:spLocks noGrp="1"/>
          </p:cNvSpPr>
          <p:nvPr>
            <p:ph idx="1"/>
          </p:nvPr>
        </p:nvSpPr>
        <p:spPr>
          <a:xfrm>
            <a:off x="250825" y="1462087"/>
            <a:ext cx="8642350" cy="4962525"/>
          </a:xfrm>
          <a:prstGeom prst="rect">
            <a:avLst/>
          </a:prstGeom>
          <a:noFill/>
          <a:ln>
            <a:noFill/>
          </a:ln>
        </p:spPr>
        <p:txBody>
          <a:bodyPr spcFirstLastPara="1" wrap="square" lIns="91425" tIns="45700" rIns="91425" bIns="45700" anchor="t" anchorCtr="0">
            <a:noAutofit/>
          </a:bodyPr>
          <a:lstStyle/>
          <a:p>
            <a:pPr marL="838200" lvl="1" indent="-361950" algn="l" rtl="0">
              <a:lnSpc>
                <a:spcPct val="80000"/>
              </a:lnSpc>
              <a:spcBef>
                <a:spcPts val="0"/>
              </a:spcBef>
              <a:spcAft>
                <a:spcPts val="0"/>
              </a:spcAft>
              <a:buSzPts val="1700"/>
              <a:buFont typeface="Verdana"/>
              <a:buChar char="•"/>
            </a:pPr>
            <a:r>
              <a:rPr lang="en-US" sz="1700" dirty="0"/>
              <a:t>I2100 Block BI Sims - 4 events</a:t>
            </a:r>
            <a:endParaRPr sz="2500" dirty="0"/>
          </a:p>
          <a:p>
            <a:pPr marL="838200" lvl="1" indent="-361950" algn="l" rtl="0">
              <a:lnSpc>
                <a:spcPct val="80000"/>
              </a:lnSpc>
              <a:spcBef>
                <a:spcPts val="400"/>
              </a:spcBef>
              <a:spcAft>
                <a:spcPts val="0"/>
              </a:spcAft>
              <a:buSzPts val="1700"/>
              <a:buFont typeface="Verdana"/>
              <a:buChar char="•"/>
            </a:pPr>
            <a:r>
              <a:rPr lang="en-US" sz="1700" dirty="0"/>
              <a:t>I2200 Block RI Sims - 2 events</a:t>
            </a:r>
            <a:endParaRPr sz="2500" dirty="0"/>
          </a:p>
          <a:p>
            <a:pPr marL="838200" lvl="1" indent="-361950" algn="l" rtl="0">
              <a:lnSpc>
                <a:spcPct val="80000"/>
              </a:lnSpc>
              <a:spcBef>
                <a:spcPts val="400"/>
              </a:spcBef>
              <a:spcAft>
                <a:spcPts val="0"/>
              </a:spcAft>
              <a:buSzPts val="1700"/>
              <a:buFont typeface="Verdana"/>
              <a:buChar char="•"/>
            </a:pPr>
            <a:r>
              <a:rPr lang="en-US" sz="1700" dirty="0"/>
              <a:t>I3100 Block RI Sims - 6 events</a:t>
            </a:r>
            <a:endParaRPr sz="2500" dirty="0"/>
          </a:p>
          <a:p>
            <a:pPr marL="838200" lvl="1" indent="-361950" algn="l" rtl="0">
              <a:lnSpc>
                <a:spcPct val="80000"/>
              </a:lnSpc>
              <a:spcBef>
                <a:spcPts val="400"/>
              </a:spcBef>
              <a:spcAft>
                <a:spcPts val="0"/>
              </a:spcAft>
              <a:buSzPts val="1700"/>
              <a:buFont typeface="Verdana"/>
              <a:buChar char="•"/>
            </a:pPr>
            <a:r>
              <a:rPr lang="en-US" sz="1700" dirty="0"/>
              <a:t>I4100 Block Flights - 4 events - Instrument Intro with emphasis on the different types of approaches </a:t>
            </a:r>
            <a:endParaRPr sz="1700" dirty="0"/>
          </a:p>
          <a:p>
            <a:pPr marL="838200" lvl="1" indent="-361950" algn="l" rtl="0">
              <a:lnSpc>
                <a:spcPct val="80000"/>
              </a:lnSpc>
              <a:spcBef>
                <a:spcPts val="400"/>
              </a:spcBef>
              <a:spcAft>
                <a:spcPts val="0"/>
              </a:spcAft>
              <a:buSzPts val="1700"/>
              <a:buFont typeface="Verdana"/>
              <a:buChar char="•"/>
            </a:pPr>
            <a:r>
              <a:rPr lang="en-US" sz="1700" dirty="0"/>
              <a:t>I3200 Block - 6 Emergency Instrument Sims</a:t>
            </a:r>
            <a:endParaRPr sz="2500" dirty="0"/>
          </a:p>
          <a:p>
            <a:pPr marL="838200" lvl="1" indent="-361950" algn="l" rtl="0">
              <a:lnSpc>
                <a:spcPct val="80000"/>
              </a:lnSpc>
              <a:spcBef>
                <a:spcPts val="400"/>
              </a:spcBef>
              <a:spcAft>
                <a:spcPts val="0"/>
              </a:spcAft>
              <a:buSzPts val="1700"/>
              <a:buFont typeface="Verdana"/>
              <a:buChar char="•"/>
            </a:pPr>
            <a:r>
              <a:rPr lang="en-US" sz="1700" dirty="0"/>
              <a:t>I4200 Block - 4 Emergency Instrument Flights</a:t>
            </a:r>
            <a:endParaRPr sz="2500" dirty="0"/>
          </a:p>
          <a:p>
            <a:pPr marL="838200" lvl="1" indent="-361950" algn="l" rtl="0">
              <a:lnSpc>
                <a:spcPct val="80000"/>
              </a:lnSpc>
              <a:spcBef>
                <a:spcPts val="400"/>
              </a:spcBef>
              <a:spcAft>
                <a:spcPts val="0"/>
              </a:spcAft>
              <a:buSzPts val="1700"/>
              <a:buFont typeface="Verdana"/>
              <a:buChar char="•"/>
            </a:pPr>
            <a:r>
              <a:rPr lang="en-US" sz="1700" dirty="0"/>
              <a:t>I3390 - </a:t>
            </a:r>
            <a:r>
              <a:rPr lang="en-US" sz="1700" dirty="0" err="1"/>
              <a:t>Midstage</a:t>
            </a:r>
            <a:r>
              <a:rPr lang="en-US" sz="1700" dirty="0"/>
              <a:t> Instrument Check (sim) IP will act as CP</a:t>
            </a:r>
            <a:endParaRPr sz="2500" dirty="0"/>
          </a:p>
          <a:p>
            <a:pPr marL="838200" lvl="1" indent="-361950" algn="l" rtl="0">
              <a:lnSpc>
                <a:spcPct val="80000"/>
              </a:lnSpc>
              <a:spcBef>
                <a:spcPts val="400"/>
              </a:spcBef>
              <a:spcAft>
                <a:spcPts val="0"/>
              </a:spcAft>
              <a:buSzPts val="1700"/>
              <a:buFont typeface="Verdana"/>
              <a:buChar char="•"/>
            </a:pPr>
            <a:r>
              <a:rPr lang="en-US" sz="1700" dirty="0"/>
              <a:t>I4300 Block - 4 Cross Country Flights</a:t>
            </a:r>
            <a:endParaRPr sz="2500" dirty="0"/>
          </a:p>
          <a:p>
            <a:pPr marL="838200" lvl="1" indent="-361950" algn="l" rtl="0">
              <a:lnSpc>
                <a:spcPct val="80000"/>
              </a:lnSpc>
              <a:spcBef>
                <a:spcPts val="400"/>
              </a:spcBef>
              <a:spcAft>
                <a:spcPts val="0"/>
              </a:spcAft>
              <a:buSzPts val="1700"/>
              <a:buFont typeface="Verdana"/>
              <a:buChar char="•"/>
            </a:pPr>
            <a:r>
              <a:rPr lang="en-US" sz="1700" dirty="0"/>
              <a:t>I3400 Sim - 1 Advanced Emergency Instrument Approaches Scenario based event after Cross Country</a:t>
            </a:r>
            <a:endParaRPr sz="1700" dirty="0"/>
          </a:p>
          <a:p>
            <a:pPr marL="838200" lvl="1" indent="-361950" algn="l" rtl="0">
              <a:lnSpc>
                <a:spcPct val="80000"/>
              </a:lnSpc>
              <a:spcBef>
                <a:spcPts val="400"/>
              </a:spcBef>
              <a:spcAft>
                <a:spcPts val="0"/>
              </a:spcAft>
              <a:buSzPts val="1700"/>
              <a:buFont typeface="Verdana"/>
              <a:buChar char="•"/>
            </a:pPr>
            <a:r>
              <a:rPr lang="en-US" sz="1700" dirty="0"/>
              <a:t>I4400 Block - 3 Advanced Emergency Instrument Flights that will have homework!</a:t>
            </a:r>
            <a:endParaRPr sz="2500" dirty="0"/>
          </a:p>
          <a:p>
            <a:pPr marL="1257300" lvl="2" indent="-323850" algn="l" rtl="0">
              <a:lnSpc>
                <a:spcPct val="80000"/>
              </a:lnSpc>
              <a:spcBef>
                <a:spcPts val="360"/>
              </a:spcBef>
              <a:spcAft>
                <a:spcPts val="0"/>
              </a:spcAft>
              <a:buSzPts val="1500"/>
              <a:buChar char="•"/>
            </a:pPr>
            <a:r>
              <a:rPr lang="en-US" sz="1500" b="1" dirty="0"/>
              <a:t>I4403:  BRING INSTRUMENT RATING REQUEST, FILLED OUT!</a:t>
            </a:r>
            <a:endParaRPr sz="2100" b="1" dirty="0"/>
          </a:p>
          <a:p>
            <a:pPr marL="1257300" lvl="2" indent="-323850" algn="l" rtl="0">
              <a:lnSpc>
                <a:spcPct val="80000"/>
              </a:lnSpc>
              <a:spcBef>
                <a:spcPts val="360"/>
              </a:spcBef>
              <a:spcAft>
                <a:spcPts val="0"/>
              </a:spcAft>
              <a:buSzPts val="1500"/>
              <a:buFont typeface="Verdana"/>
              <a:buChar char="•"/>
            </a:pPr>
            <a:r>
              <a:rPr lang="en-US" sz="1500" dirty="0"/>
              <a:t>After I4402 get with logs/records to ask them to pull your </a:t>
            </a:r>
            <a:r>
              <a:rPr lang="en-US" sz="1500" dirty="0" err="1"/>
              <a:t>Wingstats</a:t>
            </a:r>
            <a:r>
              <a:rPr lang="en-US" sz="1500" dirty="0"/>
              <a:t> to help fill out the rating request.</a:t>
            </a:r>
            <a:endParaRPr sz="1500" dirty="0"/>
          </a:p>
          <a:p>
            <a:pPr marL="838200" lvl="1" indent="-361950" algn="l" rtl="0">
              <a:lnSpc>
                <a:spcPct val="80000"/>
              </a:lnSpc>
              <a:spcBef>
                <a:spcPts val="400"/>
              </a:spcBef>
              <a:spcAft>
                <a:spcPts val="0"/>
              </a:spcAft>
              <a:buSzPts val="1700"/>
              <a:buFont typeface="Verdana"/>
              <a:buChar char="•"/>
            </a:pPr>
            <a:r>
              <a:rPr lang="en-US" sz="1700" dirty="0"/>
              <a:t>I3500 Block - Instrument EP Sim scenario based, anytime after I4201</a:t>
            </a:r>
            <a:endParaRPr sz="1700" dirty="0"/>
          </a:p>
          <a:p>
            <a:pPr marL="838200" lvl="1" indent="-361950" algn="l" rtl="0">
              <a:lnSpc>
                <a:spcPct val="80000"/>
              </a:lnSpc>
              <a:spcBef>
                <a:spcPts val="400"/>
              </a:spcBef>
              <a:spcAft>
                <a:spcPts val="0"/>
              </a:spcAft>
              <a:buSzPts val="1700"/>
              <a:buChar char="•"/>
            </a:pPr>
            <a:r>
              <a:rPr lang="en-US" sz="1700" dirty="0"/>
              <a:t>I3600 Block - CRM Simulator scenario based, after I3501</a:t>
            </a:r>
            <a:endParaRPr sz="1700" dirty="0"/>
          </a:p>
          <a:p>
            <a:pPr marL="838200" lvl="1" indent="-361950" algn="l" rtl="0">
              <a:lnSpc>
                <a:spcPct val="80000"/>
              </a:lnSpc>
              <a:spcBef>
                <a:spcPts val="400"/>
              </a:spcBef>
              <a:spcAft>
                <a:spcPts val="0"/>
              </a:spcAft>
              <a:buSzPts val="1700"/>
              <a:buFont typeface="Verdana"/>
              <a:buChar char="•"/>
            </a:pPr>
            <a:r>
              <a:rPr lang="en-US" sz="1700" dirty="0"/>
              <a:t>I4590 - NATOPS Instrument Check ride</a:t>
            </a:r>
            <a:endParaRPr sz="1700" dirty="0"/>
          </a:p>
          <a:p>
            <a:pPr marL="838200" lvl="1" indent="-361950" algn="l" rtl="0">
              <a:lnSpc>
                <a:spcPct val="80000"/>
              </a:lnSpc>
              <a:spcBef>
                <a:spcPts val="400"/>
              </a:spcBef>
              <a:spcAft>
                <a:spcPts val="0"/>
              </a:spcAft>
              <a:buSzPts val="1700"/>
              <a:buFont typeface="Verdana"/>
              <a:buChar char="•"/>
            </a:pPr>
            <a:r>
              <a:rPr lang="en-US" sz="1700" dirty="0"/>
              <a:t>I4601—Solo Cross Country</a:t>
            </a:r>
            <a:endParaRPr sz="1700" dirty="0"/>
          </a:p>
          <a:p>
            <a:pPr marL="0" lvl="0" indent="0" algn="l" rtl="0">
              <a:lnSpc>
                <a:spcPct val="80000"/>
              </a:lnSpc>
              <a:spcBef>
                <a:spcPts val="400"/>
              </a:spcBef>
              <a:spcAft>
                <a:spcPts val="0"/>
              </a:spcAft>
              <a:buNone/>
            </a:pPr>
            <a:endParaRPr sz="1700" dirty="0"/>
          </a:p>
        </p:txBody>
      </p:sp>
      <p:pic>
        <p:nvPicPr>
          <p:cNvPr id="133" name="Google Shape;133;p4"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250832" y="217488"/>
            <a:ext cx="939148" cy="1143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06"/>
        <p:cNvGrpSpPr/>
        <p:nvPr/>
      </p:nvGrpSpPr>
      <p:grpSpPr>
        <a:xfrm>
          <a:off x="0" y="0"/>
          <a:ext cx="0" cy="0"/>
          <a:chOff x="0" y="0"/>
          <a:chExt cx="0" cy="0"/>
        </a:xfrm>
      </p:grpSpPr>
      <p:sp>
        <p:nvSpPr>
          <p:cNvPr id="408" name="Google Shape;408;p40"/>
          <p:cNvSpPr txBox="1">
            <a:spLocks noGrp="1"/>
          </p:cNvSpPr>
          <p:nvPr>
            <p:ph idx="1"/>
          </p:nvPr>
        </p:nvSpPr>
        <p:spPr>
          <a:xfrm>
            <a:off x="685346" y="1594660"/>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sz="2400" dirty="0"/>
              <a:t>TERPS</a:t>
            </a:r>
            <a:endParaRPr dirty="0"/>
          </a:p>
          <a:p>
            <a:pPr marL="742950" lvl="1" indent="-285750" algn="l" rtl="0">
              <a:spcBef>
                <a:spcPts val="400"/>
              </a:spcBef>
              <a:spcAft>
                <a:spcPts val="0"/>
              </a:spcAft>
              <a:buSzPts val="2000"/>
              <a:buFont typeface="Verdana"/>
              <a:buChar char="•"/>
            </a:pPr>
            <a:r>
              <a:rPr lang="en-US" sz="2000" dirty="0"/>
              <a:t>Assume one engine inoperative </a:t>
            </a:r>
            <a:endParaRPr sz="2000" dirty="0"/>
          </a:p>
          <a:p>
            <a:pPr marL="742950" lvl="1" indent="-285750" algn="l" rtl="0">
              <a:spcBef>
                <a:spcPts val="400"/>
              </a:spcBef>
              <a:spcAft>
                <a:spcPts val="0"/>
              </a:spcAft>
              <a:buSzPts val="2000"/>
              <a:buFont typeface="Verdana"/>
              <a:buChar char="•"/>
            </a:pPr>
            <a:r>
              <a:rPr lang="en-US" sz="2000" dirty="0"/>
              <a:t>200 </a:t>
            </a:r>
            <a:r>
              <a:rPr lang="en-US" sz="2000" dirty="0" err="1"/>
              <a:t>ft</a:t>
            </a:r>
            <a:r>
              <a:rPr lang="en-US" sz="2000" dirty="0"/>
              <a:t>/nm is the standard TERPS climb gradient</a:t>
            </a:r>
            <a:endParaRPr dirty="0"/>
          </a:p>
          <a:p>
            <a:pPr marL="742950" lvl="1" indent="-285750" algn="l" rtl="0">
              <a:spcBef>
                <a:spcPts val="400"/>
              </a:spcBef>
              <a:spcAft>
                <a:spcPts val="0"/>
              </a:spcAft>
              <a:buSzPts val="2000"/>
              <a:buFont typeface="Verdana"/>
              <a:buChar char="•"/>
            </a:pPr>
            <a:r>
              <a:rPr lang="en-US" sz="2000" dirty="0"/>
              <a:t>TERPS OIS </a:t>
            </a:r>
            <a:r>
              <a:rPr lang="en-US" sz="1200" dirty="0"/>
              <a:t>(Obstacle Identification Surface) </a:t>
            </a:r>
            <a:r>
              <a:rPr lang="en-US" sz="2000" dirty="0"/>
              <a:t>152 </a:t>
            </a:r>
            <a:r>
              <a:rPr lang="en-US" sz="2000" dirty="0" err="1"/>
              <a:t>ft</a:t>
            </a:r>
            <a:r>
              <a:rPr lang="en-US" sz="2000" dirty="0"/>
              <a:t>/nm</a:t>
            </a:r>
            <a:endParaRPr dirty="0"/>
          </a:p>
          <a:p>
            <a:pPr marL="742950" lvl="1" indent="-285750" algn="l" rtl="0">
              <a:spcBef>
                <a:spcPts val="400"/>
              </a:spcBef>
              <a:spcAft>
                <a:spcPts val="0"/>
              </a:spcAft>
              <a:buSzPts val="2000"/>
              <a:buFont typeface="Verdana"/>
              <a:buChar char="•"/>
            </a:pPr>
            <a:r>
              <a:rPr lang="en-US" sz="2000" dirty="0"/>
              <a:t>48 </a:t>
            </a:r>
            <a:r>
              <a:rPr lang="en-US" sz="2000" dirty="0" err="1"/>
              <a:t>ft</a:t>
            </a:r>
            <a:r>
              <a:rPr lang="en-US" sz="2000" dirty="0"/>
              <a:t>/nm obstacle clearance</a:t>
            </a:r>
            <a:endParaRPr dirty="0"/>
          </a:p>
          <a:p>
            <a:pPr marL="342900" lvl="0" indent="-342900" algn="l" rtl="0">
              <a:spcBef>
                <a:spcPts val="480"/>
              </a:spcBef>
              <a:spcAft>
                <a:spcPts val="0"/>
              </a:spcAft>
              <a:buSzPts val="2400"/>
              <a:buFont typeface="Verdana"/>
              <a:buChar char="•"/>
            </a:pPr>
            <a:r>
              <a:rPr lang="en-US" sz="2400" dirty="0"/>
              <a:t>Can’t make the climb gradient?</a:t>
            </a:r>
            <a:endParaRPr dirty="0"/>
          </a:p>
          <a:p>
            <a:pPr marL="742950" lvl="1" indent="-285750" algn="l" rtl="0">
              <a:spcBef>
                <a:spcPts val="400"/>
              </a:spcBef>
              <a:spcAft>
                <a:spcPts val="0"/>
              </a:spcAft>
              <a:buSzPts val="2000"/>
              <a:buFont typeface="Verdana"/>
              <a:buChar char="•"/>
            </a:pPr>
            <a:r>
              <a:rPr lang="en-US" sz="2000" dirty="0"/>
              <a:t>Decrease gross weight-Fuel, payload, </a:t>
            </a:r>
            <a:r>
              <a:rPr lang="en-US" sz="2000" dirty="0" err="1"/>
              <a:t>etc</a:t>
            </a:r>
            <a:endParaRPr sz="2000" dirty="0"/>
          </a:p>
          <a:p>
            <a:pPr marL="742950" lvl="1" indent="-285750" algn="l" rtl="0">
              <a:spcBef>
                <a:spcPts val="400"/>
              </a:spcBef>
              <a:spcAft>
                <a:spcPts val="0"/>
              </a:spcAft>
              <a:buSzPts val="2000"/>
              <a:buFont typeface="Verdana"/>
              <a:buChar char="•"/>
            </a:pPr>
            <a:r>
              <a:rPr lang="en-US" sz="2000" dirty="0"/>
              <a:t>Wait for better weather-Cooler, headwind, </a:t>
            </a:r>
            <a:r>
              <a:rPr lang="en-US" sz="2000" dirty="0" err="1"/>
              <a:t>etc</a:t>
            </a:r>
            <a:endParaRPr sz="2000" dirty="0"/>
          </a:p>
          <a:p>
            <a:pPr marL="742950" lvl="1" indent="-285750" algn="l" rtl="0">
              <a:spcBef>
                <a:spcPts val="400"/>
              </a:spcBef>
              <a:spcAft>
                <a:spcPts val="0"/>
              </a:spcAft>
              <a:buSzPts val="2000"/>
              <a:buFont typeface="Verdana"/>
              <a:buChar char="•"/>
            </a:pPr>
            <a:r>
              <a:rPr lang="en-US" sz="2000" dirty="0"/>
              <a:t>Pick a different runway-Away from obstacle</a:t>
            </a:r>
            <a:endParaRPr dirty="0"/>
          </a:p>
          <a:p>
            <a:pPr marL="742950" lvl="1" indent="-285750" algn="l" rtl="0">
              <a:spcBef>
                <a:spcPts val="400"/>
              </a:spcBef>
              <a:spcAft>
                <a:spcPts val="0"/>
              </a:spcAft>
              <a:buSzPts val="2000"/>
              <a:buFont typeface="Verdana"/>
              <a:buChar char="•"/>
            </a:pPr>
            <a:r>
              <a:rPr lang="en-US" sz="2000" dirty="0"/>
              <a:t>VCOA where available</a:t>
            </a:r>
            <a:endParaRPr dirty="0"/>
          </a:p>
          <a:p>
            <a:pPr marL="0" lvl="0" indent="0" algn="l" rtl="0">
              <a:spcBef>
                <a:spcPts val="640"/>
              </a:spcBef>
              <a:spcAft>
                <a:spcPts val="0"/>
              </a:spcAft>
              <a:buSzPts val="3200"/>
              <a:buFont typeface="Verdana"/>
              <a:buNone/>
            </a:pPr>
            <a:endParaRPr dirty="0"/>
          </a:p>
        </p:txBody>
      </p:sp>
      <p:pic>
        <p:nvPicPr>
          <p:cNvPr id="409" name="Google Shape;409;p40"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10" name="Google Shape;410;p40"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8" name="Google Shape;407;p40"/>
          <p:cNvSpPr txBox="1">
            <a:spLocks noGrp="1"/>
          </p:cNvSpPr>
          <p:nvPr>
            <p:ph type="title"/>
          </p:nvPr>
        </p:nvSpPr>
        <p:spPr>
          <a:xfrm>
            <a:off x="1643045" y="453038"/>
            <a:ext cx="5849924" cy="6718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2400" dirty="0"/>
              <a:t/>
            </a:r>
            <a:br>
              <a:rPr lang="en-US" sz="2400" dirty="0"/>
            </a:br>
            <a:r>
              <a:rPr lang="en-US" dirty="0"/>
              <a:t>Trouble T</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667113" y="23029"/>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Trouble T</a:t>
            </a:r>
            <a:endParaRPr dirty="0"/>
          </a:p>
        </p:txBody>
      </p:sp>
      <p:graphicFrame>
        <p:nvGraphicFramePr>
          <p:cNvPr id="416" name="Google Shape;416;p41"/>
          <p:cNvGraphicFramePr/>
          <p:nvPr>
            <p:extLst>
              <p:ext uri="{D42A27DB-BD31-4B8C-83A1-F6EECF244321}">
                <p14:modId xmlns:p14="http://schemas.microsoft.com/office/powerpoint/2010/main" val="1421904785"/>
              </p:ext>
            </p:extLst>
          </p:nvPr>
        </p:nvGraphicFramePr>
        <p:xfrm>
          <a:off x="381000" y="2923526"/>
          <a:ext cx="4038600" cy="2839746"/>
        </p:xfrm>
        <a:graphic>
          <a:graphicData uri="http://schemas.openxmlformats.org/presentationml/2006/ole">
            <mc:AlternateContent xmlns:mc="http://schemas.openxmlformats.org/markup-compatibility/2006">
              <mc:Choice xmlns:v="urn:schemas-microsoft-com:vml" Requires="v">
                <p:oleObj spid="_x0000_s1072" name="Slide" r:id="rId4" imgW="3656238" imgH="2741845" progId="PowerPoint.Slide.8">
                  <p:embed/>
                </p:oleObj>
              </mc:Choice>
              <mc:Fallback>
                <p:oleObj name="Slide" r:id="rId4" imgW="3656238" imgH="2741845" progId="PowerPoint.Slide.8">
                  <p:embed/>
                  <p:pic>
                    <p:nvPicPr>
                      <p:cNvPr id="416" name="Google Shape;416;p41"/>
                      <p:cNvPicPr preferRelativeResize="0"/>
                      <p:nvPr/>
                    </p:nvPicPr>
                    <p:blipFill rotWithShape="1">
                      <a:blip r:embed="rId5">
                        <a:alphaModFix/>
                      </a:blip>
                      <a:srcRect/>
                      <a:stretch>
                        <a:fillRect/>
                      </a:stretch>
                    </p:blipFill>
                    <p:spPr>
                      <a:xfrm>
                        <a:off x="381000" y="2923526"/>
                        <a:ext cx="4038600" cy="2839746"/>
                      </a:xfrm>
                      <a:prstGeom prst="rect">
                        <a:avLst/>
                      </a:prstGeom>
                      <a:noFill/>
                      <a:ln w="9525" cap="flat" cmpd="sng">
                        <a:solidFill>
                          <a:srgbClr val="000000"/>
                        </a:solidFill>
                        <a:prstDash val="solid"/>
                        <a:miter lim="800000"/>
                        <a:headEnd type="none" w="sm" len="sm"/>
                        <a:tailEnd type="none" w="sm" len="sm"/>
                      </a:ln>
                    </p:spPr>
                  </p:pic>
                </p:oleObj>
              </mc:Fallback>
            </mc:AlternateContent>
          </a:graphicData>
        </a:graphic>
      </p:graphicFrame>
      <p:pic>
        <p:nvPicPr>
          <p:cNvPr id="418" name="Google Shape;418;p41" descr="http://sr.photos1.fotosearch.com/bthumb/CSP/CSP993/k15351662.jpg"/>
          <p:cNvPicPr preferRelativeResize="0"/>
          <p:nvPr/>
        </p:nvPicPr>
        <p:blipFill rotWithShape="1">
          <a:blip r:embed="rId6">
            <a:alphaModFix/>
          </a:blip>
          <a:srcRect/>
          <a:stretch/>
        </p:blipFill>
        <p:spPr>
          <a:xfrm>
            <a:off x="3276600" y="4596936"/>
            <a:ext cx="320488" cy="838200"/>
          </a:xfrm>
          <a:prstGeom prst="rect">
            <a:avLst/>
          </a:prstGeom>
          <a:noFill/>
          <a:ln>
            <a:noFill/>
          </a:ln>
        </p:spPr>
      </p:pic>
      <p:pic>
        <p:nvPicPr>
          <p:cNvPr id="420" name="Google Shape;420;p41" descr="tw4-new"/>
          <p:cNvPicPr preferRelativeResize="0"/>
          <p:nvPr/>
        </p:nvPicPr>
        <p:blipFill rotWithShape="1">
          <a:blip r:embed="rId7">
            <a:alphaModFix/>
          </a:blip>
          <a:srcRect/>
          <a:stretch/>
        </p:blipFill>
        <p:spPr>
          <a:xfrm>
            <a:off x="7391400" y="228600"/>
            <a:ext cx="1279525" cy="1120775"/>
          </a:xfrm>
          <a:prstGeom prst="rect">
            <a:avLst/>
          </a:prstGeom>
          <a:noFill/>
          <a:ln>
            <a:noFill/>
          </a:ln>
        </p:spPr>
      </p:pic>
      <p:pic>
        <p:nvPicPr>
          <p:cNvPr id="421" name="Google Shape;421;p41" descr="Q:\Front Office\VT-35 Updated Logo - May'13.png"/>
          <p:cNvPicPr preferRelativeResize="0"/>
          <p:nvPr/>
        </p:nvPicPr>
        <p:blipFill rotWithShape="1">
          <a:blip r:embed="rId8">
            <a:alphaModFix/>
          </a:blip>
          <a:srcRect/>
          <a:stretch/>
        </p:blipFill>
        <p:spPr>
          <a:xfrm>
            <a:off x="381000" y="53944"/>
            <a:ext cx="1081522" cy="1316278"/>
          </a:xfrm>
          <a:prstGeom prst="rect">
            <a:avLst/>
          </a:prstGeom>
          <a:noFill/>
          <a:ln>
            <a:noFill/>
          </a:ln>
        </p:spPr>
      </p:pic>
      <p:sp>
        <p:nvSpPr>
          <p:cNvPr id="422" name="Google Shape;422;p41"/>
          <p:cNvSpPr txBox="1"/>
          <p:nvPr/>
        </p:nvSpPr>
        <p:spPr>
          <a:xfrm>
            <a:off x="675600" y="1621775"/>
            <a:ext cx="7792800" cy="10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Verdana"/>
                <a:ea typeface="Verdana"/>
                <a:cs typeface="Verdana"/>
                <a:sym typeface="Verdana"/>
              </a:rPr>
              <a:t>Departure end crossing height of zero feet at USAF/USN fields, all others 35 feet.</a:t>
            </a:r>
            <a:endParaRPr sz="1800" dirty="0">
              <a:solidFill>
                <a:srgbClr val="FFFFFF"/>
              </a:solidFill>
              <a:latin typeface="Verdana"/>
              <a:ea typeface="Verdana"/>
              <a:cs typeface="Verdana"/>
              <a:sym typeface="Verdan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66744528"/>
              </p:ext>
            </p:extLst>
          </p:nvPr>
        </p:nvGraphicFramePr>
        <p:xfrm>
          <a:off x="4419600" y="2923526"/>
          <a:ext cx="4258353" cy="2839746"/>
        </p:xfrm>
        <a:graphic>
          <a:graphicData uri="http://schemas.openxmlformats.org/presentationml/2006/ole">
            <mc:AlternateContent xmlns:mc="http://schemas.openxmlformats.org/markup-compatibility/2006">
              <mc:Choice xmlns:v="urn:schemas-microsoft-com:vml" Requires="v">
                <p:oleObj spid="_x0000_s1073" name="Slide" r:id="rId9" imgW="3480666" imgH="2610438" progId="PowerPoint.Slide.8">
                  <p:embed/>
                </p:oleObj>
              </mc:Choice>
              <mc:Fallback>
                <p:oleObj name="Slide" r:id="rId9" imgW="3480666" imgH="2610438" progId="PowerPoint.Slide.8">
                  <p:embed/>
                  <p:pic>
                    <p:nvPicPr>
                      <p:cNvPr id="5"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2923526"/>
                        <a:ext cx="4258353" cy="2839746"/>
                      </a:xfrm>
                      <a:prstGeom prst="rect">
                        <a:avLst/>
                      </a:prstGeom>
                      <a:noFill/>
                      <a:ln w="9525">
                        <a:solidFill>
                          <a:srgbClr val="000000"/>
                        </a:solidFill>
                        <a:miter lim="800000"/>
                        <a:headEnd/>
                        <a:tailEnd/>
                      </a:ln>
                    </p:spPr>
                  </p:pic>
                </p:oleObj>
              </mc:Fallback>
            </mc:AlternateContent>
          </a:graphicData>
        </a:graphic>
      </p:graphicFrame>
      <p:pic>
        <p:nvPicPr>
          <p:cNvPr id="419" name="Google Shape;419;p41" descr="http://sr.photos1.fotosearch.com/bthumb/CSP/CSP993/k15351662.jpg"/>
          <p:cNvPicPr preferRelativeResize="0"/>
          <p:nvPr/>
        </p:nvPicPr>
        <p:blipFill rotWithShape="1">
          <a:blip r:embed="rId6">
            <a:alphaModFix/>
          </a:blip>
          <a:srcRect/>
          <a:stretch/>
        </p:blipFill>
        <p:spPr>
          <a:xfrm>
            <a:off x="7620000" y="4343399"/>
            <a:ext cx="411602" cy="107649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44"/>
          <p:cNvSpPr txBox="1">
            <a:spLocks noGrp="1"/>
          </p:cNvSpPr>
          <p:nvPr>
            <p:ph type="title"/>
          </p:nvPr>
        </p:nvSpPr>
        <p:spPr>
          <a:xfrm>
            <a:off x="689339" y="0"/>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429" name="Google Shape;429;p44"/>
          <p:cNvSpPr txBox="1">
            <a:spLocks noGrp="1"/>
          </p:cNvSpPr>
          <p:nvPr>
            <p:ph idx="1"/>
          </p:nvPr>
        </p:nvSpPr>
        <p:spPr>
          <a:xfrm>
            <a:off x="0" y="1456225"/>
            <a:ext cx="9144000" cy="5332800"/>
          </a:xfrm>
          <a:prstGeom prst="rect">
            <a:avLst/>
          </a:prstGeom>
          <a:noFill/>
          <a:ln>
            <a:noFill/>
          </a:ln>
        </p:spPr>
        <p:txBody>
          <a:bodyPr spcFirstLastPara="1" wrap="square" lIns="91425" tIns="45700" rIns="91425" bIns="45700" anchor="t" anchorCtr="0">
            <a:noAutofit/>
          </a:bodyPr>
          <a:lstStyle/>
          <a:p>
            <a:pPr marL="342900">
              <a:spcBef>
                <a:spcPts val="0"/>
              </a:spcBef>
              <a:buSzPts val="3200"/>
            </a:pPr>
            <a:r>
              <a:rPr lang="en-US" sz="2800" dirty="0"/>
              <a:t>Weather minimums for takeoff-CNAF M-3710.7</a:t>
            </a:r>
            <a:endParaRPr dirty="0"/>
          </a:p>
          <a:p>
            <a:pPr marL="742950" lvl="1" indent="-285750" algn="l" rtl="0">
              <a:spcBef>
                <a:spcPts val="560"/>
              </a:spcBef>
              <a:spcAft>
                <a:spcPts val="0"/>
              </a:spcAft>
              <a:buSzPts val="2800"/>
              <a:buFont typeface="Verdana"/>
              <a:buChar char="•"/>
            </a:pPr>
            <a:r>
              <a:rPr lang="en-US" sz="2400" dirty="0"/>
              <a:t>Standard instrument rating — Published minimums for the available NPA, but not less than 300-foot ceiling and 1-statute mile visibility. When a precision approach compatible with installed and operable aircraft equipment is available, takeoff is</a:t>
            </a:r>
            <a:r>
              <a:rPr lang="en-US" sz="2400" dirty="0">
                <a:solidFill>
                  <a:schemeClr val="dk1"/>
                </a:solidFill>
                <a:latin typeface="Arial"/>
                <a:ea typeface="Arial"/>
                <a:cs typeface="Arial"/>
                <a:sym typeface="Arial"/>
              </a:rPr>
              <a:t> </a:t>
            </a:r>
            <a:r>
              <a:rPr lang="en-US" sz="2400" dirty="0"/>
              <a:t>authorized provided the weather is at least equal to the precision approach minimums for the </a:t>
            </a:r>
            <a:r>
              <a:rPr lang="en-US" sz="2400" b="1" dirty="0"/>
              <a:t>landing runway in use</a:t>
            </a:r>
            <a:r>
              <a:rPr lang="en-US" sz="2400" dirty="0"/>
              <a:t>, but in no case when the weather is less than 200-foot ceiling and 1/2-statute-mile visibility/2,400-foot runway visual range (RVR).</a:t>
            </a:r>
            <a:endParaRPr dirty="0"/>
          </a:p>
          <a:p>
            <a:pPr marL="742950" lvl="0" indent="0" algn="l" rtl="0">
              <a:spcBef>
                <a:spcPts val="560"/>
              </a:spcBef>
              <a:spcAft>
                <a:spcPts val="0"/>
              </a:spcAft>
              <a:buNone/>
            </a:pPr>
            <a:r>
              <a:rPr lang="en-US" dirty="0"/>
              <a:t>               </a:t>
            </a:r>
            <a:endParaRPr dirty="0"/>
          </a:p>
        </p:txBody>
      </p:sp>
      <p:pic>
        <p:nvPicPr>
          <p:cNvPr id="430" name="Google Shape;430;p44"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31" name="Google Shape;431;p44"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45"/>
        <p:cNvGrpSpPr/>
        <p:nvPr/>
      </p:nvGrpSpPr>
      <p:grpSpPr>
        <a:xfrm>
          <a:off x="0" y="0"/>
          <a:ext cx="0" cy="0"/>
          <a:chOff x="0" y="0"/>
          <a:chExt cx="0" cy="0"/>
        </a:xfrm>
      </p:grpSpPr>
      <p:sp>
        <p:nvSpPr>
          <p:cNvPr id="446" name="Google Shape;446;p43"/>
          <p:cNvSpPr txBox="1">
            <a:spLocks noGrp="1"/>
          </p:cNvSpPr>
          <p:nvPr>
            <p:ph type="title"/>
          </p:nvPr>
        </p:nvSpPr>
        <p:spPr>
          <a:xfrm>
            <a:off x="692879" y="125826"/>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Takeoff/Departure</a:t>
            </a:r>
            <a:endParaRPr dirty="0"/>
          </a:p>
        </p:txBody>
      </p:sp>
      <p:sp>
        <p:nvSpPr>
          <p:cNvPr id="447" name="Google Shape;447;p43"/>
          <p:cNvSpPr txBox="1">
            <a:spLocks noGrp="1"/>
          </p:cNvSpPr>
          <p:nvPr>
            <p:ph idx="1"/>
          </p:nvPr>
        </p:nvSpPr>
        <p:spPr>
          <a:xfrm>
            <a:off x="685800" y="1641475"/>
            <a:ext cx="7772400" cy="46831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a:t>Aviate, Navigate, Communicate</a:t>
            </a:r>
            <a:endParaRPr sz="2400" dirty="0"/>
          </a:p>
          <a:p>
            <a:pPr marL="742950" lvl="1" indent="-285750" algn="l" rtl="0">
              <a:spcBef>
                <a:spcPts val="560"/>
              </a:spcBef>
              <a:spcAft>
                <a:spcPts val="0"/>
              </a:spcAft>
              <a:buSzPts val="2800"/>
              <a:buFont typeface="Verdana"/>
              <a:buChar char="•"/>
            </a:pPr>
            <a:r>
              <a:rPr lang="en-US" sz="2400" dirty="0"/>
              <a:t>Climb at 150 </a:t>
            </a:r>
            <a:r>
              <a:rPr lang="en-US" sz="2400" dirty="0" err="1"/>
              <a:t>kts</a:t>
            </a:r>
            <a:r>
              <a:rPr lang="en-US" sz="2400" dirty="0"/>
              <a:t> (NATOPS climb speeds are located in chapter 7)</a:t>
            </a:r>
            <a:endParaRPr sz="2400" dirty="0"/>
          </a:p>
          <a:p>
            <a:pPr marL="742950" lvl="1" indent="-285750" algn="l" rtl="0">
              <a:spcBef>
                <a:spcPts val="560"/>
              </a:spcBef>
              <a:spcAft>
                <a:spcPts val="0"/>
              </a:spcAft>
              <a:buSzPts val="2800"/>
              <a:buFont typeface="Verdana"/>
              <a:buChar char="•"/>
            </a:pPr>
            <a:r>
              <a:rPr lang="en-US" sz="2400" dirty="0"/>
              <a:t>Contact Departure “OFF Report” </a:t>
            </a:r>
            <a:endParaRPr sz="2400" dirty="0"/>
          </a:p>
          <a:p>
            <a:pPr marL="1143000" lvl="2" indent="-228600" algn="l" rtl="0">
              <a:spcBef>
                <a:spcPts val="480"/>
              </a:spcBef>
              <a:spcAft>
                <a:spcPts val="0"/>
              </a:spcAft>
              <a:buSzPts val="2400"/>
              <a:buFont typeface="Verdana"/>
              <a:buChar char="•"/>
            </a:pPr>
            <a:r>
              <a:rPr lang="en-US" sz="2400" dirty="0"/>
              <a:t>Who you are, passing altitude off whatever airport, flying whatever departure</a:t>
            </a:r>
            <a:endParaRPr sz="2400" dirty="0"/>
          </a:p>
          <a:p>
            <a:pPr marL="742950" lvl="1" indent="-285750" algn="l" rtl="0">
              <a:spcBef>
                <a:spcPts val="560"/>
              </a:spcBef>
              <a:spcAft>
                <a:spcPts val="0"/>
              </a:spcAft>
              <a:buSzPts val="2800"/>
              <a:buFont typeface="Verdana"/>
              <a:buChar char="•"/>
            </a:pPr>
            <a:r>
              <a:rPr lang="en-US" sz="2400" dirty="0"/>
              <a:t>Checklist (1,000 </a:t>
            </a:r>
            <a:r>
              <a:rPr lang="en-US" sz="2400" dirty="0" err="1"/>
              <a:t>ft</a:t>
            </a:r>
            <a:r>
              <a:rPr lang="en-US" sz="2400" dirty="0"/>
              <a:t> AGL)</a:t>
            </a:r>
            <a:endParaRPr sz="2400" dirty="0"/>
          </a:p>
          <a:p>
            <a:pPr marL="1143000" lvl="0" indent="0" algn="l" rtl="0">
              <a:spcBef>
                <a:spcPts val="480"/>
              </a:spcBef>
              <a:spcAft>
                <a:spcPts val="0"/>
              </a:spcAft>
              <a:buNone/>
            </a:pPr>
            <a:endParaRPr dirty="0"/>
          </a:p>
        </p:txBody>
      </p:sp>
      <p:pic>
        <p:nvPicPr>
          <p:cNvPr id="448" name="Google Shape;448;p43"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49" name="Google Shape;449;p43"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Instrument Departures</a:t>
            </a:r>
          </a:p>
        </p:txBody>
      </p:sp>
      <p:sp>
        <p:nvSpPr>
          <p:cNvPr id="3" name="Content Placeholder 2"/>
          <p:cNvSpPr>
            <a:spLocks noGrp="1"/>
          </p:cNvSpPr>
          <p:nvPr>
            <p:ph idx="1"/>
          </p:nvPr>
        </p:nvSpPr>
        <p:spPr>
          <a:xfrm>
            <a:off x="685346" y="2096063"/>
            <a:ext cx="7765322" cy="4572365"/>
          </a:xfrm>
        </p:spPr>
        <p:txBody>
          <a:bodyPr>
            <a:normAutofit fontScale="92500" lnSpcReduction="20000"/>
          </a:bodyPr>
          <a:lstStyle/>
          <a:p>
            <a:r>
              <a:rPr lang="en-US" sz="1900" dirty="0">
                <a:effectLst/>
              </a:rPr>
              <a:t> </a:t>
            </a:r>
            <a:r>
              <a:rPr lang="en-US" sz="1900" dirty="0" err="1">
                <a:effectLst/>
              </a:rPr>
              <a:t>SIDs</a:t>
            </a:r>
            <a:r>
              <a:rPr lang="en-US" sz="1900" dirty="0">
                <a:effectLst/>
              </a:rPr>
              <a:t>:</a:t>
            </a:r>
          </a:p>
          <a:p>
            <a:pPr lvl="1"/>
            <a:r>
              <a:rPr lang="en-US" sz="1900" dirty="0"/>
              <a:t>Are always charted graphically.</a:t>
            </a:r>
            <a:endParaRPr lang="en-US" sz="1900" dirty="0">
              <a:effectLst/>
            </a:endParaRPr>
          </a:p>
          <a:p>
            <a:pPr lvl="1"/>
            <a:r>
              <a:rPr lang="en-US" sz="1900" dirty="0"/>
              <a:t>Primary goal is to reduce </a:t>
            </a:r>
            <a:r>
              <a:rPr lang="en-US" sz="1900" dirty="0" err="1"/>
              <a:t>ATC</a:t>
            </a:r>
            <a:r>
              <a:rPr lang="en-US" sz="1900" dirty="0"/>
              <a:t>/pilot workload while providing. seamless transitions to the </a:t>
            </a:r>
            <a:r>
              <a:rPr lang="en-US" sz="1900" dirty="0" err="1"/>
              <a:t>en</a:t>
            </a:r>
            <a:r>
              <a:rPr lang="en-US" sz="1900" dirty="0"/>
              <a:t> route structure.</a:t>
            </a:r>
          </a:p>
          <a:p>
            <a:pPr lvl="1"/>
            <a:r>
              <a:rPr lang="en-US" sz="1900" dirty="0" err="1"/>
              <a:t>ATC</a:t>
            </a:r>
            <a:r>
              <a:rPr lang="en-US" sz="1900" dirty="0"/>
              <a:t> clearance must be received prior to flying a SID.</a:t>
            </a:r>
          </a:p>
          <a:p>
            <a:pPr lvl="1"/>
            <a:r>
              <a:rPr lang="en-US" sz="1900" dirty="0"/>
              <a:t>While you are not required to depart using a SID, it may be more difficult to receive an “as filed” clearance when departing busy airports that frequently use SID routing.</a:t>
            </a:r>
          </a:p>
          <a:p>
            <a:pPr lvl="1"/>
            <a:endParaRPr lang="en-US" dirty="0">
              <a:effectLst/>
            </a:endParaRPr>
          </a:p>
          <a:p>
            <a:pPr lvl="1"/>
            <a:r>
              <a:rPr lang="en-US" dirty="0">
                <a:effectLst/>
              </a:rPr>
              <a:t>Reference: </a:t>
            </a:r>
          </a:p>
          <a:p>
            <a:pPr lvl="2"/>
            <a:r>
              <a:rPr lang="en-US" dirty="0">
                <a:effectLst/>
              </a:rPr>
              <a:t>Instrument Procedures Handbook FAA-H-8083-168, Standard Instrument Departures, pg. 1-26. https://www.faa.gov/sites/faa.gov/files/regulations_policies/handbooks_manuals/aviation/instrument_procedures_handbook/FAA-H-8083-16B.pdf</a:t>
            </a:r>
          </a:p>
        </p:txBody>
      </p:sp>
      <p:pic>
        <p:nvPicPr>
          <p:cNvPr id="4" name="Google Shape;803;p71" descr="tw4-new">
            <a:extLst>
              <a:ext uri="{FF2B5EF4-FFF2-40B4-BE49-F238E27FC236}">
                <a16:creationId xmlns:a16="http://schemas.microsoft.com/office/drawing/2014/main" id="{E386D2C6-8E1E-3481-F207-4A69BA27DDA7}"/>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5" name="Google Shape;1294;p126" descr="Q:\Front Office\VT-35 Updated Logo - May'13.png">
            <a:extLst>
              <a:ext uri="{FF2B5EF4-FFF2-40B4-BE49-F238E27FC236}">
                <a16:creationId xmlns:a16="http://schemas.microsoft.com/office/drawing/2014/main" id="{C025FB78-4683-BFE4-835D-334F8B8E5C3D}"/>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269610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Instrument Departures</a:t>
            </a:r>
          </a:p>
        </p:txBody>
      </p:sp>
      <p:sp>
        <p:nvSpPr>
          <p:cNvPr id="3" name="Content Placeholder 2"/>
          <p:cNvSpPr>
            <a:spLocks noGrp="1"/>
          </p:cNvSpPr>
          <p:nvPr>
            <p:ph idx="1"/>
          </p:nvPr>
        </p:nvSpPr>
        <p:spPr>
          <a:xfrm>
            <a:off x="685346" y="2096063"/>
            <a:ext cx="7765322" cy="4639273"/>
          </a:xfrm>
        </p:spPr>
        <p:txBody>
          <a:bodyPr/>
          <a:lstStyle/>
          <a:p>
            <a:r>
              <a:rPr lang="en-US" dirty="0">
                <a:effectLst/>
              </a:rPr>
              <a:t> </a:t>
            </a:r>
            <a:r>
              <a:rPr lang="en-US" dirty="0" err="1">
                <a:effectLst/>
              </a:rPr>
              <a:t>SIDs</a:t>
            </a:r>
            <a:r>
              <a:rPr lang="en-US" dirty="0">
                <a:effectLst/>
              </a:rPr>
              <a:t>:</a:t>
            </a:r>
          </a:p>
          <a:p>
            <a:pPr lvl="1"/>
            <a:r>
              <a:rPr lang="en-US" altLang="en-US" dirty="0"/>
              <a:t>Vector off SID cancels the SID entirely, unless instructed otherwise.</a:t>
            </a:r>
          </a:p>
          <a:p>
            <a:pPr lvl="1"/>
            <a:r>
              <a:rPr lang="en-US" altLang="en-US" dirty="0"/>
              <a:t>- “Climb Via” is an </a:t>
            </a:r>
            <a:r>
              <a:rPr lang="en-US" altLang="en-US" dirty="0" err="1"/>
              <a:t>abbv</a:t>
            </a:r>
            <a:r>
              <a:rPr lang="en-US" altLang="en-US" dirty="0"/>
              <a:t>. </a:t>
            </a:r>
            <a:r>
              <a:rPr lang="en-US" altLang="en-US" dirty="0" err="1"/>
              <a:t>ATC</a:t>
            </a:r>
            <a:r>
              <a:rPr lang="en-US" altLang="en-US" dirty="0"/>
              <a:t> </a:t>
            </a:r>
            <a:r>
              <a:rPr lang="en-US" altLang="en-US" dirty="0" err="1"/>
              <a:t>clnc</a:t>
            </a:r>
            <a:r>
              <a:rPr lang="en-US" altLang="en-US" dirty="0"/>
              <a:t> that req. compliance w/ procedure lateral path, </a:t>
            </a:r>
            <a:r>
              <a:rPr lang="en-US" altLang="en-US" dirty="0" err="1"/>
              <a:t>spd</a:t>
            </a:r>
            <a:r>
              <a:rPr lang="en-US" altLang="en-US" dirty="0"/>
              <a:t>, alt restrictions</a:t>
            </a:r>
          </a:p>
          <a:p>
            <a:pPr lvl="1"/>
            <a:r>
              <a:rPr lang="en-US" dirty="0">
                <a:ea typeface="SimSun" charset="-122"/>
              </a:rPr>
              <a:t>When cleared on a SID but NOT given a “climb via” clearance, compliance with published altitude restrictions is not required, the pilot will climb to the </a:t>
            </a:r>
            <a:r>
              <a:rPr lang="en-US" dirty="0" err="1">
                <a:ea typeface="SimSun" charset="-122"/>
              </a:rPr>
              <a:t>ATC</a:t>
            </a:r>
            <a:r>
              <a:rPr lang="en-US" dirty="0">
                <a:ea typeface="SimSun" charset="-122"/>
              </a:rPr>
              <a:t> assigned maintain altitude and comply with published speed restrictions.</a:t>
            </a:r>
          </a:p>
          <a:p>
            <a:pPr lvl="1"/>
            <a:r>
              <a:rPr lang="en-US" dirty="0">
                <a:ea typeface="SimSun" charset="-122"/>
              </a:rPr>
              <a:t>Pilots are required to advise </a:t>
            </a:r>
            <a:r>
              <a:rPr lang="en-US" dirty="0" err="1">
                <a:ea typeface="SimSun" charset="-122"/>
              </a:rPr>
              <a:t>ATC</a:t>
            </a:r>
            <a:r>
              <a:rPr lang="en-US" dirty="0">
                <a:ea typeface="SimSun" charset="-122"/>
              </a:rPr>
              <a:t> on initial contact that they are climbing via/descending via a procedure, and must include any additional restriction and/or modified information</a:t>
            </a:r>
            <a:r>
              <a:rPr lang="en-US" b="1" dirty="0">
                <a:ea typeface="SimSun" charset="-122"/>
              </a:rPr>
              <a:t>.</a:t>
            </a:r>
          </a:p>
          <a:p>
            <a:pPr lvl="1"/>
            <a:endParaRPr lang="en-US" dirty="0">
              <a:ea typeface="SimSun" charset="-122"/>
            </a:endParaRPr>
          </a:p>
          <a:p>
            <a:pPr lvl="1"/>
            <a:endParaRPr lang="en-US" altLang="en-US" dirty="0"/>
          </a:p>
          <a:p>
            <a:pPr lvl="1"/>
            <a:endParaRPr lang="en-US" dirty="0">
              <a:effectLst/>
            </a:endParaRPr>
          </a:p>
        </p:txBody>
      </p:sp>
      <p:pic>
        <p:nvPicPr>
          <p:cNvPr id="4" name="Google Shape;803;p71" descr="tw4-new">
            <a:extLst>
              <a:ext uri="{FF2B5EF4-FFF2-40B4-BE49-F238E27FC236}">
                <a16:creationId xmlns:a16="http://schemas.microsoft.com/office/drawing/2014/main" id="{7C5C94F3-C72C-96D2-8C5D-6CE15DF283C9}"/>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5" name="Google Shape;1294;p126" descr="Q:\Front Office\VT-35 Updated Logo - May'13.png">
            <a:extLst>
              <a:ext uri="{FF2B5EF4-FFF2-40B4-BE49-F238E27FC236}">
                <a16:creationId xmlns:a16="http://schemas.microsoft.com/office/drawing/2014/main" id="{22E3ADCF-FDEF-1A2F-5BD8-80386443E13F}"/>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140172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92" y="790590"/>
            <a:ext cx="8235629" cy="1326321"/>
          </a:xfrm>
        </p:spPr>
        <p:txBody>
          <a:bodyPr>
            <a:normAutofit/>
          </a:bodyPr>
          <a:lstStyle/>
          <a:p>
            <a:r>
              <a:rPr lang="en-US" sz="2400" dirty="0"/>
              <a:t>Transition Level Altimeter setting</a:t>
            </a:r>
          </a:p>
        </p:txBody>
      </p:sp>
      <p:sp>
        <p:nvSpPr>
          <p:cNvPr id="3" name="Content Placeholder 2"/>
          <p:cNvSpPr>
            <a:spLocks noGrp="1"/>
          </p:cNvSpPr>
          <p:nvPr>
            <p:ph idx="1"/>
          </p:nvPr>
        </p:nvSpPr>
        <p:spPr/>
        <p:txBody>
          <a:bodyPr/>
          <a:lstStyle/>
          <a:p>
            <a:r>
              <a:rPr lang="en-US" altLang="en-US" dirty="0"/>
              <a:t>Altitude at which you switch from local altimeter setting to 29.92</a:t>
            </a:r>
          </a:p>
          <a:p>
            <a:r>
              <a:rPr lang="en-US" altLang="en-US" dirty="0"/>
              <a:t>FAA: 18,000 </a:t>
            </a:r>
            <a:r>
              <a:rPr lang="en-US" altLang="en-US" dirty="0" err="1"/>
              <a:t>MSL</a:t>
            </a:r>
            <a:endParaRPr lang="en-US" altLang="en-US" dirty="0"/>
          </a:p>
          <a:p>
            <a:r>
              <a:rPr lang="en-US" altLang="en-US" dirty="0"/>
              <a:t>Differ by country</a:t>
            </a:r>
          </a:p>
          <a:p>
            <a:r>
              <a:rPr lang="en-US" altLang="en-US" dirty="0"/>
              <a:t>FL180 unusable when local altimeter is below 29.92</a:t>
            </a:r>
          </a:p>
          <a:p>
            <a:endParaRPr lang="en-US" dirty="0"/>
          </a:p>
        </p:txBody>
      </p:sp>
      <p:pic>
        <p:nvPicPr>
          <p:cNvPr id="4" name="Google Shape;803;p71" descr="tw4-new">
            <a:extLst>
              <a:ext uri="{FF2B5EF4-FFF2-40B4-BE49-F238E27FC236}">
                <a16:creationId xmlns:a16="http://schemas.microsoft.com/office/drawing/2014/main" id="{6AEE5B4B-EE89-967F-CE41-E79D4835C66E}"/>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5" name="Google Shape;1294;p126" descr="Q:\Front Office\VT-35 Updated Logo - May'13.png">
            <a:extLst>
              <a:ext uri="{FF2B5EF4-FFF2-40B4-BE49-F238E27FC236}">
                <a16:creationId xmlns:a16="http://schemas.microsoft.com/office/drawing/2014/main" id="{4446F30B-8988-0387-8712-68351DE28483}"/>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3678290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45"/>
          <p:cNvSpPr txBox="1">
            <a:spLocks noGrp="1"/>
          </p:cNvSpPr>
          <p:nvPr>
            <p:ph type="title"/>
          </p:nvPr>
        </p:nvSpPr>
        <p:spPr>
          <a:xfrm>
            <a:off x="1589257" y="439590"/>
            <a:ext cx="5957500" cy="6987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Enroute</a:t>
            </a:r>
            <a:r>
              <a:rPr lang="en-US" dirty="0"/>
              <a:t> - Weather</a:t>
            </a:r>
            <a:endParaRPr dirty="0"/>
          </a:p>
        </p:txBody>
      </p:sp>
      <p:sp>
        <p:nvSpPr>
          <p:cNvPr id="456" name="Google Shape;456;p45"/>
          <p:cNvSpPr txBox="1">
            <a:spLocks noGrp="1"/>
          </p:cNvSpPr>
          <p:nvPr>
            <p:ph idx="1"/>
          </p:nvPr>
        </p:nvSpPr>
        <p:spPr>
          <a:xfrm>
            <a:off x="685346" y="1349373"/>
            <a:ext cx="7765322" cy="539856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400" dirty="0" err="1"/>
              <a:t>PMSV</a:t>
            </a:r>
            <a:r>
              <a:rPr lang="en-US" sz="2400" dirty="0"/>
              <a:t> Pilot-to-Metro service</a:t>
            </a:r>
          </a:p>
          <a:p>
            <a:pPr marL="800100" lvl="1" indent="-342900">
              <a:lnSpc>
                <a:spcPct val="90000"/>
              </a:lnSpc>
              <a:spcBef>
                <a:spcPts val="0"/>
              </a:spcBef>
              <a:buSzPts val="2800"/>
              <a:buFont typeface="Verdana"/>
              <a:buChar char="•"/>
            </a:pPr>
            <a:r>
              <a:rPr lang="en-US" dirty="0" err="1"/>
              <a:t>FIH</a:t>
            </a:r>
            <a:r>
              <a:rPr lang="en-US" dirty="0"/>
              <a:t> </a:t>
            </a:r>
            <a:r>
              <a:rPr lang="en-US" dirty="0" err="1"/>
              <a:t>CHPT</a:t>
            </a:r>
            <a:r>
              <a:rPr lang="en-US" dirty="0"/>
              <a:t> C-15 – C-22</a:t>
            </a:r>
          </a:p>
          <a:p>
            <a:pPr marL="1257300" lvl="2" indent="-342900">
              <a:lnSpc>
                <a:spcPct val="90000"/>
              </a:lnSpc>
              <a:spcBef>
                <a:spcPts val="0"/>
              </a:spcBef>
              <a:buSzPts val="2800"/>
              <a:buFont typeface="Verdana"/>
              <a:buChar char="•"/>
            </a:pPr>
            <a:r>
              <a:rPr lang="en-US" dirty="0"/>
              <a:t>“Full Service” – manned by full qualified personnel.</a:t>
            </a:r>
          </a:p>
          <a:p>
            <a:pPr marL="1257300" lvl="2" indent="-342900">
              <a:lnSpc>
                <a:spcPct val="90000"/>
              </a:lnSpc>
              <a:spcBef>
                <a:spcPts val="0"/>
              </a:spcBef>
              <a:buSzPts val="2800"/>
              <a:buFont typeface="Verdana"/>
              <a:buChar char="•"/>
            </a:pPr>
            <a:r>
              <a:rPr lang="en-US" dirty="0"/>
              <a:t>“Limited Service” – manned by “weather </a:t>
            </a:r>
            <a:r>
              <a:rPr lang="en-US" dirty="0" err="1"/>
              <a:t>apprenitices</a:t>
            </a:r>
            <a:r>
              <a:rPr lang="en-US" dirty="0"/>
              <a:t>” not qualified to prepare, issue , or interpret forecasts. </a:t>
            </a:r>
          </a:p>
          <a:p>
            <a:pPr marL="342900" lvl="0" indent="-342900" algn="l" rtl="0">
              <a:lnSpc>
                <a:spcPct val="90000"/>
              </a:lnSpc>
              <a:spcBef>
                <a:spcPts val="0"/>
              </a:spcBef>
              <a:spcAft>
                <a:spcPts val="0"/>
              </a:spcAft>
              <a:buSzPts val="2800"/>
              <a:buFont typeface="Verdana"/>
              <a:buChar char="•"/>
            </a:pPr>
            <a:r>
              <a:rPr lang="en-US" sz="2400" dirty="0"/>
              <a:t>Automated Weather Observing Station</a:t>
            </a:r>
          </a:p>
          <a:p>
            <a:pPr marL="800100" lvl="1" indent="-342900">
              <a:lnSpc>
                <a:spcPct val="90000"/>
              </a:lnSpc>
              <a:spcBef>
                <a:spcPts val="0"/>
              </a:spcBef>
              <a:buSzPts val="2800"/>
              <a:buFont typeface="Verdana"/>
              <a:buChar char="•"/>
            </a:pPr>
            <a:r>
              <a:rPr lang="en-US" dirty="0" err="1">
                <a:effectLst/>
              </a:rPr>
              <a:t>AWOS</a:t>
            </a:r>
            <a:r>
              <a:rPr lang="en-US" dirty="0">
                <a:effectLst/>
              </a:rPr>
              <a:t> systems collect and process data on weather conditions (wind speed, visibility, temperature, and cloud coverage). </a:t>
            </a:r>
          </a:p>
          <a:p>
            <a:pPr marL="800100" lvl="1" indent="-342900">
              <a:lnSpc>
                <a:spcPct val="90000"/>
              </a:lnSpc>
              <a:spcBef>
                <a:spcPts val="0"/>
              </a:spcBef>
              <a:buSzPts val="2800"/>
              <a:buFont typeface="Verdana"/>
              <a:buChar char="•"/>
            </a:pPr>
            <a:r>
              <a:rPr lang="en-US" dirty="0">
                <a:effectLst/>
              </a:rPr>
              <a:t>Uses algorithms to create official observations (</a:t>
            </a:r>
            <a:r>
              <a:rPr lang="en-US" dirty="0" err="1">
                <a:effectLst/>
              </a:rPr>
              <a:t>METARs</a:t>
            </a:r>
            <a:r>
              <a:rPr lang="en-US" dirty="0">
                <a:effectLst/>
              </a:rPr>
              <a:t>) that are broadcast to aviation personnel.</a:t>
            </a:r>
            <a:endParaRPr lang="en-US" sz="2600" dirty="0"/>
          </a:p>
          <a:p>
            <a:pPr marL="342900" lvl="0" indent="-342900" algn="l" rtl="0">
              <a:lnSpc>
                <a:spcPct val="90000"/>
              </a:lnSpc>
              <a:spcBef>
                <a:spcPts val="0"/>
              </a:spcBef>
              <a:spcAft>
                <a:spcPts val="0"/>
              </a:spcAft>
              <a:buSzPts val="2800"/>
              <a:buFont typeface="Verdana"/>
              <a:buChar char="•"/>
            </a:pPr>
            <a:r>
              <a:rPr lang="en-US" sz="2400" dirty="0"/>
              <a:t>Automated Surface Observation System</a:t>
            </a:r>
          </a:p>
          <a:p>
            <a:pPr marL="800100" lvl="1" indent="-342900">
              <a:lnSpc>
                <a:spcPct val="90000"/>
              </a:lnSpc>
              <a:spcBef>
                <a:spcPts val="0"/>
              </a:spcBef>
              <a:buSzPts val="2800"/>
              <a:buFont typeface="Verdana"/>
              <a:buChar char="•"/>
            </a:pPr>
            <a:r>
              <a:rPr lang="en-US" sz="2600" dirty="0"/>
              <a:t>- </a:t>
            </a:r>
            <a:r>
              <a:rPr lang="en-US" dirty="0">
                <a:effectLst/>
              </a:rPr>
              <a:t>provide hourly reports on weather conditions, including wind speed and direction, visibility, precipitation, and etc. </a:t>
            </a:r>
          </a:p>
          <a:p>
            <a:pPr marL="800100" lvl="1" indent="-342900">
              <a:lnSpc>
                <a:spcPct val="90000"/>
              </a:lnSpc>
              <a:spcBef>
                <a:spcPts val="0"/>
              </a:spcBef>
              <a:buSzPts val="2800"/>
              <a:buFont typeface="Verdana"/>
              <a:buChar char="•"/>
            </a:pPr>
            <a:r>
              <a:rPr lang="en-US" dirty="0">
                <a:effectLst/>
              </a:rPr>
              <a:t>Updated every minute. </a:t>
            </a:r>
            <a:endParaRPr lang="en-US" sz="2600" dirty="0"/>
          </a:p>
          <a:p>
            <a:pPr marL="342900" lvl="0" indent="-342900" algn="l" rtl="0">
              <a:lnSpc>
                <a:spcPct val="90000"/>
              </a:lnSpc>
              <a:spcBef>
                <a:spcPts val="0"/>
              </a:spcBef>
              <a:spcAft>
                <a:spcPts val="0"/>
              </a:spcAft>
              <a:buSzPts val="2800"/>
              <a:buFont typeface="Verdana"/>
              <a:buChar char="•"/>
            </a:pPr>
            <a:r>
              <a:rPr lang="en-US" sz="2400" dirty="0"/>
              <a:t>Automatic Terminal Information System</a:t>
            </a:r>
          </a:p>
          <a:p>
            <a:pPr marL="342900" lvl="0" indent="-342900" algn="l" rtl="0">
              <a:lnSpc>
                <a:spcPct val="90000"/>
              </a:lnSpc>
              <a:spcBef>
                <a:spcPts val="0"/>
              </a:spcBef>
              <a:spcAft>
                <a:spcPts val="0"/>
              </a:spcAft>
              <a:buSzPts val="2800"/>
              <a:buFont typeface="Verdana"/>
              <a:buChar char="•"/>
            </a:pPr>
            <a:r>
              <a:rPr lang="en-US" sz="2400" dirty="0"/>
              <a:t>Flight Service Station</a:t>
            </a:r>
          </a:p>
          <a:p>
            <a:pPr marL="800100" lvl="1" indent="-342900">
              <a:lnSpc>
                <a:spcPct val="90000"/>
              </a:lnSpc>
              <a:spcBef>
                <a:spcPts val="0"/>
              </a:spcBef>
              <a:buSzPts val="2800"/>
              <a:buFont typeface="Verdana"/>
              <a:buChar char="•"/>
            </a:pPr>
            <a:r>
              <a:rPr lang="en-US" dirty="0"/>
              <a:t>Provides services such as: closing flight plans, in-flight filing, </a:t>
            </a:r>
            <a:r>
              <a:rPr lang="en-US" dirty="0" err="1"/>
              <a:t>wx</a:t>
            </a:r>
            <a:r>
              <a:rPr lang="en-US" dirty="0"/>
              <a:t> observations, relay phone calls, etc. </a:t>
            </a:r>
          </a:p>
          <a:p>
            <a:pPr marL="800100" lvl="1" indent="-342900">
              <a:lnSpc>
                <a:spcPct val="90000"/>
              </a:lnSpc>
              <a:spcBef>
                <a:spcPts val="0"/>
              </a:spcBef>
              <a:buSzPts val="2800"/>
              <a:buFont typeface="Verdana"/>
              <a:buChar char="•"/>
            </a:pPr>
            <a:r>
              <a:rPr lang="en-US" dirty="0" err="1"/>
              <a:t>FREQs</a:t>
            </a:r>
            <a:r>
              <a:rPr lang="en-US" dirty="0"/>
              <a:t>: 122.2, 122.4, 122.6</a:t>
            </a:r>
          </a:p>
          <a:p>
            <a:pPr marL="800100" lvl="1" indent="-342900">
              <a:lnSpc>
                <a:spcPct val="90000"/>
              </a:lnSpc>
              <a:spcBef>
                <a:spcPts val="0"/>
              </a:spcBef>
              <a:buSzPts val="2800"/>
              <a:buFont typeface="Verdana"/>
              <a:buChar char="•"/>
            </a:pPr>
            <a:r>
              <a:rPr lang="en-US" dirty="0"/>
              <a:t>Phone: 1-800-WX-BRIEF</a:t>
            </a:r>
          </a:p>
        </p:txBody>
      </p:sp>
      <p:pic>
        <p:nvPicPr>
          <p:cNvPr id="457" name="Google Shape;457;p45"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58" name="Google Shape;458;p45"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429167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54"/>
        <p:cNvGrpSpPr/>
        <p:nvPr/>
      </p:nvGrpSpPr>
      <p:grpSpPr>
        <a:xfrm>
          <a:off x="0" y="0"/>
          <a:ext cx="0" cy="0"/>
          <a:chOff x="0" y="0"/>
          <a:chExt cx="0" cy="0"/>
        </a:xfrm>
      </p:grpSpPr>
      <p:sp>
        <p:nvSpPr>
          <p:cNvPr id="455" name="Google Shape;455;p45"/>
          <p:cNvSpPr txBox="1">
            <a:spLocks noGrp="1"/>
          </p:cNvSpPr>
          <p:nvPr>
            <p:ph type="title"/>
          </p:nvPr>
        </p:nvSpPr>
        <p:spPr>
          <a:xfrm>
            <a:off x="1589257" y="439590"/>
            <a:ext cx="5957500" cy="6987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Enroute</a:t>
            </a:r>
            <a:endParaRPr dirty="0"/>
          </a:p>
        </p:txBody>
      </p:sp>
      <p:sp>
        <p:nvSpPr>
          <p:cNvPr id="456" name="Google Shape;456;p45"/>
          <p:cNvSpPr txBox="1">
            <a:spLocks noGrp="1"/>
          </p:cNvSpPr>
          <p:nvPr>
            <p:ph idx="1"/>
          </p:nvPr>
        </p:nvSpPr>
        <p:spPr>
          <a:xfrm>
            <a:off x="685346" y="1836087"/>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Least busy but possibly most critical part</a:t>
            </a:r>
            <a:endParaRPr dirty="0"/>
          </a:p>
          <a:p>
            <a:pPr marL="742950" lvl="1" indent="-285750" algn="l" rtl="0">
              <a:lnSpc>
                <a:spcPct val="90000"/>
              </a:lnSpc>
              <a:spcBef>
                <a:spcPts val="480"/>
              </a:spcBef>
              <a:spcAft>
                <a:spcPts val="0"/>
              </a:spcAft>
              <a:buSzPts val="2400"/>
              <a:buFont typeface="Verdana"/>
              <a:buChar char="•"/>
            </a:pPr>
            <a:r>
              <a:rPr lang="en-US" sz="2400" dirty="0"/>
              <a:t>Use this time to ‘get ahead’</a:t>
            </a:r>
            <a:endParaRPr dirty="0"/>
          </a:p>
          <a:p>
            <a:pPr marL="1143000" lvl="2" indent="-228600" algn="l" rtl="0">
              <a:lnSpc>
                <a:spcPct val="90000"/>
              </a:lnSpc>
              <a:spcBef>
                <a:spcPts val="400"/>
              </a:spcBef>
              <a:spcAft>
                <a:spcPts val="0"/>
              </a:spcAft>
              <a:buSzPts val="2000"/>
              <a:buFont typeface="Verdana"/>
              <a:buChar char="•"/>
            </a:pPr>
            <a:r>
              <a:rPr lang="en-US" sz="2000" dirty="0"/>
              <a:t>Get ATIS early (You can get ATIS FOR ALL fields)</a:t>
            </a:r>
            <a:endParaRPr dirty="0"/>
          </a:p>
          <a:p>
            <a:pPr marL="1143000" lvl="2" indent="-228600" algn="l" rtl="0">
              <a:lnSpc>
                <a:spcPct val="90000"/>
              </a:lnSpc>
              <a:spcBef>
                <a:spcPts val="400"/>
              </a:spcBef>
              <a:spcAft>
                <a:spcPts val="0"/>
              </a:spcAft>
              <a:buSzPts val="2000"/>
              <a:buFont typeface="Verdana"/>
              <a:buChar char="•"/>
            </a:pPr>
            <a:r>
              <a:rPr lang="en-US" sz="2000" dirty="0"/>
              <a:t>Brief approach as soon as you have the weather</a:t>
            </a:r>
          </a:p>
          <a:p>
            <a:pPr marL="1143000" lvl="2" indent="-228600" algn="l" rtl="0">
              <a:lnSpc>
                <a:spcPct val="90000"/>
              </a:lnSpc>
              <a:spcBef>
                <a:spcPts val="400"/>
              </a:spcBef>
              <a:spcAft>
                <a:spcPts val="0"/>
              </a:spcAft>
              <a:buSzPts val="2000"/>
              <a:buFont typeface="Verdana"/>
              <a:buChar char="•"/>
            </a:pPr>
            <a:endParaRPr dirty="0"/>
          </a:p>
          <a:p>
            <a:pPr marL="742950" lvl="1" indent="-285750" algn="l" rtl="0">
              <a:lnSpc>
                <a:spcPct val="90000"/>
              </a:lnSpc>
              <a:spcBef>
                <a:spcPts val="480"/>
              </a:spcBef>
              <a:spcAft>
                <a:spcPts val="0"/>
              </a:spcAft>
              <a:buSzPts val="2400"/>
              <a:buFont typeface="Verdana"/>
              <a:buChar char="•"/>
            </a:pPr>
            <a:r>
              <a:rPr lang="en-US" sz="2400" dirty="0"/>
              <a:t>Always be aware of position and situation</a:t>
            </a:r>
            <a:endParaRPr dirty="0"/>
          </a:p>
          <a:p>
            <a:pPr marL="1143000" lvl="2" indent="-228600" algn="l" rtl="0">
              <a:lnSpc>
                <a:spcPct val="90000"/>
              </a:lnSpc>
              <a:spcBef>
                <a:spcPts val="400"/>
              </a:spcBef>
              <a:spcAft>
                <a:spcPts val="0"/>
              </a:spcAft>
              <a:buSzPts val="2000"/>
              <a:buFont typeface="Verdana"/>
              <a:buChar char="•"/>
            </a:pPr>
            <a:r>
              <a:rPr lang="en-US" sz="2000" dirty="0"/>
              <a:t>Utilized the MFD or MAP mode on the PFD</a:t>
            </a:r>
            <a:endParaRPr sz="2000" dirty="0"/>
          </a:p>
          <a:p>
            <a:pPr marL="1143000" lvl="2" indent="-228600" algn="l" rtl="0">
              <a:lnSpc>
                <a:spcPct val="90000"/>
              </a:lnSpc>
              <a:spcBef>
                <a:spcPts val="400"/>
              </a:spcBef>
              <a:spcAft>
                <a:spcPts val="0"/>
              </a:spcAft>
              <a:buSzPts val="2000"/>
              <a:buChar char="•"/>
            </a:pPr>
            <a:r>
              <a:rPr lang="en-US" sz="2000" dirty="0"/>
              <a:t>Pull out a low chart if time permits</a:t>
            </a:r>
            <a:endParaRPr sz="2000" dirty="0"/>
          </a:p>
          <a:p>
            <a:pPr marL="1143000" lvl="2" indent="-228600" algn="l" rtl="0">
              <a:lnSpc>
                <a:spcPct val="90000"/>
              </a:lnSpc>
              <a:spcBef>
                <a:spcPts val="400"/>
              </a:spcBef>
              <a:spcAft>
                <a:spcPts val="0"/>
              </a:spcAft>
              <a:buSzPts val="2000"/>
              <a:buFont typeface="Verdana"/>
              <a:buChar char="•"/>
            </a:pPr>
            <a:r>
              <a:rPr lang="en-US" sz="2000" dirty="0"/>
              <a:t>Look at approach plate for extra SA (ex. Alice VOR-A), you “live” on the tail of the needle.</a:t>
            </a:r>
            <a:endParaRPr dirty="0"/>
          </a:p>
          <a:p>
            <a:pPr marL="1143000" lvl="2" indent="-228600" algn="l" rtl="0">
              <a:lnSpc>
                <a:spcPct val="90000"/>
              </a:lnSpc>
              <a:spcBef>
                <a:spcPts val="400"/>
              </a:spcBef>
              <a:spcAft>
                <a:spcPts val="0"/>
              </a:spcAft>
              <a:buSzPts val="2000"/>
              <a:buFont typeface="Verdana"/>
              <a:buNone/>
            </a:pPr>
            <a:endParaRPr sz="2000" dirty="0"/>
          </a:p>
        </p:txBody>
      </p:sp>
      <p:pic>
        <p:nvPicPr>
          <p:cNvPr id="457" name="Google Shape;457;p45"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58" name="Google Shape;458;p45"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Enroute</a:t>
            </a:r>
            <a:r>
              <a:rPr lang="en-US" dirty="0"/>
              <a:t> - </a:t>
            </a:r>
            <a:r>
              <a:rPr lang="en-US" dirty="0" err="1"/>
              <a:t>IFR</a:t>
            </a:r>
            <a:r>
              <a:rPr lang="en-US" dirty="0"/>
              <a:t> Altitudes</a:t>
            </a:r>
          </a:p>
        </p:txBody>
      </p:sp>
      <p:sp>
        <p:nvSpPr>
          <p:cNvPr id="3" name="Content Placeholder 2"/>
          <p:cNvSpPr>
            <a:spLocks noGrp="1"/>
          </p:cNvSpPr>
          <p:nvPr>
            <p:ph idx="1"/>
          </p:nvPr>
        </p:nvSpPr>
        <p:spPr>
          <a:xfrm>
            <a:off x="685346" y="2096064"/>
            <a:ext cx="7765322" cy="4616970"/>
          </a:xfrm>
        </p:spPr>
        <p:txBody>
          <a:bodyPr/>
          <a:lstStyle/>
          <a:p>
            <a:r>
              <a:rPr lang="en-US" dirty="0"/>
              <a:t>Minimum </a:t>
            </a:r>
            <a:r>
              <a:rPr lang="en-US" dirty="0" err="1"/>
              <a:t>en</a:t>
            </a:r>
            <a:r>
              <a:rPr lang="en-US" dirty="0"/>
              <a:t> route altitude (MEA)</a:t>
            </a:r>
          </a:p>
          <a:p>
            <a:pPr lvl="1"/>
            <a:r>
              <a:rPr lang="en-US" dirty="0">
                <a:effectLst/>
              </a:rPr>
              <a:t>The lowest altitude an aircraft can fly between radio fixes</a:t>
            </a:r>
          </a:p>
          <a:p>
            <a:pPr lvl="1"/>
            <a:r>
              <a:rPr lang="en-US" dirty="0">
                <a:effectLst/>
              </a:rPr>
              <a:t>Important for preventing collisions with mountainous terrain and ensuring that pilots can stay connected to </a:t>
            </a:r>
            <a:r>
              <a:rPr lang="en-US" dirty="0" err="1">
                <a:effectLst/>
              </a:rPr>
              <a:t>ATC</a:t>
            </a:r>
            <a:r>
              <a:rPr lang="en-US" dirty="0">
                <a:effectLst/>
              </a:rPr>
              <a:t>. </a:t>
            </a:r>
          </a:p>
          <a:p>
            <a:pPr lvl="1"/>
            <a:r>
              <a:rPr lang="en-US" dirty="0">
                <a:effectLst/>
              </a:rPr>
              <a:t>Flying below the MEA could result in signal loss or terrain interference.</a:t>
            </a:r>
            <a:endParaRPr lang="en-US" dirty="0"/>
          </a:p>
          <a:p>
            <a:r>
              <a:rPr lang="en-US" dirty="0"/>
              <a:t>Minimum Obstacle Clearance Altitudes </a:t>
            </a:r>
          </a:p>
          <a:p>
            <a:pPr lvl="1"/>
            <a:r>
              <a:rPr lang="en-US" dirty="0">
                <a:effectLst/>
              </a:rPr>
              <a:t>The lowest altitude that an aircraft can fly at while still meeting obstacle clearance requirements for a specific route segment.</a:t>
            </a:r>
          </a:p>
          <a:p>
            <a:pPr lvl="1"/>
            <a:r>
              <a:rPr lang="en-US" dirty="0">
                <a:effectLst/>
              </a:rPr>
              <a:t>Only guarantees obstacle clearance.</a:t>
            </a:r>
          </a:p>
          <a:p>
            <a:pPr lvl="2"/>
            <a:r>
              <a:rPr lang="en-US" dirty="0">
                <a:effectLst/>
              </a:rPr>
              <a:t>(typically used in emergencies to get below icing, </a:t>
            </a:r>
            <a:r>
              <a:rPr lang="en-US" dirty="0" err="1">
                <a:effectLst/>
              </a:rPr>
              <a:t>etc</a:t>
            </a:r>
            <a:r>
              <a:rPr lang="en-US" dirty="0">
                <a:effectLst/>
              </a:rPr>
              <a:t>).</a:t>
            </a:r>
            <a:endParaRPr lang="en-US" dirty="0"/>
          </a:p>
        </p:txBody>
      </p:sp>
      <p:pic>
        <p:nvPicPr>
          <p:cNvPr id="4" name="Google Shape;803;p71" descr="tw4-new">
            <a:extLst>
              <a:ext uri="{FF2B5EF4-FFF2-40B4-BE49-F238E27FC236}">
                <a16:creationId xmlns:a16="http://schemas.microsoft.com/office/drawing/2014/main" id="{68969772-4F50-0B05-0362-F58D1E565839}"/>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5" name="Google Shape;1294;p126" descr="Q:\Front Office\VT-35 Updated Logo - May'13.png">
            <a:extLst>
              <a:ext uri="{FF2B5EF4-FFF2-40B4-BE49-F238E27FC236}">
                <a16:creationId xmlns:a16="http://schemas.microsoft.com/office/drawing/2014/main" id="{5BED2027-E7F7-F414-A594-3E13D4B03D79}"/>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255391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Reference Material</a:t>
            </a:r>
            <a:endParaRPr/>
          </a:p>
        </p:txBody>
      </p:sp>
      <p:sp>
        <p:nvSpPr>
          <p:cNvPr id="141" name="Google Shape;141;p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200"/>
              <a:buFont typeface="Verdana"/>
              <a:buChar char="•"/>
            </a:pPr>
            <a:r>
              <a:rPr lang="en-US"/>
              <a:t>Instrument Stage Material</a:t>
            </a:r>
            <a:endParaRPr/>
          </a:p>
          <a:p>
            <a:pPr marL="742950" lvl="1" indent="-285750" algn="l" rtl="0">
              <a:lnSpc>
                <a:spcPct val="90000"/>
              </a:lnSpc>
              <a:spcBef>
                <a:spcPts val="560"/>
              </a:spcBef>
              <a:spcAft>
                <a:spcPts val="0"/>
              </a:spcAft>
              <a:buSzPts val="2800"/>
              <a:buFont typeface="Verdana"/>
              <a:buChar char="•"/>
            </a:pPr>
            <a:r>
              <a:rPr lang="en-US"/>
              <a:t>FTI </a:t>
            </a:r>
            <a:endParaRPr/>
          </a:p>
          <a:p>
            <a:pPr marL="742950" lvl="1" indent="-285750" algn="l" rtl="0">
              <a:lnSpc>
                <a:spcPct val="90000"/>
              </a:lnSpc>
              <a:spcBef>
                <a:spcPts val="560"/>
              </a:spcBef>
              <a:spcAft>
                <a:spcPts val="0"/>
              </a:spcAft>
              <a:buSzPts val="2800"/>
              <a:buFont typeface="Verdana"/>
              <a:buChar char="•"/>
            </a:pPr>
            <a:r>
              <a:rPr lang="en-US"/>
              <a:t>FAR AIM (to include Advisory Circulars)</a:t>
            </a:r>
            <a:endParaRPr/>
          </a:p>
          <a:p>
            <a:pPr marL="742950" lvl="1" indent="-285750" algn="l" rtl="0">
              <a:lnSpc>
                <a:spcPct val="90000"/>
              </a:lnSpc>
              <a:spcBef>
                <a:spcPts val="560"/>
              </a:spcBef>
              <a:spcAft>
                <a:spcPts val="0"/>
              </a:spcAft>
              <a:buSzPts val="2800"/>
              <a:buFont typeface="Verdana"/>
              <a:buChar char="•"/>
            </a:pPr>
            <a:r>
              <a:rPr lang="en-US"/>
              <a:t>CNAF M-3710.7</a:t>
            </a:r>
            <a:endParaRPr/>
          </a:p>
          <a:p>
            <a:pPr marL="742950" lvl="1" indent="-285750" algn="l" rtl="0">
              <a:lnSpc>
                <a:spcPct val="90000"/>
              </a:lnSpc>
              <a:spcBef>
                <a:spcPts val="560"/>
              </a:spcBef>
              <a:spcAft>
                <a:spcPts val="0"/>
              </a:spcAft>
              <a:buSzPts val="2800"/>
              <a:buFont typeface="Verdana"/>
              <a:buChar char="•"/>
            </a:pPr>
            <a:r>
              <a:rPr lang="en-US"/>
              <a:t>FAA Instrument Flying Handbook</a:t>
            </a:r>
            <a:endParaRPr/>
          </a:p>
          <a:p>
            <a:pPr marL="742950" lvl="1" indent="-285750" algn="l" rtl="0">
              <a:lnSpc>
                <a:spcPct val="90000"/>
              </a:lnSpc>
              <a:spcBef>
                <a:spcPts val="560"/>
              </a:spcBef>
              <a:spcAft>
                <a:spcPts val="0"/>
              </a:spcAft>
              <a:buSzPts val="2800"/>
              <a:buFont typeface="Verdana"/>
              <a:buChar char="•"/>
            </a:pPr>
            <a:r>
              <a:rPr lang="en-US"/>
              <a:t>FAA Instrument Procedures Handbook</a:t>
            </a:r>
            <a:endParaRPr/>
          </a:p>
          <a:p>
            <a:pPr marL="742950" lvl="1" indent="-285750" algn="l" rtl="0">
              <a:lnSpc>
                <a:spcPct val="90000"/>
              </a:lnSpc>
              <a:spcBef>
                <a:spcPts val="560"/>
              </a:spcBef>
              <a:spcAft>
                <a:spcPts val="0"/>
              </a:spcAft>
              <a:buSzPts val="2800"/>
              <a:buFont typeface="Verdana"/>
              <a:buChar char="•"/>
            </a:pPr>
            <a:r>
              <a:rPr lang="en-US"/>
              <a:t>NATOPS Instrument Flight Manual</a:t>
            </a:r>
            <a:endParaRPr/>
          </a:p>
          <a:p>
            <a:pPr marL="742950" lvl="1" indent="-285750" algn="l" rtl="0">
              <a:lnSpc>
                <a:spcPct val="90000"/>
              </a:lnSpc>
              <a:spcBef>
                <a:spcPts val="560"/>
              </a:spcBef>
              <a:spcAft>
                <a:spcPts val="0"/>
              </a:spcAft>
              <a:buSzPts val="2800"/>
              <a:buFont typeface="Verdana"/>
              <a:buChar char="•"/>
            </a:pPr>
            <a:r>
              <a:rPr lang="en-US"/>
              <a:t>General Planning and FLIP publications</a:t>
            </a:r>
            <a:endParaRPr/>
          </a:p>
          <a:p>
            <a:pPr marL="742950" lvl="1" indent="-285750" algn="l" rtl="0">
              <a:lnSpc>
                <a:spcPct val="90000"/>
              </a:lnSpc>
              <a:spcBef>
                <a:spcPts val="560"/>
              </a:spcBef>
              <a:spcAft>
                <a:spcPts val="0"/>
              </a:spcAft>
              <a:buSzPts val="2800"/>
              <a:buFont typeface="Verdana"/>
              <a:buChar char="•"/>
            </a:pPr>
            <a:r>
              <a:rPr lang="en-US"/>
              <a:t>TERPS Manual 8260.3C</a:t>
            </a:r>
            <a:endParaRPr/>
          </a:p>
          <a:p>
            <a:pPr marL="742950" lvl="1" indent="-285750" algn="l" rtl="0">
              <a:lnSpc>
                <a:spcPct val="90000"/>
              </a:lnSpc>
              <a:spcBef>
                <a:spcPts val="560"/>
              </a:spcBef>
              <a:spcAft>
                <a:spcPts val="0"/>
              </a:spcAft>
              <a:buSzPts val="2800"/>
              <a:buFont typeface="Verdana"/>
              <a:buChar char="•"/>
            </a:pPr>
            <a:r>
              <a:rPr lang="en-US"/>
              <a:t>Wing and Squadron SOPs</a:t>
            </a:r>
            <a:endParaRPr/>
          </a:p>
          <a:p>
            <a:pPr marL="742950" lvl="0" indent="0" algn="l" rtl="0">
              <a:lnSpc>
                <a:spcPct val="90000"/>
              </a:lnSpc>
              <a:spcBef>
                <a:spcPts val="560"/>
              </a:spcBef>
              <a:spcAft>
                <a:spcPts val="0"/>
              </a:spcAft>
              <a:buNone/>
            </a:pPr>
            <a:endParaRPr/>
          </a:p>
          <a:p>
            <a:pPr marL="742950" lvl="0" indent="0" algn="l" rtl="0">
              <a:lnSpc>
                <a:spcPct val="90000"/>
              </a:lnSpc>
              <a:spcBef>
                <a:spcPts val="560"/>
              </a:spcBef>
              <a:spcAft>
                <a:spcPts val="0"/>
              </a:spcAft>
              <a:buNone/>
            </a:pPr>
            <a:endParaRPr/>
          </a:p>
          <a:p>
            <a:pPr marL="742950" lvl="1" indent="-285750" algn="l" rtl="0">
              <a:lnSpc>
                <a:spcPct val="90000"/>
              </a:lnSpc>
              <a:spcBef>
                <a:spcPts val="560"/>
              </a:spcBef>
              <a:spcAft>
                <a:spcPts val="0"/>
              </a:spcAft>
              <a:buSzPts val="2800"/>
              <a:buFont typeface="Verdana"/>
              <a:buNone/>
            </a:pPr>
            <a:endParaRPr/>
          </a:p>
          <a:p>
            <a:pPr marL="742950" lvl="1" indent="-107950" algn="l" rtl="0">
              <a:lnSpc>
                <a:spcPct val="90000"/>
              </a:lnSpc>
              <a:spcBef>
                <a:spcPts val="560"/>
              </a:spcBef>
              <a:spcAft>
                <a:spcPts val="0"/>
              </a:spcAft>
              <a:buSzPts val="2800"/>
              <a:buFont typeface="Verdana"/>
              <a:buNone/>
            </a:pPr>
            <a:endParaRPr/>
          </a:p>
          <a:p>
            <a:pPr marL="742950" lvl="1" indent="-107950" algn="l" rtl="0">
              <a:lnSpc>
                <a:spcPct val="90000"/>
              </a:lnSpc>
              <a:spcBef>
                <a:spcPts val="560"/>
              </a:spcBef>
              <a:spcAft>
                <a:spcPts val="0"/>
              </a:spcAft>
              <a:buSzPts val="2800"/>
              <a:buFont typeface="Verdana"/>
              <a:buNone/>
            </a:pPr>
            <a:endParaRPr/>
          </a:p>
        </p:txBody>
      </p:sp>
      <p:pic>
        <p:nvPicPr>
          <p:cNvPr id="142" name="Google Shape;142;p7"/>
          <p:cNvPicPr preferRelativeResize="0"/>
          <p:nvPr/>
        </p:nvPicPr>
        <p:blipFill rotWithShape="1">
          <a:blip r:embed="rId3">
            <a:alphaModFix/>
          </a:blip>
          <a:srcRect/>
          <a:stretch/>
        </p:blipFill>
        <p:spPr>
          <a:xfrm>
            <a:off x="250832" y="217488"/>
            <a:ext cx="939148" cy="1143000"/>
          </a:xfrm>
          <a:prstGeom prst="rect">
            <a:avLst/>
          </a:prstGeom>
          <a:noFill/>
          <a:ln>
            <a:noFill/>
          </a:ln>
        </p:spPr>
      </p:pic>
      <p:pic>
        <p:nvPicPr>
          <p:cNvPr id="143" name="Google Shape;143;p7" descr="tw4-new"/>
          <p:cNvPicPr preferRelativeResize="0"/>
          <p:nvPr/>
        </p:nvPicPr>
        <p:blipFill rotWithShape="1">
          <a:blip r:embed="rId4">
            <a:alphaModFix/>
          </a:blip>
          <a:srcRect/>
          <a:stretch/>
        </p:blipFill>
        <p:spPr>
          <a:xfrm>
            <a:off x="7613650" y="228600"/>
            <a:ext cx="1279525" cy="1120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906965"/>
          </a:xfrm>
        </p:spPr>
        <p:txBody>
          <a:bodyPr>
            <a:normAutofit/>
          </a:bodyPr>
          <a:lstStyle/>
          <a:p>
            <a:r>
              <a:rPr lang="en-US" sz="3200" dirty="0" err="1"/>
              <a:t>En</a:t>
            </a:r>
            <a:r>
              <a:rPr lang="en-US" sz="3200" dirty="0"/>
              <a:t> route - </a:t>
            </a:r>
            <a:r>
              <a:rPr lang="en-US" sz="3200" dirty="0" err="1"/>
              <a:t>IFR</a:t>
            </a:r>
            <a:r>
              <a:rPr lang="en-US" sz="3200" dirty="0"/>
              <a:t> Altitudes</a:t>
            </a:r>
          </a:p>
        </p:txBody>
      </p:sp>
      <p:sp>
        <p:nvSpPr>
          <p:cNvPr id="3" name="Content Placeholder 2"/>
          <p:cNvSpPr>
            <a:spLocks noGrp="1"/>
          </p:cNvSpPr>
          <p:nvPr>
            <p:ph idx="1"/>
          </p:nvPr>
        </p:nvSpPr>
        <p:spPr>
          <a:xfrm>
            <a:off x="685346" y="1516565"/>
            <a:ext cx="7765322" cy="5241073"/>
          </a:xfrm>
        </p:spPr>
        <p:txBody>
          <a:bodyPr>
            <a:normAutofit fontScale="92500" lnSpcReduction="10000"/>
          </a:bodyPr>
          <a:lstStyle/>
          <a:p>
            <a:r>
              <a:rPr lang="en-US" dirty="0"/>
              <a:t>Minimum Safe Altitude:</a:t>
            </a:r>
          </a:p>
          <a:p>
            <a:pPr lvl="1"/>
            <a:r>
              <a:rPr lang="en-US" dirty="0">
                <a:effectLst/>
              </a:rPr>
              <a:t>An altitude that provides a minimum of 1,000 feet of clearance from obstacles.</a:t>
            </a:r>
            <a:endParaRPr lang="en-US" dirty="0"/>
          </a:p>
          <a:p>
            <a:r>
              <a:rPr lang="en-US" dirty="0"/>
              <a:t>Emergency Safe Altitude:</a:t>
            </a:r>
          </a:p>
          <a:p>
            <a:pPr lvl="1"/>
            <a:r>
              <a:rPr lang="en-US" dirty="0">
                <a:effectLst/>
              </a:rPr>
              <a:t>A specific altitude depicted on approach charts that provides a pilot with at least 1,000 feet of clearance above obstacles in non-mountainous areas.</a:t>
            </a:r>
          </a:p>
          <a:p>
            <a:pPr lvl="1"/>
            <a:r>
              <a:rPr lang="en-US" dirty="0">
                <a:effectLst/>
              </a:rPr>
              <a:t>In mountainous regions, this clearance may be increased to 2,000 feet.</a:t>
            </a:r>
          </a:p>
          <a:p>
            <a:r>
              <a:rPr lang="en-US" dirty="0"/>
              <a:t>Minimum Vectoring Altitude:</a:t>
            </a:r>
          </a:p>
          <a:p>
            <a:pPr lvl="1"/>
            <a:r>
              <a:rPr lang="en-US" dirty="0">
                <a:effectLst/>
              </a:rPr>
              <a:t>the lowest altitude at which air traffic control can safely vector an aircraft within a specific airspace sector, typically determined by the highest obstacle in that area.</a:t>
            </a:r>
          </a:p>
          <a:p>
            <a:pPr lvl="2"/>
            <a:r>
              <a:rPr lang="en-US" dirty="0">
                <a:effectLst/>
              </a:rPr>
              <a:t>1,000 feet of clearance in non-mountainous regions.</a:t>
            </a:r>
          </a:p>
          <a:p>
            <a:pPr lvl="2"/>
            <a:r>
              <a:rPr lang="en-US" dirty="0">
                <a:effectLst/>
              </a:rPr>
              <a:t>2,000 feet of clearance in designated mountainous regions.</a:t>
            </a:r>
          </a:p>
          <a:p>
            <a:pPr lvl="1"/>
            <a:endParaRPr lang="en-US" dirty="0"/>
          </a:p>
          <a:p>
            <a:pPr lvl="1"/>
            <a:endParaRPr lang="en-US" dirty="0"/>
          </a:p>
          <a:p>
            <a:pPr lvl="1"/>
            <a:endParaRPr lang="en-US" dirty="0">
              <a:effectLst/>
            </a:endParaRPr>
          </a:p>
        </p:txBody>
      </p:sp>
      <p:pic>
        <p:nvPicPr>
          <p:cNvPr id="4" name="Google Shape;803;p71" descr="tw4-new">
            <a:extLst>
              <a:ext uri="{FF2B5EF4-FFF2-40B4-BE49-F238E27FC236}">
                <a16:creationId xmlns:a16="http://schemas.microsoft.com/office/drawing/2014/main" id="{4A3C71DA-5F07-F195-9DD0-50470D0C1B88}"/>
              </a:ext>
            </a:extLst>
          </p:cNvPr>
          <p:cNvPicPr preferRelativeResize="0"/>
          <p:nvPr/>
        </p:nvPicPr>
        <p:blipFill rotWithShape="1">
          <a:blip r:embed="rId2">
            <a:alphaModFix/>
          </a:blip>
          <a:srcRect/>
          <a:stretch/>
        </p:blipFill>
        <p:spPr>
          <a:xfrm>
            <a:off x="7391400" y="228600"/>
            <a:ext cx="1279525" cy="1120775"/>
          </a:xfrm>
          <a:prstGeom prst="rect">
            <a:avLst/>
          </a:prstGeom>
          <a:noFill/>
          <a:ln>
            <a:noFill/>
          </a:ln>
        </p:spPr>
      </p:pic>
      <p:pic>
        <p:nvPicPr>
          <p:cNvPr id="5" name="Google Shape;1294;p126" descr="Q:\Front Office\VT-35 Updated Logo - May'13.png">
            <a:extLst>
              <a:ext uri="{FF2B5EF4-FFF2-40B4-BE49-F238E27FC236}">
                <a16:creationId xmlns:a16="http://schemas.microsoft.com/office/drawing/2014/main" id="{1CF1BAC5-25C6-1602-3B67-E5B3A19DA793}"/>
              </a:ext>
            </a:extLst>
          </p:cNvPr>
          <p:cNvPicPr preferRelativeResize="0"/>
          <p:nvPr/>
        </p:nvPicPr>
        <p:blipFill rotWithShape="1">
          <a:blip r:embed="rId3">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1746653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62"/>
        <p:cNvGrpSpPr/>
        <p:nvPr/>
      </p:nvGrpSpPr>
      <p:grpSpPr>
        <a:xfrm>
          <a:off x="0" y="0"/>
          <a:ext cx="0" cy="0"/>
          <a:chOff x="0" y="0"/>
          <a:chExt cx="0" cy="0"/>
        </a:xfrm>
      </p:grpSpPr>
      <p:sp>
        <p:nvSpPr>
          <p:cNvPr id="463" name="Google Shape;463;p46"/>
          <p:cNvSpPr txBox="1">
            <a:spLocks noGrp="1"/>
          </p:cNvSpPr>
          <p:nvPr>
            <p:ph type="title"/>
          </p:nvPr>
        </p:nvSpPr>
        <p:spPr>
          <a:xfrm>
            <a:off x="1481680" y="385098"/>
            <a:ext cx="6172653" cy="65396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err="1"/>
              <a:t>Enroute</a:t>
            </a:r>
            <a:endParaRPr dirty="0"/>
          </a:p>
        </p:txBody>
      </p:sp>
      <p:sp>
        <p:nvSpPr>
          <p:cNvPr id="464" name="Google Shape;464;p46"/>
          <p:cNvSpPr txBox="1">
            <a:spLocks noGrp="1"/>
          </p:cNvSpPr>
          <p:nvPr>
            <p:ph idx="1"/>
          </p:nvPr>
        </p:nvSpPr>
        <p:spPr>
          <a:xfrm>
            <a:off x="685345" y="1620935"/>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Font typeface="Verdana"/>
              <a:buChar char="•"/>
            </a:pPr>
            <a:r>
              <a:rPr lang="en-US" sz="2800" dirty="0"/>
              <a:t>Prepare for Arrival</a:t>
            </a:r>
            <a:endParaRPr dirty="0"/>
          </a:p>
          <a:p>
            <a:pPr marL="742950" lvl="1" indent="-285750" algn="l" rtl="0">
              <a:lnSpc>
                <a:spcPct val="80000"/>
              </a:lnSpc>
              <a:spcBef>
                <a:spcPts val="480"/>
              </a:spcBef>
              <a:spcAft>
                <a:spcPts val="0"/>
              </a:spcAft>
              <a:buSzPts val="2400"/>
              <a:buFont typeface="Verdana"/>
              <a:buChar char="•"/>
            </a:pPr>
            <a:r>
              <a:rPr lang="en-US" sz="2400" dirty="0"/>
              <a:t>Review NOTAMS/IFR </a:t>
            </a:r>
            <a:r>
              <a:rPr lang="en-US" sz="2400" dirty="0" err="1"/>
              <a:t>Supp</a:t>
            </a:r>
            <a:endParaRPr dirty="0"/>
          </a:p>
          <a:p>
            <a:pPr marL="1143000" lvl="2" indent="-228600" algn="l" rtl="0">
              <a:lnSpc>
                <a:spcPct val="80000"/>
              </a:lnSpc>
              <a:spcBef>
                <a:spcPts val="400"/>
              </a:spcBef>
              <a:spcAft>
                <a:spcPts val="0"/>
              </a:spcAft>
              <a:buSzPts val="2000"/>
              <a:buFont typeface="Verdana"/>
              <a:buChar char="•"/>
            </a:pPr>
            <a:r>
              <a:rPr lang="en-US" sz="2000" dirty="0"/>
              <a:t>Restrictions and Airport Info</a:t>
            </a:r>
            <a:endParaRPr dirty="0"/>
          </a:p>
          <a:p>
            <a:pPr marL="742950" lvl="1" indent="-285750" algn="l" rtl="0">
              <a:lnSpc>
                <a:spcPct val="80000"/>
              </a:lnSpc>
              <a:spcBef>
                <a:spcPts val="480"/>
              </a:spcBef>
              <a:spcAft>
                <a:spcPts val="0"/>
              </a:spcAft>
              <a:buSzPts val="2400"/>
              <a:buFont typeface="Verdana"/>
              <a:buChar char="•"/>
            </a:pPr>
            <a:r>
              <a:rPr lang="en-US" sz="2400" dirty="0"/>
              <a:t>Review Charts</a:t>
            </a:r>
            <a:endParaRPr dirty="0"/>
          </a:p>
          <a:p>
            <a:pPr marL="1143000" lvl="2" indent="-228600" algn="l" rtl="0">
              <a:lnSpc>
                <a:spcPct val="80000"/>
              </a:lnSpc>
              <a:spcBef>
                <a:spcPts val="400"/>
              </a:spcBef>
              <a:spcAft>
                <a:spcPts val="0"/>
              </a:spcAft>
              <a:buSzPts val="2000"/>
              <a:buFont typeface="Verdana"/>
              <a:buChar char="•"/>
            </a:pPr>
            <a:r>
              <a:rPr lang="en-US" sz="2000" dirty="0"/>
              <a:t>Familiarize with local airspace, airports and terrain</a:t>
            </a:r>
            <a:endParaRPr dirty="0"/>
          </a:p>
          <a:p>
            <a:pPr marL="742950" lvl="1" indent="-285750" algn="l" rtl="0">
              <a:lnSpc>
                <a:spcPct val="80000"/>
              </a:lnSpc>
              <a:spcBef>
                <a:spcPts val="480"/>
              </a:spcBef>
              <a:spcAft>
                <a:spcPts val="0"/>
              </a:spcAft>
              <a:buSzPts val="2400"/>
              <a:buFont typeface="Verdana"/>
              <a:buChar char="•"/>
            </a:pPr>
            <a:r>
              <a:rPr lang="en-US" sz="2400" dirty="0"/>
              <a:t>Review STARS (As Required)</a:t>
            </a:r>
            <a:endParaRPr dirty="0"/>
          </a:p>
          <a:p>
            <a:pPr marL="1143000" lvl="2" indent="-228600" algn="l" rtl="0">
              <a:lnSpc>
                <a:spcPct val="80000"/>
              </a:lnSpc>
              <a:spcBef>
                <a:spcPts val="400"/>
              </a:spcBef>
              <a:spcAft>
                <a:spcPts val="0"/>
              </a:spcAft>
              <a:buSzPts val="2000"/>
              <a:buFont typeface="Verdana"/>
              <a:buChar char="•"/>
            </a:pPr>
            <a:r>
              <a:rPr lang="en-US" sz="2000" dirty="0"/>
              <a:t>If a STAR is published, file it.</a:t>
            </a:r>
            <a:endParaRPr dirty="0"/>
          </a:p>
          <a:p>
            <a:pPr marL="742950" lvl="1" indent="-285750" algn="l" rtl="0">
              <a:lnSpc>
                <a:spcPct val="80000"/>
              </a:lnSpc>
              <a:spcBef>
                <a:spcPts val="480"/>
              </a:spcBef>
              <a:spcAft>
                <a:spcPts val="0"/>
              </a:spcAft>
              <a:buSzPts val="2400"/>
              <a:buFont typeface="Verdana"/>
              <a:buChar char="•"/>
            </a:pPr>
            <a:r>
              <a:rPr lang="en-US" sz="2400" dirty="0"/>
              <a:t>Review Approach Plates</a:t>
            </a:r>
            <a:endParaRPr dirty="0"/>
          </a:p>
          <a:p>
            <a:pPr marL="1143000" lvl="2" indent="-228600" algn="l" rtl="0">
              <a:lnSpc>
                <a:spcPct val="80000"/>
              </a:lnSpc>
              <a:spcBef>
                <a:spcPts val="400"/>
              </a:spcBef>
              <a:spcAft>
                <a:spcPts val="0"/>
              </a:spcAft>
              <a:buSzPts val="2000"/>
              <a:buFont typeface="Verdana"/>
              <a:buChar char="•"/>
            </a:pPr>
            <a:r>
              <a:rPr lang="en-US" sz="2000" dirty="0"/>
              <a:t>Review approaches and diagrams, including airport diagram to forecast a taxi plan.  </a:t>
            </a:r>
            <a:endParaRPr dirty="0"/>
          </a:p>
          <a:p>
            <a:pPr marL="1143000" lvl="2" indent="-228600" algn="l" rtl="0">
              <a:lnSpc>
                <a:spcPct val="80000"/>
              </a:lnSpc>
              <a:spcBef>
                <a:spcPts val="400"/>
              </a:spcBef>
              <a:spcAft>
                <a:spcPts val="0"/>
              </a:spcAft>
              <a:buSzPts val="2000"/>
              <a:buFont typeface="Verdana"/>
              <a:buChar char="•"/>
            </a:pPr>
            <a:r>
              <a:rPr lang="en-US" sz="2000" dirty="0"/>
              <a:t>Technique:  30 Min out, begin to get WX and review airport info (</a:t>
            </a:r>
            <a:r>
              <a:rPr lang="en-US" sz="2000" dirty="0" err="1"/>
              <a:t>Notams</a:t>
            </a:r>
            <a:r>
              <a:rPr lang="en-US" sz="2000" dirty="0"/>
              <a:t>, ATIS, </a:t>
            </a:r>
            <a:r>
              <a:rPr lang="en-US" sz="2000" dirty="0" err="1"/>
              <a:t>etc</a:t>
            </a:r>
            <a:r>
              <a:rPr lang="en-US" sz="2000" dirty="0"/>
              <a:t>).  Initiate checklist once briefed and setup for the approach.</a:t>
            </a:r>
            <a:endParaRPr sz="2000" dirty="0">
              <a:solidFill>
                <a:schemeClr val="lt2"/>
              </a:solidFill>
            </a:endParaRPr>
          </a:p>
          <a:p>
            <a:pPr marL="342900" lvl="0" indent="-342900" algn="l" rtl="0">
              <a:lnSpc>
                <a:spcPct val="80000"/>
              </a:lnSpc>
              <a:spcBef>
                <a:spcPts val="560"/>
              </a:spcBef>
              <a:spcAft>
                <a:spcPts val="0"/>
              </a:spcAft>
              <a:buSzPts val="2800"/>
              <a:buFont typeface="Verdana"/>
              <a:buNone/>
            </a:pPr>
            <a:endParaRPr sz="2800" dirty="0"/>
          </a:p>
          <a:p>
            <a:pPr marL="342900" lvl="0" indent="-165100" algn="l" rtl="0">
              <a:lnSpc>
                <a:spcPct val="80000"/>
              </a:lnSpc>
              <a:spcBef>
                <a:spcPts val="560"/>
              </a:spcBef>
              <a:spcAft>
                <a:spcPts val="0"/>
              </a:spcAft>
              <a:buSzPts val="2800"/>
              <a:buFont typeface="Verdana"/>
              <a:buNone/>
            </a:pPr>
            <a:endParaRPr sz="2800" dirty="0"/>
          </a:p>
        </p:txBody>
      </p:sp>
      <p:pic>
        <p:nvPicPr>
          <p:cNvPr id="465" name="Google Shape;465;p46"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66" name="Google Shape;466;p46"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37" y="237083"/>
            <a:ext cx="7765321" cy="1326321"/>
          </a:xfrm>
        </p:spPr>
        <p:txBody>
          <a:bodyPr/>
          <a:lstStyle/>
          <a:p>
            <a:r>
              <a:rPr lang="en-US" dirty="0" err="1" smtClean="0"/>
              <a:t>ENROUTE</a:t>
            </a:r>
            <a:r>
              <a:rPr lang="en-US" dirty="0" smtClean="0"/>
              <a:t> - Descent</a:t>
            </a:r>
            <a:endParaRPr lang="en-US" dirty="0"/>
          </a:p>
        </p:txBody>
      </p:sp>
      <p:sp>
        <p:nvSpPr>
          <p:cNvPr id="3" name="Content Placeholder 2"/>
          <p:cNvSpPr>
            <a:spLocks noGrp="1"/>
          </p:cNvSpPr>
          <p:nvPr>
            <p:ph idx="1"/>
          </p:nvPr>
        </p:nvSpPr>
        <p:spPr>
          <a:xfrm>
            <a:off x="268095" y="1137276"/>
            <a:ext cx="8742739" cy="5574242"/>
          </a:xfrm>
        </p:spPr>
        <p:txBody>
          <a:bodyPr>
            <a:noAutofit/>
          </a:bodyPr>
          <a:lstStyle/>
          <a:p>
            <a:r>
              <a:rPr lang="en-US" sz="1200" dirty="0" smtClean="0"/>
              <a:t>Common descent terminology:</a:t>
            </a:r>
          </a:p>
          <a:p>
            <a:pPr lvl="1"/>
            <a:r>
              <a:rPr lang="en-US" sz="1200" dirty="0" smtClean="0"/>
              <a:t>“Pilot’s Discretion”</a:t>
            </a:r>
          </a:p>
          <a:p>
            <a:pPr lvl="2"/>
            <a:r>
              <a:rPr lang="en-US" sz="1200" dirty="0" smtClean="0"/>
              <a:t>“</a:t>
            </a:r>
            <a:r>
              <a:rPr lang="en-US" sz="1200" dirty="0">
                <a:effectLst/>
              </a:rPr>
              <a:t>When used in conjunction with altitude assignments, means that </a:t>
            </a:r>
            <a:r>
              <a:rPr lang="en-US" sz="1200" dirty="0" err="1">
                <a:effectLst/>
              </a:rPr>
              <a:t>ATC</a:t>
            </a:r>
            <a:r>
              <a:rPr lang="en-US" sz="1200" dirty="0">
                <a:effectLst/>
              </a:rPr>
              <a:t> has offered the pilot the option of starting climb or descent whenever he/she wishes and conducting the climb or descent at any rate he/she wishes. He/she may temporarily level off at any intermediate altitude</a:t>
            </a:r>
            <a:r>
              <a:rPr lang="en-US" sz="1200" dirty="0" smtClean="0">
                <a:effectLst/>
              </a:rPr>
              <a:t>.”</a:t>
            </a:r>
          </a:p>
          <a:p>
            <a:pPr lvl="2"/>
            <a:r>
              <a:rPr lang="en-US" sz="1200" dirty="0" smtClean="0">
                <a:effectLst/>
              </a:rPr>
              <a:t>Does not mean descend now. Can be delayed.</a:t>
            </a:r>
          </a:p>
          <a:p>
            <a:pPr lvl="1"/>
            <a:r>
              <a:rPr lang="en-US" sz="1200" dirty="0" smtClean="0"/>
              <a:t>“Descend to </a:t>
            </a:r>
            <a:r>
              <a:rPr lang="en-US" sz="1200" dirty="0" err="1" smtClean="0"/>
              <a:t>XXXXX</a:t>
            </a:r>
            <a:r>
              <a:rPr lang="en-US" sz="1200" dirty="0" smtClean="0"/>
              <a:t> altitude, altimeter </a:t>
            </a:r>
            <a:r>
              <a:rPr lang="en-US" sz="1200" dirty="0" err="1" smtClean="0"/>
              <a:t>XX.XX</a:t>
            </a:r>
            <a:r>
              <a:rPr lang="en-US" sz="1200" dirty="0" smtClean="0"/>
              <a:t>.”</a:t>
            </a:r>
          </a:p>
          <a:p>
            <a:pPr lvl="2"/>
            <a:r>
              <a:rPr lang="en-US" sz="1200" dirty="0" smtClean="0"/>
              <a:t>Implies descend now to said altitude. </a:t>
            </a:r>
          </a:p>
          <a:p>
            <a:pPr lvl="2"/>
            <a:r>
              <a:rPr lang="en-US" sz="1200" dirty="0" smtClean="0"/>
              <a:t>You read back “STINGRAY XX leaving </a:t>
            </a:r>
            <a:r>
              <a:rPr lang="en-US" sz="1200" dirty="0" err="1" smtClean="0"/>
              <a:t>XXXXX</a:t>
            </a:r>
            <a:r>
              <a:rPr lang="en-US" sz="1200" dirty="0" smtClean="0"/>
              <a:t> altitude for </a:t>
            </a:r>
            <a:r>
              <a:rPr lang="en-US" sz="1200" dirty="0" err="1" smtClean="0"/>
              <a:t>XXXXX</a:t>
            </a:r>
            <a:r>
              <a:rPr lang="en-US" sz="1200" dirty="0" smtClean="0"/>
              <a:t> altitude.</a:t>
            </a:r>
          </a:p>
          <a:p>
            <a:pPr lvl="1"/>
            <a:r>
              <a:rPr lang="en-US" sz="1200" dirty="0" smtClean="0"/>
              <a:t>When to descend?</a:t>
            </a:r>
          </a:p>
          <a:p>
            <a:pPr lvl="2"/>
            <a:r>
              <a:rPr lang="en-US" sz="1200" dirty="0" smtClean="0"/>
              <a:t>Calculated descent point via FMS using </a:t>
            </a:r>
            <a:r>
              <a:rPr lang="en-US" sz="1200" dirty="0" err="1" smtClean="0"/>
              <a:t>VNAV</a:t>
            </a:r>
            <a:r>
              <a:rPr lang="en-US" sz="1200" dirty="0" smtClean="0"/>
              <a:t> with a TOD.</a:t>
            </a:r>
          </a:p>
          <a:p>
            <a:pPr lvl="2"/>
            <a:r>
              <a:rPr lang="en-US" sz="1200" dirty="0" smtClean="0"/>
              <a:t>Manual Calculation using 3:1 rule:</a:t>
            </a:r>
          </a:p>
          <a:p>
            <a:pPr lvl="3"/>
            <a:r>
              <a:rPr lang="en-US" sz="1200" dirty="0" smtClean="0"/>
              <a:t>Rule posits that you take the altitude to lose and multiply it by 3.</a:t>
            </a:r>
          </a:p>
          <a:p>
            <a:pPr lvl="3"/>
            <a:r>
              <a:rPr lang="en-US" sz="1200" dirty="0" smtClean="0"/>
              <a:t>Ex: at 21,000’ </a:t>
            </a:r>
            <a:r>
              <a:rPr lang="en-US" sz="1200" dirty="0" err="1" smtClean="0"/>
              <a:t>MSL</a:t>
            </a:r>
            <a:r>
              <a:rPr lang="en-US" sz="1200" dirty="0" smtClean="0"/>
              <a:t> down to 5,000’ </a:t>
            </a:r>
            <a:r>
              <a:rPr lang="en-US" sz="1200" dirty="0" err="1" smtClean="0"/>
              <a:t>MSL</a:t>
            </a:r>
            <a:r>
              <a:rPr lang="en-US" sz="1200" dirty="0" smtClean="0"/>
              <a:t>. </a:t>
            </a:r>
          </a:p>
          <a:p>
            <a:pPr lvl="4"/>
            <a:r>
              <a:rPr lang="en-US" dirty="0" smtClean="0"/>
              <a:t>Need to lose 16,000 so take 16 and multiply it by 3.</a:t>
            </a:r>
          </a:p>
          <a:p>
            <a:pPr lvl="5"/>
            <a:r>
              <a:rPr lang="en-US" dirty="0" smtClean="0"/>
              <a:t>48 NM is a good distance request a descent.</a:t>
            </a:r>
          </a:p>
          <a:p>
            <a:pPr lvl="6"/>
            <a:r>
              <a:rPr lang="en-US" dirty="0" smtClean="0"/>
              <a:t>Caveat is this is for an idle descent, so recommend taking groundspeed, divide by 2 and add a 0 for ROD in FPM.</a:t>
            </a:r>
          </a:p>
          <a:p>
            <a:pPr lvl="7"/>
            <a:r>
              <a:rPr lang="en-US" dirty="0" smtClean="0"/>
              <a:t>EX: </a:t>
            </a:r>
            <a:r>
              <a:rPr lang="en-US" dirty="0" err="1" smtClean="0"/>
              <a:t>GS</a:t>
            </a:r>
            <a:r>
              <a:rPr lang="en-US" dirty="0" smtClean="0"/>
              <a:t> = 200. Divide by 2 = 100, add a 0 = 1000FPM</a:t>
            </a:r>
          </a:p>
          <a:p>
            <a:pPr lvl="7"/>
            <a:r>
              <a:rPr lang="en-US" dirty="0" smtClean="0"/>
              <a:t>Same technique for ROD is used to quickly calculate a descent rate on an instrument approach for a 3° glideslope.</a:t>
            </a:r>
          </a:p>
        </p:txBody>
      </p:sp>
    </p:spTree>
    <p:extLst>
      <p:ext uri="{BB962C8B-B14F-4D97-AF65-F5344CB8AC3E}">
        <p14:creationId xmlns:p14="http://schemas.microsoft.com/office/powerpoint/2010/main" val="44490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ENROUTE</a:t>
            </a:r>
            <a:r>
              <a:rPr lang="en-US" dirty="0" smtClean="0"/>
              <a:t> - Descent</a:t>
            </a:r>
            <a:endParaRPr lang="en-US" dirty="0"/>
          </a:p>
        </p:txBody>
      </p:sp>
      <p:sp>
        <p:nvSpPr>
          <p:cNvPr id="3" name="Content Placeholder 2"/>
          <p:cNvSpPr>
            <a:spLocks noGrp="1"/>
          </p:cNvSpPr>
          <p:nvPr>
            <p:ph idx="1"/>
          </p:nvPr>
        </p:nvSpPr>
        <p:spPr>
          <a:xfrm>
            <a:off x="685346" y="1767590"/>
            <a:ext cx="7765322" cy="4562188"/>
          </a:xfrm>
        </p:spPr>
        <p:txBody>
          <a:bodyPr>
            <a:normAutofit/>
          </a:bodyPr>
          <a:lstStyle/>
          <a:p>
            <a:r>
              <a:rPr lang="en-US" dirty="0" smtClean="0"/>
              <a:t>Other considerations:</a:t>
            </a:r>
          </a:p>
          <a:p>
            <a:pPr lvl="1"/>
            <a:r>
              <a:rPr lang="en-US" dirty="0" smtClean="0"/>
              <a:t>How are you going to get down?</a:t>
            </a:r>
          </a:p>
          <a:p>
            <a:pPr lvl="2"/>
            <a:r>
              <a:rPr lang="en-US" dirty="0" smtClean="0"/>
              <a:t>VS </a:t>
            </a:r>
            <a:r>
              <a:rPr lang="en-US" dirty="0" err="1" smtClean="0"/>
              <a:t>vs</a:t>
            </a:r>
            <a:r>
              <a:rPr lang="en-US" dirty="0" smtClean="0"/>
              <a:t> </a:t>
            </a:r>
            <a:r>
              <a:rPr lang="en-US" dirty="0" err="1" smtClean="0"/>
              <a:t>FLC</a:t>
            </a:r>
            <a:endParaRPr lang="en-US" dirty="0" smtClean="0"/>
          </a:p>
          <a:p>
            <a:pPr lvl="2"/>
            <a:r>
              <a:rPr lang="en-US" dirty="0" smtClean="0"/>
              <a:t>Minimum descent rate required.</a:t>
            </a:r>
          </a:p>
          <a:p>
            <a:pPr lvl="1"/>
            <a:r>
              <a:rPr lang="en-US" dirty="0" smtClean="0"/>
              <a:t>Can’t do an idle descent due to pressurization</a:t>
            </a:r>
            <a:r>
              <a:rPr lang="en-US" sz="1600" dirty="0" smtClean="0"/>
              <a:t>.</a:t>
            </a:r>
          </a:p>
          <a:p>
            <a:pPr lvl="2"/>
            <a:r>
              <a:rPr lang="en-US" dirty="0" smtClean="0"/>
              <a:t>NATOPS say on 7.14 Descent: “NOTE: Approximately 75 percent N1 (single engine 85 percent) N1) is required to maintain the pressurization schedule during descent.</a:t>
            </a:r>
          </a:p>
          <a:p>
            <a:pPr lvl="3"/>
            <a:r>
              <a:rPr lang="en-US" sz="1600" dirty="0" smtClean="0"/>
              <a:t>May need as much as 85 percent with both engines</a:t>
            </a:r>
            <a:r>
              <a:rPr lang="en-US" sz="900" dirty="0" smtClean="0"/>
              <a:t>.</a:t>
            </a:r>
            <a:endParaRPr lang="en-US" sz="900" dirty="0"/>
          </a:p>
          <a:p>
            <a:pPr lvl="3"/>
            <a:endParaRPr lang="en-US" sz="900" dirty="0" smtClean="0"/>
          </a:p>
        </p:txBody>
      </p:sp>
    </p:spTree>
    <p:extLst>
      <p:ext uri="{BB962C8B-B14F-4D97-AF65-F5344CB8AC3E}">
        <p14:creationId xmlns:p14="http://schemas.microsoft.com/office/powerpoint/2010/main" val="3913631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79" name="Google Shape;479;p48"/>
          <p:cNvSpPr txBox="1">
            <a:spLocks noGrp="1"/>
          </p:cNvSpPr>
          <p:nvPr>
            <p:ph type="title"/>
          </p:nvPr>
        </p:nvSpPr>
        <p:spPr>
          <a:xfrm>
            <a:off x="1620144" y="380616"/>
            <a:ext cx="6056112" cy="6629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Arrival</a:t>
            </a:r>
            <a:endParaRPr dirty="0"/>
          </a:p>
        </p:txBody>
      </p:sp>
      <p:sp>
        <p:nvSpPr>
          <p:cNvPr id="480" name="Google Shape;480;p48"/>
          <p:cNvSpPr txBox="1">
            <a:spLocks noGrp="1"/>
          </p:cNvSpPr>
          <p:nvPr>
            <p:ph idx="1"/>
          </p:nvPr>
        </p:nvSpPr>
        <p:spPr>
          <a:xfrm>
            <a:off x="762000" y="1600200"/>
            <a:ext cx="7772400" cy="47468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1800" dirty="0"/>
              <a:t>ABCs Technique:</a:t>
            </a:r>
            <a:endParaRPr sz="1800" dirty="0"/>
          </a:p>
          <a:p>
            <a:pPr marL="742950" lvl="1" indent="-285750" algn="l" rtl="0">
              <a:spcBef>
                <a:spcPts val="560"/>
              </a:spcBef>
              <a:spcAft>
                <a:spcPts val="0"/>
              </a:spcAft>
              <a:buSzPts val="2800"/>
              <a:buFont typeface="Verdana"/>
              <a:buChar char="•"/>
            </a:pPr>
            <a:r>
              <a:rPr lang="en-US" dirty="0"/>
              <a:t>ATIS (or ASOS, AWOS) </a:t>
            </a:r>
            <a:endParaRPr dirty="0"/>
          </a:p>
          <a:p>
            <a:pPr marL="1143000" lvl="2" indent="-228600" algn="l" rtl="0">
              <a:spcBef>
                <a:spcPts val="480"/>
              </a:spcBef>
              <a:spcAft>
                <a:spcPts val="0"/>
              </a:spcAft>
              <a:buSzPts val="2400"/>
              <a:buFont typeface="Verdana"/>
              <a:buChar char="•"/>
            </a:pPr>
            <a:r>
              <a:rPr lang="en-US" sz="1800" dirty="0"/>
              <a:t>Check plate for altimeter setting notes</a:t>
            </a:r>
            <a:endParaRPr sz="1800" dirty="0"/>
          </a:p>
          <a:p>
            <a:pPr marL="742950" lvl="1" indent="-285750" algn="l" rtl="0">
              <a:spcBef>
                <a:spcPts val="560"/>
              </a:spcBef>
              <a:spcAft>
                <a:spcPts val="0"/>
              </a:spcAft>
              <a:buSzPts val="2800"/>
              <a:buFont typeface="Verdana"/>
              <a:buChar char="•"/>
            </a:pPr>
            <a:r>
              <a:rPr lang="en-US" dirty="0"/>
              <a:t>Brief the Approach </a:t>
            </a:r>
            <a:endParaRPr dirty="0"/>
          </a:p>
          <a:p>
            <a:pPr marL="1143000" lvl="2" indent="-228600" algn="l" rtl="0">
              <a:spcBef>
                <a:spcPts val="480"/>
              </a:spcBef>
              <a:spcAft>
                <a:spcPts val="0"/>
              </a:spcAft>
              <a:buSzPts val="2400"/>
              <a:buFont typeface="Verdana"/>
              <a:buChar char="•"/>
            </a:pPr>
            <a:r>
              <a:rPr lang="en-US" sz="1800" dirty="0" err="1"/>
              <a:t>FTI</a:t>
            </a:r>
            <a:r>
              <a:rPr lang="en-US" sz="1800" dirty="0"/>
              <a:t> requirements</a:t>
            </a:r>
            <a:endParaRPr sz="1800" dirty="0"/>
          </a:p>
          <a:p>
            <a:pPr marL="1143000" lvl="2" indent="-228600" algn="l" rtl="0">
              <a:spcBef>
                <a:spcPts val="480"/>
              </a:spcBef>
              <a:spcAft>
                <a:spcPts val="0"/>
              </a:spcAft>
              <a:buSzPts val="2400"/>
              <a:buFont typeface="Verdana"/>
              <a:buChar char="•"/>
            </a:pPr>
            <a:r>
              <a:rPr lang="en-US" sz="1800" dirty="0"/>
              <a:t>Circling plan</a:t>
            </a:r>
            <a:endParaRPr sz="1800" dirty="0"/>
          </a:p>
          <a:p>
            <a:pPr marL="1143000" lvl="2" indent="-228600" algn="l" rtl="0">
              <a:spcBef>
                <a:spcPts val="480"/>
              </a:spcBef>
              <a:spcAft>
                <a:spcPts val="0"/>
              </a:spcAft>
              <a:buSzPts val="2400"/>
              <a:buFont typeface="Verdana"/>
              <a:buChar char="•"/>
            </a:pPr>
            <a:r>
              <a:rPr lang="en-US" sz="1800" dirty="0"/>
              <a:t>Things that are different, ex. arresting gear at </a:t>
            </a:r>
            <a:r>
              <a:rPr lang="en-US" sz="1800" dirty="0" err="1"/>
              <a:t>KNQI</a:t>
            </a:r>
            <a:endParaRPr sz="1800" dirty="0"/>
          </a:p>
          <a:p>
            <a:pPr marL="1143000" lvl="2" indent="-228600" algn="l" rtl="0">
              <a:spcBef>
                <a:spcPts val="480"/>
              </a:spcBef>
              <a:spcAft>
                <a:spcPts val="0"/>
              </a:spcAft>
              <a:buSzPts val="2400"/>
              <a:buFont typeface="Verdana"/>
              <a:buChar char="•"/>
            </a:pPr>
            <a:r>
              <a:rPr lang="en-US" sz="1800" dirty="0" err="1"/>
              <a:t>T&amp;G</a:t>
            </a:r>
            <a:r>
              <a:rPr lang="en-US" sz="1800" dirty="0"/>
              <a:t> brief</a:t>
            </a:r>
            <a:endParaRPr sz="1800" dirty="0"/>
          </a:p>
          <a:p>
            <a:pPr marL="742950" lvl="1" indent="-285750" algn="l" rtl="0">
              <a:spcBef>
                <a:spcPts val="560"/>
              </a:spcBef>
              <a:spcAft>
                <a:spcPts val="0"/>
              </a:spcAft>
              <a:buSzPts val="2800"/>
              <a:buFont typeface="Verdana"/>
              <a:buChar char="•"/>
            </a:pPr>
            <a:r>
              <a:rPr lang="en-US" dirty="0"/>
              <a:t>Checklist </a:t>
            </a:r>
            <a:endParaRPr dirty="0"/>
          </a:p>
          <a:p>
            <a:pPr marL="1143000" lvl="2" indent="-228600" algn="l" rtl="0">
              <a:spcBef>
                <a:spcPts val="480"/>
              </a:spcBef>
              <a:spcAft>
                <a:spcPts val="0"/>
              </a:spcAft>
              <a:buSzPts val="2400"/>
              <a:buFont typeface="Verdana"/>
              <a:buChar char="•"/>
            </a:pPr>
            <a:r>
              <a:rPr lang="en-US" sz="1800" dirty="0"/>
              <a:t>Full vs. Abbreviated</a:t>
            </a:r>
            <a:endParaRPr sz="1800" dirty="0"/>
          </a:p>
          <a:p>
            <a:pPr marL="0" lvl="0" indent="0" algn="l" rtl="0">
              <a:spcBef>
                <a:spcPts val="640"/>
              </a:spcBef>
              <a:spcAft>
                <a:spcPts val="0"/>
              </a:spcAft>
              <a:buSzPts val="3200"/>
              <a:buFont typeface="Verdana"/>
              <a:buNone/>
            </a:pPr>
            <a:endParaRPr dirty="0"/>
          </a:p>
        </p:txBody>
      </p:sp>
      <p:pic>
        <p:nvPicPr>
          <p:cNvPr id="481" name="Google Shape;481;p48"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82" name="Google Shape;482;p48"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49"/>
          <p:cNvSpPr txBox="1">
            <a:spLocks noGrp="1"/>
          </p:cNvSpPr>
          <p:nvPr>
            <p:ph type="title"/>
          </p:nvPr>
        </p:nvSpPr>
        <p:spPr>
          <a:xfrm>
            <a:off x="1848744" y="495713"/>
            <a:ext cx="559891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Arrival</a:t>
            </a:r>
            <a:endParaRPr dirty="0"/>
          </a:p>
        </p:txBody>
      </p:sp>
      <p:sp>
        <p:nvSpPr>
          <p:cNvPr id="488" name="Google Shape;488;p49"/>
          <p:cNvSpPr txBox="1">
            <a:spLocks noGrp="1"/>
          </p:cNvSpPr>
          <p:nvPr>
            <p:ph idx="1"/>
          </p:nvPr>
        </p:nvSpPr>
        <p:spPr>
          <a:xfrm>
            <a:off x="762000" y="1600200"/>
            <a:ext cx="7772400" cy="47826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1800" dirty="0"/>
              <a:t>ABBCs Technique:</a:t>
            </a:r>
            <a:endParaRPr sz="1800" dirty="0"/>
          </a:p>
          <a:p>
            <a:pPr marL="742950" lvl="1" indent="-285750" algn="l" rtl="0">
              <a:spcBef>
                <a:spcPts val="560"/>
              </a:spcBef>
              <a:spcAft>
                <a:spcPts val="0"/>
              </a:spcAft>
              <a:buSzPts val="2800"/>
              <a:buFont typeface="Verdana"/>
              <a:buChar char="•"/>
            </a:pPr>
            <a:r>
              <a:rPr lang="en-US" dirty="0"/>
              <a:t>ATIS (or ASOS, AWOS) </a:t>
            </a:r>
            <a:endParaRPr dirty="0"/>
          </a:p>
          <a:p>
            <a:pPr marL="1143000" lvl="2" indent="-228600" algn="l" rtl="0">
              <a:spcBef>
                <a:spcPts val="480"/>
              </a:spcBef>
              <a:spcAft>
                <a:spcPts val="0"/>
              </a:spcAft>
              <a:buSzPts val="2400"/>
              <a:buFont typeface="Verdana"/>
              <a:buChar char="•"/>
            </a:pPr>
            <a:r>
              <a:rPr lang="en-US" sz="1800" dirty="0"/>
              <a:t>Check plate for altimeter setting notes</a:t>
            </a:r>
            <a:endParaRPr sz="1800" dirty="0"/>
          </a:p>
          <a:p>
            <a:pPr marL="742950" lvl="1" indent="-285750" algn="l" rtl="0">
              <a:spcBef>
                <a:spcPts val="560"/>
              </a:spcBef>
              <a:spcAft>
                <a:spcPts val="0"/>
              </a:spcAft>
              <a:buSzPts val="2800"/>
              <a:buFont typeface="Verdana"/>
              <a:buChar char="•"/>
            </a:pPr>
            <a:r>
              <a:rPr lang="en-US" dirty="0"/>
              <a:t>Build the approach/cockpit setup</a:t>
            </a:r>
            <a:endParaRPr dirty="0"/>
          </a:p>
          <a:p>
            <a:pPr marL="1143000" lvl="2" indent="-228600" algn="l" rtl="0">
              <a:spcBef>
                <a:spcPts val="480"/>
              </a:spcBef>
              <a:spcAft>
                <a:spcPts val="0"/>
              </a:spcAft>
              <a:buSzPts val="2400"/>
              <a:buFont typeface="Verdana"/>
              <a:buChar char="•"/>
            </a:pPr>
            <a:r>
              <a:rPr lang="en-US" sz="1800" dirty="0"/>
              <a:t>FMS/NAVAIDS/Minimums/Presentation</a:t>
            </a:r>
            <a:endParaRPr sz="1800" dirty="0"/>
          </a:p>
          <a:p>
            <a:pPr marL="1143000" lvl="2" indent="-228600" algn="l" rtl="0">
              <a:spcBef>
                <a:spcPts val="480"/>
              </a:spcBef>
              <a:spcAft>
                <a:spcPts val="0"/>
              </a:spcAft>
              <a:buSzPts val="2400"/>
              <a:buFont typeface="Verdana"/>
              <a:buChar char="•"/>
            </a:pPr>
            <a:r>
              <a:rPr lang="en-US" sz="1800" dirty="0"/>
              <a:t>Cockpit flow to check. (Hook, Line, Sinker)</a:t>
            </a:r>
            <a:endParaRPr sz="1800" dirty="0"/>
          </a:p>
          <a:p>
            <a:pPr marL="742950" lvl="1" indent="-285750" algn="l" rtl="0">
              <a:spcBef>
                <a:spcPts val="560"/>
              </a:spcBef>
              <a:spcAft>
                <a:spcPts val="0"/>
              </a:spcAft>
              <a:buSzPts val="2800"/>
              <a:buFont typeface="Verdana"/>
              <a:buChar char="•"/>
            </a:pPr>
            <a:r>
              <a:rPr lang="en-US" dirty="0"/>
              <a:t>Brief the Approach </a:t>
            </a:r>
            <a:endParaRPr dirty="0"/>
          </a:p>
          <a:p>
            <a:pPr marL="1143000" lvl="2" indent="-228600" algn="l" rtl="0">
              <a:spcBef>
                <a:spcPts val="480"/>
              </a:spcBef>
              <a:spcAft>
                <a:spcPts val="0"/>
              </a:spcAft>
              <a:buSzPts val="2400"/>
              <a:buFont typeface="Verdana"/>
              <a:buChar char="•"/>
            </a:pPr>
            <a:r>
              <a:rPr lang="en-US" sz="1800" dirty="0"/>
              <a:t>FTI requirements</a:t>
            </a:r>
            <a:endParaRPr sz="1800" dirty="0"/>
          </a:p>
          <a:p>
            <a:pPr marL="1143000" lvl="2" indent="-228600" algn="l" rtl="0">
              <a:spcBef>
                <a:spcPts val="480"/>
              </a:spcBef>
              <a:spcAft>
                <a:spcPts val="0"/>
              </a:spcAft>
              <a:buSzPts val="2400"/>
              <a:buFont typeface="Verdana"/>
              <a:buChar char="•"/>
            </a:pPr>
            <a:r>
              <a:rPr lang="en-US" sz="1800" dirty="0"/>
              <a:t>Don’t forget T&amp;G brief</a:t>
            </a:r>
            <a:endParaRPr sz="1800" dirty="0"/>
          </a:p>
          <a:p>
            <a:pPr marL="742950" lvl="1" indent="-285750" algn="l" rtl="0">
              <a:spcBef>
                <a:spcPts val="560"/>
              </a:spcBef>
              <a:spcAft>
                <a:spcPts val="0"/>
              </a:spcAft>
              <a:buSzPts val="2800"/>
              <a:buFont typeface="Verdana"/>
              <a:buChar char="•"/>
            </a:pPr>
            <a:r>
              <a:rPr lang="en-US" dirty="0"/>
              <a:t>Checklist </a:t>
            </a:r>
            <a:endParaRPr dirty="0"/>
          </a:p>
          <a:p>
            <a:pPr marL="1143000" lvl="2" indent="-228600" algn="l" rtl="0">
              <a:spcBef>
                <a:spcPts val="480"/>
              </a:spcBef>
              <a:spcAft>
                <a:spcPts val="0"/>
              </a:spcAft>
              <a:buSzPts val="2400"/>
              <a:buFont typeface="Verdana"/>
              <a:buChar char="•"/>
            </a:pPr>
            <a:r>
              <a:rPr lang="en-US" sz="1800" dirty="0"/>
              <a:t>Full vs. Abbreviated</a:t>
            </a:r>
            <a:endParaRPr sz="1800" dirty="0"/>
          </a:p>
        </p:txBody>
      </p:sp>
      <p:pic>
        <p:nvPicPr>
          <p:cNvPr id="489" name="Google Shape;489;p4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90" name="Google Shape;490;p4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sp>
        <p:nvSpPr>
          <p:cNvPr id="487" name="Google Shape;487;p49"/>
          <p:cNvSpPr txBox="1">
            <a:spLocks noGrp="1"/>
          </p:cNvSpPr>
          <p:nvPr>
            <p:ph type="title"/>
          </p:nvPr>
        </p:nvSpPr>
        <p:spPr>
          <a:xfrm>
            <a:off x="1848744" y="495713"/>
            <a:ext cx="559891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Arrival - </a:t>
            </a:r>
            <a:r>
              <a:rPr lang="en-US" dirty="0" err="1"/>
              <a:t>STARs</a:t>
            </a:r>
            <a:endParaRPr dirty="0"/>
          </a:p>
        </p:txBody>
      </p:sp>
      <p:sp>
        <p:nvSpPr>
          <p:cNvPr id="488" name="Google Shape;488;p49"/>
          <p:cNvSpPr txBox="1">
            <a:spLocks noGrp="1"/>
          </p:cNvSpPr>
          <p:nvPr>
            <p:ph idx="1"/>
          </p:nvPr>
        </p:nvSpPr>
        <p:spPr>
          <a:xfrm>
            <a:off x="762000" y="1600200"/>
            <a:ext cx="7772400" cy="4782671"/>
          </a:xfrm>
          <a:prstGeom prst="rect">
            <a:avLst/>
          </a:prstGeom>
          <a:noFill/>
          <a:ln>
            <a:noFill/>
          </a:ln>
        </p:spPr>
        <p:txBody>
          <a:bodyPr spcFirstLastPara="1" wrap="square" lIns="91425" tIns="45700" rIns="91425" bIns="45700" anchor="t" anchorCtr="0">
            <a:noAutofit/>
          </a:bodyPr>
          <a:lstStyle/>
          <a:p>
            <a:pPr marL="342900" indent="-342900">
              <a:spcBef>
                <a:spcPts val="0"/>
              </a:spcBef>
              <a:buSzPts val="3200"/>
              <a:buFont typeface="Verdana"/>
              <a:buChar char="•"/>
            </a:pPr>
            <a:r>
              <a:rPr lang="en-US" sz="1800" dirty="0"/>
              <a:t>- </a:t>
            </a:r>
            <a:r>
              <a:rPr lang="en-US" sz="1800" dirty="0">
                <a:solidFill>
                  <a:srgbClr val="C3EDF7"/>
                </a:solidFill>
                <a:latin typeface="Tahoma" pitchFamily="32" charset="0"/>
                <a:ea typeface="MS Gothic" charset="-128"/>
              </a:rPr>
              <a:t>All pilots can refuse </a:t>
            </a:r>
            <a:r>
              <a:rPr lang="en-US" sz="1800" dirty="0" err="1">
                <a:solidFill>
                  <a:srgbClr val="C3EDF7"/>
                </a:solidFill>
                <a:latin typeface="Tahoma" pitchFamily="32" charset="0"/>
                <a:ea typeface="MS Gothic" charset="-128"/>
              </a:rPr>
              <a:t>STARs</a:t>
            </a:r>
            <a:r>
              <a:rPr lang="en-US" sz="1800" dirty="0">
                <a:solidFill>
                  <a:srgbClr val="C3EDF7"/>
                </a:solidFill>
                <a:latin typeface="Tahoma" pitchFamily="32" charset="0"/>
                <a:ea typeface="MS Gothic" charset="-128"/>
              </a:rPr>
              <a:t>.</a:t>
            </a:r>
          </a:p>
          <a:p>
            <a:pPr marL="800100" lvl="1" indent="-342900">
              <a:spcBef>
                <a:spcPts val="0"/>
              </a:spcBef>
              <a:buSzPts val="3200"/>
              <a:buFont typeface="Verdana"/>
              <a:buChar char="•"/>
            </a:pPr>
            <a:r>
              <a:rPr lang="en-US" sz="1600" dirty="0">
                <a:solidFill>
                  <a:srgbClr val="C3EDF7"/>
                </a:solidFill>
                <a:latin typeface="Tahoma" pitchFamily="32" charset="0"/>
                <a:ea typeface="MS Gothic" charset="-128"/>
              </a:rPr>
              <a:t> </a:t>
            </a:r>
            <a:r>
              <a:rPr lang="en-US" dirty="0">
                <a:solidFill>
                  <a:srgbClr val="C3EDF7"/>
                </a:solidFill>
                <a:latin typeface="Tahoma" pitchFamily="32" charset="0"/>
                <a:ea typeface="MS Gothic" charset="-128"/>
              </a:rPr>
              <a:t>Note on flight plan “No </a:t>
            </a:r>
            <a:r>
              <a:rPr lang="en-US" dirty="0" err="1">
                <a:solidFill>
                  <a:srgbClr val="C3EDF7"/>
                </a:solidFill>
                <a:latin typeface="Tahoma" pitchFamily="32" charset="0"/>
                <a:ea typeface="MS Gothic" charset="-128"/>
              </a:rPr>
              <a:t>STARs</a:t>
            </a:r>
            <a:r>
              <a:rPr lang="en-US" dirty="0">
                <a:solidFill>
                  <a:srgbClr val="C3EDF7"/>
                </a:solidFill>
                <a:latin typeface="Tahoma" pitchFamily="32" charset="0"/>
                <a:ea typeface="MS Gothic" charset="-128"/>
              </a:rPr>
              <a:t>”</a:t>
            </a:r>
          </a:p>
          <a:p>
            <a:pPr marL="800100" lvl="1" indent="-342900">
              <a:spcBef>
                <a:spcPts val="0"/>
              </a:spcBef>
              <a:buSzPts val="3200"/>
              <a:buFont typeface="Verdana"/>
              <a:buChar char="•"/>
            </a:pPr>
            <a:r>
              <a:rPr lang="en-US" dirty="0">
                <a:solidFill>
                  <a:srgbClr val="C3EDF7"/>
                </a:solidFill>
              </a:rPr>
              <a:t>DESCEND VIA – An abbreviated </a:t>
            </a:r>
            <a:r>
              <a:rPr lang="en-US" dirty="0" err="1">
                <a:solidFill>
                  <a:srgbClr val="C3EDF7"/>
                </a:solidFill>
              </a:rPr>
              <a:t>ATC</a:t>
            </a:r>
            <a:r>
              <a:rPr lang="en-US" dirty="0">
                <a:solidFill>
                  <a:srgbClr val="C3EDF7"/>
                </a:solidFill>
              </a:rPr>
              <a:t> clearance that requires compliance with a published</a:t>
            </a:r>
            <a:r>
              <a:rPr lang="en-US" i="1" dirty="0">
                <a:solidFill>
                  <a:srgbClr val="C3EDF7"/>
                </a:solidFill>
              </a:rPr>
              <a:t> </a:t>
            </a:r>
            <a:r>
              <a:rPr lang="en-US" dirty="0">
                <a:solidFill>
                  <a:srgbClr val="C3EDF7"/>
                </a:solidFill>
              </a:rPr>
              <a:t>procedure lateral path and associated speed restrictions and provides a pilot-discretion descent to comply with published altitude restrictions. </a:t>
            </a:r>
            <a:endParaRPr lang="en-US" dirty="0">
              <a:solidFill>
                <a:srgbClr val="C3EDF7"/>
              </a:solidFill>
              <a:ea typeface="MS Gothic" charset="-128"/>
            </a:endParaRPr>
          </a:p>
          <a:p>
            <a:pPr marL="742950" lvl="1" indent="-285750">
              <a:spcBef>
                <a:spcPts val="560"/>
              </a:spcBef>
              <a:buSzPts val="2800"/>
              <a:buFont typeface="Verdana"/>
              <a:buChar char="•"/>
            </a:pPr>
            <a:r>
              <a:rPr lang="en-US" dirty="0">
                <a:solidFill>
                  <a:srgbClr val="C3EDF7"/>
                </a:solidFill>
              </a:rPr>
              <a:t>A </a:t>
            </a:r>
            <a:r>
              <a:rPr lang="en-US" b="1" u="sng" dirty="0">
                <a:solidFill>
                  <a:srgbClr val="C3EDF7"/>
                </a:solidFill>
              </a:rPr>
              <a:t>“</a:t>
            </a:r>
            <a:r>
              <a:rPr lang="en-US" dirty="0">
                <a:solidFill>
                  <a:srgbClr val="C3EDF7"/>
                </a:solidFill>
              </a:rPr>
              <a:t>descend via</a:t>
            </a:r>
            <a:r>
              <a:rPr lang="en-US" b="1" u="sng" dirty="0">
                <a:solidFill>
                  <a:srgbClr val="C3EDF7"/>
                </a:solidFill>
              </a:rPr>
              <a:t>”</a:t>
            </a:r>
            <a:r>
              <a:rPr lang="en-US" dirty="0">
                <a:solidFill>
                  <a:srgbClr val="C3EDF7"/>
                </a:solidFill>
              </a:rPr>
              <a:t> clearance </a:t>
            </a:r>
            <a:r>
              <a:rPr lang="en-US" b="1" u="sng" dirty="0">
                <a:solidFill>
                  <a:srgbClr val="C3EDF7"/>
                </a:solidFill>
              </a:rPr>
              <a:t>must not </a:t>
            </a:r>
            <a:r>
              <a:rPr lang="en-US" dirty="0">
                <a:solidFill>
                  <a:srgbClr val="C3EDF7"/>
                </a:solidFill>
              </a:rPr>
              <a:t>be used where procedures contain only published “expect” altitude</a:t>
            </a:r>
          </a:p>
          <a:p>
            <a:pPr marL="742950" lvl="1" indent="-285750">
              <a:spcBef>
                <a:spcPts val="560"/>
              </a:spcBef>
              <a:buSzPts val="2800"/>
              <a:buFont typeface="Verdana"/>
              <a:buChar char="•"/>
            </a:pPr>
            <a:r>
              <a:rPr lang="en-US" dirty="0">
                <a:solidFill>
                  <a:srgbClr val="C3EDF7"/>
                </a:solidFill>
              </a:rPr>
              <a:t>If the intent is to comply with altitude restrictions while changing the top/bottom altitude use ‘climb/descend via except'.  </a:t>
            </a:r>
          </a:p>
          <a:p>
            <a:pPr marL="742950" lvl="1" indent="-285750">
              <a:spcBef>
                <a:spcPts val="560"/>
              </a:spcBef>
              <a:buSzPts val="2800"/>
              <a:buFont typeface="Verdana"/>
              <a:buChar char="•"/>
            </a:pPr>
            <a:r>
              <a:rPr lang="en-US" dirty="0">
                <a:solidFill>
                  <a:srgbClr val="C3EDF7"/>
                </a:solidFill>
              </a:rPr>
              <a:t>If compliance with the altitude restrictions is not required when rejoining a procedure use “resume” and "maintain“ to rejoin the procedure and assign a new altitude to the aircraft.</a:t>
            </a:r>
          </a:p>
          <a:p>
            <a:pPr marL="1143000" lvl="2" indent="-228600" algn="l" rtl="0">
              <a:spcBef>
                <a:spcPts val="480"/>
              </a:spcBef>
              <a:spcAft>
                <a:spcPts val="0"/>
              </a:spcAft>
              <a:buSzPts val="2400"/>
              <a:buFont typeface="Verdana"/>
              <a:buChar char="•"/>
            </a:pPr>
            <a:endParaRPr sz="1800" dirty="0"/>
          </a:p>
        </p:txBody>
      </p:sp>
      <p:pic>
        <p:nvPicPr>
          <p:cNvPr id="489" name="Google Shape;489;p4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490" name="Google Shape;490;p4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4238717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495" name="Google Shape;495;p50"/>
          <p:cNvSpPr txBox="1">
            <a:spLocks noGrp="1"/>
          </p:cNvSpPr>
          <p:nvPr>
            <p:ph type="title"/>
          </p:nvPr>
        </p:nvSpPr>
        <p:spPr>
          <a:xfrm>
            <a:off x="1320316" y="495713"/>
            <a:ext cx="649538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dirty="0"/>
              <a:t>Approach Brief</a:t>
            </a:r>
            <a:endParaRPr sz="3200" dirty="0"/>
          </a:p>
        </p:txBody>
      </p:sp>
      <p:sp>
        <p:nvSpPr>
          <p:cNvPr id="496" name="Google Shape;496;p50"/>
          <p:cNvSpPr txBox="1">
            <a:spLocks noGrp="1"/>
          </p:cNvSpPr>
          <p:nvPr>
            <p:ph idx="1"/>
          </p:nvPr>
        </p:nvSpPr>
        <p:spPr>
          <a:xfrm>
            <a:off x="685346" y="1470269"/>
            <a:ext cx="7765322" cy="514240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Verdana"/>
              <a:buChar char="•"/>
            </a:pPr>
            <a:r>
              <a:rPr lang="en-US" sz="1800" dirty="0"/>
              <a:t>ATIS (WAR – </a:t>
            </a:r>
            <a:r>
              <a:rPr lang="en-US" sz="1800" dirty="0" err="1"/>
              <a:t>wx</a:t>
            </a:r>
            <a:r>
              <a:rPr lang="en-US" sz="1800" dirty="0"/>
              <a:t>, altimeter, duty runway)</a:t>
            </a:r>
            <a:endParaRPr dirty="0"/>
          </a:p>
          <a:p>
            <a:pPr marL="342900" lvl="0" indent="-342900" algn="l" rtl="0">
              <a:spcBef>
                <a:spcPts val="360"/>
              </a:spcBef>
              <a:spcAft>
                <a:spcPts val="0"/>
              </a:spcAft>
              <a:buSzPts val="1800"/>
              <a:buFont typeface="Verdana"/>
              <a:buChar char="•"/>
            </a:pPr>
            <a:r>
              <a:rPr lang="en-US" sz="1800" dirty="0"/>
              <a:t>Approach</a:t>
            </a:r>
            <a:endParaRPr dirty="0"/>
          </a:p>
          <a:p>
            <a:pPr marL="742950" lvl="1" indent="-285750" algn="l" rtl="0">
              <a:spcBef>
                <a:spcPts val="360"/>
              </a:spcBef>
              <a:spcAft>
                <a:spcPts val="0"/>
              </a:spcAft>
              <a:buSzPts val="1800"/>
              <a:buFont typeface="Verdana"/>
              <a:buChar char="•"/>
            </a:pPr>
            <a:r>
              <a:rPr lang="en-US" sz="1800" dirty="0"/>
              <a:t>What plate you are using (amendment and date)</a:t>
            </a:r>
            <a:endParaRPr dirty="0"/>
          </a:p>
          <a:p>
            <a:pPr marL="742950" lvl="1" indent="-285750" algn="l" rtl="0">
              <a:spcBef>
                <a:spcPts val="360"/>
              </a:spcBef>
              <a:spcAft>
                <a:spcPts val="0"/>
              </a:spcAft>
              <a:buSzPts val="1800"/>
              <a:buFont typeface="Verdana"/>
              <a:buChar char="•"/>
            </a:pPr>
            <a:r>
              <a:rPr lang="en-US" sz="1800" dirty="0"/>
              <a:t>Name and Location “ILS Z 13R at NGP”</a:t>
            </a:r>
            <a:endParaRPr dirty="0"/>
          </a:p>
          <a:p>
            <a:pPr marL="742950" lvl="1" indent="-285750" algn="l" rtl="0">
              <a:spcBef>
                <a:spcPts val="360"/>
              </a:spcBef>
              <a:spcAft>
                <a:spcPts val="0"/>
              </a:spcAft>
              <a:buSzPts val="1800"/>
              <a:buFont typeface="Verdana"/>
              <a:buChar char="•"/>
            </a:pPr>
            <a:r>
              <a:rPr lang="en-US" sz="1800" dirty="0"/>
              <a:t>Frequencies</a:t>
            </a:r>
            <a:endParaRPr dirty="0"/>
          </a:p>
          <a:p>
            <a:pPr marL="742950" lvl="1" indent="-285750" algn="l" rtl="0">
              <a:spcBef>
                <a:spcPts val="360"/>
              </a:spcBef>
              <a:spcAft>
                <a:spcPts val="0"/>
              </a:spcAft>
              <a:buSzPts val="1800"/>
              <a:buFont typeface="Verdana"/>
              <a:buChar char="•"/>
            </a:pPr>
            <a:r>
              <a:rPr lang="en-US" sz="1800" dirty="0"/>
              <a:t>Final Approach Course</a:t>
            </a:r>
            <a:endParaRPr dirty="0"/>
          </a:p>
          <a:p>
            <a:pPr marL="742950" lvl="1" indent="-285750" algn="l" rtl="0">
              <a:spcBef>
                <a:spcPts val="360"/>
              </a:spcBef>
              <a:spcAft>
                <a:spcPts val="0"/>
              </a:spcAft>
              <a:buSzPts val="1800"/>
              <a:buFont typeface="Verdana"/>
              <a:buChar char="•"/>
            </a:pPr>
            <a:r>
              <a:rPr lang="en-US" sz="1800" dirty="0" err="1"/>
              <a:t>GSIA</a:t>
            </a:r>
            <a:r>
              <a:rPr lang="en-US" sz="1800" dirty="0"/>
              <a:t> (glideslope intercepted altitude) or FAF</a:t>
            </a:r>
            <a:endParaRPr dirty="0"/>
          </a:p>
          <a:p>
            <a:pPr marL="742950" lvl="1" indent="-285750" algn="l" rtl="0">
              <a:spcBef>
                <a:spcPts val="360"/>
              </a:spcBef>
              <a:spcAft>
                <a:spcPts val="0"/>
              </a:spcAft>
              <a:buSzPts val="1800"/>
              <a:buFont typeface="Verdana"/>
              <a:buChar char="•"/>
            </a:pPr>
            <a:r>
              <a:rPr lang="en-US" sz="1800" dirty="0"/>
              <a:t>DH/MDA and MAP</a:t>
            </a:r>
            <a:endParaRPr dirty="0"/>
          </a:p>
          <a:p>
            <a:pPr marL="742950" lvl="1" indent="-285750" algn="l" rtl="0">
              <a:spcBef>
                <a:spcPts val="360"/>
              </a:spcBef>
              <a:spcAft>
                <a:spcPts val="0"/>
              </a:spcAft>
              <a:buSzPts val="1800"/>
              <a:buFont typeface="Verdana"/>
              <a:buChar char="•"/>
            </a:pPr>
            <a:r>
              <a:rPr lang="en-US" sz="1800" dirty="0"/>
              <a:t>TDZE/ Runway</a:t>
            </a:r>
            <a:endParaRPr dirty="0"/>
          </a:p>
          <a:p>
            <a:pPr marL="742950" lvl="1" indent="-285750" algn="l" rtl="0">
              <a:spcBef>
                <a:spcPts val="360"/>
              </a:spcBef>
              <a:spcAft>
                <a:spcPts val="0"/>
              </a:spcAft>
              <a:buSzPts val="1800"/>
              <a:buFont typeface="Verdana"/>
              <a:buChar char="•"/>
            </a:pPr>
            <a:r>
              <a:rPr lang="en-US" sz="1800" dirty="0"/>
              <a:t>Missed Approach</a:t>
            </a:r>
            <a:endParaRPr dirty="0"/>
          </a:p>
          <a:p>
            <a:pPr marL="342900" lvl="0" indent="-342900" algn="l" rtl="0">
              <a:spcBef>
                <a:spcPts val="360"/>
              </a:spcBef>
              <a:spcAft>
                <a:spcPts val="0"/>
              </a:spcAft>
              <a:buSzPts val="1800"/>
              <a:buFont typeface="Verdana"/>
              <a:buChar char="•"/>
            </a:pPr>
            <a:r>
              <a:rPr lang="en-US" sz="1800" dirty="0"/>
              <a:t>Terrain (MSA)</a:t>
            </a:r>
            <a:endParaRPr dirty="0"/>
          </a:p>
          <a:p>
            <a:pPr marL="342900" lvl="0" indent="-342900" algn="l" rtl="0">
              <a:spcBef>
                <a:spcPts val="360"/>
              </a:spcBef>
              <a:spcAft>
                <a:spcPts val="0"/>
              </a:spcAft>
              <a:buSzPts val="1800"/>
              <a:buFont typeface="Verdana"/>
              <a:buChar char="•"/>
            </a:pPr>
            <a:r>
              <a:rPr lang="en-US" sz="1800" dirty="0"/>
              <a:t>Specials – Touch and Go, SSE full stop, Circling intentions</a:t>
            </a:r>
          </a:p>
          <a:p>
            <a:pPr marL="342900" lvl="0" indent="-342900" algn="l" rtl="0">
              <a:spcBef>
                <a:spcPts val="360"/>
              </a:spcBef>
              <a:spcAft>
                <a:spcPts val="0"/>
              </a:spcAft>
              <a:buSzPts val="1800"/>
              <a:buFont typeface="Verdana"/>
              <a:buChar char="•"/>
            </a:pPr>
            <a:r>
              <a:rPr lang="en-US" sz="1800" dirty="0"/>
              <a:t>How will the approach be flown?</a:t>
            </a:r>
            <a:endParaRPr dirty="0"/>
          </a:p>
        </p:txBody>
      </p:sp>
      <p:pic>
        <p:nvPicPr>
          <p:cNvPr id="497" name="Google Shape;497;p5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498" name="Google Shape;498;p50"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Google Shape;504;p51"/>
          <p:cNvSpPr txBox="1">
            <a:spLocks noGrp="1"/>
          </p:cNvSpPr>
          <p:nvPr>
            <p:ph type="title"/>
          </p:nvPr>
        </p:nvSpPr>
        <p:spPr>
          <a:xfrm>
            <a:off x="1905000" y="0"/>
            <a:ext cx="55626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Example Approach Brief</a:t>
            </a:r>
            <a:endParaRPr dirty="0"/>
          </a:p>
        </p:txBody>
      </p:sp>
      <p:pic>
        <p:nvPicPr>
          <p:cNvPr id="505" name="Google Shape;505;p51" descr="tw4-new"/>
          <p:cNvPicPr preferRelativeResize="0"/>
          <p:nvPr/>
        </p:nvPicPr>
        <p:blipFill rotWithShape="1">
          <a:blip r:embed="rId3">
            <a:alphaModFix/>
          </a:blip>
          <a:srcRect/>
          <a:stretch/>
        </p:blipFill>
        <p:spPr>
          <a:xfrm>
            <a:off x="7467600" y="228600"/>
            <a:ext cx="1279525" cy="1120775"/>
          </a:xfrm>
          <a:prstGeom prst="rect">
            <a:avLst/>
          </a:prstGeom>
          <a:noFill/>
          <a:ln>
            <a:noFill/>
          </a:ln>
        </p:spPr>
      </p:pic>
      <p:pic>
        <p:nvPicPr>
          <p:cNvPr id="506" name="Google Shape;506;p51"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507" name="Google Shape;507;p51"/>
          <p:cNvPicPr preferRelativeResize="0"/>
          <p:nvPr/>
        </p:nvPicPr>
        <p:blipFill>
          <a:blip r:embed="rId5">
            <a:alphaModFix/>
          </a:blip>
          <a:stretch>
            <a:fillRect/>
          </a:stretch>
        </p:blipFill>
        <p:spPr>
          <a:xfrm>
            <a:off x="2891559" y="1370222"/>
            <a:ext cx="3589482" cy="54877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12"/>
        <p:cNvGrpSpPr/>
        <p:nvPr/>
      </p:nvGrpSpPr>
      <p:grpSpPr>
        <a:xfrm>
          <a:off x="0" y="0"/>
          <a:ext cx="0" cy="0"/>
          <a:chOff x="0" y="0"/>
          <a:chExt cx="0" cy="0"/>
        </a:xfrm>
      </p:grpSpPr>
      <p:sp>
        <p:nvSpPr>
          <p:cNvPr id="513" name="Google Shape;513;p52"/>
          <p:cNvSpPr txBox="1">
            <a:spLocks noGrp="1"/>
          </p:cNvSpPr>
          <p:nvPr>
            <p:ph type="title"/>
          </p:nvPr>
        </p:nvSpPr>
        <p:spPr>
          <a:xfrm>
            <a:off x="1676400" y="-9525"/>
            <a:ext cx="6096000" cy="121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Example Approach Brief</a:t>
            </a:r>
            <a:endParaRPr dirty="0"/>
          </a:p>
        </p:txBody>
      </p:sp>
      <p:pic>
        <p:nvPicPr>
          <p:cNvPr id="514" name="Google Shape;514;p52" descr="tw4-new"/>
          <p:cNvPicPr preferRelativeResize="0"/>
          <p:nvPr/>
        </p:nvPicPr>
        <p:blipFill rotWithShape="1">
          <a:blip r:embed="rId3">
            <a:alphaModFix/>
          </a:blip>
          <a:srcRect/>
          <a:stretch/>
        </p:blipFill>
        <p:spPr>
          <a:xfrm>
            <a:off x="7467600" y="228600"/>
            <a:ext cx="1279525" cy="1120775"/>
          </a:xfrm>
          <a:prstGeom prst="rect">
            <a:avLst/>
          </a:prstGeom>
          <a:noFill/>
          <a:ln>
            <a:noFill/>
          </a:ln>
        </p:spPr>
      </p:pic>
      <p:pic>
        <p:nvPicPr>
          <p:cNvPr id="515" name="Google Shape;515;p52"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516" name="Google Shape;516;p52"/>
          <p:cNvPicPr preferRelativeResize="0"/>
          <p:nvPr/>
        </p:nvPicPr>
        <p:blipFill>
          <a:blip r:embed="rId5">
            <a:alphaModFix/>
          </a:blip>
          <a:stretch>
            <a:fillRect/>
          </a:stretch>
        </p:blipFill>
        <p:spPr>
          <a:xfrm>
            <a:off x="2773400" y="1370225"/>
            <a:ext cx="3597199" cy="5495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1217221" y="403638"/>
            <a:ext cx="6701571" cy="65419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Reference Material</a:t>
            </a:r>
            <a:endParaRPr dirty="0"/>
          </a:p>
        </p:txBody>
      </p:sp>
      <p:sp>
        <p:nvSpPr>
          <p:cNvPr id="149" name="Google Shape;149;p8"/>
          <p:cNvSpPr txBox="1">
            <a:spLocks noGrp="1"/>
          </p:cNvSpPr>
          <p:nvPr>
            <p:ph idx="1"/>
          </p:nvPr>
        </p:nvSpPr>
        <p:spPr>
          <a:xfrm>
            <a:off x="774993" y="1535525"/>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FTI</a:t>
            </a:r>
            <a:endParaRPr dirty="0"/>
          </a:p>
          <a:p>
            <a:pPr marL="742950" lvl="1" indent="-285750" algn="l" rtl="0">
              <a:lnSpc>
                <a:spcPct val="90000"/>
              </a:lnSpc>
              <a:spcBef>
                <a:spcPts val="480"/>
              </a:spcBef>
              <a:spcAft>
                <a:spcPts val="0"/>
              </a:spcAft>
              <a:buSzPts val="2400"/>
              <a:buFont typeface="Verdana"/>
              <a:buChar char="•"/>
            </a:pPr>
            <a:r>
              <a:rPr lang="en-US" sz="2400" dirty="0"/>
              <a:t>Details standard procedures for maneuvers, approaches, and operations not specifically addressed in NATOPS</a:t>
            </a:r>
            <a:endParaRPr dirty="0"/>
          </a:p>
          <a:p>
            <a:pPr marL="342900" lvl="0" indent="-342900" algn="l" rtl="0">
              <a:lnSpc>
                <a:spcPct val="90000"/>
              </a:lnSpc>
              <a:spcBef>
                <a:spcPts val="560"/>
              </a:spcBef>
              <a:spcAft>
                <a:spcPts val="0"/>
              </a:spcAft>
              <a:buSzPts val="2800"/>
              <a:buFont typeface="Verdana"/>
              <a:buChar char="•"/>
            </a:pPr>
            <a:r>
              <a:rPr lang="en-US" sz="2800" dirty="0"/>
              <a:t>FAR AIM and AC’S</a:t>
            </a:r>
            <a:endParaRPr dirty="0"/>
          </a:p>
          <a:p>
            <a:pPr marL="742950" lvl="1" indent="-260350" algn="l" rtl="0">
              <a:lnSpc>
                <a:spcPct val="90000"/>
              </a:lnSpc>
              <a:spcBef>
                <a:spcPts val="480"/>
              </a:spcBef>
              <a:spcAft>
                <a:spcPts val="0"/>
              </a:spcAft>
              <a:buSzPts val="2000"/>
              <a:buFont typeface="Verdana"/>
              <a:buChar char="•"/>
            </a:pPr>
            <a:r>
              <a:rPr lang="en-US" sz="2000" dirty="0"/>
              <a:t>Provides Aviation Community with basic flight information and ATC procedures for use in the National Airspace System</a:t>
            </a:r>
            <a:endParaRPr sz="2400" dirty="0"/>
          </a:p>
          <a:p>
            <a:pPr marL="742950" lvl="1" indent="-260350" algn="l" rtl="0">
              <a:lnSpc>
                <a:spcPct val="90000"/>
              </a:lnSpc>
              <a:spcBef>
                <a:spcPts val="480"/>
              </a:spcBef>
              <a:spcAft>
                <a:spcPts val="0"/>
              </a:spcAft>
              <a:buSzPts val="2000"/>
              <a:buFont typeface="Verdana"/>
              <a:buChar char="•"/>
            </a:pPr>
            <a:r>
              <a:rPr lang="en-US" sz="2000" dirty="0"/>
              <a:t>Should be the primary source for general flight procedures</a:t>
            </a:r>
            <a:endParaRPr sz="2000" dirty="0"/>
          </a:p>
          <a:p>
            <a:pPr marL="742950" lvl="1" indent="-285750" algn="l" rtl="0">
              <a:lnSpc>
                <a:spcPct val="90000"/>
              </a:lnSpc>
              <a:spcBef>
                <a:spcPts val="480"/>
              </a:spcBef>
              <a:spcAft>
                <a:spcPts val="0"/>
              </a:spcAft>
              <a:buSzPts val="2400"/>
              <a:buChar char="•"/>
            </a:pPr>
            <a:r>
              <a:rPr lang="en-US" sz="2000" dirty="0"/>
              <a:t>Advisory Circulars provide guidance for compliance with airworthiness regulations, pilot certification, operational standards, training standards, and any other rules within the 14 CFR.</a:t>
            </a:r>
            <a:r>
              <a:rPr lang="en-US" sz="2300" dirty="0"/>
              <a:t> </a:t>
            </a:r>
            <a:endParaRPr sz="2300" dirty="0"/>
          </a:p>
        </p:txBody>
      </p:sp>
      <p:pic>
        <p:nvPicPr>
          <p:cNvPr id="150" name="Google Shape;150;p8"/>
          <p:cNvPicPr preferRelativeResize="0"/>
          <p:nvPr/>
        </p:nvPicPr>
        <p:blipFill rotWithShape="1">
          <a:blip r:embed="rId3">
            <a:alphaModFix/>
          </a:blip>
          <a:srcRect/>
          <a:stretch/>
        </p:blipFill>
        <p:spPr>
          <a:xfrm>
            <a:off x="218607" y="152400"/>
            <a:ext cx="939148" cy="1143000"/>
          </a:xfrm>
          <a:prstGeom prst="rect">
            <a:avLst/>
          </a:prstGeom>
          <a:noFill/>
          <a:ln>
            <a:noFill/>
          </a:ln>
        </p:spPr>
      </p:pic>
      <p:pic>
        <p:nvPicPr>
          <p:cNvPr id="151" name="Google Shape;151;p8" descr="tw4-new"/>
          <p:cNvPicPr preferRelativeResize="0"/>
          <p:nvPr/>
        </p:nvPicPr>
        <p:blipFill rotWithShape="1">
          <a:blip r:embed="rId4">
            <a:alphaModFix/>
          </a:blip>
          <a:srcRect/>
          <a:stretch/>
        </p:blipFill>
        <p:spPr>
          <a:xfrm>
            <a:off x="7613650" y="163513"/>
            <a:ext cx="1279525" cy="11207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94"/>
        <p:cNvGrpSpPr/>
        <p:nvPr/>
      </p:nvGrpSpPr>
      <p:grpSpPr>
        <a:xfrm>
          <a:off x="0" y="0"/>
          <a:ext cx="0" cy="0"/>
          <a:chOff x="0" y="0"/>
          <a:chExt cx="0" cy="0"/>
        </a:xfrm>
      </p:grpSpPr>
      <p:sp>
        <p:nvSpPr>
          <p:cNvPr id="495" name="Google Shape;495;p50"/>
          <p:cNvSpPr txBox="1">
            <a:spLocks noGrp="1"/>
          </p:cNvSpPr>
          <p:nvPr>
            <p:ph type="title"/>
          </p:nvPr>
        </p:nvSpPr>
        <p:spPr>
          <a:xfrm>
            <a:off x="1320316" y="495713"/>
            <a:ext cx="6495382"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dirty="0"/>
              <a:t>HOLDING</a:t>
            </a:r>
            <a:endParaRPr sz="3200" dirty="0"/>
          </a:p>
        </p:txBody>
      </p:sp>
      <p:sp>
        <p:nvSpPr>
          <p:cNvPr id="496" name="Google Shape;496;p50"/>
          <p:cNvSpPr txBox="1">
            <a:spLocks noGrp="1"/>
          </p:cNvSpPr>
          <p:nvPr>
            <p:ph idx="1"/>
          </p:nvPr>
        </p:nvSpPr>
        <p:spPr>
          <a:xfrm>
            <a:off x="685346" y="1470269"/>
            <a:ext cx="7765322" cy="514240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800"/>
              <a:buFont typeface="Verdana"/>
              <a:buChar char="•"/>
            </a:pPr>
            <a:r>
              <a:rPr lang="en-US" dirty="0"/>
              <a:t>Published Holding:</a:t>
            </a:r>
          </a:p>
          <a:p>
            <a:pPr marL="800100" lvl="1" indent="-342900">
              <a:spcBef>
                <a:spcPts val="0"/>
              </a:spcBef>
              <a:buSzPts val="1800"/>
              <a:buFont typeface="Verdana"/>
              <a:buChar char="•"/>
            </a:pPr>
            <a:r>
              <a:rPr lang="en-US" dirty="0"/>
              <a:t>Ex: COPAN, </a:t>
            </a:r>
            <a:r>
              <a:rPr lang="en-US" dirty="0" err="1"/>
              <a:t>RYNOL</a:t>
            </a:r>
            <a:endParaRPr lang="en-US" dirty="0"/>
          </a:p>
          <a:p>
            <a:pPr marL="800100" lvl="1" indent="-342900">
              <a:spcBef>
                <a:spcPts val="0"/>
              </a:spcBef>
              <a:buSzPts val="1800"/>
              <a:buFont typeface="Verdana"/>
              <a:buChar char="•"/>
            </a:pPr>
            <a:r>
              <a:rPr lang="en-US" dirty="0"/>
              <a:t>Still need Expected Further Clearance time and any other amendments/special instructions from </a:t>
            </a:r>
            <a:r>
              <a:rPr lang="en-US" dirty="0" err="1"/>
              <a:t>ATC</a:t>
            </a:r>
            <a:r>
              <a:rPr lang="en-US" dirty="0"/>
              <a:t>.</a:t>
            </a:r>
          </a:p>
          <a:p>
            <a:pPr marL="800100" lvl="1" indent="-342900">
              <a:spcBef>
                <a:spcPts val="0"/>
              </a:spcBef>
              <a:buSzPts val="1800"/>
              <a:buFont typeface="Verdana"/>
              <a:buChar char="•"/>
            </a:pPr>
            <a:endParaRPr lang="en-US" dirty="0"/>
          </a:p>
          <a:p>
            <a:pPr marL="342900" lvl="0" indent="-342900" algn="l" rtl="0">
              <a:spcBef>
                <a:spcPts val="0"/>
              </a:spcBef>
              <a:spcAft>
                <a:spcPts val="0"/>
              </a:spcAft>
              <a:buSzPts val="1800"/>
              <a:buFont typeface="Verdana"/>
              <a:buChar char="•"/>
            </a:pPr>
            <a:r>
              <a:rPr lang="en-US" dirty="0"/>
              <a:t>Non-Published Holding:</a:t>
            </a:r>
          </a:p>
          <a:p>
            <a:pPr marL="800100" lvl="1" indent="-342900">
              <a:spcBef>
                <a:spcPts val="0"/>
              </a:spcBef>
              <a:buSzPts val="1800"/>
              <a:buFont typeface="Verdana"/>
              <a:buChar char="•"/>
            </a:pPr>
            <a:r>
              <a:rPr lang="en-US" dirty="0"/>
              <a:t>Holding fix</a:t>
            </a:r>
          </a:p>
          <a:p>
            <a:pPr marL="800100" lvl="1" indent="-342900">
              <a:spcBef>
                <a:spcPts val="0"/>
              </a:spcBef>
              <a:buSzPts val="1800"/>
              <a:buFont typeface="Verdana"/>
              <a:buChar char="•"/>
            </a:pPr>
            <a:r>
              <a:rPr lang="en-US" dirty="0"/>
              <a:t>Direction to holding fix</a:t>
            </a:r>
          </a:p>
          <a:p>
            <a:pPr marL="800100" lvl="1" indent="-342900">
              <a:spcBef>
                <a:spcPts val="0"/>
              </a:spcBef>
              <a:buSzPts val="1800"/>
              <a:buFont typeface="Verdana"/>
              <a:buChar char="•"/>
            </a:pPr>
            <a:r>
              <a:rPr lang="en-US" dirty="0"/>
              <a:t>Leg Length (</a:t>
            </a:r>
            <a:r>
              <a:rPr lang="en-US" dirty="0" err="1"/>
              <a:t>DME</a:t>
            </a:r>
            <a:r>
              <a:rPr lang="en-US" dirty="0"/>
              <a:t> or time)</a:t>
            </a:r>
          </a:p>
          <a:p>
            <a:pPr marL="800100" lvl="1" indent="-342900">
              <a:spcBef>
                <a:spcPts val="0"/>
              </a:spcBef>
              <a:buSzPts val="1800"/>
              <a:buFont typeface="Verdana"/>
              <a:buChar char="•"/>
            </a:pPr>
            <a:r>
              <a:rPr lang="en-US" dirty="0"/>
              <a:t>Turn Direction</a:t>
            </a:r>
          </a:p>
          <a:p>
            <a:pPr marL="800100" lvl="1" indent="-342900">
              <a:spcBef>
                <a:spcPts val="0"/>
              </a:spcBef>
              <a:buSzPts val="1800"/>
              <a:buFont typeface="Verdana"/>
              <a:buChar char="•"/>
            </a:pPr>
            <a:r>
              <a:rPr lang="en-US" dirty="0"/>
              <a:t>Altitude</a:t>
            </a:r>
          </a:p>
          <a:p>
            <a:pPr marL="800100" lvl="1" indent="-342900">
              <a:spcBef>
                <a:spcPts val="0"/>
              </a:spcBef>
              <a:buSzPts val="1800"/>
              <a:buFont typeface="Verdana"/>
              <a:buChar char="•"/>
            </a:pPr>
            <a:r>
              <a:rPr lang="en-US" dirty="0"/>
              <a:t>EFC</a:t>
            </a:r>
          </a:p>
        </p:txBody>
      </p:sp>
      <p:pic>
        <p:nvPicPr>
          <p:cNvPr id="497" name="Google Shape;497;p5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498" name="Google Shape;498;p50"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3905473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pic>
        <p:nvPicPr>
          <p:cNvPr id="522" name="Google Shape;522;g9c6a83ca3a_0_140"/>
          <p:cNvPicPr preferRelativeResize="0"/>
          <p:nvPr/>
        </p:nvPicPr>
        <p:blipFill>
          <a:blip r:embed="rId3">
            <a:alphaModFix/>
          </a:blip>
          <a:stretch>
            <a:fillRect/>
          </a:stretch>
        </p:blipFill>
        <p:spPr>
          <a:xfrm>
            <a:off x="0" y="1356075"/>
            <a:ext cx="9144001" cy="4437095"/>
          </a:xfrm>
          <a:prstGeom prst="rect">
            <a:avLst/>
          </a:prstGeom>
          <a:noFill/>
          <a:ln>
            <a:noFill/>
          </a:ln>
        </p:spPr>
      </p:pic>
      <p:sp>
        <p:nvSpPr>
          <p:cNvPr id="523" name="Google Shape;523;g9c6a83ca3a_0_140"/>
          <p:cNvSpPr txBox="1">
            <a:spLocks noGrp="1"/>
          </p:cNvSpPr>
          <p:nvPr>
            <p:ph type="title"/>
          </p:nvPr>
        </p:nvSpPr>
        <p:spPr>
          <a:xfrm>
            <a:off x="1472226" y="380359"/>
            <a:ext cx="6199547" cy="663447"/>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CRM</a:t>
            </a:r>
            <a:endParaRPr dirty="0"/>
          </a:p>
        </p:txBody>
      </p:sp>
      <p:pic>
        <p:nvPicPr>
          <p:cNvPr id="524" name="Google Shape;524;g9c6a83ca3a_0_140" descr="Q:\Front Office\VT-35 Updated Logo - May'13.png"/>
          <p:cNvPicPr preferRelativeResize="0"/>
          <p:nvPr/>
        </p:nvPicPr>
        <p:blipFill rotWithShape="1">
          <a:blip r:embed="rId4">
            <a:alphaModFix/>
          </a:blip>
          <a:srcRect/>
          <a:stretch/>
        </p:blipFill>
        <p:spPr>
          <a:xfrm>
            <a:off x="97775" y="53944"/>
            <a:ext cx="1081522" cy="1316278"/>
          </a:xfrm>
          <a:prstGeom prst="rect">
            <a:avLst/>
          </a:prstGeom>
          <a:noFill/>
          <a:ln>
            <a:noFill/>
          </a:ln>
        </p:spPr>
      </p:pic>
      <p:pic>
        <p:nvPicPr>
          <p:cNvPr id="525" name="Google Shape;525;g9c6a83ca3a_0_140" descr="tw4-new"/>
          <p:cNvPicPr preferRelativeResize="0"/>
          <p:nvPr/>
        </p:nvPicPr>
        <p:blipFill rotWithShape="1">
          <a:blip r:embed="rId5">
            <a:alphaModFix/>
          </a:blip>
          <a:srcRect/>
          <a:stretch/>
        </p:blipFill>
        <p:spPr>
          <a:xfrm>
            <a:off x="7796000" y="151700"/>
            <a:ext cx="1279525" cy="1120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30"/>
        <p:cNvGrpSpPr/>
        <p:nvPr/>
      </p:nvGrpSpPr>
      <p:grpSpPr>
        <a:xfrm>
          <a:off x="0" y="0"/>
          <a:ext cx="0" cy="0"/>
          <a:chOff x="0" y="0"/>
          <a:chExt cx="0" cy="0"/>
        </a:xfrm>
      </p:grpSpPr>
      <p:sp>
        <p:nvSpPr>
          <p:cNvPr id="531" name="Google Shape;531;p5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800"/>
              <a:t>M</a:t>
            </a:r>
            <a:r>
              <a:rPr lang="en-US" sz="4100"/>
              <a:t>andatory CRM Callouts</a:t>
            </a:r>
            <a:r>
              <a:rPr lang="en-US" sz="4800"/>
              <a:t/>
            </a:r>
            <a:br>
              <a:rPr lang="en-US" sz="4800"/>
            </a:br>
            <a:endParaRPr sz="1800"/>
          </a:p>
        </p:txBody>
      </p:sp>
      <p:sp>
        <p:nvSpPr>
          <p:cNvPr id="534" name="Google Shape;534;p53"/>
          <p:cNvSpPr txBox="1">
            <a:spLocks noGrp="1"/>
          </p:cNvSpPr>
          <p:nvPr>
            <p:ph type="body" idx="1"/>
          </p:nvPr>
        </p:nvSpPr>
        <p:spPr>
          <a:xfrm>
            <a:off x="808441" y="1387695"/>
            <a:ext cx="3600326" cy="823912"/>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a:t>Autoflight</a:t>
            </a:r>
            <a:endParaRPr/>
          </a:p>
        </p:txBody>
      </p:sp>
      <p:sp>
        <p:nvSpPr>
          <p:cNvPr id="535" name="Google Shape;535;p53"/>
          <p:cNvSpPr txBox="1">
            <a:spLocks noGrp="1"/>
          </p:cNvSpPr>
          <p:nvPr>
            <p:ph sz="half" idx="2"/>
          </p:nvPr>
        </p:nvSpPr>
        <p:spPr>
          <a:xfrm>
            <a:off x="457200" y="2174875"/>
            <a:ext cx="4040100" cy="24096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Chapter 22 of the NATOPS describes the call outs and responsibilities of the crew and needs to be read thoroughly.</a:t>
            </a:r>
            <a:endParaRPr dirty="0"/>
          </a:p>
        </p:txBody>
      </p:sp>
      <p:sp>
        <p:nvSpPr>
          <p:cNvPr id="536" name="Google Shape;536;p53"/>
          <p:cNvSpPr txBox="1">
            <a:spLocks noGrp="1"/>
          </p:cNvSpPr>
          <p:nvPr>
            <p:ph type="body" sz="quarter" idx="3"/>
          </p:nvPr>
        </p:nvSpPr>
        <p:spPr>
          <a:xfrm>
            <a:off x="4903497" y="1440258"/>
            <a:ext cx="3591437" cy="823912"/>
          </a:xfrm>
          <a:prstGeom prst="rect">
            <a:avLst/>
          </a:prstGeom>
        </p:spPr>
        <p:txBody>
          <a:bodyPr spcFirstLastPara="1" wrap="square" lIns="91425" tIns="45700" rIns="91425" bIns="45700" anchor="b" anchorCtr="0">
            <a:noAutofit/>
          </a:bodyPr>
          <a:lstStyle/>
          <a:p>
            <a:pPr marL="0" lvl="0" indent="0" algn="l" rtl="0">
              <a:spcBef>
                <a:spcPts val="480"/>
              </a:spcBef>
              <a:spcAft>
                <a:spcPts val="0"/>
              </a:spcAft>
              <a:buNone/>
            </a:pPr>
            <a:r>
              <a:rPr lang="en-US" dirty="0"/>
              <a:t>Manual Flight</a:t>
            </a:r>
            <a:endParaRPr dirty="0"/>
          </a:p>
        </p:txBody>
      </p:sp>
      <p:sp>
        <p:nvSpPr>
          <p:cNvPr id="537" name="Google Shape;537;p53"/>
          <p:cNvSpPr txBox="1">
            <a:spLocks noGrp="1"/>
          </p:cNvSpPr>
          <p:nvPr>
            <p:ph sz="quarter" idx="4"/>
          </p:nvPr>
        </p:nvSpPr>
        <p:spPr>
          <a:xfrm>
            <a:off x="4645025" y="2174875"/>
            <a:ext cx="4041900" cy="33909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US" dirty="0"/>
              <a:t>The PF provides the manual input to the flight controls and the flight director may or may not be in use. Again Chapter 22 of the NATOPS gives guidance and should be read thoroughly.</a:t>
            </a:r>
            <a:endParaRPr dirty="0"/>
          </a:p>
        </p:txBody>
      </p:sp>
      <p:pic>
        <p:nvPicPr>
          <p:cNvPr id="532" name="Google Shape;532;p53"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533" name="Google Shape;533;p53"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538" name="Google Shape;538;p53"/>
          <p:cNvSpPr txBox="1"/>
          <p:nvPr/>
        </p:nvSpPr>
        <p:spPr>
          <a:xfrm>
            <a:off x="381000" y="4205514"/>
            <a:ext cx="3877200" cy="13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FFFFFF"/>
                </a:solidFill>
                <a:latin typeface="Verdana"/>
                <a:ea typeface="Verdana"/>
                <a:cs typeface="Verdana"/>
                <a:sym typeface="Verdana"/>
              </a:rPr>
              <a:t>General Callouts</a:t>
            </a:r>
            <a:endParaRPr sz="2400" b="1" dirty="0">
              <a:solidFill>
                <a:srgbClr val="FFFFFF"/>
              </a:solidFill>
              <a:latin typeface="Verdana"/>
              <a:ea typeface="Verdana"/>
              <a:cs typeface="Verdana"/>
              <a:sym typeface="Verdana"/>
            </a:endParaRPr>
          </a:p>
          <a:p>
            <a:pPr marL="0" lvl="0" indent="0" algn="l" rtl="0">
              <a:spcBef>
                <a:spcPts val="0"/>
              </a:spcBef>
              <a:spcAft>
                <a:spcPts val="0"/>
              </a:spcAft>
              <a:buNone/>
            </a:pPr>
            <a:r>
              <a:rPr lang="en-US" sz="2400" dirty="0">
                <a:solidFill>
                  <a:srgbClr val="FFFFFF"/>
                </a:solidFill>
                <a:latin typeface="Verdana"/>
                <a:ea typeface="Verdana"/>
                <a:cs typeface="Verdana"/>
                <a:sym typeface="Verdana"/>
              </a:rPr>
              <a:t>Calls made in all situations.</a:t>
            </a:r>
            <a:endParaRPr sz="2400" dirty="0">
              <a:solidFill>
                <a:srgbClr val="FFFFFF"/>
              </a:solidFill>
              <a:latin typeface="Verdana"/>
              <a:ea typeface="Verdana"/>
              <a:cs typeface="Verdana"/>
              <a:sym typeface="Verdana"/>
            </a:endParaRPr>
          </a:p>
        </p:txBody>
      </p:sp>
      <p:sp>
        <p:nvSpPr>
          <p:cNvPr id="539" name="Google Shape;539;p53"/>
          <p:cNvSpPr txBox="1"/>
          <p:nvPr/>
        </p:nvSpPr>
        <p:spPr>
          <a:xfrm>
            <a:off x="3745025" y="5103425"/>
            <a:ext cx="4941900" cy="6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FFFF00"/>
                </a:solidFill>
                <a:latin typeface="Verdana"/>
                <a:ea typeface="Verdana"/>
                <a:cs typeface="Verdana"/>
                <a:sym typeface="Verdana"/>
              </a:rPr>
              <a:t>This chapter will serve you well for the rest of your training. It discusses ORM/TEM, levels of automation and CRM. READ IT!!!</a:t>
            </a:r>
            <a:endParaRPr dirty="0">
              <a:solidFill>
                <a:srgbClr val="FFFF00"/>
              </a:solidFill>
              <a:latin typeface="Verdana"/>
              <a:ea typeface="Verdana"/>
              <a:cs typeface="Verdana"/>
              <a:sym typeface="Verdan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44"/>
        <p:cNvGrpSpPr/>
        <p:nvPr/>
      </p:nvGrpSpPr>
      <p:grpSpPr>
        <a:xfrm>
          <a:off x="0" y="0"/>
          <a:ext cx="0" cy="0"/>
          <a:chOff x="0" y="0"/>
          <a:chExt cx="0" cy="0"/>
        </a:xfrm>
      </p:grpSpPr>
      <p:sp>
        <p:nvSpPr>
          <p:cNvPr id="545" name="Google Shape;545;p120"/>
          <p:cNvSpPr txBox="1">
            <a:spLocks noGrp="1"/>
          </p:cNvSpPr>
          <p:nvPr>
            <p:ph type="title"/>
          </p:nvPr>
        </p:nvSpPr>
        <p:spPr>
          <a:xfrm>
            <a:off x="1499388" y="178688"/>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CRM</a:t>
            </a:r>
            <a:endParaRPr/>
          </a:p>
        </p:txBody>
      </p:sp>
      <p:sp>
        <p:nvSpPr>
          <p:cNvPr id="546" name="Google Shape;546;p120"/>
          <p:cNvSpPr txBox="1">
            <a:spLocks noGrp="1"/>
          </p:cNvSpPr>
          <p:nvPr>
            <p:ph idx="1"/>
          </p:nvPr>
        </p:nvSpPr>
        <p:spPr>
          <a:xfrm>
            <a:off x="303213" y="1676400"/>
            <a:ext cx="8540750" cy="4724400"/>
          </a:xfrm>
          <a:prstGeom prst="rect">
            <a:avLst/>
          </a:prstGeom>
          <a:noFill/>
          <a:ln>
            <a:noFill/>
          </a:ln>
        </p:spPr>
        <p:txBody>
          <a:bodyPr spcFirstLastPara="1" wrap="square" lIns="91425" tIns="45700" rIns="91425" bIns="45700" anchor="t" anchorCtr="0">
            <a:noAutofit/>
          </a:bodyPr>
          <a:lstStyle/>
          <a:p>
            <a:pPr marL="609600" lvl="0" indent="-609600" algn="l" rtl="0">
              <a:spcBef>
                <a:spcPts val="0"/>
              </a:spcBef>
              <a:spcAft>
                <a:spcPts val="0"/>
              </a:spcAft>
              <a:buSzPts val="3200"/>
              <a:buFont typeface="Verdana"/>
              <a:buChar char="•"/>
            </a:pPr>
            <a:r>
              <a:rPr lang="en-US" dirty="0"/>
              <a:t>The PF shall fly the aircraft and maintain a dedicated heads-up lookout. If the PF wishes to be heads-down for an </a:t>
            </a:r>
            <a:r>
              <a:rPr lang="en-US" dirty="0">
                <a:solidFill>
                  <a:schemeClr val="lt2"/>
                </a:solidFill>
              </a:rPr>
              <a:t>EXTENDED</a:t>
            </a:r>
            <a:r>
              <a:rPr lang="en-US" dirty="0"/>
              <a:t> period of time, aircraft control shall be transferred to the PM who shall remain heads-up. </a:t>
            </a:r>
          </a:p>
          <a:p>
            <a:pPr marL="609600" lvl="0" indent="-609600" algn="l" rtl="0">
              <a:spcBef>
                <a:spcPts val="0"/>
              </a:spcBef>
              <a:spcAft>
                <a:spcPts val="0"/>
              </a:spcAft>
              <a:buSzPts val="3200"/>
              <a:buFont typeface="Verdana"/>
              <a:buChar char="•"/>
            </a:pPr>
            <a:endParaRPr lang="en-US" dirty="0"/>
          </a:p>
          <a:p>
            <a:pPr marL="609600" indent="-609600">
              <a:spcBef>
                <a:spcPts val="0"/>
              </a:spcBef>
              <a:buSzPts val="3200"/>
              <a:buFont typeface="Verdana"/>
              <a:buChar char="•"/>
            </a:pPr>
            <a:r>
              <a:rPr lang="en-US" dirty="0"/>
              <a:t>If the PM must divert attention away from normal clearing and monitoring duties for an </a:t>
            </a:r>
            <a:r>
              <a:rPr lang="en-US" dirty="0">
                <a:solidFill>
                  <a:schemeClr val="lt2"/>
                </a:solidFill>
              </a:rPr>
              <a:t>EXTENDED</a:t>
            </a:r>
            <a:r>
              <a:rPr lang="en-US" dirty="0"/>
              <a:t> period of time, he shall state, “</a:t>
            </a:r>
            <a:r>
              <a:rPr lang="en-US" dirty="0">
                <a:solidFill>
                  <a:schemeClr val="lt2"/>
                </a:solidFill>
              </a:rPr>
              <a:t>heads-down</a:t>
            </a:r>
            <a:r>
              <a:rPr lang="en-US" dirty="0"/>
              <a:t>”. Verbal acknowledgment from the PF is necessary to prevent both pilots from being heads-down at the same time. </a:t>
            </a:r>
          </a:p>
          <a:p>
            <a:pPr marL="609600" lvl="0" indent="-609600" algn="l" rtl="0">
              <a:spcBef>
                <a:spcPts val="0"/>
              </a:spcBef>
              <a:spcAft>
                <a:spcPts val="0"/>
              </a:spcAft>
              <a:buSzPts val="3200"/>
              <a:buFont typeface="Verdana"/>
              <a:buChar char="•"/>
            </a:pPr>
            <a:endParaRPr dirty="0"/>
          </a:p>
          <a:p>
            <a:pPr marL="609600" lvl="0" indent="-609600" algn="l" rtl="0">
              <a:spcBef>
                <a:spcPts val="640"/>
              </a:spcBef>
              <a:spcAft>
                <a:spcPts val="0"/>
              </a:spcAft>
              <a:buSzPts val="3200"/>
              <a:buFont typeface="Verdana"/>
              <a:buNone/>
            </a:pPr>
            <a:endParaRPr dirty="0"/>
          </a:p>
        </p:txBody>
      </p:sp>
      <p:pic>
        <p:nvPicPr>
          <p:cNvPr id="547" name="Google Shape;547;p120"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548" name="Google Shape;548;p120"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sp>
        <p:nvSpPr>
          <p:cNvPr id="570" name="Google Shape;570;p123"/>
          <p:cNvSpPr txBox="1">
            <a:spLocks noGrp="1"/>
          </p:cNvSpPr>
          <p:nvPr>
            <p:ph type="title"/>
          </p:nvPr>
        </p:nvSpPr>
        <p:spPr>
          <a:xfrm>
            <a:off x="1499388" y="178688"/>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CRM</a:t>
            </a:r>
            <a:endParaRPr/>
          </a:p>
        </p:txBody>
      </p:sp>
      <p:sp>
        <p:nvSpPr>
          <p:cNvPr id="569" name="Google Shape;569;p123"/>
          <p:cNvSpPr txBox="1">
            <a:spLocks noGrp="1"/>
          </p:cNvSpPr>
          <p:nvPr>
            <p:ph idx="1"/>
          </p:nvPr>
        </p:nvSpPr>
        <p:spPr>
          <a:xfrm>
            <a:off x="303213" y="1676400"/>
            <a:ext cx="8540750" cy="4953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DATA ENTRY</a:t>
            </a:r>
            <a:endParaRPr dirty="0"/>
          </a:p>
          <a:p>
            <a:pPr marL="742950" lvl="1" indent="-285750" algn="l" rtl="0">
              <a:spcBef>
                <a:spcPts val="560"/>
              </a:spcBef>
              <a:spcAft>
                <a:spcPts val="0"/>
              </a:spcAft>
              <a:buSzPts val="2800"/>
              <a:buFont typeface="Verdana"/>
              <a:buChar char="•"/>
            </a:pPr>
            <a:r>
              <a:rPr lang="en-US" dirty="0"/>
              <a:t>Taxi – Data entry, while the aircraft is in motion, shall be made by the PM. Either pilot may make entries if the aircraft is stopped with the parking brake set. </a:t>
            </a:r>
            <a:endParaRPr dirty="0"/>
          </a:p>
          <a:p>
            <a:pPr marL="742950" lvl="1" indent="-285750" algn="l" rtl="0">
              <a:spcBef>
                <a:spcPts val="560"/>
              </a:spcBef>
              <a:spcAft>
                <a:spcPts val="0"/>
              </a:spcAft>
              <a:buSzPts val="2800"/>
              <a:buFont typeface="Verdana"/>
              <a:buChar char="•"/>
            </a:pPr>
            <a:r>
              <a:rPr lang="en-US" dirty="0"/>
              <a:t>In-Flight – Data entry shall be made by the PM.  </a:t>
            </a:r>
          </a:p>
          <a:p>
            <a:pPr marL="285750" indent="-285750">
              <a:spcBef>
                <a:spcPts val="560"/>
              </a:spcBef>
              <a:buSzPts val="2800"/>
              <a:buFont typeface="Verdana"/>
              <a:buChar char="•"/>
            </a:pPr>
            <a:endParaRPr lang="en-US" dirty="0"/>
          </a:p>
          <a:p>
            <a:pPr marL="285750" indent="-285750">
              <a:spcBef>
                <a:spcPts val="560"/>
              </a:spcBef>
              <a:buSzPts val="2800"/>
              <a:buFont typeface="Verdana"/>
              <a:buChar char="•"/>
            </a:pPr>
            <a:r>
              <a:rPr lang="en-US" dirty="0"/>
              <a:t>Any crewmember that observes both pilots “</a:t>
            </a:r>
            <a:r>
              <a:rPr lang="en-US" dirty="0">
                <a:solidFill>
                  <a:schemeClr val="lt2"/>
                </a:solidFill>
              </a:rPr>
              <a:t>heads-down</a:t>
            </a:r>
            <a:r>
              <a:rPr lang="en-US" dirty="0"/>
              <a:t>” at the same time shall alert the PF without delay. </a:t>
            </a:r>
          </a:p>
          <a:p>
            <a:pPr marL="285750" indent="-285750">
              <a:spcBef>
                <a:spcPts val="560"/>
              </a:spcBef>
              <a:buSzPts val="2800"/>
              <a:buFont typeface="Verdana"/>
              <a:buChar char="•"/>
            </a:pPr>
            <a:endParaRPr dirty="0"/>
          </a:p>
        </p:txBody>
      </p:sp>
      <p:pic>
        <p:nvPicPr>
          <p:cNvPr id="571" name="Google Shape;571;p123"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572" name="Google Shape;572;p123"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577"/>
        <p:cNvGrpSpPr/>
        <p:nvPr/>
      </p:nvGrpSpPr>
      <p:grpSpPr>
        <a:xfrm>
          <a:off x="0" y="0"/>
          <a:ext cx="0" cy="0"/>
          <a:chOff x="0" y="0"/>
          <a:chExt cx="0" cy="0"/>
        </a:xfrm>
      </p:grpSpPr>
      <p:pic>
        <p:nvPicPr>
          <p:cNvPr id="578" name="Google Shape;578;g9c6a83ca3a_0_12"/>
          <p:cNvPicPr preferRelativeResize="0"/>
          <p:nvPr/>
        </p:nvPicPr>
        <p:blipFill>
          <a:blip r:embed="rId3">
            <a:alphaModFix/>
          </a:blip>
          <a:stretch>
            <a:fillRect/>
          </a:stretch>
        </p:blipFill>
        <p:spPr>
          <a:xfrm>
            <a:off x="152400" y="152400"/>
            <a:ext cx="8737600" cy="6553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96"/>
        <p:cNvGrpSpPr/>
        <p:nvPr/>
      </p:nvGrpSpPr>
      <p:grpSpPr>
        <a:xfrm>
          <a:off x="0" y="0"/>
          <a:ext cx="0" cy="0"/>
          <a:chOff x="0" y="0"/>
          <a:chExt cx="0" cy="0"/>
        </a:xfrm>
      </p:grpSpPr>
      <p:sp>
        <p:nvSpPr>
          <p:cNvPr id="597" name="Google Shape;597;p54"/>
          <p:cNvSpPr/>
          <p:nvPr/>
        </p:nvSpPr>
        <p:spPr>
          <a:xfrm>
            <a:off x="685800" y="6248400"/>
            <a:ext cx="1905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98" name="Google Shape;598;p5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99" name="Google Shape;599;p54"/>
          <p:cNvSpPr txBox="1">
            <a:spLocks noGrp="1"/>
          </p:cNvSpPr>
          <p:nvPr>
            <p:ph type="title"/>
          </p:nvPr>
        </p:nvSpPr>
        <p:spPr>
          <a:xfrm>
            <a:off x="1607550" y="369788"/>
            <a:ext cx="5928900" cy="1000446"/>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sz="3700" dirty="0"/>
              <a:t>Approach Lighting Systems</a:t>
            </a:r>
            <a:endParaRPr sz="3700" dirty="0"/>
          </a:p>
        </p:txBody>
      </p:sp>
      <p:sp>
        <p:nvSpPr>
          <p:cNvPr id="600" name="Google Shape;600;p54"/>
          <p:cNvSpPr txBox="1">
            <a:spLocks noGrp="1"/>
          </p:cNvSpPr>
          <p:nvPr>
            <p:ph idx="1"/>
          </p:nvPr>
        </p:nvSpPr>
        <p:spPr>
          <a:xfrm>
            <a:off x="522288" y="2184400"/>
            <a:ext cx="8262937" cy="3657600"/>
          </a:xfrm>
          <a:prstGeom prst="rect">
            <a:avLst/>
          </a:prstGeom>
          <a:noFill/>
          <a:ln>
            <a:noFill/>
          </a:ln>
        </p:spPr>
        <p:txBody>
          <a:bodyPr spcFirstLastPara="1" wrap="square" lIns="92075" tIns="46025" rIns="92075" bIns="46025" anchor="t" anchorCtr="0">
            <a:noAutofit/>
          </a:bodyPr>
          <a:lstStyle/>
          <a:p>
            <a:pPr>
              <a:spcBef>
                <a:spcPts val="0"/>
              </a:spcBef>
              <a:buClr>
                <a:schemeClr val="tx1"/>
              </a:buClr>
              <a:buSzPct val="157000"/>
            </a:pPr>
            <a:r>
              <a:rPr lang="en-US" dirty="0"/>
              <a:t>Centerline guidance</a:t>
            </a:r>
            <a:endParaRPr dirty="0"/>
          </a:p>
          <a:p>
            <a:pPr>
              <a:spcBef>
                <a:spcPts val="640"/>
              </a:spcBef>
              <a:buClr>
                <a:schemeClr val="tx1"/>
              </a:buClr>
              <a:buSzPct val="157000"/>
            </a:pPr>
            <a:r>
              <a:rPr lang="en-US" dirty="0"/>
              <a:t>Adequate length</a:t>
            </a:r>
            <a:endParaRPr dirty="0"/>
          </a:p>
          <a:p>
            <a:pPr>
              <a:spcBef>
                <a:spcPts val="640"/>
              </a:spcBef>
              <a:buClr>
                <a:schemeClr val="tx1"/>
              </a:buClr>
              <a:buSzPct val="157000"/>
            </a:pPr>
            <a:r>
              <a:rPr lang="en-US" dirty="0"/>
              <a:t>Roll guidance</a:t>
            </a:r>
            <a:endParaRPr dirty="0"/>
          </a:p>
          <a:p>
            <a:pPr>
              <a:spcBef>
                <a:spcPts val="640"/>
              </a:spcBef>
              <a:buClr>
                <a:schemeClr val="tx1"/>
              </a:buClr>
              <a:buSzPct val="157000"/>
            </a:pPr>
            <a:r>
              <a:rPr lang="en-US" dirty="0"/>
              <a:t>Sequenced flashers</a:t>
            </a:r>
            <a:endParaRPr dirty="0"/>
          </a:p>
          <a:p>
            <a:pPr>
              <a:spcBef>
                <a:spcPts val="640"/>
              </a:spcBef>
              <a:buClr>
                <a:schemeClr val="tx1"/>
              </a:buClr>
              <a:buSzPct val="157000"/>
            </a:pPr>
            <a:r>
              <a:rPr lang="en-US" dirty="0"/>
              <a:t>Fixed/Variable intensity</a:t>
            </a:r>
            <a:endParaRPr dirty="0"/>
          </a:p>
          <a:p>
            <a:pPr marL="342900" lvl="0" indent="-139700" algn="l" rtl="0">
              <a:spcBef>
                <a:spcPts val="640"/>
              </a:spcBef>
              <a:spcAft>
                <a:spcPts val="0"/>
              </a:spcAft>
              <a:buClr>
                <a:srgbClr val="FFFF00"/>
              </a:buClr>
              <a:buSzPts val="3200"/>
              <a:buFont typeface="Verdana"/>
              <a:buNone/>
            </a:pPr>
            <a:endParaRPr dirty="0"/>
          </a:p>
        </p:txBody>
      </p:sp>
      <p:pic>
        <p:nvPicPr>
          <p:cNvPr id="601" name="Google Shape;601;p54" descr="tw4-new"/>
          <p:cNvPicPr preferRelativeResize="0"/>
          <p:nvPr/>
        </p:nvPicPr>
        <p:blipFill rotWithShape="1">
          <a:blip r:embed="rId3">
            <a:alphaModFix/>
          </a:blip>
          <a:srcRect/>
          <a:stretch/>
        </p:blipFill>
        <p:spPr>
          <a:xfrm>
            <a:off x="7745625" y="151713"/>
            <a:ext cx="1279525" cy="1120775"/>
          </a:xfrm>
          <a:prstGeom prst="rect">
            <a:avLst/>
          </a:prstGeom>
          <a:noFill/>
          <a:ln>
            <a:noFill/>
          </a:ln>
        </p:spPr>
      </p:pic>
      <p:pic>
        <p:nvPicPr>
          <p:cNvPr id="602" name="Google Shape;602;p54" descr="Q:\Front Office\VT-35 Updated Logo - May'13.png"/>
          <p:cNvPicPr preferRelativeResize="0"/>
          <p:nvPr/>
        </p:nvPicPr>
        <p:blipFill rotWithShape="1">
          <a:blip r:embed="rId4">
            <a:alphaModFix/>
          </a:blip>
          <a:srcRect/>
          <a:stretch/>
        </p:blipFill>
        <p:spPr>
          <a:xfrm>
            <a:off x="144850" y="53956"/>
            <a:ext cx="1081522" cy="131627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pic>
        <p:nvPicPr>
          <p:cNvPr id="614" name="Google Shape;614;p58"/>
          <p:cNvPicPr preferRelativeResize="0"/>
          <p:nvPr/>
        </p:nvPicPr>
        <p:blipFill rotWithShape="1">
          <a:blip r:embed="rId3">
            <a:alphaModFix/>
          </a:blip>
          <a:srcRect l="66215" t="18668" r="5428" b="2364"/>
          <a:stretch/>
        </p:blipFill>
        <p:spPr>
          <a:xfrm>
            <a:off x="825500" y="803275"/>
            <a:ext cx="3322638" cy="6097587"/>
          </a:xfrm>
          <a:prstGeom prst="rect">
            <a:avLst/>
          </a:prstGeom>
          <a:noFill/>
          <a:ln>
            <a:noFill/>
          </a:ln>
        </p:spPr>
      </p:pic>
      <p:pic>
        <p:nvPicPr>
          <p:cNvPr id="615" name="Google Shape;615;p58"/>
          <p:cNvPicPr preferRelativeResize="0"/>
          <p:nvPr/>
        </p:nvPicPr>
        <p:blipFill rotWithShape="1">
          <a:blip r:embed="rId4">
            <a:alphaModFix/>
          </a:blip>
          <a:srcRect l="63315" t="20128" r="7554" b="3181"/>
          <a:stretch/>
        </p:blipFill>
        <p:spPr>
          <a:xfrm>
            <a:off x="4910138" y="825500"/>
            <a:ext cx="3476625" cy="6032500"/>
          </a:xfrm>
          <a:prstGeom prst="rect">
            <a:avLst/>
          </a:prstGeom>
          <a:noFill/>
          <a:ln>
            <a:noFill/>
          </a:ln>
        </p:spPr>
      </p:pic>
      <p:sp>
        <p:nvSpPr>
          <p:cNvPr id="616" name="Google Shape;616;p58"/>
          <p:cNvSpPr/>
          <p:nvPr/>
        </p:nvSpPr>
        <p:spPr>
          <a:xfrm>
            <a:off x="1565275" y="2622550"/>
            <a:ext cx="400050" cy="420687"/>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17" name="Google Shape;617;p58"/>
          <p:cNvSpPr/>
          <p:nvPr/>
        </p:nvSpPr>
        <p:spPr>
          <a:xfrm>
            <a:off x="3557588" y="2806700"/>
            <a:ext cx="400050" cy="4191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nvGrpSpPr>
          <p:cNvPr id="618" name="Google Shape;618;p58"/>
          <p:cNvGrpSpPr/>
          <p:nvPr/>
        </p:nvGrpSpPr>
        <p:grpSpPr>
          <a:xfrm>
            <a:off x="5764213" y="4560887"/>
            <a:ext cx="2092325" cy="873125"/>
            <a:chOff x="5764923" y="4219902"/>
            <a:chExt cx="2091560" cy="872359"/>
          </a:xfrm>
        </p:grpSpPr>
        <p:sp>
          <p:nvSpPr>
            <p:cNvPr id="619" name="Google Shape;619;p58"/>
            <p:cNvSpPr/>
            <p:nvPr/>
          </p:nvSpPr>
          <p:spPr>
            <a:xfrm>
              <a:off x="5764923" y="4219902"/>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20" name="Google Shape;620;p58"/>
            <p:cNvSpPr/>
            <p:nvPr/>
          </p:nvSpPr>
          <p:spPr>
            <a:xfrm>
              <a:off x="7457090" y="4671847"/>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sp>
        <p:nvSpPr>
          <p:cNvPr id="621" name="Google Shape;621;p58"/>
          <p:cNvSpPr txBox="1">
            <a:spLocks noGrp="1"/>
          </p:cNvSpPr>
          <p:nvPr>
            <p:ph type="title"/>
          </p:nvPr>
        </p:nvSpPr>
        <p:spPr>
          <a:xfrm>
            <a:off x="744071" y="-317500"/>
            <a:ext cx="7655392" cy="11430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dirty="0"/>
              <a:t>Pilot Controlled Lighting</a:t>
            </a:r>
            <a:endParaRPr dirty="0"/>
          </a:p>
        </p:txBody>
      </p:sp>
      <p:grpSp>
        <p:nvGrpSpPr>
          <p:cNvPr id="622" name="Google Shape;622;p58"/>
          <p:cNvGrpSpPr/>
          <p:nvPr/>
        </p:nvGrpSpPr>
        <p:grpSpPr>
          <a:xfrm>
            <a:off x="3781425" y="1427162"/>
            <a:ext cx="4478338" cy="4376738"/>
            <a:chOff x="3782070" y="1086224"/>
            <a:chExt cx="4478234" cy="4375965"/>
          </a:xfrm>
        </p:grpSpPr>
        <p:sp>
          <p:nvSpPr>
            <p:cNvPr id="623" name="Google Shape;623;p58"/>
            <p:cNvSpPr/>
            <p:nvPr/>
          </p:nvSpPr>
          <p:spPr>
            <a:xfrm>
              <a:off x="3782070" y="5041775"/>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sp>
          <p:nvSpPr>
            <p:cNvPr id="624" name="Google Shape;624;p58"/>
            <p:cNvSpPr/>
            <p:nvPr/>
          </p:nvSpPr>
          <p:spPr>
            <a:xfrm>
              <a:off x="7860911" y="1086224"/>
              <a:ext cx="399393" cy="42041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anim calcmode="lin" valueType="num">
                                      <p:cBhvr additive="base">
                                        <p:cTn id="7" dur="500"/>
                                        <p:tgtEl>
                                          <p:spTgt spid="6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17"/>
                                        </p:tgtEl>
                                        <p:attrNameLst>
                                          <p:attrName>style.visibility</p:attrName>
                                        </p:attrNameLst>
                                      </p:cBhvr>
                                      <p:to>
                                        <p:strVal val="visible"/>
                                      </p:to>
                                    </p:set>
                                    <p:anim calcmode="lin" valueType="num">
                                      <p:cBhvr additive="base">
                                        <p:cTn id="12" dur="500"/>
                                        <p:tgtEl>
                                          <p:spTgt spid="6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18"/>
                                        </p:tgtEl>
                                        <p:attrNameLst>
                                          <p:attrName>style.visibility</p:attrName>
                                        </p:attrNameLst>
                                      </p:cBhvr>
                                      <p:to>
                                        <p:strVal val="visible"/>
                                      </p:to>
                                    </p:set>
                                    <p:anim calcmode="lin" valueType="num">
                                      <p:cBhvr additive="base">
                                        <p:cTn id="17" dur="500"/>
                                        <p:tgtEl>
                                          <p:spTgt spid="6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622"/>
                                        </p:tgtEl>
                                        <p:attrNameLst>
                                          <p:attrName>style.visibility</p:attrName>
                                        </p:attrNameLst>
                                      </p:cBhvr>
                                      <p:to>
                                        <p:strVal val="visible"/>
                                      </p:to>
                                    </p:set>
                                    <p:anim calcmode="lin" valueType="num">
                                      <p:cBhvr additive="base">
                                        <p:cTn id="22" dur="500"/>
                                        <p:tgtEl>
                                          <p:spTgt spid="6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643"/>
        <p:cNvGrpSpPr/>
        <p:nvPr/>
      </p:nvGrpSpPr>
      <p:grpSpPr>
        <a:xfrm>
          <a:off x="0" y="0"/>
          <a:ext cx="0" cy="0"/>
          <a:chOff x="0" y="0"/>
          <a:chExt cx="0" cy="0"/>
        </a:xfrm>
      </p:grpSpPr>
      <p:sp>
        <p:nvSpPr>
          <p:cNvPr id="644" name="Google Shape;644;p56"/>
          <p:cNvSpPr/>
          <p:nvPr/>
        </p:nvSpPr>
        <p:spPr>
          <a:xfrm>
            <a:off x="685800" y="6248400"/>
            <a:ext cx="1905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45" name="Google Shape;645;p5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646" name="Google Shape;646;p56"/>
          <p:cNvPicPr preferRelativeResize="0"/>
          <p:nvPr/>
        </p:nvPicPr>
        <p:blipFill rotWithShape="1">
          <a:blip r:embed="rId3">
            <a:alphaModFix/>
          </a:blip>
          <a:srcRect/>
          <a:stretch/>
        </p:blipFill>
        <p:spPr>
          <a:xfrm>
            <a:off x="0" y="0"/>
            <a:ext cx="9142413" cy="6837363"/>
          </a:xfrm>
          <a:prstGeom prst="rect">
            <a:avLst/>
          </a:prstGeom>
          <a:noFill/>
          <a:ln>
            <a:noFill/>
          </a:ln>
        </p:spPr>
      </p:pic>
      <p:sp>
        <p:nvSpPr>
          <p:cNvPr id="647" name="Google Shape;647;p56"/>
          <p:cNvSpPr txBox="1"/>
          <p:nvPr/>
        </p:nvSpPr>
        <p:spPr>
          <a:xfrm>
            <a:off x="3948113" y="3854450"/>
            <a:ext cx="1697037"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36’    36’    </a:t>
            </a:r>
            <a:endParaRPr/>
          </a:p>
        </p:txBody>
      </p:sp>
      <p:sp>
        <p:nvSpPr>
          <p:cNvPr id="648" name="Google Shape;648;p56"/>
          <p:cNvSpPr txBox="1"/>
          <p:nvPr/>
        </p:nvSpPr>
        <p:spPr>
          <a:xfrm rot="-3054369">
            <a:off x="2690813" y="4432300"/>
            <a:ext cx="10668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100’</a:t>
            </a:r>
            <a:endParaRPr/>
          </a:p>
        </p:txBody>
      </p:sp>
      <p:sp>
        <p:nvSpPr>
          <p:cNvPr id="649" name="Google Shape;649;p56"/>
          <p:cNvSpPr txBox="1"/>
          <p:nvPr/>
        </p:nvSpPr>
        <p:spPr>
          <a:xfrm rot="-2126743">
            <a:off x="1600200" y="4267200"/>
            <a:ext cx="11430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200’</a:t>
            </a:r>
            <a:endParaRPr/>
          </a:p>
        </p:txBody>
      </p:sp>
      <p:sp>
        <p:nvSpPr>
          <p:cNvPr id="650" name="Google Shape;650;p56"/>
          <p:cNvSpPr/>
          <p:nvPr/>
        </p:nvSpPr>
        <p:spPr>
          <a:xfrm>
            <a:off x="347663" y="285750"/>
            <a:ext cx="8469312" cy="2806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00"/>
                </a:solidFill>
                <a:latin typeface="Times New Roman"/>
                <a:ea typeface="Times New Roman"/>
                <a:cs typeface="Times New Roman"/>
                <a:sym typeface="Times New Roman"/>
              </a:rPr>
              <a:t>Touch Down Zone Lights:  </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First 3000’ of rwy</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36 ft from centerline</a:t>
            </a:r>
            <a:endParaRPr/>
          </a:p>
          <a:p>
            <a:pPr marL="0" marR="0" lvl="0" indent="0" algn="ctr" rtl="0">
              <a:spcBef>
                <a:spcPts val="0"/>
              </a:spcBef>
              <a:spcAft>
                <a:spcPts val="0"/>
              </a:spcAft>
              <a:buNone/>
            </a:pPr>
            <a:r>
              <a:rPr lang="en-US" sz="2800">
                <a:solidFill>
                  <a:schemeClr val="lt1"/>
                </a:solidFill>
                <a:latin typeface="Times New Roman"/>
                <a:ea typeface="Times New Roman"/>
                <a:cs typeface="Times New Roman"/>
                <a:sym typeface="Times New Roman"/>
              </a:rPr>
              <a:t>100 foot spacing</a:t>
            </a:r>
            <a:endParaRPr/>
          </a:p>
          <a:p>
            <a:pPr marL="0" marR="0" lvl="0" indent="0" algn="ctr" rtl="0">
              <a:spcBef>
                <a:spcPts val="840"/>
              </a:spcBef>
              <a:spcAft>
                <a:spcPts val="0"/>
              </a:spcAft>
              <a:buNone/>
            </a:pPr>
            <a:r>
              <a:rPr lang="en-US" sz="2800">
                <a:solidFill>
                  <a:srgbClr val="FFFF00"/>
                </a:solidFill>
                <a:latin typeface="Times New Roman"/>
                <a:ea typeface="Times New Roman"/>
                <a:cs typeface="Times New Roman"/>
                <a:sym typeface="Times New Roman"/>
              </a:rPr>
              <a:t>Centerline Lighting: </a:t>
            </a:r>
            <a:r>
              <a:rPr lang="en-US" sz="2800">
                <a:solidFill>
                  <a:schemeClr val="lt1"/>
                </a:solidFill>
                <a:latin typeface="Times New Roman"/>
                <a:ea typeface="Times New Roman"/>
                <a:cs typeface="Times New Roman"/>
                <a:sym typeface="Times New Roman"/>
              </a:rPr>
              <a:t>50 feet</a:t>
            </a:r>
            <a:r>
              <a:rPr lang="en-US" sz="2800">
                <a:solidFill>
                  <a:srgbClr val="FFFF00"/>
                </a:solidFill>
                <a:latin typeface="Times New Roman"/>
                <a:ea typeface="Times New Roman"/>
                <a:cs typeface="Times New Roman"/>
                <a:sym typeface="Times New Roman"/>
              </a:rPr>
              <a:t/>
            </a:r>
            <a:br>
              <a:rPr lang="en-US" sz="2800">
                <a:solidFill>
                  <a:srgbClr val="FFFF00"/>
                </a:solidFill>
                <a:latin typeface="Times New Roman"/>
                <a:ea typeface="Times New Roman"/>
                <a:cs typeface="Times New Roman"/>
                <a:sym typeface="Times New Roman"/>
              </a:rPr>
            </a:br>
            <a:r>
              <a:rPr lang="en-US" sz="2800">
                <a:solidFill>
                  <a:srgbClr val="FFFF00"/>
                </a:solidFill>
                <a:latin typeface="Times New Roman"/>
                <a:ea typeface="Times New Roman"/>
                <a:cs typeface="Times New Roman"/>
                <a:sym typeface="Times New Roman"/>
              </a:rPr>
              <a:t>Runway Edge Lights: </a:t>
            </a:r>
            <a:r>
              <a:rPr lang="en-US" sz="2800">
                <a:solidFill>
                  <a:schemeClr val="lt1"/>
                </a:solidFill>
                <a:latin typeface="Times New Roman"/>
                <a:ea typeface="Times New Roman"/>
                <a:cs typeface="Times New Roman"/>
                <a:sym typeface="Times New Roman"/>
              </a:rPr>
              <a:t>200 feet</a:t>
            </a:r>
            <a:endParaRPr/>
          </a:p>
        </p:txBody>
      </p:sp>
      <p:sp>
        <p:nvSpPr>
          <p:cNvPr id="651" name="Google Shape;651;p56"/>
          <p:cNvSpPr txBox="1"/>
          <p:nvPr/>
        </p:nvSpPr>
        <p:spPr>
          <a:xfrm rot="-3054369">
            <a:off x="4135438" y="4764088"/>
            <a:ext cx="10668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50’</a:t>
            </a:r>
            <a:endParaRPr/>
          </a:p>
        </p:txBody>
      </p:sp>
      <p:cxnSp>
        <p:nvCxnSpPr>
          <p:cNvPr id="652" name="Google Shape;652;p56"/>
          <p:cNvCxnSpPr/>
          <p:nvPr/>
        </p:nvCxnSpPr>
        <p:spPr>
          <a:xfrm>
            <a:off x="4048125" y="4281488"/>
            <a:ext cx="700088" cy="1587"/>
          </a:xfrm>
          <a:prstGeom prst="straightConnector1">
            <a:avLst/>
          </a:prstGeom>
          <a:noFill/>
          <a:ln w="12700" cap="flat" cmpd="sng">
            <a:solidFill>
              <a:schemeClr val="lt1"/>
            </a:solidFill>
            <a:prstDash val="solid"/>
            <a:round/>
            <a:headEnd type="stealth" w="med" len="med"/>
            <a:tailEnd type="stealth" w="med" len="med"/>
          </a:ln>
        </p:spPr>
      </p:cxnSp>
      <p:cxnSp>
        <p:nvCxnSpPr>
          <p:cNvPr id="653" name="Google Shape;653;p56"/>
          <p:cNvCxnSpPr/>
          <p:nvPr/>
        </p:nvCxnSpPr>
        <p:spPr>
          <a:xfrm>
            <a:off x="4840288" y="4276725"/>
            <a:ext cx="808037" cy="9525"/>
          </a:xfrm>
          <a:prstGeom prst="straightConnector1">
            <a:avLst/>
          </a:prstGeom>
          <a:noFill/>
          <a:ln w="12700" cap="flat" cmpd="sng">
            <a:solidFill>
              <a:schemeClr val="lt1"/>
            </a:solidFill>
            <a:prstDash val="solid"/>
            <a:round/>
            <a:headEnd type="stealth" w="med" len="med"/>
            <a:tailEnd type="stealth" w="med" len="med"/>
          </a:ln>
        </p:spPr>
      </p:cxnSp>
      <p:pic>
        <p:nvPicPr>
          <p:cNvPr id="2" name="Google Shape;803;p71" descr="tw4-new">
            <a:extLst>
              <a:ext uri="{FF2B5EF4-FFF2-40B4-BE49-F238E27FC236}">
                <a16:creationId xmlns:a16="http://schemas.microsoft.com/office/drawing/2014/main" id="{409F542A-C5CB-2758-BE6B-49130E01F441}"/>
              </a:ext>
            </a:extLst>
          </p:cNvPr>
          <p:cNvPicPr preferRelativeResize="0"/>
          <p:nvPr/>
        </p:nvPicPr>
        <p:blipFill rotWithShape="1">
          <a:blip r:embed="rId4">
            <a:alphaModFix/>
          </a:blip>
          <a:srcRect/>
          <a:stretch/>
        </p:blipFill>
        <p:spPr>
          <a:xfrm>
            <a:off x="7391400" y="228600"/>
            <a:ext cx="1279525" cy="1120775"/>
          </a:xfrm>
          <a:prstGeom prst="rect">
            <a:avLst/>
          </a:prstGeom>
          <a:noFill/>
          <a:ln>
            <a:noFill/>
          </a:ln>
        </p:spPr>
      </p:pic>
      <p:pic>
        <p:nvPicPr>
          <p:cNvPr id="3" name="Google Shape;1294;p126" descr="Q:\Front Office\VT-35 Updated Logo - May'13.png">
            <a:extLst>
              <a:ext uri="{FF2B5EF4-FFF2-40B4-BE49-F238E27FC236}">
                <a16:creationId xmlns:a16="http://schemas.microsoft.com/office/drawing/2014/main" id="{BC23F7BE-E655-A81F-76F2-00F460504AE2}"/>
              </a:ext>
            </a:extLst>
          </p:cNvPr>
          <p:cNvPicPr preferRelativeResize="0"/>
          <p:nvPr/>
        </p:nvPicPr>
        <p:blipFill rotWithShape="1">
          <a:blip r:embed="rId5">
            <a:alphaModFix/>
          </a:blip>
          <a:srcRect/>
          <a:stretch/>
        </p:blipFill>
        <p:spPr>
          <a:xfrm>
            <a:off x="381000" y="53944"/>
            <a:ext cx="1081522" cy="13162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8"/>
                                        </p:tgtEl>
                                        <p:attrNameLst>
                                          <p:attrName>style.visibility</p:attrName>
                                        </p:attrNameLst>
                                      </p:cBhvr>
                                      <p:to>
                                        <p:strVal val="visible"/>
                                      </p:to>
                                    </p:set>
                                    <p:animEffect transition="in" filter="fade">
                                      <p:cBhvr>
                                        <p:cTn id="12" dur="500"/>
                                        <p:tgtEl>
                                          <p:spTgt spid="6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1"/>
                                        </p:tgtEl>
                                        <p:attrNameLst>
                                          <p:attrName>style.visibility</p:attrName>
                                        </p:attrNameLst>
                                      </p:cBhvr>
                                      <p:to>
                                        <p:strVal val="visible"/>
                                      </p:to>
                                    </p:set>
                                    <p:animEffect transition="in" filter="fade">
                                      <p:cBhvr>
                                        <p:cTn id="17" dur="500"/>
                                        <p:tgtEl>
                                          <p:spTgt spid="6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9"/>
                                        </p:tgtEl>
                                        <p:attrNameLst>
                                          <p:attrName>style.visibility</p:attrName>
                                        </p:attrNameLst>
                                      </p:cBhvr>
                                      <p:to>
                                        <p:strVal val="visible"/>
                                      </p:to>
                                    </p:set>
                                    <p:animEffect transition="in" filter="fade">
                                      <p:cBhvr>
                                        <p:cTn id="22" dur="500"/>
                                        <p:tgtEl>
                                          <p:spTgt spid="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pic>
        <p:nvPicPr>
          <p:cNvPr id="659" name="Google Shape;659;p57"/>
          <p:cNvPicPr preferRelativeResize="0"/>
          <p:nvPr/>
        </p:nvPicPr>
        <p:blipFill rotWithShape="1">
          <a:blip r:embed="rId3">
            <a:alphaModFix/>
          </a:blip>
          <a:srcRect l="13243" t="35983" r="14872" b="4790"/>
          <a:stretch/>
        </p:blipFill>
        <p:spPr>
          <a:xfrm>
            <a:off x="0" y="0"/>
            <a:ext cx="9144000" cy="6858000"/>
          </a:xfrm>
          <a:prstGeom prst="rect">
            <a:avLst/>
          </a:prstGeom>
          <a:noFill/>
          <a:ln>
            <a:noFill/>
          </a:ln>
        </p:spPr>
      </p:pic>
      <p:cxnSp>
        <p:nvCxnSpPr>
          <p:cNvPr id="660" name="Google Shape;660;p57"/>
          <p:cNvCxnSpPr/>
          <p:nvPr/>
        </p:nvCxnSpPr>
        <p:spPr>
          <a:xfrm rot="10800000" flipH="1">
            <a:off x="5257800" y="2944813"/>
            <a:ext cx="1258888" cy="46037"/>
          </a:xfrm>
          <a:prstGeom prst="straightConnector1">
            <a:avLst/>
          </a:prstGeom>
          <a:noFill/>
          <a:ln w="12700" cap="flat" cmpd="sng">
            <a:solidFill>
              <a:srgbClr val="FFFFFF"/>
            </a:solidFill>
            <a:prstDash val="solid"/>
            <a:round/>
            <a:headEnd type="none" w="med" len="med"/>
            <a:tailEnd type="none" w="med" len="med"/>
          </a:ln>
        </p:spPr>
      </p:cxnSp>
      <p:cxnSp>
        <p:nvCxnSpPr>
          <p:cNvPr id="661" name="Google Shape;661;p57"/>
          <p:cNvCxnSpPr/>
          <p:nvPr/>
        </p:nvCxnSpPr>
        <p:spPr>
          <a:xfrm>
            <a:off x="6542088" y="2965450"/>
            <a:ext cx="2149475" cy="2316163"/>
          </a:xfrm>
          <a:prstGeom prst="straightConnector1">
            <a:avLst/>
          </a:prstGeom>
          <a:noFill/>
          <a:ln w="38100" cap="flat" cmpd="sng">
            <a:solidFill>
              <a:srgbClr val="FFFFFF"/>
            </a:solidFill>
            <a:prstDash val="solid"/>
            <a:round/>
            <a:headEnd type="triangle" w="med" len="med"/>
            <a:tailEnd type="triangle" w="med" len="med"/>
          </a:ln>
        </p:spPr>
      </p:cxnSp>
      <p:cxnSp>
        <p:nvCxnSpPr>
          <p:cNvPr id="662" name="Google Shape;662;p57"/>
          <p:cNvCxnSpPr/>
          <p:nvPr/>
        </p:nvCxnSpPr>
        <p:spPr>
          <a:xfrm rot="10800000">
            <a:off x="5548313" y="3033713"/>
            <a:ext cx="520700" cy="623887"/>
          </a:xfrm>
          <a:prstGeom prst="straightConnector1">
            <a:avLst/>
          </a:prstGeom>
          <a:noFill/>
          <a:ln w="12700" cap="flat" cmpd="sng">
            <a:solidFill>
              <a:srgbClr val="FFFFFF"/>
            </a:solidFill>
            <a:prstDash val="solid"/>
            <a:round/>
            <a:headEnd type="triangle" w="med" len="med"/>
            <a:tailEnd type="triangle" w="med" len="med"/>
          </a:ln>
        </p:spPr>
      </p:cxnSp>
      <p:sp>
        <p:nvSpPr>
          <p:cNvPr id="663" name="Google Shape;663;p57"/>
          <p:cNvSpPr txBox="1"/>
          <p:nvPr/>
        </p:nvSpPr>
        <p:spPr>
          <a:xfrm>
            <a:off x="2052638" y="2921000"/>
            <a:ext cx="1173162"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1000</a:t>
            </a:r>
            <a:r>
              <a:rPr lang="en-US" sz="2400">
                <a:solidFill>
                  <a:srgbClr val="FFFFFF"/>
                </a:solidFill>
                <a:latin typeface="Times New Roman"/>
                <a:ea typeface="Times New Roman"/>
                <a:cs typeface="Times New Roman"/>
                <a:sym typeface="Times New Roman"/>
              </a:rPr>
              <a:t>’</a:t>
            </a:r>
            <a:endParaRPr/>
          </a:p>
        </p:txBody>
      </p:sp>
      <p:sp>
        <p:nvSpPr>
          <p:cNvPr id="664" name="Google Shape;664;p57"/>
          <p:cNvSpPr txBox="1"/>
          <p:nvPr/>
        </p:nvSpPr>
        <p:spPr>
          <a:xfrm>
            <a:off x="7521575" y="5356225"/>
            <a:ext cx="1173163"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Times New Roman"/>
                <a:ea typeface="Times New Roman"/>
                <a:cs typeface="Times New Roman"/>
                <a:sym typeface="Times New Roman"/>
              </a:rPr>
              <a:t>3</a:t>
            </a:r>
            <a:r>
              <a:rPr lang="en-US" sz="2400">
                <a:solidFill>
                  <a:srgbClr val="FFFFFF"/>
                </a:solidFill>
                <a:latin typeface="Times New Roman"/>
                <a:ea typeface="Times New Roman"/>
                <a:cs typeface="Times New Roman"/>
                <a:sym typeface="Times New Roman"/>
              </a:rPr>
              <a:t>0</a:t>
            </a:r>
            <a:r>
              <a:rPr lang="en-US" sz="2400">
                <a:solidFill>
                  <a:srgbClr val="FF0000"/>
                </a:solidFill>
                <a:latin typeface="Times New Roman"/>
                <a:ea typeface="Times New Roman"/>
                <a:cs typeface="Times New Roman"/>
                <a:sym typeface="Times New Roman"/>
              </a:rPr>
              <a:t>0</a:t>
            </a:r>
            <a:r>
              <a:rPr lang="en-US" sz="2400">
                <a:solidFill>
                  <a:srgbClr val="FFFFFF"/>
                </a:solidFill>
                <a:latin typeface="Times New Roman"/>
                <a:ea typeface="Times New Roman"/>
                <a:cs typeface="Times New Roman"/>
                <a:sym typeface="Times New Roman"/>
              </a:rPr>
              <a:t>0’</a:t>
            </a:r>
            <a:endParaRPr/>
          </a:p>
        </p:txBody>
      </p:sp>
      <p:cxnSp>
        <p:nvCxnSpPr>
          <p:cNvPr id="665" name="Google Shape;665;p57"/>
          <p:cNvCxnSpPr/>
          <p:nvPr/>
        </p:nvCxnSpPr>
        <p:spPr>
          <a:xfrm flipH="1">
            <a:off x="4862513" y="5308600"/>
            <a:ext cx="3802062" cy="95250"/>
          </a:xfrm>
          <a:prstGeom prst="straightConnector1">
            <a:avLst/>
          </a:prstGeom>
          <a:noFill/>
          <a:ln w="38100" cap="flat" cmpd="sng">
            <a:solidFill>
              <a:srgbClr val="FFFFFF"/>
            </a:solidFill>
            <a:prstDash val="solid"/>
            <a:round/>
            <a:headEnd type="none" w="med" len="med"/>
            <a:tailEnd type="triangle" w="med" len="med"/>
          </a:ln>
        </p:spPr>
      </p:cxnSp>
      <p:cxnSp>
        <p:nvCxnSpPr>
          <p:cNvPr id="666" name="Google Shape;666;p57"/>
          <p:cNvCxnSpPr/>
          <p:nvPr/>
        </p:nvCxnSpPr>
        <p:spPr>
          <a:xfrm>
            <a:off x="3262313" y="3216275"/>
            <a:ext cx="1309687" cy="46038"/>
          </a:xfrm>
          <a:prstGeom prst="straightConnector1">
            <a:avLst/>
          </a:prstGeom>
          <a:noFill/>
          <a:ln w="38100" cap="flat" cmpd="sng">
            <a:solidFill>
              <a:srgbClr val="FFFFFF"/>
            </a:solidFill>
            <a:prstDash val="solid"/>
            <a:round/>
            <a:headEnd type="none" w="med" len="med"/>
            <a:tailEnd type="triangle" w="med" len="med"/>
          </a:ln>
        </p:spPr>
      </p:cxnSp>
      <p:cxnSp>
        <p:nvCxnSpPr>
          <p:cNvPr id="667" name="Google Shape;667;p57"/>
          <p:cNvCxnSpPr/>
          <p:nvPr/>
        </p:nvCxnSpPr>
        <p:spPr>
          <a:xfrm rot="10800000" flipH="1">
            <a:off x="1579563" y="3803650"/>
            <a:ext cx="2181225" cy="44450"/>
          </a:xfrm>
          <a:prstGeom prst="straightConnector1">
            <a:avLst/>
          </a:prstGeom>
          <a:noFill/>
          <a:ln w="38100" cap="flat" cmpd="sng">
            <a:solidFill>
              <a:srgbClr val="FFFFFF"/>
            </a:solidFill>
            <a:prstDash val="solid"/>
            <a:round/>
            <a:headEnd type="none" w="med" len="med"/>
            <a:tailEnd type="triangle" w="med" len="med"/>
          </a:ln>
        </p:spPr>
      </p:cxnSp>
      <p:sp>
        <p:nvSpPr>
          <p:cNvPr id="668" name="Google Shape;668;p57"/>
          <p:cNvSpPr/>
          <p:nvPr/>
        </p:nvSpPr>
        <p:spPr>
          <a:xfrm>
            <a:off x="630238" y="3595688"/>
            <a:ext cx="955675" cy="461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Times New Roman"/>
                <a:ea typeface="Times New Roman"/>
                <a:cs typeface="Times New Roman"/>
                <a:sym typeface="Times New Roman"/>
              </a:rPr>
              <a:t>2000’</a:t>
            </a:r>
            <a:endParaRPr/>
          </a:p>
        </p:txBody>
      </p:sp>
      <p:cxnSp>
        <p:nvCxnSpPr>
          <p:cNvPr id="669" name="Google Shape;669;p57"/>
          <p:cNvCxnSpPr/>
          <p:nvPr/>
        </p:nvCxnSpPr>
        <p:spPr>
          <a:xfrm flipH="1">
            <a:off x="5632450" y="3714750"/>
            <a:ext cx="608013" cy="46038"/>
          </a:xfrm>
          <a:prstGeom prst="straightConnector1">
            <a:avLst/>
          </a:prstGeom>
          <a:noFill/>
          <a:ln w="38100" cap="flat" cmpd="sng">
            <a:solidFill>
              <a:srgbClr val="FFFFFF"/>
            </a:solidFill>
            <a:prstDash val="solid"/>
            <a:round/>
            <a:headEnd type="none" w="med" len="med"/>
            <a:tailEnd type="triangle" w="med" len="med"/>
          </a:ln>
        </p:spPr>
      </p:cxnSp>
      <p:sp>
        <p:nvSpPr>
          <p:cNvPr id="670" name="Google Shape;670;p57"/>
          <p:cNvSpPr/>
          <p:nvPr/>
        </p:nvSpPr>
        <p:spPr>
          <a:xfrm>
            <a:off x="6184900" y="3460750"/>
            <a:ext cx="955675" cy="4619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Times New Roman"/>
                <a:ea typeface="Times New Roman"/>
                <a:cs typeface="Times New Roman"/>
                <a:sym typeface="Times New Roman"/>
              </a:rPr>
              <a:t>2000’</a:t>
            </a:r>
            <a:endParaRPr/>
          </a:p>
        </p:txBody>
      </p:sp>
      <p:pic>
        <p:nvPicPr>
          <p:cNvPr id="2" name="Google Shape;803;p71" descr="tw4-new">
            <a:extLst>
              <a:ext uri="{FF2B5EF4-FFF2-40B4-BE49-F238E27FC236}">
                <a16:creationId xmlns:a16="http://schemas.microsoft.com/office/drawing/2014/main" id="{5196CA77-CF12-E80E-AC1B-40E907053DED}"/>
              </a:ext>
            </a:extLst>
          </p:cNvPr>
          <p:cNvPicPr preferRelativeResize="0"/>
          <p:nvPr/>
        </p:nvPicPr>
        <p:blipFill rotWithShape="1">
          <a:blip r:embed="rId4">
            <a:alphaModFix/>
          </a:blip>
          <a:srcRect/>
          <a:stretch/>
        </p:blipFill>
        <p:spPr>
          <a:xfrm>
            <a:off x="7391400" y="228600"/>
            <a:ext cx="1279525" cy="1120775"/>
          </a:xfrm>
          <a:prstGeom prst="rect">
            <a:avLst/>
          </a:prstGeom>
          <a:noFill/>
          <a:ln>
            <a:noFill/>
          </a:ln>
        </p:spPr>
      </p:pic>
      <p:pic>
        <p:nvPicPr>
          <p:cNvPr id="3" name="Google Shape;1294;p126" descr="Q:\Front Office\VT-35 Updated Logo - May'13.png">
            <a:extLst>
              <a:ext uri="{FF2B5EF4-FFF2-40B4-BE49-F238E27FC236}">
                <a16:creationId xmlns:a16="http://schemas.microsoft.com/office/drawing/2014/main" id="{7240CFBF-A7B5-EEB4-FC4B-ACA891E507A4}"/>
              </a:ext>
            </a:extLst>
          </p:cNvPr>
          <p:cNvPicPr preferRelativeResize="0"/>
          <p:nvPr/>
        </p:nvPicPr>
        <p:blipFill rotWithShape="1">
          <a:blip r:embed="rId5">
            <a:alphaModFix/>
          </a:blip>
          <a:srcRect/>
          <a:stretch/>
        </p:blipFill>
        <p:spPr>
          <a:xfrm>
            <a:off x="381000" y="53944"/>
            <a:ext cx="1081522" cy="13162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1242366" y="643779"/>
            <a:ext cx="6651282" cy="64050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Reference Material</a:t>
            </a:r>
            <a:endParaRPr dirty="0"/>
          </a:p>
        </p:txBody>
      </p:sp>
      <p:sp>
        <p:nvSpPr>
          <p:cNvPr id="157" name="Google Shape;157;p9"/>
          <p:cNvSpPr txBox="1">
            <a:spLocks noGrp="1"/>
          </p:cNvSpPr>
          <p:nvPr>
            <p:ph idx="1"/>
          </p:nvPr>
        </p:nvSpPr>
        <p:spPr>
          <a:xfrm>
            <a:off x="670040" y="1764554"/>
            <a:ext cx="7765322" cy="3695136"/>
          </a:xfrm>
          <a:prstGeom prst="rect">
            <a:avLst/>
          </a:prstGeom>
          <a:noFill/>
          <a:ln>
            <a:noFill/>
          </a:ln>
        </p:spPr>
        <p:txBody>
          <a:bodyPr spcFirstLastPara="1" wrap="square" lIns="91425" tIns="45700" rIns="91425" bIns="45700" anchor="t" anchorCtr="0">
            <a:noAutofit/>
          </a:bodyPr>
          <a:lstStyle/>
          <a:p>
            <a:pPr marL="342900" lvl="0" indent="-387350" algn="l" rtl="0">
              <a:lnSpc>
                <a:spcPct val="90000"/>
              </a:lnSpc>
              <a:spcBef>
                <a:spcPts val="560"/>
              </a:spcBef>
              <a:spcAft>
                <a:spcPts val="0"/>
              </a:spcAft>
              <a:buSzPts val="2500"/>
              <a:buChar char="•"/>
            </a:pPr>
            <a:r>
              <a:rPr lang="en-US" dirty="0"/>
              <a:t>CNAF M-3710.7</a:t>
            </a:r>
            <a:endParaRPr dirty="0"/>
          </a:p>
          <a:p>
            <a:pPr marL="742950" lvl="1" indent="-279400" algn="l" rtl="0">
              <a:lnSpc>
                <a:spcPct val="90000"/>
              </a:lnSpc>
              <a:spcBef>
                <a:spcPts val="400"/>
              </a:spcBef>
              <a:spcAft>
                <a:spcPts val="0"/>
              </a:spcAft>
              <a:buSzPts val="1700"/>
              <a:buChar char="•"/>
            </a:pPr>
            <a:r>
              <a:rPr lang="en-US" sz="2000" dirty="0"/>
              <a:t>Provides (along with FAR part 91) specific rules and </a:t>
            </a:r>
            <a:r>
              <a:rPr lang="en-US" sz="2000" dirty="0" err="1"/>
              <a:t>regs</a:t>
            </a:r>
            <a:r>
              <a:rPr lang="en-US" sz="2000" dirty="0"/>
              <a:t> for operating Naval aircraft</a:t>
            </a:r>
            <a:endParaRPr sz="2000" dirty="0"/>
          </a:p>
          <a:p>
            <a:pPr marL="342900" lvl="0" indent="-323850" algn="l" rtl="0">
              <a:lnSpc>
                <a:spcPct val="90000"/>
              </a:lnSpc>
              <a:spcBef>
                <a:spcPts val="0"/>
              </a:spcBef>
              <a:spcAft>
                <a:spcPts val="0"/>
              </a:spcAft>
              <a:buSzPts val="2500"/>
              <a:buChar char="•"/>
            </a:pPr>
            <a:r>
              <a:rPr lang="en-US" dirty="0"/>
              <a:t>FAA Instrument Flying Handbook</a:t>
            </a:r>
            <a:endParaRPr dirty="0"/>
          </a:p>
          <a:p>
            <a:pPr marL="742950" lvl="1" indent="-298450" algn="l" rtl="0">
              <a:lnSpc>
                <a:spcPct val="90000"/>
              </a:lnSpc>
              <a:spcBef>
                <a:spcPts val="0"/>
              </a:spcBef>
              <a:spcAft>
                <a:spcPts val="0"/>
              </a:spcAft>
              <a:buSzPts val="2000"/>
              <a:buChar char="•"/>
            </a:pPr>
            <a:r>
              <a:rPr lang="en-US" sz="2000" dirty="0"/>
              <a:t>Designed for use by pilots preparing for an instrument rating test</a:t>
            </a:r>
            <a:endParaRPr sz="2000" dirty="0"/>
          </a:p>
          <a:p>
            <a:pPr marL="342900" lvl="0" indent="-323850" algn="l" rtl="0">
              <a:lnSpc>
                <a:spcPct val="90000"/>
              </a:lnSpc>
              <a:spcBef>
                <a:spcPts val="0"/>
              </a:spcBef>
              <a:spcAft>
                <a:spcPts val="0"/>
              </a:spcAft>
              <a:buSzPts val="2500"/>
              <a:buFont typeface="Verdana"/>
              <a:buChar char="•"/>
            </a:pPr>
            <a:r>
              <a:rPr lang="en-US" dirty="0"/>
              <a:t>FAA Instrument Procedures Handbook</a:t>
            </a:r>
            <a:endParaRPr dirty="0"/>
          </a:p>
          <a:p>
            <a:pPr marL="742950" lvl="1" indent="-298450" algn="l" rtl="0">
              <a:lnSpc>
                <a:spcPct val="90000"/>
              </a:lnSpc>
              <a:spcBef>
                <a:spcPts val="0"/>
              </a:spcBef>
              <a:spcAft>
                <a:spcPts val="0"/>
              </a:spcAft>
              <a:buSzPts val="2000"/>
              <a:buChar char="•"/>
            </a:pPr>
            <a:r>
              <a:rPr lang="en-US" sz="2000" dirty="0"/>
              <a:t>Designed as a technical reference for all pilots who operate under IFR in the National Airspace System</a:t>
            </a:r>
            <a:endParaRPr sz="2000" dirty="0"/>
          </a:p>
          <a:p>
            <a:pPr marL="342900" lvl="0" indent="-323850" algn="l" rtl="0">
              <a:lnSpc>
                <a:spcPct val="90000"/>
              </a:lnSpc>
              <a:spcBef>
                <a:spcPts val="0"/>
              </a:spcBef>
              <a:spcAft>
                <a:spcPts val="0"/>
              </a:spcAft>
              <a:buSzPts val="2500"/>
              <a:buFont typeface="Verdana"/>
              <a:buChar char="•"/>
            </a:pPr>
            <a:r>
              <a:rPr lang="en-US" dirty="0"/>
              <a:t>NATOPS IFM</a:t>
            </a:r>
            <a:endParaRPr dirty="0"/>
          </a:p>
          <a:p>
            <a:pPr marL="742950" lvl="1" indent="-260350" algn="l" rtl="0">
              <a:lnSpc>
                <a:spcPct val="90000"/>
              </a:lnSpc>
              <a:spcBef>
                <a:spcPts val="480"/>
              </a:spcBef>
              <a:spcAft>
                <a:spcPts val="0"/>
              </a:spcAft>
              <a:buSzPts val="2000"/>
              <a:buFont typeface="Verdana"/>
              <a:buChar char="•"/>
            </a:pPr>
            <a:r>
              <a:rPr lang="en-US" sz="2000" dirty="0"/>
              <a:t>Contains important basic flight information and IFR procedures</a:t>
            </a:r>
            <a:endParaRPr sz="2000" dirty="0"/>
          </a:p>
          <a:p>
            <a:pPr marL="742950" lvl="1" indent="-260350" algn="l" rtl="0">
              <a:lnSpc>
                <a:spcPct val="90000"/>
              </a:lnSpc>
              <a:spcBef>
                <a:spcPts val="480"/>
              </a:spcBef>
              <a:spcAft>
                <a:spcPts val="0"/>
              </a:spcAft>
              <a:buSzPts val="2000"/>
              <a:buFont typeface="Verdana"/>
              <a:buChar char="•"/>
            </a:pPr>
            <a:r>
              <a:rPr lang="en-US" sz="2000" dirty="0"/>
              <a:t>One of the best places to read about needle only characteristics of different NAVAIDS</a:t>
            </a:r>
            <a:endParaRPr sz="2000" dirty="0"/>
          </a:p>
          <a:p>
            <a:pPr marL="342900" lvl="0" indent="0" algn="l" rtl="0">
              <a:lnSpc>
                <a:spcPct val="90000"/>
              </a:lnSpc>
              <a:spcBef>
                <a:spcPts val="560"/>
              </a:spcBef>
              <a:spcAft>
                <a:spcPts val="0"/>
              </a:spcAft>
              <a:buNone/>
            </a:pPr>
            <a:endParaRPr sz="2500" dirty="0"/>
          </a:p>
        </p:txBody>
      </p:sp>
      <p:pic>
        <p:nvPicPr>
          <p:cNvPr id="158" name="Google Shape;158;p9"/>
          <p:cNvPicPr preferRelativeResize="0"/>
          <p:nvPr/>
        </p:nvPicPr>
        <p:blipFill rotWithShape="1">
          <a:blip r:embed="rId3">
            <a:alphaModFix/>
          </a:blip>
          <a:srcRect/>
          <a:stretch/>
        </p:blipFill>
        <p:spPr>
          <a:xfrm>
            <a:off x="250832" y="152413"/>
            <a:ext cx="939148" cy="1143000"/>
          </a:xfrm>
          <a:prstGeom prst="rect">
            <a:avLst/>
          </a:prstGeom>
          <a:noFill/>
          <a:ln>
            <a:noFill/>
          </a:ln>
        </p:spPr>
      </p:pic>
      <p:pic>
        <p:nvPicPr>
          <p:cNvPr id="159" name="Google Shape;159;p9" descr="tw4-new"/>
          <p:cNvPicPr preferRelativeResize="0"/>
          <p:nvPr/>
        </p:nvPicPr>
        <p:blipFill rotWithShape="1">
          <a:blip r:embed="rId4">
            <a:alphaModFix/>
          </a:blip>
          <a:srcRect/>
          <a:stretch/>
        </p:blipFill>
        <p:spPr>
          <a:xfrm>
            <a:off x="7795600" y="163513"/>
            <a:ext cx="1279525" cy="112077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pic>
        <p:nvPicPr>
          <p:cNvPr id="676" name="Google Shape;676;g9c6a83ca3a_0_26" descr="Runway/taxiway lights explained (sort of) : flightsim"/>
          <p:cNvPicPr preferRelativeResize="0"/>
          <p:nvPr/>
        </p:nvPicPr>
        <p:blipFill>
          <a:blip r:embed="rId3">
            <a:alphaModFix/>
          </a:blip>
          <a:stretch>
            <a:fillRect/>
          </a:stretch>
        </p:blipFill>
        <p:spPr>
          <a:xfrm>
            <a:off x="345289" y="1509436"/>
            <a:ext cx="8453424" cy="3601514"/>
          </a:xfrm>
          <a:prstGeom prst="rect">
            <a:avLst/>
          </a:prstGeom>
          <a:noFill/>
          <a:ln>
            <a:noFill/>
          </a:ln>
        </p:spPr>
      </p:pic>
      <p:sp>
        <p:nvSpPr>
          <p:cNvPr id="677" name="Google Shape;677;g9c6a83ca3a_0_26"/>
          <p:cNvSpPr txBox="1"/>
          <p:nvPr/>
        </p:nvSpPr>
        <p:spPr>
          <a:xfrm>
            <a:off x="1580850" y="383725"/>
            <a:ext cx="5982300" cy="84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latin typeface="Verdana"/>
                <a:ea typeface="Verdana"/>
                <a:cs typeface="Verdana"/>
                <a:sym typeface="Verdana"/>
              </a:rPr>
              <a:t>Taxiway to Runway</a:t>
            </a:r>
            <a:endParaRPr sz="3000">
              <a:latin typeface="Verdana"/>
              <a:ea typeface="Verdana"/>
              <a:cs typeface="Verdana"/>
              <a:sym typeface="Verdana"/>
            </a:endParaRPr>
          </a:p>
        </p:txBody>
      </p:sp>
      <p:pic>
        <p:nvPicPr>
          <p:cNvPr id="2" name="Google Shape;803;p71" descr="tw4-new">
            <a:extLst>
              <a:ext uri="{FF2B5EF4-FFF2-40B4-BE49-F238E27FC236}">
                <a16:creationId xmlns:a16="http://schemas.microsoft.com/office/drawing/2014/main" id="{CA581E2F-B4F6-521A-EC34-B27FA901CFCC}"/>
              </a:ext>
            </a:extLst>
          </p:cNvPr>
          <p:cNvPicPr preferRelativeResize="0"/>
          <p:nvPr/>
        </p:nvPicPr>
        <p:blipFill rotWithShape="1">
          <a:blip r:embed="rId4">
            <a:alphaModFix/>
          </a:blip>
          <a:srcRect/>
          <a:stretch/>
        </p:blipFill>
        <p:spPr>
          <a:xfrm>
            <a:off x="7391400" y="228600"/>
            <a:ext cx="1279525" cy="1120775"/>
          </a:xfrm>
          <a:prstGeom prst="rect">
            <a:avLst/>
          </a:prstGeom>
          <a:noFill/>
          <a:ln>
            <a:noFill/>
          </a:ln>
        </p:spPr>
      </p:pic>
      <p:pic>
        <p:nvPicPr>
          <p:cNvPr id="3" name="Google Shape;1294;p126" descr="Q:\Front Office\VT-35 Updated Logo - May'13.png">
            <a:extLst>
              <a:ext uri="{FF2B5EF4-FFF2-40B4-BE49-F238E27FC236}">
                <a16:creationId xmlns:a16="http://schemas.microsoft.com/office/drawing/2014/main" id="{07CE405A-E910-1664-504C-43759AAEF220}"/>
              </a:ext>
            </a:extLst>
          </p:cNvPr>
          <p:cNvPicPr preferRelativeResize="0"/>
          <p:nvPr/>
        </p:nvPicPr>
        <p:blipFill rotWithShape="1">
          <a:blip r:embed="rId5">
            <a:alphaModFix/>
          </a:blip>
          <a:srcRect/>
          <a:stretch/>
        </p:blipFill>
        <p:spPr>
          <a:xfrm>
            <a:off x="381000" y="53944"/>
            <a:ext cx="1081522" cy="131627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705"/>
        <p:cNvGrpSpPr/>
        <p:nvPr/>
      </p:nvGrpSpPr>
      <p:grpSpPr>
        <a:xfrm>
          <a:off x="0" y="0"/>
          <a:ext cx="0" cy="0"/>
          <a:chOff x="0" y="0"/>
          <a:chExt cx="0" cy="0"/>
        </a:xfrm>
      </p:grpSpPr>
      <p:sp>
        <p:nvSpPr>
          <p:cNvPr id="706" name="Google Shape;706;p60"/>
          <p:cNvSpPr txBox="1">
            <a:spLocks noGrp="1"/>
          </p:cNvSpPr>
          <p:nvPr>
            <p:ph type="title"/>
          </p:nvPr>
        </p:nvSpPr>
        <p:spPr>
          <a:xfrm>
            <a:off x="590338" y="297349"/>
            <a:ext cx="7765321" cy="73747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Use Me – Abuse Me</a:t>
            </a:r>
            <a:endParaRPr dirty="0"/>
          </a:p>
        </p:txBody>
      </p:sp>
      <p:sp>
        <p:nvSpPr>
          <p:cNvPr id="707" name="Google Shape;707;p60"/>
          <p:cNvSpPr txBox="1">
            <a:spLocks noGrp="1"/>
          </p:cNvSpPr>
          <p:nvPr>
            <p:ph idx="1"/>
          </p:nvPr>
        </p:nvSpPr>
        <p:spPr>
          <a:xfrm>
            <a:off x="685800" y="1457745"/>
            <a:ext cx="7772400" cy="49879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Verdana"/>
              <a:buChar char="•"/>
            </a:pPr>
            <a:r>
              <a:rPr lang="en-US" dirty="0"/>
              <a:t>IPs and Copilots can:</a:t>
            </a:r>
            <a:endParaRPr dirty="0"/>
          </a:p>
          <a:p>
            <a:pPr marL="742950" lvl="1" indent="-285750" algn="l" rtl="0">
              <a:spcBef>
                <a:spcPts val="480"/>
              </a:spcBef>
              <a:spcAft>
                <a:spcPts val="0"/>
              </a:spcAft>
              <a:buSzPts val="2400"/>
              <a:buFont typeface="Verdana"/>
              <a:buChar char="•"/>
            </a:pPr>
            <a:r>
              <a:rPr lang="en-US" sz="2000" dirty="0"/>
              <a:t>Switch approach plates.</a:t>
            </a:r>
            <a:endParaRPr sz="2000" dirty="0"/>
          </a:p>
          <a:p>
            <a:pPr marL="742950" lvl="1" indent="-285750" algn="l" rtl="0">
              <a:spcBef>
                <a:spcPts val="480"/>
              </a:spcBef>
              <a:spcAft>
                <a:spcPts val="0"/>
              </a:spcAft>
              <a:buSzPts val="2400"/>
              <a:buChar char="•"/>
            </a:pPr>
            <a:r>
              <a:rPr lang="en-US" sz="2000" dirty="0"/>
              <a:t>Tune </a:t>
            </a:r>
            <a:r>
              <a:rPr lang="en-US" sz="2000" dirty="0" err="1"/>
              <a:t>NAVAIDs</a:t>
            </a:r>
            <a:r>
              <a:rPr lang="en-US" sz="2000" dirty="0"/>
              <a:t>.</a:t>
            </a:r>
            <a:endParaRPr sz="2000" dirty="0"/>
          </a:p>
          <a:p>
            <a:pPr marL="742950" lvl="1" indent="-285750" algn="l" rtl="0">
              <a:spcBef>
                <a:spcPts val="480"/>
              </a:spcBef>
              <a:spcAft>
                <a:spcPts val="0"/>
              </a:spcAft>
              <a:buSzPts val="2400"/>
              <a:buFont typeface="Verdana"/>
              <a:buChar char="•"/>
            </a:pPr>
            <a:r>
              <a:rPr lang="en-US" sz="2000" dirty="0"/>
              <a:t>Check Trouble T’s, NOTAMS, ASR/PAR </a:t>
            </a:r>
            <a:r>
              <a:rPr lang="en-US" sz="2000" dirty="0" err="1"/>
              <a:t>Mins</a:t>
            </a:r>
            <a:r>
              <a:rPr lang="en-US" sz="2000" dirty="0"/>
              <a:t>.</a:t>
            </a:r>
            <a:endParaRPr sz="2000" dirty="0"/>
          </a:p>
          <a:p>
            <a:pPr marL="742950" lvl="1" indent="-285750" algn="l" rtl="0">
              <a:spcBef>
                <a:spcPts val="480"/>
              </a:spcBef>
              <a:spcAft>
                <a:spcPts val="0"/>
              </a:spcAft>
              <a:buSzPts val="2400"/>
              <a:buFont typeface="Verdana"/>
              <a:buChar char="•"/>
            </a:pPr>
            <a:r>
              <a:rPr lang="en-US" sz="2000" dirty="0"/>
              <a:t>Take controls for the approach brief.</a:t>
            </a:r>
            <a:endParaRPr sz="2000" dirty="0"/>
          </a:p>
          <a:p>
            <a:pPr marL="342900" lvl="0" indent="-342900" algn="l" rtl="0">
              <a:spcBef>
                <a:spcPts val="480"/>
              </a:spcBef>
              <a:spcAft>
                <a:spcPts val="0"/>
              </a:spcAft>
              <a:buSzPts val="2400"/>
              <a:buFont typeface="Verdana"/>
              <a:buChar char="•"/>
            </a:pPr>
            <a:r>
              <a:rPr lang="en-US" dirty="0"/>
              <a:t>We are training Crew Pilots with CRM Skills.</a:t>
            </a:r>
            <a:endParaRPr dirty="0"/>
          </a:p>
          <a:p>
            <a:pPr marL="742950" lvl="1" indent="-285750" algn="l" rtl="0">
              <a:spcBef>
                <a:spcPts val="480"/>
              </a:spcBef>
              <a:spcAft>
                <a:spcPts val="0"/>
              </a:spcAft>
              <a:buSzPts val="2400"/>
              <a:buFont typeface="Verdana"/>
              <a:buChar char="•"/>
            </a:pPr>
            <a:r>
              <a:rPr lang="en-US" sz="2000" dirty="0"/>
              <a:t>Be assertive.</a:t>
            </a:r>
            <a:endParaRPr sz="2000" dirty="0"/>
          </a:p>
          <a:p>
            <a:pPr marL="742950" lvl="1" indent="-285750">
              <a:spcBef>
                <a:spcPts val="480"/>
              </a:spcBef>
              <a:buSzPts val="2400"/>
              <a:buFont typeface="Verdana"/>
              <a:buChar char="•"/>
            </a:pPr>
            <a:r>
              <a:rPr lang="en-US" sz="2000" dirty="0"/>
              <a:t>Use your crew wisely, to include the observer, to ease your workload.</a:t>
            </a:r>
            <a:endParaRPr sz="2000" dirty="0"/>
          </a:p>
          <a:p>
            <a:pPr marL="742950" lvl="1" indent="-285750" algn="l" rtl="0">
              <a:spcBef>
                <a:spcPts val="480"/>
              </a:spcBef>
              <a:spcAft>
                <a:spcPts val="0"/>
              </a:spcAft>
              <a:buSzPts val="2400"/>
              <a:buFont typeface="Verdana"/>
              <a:buChar char="•"/>
            </a:pPr>
            <a:r>
              <a:rPr lang="en-US" sz="2000" dirty="0"/>
              <a:t>Communicate!  Ask Questions and LEARN SOMETHING.</a:t>
            </a:r>
            <a:endParaRPr sz="2000" dirty="0"/>
          </a:p>
          <a:p>
            <a:pPr marL="742950" lvl="1" indent="-285750" algn="l" rtl="0">
              <a:spcBef>
                <a:spcPts val="480"/>
              </a:spcBef>
              <a:spcAft>
                <a:spcPts val="0"/>
              </a:spcAft>
              <a:buSzPts val="2400"/>
              <a:buFont typeface="Verdana"/>
              <a:buChar char="•"/>
            </a:pPr>
            <a:r>
              <a:rPr lang="en-US" sz="2000" dirty="0"/>
              <a:t>Don’t be shy, we’re here to teach you.  </a:t>
            </a:r>
            <a:endParaRPr sz="2000" dirty="0"/>
          </a:p>
          <a:p>
            <a:pPr marL="742950" lvl="1" indent="-133350" algn="l" rtl="0">
              <a:spcBef>
                <a:spcPts val="480"/>
              </a:spcBef>
              <a:spcAft>
                <a:spcPts val="0"/>
              </a:spcAft>
              <a:buSzPts val="2400"/>
              <a:buFont typeface="Verdana"/>
              <a:buNone/>
            </a:pPr>
            <a:endParaRPr sz="2400" dirty="0"/>
          </a:p>
          <a:p>
            <a:pPr marL="342900" lvl="0" indent="-165100" algn="l" rtl="0">
              <a:spcBef>
                <a:spcPts val="560"/>
              </a:spcBef>
              <a:spcAft>
                <a:spcPts val="0"/>
              </a:spcAft>
              <a:buSzPts val="2800"/>
              <a:buFont typeface="Verdana"/>
              <a:buNone/>
            </a:pPr>
            <a:endParaRPr sz="2800" dirty="0"/>
          </a:p>
          <a:p>
            <a:pPr marL="342900" lvl="0" indent="-165100" algn="l" rtl="0">
              <a:spcBef>
                <a:spcPts val="560"/>
              </a:spcBef>
              <a:spcAft>
                <a:spcPts val="0"/>
              </a:spcAft>
              <a:buSzPts val="2800"/>
              <a:buFont typeface="Verdana"/>
              <a:buNone/>
            </a:pPr>
            <a:endParaRPr sz="2800" dirty="0"/>
          </a:p>
        </p:txBody>
      </p:sp>
      <p:pic>
        <p:nvPicPr>
          <p:cNvPr id="708" name="Google Shape;708;p60"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709" name="Google Shape;709;p60" descr="Q:\Front Office\VT-35 Updated Logo - May'13.png"/>
          <p:cNvPicPr preferRelativeResize="0"/>
          <p:nvPr/>
        </p:nvPicPr>
        <p:blipFill rotWithShape="1">
          <a:blip r:embed="rId4">
            <a:alphaModFix/>
          </a:blip>
          <a:srcRect/>
          <a:stretch/>
        </p:blipFill>
        <p:spPr>
          <a:xfrm>
            <a:off x="250825" y="130844"/>
            <a:ext cx="1081522" cy="131627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713"/>
        <p:cNvGrpSpPr/>
        <p:nvPr/>
      </p:nvGrpSpPr>
      <p:grpSpPr>
        <a:xfrm>
          <a:off x="0" y="0"/>
          <a:ext cx="0" cy="0"/>
          <a:chOff x="0" y="0"/>
          <a:chExt cx="0" cy="0"/>
        </a:xfrm>
      </p:grpSpPr>
      <p:sp>
        <p:nvSpPr>
          <p:cNvPr id="714" name="Google Shape;714;p61"/>
          <p:cNvSpPr txBox="1">
            <a:spLocks noGrp="1"/>
          </p:cNvSpPr>
          <p:nvPr>
            <p:ph type="title"/>
          </p:nvPr>
        </p:nvSpPr>
        <p:spPr>
          <a:xfrm>
            <a:off x="590338" y="313765"/>
            <a:ext cx="7765321" cy="69014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Use Me – Abuse Me</a:t>
            </a:r>
            <a:endParaRPr dirty="0"/>
          </a:p>
        </p:txBody>
      </p:sp>
      <p:sp>
        <p:nvSpPr>
          <p:cNvPr id="715" name="Google Shape;715;p61"/>
          <p:cNvSpPr txBox="1">
            <a:spLocks noGrp="1"/>
          </p:cNvSpPr>
          <p:nvPr>
            <p:ph idx="1"/>
          </p:nvPr>
        </p:nvSpPr>
        <p:spPr>
          <a:xfrm>
            <a:off x="685800" y="1641475"/>
            <a:ext cx="7772400" cy="49879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A good technique for flow…..		</a:t>
            </a:r>
            <a:endParaRPr dirty="0"/>
          </a:p>
          <a:p>
            <a:pPr marL="742950" lvl="1" indent="-285750" algn="l" rtl="0">
              <a:lnSpc>
                <a:spcPct val="90000"/>
              </a:lnSpc>
              <a:spcBef>
                <a:spcPts val="480"/>
              </a:spcBef>
              <a:spcAft>
                <a:spcPts val="0"/>
              </a:spcAft>
              <a:buSzPts val="2400"/>
              <a:buFont typeface="Verdana"/>
              <a:buChar char="•"/>
            </a:pPr>
            <a:r>
              <a:rPr lang="en-US" sz="2400" dirty="0"/>
              <a:t>Complete the climb checklist passing 1000’ AGL then pass the controls. This allows you to set up and get everything the way you want it.</a:t>
            </a:r>
          </a:p>
          <a:p>
            <a:pPr marL="742950" lvl="1" indent="-285750" algn="l" rtl="0">
              <a:lnSpc>
                <a:spcPct val="90000"/>
              </a:lnSpc>
              <a:spcBef>
                <a:spcPts val="480"/>
              </a:spcBef>
              <a:spcAft>
                <a:spcPts val="0"/>
              </a:spcAft>
              <a:buSzPts val="2400"/>
              <a:buFont typeface="Verdana"/>
              <a:buChar char="•"/>
            </a:pPr>
            <a:r>
              <a:rPr lang="en-US" sz="2400" dirty="0"/>
              <a:t>Once complete setting up for the approach go ahead and brief it.</a:t>
            </a:r>
          </a:p>
          <a:p>
            <a:pPr marL="742950" lvl="1" indent="-285750" algn="l" rtl="0">
              <a:lnSpc>
                <a:spcPct val="90000"/>
              </a:lnSpc>
              <a:spcBef>
                <a:spcPts val="480"/>
              </a:spcBef>
              <a:spcAft>
                <a:spcPts val="0"/>
              </a:spcAft>
              <a:buSzPts val="2400"/>
              <a:buFont typeface="Verdana"/>
              <a:buChar char="•"/>
            </a:pPr>
            <a:r>
              <a:rPr lang="en-US" sz="2400" dirty="0"/>
              <a:t>Once briefed have IP pass the controls back, </a:t>
            </a:r>
            <a:r>
              <a:rPr lang="en-US" sz="2400" dirty="0">
                <a:solidFill>
                  <a:srgbClr val="FF0000"/>
                </a:solidFill>
              </a:rPr>
              <a:t>couple the FD back to your side</a:t>
            </a:r>
            <a:r>
              <a:rPr lang="en-US" sz="2400" dirty="0"/>
              <a:t>, and ask for the approach checklist.</a:t>
            </a:r>
          </a:p>
          <a:p>
            <a:pPr marL="742950" lvl="1" indent="-285750" algn="l" rtl="0">
              <a:lnSpc>
                <a:spcPct val="90000"/>
              </a:lnSpc>
              <a:spcBef>
                <a:spcPts val="480"/>
              </a:spcBef>
              <a:spcAft>
                <a:spcPts val="0"/>
              </a:spcAft>
              <a:buSzPts val="2400"/>
              <a:buFont typeface="Verdana"/>
              <a:buChar char="•"/>
            </a:pPr>
            <a:r>
              <a:rPr lang="en-US" sz="2400" dirty="0"/>
              <a:t>Feel free to ask the IP to set anything while you are at the controls. You should never be at the controls and setting everything up.</a:t>
            </a:r>
          </a:p>
        </p:txBody>
      </p:sp>
      <p:pic>
        <p:nvPicPr>
          <p:cNvPr id="716" name="Google Shape;716;p61"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717" name="Google Shape;717;p61" descr="Q:\Front Office\VT-35 Updated Logo - May'13.png"/>
          <p:cNvPicPr preferRelativeResize="0"/>
          <p:nvPr/>
        </p:nvPicPr>
        <p:blipFill rotWithShape="1">
          <a:blip r:embed="rId4">
            <a:alphaModFix/>
          </a:blip>
          <a:srcRect/>
          <a:stretch/>
        </p:blipFill>
        <p:spPr>
          <a:xfrm>
            <a:off x="250825" y="130844"/>
            <a:ext cx="1081522" cy="131627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sp>
        <p:nvSpPr>
          <p:cNvPr id="722" name="Google Shape;722;p62"/>
          <p:cNvSpPr txBox="1">
            <a:spLocks noGrp="1"/>
          </p:cNvSpPr>
          <p:nvPr>
            <p:ph type="title"/>
          </p:nvPr>
        </p:nvSpPr>
        <p:spPr>
          <a:xfrm>
            <a:off x="692879" y="411915"/>
            <a:ext cx="7765321" cy="60033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Use Me – Abuse Me</a:t>
            </a:r>
            <a:endParaRPr dirty="0"/>
          </a:p>
        </p:txBody>
      </p:sp>
      <p:sp>
        <p:nvSpPr>
          <p:cNvPr id="723" name="Google Shape;723;p62"/>
          <p:cNvSpPr txBox="1">
            <a:spLocks noGrp="1"/>
          </p:cNvSpPr>
          <p:nvPr>
            <p:ph idx="1"/>
          </p:nvPr>
        </p:nvSpPr>
        <p:spPr>
          <a:xfrm>
            <a:off x="685800" y="1641475"/>
            <a:ext cx="7772400" cy="49879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IP’s should NOT INTENTIONALLY do something incorrectly if you have directed them to do it, to see if you catch it. (setting wrong frequency, or giving you a wrong MDA if you ask for it while you are flying the approach) </a:t>
            </a:r>
            <a:endParaRPr dirty="0"/>
          </a:p>
          <a:p>
            <a:pPr marL="342900" lvl="0" indent="-342900" algn="l" rtl="0">
              <a:lnSpc>
                <a:spcPct val="90000"/>
              </a:lnSpc>
              <a:spcBef>
                <a:spcPts val="560"/>
              </a:spcBef>
              <a:spcAft>
                <a:spcPts val="0"/>
              </a:spcAft>
              <a:buSzPts val="2800"/>
              <a:buFont typeface="Verdana"/>
              <a:buChar char="•"/>
            </a:pPr>
            <a:r>
              <a:rPr lang="en-US" sz="2800" dirty="0"/>
              <a:t>This would defeat the purpose of using your CP!!</a:t>
            </a:r>
            <a:endParaRPr dirty="0"/>
          </a:p>
        </p:txBody>
      </p:sp>
      <p:pic>
        <p:nvPicPr>
          <p:cNvPr id="724" name="Google Shape;724;p62" descr="tw4-new"/>
          <p:cNvPicPr preferRelativeResize="0"/>
          <p:nvPr/>
        </p:nvPicPr>
        <p:blipFill rotWithShape="1">
          <a:blip r:embed="rId3">
            <a:alphaModFix/>
          </a:blip>
          <a:srcRect/>
          <a:stretch/>
        </p:blipFill>
        <p:spPr>
          <a:xfrm>
            <a:off x="7613650" y="151700"/>
            <a:ext cx="1279525" cy="1120775"/>
          </a:xfrm>
          <a:prstGeom prst="rect">
            <a:avLst/>
          </a:prstGeom>
          <a:noFill/>
          <a:ln>
            <a:noFill/>
          </a:ln>
        </p:spPr>
      </p:pic>
      <p:pic>
        <p:nvPicPr>
          <p:cNvPr id="725" name="Google Shape;725;p62" descr="Q:\Front Office\VT-35 Updated Logo - May'13.png"/>
          <p:cNvPicPr preferRelativeResize="0"/>
          <p:nvPr/>
        </p:nvPicPr>
        <p:blipFill rotWithShape="1">
          <a:blip r:embed="rId4">
            <a:alphaModFix/>
          </a:blip>
          <a:srcRect/>
          <a:stretch/>
        </p:blipFill>
        <p:spPr>
          <a:xfrm>
            <a:off x="250825" y="53944"/>
            <a:ext cx="1081522" cy="131627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1" name="Google Shape;731;p63"/>
          <p:cNvSpPr txBox="1">
            <a:spLocks noGrp="1"/>
          </p:cNvSpPr>
          <p:nvPr>
            <p:ph type="title"/>
          </p:nvPr>
        </p:nvSpPr>
        <p:spPr>
          <a:xfrm>
            <a:off x="685347" y="495709"/>
            <a:ext cx="7765321"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Points</a:t>
            </a:r>
            <a:endParaRPr dirty="0"/>
          </a:p>
        </p:txBody>
      </p:sp>
      <p:sp>
        <p:nvSpPr>
          <p:cNvPr id="732" name="Google Shape;732;p63"/>
          <p:cNvSpPr txBox="1">
            <a:spLocks noGrp="1"/>
          </p:cNvSpPr>
          <p:nvPr>
            <p:ph idx="1"/>
          </p:nvPr>
        </p:nvSpPr>
        <p:spPr>
          <a:xfrm>
            <a:off x="685346" y="1616484"/>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a:t>When can you descend? (IAF/Inbound)</a:t>
            </a:r>
            <a:endParaRPr sz="2400" dirty="0"/>
          </a:p>
          <a:p>
            <a:pPr marL="742950" lvl="1" indent="-285750" algn="l" rtl="0">
              <a:spcBef>
                <a:spcPts val="560"/>
              </a:spcBef>
              <a:spcAft>
                <a:spcPts val="0"/>
              </a:spcAft>
              <a:buSzPts val="2800"/>
              <a:buFont typeface="Verdana"/>
              <a:buChar char="•"/>
            </a:pPr>
            <a:r>
              <a:rPr lang="en-US" sz="2400" dirty="0"/>
              <a:t>IAF</a:t>
            </a:r>
            <a:endParaRPr sz="2400" dirty="0"/>
          </a:p>
          <a:p>
            <a:pPr marL="1143000" lvl="2" indent="-228600" algn="l" rtl="0">
              <a:spcBef>
                <a:spcPts val="480"/>
              </a:spcBef>
              <a:spcAft>
                <a:spcPts val="0"/>
              </a:spcAft>
              <a:buSzPts val="2400"/>
              <a:buFont typeface="Verdana"/>
              <a:buChar char="•"/>
            </a:pPr>
            <a:r>
              <a:rPr lang="en-US" sz="2400" dirty="0"/>
              <a:t>Outbound/Abeam and on a Parallel or Intercept heading to the outbound course</a:t>
            </a:r>
            <a:endParaRPr sz="2400" dirty="0"/>
          </a:p>
          <a:p>
            <a:pPr marL="742950" lvl="1" indent="-285750" algn="l" rtl="0">
              <a:spcBef>
                <a:spcPts val="560"/>
              </a:spcBef>
              <a:spcAft>
                <a:spcPts val="0"/>
              </a:spcAft>
              <a:buSzPts val="2800"/>
              <a:buFont typeface="Verdana"/>
              <a:buChar char="•"/>
            </a:pPr>
            <a:r>
              <a:rPr lang="en-US" sz="2400" dirty="0"/>
              <a:t>Inbound on approach</a:t>
            </a:r>
            <a:endParaRPr sz="2400" dirty="0"/>
          </a:p>
          <a:p>
            <a:pPr marL="1143000" lvl="2" indent="-228600" algn="l" rtl="0">
              <a:spcBef>
                <a:spcPts val="480"/>
              </a:spcBef>
              <a:spcAft>
                <a:spcPts val="0"/>
              </a:spcAft>
              <a:buSzPts val="2400"/>
              <a:buFont typeface="Verdana"/>
              <a:buChar char="•"/>
            </a:pPr>
            <a:r>
              <a:rPr lang="en-US" sz="2400" dirty="0"/>
              <a:t>VOR/TAC – within 5 radials (1 dot on CDI)</a:t>
            </a:r>
            <a:endParaRPr sz="2400" dirty="0"/>
          </a:p>
          <a:p>
            <a:pPr marL="1143000" lvl="2" indent="-228600" algn="l" rtl="0">
              <a:spcBef>
                <a:spcPts val="480"/>
              </a:spcBef>
              <a:spcAft>
                <a:spcPts val="0"/>
              </a:spcAft>
              <a:buSzPts val="2400"/>
              <a:buFont typeface="Verdana"/>
              <a:buChar char="•"/>
            </a:pPr>
            <a:r>
              <a:rPr lang="en-US" sz="2400" dirty="0"/>
              <a:t>GPS – ½ scale (1 dot)</a:t>
            </a:r>
            <a:endParaRPr sz="2400" dirty="0"/>
          </a:p>
          <a:p>
            <a:pPr marL="1143000" lvl="2" indent="-228600" algn="l" rtl="0">
              <a:spcBef>
                <a:spcPts val="480"/>
              </a:spcBef>
              <a:spcAft>
                <a:spcPts val="0"/>
              </a:spcAft>
              <a:buSzPts val="2400"/>
              <a:buFont typeface="Verdana"/>
              <a:buChar char="•"/>
            </a:pPr>
            <a:r>
              <a:rPr lang="en-US" sz="2400" dirty="0"/>
              <a:t>NDB – within 5 bearings</a:t>
            </a:r>
            <a:endParaRPr sz="2400" dirty="0"/>
          </a:p>
          <a:p>
            <a:pPr marL="1143000" lvl="2" indent="-228600" algn="l" rtl="0">
              <a:spcBef>
                <a:spcPts val="480"/>
              </a:spcBef>
              <a:spcAft>
                <a:spcPts val="0"/>
              </a:spcAft>
              <a:buSzPts val="2400"/>
              <a:buFont typeface="Verdana"/>
              <a:buChar char="•"/>
            </a:pPr>
            <a:r>
              <a:rPr lang="en-US" sz="2400" dirty="0"/>
              <a:t>LOC – CDI off the wall</a:t>
            </a:r>
            <a:endParaRPr sz="2400" dirty="0"/>
          </a:p>
        </p:txBody>
      </p:sp>
      <p:pic>
        <p:nvPicPr>
          <p:cNvPr id="733" name="Google Shape;733;p63"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734" name="Google Shape;734;p63" descr="Q:\Front Office\VT-35 Updated Logo - May'13.png"/>
          <p:cNvPicPr preferRelativeResize="0"/>
          <p:nvPr/>
        </p:nvPicPr>
        <p:blipFill rotWithShape="1">
          <a:blip r:embed="rId4">
            <a:alphaModFix/>
          </a:blip>
          <a:srcRect/>
          <a:stretch/>
        </p:blipFill>
        <p:spPr>
          <a:xfrm>
            <a:off x="250825" y="130844"/>
            <a:ext cx="1081522" cy="131627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739"/>
        <p:cNvGrpSpPr/>
        <p:nvPr/>
      </p:nvGrpSpPr>
      <p:grpSpPr>
        <a:xfrm>
          <a:off x="0" y="0"/>
          <a:ext cx="0" cy="0"/>
          <a:chOff x="0" y="0"/>
          <a:chExt cx="0" cy="0"/>
        </a:xfrm>
      </p:grpSpPr>
      <p:sp>
        <p:nvSpPr>
          <p:cNvPr id="740" name="Google Shape;740;p64"/>
          <p:cNvSpPr txBox="1">
            <a:spLocks noGrp="1"/>
          </p:cNvSpPr>
          <p:nvPr>
            <p:ph type="title"/>
          </p:nvPr>
        </p:nvSpPr>
        <p:spPr>
          <a:xfrm>
            <a:off x="685347" y="457520"/>
            <a:ext cx="7765321" cy="66293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Points</a:t>
            </a:r>
            <a:endParaRPr dirty="0"/>
          </a:p>
        </p:txBody>
      </p:sp>
      <p:sp>
        <p:nvSpPr>
          <p:cNvPr id="741" name="Google Shape;741;p64"/>
          <p:cNvSpPr txBox="1">
            <a:spLocks noGrp="1"/>
          </p:cNvSpPr>
          <p:nvPr>
            <p:ph idx="1"/>
          </p:nvPr>
        </p:nvSpPr>
        <p:spPr>
          <a:xfrm>
            <a:off x="685347" y="1854017"/>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Verdana"/>
              <a:buChar char="•"/>
            </a:pPr>
            <a:r>
              <a:rPr lang="en-US" sz="2800" dirty="0"/>
              <a:t>When are you ‘abeam’ a station (for timing descending/timing outbound on a PT or timing in holding)?</a:t>
            </a:r>
            <a:endParaRPr dirty="0"/>
          </a:p>
          <a:p>
            <a:pPr marL="742950" lvl="1" indent="-285750" algn="l" rtl="0">
              <a:lnSpc>
                <a:spcPct val="90000"/>
              </a:lnSpc>
              <a:spcBef>
                <a:spcPts val="480"/>
              </a:spcBef>
              <a:spcAft>
                <a:spcPts val="0"/>
              </a:spcAft>
              <a:buSzPts val="2400"/>
              <a:buFont typeface="Verdana"/>
              <a:buChar char="•"/>
            </a:pPr>
            <a:r>
              <a:rPr lang="en-US" sz="2400" dirty="0"/>
              <a:t>Your needle off the wing is only true </a:t>
            </a:r>
            <a:r>
              <a:rPr lang="en-US" sz="2400" dirty="0">
                <a:solidFill>
                  <a:schemeClr val="lt2"/>
                </a:solidFill>
              </a:rPr>
              <a:t>IF </a:t>
            </a:r>
            <a:r>
              <a:rPr lang="en-US" sz="2400" dirty="0"/>
              <a:t>your heading matches the outbound course</a:t>
            </a:r>
            <a:endParaRPr dirty="0"/>
          </a:p>
          <a:p>
            <a:pPr marL="742950" lvl="1" indent="-285750" algn="l" rtl="0">
              <a:lnSpc>
                <a:spcPct val="90000"/>
              </a:lnSpc>
              <a:spcBef>
                <a:spcPts val="480"/>
              </a:spcBef>
              <a:spcAft>
                <a:spcPts val="0"/>
              </a:spcAft>
              <a:buSzPts val="2400"/>
              <a:buFont typeface="Verdana"/>
              <a:buChar char="•"/>
            </a:pPr>
            <a:r>
              <a:rPr lang="en-US" sz="2400" dirty="0"/>
              <a:t>If your heading doesn’t match the outbound course, you must add/subtract 90</a:t>
            </a:r>
            <a:endParaRPr dirty="0"/>
          </a:p>
          <a:p>
            <a:pPr marL="1143000" lvl="2" indent="-228600" algn="l" rtl="0">
              <a:lnSpc>
                <a:spcPct val="90000"/>
              </a:lnSpc>
              <a:spcBef>
                <a:spcPts val="400"/>
              </a:spcBef>
              <a:spcAft>
                <a:spcPts val="0"/>
              </a:spcAft>
              <a:buSzPts val="2000"/>
              <a:buFont typeface="Verdana"/>
              <a:buChar char="•"/>
            </a:pPr>
            <a:r>
              <a:rPr lang="en-US" sz="2000" dirty="0"/>
              <a:t>Then watch for the needle to pass that value</a:t>
            </a:r>
            <a:endParaRPr dirty="0"/>
          </a:p>
          <a:p>
            <a:pPr marL="1143000" lvl="2" indent="-228600" algn="l" rtl="0">
              <a:lnSpc>
                <a:spcPct val="90000"/>
              </a:lnSpc>
              <a:spcBef>
                <a:spcPts val="400"/>
              </a:spcBef>
              <a:spcAft>
                <a:spcPts val="0"/>
              </a:spcAft>
              <a:buSzPts val="2000"/>
              <a:buFont typeface="Verdana"/>
              <a:buChar char="•"/>
            </a:pPr>
            <a:r>
              <a:rPr lang="en-US" sz="2000" dirty="0"/>
              <a:t>Try +100, -10         </a:t>
            </a:r>
            <a:r>
              <a:rPr lang="en-US" sz="2000" b="1" i="1" u="sng" dirty="0"/>
              <a:t>or </a:t>
            </a:r>
            <a:r>
              <a:rPr lang="en-US" sz="2000" dirty="0"/>
              <a:t>      -100, +10</a:t>
            </a:r>
            <a:endParaRPr dirty="0"/>
          </a:p>
          <a:p>
            <a:pPr marL="742950" lvl="1" indent="-285750" algn="l" rtl="0">
              <a:lnSpc>
                <a:spcPct val="90000"/>
              </a:lnSpc>
              <a:spcBef>
                <a:spcPts val="480"/>
              </a:spcBef>
              <a:spcAft>
                <a:spcPts val="0"/>
              </a:spcAft>
              <a:buSzPts val="2400"/>
              <a:buFont typeface="Verdana"/>
              <a:buChar char="•"/>
            </a:pPr>
            <a:r>
              <a:rPr lang="en-US" sz="2400" dirty="0"/>
              <a:t>Abeam is determined by the PT course. 90 degrees from that course is abeam. </a:t>
            </a:r>
            <a:endParaRPr sz="2400" dirty="0"/>
          </a:p>
        </p:txBody>
      </p:sp>
      <p:pic>
        <p:nvPicPr>
          <p:cNvPr id="742" name="Google Shape;742;p64"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743" name="Google Shape;743;p64" descr="Q:\Front Office\VT-35 Updated Logo - May'13.png"/>
          <p:cNvPicPr preferRelativeResize="0"/>
          <p:nvPr/>
        </p:nvPicPr>
        <p:blipFill rotWithShape="1">
          <a:blip r:embed="rId4">
            <a:alphaModFix/>
          </a:blip>
          <a:srcRect/>
          <a:stretch/>
        </p:blipFill>
        <p:spPr>
          <a:xfrm>
            <a:off x="250825" y="130856"/>
            <a:ext cx="1081522" cy="131627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766"/>
        <p:cNvGrpSpPr/>
        <p:nvPr/>
      </p:nvGrpSpPr>
      <p:grpSpPr>
        <a:xfrm>
          <a:off x="0" y="0"/>
          <a:ext cx="0" cy="0"/>
          <a:chOff x="0" y="0"/>
          <a:chExt cx="0" cy="0"/>
        </a:xfrm>
      </p:grpSpPr>
      <p:sp>
        <p:nvSpPr>
          <p:cNvPr id="767" name="Google Shape;767;p67"/>
          <p:cNvSpPr txBox="1">
            <a:spLocks noGrp="1"/>
          </p:cNvSpPr>
          <p:nvPr>
            <p:ph type="title"/>
          </p:nvPr>
        </p:nvSpPr>
        <p:spPr>
          <a:xfrm>
            <a:off x="685347" y="495713"/>
            <a:ext cx="7765321" cy="5865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Timing</a:t>
            </a:r>
            <a:endParaRPr dirty="0"/>
          </a:p>
        </p:txBody>
      </p:sp>
      <p:sp>
        <p:nvSpPr>
          <p:cNvPr id="768" name="Google Shape;768;p67"/>
          <p:cNvSpPr txBox="1">
            <a:spLocks noGrp="1"/>
          </p:cNvSpPr>
          <p:nvPr>
            <p:ph idx="1"/>
          </p:nvPr>
        </p:nvSpPr>
        <p:spPr>
          <a:xfrm>
            <a:off x="685346" y="1697326"/>
            <a:ext cx="7765322" cy="3695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00"/>
              <a:buFont typeface="Verdana"/>
              <a:buChar char="•"/>
            </a:pPr>
            <a:r>
              <a:rPr lang="en-US" sz="2600" dirty="0"/>
              <a:t>Timing outbound on a PT is a </a:t>
            </a:r>
            <a:r>
              <a:rPr lang="en-US" sz="2600" dirty="0">
                <a:solidFill>
                  <a:schemeClr val="lt2"/>
                </a:solidFill>
              </a:rPr>
              <a:t>technique </a:t>
            </a:r>
            <a:r>
              <a:rPr lang="en-US" sz="2600" dirty="0"/>
              <a:t>to keep you within the ‘remain within’ distance</a:t>
            </a:r>
            <a:endParaRPr dirty="0"/>
          </a:p>
          <a:p>
            <a:pPr marL="742950" lvl="1" indent="-285750" algn="l" rtl="0">
              <a:lnSpc>
                <a:spcPct val="90000"/>
              </a:lnSpc>
              <a:spcBef>
                <a:spcPts val="520"/>
              </a:spcBef>
              <a:spcAft>
                <a:spcPts val="0"/>
              </a:spcAft>
              <a:buSzPts val="2600"/>
              <a:buFont typeface="Verdana"/>
              <a:buChar char="•"/>
            </a:pPr>
            <a:r>
              <a:rPr lang="en-US" sz="2600" dirty="0"/>
              <a:t>Don’t rely solely on timing! Use the DME, if available, to keep your SA up</a:t>
            </a:r>
            <a:endParaRPr dirty="0"/>
          </a:p>
          <a:p>
            <a:pPr marL="742950" lvl="1" indent="-285750" algn="l" rtl="0">
              <a:lnSpc>
                <a:spcPct val="90000"/>
              </a:lnSpc>
              <a:spcBef>
                <a:spcPts val="520"/>
              </a:spcBef>
              <a:spcAft>
                <a:spcPts val="0"/>
              </a:spcAft>
              <a:buSzPts val="2600"/>
              <a:buFont typeface="Verdana"/>
              <a:buChar char="•"/>
            </a:pPr>
            <a:r>
              <a:rPr lang="en-US" sz="2600" dirty="0"/>
              <a:t>Ex – if you have a strong tail wind outbound, you don’t want to time for a full minute</a:t>
            </a:r>
            <a:endParaRPr dirty="0"/>
          </a:p>
          <a:p>
            <a:pPr marL="742950" lvl="1" indent="-285750" algn="l" rtl="0">
              <a:lnSpc>
                <a:spcPct val="90000"/>
              </a:lnSpc>
              <a:spcBef>
                <a:spcPts val="520"/>
              </a:spcBef>
              <a:spcAft>
                <a:spcPts val="0"/>
              </a:spcAft>
              <a:buSzPts val="2600"/>
              <a:buFont typeface="Verdana"/>
              <a:buChar char="•"/>
            </a:pPr>
            <a:r>
              <a:rPr lang="en-US" sz="2600" dirty="0"/>
              <a:t>Any method of course reversal is ok – just brief it</a:t>
            </a:r>
            <a:endParaRPr dirty="0"/>
          </a:p>
          <a:p>
            <a:pPr marL="742950" lvl="1" indent="-285750" algn="l" rtl="0">
              <a:lnSpc>
                <a:spcPct val="90000"/>
              </a:lnSpc>
              <a:spcBef>
                <a:spcPts val="520"/>
              </a:spcBef>
              <a:spcAft>
                <a:spcPts val="0"/>
              </a:spcAft>
              <a:buSzPts val="2600"/>
              <a:buFont typeface="Verdana"/>
              <a:buNone/>
            </a:pPr>
            <a:r>
              <a:rPr lang="en-US" sz="2600" dirty="0">
                <a:solidFill>
                  <a:srgbClr val="FFFF00"/>
                </a:solidFill>
              </a:rPr>
              <a:t>So what is the remain within distance based off of? </a:t>
            </a:r>
            <a:endParaRPr dirty="0"/>
          </a:p>
        </p:txBody>
      </p:sp>
      <p:pic>
        <p:nvPicPr>
          <p:cNvPr id="769" name="Google Shape;769;p67"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770" name="Google Shape;770;p67"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771" name="Google Shape;771;p67"/>
          <p:cNvSpPr txBox="1"/>
          <p:nvPr/>
        </p:nvSpPr>
        <p:spPr>
          <a:xfrm>
            <a:off x="1973773" y="5564250"/>
            <a:ext cx="5952900" cy="72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dirty="0">
                <a:solidFill>
                  <a:srgbClr val="FFFF00"/>
                </a:solidFill>
                <a:latin typeface="Verdana"/>
                <a:ea typeface="Verdana"/>
                <a:cs typeface="Verdana"/>
                <a:sym typeface="Verdana"/>
              </a:rPr>
              <a:t>The IAF that you are turning around.</a:t>
            </a:r>
            <a:endParaRPr sz="2600" dirty="0">
              <a:solidFill>
                <a:srgbClr val="FFFF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
                                        </p:tgtEl>
                                        <p:attrNameLst>
                                          <p:attrName>style.visibility</p:attrName>
                                        </p:attrNameLst>
                                      </p:cBhvr>
                                      <p:to>
                                        <p:strVal val="visible"/>
                                      </p:to>
                                    </p:set>
                                    <p:animEffect transition="in" filter="fade">
                                      <p:cBhvr>
                                        <p:cTn id="7" dur="1000"/>
                                        <p:tgtEl>
                                          <p:spTgt spid="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75"/>
        <p:cNvGrpSpPr/>
        <p:nvPr/>
      </p:nvGrpSpPr>
      <p:grpSpPr>
        <a:xfrm>
          <a:off x="0" y="0"/>
          <a:ext cx="0" cy="0"/>
          <a:chOff x="0" y="0"/>
          <a:chExt cx="0" cy="0"/>
        </a:xfrm>
      </p:grpSpPr>
      <p:sp>
        <p:nvSpPr>
          <p:cNvPr id="776" name="Google Shape;776;p68"/>
          <p:cNvSpPr txBox="1">
            <a:spLocks noGrp="1"/>
          </p:cNvSpPr>
          <p:nvPr>
            <p:ph type="title"/>
          </p:nvPr>
        </p:nvSpPr>
        <p:spPr>
          <a:xfrm>
            <a:off x="2057401" y="396077"/>
            <a:ext cx="5029200" cy="632012"/>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en-US" dirty="0"/>
              <a:t>Remain within</a:t>
            </a:r>
            <a:endParaRPr dirty="0"/>
          </a:p>
        </p:txBody>
      </p:sp>
      <p:pic>
        <p:nvPicPr>
          <p:cNvPr id="777" name="Google Shape;777;p68" descr="00309V13_0001"/>
          <p:cNvPicPr preferRelativeResize="0"/>
          <p:nvPr/>
        </p:nvPicPr>
        <p:blipFill rotWithShape="1">
          <a:blip r:embed="rId3">
            <a:alphaModFix/>
          </a:blip>
          <a:srcRect/>
          <a:stretch/>
        </p:blipFill>
        <p:spPr>
          <a:xfrm>
            <a:off x="2857501" y="1349375"/>
            <a:ext cx="3561228" cy="5452399"/>
          </a:xfrm>
          <a:prstGeom prst="rect">
            <a:avLst/>
          </a:prstGeom>
          <a:noFill/>
          <a:ln>
            <a:noFill/>
          </a:ln>
        </p:spPr>
      </p:pic>
      <p:sp>
        <p:nvSpPr>
          <p:cNvPr id="778" name="Google Shape;778;p68"/>
          <p:cNvSpPr txBox="1"/>
          <p:nvPr/>
        </p:nvSpPr>
        <p:spPr>
          <a:xfrm>
            <a:off x="441325" y="1565275"/>
            <a:ext cx="1997075" cy="5203825"/>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lt1"/>
              </a:buClr>
              <a:buSzPts val="2400"/>
              <a:buFont typeface="Times New Roman"/>
              <a:buChar char="•"/>
            </a:pPr>
            <a:r>
              <a:rPr lang="en-US" sz="2400" dirty="0">
                <a:solidFill>
                  <a:schemeClr val="lt1"/>
                </a:solidFill>
                <a:latin typeface="Times New Roman"/>
                <a:ea typeface="Times New Roman"/>
                <a:cs typeface="Times New Roman"/>
                <a:sym typeface="Times New Roman"/>
              </a:rPr>
              <a:t> Here your remain within distance is 10NM</a:t>
            </a:r>
            <a:endParaRPr dirty="0"/>
          </a:p>
          <a:p>
            <a:pPr marL="0" marR="0" lvl="0" indent="-152400" algn="l" rtl="0">
              <a:spcBef>
                <a:spcPts val="0"/>
              </a:spcBef>
              <a:spcAft>
                <a:spcPts val="0"/>
              </a:spcAft>
              <a:buClr>
                <a:schemeClr val="lt1"/>
              </a:buClr>
              <a:buSzPts val="2400"/>
              <a:buFont typeface="Times New Roman"/>
              <a:buChar char="•"/>
            </a:pPr>
            <a:r>
              <a:rPr lang="en-US" sz="2400" dirty="0">
                <a:solidFill>
                  <a:schemeClr val="lt1"/>
                </a:solidFill>
                <a:latin typeface="Times New Roman"/>
                <a:ea typeface="Times New Roman"/>
                <a:cs typeface="Times New Roman"/>
                <a:sym typeface="Times New Roman"/>
              </a:rPr>
              <a:t> Since the IAF is also the VORTAC, you can go out to 10DME </a:t>
            </a:r>
            <a:r>
              <a:rPr lang="en-US" sz="2400" dirty="0">
                <a:solidFill>
                  <a:schemeClr val="lt2"/>
                </a:solidFill>
                <a:latin typeface="Times New Roman"/>
                <a:ea typeface="Times New Roman"/>
                <a:cs typeface="Times New Roman"/>
                <a:sym typeface="Times New Roman"/>
              </a:rPr>
              <a:t>(no matter what the timing)</a:t>
            </a: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2400"/>
              <a:buFont typeface="Verdana"/>
              <a:buNone/>
            </a:pP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400" dirty="0">
              <a:solidFill>
                <a:schemeClr val="lt1"/>
              </a:solidFill>
              <a:latin typeface="Times New Roman"/>
              <a:ea typeface="Times New Roman"/>
              <a:cs typeface="Times New Roman"/>
              <a:sym typeface="Times New Roman"/>
            </a:endParaRPr>
          </a:p>
        </p:txBody>
      </p:sp>
      <p:pic>
        <p:nvPicPr>
          <p:cNvPr id="779" name="Google Shape;779;p68"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pic>
        <p:nvPicPr>
          <p:cNvPr id="780" name="Google Shape;780;p68" descr="Q:\Front Office\VT-35 Updated Logo - May'13.png"/>
          <p:cNvPicPr preferRelativeResize="0"/>
          <p:nvPr/>
        </p:nvPicPr>
        <p:blipFill rotWithShape="1">
          <a:blip r:embed="rId5">
            <a:alphaModFix/>
          </a:blip>
          <a:srcRect/>
          <a:stretch/>
        </p:blipFill>
        <p:spPr>
          <a:xfrm>
            <a:off x="381000" y="53944"/>
            <a:ext cx="1081522" cy="1316278"/>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sp>
        <p:nvSpPr>
          <p:cNvPr id="785" name="Google Shape;785;p69"/>
          <p:cNvSpPr txBox="1">
            <a:spLocks noGrp="1"/>
          </p:cNvSpPr>
          <p:nvPr>
            <p:ph type="title"/>
          </p:nvPr>
        </p:nvSpPr>
        <p:spPr>
          <a:xfrm>
            <a:off x="685347" y="130288"/>
            <a:ext cx="7765321" cy="8114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Overfly or Lead?</a:t>
            </a:r>
            <a:endParaRPr dirty="0"/>
          </a:p>
        </p:txBody>
      </p:sp>
      <p:sp>
        <p:nvSpPr>
          <p:cNvPr id="786" name="Google Shape;786;p69"/>
          <p:cNvSpPr txBox="1">
            <a:spLocks noGrp="1"/>
          </p:cNvSpPr>
          <p:nvPr>
            <p:ph idx="1"/>
          </p:nvPr>
        </p:nvSpPr>
        <p:spPr>
          <a:xfrm>
            <a:off x="685347" y="1468534"/>
            <a:ext cx="7765322" cy="3695136"/>
          </a:xfrm>
          <a:prstGeom prst="rect">
            <a:avLst/>
          </a:prstGeom>
          <a:noFill/>
          <a:ln>
            <a:noFill/>
          </a:ln>
        </p:spPr>
        <p:txBody>
          <a:bodyPr spcFirstLastPara="1" wrap="square" lIns="91425" tIns="45700" rIns="91425" bIns="45700" anchor="t" anchorCtr="0">
            <a:noAutofit/>
          </a:bodyPr>
          <a:lstStyle/>
          <a:p>
            <a:pPr marL="660400" lvl="0" indent="-660400" algn="l" rtl="0">
              <a:spcBef>
                <a:spcPts val="0"/>
              </a:spcBef>
              <a:spcAft>
                <a:spcPts val="0"/>
              </a:spcAft>
              <a:buSzPts val="2800"/>
              <a:buFont typeface="Verdana"/>
              <a:buChar char="•"/>
            </a:pPr>
            <a:r>
              <a:rPr lang="en-US" sz="2800"/>
              <a:t>Heading within 90 degrees of outbound course – you may lead the turn. </a:t>
            </a:r>
            <a:endParaRPr/>
          </a:p>
          <a:p>
            <a:pPr marL="1035050" lvl="1" indent="-577850" algn="l" rtl="0">
              <a:spcBef>
                <a:spcPts val="480"/>
              </a:spcBef>
              <a:spcAft>
                <a:spcPts val="0"/>
              </a:spcAft>
              <a:buSzPts val="2400"/>
              <a:buFont typeface="Verdana"/>
              <a:buChar char="•"/>
            </a:pPr>
            <a:r>
              <a:rPr lang="en-US" sz="2400" dirty="0"/>
              <a:t>This includes procedure turns; not just procedure tracks</a:t>
            </a:r>
            <a:endParaRPr dirty="0"/>
          </a:p>
          <a:p>
            <a:pPr marL="1035050" lvl="1" indent="-577850" algn="l" rtl="0">
              <a:spcBef>
                <a:spcPts val="480"/>
              </a:spcBef>
              <a:spcAft>
                <a:spcPts val="0"/>
              </a:spcAft>
              <a:buSzPts val="2400"/>
              <a:buFont typeface="Verdana"/>
              <a:buChar char="•"/>
            </a:pPr>
            <a:r>
              <a:rPr lang="en-US" sz="2400" dirty="0"/>
              <a:t>Example:  Leading an arc 0.8 nm prior</a:t>
            </a:r>
            <a:endParaRPr dirty="0"/>
          </a:p>
          <a:p>
            <a:pPr marL="660400" lvl="0" indent="-660400" algn="l" rtl="0">
              <a:spcBef>
                <a:spcPts val="560"/>
              </a:spcBef>
              <a:spcAft>
                <a:spcPts val="0"/>
              </a:spcAft>
              <a:buSzPts val="2800"/>
              <a:buFont typeface="Verdana"/>
              <a:buChar char="•"/>
            </a:pPr>
            <a:r>
              <a:rPr lang="en-US" sz="2800" dirty="0"/>
              <a:t>Heading not within 90 degrees – you must cross the fix and turn in the shorter direction, unless you are entering a published holding pattern for a turn in holding to get aligned. </a:t>
            </a:r>
            <a:endParaRPr dirty="0"/>
          </a:p>
        </p:txBody>
      </p:sp>
      <p:pic>
        <p:nvPicPr>
          <p:cNvPr id="787" name="Google Shape;787;p69"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788" name="Google Shape;788;p6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v. non precision approaches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245" y="3108149"/>
            <a:ext cx="7609524" cy="2114286"/>
          </a:xfrm>
        </p:spPr>
      </p:pic>
    </p:spTree>
    <p:extLst>
      <p:ext uri="{BB962C8B-B14F-4D97-AF65-F5344CB8AC3E}">
        <p14:creationId xmlns:p14="http://schemas.microsoft.com/office/powerpoint/2010/main" val="121896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793825" y="289650"/>
            <a:ext cx="7556400" cy="868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a:t>  Reference Material</a:t>
            </a:r>
            <a:endParaRPr/>
          </a:p>
        </p:txBody>
      </p:sp>
      <p:sp>
        <p:nvSpPr>
          <p:cNvPr id="166" name="Google Shape;166;g99e2ee503b_0_0"/>
          <p:cNvSpPr txBox="1">
            <a:spLocks noGrp="1"/>
          </p:cNvSpPr>
          <p:nvPr>
            <p:ph idx="1"/>
          </p:nvPr>
        </p:nvSpPr>
        <p:spPr>
          <a:xfrm>
            <a:off x="688181" y="1585076"/>
            <a:ext cx="7765322" cy="3695136"/>
          </a:xfrm>
          <a:prstGeom prst="rect">
            <a:avLst/>
          </a:prstGeom>
        </p:spPr>
        <p:txBody>
          <a:bodyPr spcFirstLastPara="1" wrap="square" lIns="91425" tIns="45700" rIns="91425" bIns="45700" anchor="t" anchorCtr="0">
            <a:noAutofit/>
          </a:bodyPr>
          <a:lstStyle/>
          <a:p>
            <a:pPr marL="342900" lvl="0" indent="-387350" algn="l" rtl="0">
              <a:lnSpc>
                <a:spcPct val="90000"/>
              </a:lnSpc>
              <a:spcBef>
                <a:spcPts val="560"/>
              </a:spcBef>
              <a:spcAft>
                <a:spcPts val="0"/>
              </a:spcAft>
              <a:buSzPts val="2500"/>
              <a:buChar char="•"/>
            </a:pPr>
            <a:r>
              <a:rPr lang="en-US" sz="2500" dirty="0"/>
              <a:t>General Planning and FLIP Publications</a:t>
            </a:r>
            <a:endParaRPr sz="2500" dirty="0"/>
          </a:p>
          <a:p>
            <a:pPr marL="742950" lvl="1" indent="-279400" algn="l" rtl="0">
              <a:lnSpc>
                <a:spcPct val="90000"/>
              </a:lnSpc>
              <a:spcBef>
                <a:spcPts val="560"/>
              </a:spcBef>
              <a:spcAft>
                <a:spcPts val="0"/>
              </a:spcAft>
              <a:buSzPts val="1700"/>
              <a:buChar char="•"/>
            </a:pPr>
            <a:r>
              <a:rPr lang="en-US" sz="2000" dirty="0"/>
              <a:t>GP contains information on flight planning and filing requirements. Chapter 4 specifically references DD-1801 filing procedures.</a:t>
            </a:r>
            <a:r>
              <a:rPr lang="en-US" sz="1700" dirty="0"/>
              <a:t> </a:t>
            </a:r>
            <a:endParaRPr sz="1700" dirty="0"/>
          </a:p>
          <a:p>
            <a:pPr marL="342900" lvl="0" indent="-387350" algn="l" rtl="0">
              <a:lnSpc>
                <a:spcPct val="90000"/>
              </a:lnSpc>
              <a:spcBef>
                <a:spcPts val="560"/>
              </a:spcBef>
              <a:spcAft>
                <a:spcPts val="0"/>
              </a:spcAft>
              <a:buSzPts val="2500"/>
              <a:buChar char="•"/>
            </a:pPr>
            <a:r>
              <a:rPr lang="en-US" sz="2500" dirty="0"/>
              <a:t>TERPS Manual </a:t>
            </a:r>
            <a:endParaRPr sz="2500" dirty="0"/>
          </a:p>
          <a:p>
            <a:pPr marL="742950" lvl="1" indent="-279400" algn="l" rtl="0">
              <a:lnSpc>
                <a:spcPct val="90000"/>
              </a:lnSpc>
              <a:spcBef>
                <a:spcPts val="560"/>
              </a:spcBef>
              <a:spcAft>
                <a:spcPts val="0"/>
              </a:spcAft>
              <a:buSzPts val="1700"/>
              <a:buChar char="•"/>
            </a:pPr>
            <a:r>
              <a:rPr lang="en-US" sz="2000" dirty="0"/>
              <a:t>Explains the construction of instrument procedures and obstacle clearances in and around the terminal area.</a:t>
            </a:r>
            <a:r>
              <a:rPr lang="en-US" sz="1700" dirty="0"/>
              <a:t> </a:t>
            </a:r>
            <a:endParaRPr sz="2500" dirty="0"/>
          </a:p>
          <a:p>
            <a:pPr marL="342900" lvl="0" indent="-323850" algn="l" rtl="0">
              <a:lnSpc>
                <a:spcPct val="90000"/>
              </a:lnSpc>
              <a:spcBef>
                <a:spcPts val="560"/>
              </a:spcBef>
              <a:spcAft>
                <a:spcPts val="0"/>
              </a:spcAft>
              <a:buSzPts val="2500"/>
              <a:buChar char="•"/>
            </a:pPr>
            <a:r>
              <a:rPr lang="en-US" sz="2500" dirty="0"/>
              <a:t>SOPs Contain all of the local guidance that may be more limiting than the CNAF 3710.</a:t>
            </a:r>
            <a:endParaRPr sz="2500" dirty="0"/>
          </a:p>
          <a:p>
            <a:pPr marL="342900" lvl="0" indent="-323850" algn="l" rtl="0">
              <a:lnSpc>
                <a:spcPct val="90000"/>
              </a:lnSpc>
              <a:spcBef>
                <a:spcPts val="560"/>
              </a:spcBef>
              <a:spcAft>
                <a:spcPts val="0"/>
              </a:spcAft>
              <a:buSzPts val="2500"/>
              <a:buChar char="•"/>
            </a:pPr>
            <a:r>
              <a:rPr lang="en-US" sz="2500" dirty="0"/>
              <a:t>By Review Stage, you must be intimately familiar with FLIP publications, AIM/FTI procedures and CNAF/FAR material</a:t>
            </a:r>
            <a:endParaRPr sz="2500" dirty="0"/>
          </a:p>
          <a:p>
            <a:pPr marL="0" lvl="0" indent="0" algn="l" rtl="0">
              <a:spcBef>
                <a:spcPts val="360"/>
              </a:spcBef>
              <a:spcAft>
                <a:spcPts val="0"/>
              </a:spcAft>
              <a:buNone/>
            </a:pP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167" name="Google Shape;167;g99e2ee503b_0_0"/>
          <p:cNvPicPr preferRelativeResize="0"/>
          <p:nvPr/>
        </p:nvPicPr>
        <p:blipFill rotWithShape="1">
          <a:blip r:embed="rId4">
            <a:alphaModFix/>
          </a:blip>
          <a:srcRect/>
          <a:stretch/>
        </p:blipFill>
        <p:spPr>
          <a:xfrm>
            <a:off x="218607" y="152400"/>
            <a:ext cx="939148" cy="1143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Precision v. non precision approaches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8146" y="2095500"/>
            <a:ext cx="6099770" cy="3695700"/>
          </a:xfrm>
        </p:spPr>
      </p:pic>
    </p:spTree>
    <p:extLst>
      <p:ext uri="{BB962C8B-B14F-4D97-AF65-F5344CB8AC3E}">
        <p14:creationId xmlns:p14="http://schemas.microsoft.com/office/powerpoint/2010/main" val="1487016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792"/>
        <p:cNvGrpSpPr/>
        <p:nvPr/>
      </p:nvGrpSpPr>
      <p:grpSpPr>
        <a:xfrm>
          <a:off x="0" y="0"/>
          <a:ext cx="0" cy="0"/>
          <a:chOff x="0" y="0"/>
          <a:chExt cx="0" cy="0"/>
        </a:xfrm>
      </p:grpSpPr>
      <p:sp>
        <p:nvSpPr>
          <p:cNvPr id="793" name="Google Shape;793;p70"/>
          <p:cNvSpPr txBox="1">
            <a:spLocks noGrp="1"/>
          </p:cNvSpPr>
          <p:nvPr>
            <p:ph type="title"/>
          </p:nvPr>
        </p:nvSpPr>
        <p:spPr>
          <a:xfrm>
            <a:off x="757065" y="353722"/>
            <a:ext cx="7765321" cy="71672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Descent Rates</a:t>
            </a:r>
            <a:endParaRPr dirty="0"/>
          </a:p>
        </p:txBody>
      </p:sp>
      <p:sp>
        <p:nvSpPr>
          <p:cNvPr id="794" name="Google Shape;794;p7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Verdana"/>
              <a:buChar char="•"/>
            </a:pPr>
            <a:r>
              <a:rPr lang="en-US" sz="2800" dirty="0"/>
              <a:t>Descend at 800 – 1200 </a:t>
            </a:r>
            <a:r>
              <a:rPr lang="en-US" sz="2800" dirty="0" err="1"/>
              <a:t>vvi</a:t>
            </a:r>
            <a:r>
              <a:rPr lang="en-US" sz="2800" dirty="0"/>
              <a:t> for </a:t>
            </a:r>
            <a:r>
              <a:rPr lang="en-US" sz="2800" dirty="0" err="1"/>
              <a:t>Nonprecision</a:t>
            </a:r>
            <a:r>
              <a:rPr lang="en-US" sz="2800" dirty="0"/>
              <a:t>.</a:t>
            </a:r>
            <a:endParaRPr dirty="0"/>
          </a:p>
          <a:p>
            <a:pPr marL="742950" lvl="1" indent="-285750" algn="l" rtl="0">
              <a:spcBef>
                <a:spcPts val="480"/>
              </a:spcBef>
              <a:spcAft>
                <a:spcPts val="0"/>
              </a:spcAft>
              <a:buSzPts val="2400"/>
              <a:buFont typeface="Verdana"/>
              <a:buChar char="•"/>
            </a:pPr>
            <a:r>
              <a:rPr lang="en-US" sz="2400" dirty="0"/>
              <a:t>If not, you won’t reach MDA by MAP, which is an unsuccessful approach. </a:t>
            </a:r>
          </a:p>
          <a:p>
            <a:pPr marL="742950" lvl="1" indent="-285750" algn="l" rtl="0">
              <a:spcBef>
                <a:spcPts val="480"/>
              </a:spcBef>
              <a:spcAft>
                <a:spcPts val="0"/>
              </a:spcAft>
              <a:buSzPts val="2400"/>
              <a:buFont typeface="Verdana"/>
              <a:buChar char="•"/>
            </a:pPr>
            <a:r>
              <a:rPr lang="en-US" sz="2800" dirty="0"/>
              <a:t>SSE requires the same but will be harder to reach with the gear up.</a:t>
            </a:r>
            <a:endParaRPr dirty="0"/>
          </a:p>
          <a:p>
            <a:pPr marL="457200" lvl="1" indent="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a:p>
            <a:pPr marL="742950" lvl="1" indent="-133350" algn="l" rtl="0">
              <a:spcBef>
                <a:spcPts val="480"/>
              </a:spcBef>
              <a:spcAft>
                <a:spcPts val="0"/>
              </a:spcAft>
              <a:buSzPts val="2400"/>
              <a:buFont typeface="Verdana"/>
              <a:buNone/>
            </a:pPr>
            <a:endParaRPr sz="2400" dirty="0"/>
          </a:p>
        </p:txBody>
      </p:sp>
      <p:pic>
        <p:nvPicPr>
          <p:cNvPr id="795" name="Google Shape;795;p70"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796" name="Google Shape;796;p70"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65848"/>
            <a:ext cx="7765321" cy="1326321"/>
          </a:xfrm>
        </p:spPr>
        <p:txBody>
          <a:bodyPr/>
          <a:lstStyle/>
          <a:p>
            <a:r>
              <a:rPr lang="en-US" dirty="0"/>
              <a:t>CIRCLING</a:t>
            </a:r>
          </a:p>
        </p:txBody>
      </p:sp>
      <p:sp>
        <p:nvSpPr>
          <p:cNvPr id="3" name="Content Placeholder 2"/>
          <p:cNvSpPr>
            <a:spLocks noGrp="1"/>
          </p:cNvSpPr>
          <p:nvPr>
            <p:ph idx="1"/>
          </p:nvPr>
        </p:nvSpPr>
        <p:spPr>
          <a:xfrm>
            <a:off x="266246" y="1302032"/>
            <a:ext cx="3830798" cy="5110720"/>
          </a:xfrm>
        </p:spPr>
        <p:txBody>
          <a:bodyPr>
            <a:normAutofit fontScale="85000" lnSpcReduction="20000"/>
          </a:bodyPr>
          <a:lstStyle/>
          <a:p>
            <a:r>
              <a:rPr lang="en-US" dirty="0"/>
              <a:t>Definition:</a:t>
            </a:r>
          </a:p>
          <a:p>
            <a:pPr lvl="1"/>
            <a:r>
              <a:rPr lang="en-US" dirty="0"/>
              <a:t>An approach that requires a turn more than 30° from the final approach course for a ground-based approach, or 15° for an </a:t>
            </a:r>
            <a:r>
              <a:rPr lang="en-US" dirty="0" err="1"/>
              <a:t>RNAV</a:t>
            </a:r>
            <a:r>
              <a:rPr lang="en-US" dirty="0"/>
              <a:t> approach.</a:t>
            </a:r>
          </a:p>
          <a:p>
            <a:r>
              <a:rPr lang="en-US" dirty="0"/>
              <a:t>Notes:</a:t>
            </a:r>
          </a:p>
          <a:p>
            <a:pPr lvl="1"/>
            <a:r>
              <a:rPr lang="en-US" dirty="0"/>
              <a:t>Normally only offers 300’ of obstacle clearance (very important if flying above an airfield on an extremely low temperatures because true altitude of aircraft can be significantly lower.</a:t>
            </a:r>
          </a:p>
          <a:p>
            <a:pPr lvl="2"/>
            <a:r>
              <a:rPr lang="en-US" dirty="0"/>
              <a:t>Example: At -22°F (-30°C) flying at 2000’ AGL indicated = 380’ lower than indicated, or 1,620’ true altitude.</a:t>
            </a:r>
          </a:p>
          <a:p>
            <a:pPr lvl="2"/>
            <a:r>
              <a:rPr lang="en-US" dirty="0"/>
              <a:t>Important in mountainous terrain.</a:t>
            </a:r>
          </a:p>
          <a:p>
            <a:pPr lvl="1"/>
            <a:endParaRPr lang="en-US" dirty="0"/>
          </a:p>
        </p:txBody>
      </p:sp>
      <p:pic>
        <p:nvPicPr>
          <p:cNvPr id="5" name="Picture 4">
            <a:extLst>
              <a:ext uri="{FF2B5EF4-FFF2-40B4-BE49-F238E27FC236}">
                <a16:creationId xmlns:a16="http://schemas.microsoft.com/office/drawing/2014/main" id="{00BAF1FA-5067-D3B1-35A0-C8B346EA750E}"/>
              </a:ext>
            </a:extLst>
          </p:cNvPr>
          <p:cNvPicPr>
            <a:picLocks noChangeAspect="1"/>
          </p:cNvPicPr>
          <p:nvPr/>
        </p:nvPicPr>
        <p:blipFill>
          <a:blip r:embed="rId2"/>
          <a:stretch>
            <a:fillRect/>
          </a:stretch>
        </p:blipFill>
        <p:spPr>
          <a:xfrm>
            <a:off x="4358460" y="1894893"/>
            <a:ext cx="3830798" cy="3924998"/>
          </a:xfrm>
          <a:prstGeom prst="rect">
            <a:avLst/>
          </a:prstGeom>
        </p:spPr>
      </p:pic>
      <p:pic>
        <p:nvPicPr>
          <p:cNvPr id="6" name="Google Shape;803;p71" descr="tw4-new">
            <a:extLst>
              <a:ext uri="{FF2B5EF4-FFF2-40B4-BE49-F238E27FC236}">
                <a16:creationId xmlns:a16="http://schemas.microsoft.com/office/drawing/2014/main" id="{146A0E73-D65E-6E2C-7258-6D4A99F5925D}"/>
              </a:ext>
            </a:extLst>
          </p:cNvPr>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7" name="Google Shape;1294;p126" descr="Q:\Front Office\VT-35 Updated Logo - May'13.png">
            <a:extLst>
              <a:ext uri="{FF2B5EF4-FFF2-40B4-BE49-F238E27FC236}">
                <a16:creationId xmlns:a16="http://schemas.microsoft.com/office/drawing/2014/main" id="{5D2EC940-08A2-DB31-FAA0-38C9822995DD}"/>
              </a:ext>
            </a:extLst>
          </p:cNvPr>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1484315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800"/>
        <p:cNvGrpSpPr/>
        <p:nvPr/>
      </p:nvGrpSpPr>
      <p:grpSpPr>
        <a:xfrm>
          <a:off x="0" y="0"/>
          <a:ext cx="0" cy="0"/>
          <a:chOff x="0" y="0"/>
          <a:chExt cx="0" cy="0"/>
        </a:xfrm>
      </p:grpSpPr>
      <p:sp>
        <p:nvSpPr>
          <p:cNvPr id="801" name="Google Shape;801;p71"/>
          <p:cNvSpPr txBox="1">
            <a:spLocks noGrp="1"/>
          </p:cNvSpPr>
          <p:nvPr>
            <p:ph type="title"/>
          </p:nvPr>
        </p:nvSpPr>
        <p:spPr>
          <a:xfrm>
            <a:off x="1404275" y="376134"/>
            <a:ext cx="6335450" cy="671898"/>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Circling</a:t>
            </a:r>
            <a:endParaRPr dirty="0"/>
          </a:p>
        </p:txBody>
      </p:sp>
      <p:sp>
        <p:nvSpPr>
          <p:cNvPr id="802" name="Google Shape;802;p71"/>
          <p:cNvSpPr txBox="1">
            <a:spLocks noGrp="1"/>
          </p:cNvSpPr>
          <p:nvPr>
            <p:ph idx="1"/>
          </p:nvPr>
        </p:nvSpPr>
        <p:spPr>
          <a:xfrm>
            <a:off x="685799" y="1641476"/>
            <a:ext cx="8309895" cy="2503748"/>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sz="1600" dirty="0"/>
              <a:t>4 Techniques</a:t>
            </a:r>
            <a:endParaRPr sz="1600" dirty="0"/>
          </a:p>
          <a:p>
            <a:pPr lvl="1">
              <a:spcBef>
                <a:spcPts val="560"/>
              </a:spcBef>
              <a:buSzPts val="2800"/>
            </a:pPr>
            <a:r>
              <a:rPr lang="en-US" sz="1600" dirty="0"/>
              <a:t>45 degrees, 30 seconds (good)</a:t>
            </a:r>
            <a:endParaRPr sz="1600" dirty="0"/>
          </a:p>
          <a:p>
            <a:pPr lvl="1">
              <a:spcBef>
                <a:spcPts val="560"/>
              </a:spcBef>
              <a:buSzPts val="2800"/>
            </a:pPr>
            <a:r>
              <a:rPr lang="en-US" sz="1600" dirty="0"/>
              <a:t>30 degrees, 45 seconds (not as good)</a:t>
            </a:r>
            <a:endParaRPr sz="1600" dirty="0"/>
          </a:p>
          <a:p>
            <a:pPr lvl="1">
              <a:spcBef>
                <a:spcPts val="560"/>
              </a:spcBef>
              <a:buSzPts val="2800"/>
            </a:pPr>
            <a:r>
              <a:rPr lang="en-US" sz="1600" dirty="0"/>
              <a:t>90 degrees, 15 seconds (T-bone the runway)</a:t>
            </a:r>
            <a:endParaRPr sz="1600" dirty="0"/>
          </a:p>
          <a:p>
            <a:pPr lvl="1">
              <a:spcBef>
                <a:spcPts val="560"/>
              </a:spcBef>
              <a:buSzPts val="2800"/>
            </a:pPr>
            <a:r>
              <a:rPr lang="en-US" sz="1600" dirty="0"/>
              <a:t>TLAR (that looks about right)</a:t>
            </a:r>
            <a:endParaRPr sz="1600" dirty="0"/>
          </a:p>
          <a:p>
            <a:pPr>
              <a:spcBef>
                <a:spcPts val="0"/>
              </a:spcBef>
              <a:buSzPts val="3200"/>
            </a:pPr>
            <a:r>
              <a:rPr lang="en-US" sz="1600" dirty="0"/>
              <a:t>Circling Categories</a:t>
            </a:r>
          </a:p>
          <a:p>
            <a:pPr lvl="1">
              <a:spcBef>
                <a:spcPts val="560"/>
              </a:spcBef>
              <a:buSzPts val="2800"/>
            </a:pPr>
            <a:r>
              <a:rPr lang="en-US" sz="1600" dirty="0"/>
              <a:t>At 120 </a:t>
            </a:r>
            <a:r>
              <a:rPr lang="en-US" sz="1600" dirty="0" err="1"/>
              <a:t>kts</a:t>
            </a:r>
            <a:r>
              <a:rPr lang="en-US" sz="1600" dirty="0"/>
              <a:t>, we’re Cat B</a:t>
            </a:r>
          </a:p>
          <a:p>
            <a:pPr>
              <a:spcBef>
                <a:spcPts val="640"/>
              </a:spcBef>
              <a:buSzPts val="3200"/>
            </a:pPr>
            <a:endParaRPr sz="1600" dirty="0"/>
          </a:p>
        </p:txBody>
      </p:sp>
      <p:pic>
        <p:nvPicPr>
          <p:cNvPr id="803" name="Google Shape;803;p71" descr="tw4-new"/>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804" name="Google Shape;804;p71" descr="Q:\Front Office\VT-35 Updated Logo - May'13.png"/>
          <p:cNvPicPr preferRelativeResize="0"/>
          <p:nvPr/>
        </p:nvPicPr>
        <p:blipFill rotWithShape="1">
          <a:blip r:embed="rId4">
            <a:alphaModFix/>
          </a:blip>
          <a:srcRect/>
          <a:stretch/>
        </p:blipFill>
        <p:spPr>
          <a:xfrm>
            <a:off x="419286" y="130848"/>
            <a:ext cx="1081522" cy="1316278"/>
          </a:xfrm>
          <a:prstGeom prst="rect">
            <a:avLst/>
          </a:prstGeom>
          <a:noFill/>
          <a:ln>
            <a:noFill/>
          </a:ln>
        </p:spPr>
      </p:pic>
      <p:pic>
        <p:nvPicPr>
          <p:cNvPr id="3" name="Picture 2" descr="A black and white chart with black text&#10;&#10;Description automatically generated">
            <a:extLst>
              <a:ext uri="{FF2B5EF4-FFF2-40B4-BE49-F238E27FC236}">
                <a16:creationId xmlns:a16="http://schemas.microsoft.com/office/drawing/2014/main" id="{7D707090-F127-BB96-5398-78D4FE5E6406}"/>
              </a:ext>
            </a:extLst>
          </p:cNvPr>
          <p:cNvPicPr>
            <a:picLocks noChangeAspect="1"/>
          </p:cNvPicPr>
          <p:nvPr/>
        </p:nvPicPr>
        <p:blipFill>
          <a:blip r:embed="rId5"/>
          <a:stretch>
            <a:fillRect/>
          </a:stretch>
        </p:blipFill>
        <p:spPr>
          <a:xfrm>
            <a:off x="1829367" y="4145224"/>
            <a:ext cx="5485265" cy="250374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138954"/>
            <a:ext cx="7765321" cy="1326321"/>
          </a:xfrm>
        </p:spPr>
        <p:txBody>
          <a:bodyPr/>
          <a:lstStyle/>
          <a:p>
            <a:r>
              <a:rPr lang="en-US" dirty="0"/>
              <a:t>CIRCLING</a:t>
            </a:r>
          </a:p>
        </p:txBody>
      </p:sp>
      <p:sp>
        <p:nvSpPr>
          <p:cNvPr id="3" name="Content Placeholder 2"/>
          <p:cNvSpPr>
            <a:spLocks noGrp="1"/>
          </p:cNvSpPr>
          <p:nvPr>
            <p:ph idx="1"/>
          </p:nvPr>
        </p:nvSpPr>
        <p:spPr>
          <a:xfrm>
            <a:off x="281934" y="1940500"/>
            <a:ext cx="2259751" cy="4402756"/>
          </a:xfrm>
        </p:spPr>
        <p:txBody>
          <a:bodyPr>
            <a:normAutofit/>
          </a:bodyPr>
          <a:lstStyle/>
          <a:p>
            <a:r>
              <a:rPr lang="en-US" dirty="0"/>
              <a:t>Protected Areas:</a:t>
            </a:r>
          </a:p>
          <a:p>
            <a:pPr lvl="1"/>
            <a:r>
              <a:rPr lang="en-US" dirty="0"/>
              <a:t>Defined by arcs drawn from the end each runway.</a:t>
            </a:r>
          </a:p>
          <a:p>
            <a:pPr lvl="1"/>
            <a:r>
              <a:rPr lang="en-US" dirty="0"/>
              <a:t>Arc radii differs by each approach category.</a:t>
            </a:r>
          </a:p>
        </p:txBody>
      </p:sp>
      <p:pic>
        <p:nvPicPr>
          <p:cNvPr id="6" name="Picture 5" descr="A diagram of a circular approach&#10;&#10;Description automatically generated">
            <a:extLst>
              <a:ext uri="{FF2B5EF4-FFF2-40B4-BE49-F238E27FC236}">
                <a16:creationId xmlns:a16="http://schemas.microsoft.com/office/drawing/2014/main" id="{8D4E6A25-C798-B29A-8F0B-CB167CB7BD53}"/>
              </a:ext>
            </a:extLst>
          </p:cNvPr>
          <p:cNvPicPr>
            <a:picLocks noChangeAspect="1"/>
          </p:cNvPicPr>
          <p:nvPr/>
        </p:nvPicPr>
        <p:blipFill>
          <a:blip r:embed="rId2"/>
          <a:stretch>
            <a:fillRect/>
          </a:stretch>
        </p:blipFill>
        <p:spPr>
          <a:xfrm>
            <a:off x="3704314" y="1748117"/>
            <a:ext cx="4845235" cy="3818965"/>
          </a:xfrm>
          <a:prstGeom prst="rect">
            <a:avLst/>
          </a:prstGeom>
        </p:spPr>
      </p:pic>
      <p:pic>
        <p:nvPicPr>
          <p:cNvPr id="7" name="Google Shape;803;p71" descr="tw4-new">
            <a:extLst>
              <a:ext uri="{FF2B5EF4-FFF2-40B4-BE49-F238E27FC236}">
                <a16:creationId xmlns:a16="http://schemas.microsoft.com/office/drawing/2014/main" id="{A40169BB-954B-43F2-4FD5-189DB318B882}"/>
              </a:ext>
            </a:extLst>
          </p:cNvPr>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8" name="Google Shape;1294;p126" descr="Q:\Front Office\VT-35 Updated Logo - May'13.png">
            <a:extLst>
              <a:ext uri="{FF2B5EF4-FFF2-40B4-BE49-F238E27FC236}">
                <a16:creationId xmlns:a16="http://schemas.microsoft.com/office/drawing/2014/main" id="{F10BF2BD-1820-8133-C9D7-6124A4271289}"/>
              </a:ext>
            </a:extLst>
          </p:cNvPr>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471028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1257"/>
        <p:cNvGrpSpPr/>
        <p:nvPr/>
      </p:nvGrpSpPr>
      <p:grpSpPr>
        <a:xfrm>
          <a:off x="0" y="0"/>
          <a:ext cx="0" cy="0"/>
          <a:chOff x="0" y="0"/>
          <a:chExt cx="0" cy="0"/>
        </a:xfrm>
      </p:grpSpPr>
      <p:sp>
        <p:nvSpPr>
          <p:cNvPr id="1258" name="Google Shape;1258;g9c6a83ca3a_0_120"/>
          <p:cNvSpPr txBox="1">
            <a:spLocks noGrp="1"/>
          </p:cNvSpPr>
          <p:nvPr>
            <p:ph type="title"/>
          </p:nvPr>
        </p:nvSpPr>
        <p:spPr>
          <a:xfrm>
            <a:off x="2365975" y="343925"/>
            <a:ext cx="4412100" cy="731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100"/>
              <a:t>Non-Towered Circling</a:t>
            </a:r>
            <a:endParaRPr sz="3100"/>
          </a:p>
        </p:txBody>
      </p:sp>
      <p:sp>
        <p:nvSpPr>
          <p:cNvPr id="1259" name="Google Shape;1259;g9c6a83ca3a_0_120"/>
          <p:cNvSpPr txBox="1">
            <a:spLocks noGrp="1"/>
          </p:cNvSpPr>
          <p:nvPr>
            <p:ph idx="1"/>
          </p:nvPr>
        </p:nvSpPr>
        <p:spPr>
          <a:xfrm>
            <a:off x="250825" y="1393359"/>
            <a:ext cx="8642400" cy="49626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2800" dirty="0"/>
              <a:t>AC 90-66B 03/13/18</a:t>
            </a:r>
            <a:endParaRPr sz="2800"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1600" dirty="0"/>
              <a:t>9.6 Instrument Flight Rules (IFR) Traffic. Pilots conducting instrument approaches should be particularly alert for other aircraft in the pattern so as to avoid interrupting the flow of traffic, and should bear in mind they do not have priority over other VFR traffic. Pilots are reminded that circling approaches require left-hand turns unless the approach procedure explicitly states otherwise. This has been upheld by prior FAA legal interpretations of § 91.126(b).</a:t>
            </a:r>
            <a:endParaRPr sz="1600"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2400" dirty="0">
                <a:solidFill>
                  <a:schemeClr val="tx2"/>
                </a:solidFill>
              </a:rPr>
              <a:t>The FAR/AIM mentions shortest path to base or downwind leg, just keep in mind that at non-towered fields they want you in left traffic unless the IFR procedure tells you otherwise.</a:t>
            </a:r>
            <a:endParaRPr sz="2400" dirty="0">
              <a:solidFill>
                <a:schemeClr val="tx2"/>
              </a:solidFill>
            </a:endParaRPr>
          </a:p>
        </p:txBody>
      </p:sp>
      <p:pic>
        <p:nvPicPr>
          <p:cNvPr id="1260" name="Google Shape;1260;g9c6a83ca3a_0_120" descr="tw4-new"/>
          <p:cNvPicPr preferRelativeResize="0"/>
          <p:nvPr/>
        </p:nvPicPr>
        <p:blipFill rotWithShape="1">
          <a:blip r:embed="rId3">
            <a:alphaModFix/>
          </a:blip>
          <a:srcRect/>
          <a:stretch/>
        </p:blipFill>
        <p:spPr>
          <a:xfrm>
            <a:off x="7613700" y="174813"/>
            <a:ext cx="1279525" cy="1120775"/>
          </a:xfrm>
          <a:prstGeom prst="rect">
            <a:avLst/>
          </a:prstGeom>
          <a:noFill/>
          <a:ln>
            <a:noFill/>
          </a:ln>
        </p:spPr>
      </p:pic>
      <p:pic>
        <p:nvPicPr>
          <p:cNvPr id="1261" name="Google Shape;1261;g9c6a83ca3a_0_120" descr="Q:\Front Office\VT-35 Updated Logo - May'13.png"/>
          <p:cNvPicPr preferRelativeResize="0"/>
          <p:nvPr/>
        </p:nvPicPr>
        <p:blipFill rotWithShape="1">
          <a:blip r:embed="rId4">
            <a:alphaModFix/>
          </a:blip>
          <a:srcRect/>
          <a:stretch/>
        </p:blipFill>
        <p:spPr>
          <a:xfrm>
            <a:off x="250825" y="77081"/>
            <a:ext cx="1081522" cy="1316278"/>
          </a:xfrm>
          <a:prstGeom prst="rect">
            <a:avLst/>
          </a:prstGeom>
          <a:noFill/>
          <a:ln>
            <a:noFill/>
          </a:ln>
        </p:spPr>
      </p:pic>
    </p:spTree>
    <p:extLst>
      <p:ext uri="{BB962C8B-B14F-4D97-AF65-F5344CB8AC3E}">
        <p14:creationId xmlns:p14="http://schemas.microsoft.com/office/powerpoint/2010/main" val="3808616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28707-03C6-2B06-A342-53A4E745A7A6}"/>
              </a:ext>
            </a:extLst>
          </p:cNvPr>
          <p:cNvSpPr>
            <a:spLocks noGrp="1"/>
          </p:cNvSpPr>
          <p:nvPr>
            <p:ph type="title"/>
          </p:nvPr>
        </p:nvSpPr>
        <p:spPr/>
        <p:txBody>
          <a:bodyPr/>
          <a:lstStyle/>
          <a:p>
            <a:r>
              <a:rPr lang="en-US" dirty="0"/>
              <a:t>NON-TOWERED Circling</a:t>
            </a:r>
          </a:p>
        </p:txBody>
      </p:sp>
      <p:pic>
        <p:nvPicPr>
          <p:cNvPr id="5" name="Content Placeholder 4" descr="A close-up of a text&#10;&#10;Description automatically generated">
            <a:extLst>
              <a:ext uri="{FF2B5EF4-FFF2-40B4-BE49-F238E27FC236}">
                <a16:creationId xmlns:a16="http://schemas.microsoft.com/office/drawing/2014/main" id="{25D465B5-87F0-138C-C728-8DCE20780529}"/>
              </a:ext>
            </a:extLst>
          </p:cNvPr>
          <p:cNvPicPr>
            <a:picLocks noGrp="1" noChangeAspect="1"/>
          </p:cNvPicPr>
          <p:nvPr>
            <p:ph idx="1"/>
          </p:nvPr>
        </p:nvPicPr>
        <p:blipFill>
          <a:blip r:embed="rId2"/>
          <a:stretch>
            <a:fillRect/>
          </a:stretch>
        </p:blipFill>
        <p:spPr>
          <a:xfrm>
            <a:off x="685346" y="1935922"/>
            <a:ext cx="7764463" cy="2564696"/>
          </a:xfrm>
        </p:spPr>
      </p:pic>
      <p:sp>
        <p:nvSpPr>
          <p:cNvPr id="6" name="TextBox 5">
            <a:extLst>
              <a:ext uri="{FF2B5EF4-FFF2-40B4-BE49-F238E27FC236}">
                <a16:creationId xmlns:a16="http://schemas.microsoft.com/office/drawing/2014/main" id="{49AC3995-2011-861B-A3DF-A17868F80FD0}"/>
              </a:ext>
            </a:extLst>
          </p:cNvPr>
          <p:cNvSpPr txBox="1"/>
          <p:nvPr/>
        </p:nvSpPr>
        <p:spPr>
          <a:xfrm>
            <a:off x="685346" y="4922079"/>
            <a:ext cx="7764463" cy="646331"/>
          </a:xfrm>
          <a:prstGeom prst="rect">
            <a:avLst/>
          </a:prstGeom>
          <a:noFill/>
        </p:spPr>
        <p:txBody>
          <a:bodyPr wrap="square" rtlCol="0">
            <a:spAutoFit/>
          </a:bodyPr>
          <a:lstStyle/>
          <a:p>
            <a:r>
              <a:rPr lang="en-US" dirty="0"/>
              <a:t>Reference: </a:t>
            </a:r>
          </a:p>
          <a:p>
            <a:r>
              <a:rPr lang="en-US" dirty="0"/>
              <a:t>	- FAR/AIM 91.126(b)(1)</a:t>
            </a:r>
          </a:p>
        </p:txBody>
      </p:sp>
      <p:pic>
        <p:nvPicPr>
          <p:cNvPr id="7" name="Google Shape;803;p71" descr="tw4-new">
            <a:extLst>
              <a:ext uri="{FF2B5EF4-FFF2-40B4-BE49-F238E27FC236}">
                <a16:creationId xmlns:a16="http://schemas.microsoft.com/office/drawing/2014/main" id="{857ACA8C-A0E8-A0BA-BECD-60AFAF54B87F}"/>
              </a:ext>
            </a:extLst>
          </p:cNvPr>
          <p:cNvPicPr preferRelativeResize="0"/>
          <p:nvPr/>
        </p:nvPicPr>
        <p:blipFill rotWithShape="1">
          <a:blip r:embed="rId3">
            <a:alphaModFix/>
          </a:blip>
          <a:srcRect/>
          <a:stretch/>
        </p:blipFill>
        <p:spPr>
          <a:xfrm>
            <a:off x="7391400" y="228600"/>
            <a:ext cx="1279525" cy="1120775"/>
          </a:xfrm>
          <a:prstGeom prst="rect">
            <a:avLst/>
          </a:prstGeom>
          <a:noFill/>
          <a:ln>
            <a:noFill/>
          </a:ln>
        </p:spPr>
      </p:pic>
      <p:pic>
        <p:nvPicPr>
          <p:cNvPr id="8" name="Google Shape;1294;p126" descr="Q:\Front Office\VT-35 Updated Logo - May'13.png">
            <a:extLst>
              <a:ext uri="{FF2B5EF4-FFF2-40B4-BE49-F238E27FC236}">
                <a16:creationId xmlns:a16="http://schemas.microsoft.com/office/drawing/2014/main" id="{B22C5251-93BB-F1F4-D8DA-BFBC412E0CAC}"/>
              </a:ext>
            </a:extLst>
          </p:cNvPr>
          <p:cNvPicPr preferRelativeResize="0"/>
          <p:nvPr/>
        </p:nvPicPr>
        <p:blipFill rotWithShape="1">
          <a:blip r:embed="rId4">
            <a:alphaModFix/>
          </a:blip>
          <a:srcRect/>
          <a:stretch/>
        </p:blipFill>
        <p:spPr>
          <a:xfrm>
            <a:off x="381000" y="53944"/>
            <a:ext cx="1081522" cy="1316278"/>
          </a:xfrm>
          <a:prstGeom prst="rect">
            <a:avLst/>
          </a:prstGeom>
          <a:noFill/>
          <a:ln>
            <a:noFill/>
          </a:ln>
        </p:spPr>
      </p:pic>
    </p:spTree>
    <p:extLst>
      <p:ext uri="{BB962C8B-B14F-4D97-AF65-F5344CB8AC3E}">
        <p14:creationId xmlns:p14="http://schemas.microsoft.com/office/powerpoint/2010/main" val="4165205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845"/>
        <p:cNvGrpSpPr/>
        <p:nvPr/>
      </p:nvGrpSpPr>
      <p:grpSpPr>
        <a:xfrm>
          <a:off x="0" y="0"/>
          <a:ext cx="0" cy="0"/>
          <a:chOff x="0" y="0"/>
          <a:chExt cx="0" cy="0"/>
        </a:xfrm>
      </p:grpSpPr>
      <p:sp>
        <p:nvSpPr>
          <p:cNvPr id="846" name="Google Shape;846;p76"/>
          <p:cNvSpPr txBox="1">
            <a:spLocks noGrp="1"/>
          </p:cNvSpPr>
          <p:nvPr>
            <p:ph type="title"/>
          </p:nvPr>
        </p:nvSpPr>
        <p:spPr>
          <a:xfrm>
            <a:off x="1653761" y="228600"/>
            <a:ext cx="5912677"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Circling Missed Approach</a:t>
            </a:r>
            <a:endParaRPr/>
          </a:p>
        </p:txBody>
      </p:sp>
      <p:sp>
        <p:nvSpPr>
          <p:cNvPr id="847" name="Google Shape;847;p76"/>
          <p:cNvSpPr/>
          <p:nvPr/>
        </p:nvSpPr>
        <p:spPr>
          <a:xfrm>
            <a:off x="6018213" y="3336925"/>
            <a:ext cx="9144000" cy="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848" name="Google Shape;848;p76"/>
          <p:cNvSpPr txBox="1"/>
          <p:nvPr/>
        </p:nvSpPr>
        <p:spPr>
          <a:xfrm>
            <a:off x="1981199" y="1447126"/>
            <a:ext cx="5257800" cy="50167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lt2"/>
                </a:solidFill>
                <a:latin typeface="Times New Roman"/>
                <a:ea typeface="Times New Roman"/>
                <a:cs typeface="Times New Roman"/>
                <a:sym typeface="Times New Roman"/>
              </a:rPr>
              <a:t>Comply with the intent of the missed approach.</a:t>
            </a: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3200" dirty="0">
              <a:solidFill>
                <a:schemeClr val="lt2"/>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2"/>
                </a:solidFill>
                <a:latin typeface="Times New Roman"/>
                <a:ea typeface="Times New Roman"/>
                <a:cs typeface="Times New Roman"/>
                <a:sym typeface="Times New Roman"/>
              </a:rPr>
              <a:t>This requires a climbing LEFT, not a climbing right!</a:t>
            </a:r>
            <a:endParaRPr dirty="0"/>
          </a:p>
        </p:txBody>
      </p:sp>
      <p:pic>
        <p:nvPicPr>
          <p:cNvPr id="850" name="Google Shape;850;p76"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851" name="Google Shape;851;p76" descr="8-15-2012_11-09-52.png"/>
          <p:cNvPicPr preferRelativeResize="0"/>
          <p:nvPr/>
        </p:nvPicPr>
        <p:blipFill rotWithShape="1">
          <a:blip r:embed="rId4">
            <a:alphaModFix/>
          </a:blip>
          <a:srcRect/>
          <a:stretch/>
        </p:blipFill>
        <p:spPr>
          <a:xfrm>
            <a:off x="2514599" y="2558968"/>
            <a:ext cx="4191000" cy="2590800"/>
          </a:xfrm>
          <a:prstGeom prst="rect">
            <a:avLst/>
          </a:prstGeom>
          <a:noFill/>
          <a:ln>
            <a:noFill/>
          </a:ln>
        </p:spPr>
      </p:pic>
      <p:pic>
        <p:nvPicPr>
          <p:cNvPr id="8" name="Google Shape;840;p75" descr="Q:\Front Office\VT-35 Updated Logo - May'13.png"/>
          <p:cNvPicPr preferRelativeResize="0"/>
          <p:nvPr/>
        </p:nvPicPr>
        <p:blipFill rotWithShape="1">
          <a:blip r:embed="rId5">
            <a:alphaModFix/>
          </a:blip>
          <a:srcRect/>
          <a:stretch/>
        </p:blipFill>
        <p:spPr>
          <a:xfrm>
            <a:off x="274202" y="130848"/>
            <a:ext cx="1081522" cy="131627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856"/>
        <p:cNvGrpSpPr/>
        <p:nvPr/>
      </p:nvGrpSpPr>
      <p:grpSpPr>
        <a:xfrm>
          <a:off x="0" y="0"/>
          <a:ext cx="0" cy="0"/>
          <a:chOff x="0" y="0"/>
          <a:chExt cx="0" cy="0"/>
        </a:xfrm>
      </p:grpSpPr>
      <p:sp>
        <p:nvSpPr>
          <p:cNvPr id="857" name="Google Shape;857;p77"/>
          <p:cNvSpPr txBox="1">
            <a:spLocks noGrp="1"/>
          </p:cNvSpPr>
          <p:nvPr>
            <p:ph type="title"/>
          </p:nvPr>
        </p:nvSpPr>
        <p:spPr>
          <a:xfrm>
            <a:off x="810853" y="228600"/>
            <a:ext cx="7765321" cy="132632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t>Circling Missed Approach</a:t>
            </a:r>
            <a:endParaRPr dirty="0"/>
          </a:p>
        </p:txBody>
      </p:sp>
      <p:sp>
        <p:nvSpPr>
          <p:cNvPr id="858" name="Google Shape;858;p77"/>
          <p:cNvSpPr txBox="1">
            <a:spLocks noGrp="1"/>
          </p:cNvSpPr>
          <p:nvPr>
            <p:ph idx="1"/>
          </p:nvPr>
        </p:nvSpPr>
        <p:spPr>
          <a:xfrm>
            <a:off x="685347" y="1905032"/>
            <a:ext cx="7772400" cy="3975815"/>
          </a:xfrm>
          <a:prstGeom prst="rect">
            <a:avLst/>
          </a:prstGeom>
          <a:noFill/>
          <a:ln>
            <a:noFill/>
          </a:ln>
        </p:spPr>
        <p:txBody>
          <a:bodyPr spcFirstLastPara="1" wrap="square" lIns="91425" tIns="45700" rIns="91425" bIns="45700" anchor="t" anchorCtr="0">
            <a:noAutofit/>
          </a:bodyPr>
          <a:lstStyle/>
          <a:p>
            <a:pPr marL="990600" lvl="1" indent="-533400" algn="l" rtl="0">
              <a:spcBef>
                <a:spcPts val="0"/>
              </a:spcBef>
              <a:spcAft>
                <a:spcPts val="0"/>
              </a:spcAft>
              <a:buSzPts val="2800"/>
              <a:buFont typeface="Verdana"/>
              <a:buChar char="•"/>
            </a:pPr>
            <a:r>
              <a:rPr lang="en-US" sz="2400" dirty="0"/>
              <a:t>Initiate a CLIMBING turn towards the runway, and CONTINUE the turn to comply with the intent of the missed approach. </a:t>
            </a:r>
            <a:endParaRPr sz="2400" dirty="0"/>
          </a:p>
          <a:p>
            <a:pPr marL="990600" lvl="1" indent="-355600" algn="l" rtl="0">
              <a:spcBef>
                <a:spcPts val="560"/>
              </a:spcBef>
              <a:spcAft>
                <a:spcPts val="0"/>
              </a:spcAft>
              <a:buSzPts val="2800"/>
              <a:buFont typeface="Verdana"/>
              <a:buNone/>
            </a:pPr>
            <a:endParaRPr sz="2400" dirty="0"/>
          </a:p>
          <a:p>
            <a:pPr marL="990600" lvl="1" indent="-533400" algn="l" rtl="0">
              <a:spcBef>
                <a:spcPts val="560"/>
              </a:spcBef>
              <a:spcAft>
                <a:spcPts val="0"/>
              </a:spcAft>
              <a:buSzPts val="2800"/>
              <a:buFont typeface="Verdana"/>
              <a:buChar char="•"/>
            </a:pPr>
            <a:r>
              <a:rPr lang="en-US" sz="2400" dirty="0"/>
              <a:t>Does not always mean you will get on the dotted line.  </a:t>
            </a:r>
            <a:endParaRPr sz="2400" dirty="0"/>
          </a:p>
          <a:p>
            <a:pPr marL="1371600" lvl="2" indent="-304800" algn="l" rtl="0">
              <a:spcBef>
                <a:spcPts val="480"/>
              </a:spcBef>
              <a:spcAft>
                <a:spcPts val="0"/>
              </a:spcAft>
              <a:buSzPts val="2400"/>
              <a:buFont typeface="Verdana"/>
              <a:buNone/>
            </a:pPr>
            <a:endParaRPr dirty="0"/>
          </a:p>
          <a:p>
            <a:pPr marL="1371600" lvl="2" indent="-304800" algn="l" rtl="0">
              <a:spcBef>
                <a:spcPts val="480"/>
              </a:spcBef>
              <a:spcAft>
                <a:spcPts val="0"/>
              </a:spcAft>
              <a:buSzPts val="2400"/>
              <a:buFont typeface="Verdana"/>
              <a:buNone/>
            </a:pPr>
            <a:endParaRPr dirty="0"/>
          </a:p>
          <a:p>
            <a:pPr marL="1371600" lvl="2" indent="-304800" algn="l" rtl="0">
              <a:spcBef>
                <a:spcPts val="480"/>
              </a:spcBef>
              <a:spcAft>
                <a:spcPts val="0"/>
              </a:spcAft>
              <a:buSzPts val="2400"/>
              <a:buFont typeface="Verdana"/>
              <a:buNone/>
            </a:pPr>
            <a:endParaRPr dirty="0"/>
          </a:p>
        </p:txBody>
      </p:sp>
      <p:pic>
        <p:nvPicPr>
          <p:cNvPr id="859" name="Google Shape;859;p77"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pic>
        <p:nvPicPr>
          <p:cNvPr id="860" name="Google Shape;860;p77"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874"/>
        <p:cNvGrpSpPr/>
        <p:nvPr/>
      </p:nvGrpSpPr>
      <p:grpSpPr>
        <a:xfrm>
          <a:off x="0" y="0"/>
          <a:ext cx="0" cy="0"/>
          <a:chOff x="0" y="0"/>
          <a:chExt cx="0" cy="0"/>
        </a:xfrm>
      </p:grpSpPr>
      <p:sp>
        <p:nvSpPr>
          <p:cNvPr id="875" name="Google Shape;875;p79"/>
          <p:cNvSpPr txBox="1">
            <a:spLocks noGrp="1"/>
          </p:cNvSpPr>
          <p:nvPr>
            <p:ph type="ctrTitle"/>
          </p:nvPr>
        </p:nvSpPr>
        <p:spPr>
          <a:xfrm>
            <a:off x="1667435" y="156882"/>
            <a:ext cx="5809129" cy="9144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RNAV approaches</a:t>
            </a:r>
            <a:endParaRPr dirty="0"/>
          </a:p>
        </p:txBody>
      </p:sp>
      <p:sp>
        <p:nvSpPr>
          <p:cNvPr id="876" name="Google Shape;876;p79"/>
          <p:cNvSpPr txBox="1">
            <a:spLocks noGrp="1"/>
          </p:cNvSpPr>
          <p:nvPr>
            <p:ph type="subTitle" idx="1"/>
          </p:nvPr>
        </p:nvSpPr>
        <p:spPr>
          <a:xfrm>
            <a:off x="533399" y="1640541"/>
            <a:ext cx="8077200" cy="4191000"/>
          </a:xfrm>
          <a:prstGeom prst="rect">
            <a:avLst/>
          </a:prstGeom>
          <a:noFill/>
          <a:ln>
            <a:noFill/>
          </a:ln>
        </p:spPr>
        <p:txBody>
          <a:bodyPr spcFirstLastPara="1" wrap="square" lIns="91425" tIns="45700" rIns="91425" bIns="45700" anchor="t" anchorCtr="0">
            <a:noAutofit/>
          </a:bodyPr>
          <a:lstStyle/>
          <a:p>
            <a:pPr marL="609600" lvl="0" indent="-609600" algn="l" rtl="0">
              <a:spcBef>
                <a:spcPts val="480"/>
              </a:spcBef>
              <a:spcAft>
                <a:spcPts val="0"/>
              </a:spcAft>
              <a:buSzPts val="2400"/>
              <a:buFont typeface="Verdana"/>
              <a:buAutoNum type="arabicPeriod"/>
            </a:pPr>
            <a:r>
              <a:rPr lang="en-US" sz="2400" dirty="0"/>
              <a:t>CDI scale</a:t>
            </a:r>
            <a:endParaRPr dirty="0"/>
          </a:p>
          <a:p>
            <a:pPr marL="609600" lvl="0" indent="-609600" algn="l" rtl="0">
              <a:spcBef>
                <a:spcPts val="480"/>
              </a:spcBef>
              <a:spcAft>
                <a:spcPts val="0"/>
              </a:spcAft>
              <a:buSzPts val="2400"/>
              <a:buFont typeface="Verdana"/>
              <a:buAutoNum type="arabicPeriod"/>
            </a:pPr>
            <a:r>
              <a:rPr lang="en-US" sz="2400" dirty="0"/>
              <a:t>Inflight</a:t>
            </a:r>
            <a:endParaRPr dirty="0"/>
          </a:p>
          <a:p>
            <a:pPr marL="609600" lvl="0" indent="-609600" algn="l" rtl="0">
              <a:spcBef>
                <a:spcPts val="480"/>
              </a:spcBef>
              <a:spcAft>
                <a:spcPts val="0"/>
              </a:spcAft>
              <a:buSzPts val="2400"/>
              <a:buFont typeface="Verdana"/>
              <a:buAutoNum type="arabicPeriod"/>
            </a:pPr>
            <a:r>
              <a:rPr lang="en-US" sz="2400" dirty="0"/>
              <a:t>Types of approaches</a:t>
            </a:r>
            <a:endParaRPr dirty="0"/>
          </a:p>
          <a:p>
            <a:pPr marL="609600" lvl="0" indent="-609600" algn="l" rtl="0">
              <a:spcBef>
                <a:spcPts val="480"/>
              </a:spcBef>
              <a:spcAft>
                <a:spcPts val="0"/>
              </a:spcAft>
              <a:buSzPts val="2400"/>
              <a:buFont typeface="Verdana"/>
              <a:buAutoNum type="arabicPeriod"/>
            </a:pPr>
            <a:r>
              <a:rPr lang="en-US" sz="2400" dirty="0"/>
              <a:t>How to fly them</a:t>
            </a:r>
            <a:endParaRPr dirty="0"/>
          </a:p>
          <a:p>
            <a:pPr marL="609600" lvl="0" indent="-609600" algn="l" rtl="0">
              <a:spcBef>
                <a:spcPts val="480"/>
              </a:spcBef>
              <a:spcAft>
                <a:spcPts val="0"/>
              </a:spcAft>
              <a:buSzPts val="2400"/>
              <a:buFont typeface="Verdana"/>
              <a:buAutoNum type="arabicPeriod"/>
            </a:pPr>
            <a:r>
              <a:rPr lang="en-US" sz="2400" dirty="0"/>
              <a:t>Warnings</a:t>
            </a:r>
            <a:endParaRPr dirty="0"/>
          </a:p>
          <a:p>
            <a:pPr marL="609600" lvl="0" indent="-609600" algn="l" rtl="0">
              <a:spcBef>
                <a:spcPts val="480"/>
              </a:spcBef>
              <a:spcAft>
                <a:spcPts val="0"/>
              </a:spcAft>
              <a:buSzPts val="2400"/>
              <a:buFont typeface="Verdana"/>
              <a:buAutoNum type="arabicPeriod"/>
            </a:pPr>
            <a:r>
              <a:rPr lang="en-US" sz="2400" dirty="0"/>
              <a:t>CRM</a:t>
            </a:r>
            <a:endParaRPr dirty="0"/>
          </a:p>
          <a:p>
            <a:pPr marL="609600" lvl="0" indent="-609600" algn="l" rtl="0">
              <a:spcBef>
                <a:spcPts val="480"/>
              </a:spcBef>
              <a:spcAft>
                <a:spcPts val="0"/>
              </a:spcAft>
              <a:buSzPts val="2400"/>
              <a:buFont typeface="Verdana"/>
              <a:buAutoNum type="arabicPeriod"/>
            </a:pPr>
            <a:r>
              <a:rPr lang="en-US" sz="2400" dirty="0"/>
              <a:t>Extras</a:t>
            </a:r>
            <a:endParaRPr dirty="0"/>
          </a:p>
          <a:p>
            <a:pPr marL="609600" lvl="0" indent="-457200" algn="l" rtl="0">
              <a:spcBef>
                <a:spcPts val="480"/>
              </a:spcBef>
              <a:spcAft>
                <a:spcPts val="0"/>
              </a:spcAft>
              <a:buSzPts val="2400"/>
              <a:buFont typeface="Verdana"/>
              <a:buNone/>
            </a:pPr>
            <a:endParaRPr sz="2400" dirty="0"/>
          </a:p>
        </p:txBody>
      </p:sp>
      <p:pic>
        <p:nvPicPr>
          <p:cNvPr id="877" name="Google Shape;877;p79" descr="tw4-new"/>
          <p:cNvPicPr preferRelativeResize="0"/>
          <p:nvPr/>
        </p:nvPicPr>
        <p:blipFill rotWithShape="1">
          <a:blip r:embed="rId3">
            <a:alphaModFix/>
          </a:blip>
          <a:srcRect/>
          <a:stretch/>
        </p:blipFill>
        <p:spPr>
          <a:xfrm>
            <a:off x="7696200" y="228600"/>
            <a:ext cx="1279525" cy="1120775"/>
          </a:xfrm>
          <a:prstGeom prst="rect">
            <a:avLst/>
          </a:prstGeom>
          <a:noFill/>
          <a:ln>
            <a:noFill/>
          </a:ln>
        </p:spPr>
      </p:pic>
      <p:pic>
        <p:nvPicPr>
          <p:cNvPr id="878" name="Google Shape;878;p7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Electronic Pubs</a:t>
            </a:r>
          </a:p>
        </p:txBody>
      </p:sp>
      <p:sp>
        <p:nvSpPr>
          <p:cNvPr id="3" name="Text Placeholder 2"/>
          <p:cNvSpPr>
            <a:spLocks noGrp="1"/>
          </p:cNvSpPr>
          <p:nvPr>
            <p:ph idx="1"/>
          </p:nvPr>
        </p:nvSpPr>
        <p:spPr>
          <a:xfrm>
            <a:off x="685346" y="1622611"/>
            <a:ext cx="7765322" cy="4912659"/>
          </a:xfrm>
        </p:spPr>
        <p:txBody>
          <a:bodyPr>
            <a:normAutofit fontScale="92500" lnSpcReduction="20000"/>
          </a:bodyPr>
          <a:lstStyle/>
          <a:p>
            <a:r>
              <a:rPr lang="en-US" dirty="0"/>
              <a:t>Electronic Kneeboard (</a:t>
            </a:r>
            <a:r>
              <a:rPr lang="en-US" dirty="0" err="1"/>
              <a:t>EKB</a:t>
            </a:r>
            <a:r>
              <a:rPr lang="en-US" dirty="0"/>
              <a:t>) tablets equipped with </a:t>
            </a:r>
            <a:r>
              <a:rPr lang="en-US" dirty="0" err="1"/>
              <a:t>ForeFlight</a:t>
            </a:r>
            <a:r>
              <a:rPr lang="en-US" dirty="0"/>
              <a:t> are authorized for use by all aircrew. Squadron members are responsible for ensuring all software and publications on their </a:t>
            </a:r>
            <a:r>
              <a:rPr lang="en-US" dirty="0" err="1"/>
              <a:t>EKBs</a:t>
            </a:r>
            <a:r>
              <a:rPr lang="en-US" dirty="0"/>
              <a:t> are kept up-to-date and batteries are charged for the duration of their events. </a:t>
            </a:r>
          </a:p>
          <a:p>
            <a:pPr lvl="1"/>
            <a:r>
              <a:rPr lang="en-US" dirty="0"/>
              <a:t>REF: VT35INST 3710.1N</a:t>
            </a:r>
          </a:p>
          <a:p>
            <a:r>
              <a:rPr lang="en-US" dirty="0" err="1"/>
              <a:t>SNAs</a:t>
            </a:r>
            <a:r>
              <a:rPr lang="en-US" dirty="0"/>
              <a:t> </a:t>
            </a:r>
            <a:r>
              <a:rPr lang="en-US" b="1" u="sng" dirty="0"/>
              <a:t>shall not</a:t>
            </a:r>
            <a:r>
              <a:rPr lang="en-US" dirty="0"/>
              <a:t> use any type of Global Positioning System tracking or approach plates with notes during training events. The decision to carry a set of current paper publications on each flight for backup is up to IP discretion. </a:t>
            </a:r>
            <a:r>
              <a:rPr lang="en-US" dirty="0" err="1"/>
              <a:t>EKBs</a:t>
            </a:r>
            <a:r>
              <a:rPr lang="en-US" dirty="0"/>
              <a:t> </a:t>
            </a:r>
            <a:r>
              <a:rPr lang="en-US" b="1" u="sng" dirty="0"/>
              <a:t>shall not </a:t>
            </a:r>
            <a:r>
              <a:rPr lang="en-US" dirty="0"/>
              <a:t>be left in unoccupied aircraft due to the risk of fire from battery thermal runaway.</a:t>
            </a:r>
          </a:p>
          <a:p>
            <a:pPr lvl="1"/>
            <a:r>
              <a:rPr lang="en-US" dirty="0"/>
              <a:t>REF: VT35INST 3710.1N</a:t>
            </a:r>
          </a:p>
          <a:p>
            <a:r>
              <a:rPr lang="en-US" dirty="0">
                <a:solidFill>
                  <a:srgbClr val="FF0000"/>
                </a:solidFill>
              </a:rPr>
              <a:t>NOTE: Students not in compliance with regulations will receive an OLQ Pink sheet with UNSAT left up to the discretion of the instructor.</a:t>
            </a:r>
          </a:p>
          <a:p>
            <a:endParaRPr lang="en-US" dirty="0"/>
          </a:p>
        </p:txBody>
      </p:sp>
      <p:pic>
        <p:nvPicPr>
          <p:cNvPr id="4" name="Google Shape;167;g99e2ee503b_0_0"/>
          <p:cNvPicPr preferRelativeResize="0"/>
          <p:nvPr/>
        </p:nvPicPr>
        <p:blipFill rotWithShape="1">
          <a:blip r:embed="rId2">
            <a:alphaModFix/>
          </a:blip>
          <a:srcRect/>
          <a:stretch/>
        </p:blipFill>
        <p:spPr>
          <a:xfrm>
            <a:off x="218607" y="152400"/>
            <a:ext cx="939148" cy="1143000"/>
          </a:xfrm>
          <a:prstGeom prst="rect">
            <a:avLst/>
          </a:prstGeom>
          <a:noFill/>
          <a:ln>
            <a:noFill/>
          </a:ln>
        </p:spPr>
      </p:pic>
      <p:pic>
        <p:nvPicPr>
          <p:cNvPr id="5" name="Google Shape;168;g99e2ee503b_0_0" descr="tw4-new"/>
          <p:cNvPicPr preferRelativeResize="0"/>
          <p:nvPr/>
        </p:nvPicPr>
        <p:blipFill rotWithShape="1">
          <a:blip r:embed="rId3">
            <a:alphaModFix/>
          </a:blip>
          <a:srcRect/>
          <a:stretch/>
        </p:blipFill>
        <p:spPr>
          <a:xfrm>
            <a:off x="7864475" y="151986"/>
            <a:ext cx="1279525" cy="1120775"/>
          </a:xfrm>
          <a:prstGeom prst="rect">
            <a:avLst/>
          </a:prstGeom>
          <a:noFill/>
          <a:ln>
            <a:noFill/>
          </a:ln>
        </p:spPr>
      </p:pic>
    </p:spTree>
    <p:extLst>
      <p:ext uri="{BB962C8B-B14F-4D97-AF65-F5344CB8AC3E}">
        <p14:creationId xmlns:p14="http://schemas.microsoft.com/office/powerpoint/2010/main" val="982525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964"/>
        <p:cNvGrpSpPr/>
        <p:nvPr/>
      </p:nvGrpSpPr>
      <p:grpSpPr>
        <a:xfrm>
          <a:off x="0" y="0"/>
          <a:ext cx="0" cy="0"/>
          <a:chOff x="0" y="0"/>
          <a:chExt cx="0" cy="0"/>
        </a:xfrm>
      </p:grpSpPr>
      <p:sp>
        <p:nvSpPr>
          <p:cNvPr id="965" name="Google Shape;965;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CDI SCALE</a:t>
            </a:r>
            <a:endParaRPr dirty="0"/>
          </a:p>
        </p:txBody>
      </p:sp>
      <p:sp>
        <p:nvSpPr>
          <p:cNvPr id="966" name="Google Shape;966;p92"/>
          <p:cNvSpPr txBox="1">
            <a:spLocks noGrp="1"/>
          </p:cNvSpPr>
          <p:nvPr>
            <p:ph idx="1"/>
          </p:nvPr>
        </p:nvSpPr>
        <p:spPr>
          <a:xfrm>
            <a:off x="228600" y="1676400"/>
            <a:ext cx="8763000" cy="4186518"/>
          </a:xfrm>
          <a:prstGeom prst="rect">
            <a:avLst/>
          </a:prstGeom>
          <a:noFill/>
          <a:ln>
            <a:noFill/>
          </a:ln>
        </p:spPr>
        <p:txBody>
          <a:bodyPr spcFirstLastPara="1" wrap="square" lIns="91425" tIns="45700" rIns="91425" bIns="45700" anchor="t" anchorCtr="0">
            <a:noAutofit/>
          </a:bodyPr>
          <a:lstStyle/>
          <a:p>
            <a:pPr>
              <a:spcBef>
                <a:spcPts val="640"/>
              </a:spcBef>
              <a:buSzPts val="3200"/>
            </a:pPr>
            <a:r>
              <a:rPr lang="en-US" sz="2400" dirty="0"/>
              <a:t>3 Modes of Operation</a:t>
            </a:r>
            <a:endParaRPr sz="2400" dirty="0"/>
          </a:p>
          <a:p>
            <a:pPr lvl="1">
              <a:spcBef>
                <a:spcPts val="560"/>
              </a:spcBef>
              <a:buSzPts val="2800"/>
            </a:pPr>
            <a:r>
              <a:rPr lang="en-US" sz="2400" dirty="0" err="1"/>
              <a:t>Enroute</a:t>
            </a:r>
            <a:endParaRPr sz="2400" dirty="0"/>
          </a:p>
          <a:p>
            <a:pPr lvl="1">
              <a:spcBef>
                <a:spcPts val="560"/>
              </a:spcBef>
              <a:buSzPts val="2800"/>
            </a:pPr>
            <a:r>
              <a:rPr lang="en-US" sz="2400" dirty="0"/>
              <a:t>Terminal</a:t>
            </a:r>
            <a:endParaRPr sz="2400" dirty="0"/>
          </a:p>
          <a:p>
            <a:pPr lvl="1">
              <a:spcBef>
                <a:spcPts val="560"/>
              </a:spcBef>
              <a:buSzPts val="2800"/>
            </a:pPr>
            <a:r>
              <a:rPr lang="en-US" sz="2400" dirty="0"/>
              <a:t>Approach</a:t>
            </a:r>
            <a:endParaRPr sz="2400" dirty="0"/>
          </a:p>
          <a:p>
            <a:pPr marL="342900" lvl="0" indent="-342900" algn="l" rtl="0">
              <a:spcBef>
                <a:spcPts val="640"/>
              </a:spcBef>
              <a:spcAft>
                <a:spcPts val="0"/>
              </a:spcAft>
              <a:buSzPts val="3200"/>
              <a:buFont typeface="Verdana"/>
              <a:buNone/>
            </a:pPr>
            <a:endParaRPr dirty="0"/>
          </a:p>
        </p:txBody>
      </p:sp>
      <p:pic>
        <p:nvPicPr>
          <p:cNvPr id="967" name="Google Shape;967;p92"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968" name="Google Shape;968;p92"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973"/>
        <p:cNvGrpSpPr/>
        <p:nvPr/>
      </p:nvGrpSpPr>
      <p:grpSpPr>
        <a:xfrm>
          <a:off x="0" y="0"/>
          <a:ext cx="0" cy="0"/>
          <a:chOff x="0" y="0"/>
          <a:chExt cx="0" cy="0"/>
        </a:xfrm>
      </p:grpSpPr>
      <p:pic>
        <p:nvPicPr>
          <p:cNvPr id="974" name="Google Shape;974;p93"/>
          <p:cNvPicPr preferRelativeResize="0"/>
          <p:nvPr/>
        </p:nvPicPr>
        <p:blipFill rotWithShape="1">
          <a:blip r:embed="rId3">
            <a:alphaModFix/>
          </a:blip>
          <a:srcRect b="11373"/>
          <a:stretch/>
        </p:blipFill>
        <p:spPr>
          <a:xfrm>
            <a:off x="304800" y="2438400"/>
            <a:ext cx="8458200" cy="4040188"/>
          </a:xfrm>
          <a:prstGeom prst="rect">
            <a:avLst/>
          </a:prstGeom>
          <a:noFill/>
          <a:ln>
            <a:noFill/>
          </a:ln>
        </p:spPr>
      </p:pic>
      <p:sp>
        <p:nvSpPr>
          <p:cNvPr id="975" name="Google Shape;975;p93"/>
          <p:cNvSpPr txBox="1">
            <a:spLocks noGrp="1"/>
          </p:cNvSpPr>
          <p:nvPr>
            <p:ph type="title"/>
          </p:nvPr>
        </p:nvSpPr>
        <p:spPr>
          <a:xfrm>
            <a:off x="544301" y="358204"/>
            <a:ext cx="7765321" cy="7077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CDI SCALE</a:t>
            </a:r>
            <a:endParaRPr dirty="0"/>
          </a:p>
        </p:txBody>
      </p:sp>
      <p:pic>
        <p:nvPicPr>
          <p:cNvPr id="976" name="Google Shape;976;p93"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977" name="Google Shape;977;p93"/>
          <p:cNvSpPr txBox="1"/>
          <p:nvPr/>
        </p:nvSpPr>
        <p:spPr>
          <a:xfrm>
            <a:off x="1752600" y="5638800"/>
            <a:ext cx="1143000" cy="33855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latin typeface="Tahoma"/>
                <a:ea typeface="Tahoma"/>
                <a:cs typeface="Tahoma"/>
                <a:sym typeface="Tahoma"/>
              </a:rPr>
              <a:t>2.0 NM</a:t>
            </a:r>
            <a:endParaRPr sz="1600">
              <a:solidFill>
                <a:schemeClr val="lt1"/>
              </a:solidFill>
              <a:latin typeface="Tahoma"/>
              <a:ea typeface="Tahoma"/>
              <a:cs typeface="Tahoma"/>
              <a:sym typeface="Tahoma"/>
            </a:endParaRPr>
          </a:p>
        </p:txBody>
      </p:sp>
      <p:pic>
        <p:nvPicPr>
          <p:cNvPr id="978" name="Google Shape;978;p93" descr="tw4-new"/>
          <p:cNvPicPr preferRelativeResize="0"/>
          <p:nvPr/>
        </p:nvPicPr>
        <p:blipFill rotWithShape="1">
          <a:blip r:embed="rId5">
            <a:alphaModFix/>
          </a:blip>
          <a:srcRect/>
          <a:stretch/>
        </p:blipFill>
        <p:spPr>
          <a:xfrm>
            <a:off x="7391400" y="228600"/>
            <a:ext cx="1279525" cy="11207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5" name="Google Shape;985;p94"/>
          <p:cNvSpPr txBox="1">
            <a:spLocks noGrp="1"/>
          </p:cNvSpPr>
          <p:nvPr>
            <p:ph type="title"/>
          </p:nvPr>
        </p:nvSpPr>
        <p:spPr>
          <a:xfrm>
            <a:off x="544301" y="358204"/>
            <a:ext cx="7765321" cy="70775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CDI SCALE</a:t>
            </a:r>
            <a:endParaRPr dirty="0"/>
          </a:p>
        </p:txBody>
      </p:sp>
      <p:sp>
        <p:nvSpPr>
          <p:cNvPr id="984" name="Google Shape;984;p94"/>
          <p:cNvSpPr txBox="1">
            <a:spLocks noGrp="1"/>
          </p:cNvSpPr>
          <p:nvPr>
            <p:ph idx="1"/>
          </p:nvPr>
        </p:nvSpPr>
        <p:spPr>
          <a:xfrm>
            <a:off x="228600" y="1676400"/>
            <a:ext cx="8763000"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sz="2400" dirty="0" err="1"/>
              <a:t>Enroute</a:t>
            </a:r>
            <a:r>
              <a:rPr lang="en-US" sz="2400" dirty="0"/>
              <a:t> Mode</a:t>
            </a:r>
            <a:endParaRPr sz="2400" dirty="0"/>
          </a:p>
          <a:p>
            <a:pPr marL="742950" lvl="1" indent="-285750" algn="l" rtl="0">
              <a:spcBef>
                <a:spcPts val="560"/>
              </a:spcBef>
              <a:spcAft>
                <a:spcPts val="0"/>
              </a:spcAft>
              <a:buSzPts val="2800"/>
              <a:buFont typeface="Verdana"/>
              <a:buChar char="•"/>
            </a:pPr>
            <a:r>
              <a:rPr lang="en-US" sz="2400" dirty="0"/>
              <a:t>CDI = +/-2NM</a:t>
            </a:r>
            <a:endParaRPr sz="2400" dirty="0"/>
          </a:p>
          <a:p>
            <a:pPr marL="342900" lvl="0" indent="-139700" algn="l" rtl="0">
              <a:spcBef>
                <a:spcPts val="640"/>
              </a:spcBef>
              <a:spcAft>
                <a:spcPts val="0"/>
              </a:spcAft>
              <a:buSzPts val="3200"/>
              <a:buFont typeface="Verdana"/>
              <a:buNone/>
            </a:pPr>
            <a:endParaRPr sz="2400" dirty="0"/>
          </a:p>
          <a:p>
            <a:pPr marL="342900" lvl="0" indent="-342900" algn="l" rtl="0">
              <a:spcBef>
                <a:spcPts val="640"/>
              </a:spcBef>
              <a:spcAft>
                <a:spcPts val="0"/>
              </a:spcAft>
              <a:buSzPts val="3200"/>
              <a:buFont typeface="Verdana"/>
              <a:buChar char="•"/>
            </a:pPr>
            <a:r>
              <a:rPr lang="en-US" sz="2400" dirty="0" err="1"/>
              <a:t>Enroute</a:t>
            </a:r>
            <a:r>
              <a:rPr lang="en-US" sz="2400" dirty="0"/>
              <a:t> mode is active:</a:t>
            </a:r>
            <a:endParaRPr sz="2400" dirty="0"/>
          </a:p>
          <a:p>
            <a:pPr marL="742950" lvl="1" indent="-285750" algn="l" rtl="0">
              <a:spcBef>
                <a:spcPts val="560"/>
              </a:spcBef>
              <a:spcAft>
                <a:spcPts val="0"/>
              </a:spcAft>
              <a:buSzPts val="2800"/>
              <a:buFont typeface="Verdana"/>
              <a:buChar char="•"/>
            </a:pPr>
            <a:r>
              <a:rPr lang="en-US" sz="2400" dirty="0"/>
              <a:t>Until 2nm prior to 30 nm from arrival airport</a:t>
            </a:r>
            <a:endParaRPr sz="2400" dirty="0"/>
          </a:p>
          <a:p>
            <a:pPr marL="742950" lvl="1" indent="-285750" algn="l" rtl="0">
              <a:spcBef>
                <a:spcPts val="560"/>
              </a:spcBef>
              <a:spcAft>
                <a:spcPts val="0"/>
              </a:spcAft>
              <a:buSzPts val="2800"/>
              <a:buFont typeface="Verdana"/>
              <a:buNone/>
            </a:pPr>
            <a:endParaRPr dirty="0"/>
          </a:p>
        </p:txBody>
      </p:sp>
      <p:pic>
        <p:nvPicPr>
          <p:cNvPr id="986" name="Google Shape;986;p94"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987" name="Google Shape;987;p94"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992"/>
        <p:cNvGrpSpPr/>
        <p:nvPr/>
      </p:nvGrpSpPr>
      <p:grpSpPr>
        <a:xfrm>
          <a:off x="0" y="0"/>
          <a:ext cx="0" cy="0"/>
          <a:chOff x="0" y="0"/>
          <a:chExt cx="0" cy="0"/>
        </a:xfrm>
      </p:grpSpPr>
      <p:sp>
        <p:nvSpPr>
          <p:cNvPr id="994" name="Google Shape;994;p9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CDI SCALE</a:t>
            </a:r>
            <a:endParaRPr/>
          </a:p>
        </p:txBody>
      </p:sp>
      <p:sp>
        <p:nvSpPr>
          <p:cNvPr id="993" name="Google Shape;993;p95"/>
          <p:cNvSpPr txBox="1">
            <a:spLocks noGrp="1"/>
          </p:cNvSpPr>
          <p:nvPr>
            <p:ph idx="1"/>
          </p:nvPr>
        </p:nvSpPr>
        <p:spPr>
          <a:xfrm>
            <a:off x="228600" y="1676400"/>
            <a:ext cx="87630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dirty="0"/>
              <a:t>Terminal Mode</a:t>
            </a:r>
            <a:endParaRPr dirty="0"/>
          </a:p>
          <a:p>
            <a:pPr marL="742950" lvl="1" indent="-107950" algn="l" rtl="0">
              <a:spcBef>
                <a:spcPts val="560"/>
              </a:spcBef>
              <a:spcAft>
                <a:spcPts val="0"/>
              </a:spcAft>
              <a:buSzPts val="2800"/>
              <a:buFont typeface="Verdana"/>
              <a:buNone/>
            </a:pPr>
            <a:endParaRPr dirty="0"/>
          </a:p>
          <a:p>
            <a:pPr marL="742950" lvl="1" indent="-285750" algn="l" rtl="0">
              <a:spcBef>
                <a:spcPts val="560"/>
              </a:spcBef>
              <a:spcAft>
                <a:spcPts val="0"/>
              </a:spcAft>
              <a:buSzPts val="2800"/>
              <a:buFont typeface="Verdana"/>
              <a:buChar char="•"/>
            </a:pPr>
            <a:r>
              <a:rPr lang="en-US" dirty="0"/>
              <a:t>Once within 30 nm of the arrival field, CDI sensitivity improves to +/-1NM </a:t>
            </a:r>
            <a:endParaRPr dirty="0"/>
          </a:p>
          <a:p>
            <a:pPr marL="1143000" lvl="2" indent="-228600" algn="l" rtl="0">
              <a:spcBef>
                <a:spcPts val="480"/>
              </a:spcBef>
              <a:spcAft>
                <a:spcPts val="0"/>
              </a:spcAft>
              <a:buSzPts val="2400"/>
              <a:buFont typeface="Verdana"/>
              <a:buChar char="•"/>
            </a:pPr>
            <a:r>
              <a:rPr lang="en-US" dirty="0"/>
              <a:t>T-44C “TERM”</a:t>
            </a:r>
            <a:r>
              <a:rPr lang="en-US" dirty="0">
                <a:solidFill>
                  <a:srgbClr val="00CC00"/>
                </a:solidFill>
              </a:rPr>
              <a:t> </a:t>
            </a:r>
            <a:r>
              <a:rPr lang="en-US" dirty="0"/>
              <a:t>message on PFD</a:t>
            </a:r>
            <a:endParaRPr dirty="0"/>
          </a:p>
          <a:p>
            <a:pPr marL="742950" lvl="1" indent="-285750" algn="l" rtl="0">
              <a:spcBef>
                <a:spcPts val="560"/>
              </a:spcBef>
              <a:spcAft>
                <a:spcPts val="0"/>
              </a:spcAft>
              <a:buSzPts val="2800"/>
              <a:buFont typeface="Verdana"/>
              <a:buNone/>
            </a:pPr>
            <a:endParaRPr dirty="0">
              <a:solidFill>
                <a:schemeClr val="lt2"/>
              </a:solidFill>
            </a:endParaRPr>
          </a:p>
          <a:p>
            <a:pPr marL="742950" lvl="1" indent="-285750" algn="l" rtl="0">
              <a:spcBef>
                <a:spcPts val="560"/>
              </a:spcBef>
              <a:spcAft>
                <a:spcPts val="0"/>
              </a:spcAft>
              <a:buSzPts val="2800"/>
              <a:buFont typeface="Verdana"/>
              <a:buChar char="•"/>
            </a:pPr>
            <a:r>
              <a:rPr lang="en-US" dirty="0">
                <a:solidFill>
                  <a:schemeClr val="lt2"/>
                </a:solidFill>
              </a:rPr>
              <a:t>VERBAL RESPONSE REQUIRED</a:t>
            </a:r>
            <a:endParaRPr dirty="0"/>
          </a:p>
          <a:p>
            <a:pPr marL="1143000" lvl="2" indent="-228600" algn="l" rtl="0">
              <a:spcBef>
                <a:spcPts val="480"/>
              </a:spcBef>
              <a:spcAft>
                <a:spcPts val="0"/>
              </a:spcAft>
              <a:buSzPts val="2400"/>
              <a:buFont typeface="Verdana"/>
              <a:buChar char="•"/>
            </a:pPr>
            <a:r>
              <a:rPr lang="en-US" b="1" dirty="0">
                <a:solidFill>
                  <a:schemeClr val="lt2"/>
                </a:solidFill>
              </a:rPr>
              <a:t>“Terminal Mode Armed”</a:t>
            </a:r>
          </a:p>
          <a:p>
            <a:pPr marL="1143000" lvl="2" indent="-228600" algn="l" rtl="0">
              <a:spcBef>
                <a:spcPts val="480"/>
              </a:spcBef>
              <a:spcAft>
                <a:spcPts val="0"/>
              </a:spcAft>
              <a:buSzPts val="2400"/>
              <a:buFont typeface="Verdana"/>
              <a:buChar char="•"/>
            </a:pPr>
            <a:r>
              <a:rPr lang="en-US" b="1" dirty="0">
                <a:solidFill>
                  <a:schemeClr val="lt2"/>
                </a:solidFill>
              </a:rPr>
              <a:t>However, understand that you are in terminal mode. Terminal mode is not armed.</a:t>
            </a:r>
            <a:endParaRPr b="1" dirty="0"/>
          </a:p>
          <a:p>
            <a:pPr marL="342900" lvl="0" indent="-139700" algn="l" rtl="0">
              <a:spcBef>
                <a:spcPts val="640"/>
              </a:spcBef>
              <a:spcAft>
                <a:spcPts val="0"/>
              </a:spcAft>
              <a:buSzPts val="3200"/>
              <a:buFont typeface="Verdana"/>
              <a:buNone/>
            </a:pPr>
            <a:endParaRPr b="1" dirty="0"/>
          </a:p>
        </p:txBody>
      </p:sp>
      <p:pic>
        <p:nvPicPr>
          <p:cNvPr id="995" name="Google Shape;995;p95"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996" name="Google Shape;996;p95"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1001"/>
        <p:cNvGrpSpPr/>
        <p:nvPr/>
      </p:nvGrpSpPr>
      <p:grpSpPr>
        <a:xfrm>
          <a:off x="0" y="0"/>
          <a:ext cx="0" cy="0"/>
          <a:chOff x="0" y="0"/>
          <a:chExt cx="0" cy="0"/>
        </a:xfrm>
      </p:grpSpPr>
      <p:sp>
        <p:nvSpPr>
          <p:cNvPr id="1003" name="Google Shape;1003;p9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CDI SCALE</a:t>
            </a:r>
            <a:endParaRPr/>
          </a:p>
        </p:txBody>
      </p:sp>
      <p:sp>
        <p:nvSpPr>
          <p:cNvPr id="1002" name="Google Shape;1002;p96"/>
          <p:cNvSpPr txBox="1">
            <a:spLocks noGrp="1"/>
          </p:cNvSpPr>
          <p:nvPr>
            <p:ph idx="1"/>
          </p:nvPr>
        </p:nvSpPr>
        <p:spPr>
          <a:xfrm>
            <a:off x="228600" y="1676400"/>
            <a:ext cx="8763000"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a:t>APPROACH MODE</a:t>
            </a:r>
            <a:endParaRPr/>
          </a:p>
          <a:p>
            <a:pPr marL="742950" lvl="1" indent="-107950" algn="l" rtl="0">
              <a:spcBef>
                <a:spcPts val="560"/>
              </a:spcBef>
              <a:spcAft>
                <a:spcPts val="0"/>
              </a:spcAft>
              <a:buSzPts val="2800"/>
              <a:buFont typeface="Verdana"/>
              <a:buNone/>
            </a:pPr>
            <a:endParaRPr/>
          </a:p>
          <a:p>
            <a:pPr marL="742950" lvl="1" indent="-285750" algn="l" rtl="0">
              <a:spcBef>
                <a:spcPts val="560"/>
              </a:spcBef>
              <a:spcAft>
                <a:spcPts val="0"/>
              </a:spcAft>
              <a:buSzPts val="2800"/>
              <a:buFont typeface="Verdana"/>
              <a:buChar char="•"/>
            </a:pPr>
            <a:r>
              <a:rPr lang="en-US"/>
              <a:t>Once within 2 nm of FAWP, CDI sensitivity improves to +/-.3NM</a:t>
            </a:r>
            <a:endParaRPr/>
          </a:p>
          <a:p>
            <a:pPr marL="1143000" lvl="2" indent="-228600" algn="l" rtl="0">
              <a:spcBef>
                <a:spcPts val="480"/>
              </a:spcBef>
              <a:spcAft>
                <a:spcPts val="0"/>
              </a:spcAft>
              <a:buSzPts val="2400"/>
              <a:buFont typeface="Verdana"/>
              <a:buChar char="•"/>
            </a:pPr>
            <a:r>
              <a:rPr lang="en-US"/>
              <a:t>T-44C – “GPS APPROACH” Message on PFD</a:t>
            </a:r>
            <a:endParaRPr/>
          </a:p>
          <a:p>
            <a:pPr marL="742950" lvl="1" indent="-285750" algn="l" rtl="0">
              <a:spcBef>
                <a:spcPts val="560"/>
              </a:spcBef>
              <a:spcAft>
                <a:spcPts val="0"/>
              </a:spcAft>
              <a:buSzPts val="2800"/>
              <a:buFont typeface="Verdana"/>
              <a:buNone/>
            </a:pPr>
            <a:endParaRPr>
              <a:solidFill>
                <a:schemeClr val="lt2"/>
              </a:solidFill>
            </a:endParaRPr>
          </a:p>
          <a:p>
            <a:pPr marL="742950" lvl="1" indent="-285750" algn="l" rtl="0">
              <a:spcBef>
                <a:spcPts val="560"/>
              </a:spcBef>
              <a:spcAft>
                <a:spcPts val="0"/>
              </a:spcAft>
              <a:buSzPts val="2800"/>
              <a:buFont typeface="Verdana"/>
              <a:buChar char="•"/>
            </a:pPr>
            <a:r>
              <a:rPr lang="en-US">
                <a:solidFill>
                  <a:schemeClr val="lt2"/>
                </a:solidFill>
              </a:rPr>
              <a:t>VERBAL RESPONSE REQUIRED</a:t>
            </a:r>
            <a:endParaRPr/>
          </a:p>
          <a:p>
            <a:pPr marL="1143000" lvl="2" indent="-228600" algn="l" rtl="0">
              <a:spcBef>
                <a:spcPts val="480"/>
              </a:spcBef>
              <a:spcAft>
                <a:spcPts val="0"/>
              </a:spcAft>
              <a:buSzPts val="2400"/>
              <a:buFont typeface="Verdana"/>
              <a:buChar char="•"/>
            </a:pPr>
            <a:r>
              <a:rPr lang="en-US" b="1">
                <a:solidFill>
                  <a:schemeClr val="lt2"/>
                </a:solidFill>
              </a:rPr>
              <a:t>“APPROACH MODE ACTIVE”</a:t>
            </a:r>
            <a:endParaRPr/>
          </a:p>
        </p:txBody>
      </p:sp>
      <p:pic>
        <p:nvPicPr>
          <p:cNvPr id="1004" name="Google Shape;1004;p96"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005" name="Google Shape;1005;p96" descr="tw4-new"/>
          <p:cNvPicPr preferRelativeResize="0"/>
          <p:nvPr/>
        </p:nvPicPr>
        <p:blipFill rotWithShape="1">
          <a:blip r:embed="rId4">
            <a:alphaModFix/>
          </a:blip>
          <a:srcRect/>
          <a:stretch/>
        </p:blipFill>
        <p:spPr>
          <a:xfrm>
            <a:off x="7391400" y="228600"/>
            <a:ext cx="1279525" cy="11207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30" name="Google Shape;1030;p99"/>
          <p:cNvSpPr txBox="1">
            <a:spLocks noGrp="1"/>
          </p:cNvSpPr>
          <p:nvPr>
            <p:ph type="title"/>
          </p:nvPr>
        </p:nvSpPr>
        <p:spPr>
          <a:xfrm>
            <a:off x="1492250" y="115888"/>
            <a:ext cx="6086475" cy="86836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IN FLIGHT</a:t>
            </a:r>
            <a:endParaRPr/>
          </a:p>
        </p:txBody>
      </p:sp>
      <p:sp>
        <p:nvSpPr>
          <p:cNvPr id="1028" name="Google Shape;1028;p99"/>
          <p:cNvSpPr txBox="1">
            <a:spLocks noGrp="1"/>
          </p:cNvSpPr>
          <p:nvPr>
            <p:ph idx="1"/>
          </p:nvPr>
        </p:nvSpPr>
        <p:spPr>
          <a:xfrm>
            <a:off x="304800" y="1524000"/>
            <a:ext cx="8540750" cy="106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a:t>Fly-over versus Fly-by WP, and dangers associated</a:t>
            </a:r>
            <a:endParaRPr/>
          </a:p>
          <a:p>
            <a:pPr marL="342900" lvl="0" indent="-139700" algn="l" rtl="0">
              <a:spcBef>
                <a:spcPts val="640"/>
              </a:spcBef>
              <a:spcAft>
                <a:spcPts val="0"/>
              </a:spcAft>
              <a:buSzPts val="3200"/>
              <a:buFont typeface="Verdana"/>
              <a:buNone/>
            </a:pPr>
            <a:endParaRPr/>
          </a:p>
        </p:txBody>
      </p:sp>
      <p:pic>
        <p:nvPicPr>
          <p:cNvPr id="1029" name="Google Shape;1029;p99" descr="WAYPOINTS"/>
          <p:cNvPicPr preferRelativeResize="0"/>
          <p:nvPr/>
        </p:nvPicPr>
        <p:blipFill rotWithShape="1">
          <a:blip r:embed="rId3">
            <a:alphaModFix/>
          </a:blip>
          <a:srcRect/>
          <a:stretch/>
        </p:blipFill>
        <p:spPr>
          <a:xfrm>
            <a:off x="685800" y="2500313"/>
            <a:ext cx="7820025" cy="4357687"/>
          </a:xfrm>
          <a:prstGeom prst="rect">
            <a:avLst/>
          </a:prstGeom>
          <a:noFill/>
          <a:ln>
            <a:noFill/>
          </a:ln>
        </p:spPr>
      </p:pic>
      <p:pic>
        <p:nvPicPr>
          <p:cNvPr id="1031" name="Google Shape;1031;p99"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1032" name="Google Shape;1032;p99" descr="tw4-new"/>
          <p:cNvPicPr preferRelativeResize="0"/>
          <p:nvPr/>
        </p:nvPicPr>
        <p:blipFill rotWithShape="1">
          <a:blip r:embed="rId5">
            <a:alphaModFix/>
          </a:blip>
          <a:srcRect/>
          <a:stretch/>
        </p:blipFill>
        <p:spPr>
          <a:xfrm>
            <a:off x="7391400" y="228600"/>
            <a:ext cx="1279525" cy="11207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1070"/>
        <p:cNvGrpSpPr/>
        <p:nvPr/>
      </p:nvGrpSpPr>
      <p:grpSpPr>
        <a:xfrm>
          <a:off x="0" y="0"/>
          <a:ext cx="0" cy="0"/>
          <a:chOff x="0" y="0"/>
          <a:chExt cx="0" cy="0"/>
        </a:xfrm>
      </p:grpSpPr>
      <p:sp>
        <p:nvSpPr>
          <p:cNvPr id="1071" name="Google Shape;1071;p104"/>
          <p:cNvSpPr txBox="1">
            <a:spLocks noGrp="1"/>
          </p:cNvSpPr>
          <p:nvPr>
            <p:ph type="title"/>
          </p:nvPr>
        </p:nvSpPr>
        <p:spPr>
          <a:xfrm>
            <a:off x="1543103" y="402806"/>
            <a:ext cx="6069000" cy="457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RNAV/GPS</a:t>
            </a:r>
            <a:endParaRPr dirty="0"/>
          </a:p>
        </p:txBody>
      </p:sp>
      <p:pic>
        <p:nvPicPr>
          <p:cNvPr id="1072" name="Google Shape;1072;p104"/>
          <p:cNvPicPr preferRelativeResize="0"/>
          <p:nvPr/>
        </p:nvPicPr>
        <p:blipFill rotWithShape="1">
          <a:blip r:embed="rId3">
            <a:alphaModFix/>
          </a:blip>
          <a:srcRect/>
          <a:stretch/>
        </p:blipFill>
        <p:spPr>
          <a:xfrm>
            <a:off x="2539253" y="940688"/>
            <a:ext cx="4076700" cy="5458875"/>
          </a:xfrm>
          <a:prstGeom prst="rect">
            <a:avLst/>
          </a:prstGeom>
          <a:noFill/>
          <a:ln>
            <a:noFill/>
          </a:ln>
        </p:spPr>
      </p:pic>
      <p:pic>
        <p:nvPicPr>
          <p:cNvPr id="1073" name="Google Shape;1073;p104"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1074" name="Google Shape;1074;p104" descr="tw4-new"/>
          <p:cNvPicPr preferRelativeResize="0"/>
          <p:nvPr/>
        </p:nvPicPr>
        <p:blipFill rotWithShape="1">
          <a:blip r:embed="rId5">
            <a:alphaModFix/>
          </a:blip>
          <a:srcRect/>
          <a:stretch/>
        </p:blipFill>
        <p:spPr>
          <a:xfrm>
            <a:off x="7391400" y="228600"/>
            <a:ext cx="1279525" cy="112077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1088"/>
        <p:cNvGrpSpPr/>
        <p:nvPr/>
      </p:nvGrpSpPr>
      <p:grpSpPr>
        <a:xfrm>
          <a:off x="0" y="0"/>
          <a:ext cx="0" cy="0"/>
          <a:chOff x="0" y="0"/>
          <a:chExt cx="0" cy="0"/>
        </a:xfrm>
      </p:grpSpPr>
      <p:sp>
        <p:nvSpPr>
          <p:cNvPr id="1089" name="Google Shape;1089;p106"/>
          <p:cNvSpPr txBox="1">
            <a:spLocks noGrp="1"/>
          </p:cNvSpPr>
          <p:nvPr>
            <p:ph type="title"/>
          </p:nvPr>
        </p:nvSpPr>
        <p:spPr>
          <a:xfrm>
            <a:off x="1492250" y="115888"/>
            <a:ext cx="6737350" cy="8683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a:t>TAA Entry Sectors</a:t>
            </a:r>
            <a:endParaRPr/>
          </a:p>
        </p:txBody>
      </p:sp>
      <p:sp>
        <p:nvSpPr>
          <p:cNvPr id="1090" name="Google Shape;1090;p106"/>
          <p:cNvSpPr txBox="1">
            <a:spLocks noGrp="1"/>
          </p:cNvSpPr>
          <p:nvPr>
            <p:ph idx="1"/>
          </p:nvPr>
        </p:nvSpPr>
        <p:spPr>
          <a:xfrm>
            <a:off x="303213" y="1676400"/>
            <a:ext cx="854075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None/>
            </a:pPr>
            <a:r>
              <a:rPr lang="en-US"/>
              <a:t>TAA – The TAA incorporates separate entry sectors with MSAs for each sector.  They also act as part of the approach; Once inside the sector DME, you can descend to the depicted altitude once cleared for the approach.</a:t>
            </a:r>
            <a:endParaRPr/>
          </a:p>
          <a:p>
            <a:pPr marL="342900" lvl="0" indent="-342900" algn="l" rtl="0">
              <a:spcBef>
                <a:spcPts val="640"/>
              </a:spcBef>
              <a:spcAft>
                <a:spcPts val="0"/>
              </a:spcAft>
              <a:buSzPts val="3200"/>
              <a:buFont typeface="Verdana"/>
              <a:buNone/>
            </a:pPr>
            <a:endParaRPr/>
          </a:p>
          <a:p>
            <a:pPr marL="342900" lvl="0" indent="-342900" algn="l" rtl="0">
              <a:spcBef>
                <a:spcPts val="640"/>
              </a:spcBef>
              <a:spcAft>
                <a:spcPts val="0"/>
              </a:spcAft>
              <a:buSzPts val="3200"/>
              <a:buFont typeface="Verdana"/>
              <a:buNone/>
            </a:pPr>
            <a:r>
              <a:rPr lang="en-US"/>
              <a:t>NO DESCENT CLEARANCE NEEDED </a:t>
            </a:r>
            <a:r>
              <a:rPr lang="en-US">
                <a:solidFill>
                  <a:schemeClr val="lt2"/>
                </a:solidFill>
              </a:rPr>
              <a:t>IF YOU ARE CLEARED FOR THE APPROACH!</a:t>
            </a:r>
            <a:endParaRPr/>
          </a:p>
        </p:txBody>
      </p:sp>
      <p:pic>
        <p:nvPicPr>
          <p:cNvPr id="1091" name="Google Shape;1091;p106"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092" name="Google Shape;1092;p106" descr="tw4-new"/>
          <p:cNvPicPr preferRelativeResize="0"/>
          <p:nvPr/>
        </p:nvPicPr>
        <p:blipFill rotWithShape="1">
          <a:blip r:embed="rId4">
            <a:alphaModFix/>
          </a:blip>
          <a:srcRect/>
          <a:stretch/>
        </p:blipFill>
        <p:spPr>
          <a:xfrm>
            <a:off x="7564450" y="151700"/>
            <a:ext cx="1279525" cy="11207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1079"/>
        <p:cNvGrpSpPr/>
        <p:nvPr/>
      </p:nvGrpSpPr>
      <p:grpSpPr>
        <a:xfrm>
          <a:off x="0" y="0"/>
          <a:ext cx="0" cy="0"/>
          <a:chOff x="0" y="0"/>
          <a:chExt cx="0" cy="0"/>
        </a:xfrm>
      </p:grpSpPr>
      <p:sp>
        <p:nvSpPr>
          <p:cNvPr id="1080" name="Google Shape;1080;p105"/>
          <p:cNvSpPr txBox="1">
            <a:spLocks noGrp="1"/>
          </p:cNvSpPr>
          <p:nvPr>
            <p:ph type="title"/>
          </p:nvPr>
        </p:nvSpPr>
        <p:spPr>
          <a:xfrm>
            <a:off x="1537488" y="483488"/>
            <a:ext cx="6069000" cy="457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a:t>TAAs</a:t>
            </a:r>
            <a:endParaRPr/>
          </a:p>
        </p:txBody>
      </p:sp>
      <p:pic>
        <p:nvPicPr>
          <p:cNvPr id="1081" name="Google Shape;1081;p105" descr="05904R14_0001"/>
          <p:cNvPicPr preferRelativeResize="0"/>
          <p:nvPr/>
        </p:nvPicPr>
        <p:blipFill rotWithShape="1">
          <a:blip r:embed="rId3">
            <a:alphaModFix/>
          </a:blip>
          <a:srcRect/>
          <a:stretch/>
        </p:blipFill>
        <p:spPr>
          <a:xfrm>
            <a:off x="2667000" y="940688"/>
            <a:ext cx="3877235" cy="5686349"/>
          </a:xfrm>
          <a:prstGeom prst="rect">
            <a:avLst/>
          </a:prstGeom>
          <a:noFill/>
          <a:ln>
            <a:noFill/>
          </a:ln>
        </p:spPr>
      </p:pic>
      <p:pic>
        <p:nvPicPr>
          <p:cNvPr id="1082" name="Google Shape;1082;p105"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1083" name="Google Shape;1083;p105" descr="tw4-new"/>
          <p:cNvPicPr preferRelativeResize="0"/>
          <p:nvPr/>
        </p:nvPicPr>
        <p:blipFill rotWithShape="1">
          <a:blip r:embed="rId5">
            <a:alphaModFix/>
          </a:blip>
          <a:srcRect/>
          <a:stretch/>
        </p:blipFill>
        <p:spPr>
          <a:xfrm>
            <a:off x="7606500" y="151713"/>
            <a:ext cx="1279525" cy="11207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1097"/>
        <p:cNvGrpSpPr/>
        <p:nvPr/>
      </p:nvGrpSpPr>
      <p:grpSpPr>
        <a:xfrm>
          <a:off x="0" y="0"/>
          <a:ext cx="0" cy="0"/>
          <a:chOff x="0" y="0"/>
          <a:chExt cx="0" cy="0"/>
        </a:xfrm>
      </p:grpSpPr>
      <p:sp>
        <p:nvSpPr>
          <p:cNvPr id="1098" name="Google Shape;1098;p107"/>
          <p:cNvSpPr txBox="1">
            <a:spLocks noGrp="1"/>
          </p:cNvSpPr>
          <p:nvPr>
            <p:ph type="title"/>
          </p:nvPr>
        </p:nvSpPr>
        <p:spPr>
          <a:xfrm>
            <a:off x="1882638" y="521588"/>
            <a:ext cx="6221400" cy="381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4000"/>
              <a:t>RNP</a:t>
            </a:r>
            <a:endParaRPr/>
          </a:p>
        </p:txBody>
      </p:sp>
      <p:pic>
        <p:nvPicPr>
          <p:cNvPr id="1099" name="Google Shape;1099;p107" descr="00443RR19_0001"/>
          <p:cNvPicPr preferRelativeResize="0"/>
          <p:nvPr/>
        </p:nvPicPr>
        <p:blipFill rotWithShape="1">
          <a:blip r:embed="rId3">
            <a:alphaModFix/>
          </a:blip>
          <a:srcRect/>
          <a:stretch/>
        </p:blipFill>
        <p:spPr>
          <a:xfrm>
            <a:off x="3316941" y="1600200"/>
            <a:ext cx="3352800" cy="5149869"/>
          </a:xfrm>
          <a:prstGeom prst="rect">
            <a:avLst/>
          </a:prstGeom>
          <a:noFill/>
          <a:ln>
            <a:noFill/>
          </a:ln>
        </p:spPr>
      </p:pic>
      <p:sp>
        <p:nvSpPr>
          <p:cNvPr id="1100" name="Google Shape;1100;p107"/>
          <p:cNvSpPr txBox="1"/>
          <p:nvPr/>
        </p:nvSpPr>
        <p:spPr>
          <a:xfrm>
            <a:off x="288925" y="1717675"/>
            <a:ext cx="2971800" cy="341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Note the curved path</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on final.  This requires</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RNP of 0.11, listed in </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the mins section.</a:t>
            </a:r>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No GPS in the title</a:t>
            </a:r>
            <a:endParaRPr/>
          </a:p>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Uses different RNAV </a:t>
            </a:r>
            <a:endParaRPr/>
          </a:p>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Equipment (not GPS)</a:t>
            </a:r>
            <a:endParaRPr/>
          </a:p>
        </p:txBody>
      </p:sp>
      <p:pic>
        <p:nvPicPr>
          <p:cNvPr id="1101" name="Google Shape;1101;p107"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sp>
        <p:nvSpPr>
          <p:cNvPr id="1102" name="Google Shape;1102;p107"/>
          <p:cNvSpPr txBox="1"/>
          <p:nvPr/>
        </p:nvSpPr>
        <p:spPr>
          <a:xfrm>
            <a:off x="823200" y="3591350"/>
            <a:ext cx="7497600" cy="8955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r>
              <a:rPr lang="en-US" sz="2900">
                <a:solidFill>
                  <a:srgbClr val="FF0000"/>
                </a:solidFill>
                <a:latin typeface="Verdana"/>
                <a:ea typeface="Verdana"/>
                <a:cs typeface="Verdana"/>
                <a:sym typeface="Verdana"/>
              </a:rPr>
              <a:t>WE CAN NOT FLY AN RNP APPROACH</a:t>
            </a:r>
            <a:endParaRPr sz="1900">
              <a:solidFill>
                <a:srgbClr val="FF0000"/>
              </a:solidFill>
              <a:latin typeface="Verdana"/>
              <a:ea typeface="Verdana"/>
              <a:cs typeface="Verdana"/>
              <a:sym typeface="Verdana"/>
            </a:endParaRPr>
          </a:p>
        </p:txBody>
      </p:sp>
      <p:pic>
        <p:nvPicPr>
          <p:cNvPr id="1103" name="Google Shape;1103;p107" descr="tw4-new"/>
          <p:cNvPicPr preferRelativeResize="0"/>
          <p:nvPr/>
        </p:nvPicPr>
        <p:blipFill rotWithShape="1">
          <a:blip r:embed="rId5">
            <a:alphaModFix/>
          </a:blip>
          <a:srcRect/>
          <a:stretch/>
        </p:blipFill>
        <p:spPr>
          <a:xfrm>
            <a:off x="7519300" y="151713"/>
            <a:ext cx="1279525" cy="1120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fade">
                                      <p:cBhvr>
                                        <p:cTn id="7" dur="1000"/>
                                        <p:tgtEl>
                                          <p:spTgt spid="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g99e2ee503b_0_0"/>
          <p:cNvSpPr txBox="1">
            <a:spLocks noGrp="1"/>
          </p:cNvSpPr>
          <p:nvPr>
            <p:ph type="title"/>
          </p:nvPr>
        </p:nvSpPr>
        <p:spPr>
          <a:xfrm>
            <a:off x="793825" y="289650"/>
            <a:ext cx="7556400" cy="868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Font typeface="Arial"/>
              <a:buNone/>
            </a:pPr>
            <a:r>
              <a:rPr lang="en-US" dirty="0"/>
              <a:t>  Standard </a:t>
            </a:r>
            <a:r>
              <a:rPr lang="en-US" dirty="0" err="1"/>
              <a:t>INST</a:t>
            </a:r>
            <a:r>
              <a:rPr lang="en-US" dirty="0"/>
              <a:t> Rating Requirements</a:t>
            </a:r>
            <a:endParaRPr dirty="0"/>
          </a:p>
        </p:txBody>
      </p:sp>
      <p:pic>
        <p:nvPicPr>
          <p:cNvPr id="168" name="Google Shape;168;g99e2ee503b_0_0" descr="tw4-new"/>
          <p:cNvPicPr preferRelativeResize="0"/>
          <p:nvPr/>
        </p:nvPicPr>
        <p:blipFill rotWithShape="1">
          <a:blip r:embed="rId3">
            <a:alphaModFix/>
          </a:blip>
          <a:srcRect/>
          <a:stretch/>
        </p:blipFill>
        <p:spPr>
          <a:xfrm>
            <a:off x="7864475" y="228600"/>
            <a:ext cx="1279525" cy="1120775"/>
          </a:xfrm>
          <a:prstGeom prst="rect">
            <a:avLst/>
          </a:prstGeom>
          <a:noFill/>
          <a:ln>
            <a:noFill/>
          </a:ln>
        </p:spPr>
      </p:pic>
      <p:pic>
        <p:nvPicPr>
          <p:cNvPr id="167" name="Google Shape;167;g99e2ee503b_0_0"/>
          <p:cNvPicPr preferRelativeResize="0"/>
          <p:nvPr/>
        </p:nvPicPr>
        <p:blipFill rotWithShape="1">
          <a:blip r:embed="rId4">
            <a:alphaModFix/>
          </a:blip>
          <a:srcRect/>
          <a:stretch/>
        </p:blipFill>
        <p:spPr>
          <a:xfrm>
            <a:off x="218607" y="152400"/>
            <a:ext cx="939148" cy="1143000"/>
          </a:xfrm>
          <a:prstGeom prst="rect">
            <a:avLst/>
          </a:prstGeom>
          <a:noFill/>
          <a:ln>
            <a:noFill/>
          </a:ln>
        </p:spPr>
      </p:pic>
      <p:pic>
        <p:nvPicPr>
          <p:cNvPr id="3"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608580" y="1349375"/>
            <a:ext cx="5926890" cy="5192484"/>
          </a:xfrm>
        </p:spPr>
      </p:pic>
    </p:spTree>
    <p:extLst>
      <p:ext uri="{BB962C8B-B14F-4D97-AF65-F5344CB8AC3E}">
        <p14:creationId xmlns:p14="http://schemas.microsoft.com/office/powerpoint/2010/main" val="5137911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1123"/>
        <p:cNvGrpSpPr/>
        <p:nvPr/>
      </p:nvGrpSpPr>
      <p:grpSpPr>
        <a:xfrm>
          <a:off x="0" y="0"/>
          <a:ext cx="0" cy="0"/>
          <a:chOff x="0" y="0"/>
          <a:chExt cx="0" cy="0"/>
        </a:xfrm>
      </p:grpSpPr>
      <p:sp>
        <p:nvSpPr>
          <p:cNvPr id="1124" name="Google Shape;1124;p1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BEFORE APPROACH</a:t>
            </a:r>
            <a:endParaRPr/>
          </a:p>
        </p:txBody>
      </p:sp>
      <p:sp>
        <p:nvSpPr>
          <p:cNvPr id="1125" name="Google Shape;1125;p110"/>
          <p:cNvSpPr txBox="1">
            <a:spLocks noGrp="1"/>
          </p:cNvSpPr>
          <p:nvPr>
            <p:ph type="body" idx="1"/>
          </p:nvPr>
        </p:nvSpPr>
        <p:spPr>
          <a:xfrm>
            <a:off x="303213" y="1676400"/>
            <a:ext cx="4194175" cy="5181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Font typeface="Verdana"/>
              <a:buChar char="•"/>
            </a:pPr>
            <a:r>
              <a:rPr lang="en-US" sz="2800" dirty="0"/>
              <a:t>Within 30 nm of airport, </a:t>
            </a:r>
            <a:r>
              <a:rPr lang="en-US" sz="2800" dirty="0">
                <a:solidFill>
                  <a:schemeClr val="lt2"/>
                </a:solidFill>
              </a:rPr>
              <a:t>CDI will enter terminal mode.</a:t>
            </a:r>
            <a:endParaRPr dirty="0"/>
          </a:p>
          <a:p>
            <a:pPr marL="742950" lvl="1" indent="-285750" algn="l" rtl="0">
              <a:spcBef>
                <a:spcPts val="480"/>
              </a:spcBef>
              <a:spcAft>
                <a:spcPts val="0"/>
              </a:spcAft>
              <a:buSzPts val="2400"/>
              <a:buFont typeface="Verdana"/>
              <a:buChar char="•"/>
            </a:pPr>
            <a:r>
              <a:rPr lang="en-US" sz="2400" dirty="0">
                <a:solidFill>
                  <a:schemeClr val="lt2"/>
                </a:solidFill>
              </a:rPr>
              <a:t>OBSTACLE CLEARANCE DEPENDS ON THIS</a:t>
            </a:r>
            <a:endParaRPr dirty="0"/>
          </a:p>
          <a:p>
            <a:pPr marL="342900" lvl="0" indent="-342900" algn="l" rtl="0">
              <a:lnSpc>
                <a:spcPct val="90000"/>
              </a:lnSpc>
              <a:spcBef>
                <a:spcPts val="560"/>
              </a:spcBef>
              <a:spcAft>
                <a:spcPts val="0"/>
              </a:spcAft>
              <a:buSzPts val="2800"/>
              <a:buFont typeface="Verdana"/>
              <a:buChar char="•"/>
            </a:pPr>
            <a:r>
              <a:rPr lang="en-US" sz="2800" dirty="0"/>
              <a:t>Requires a verbal response</a:t>
            </a:r>
            <a:endParaRPr dirty="0"/>
          </a:p>
          <a:p>
            <a:pPr marL="742950" lvl="1" indent="-285750" algn="l" rtl="0">
              <a:lnSpc>
                <a:spcPct val="90000"/>
              </a:lnSpc>
              <a:spcBef>
                <a:spcPts val="480"/>
              </a:spcBef>
              <a:spcAft>
                <a:spcPts val="0"/>
              </a:spcAft>
              <a:buSzPts val="2400"/>
              <a:buFont typeface="Verdana"/>
              <a:buChar char="•"/>
            </a:pPr>
            <a:r>
              <a:rPr lang="en-US" sz="2400" dirty="0">
                <a:solidFill>
                  <a:schemeClr val="lt2"/>
                </a:solidFill>
              </a:rPr>
              <a:t>“Terminal Mode Armed”</a:t>
            </a:r>
          </a:p>
          <a:p>
            <a:pPr marL="742950" lvl="1" indent="-285750" algn="l" rtl="0">
              <a:lnSpc>
                <a:spcPct val="90000"/>
              </a:lnSpc>
              <a:spcBef>
                <a:spcPts val="480"/>
              </a:spcBef>
              <a:spcAft>
                <a:spcPts val="0"/>
              </a:spcAft>
              <a:buSzPts val="2400"/>
              <a:buFont typeface="Verdana"/>
              <a:buChar char="•"/>
            </a:pPr>
            <a:r>
              <a:rPr lang="en-US" sz="2400" dirty="0">
                <a:solidFill>
                  <a:schemeClr val="lt2"/>
                </a:solidFill>
              </a:rPr>
              <a:t>It is not really armed.</a:t>
            </a:r>
            <a:endParaRPr dirty="0"/>
          </a:p>
          <a:p>
            <a:pPr marL="742950" lvl="1" indent="-133350" algn="l" rtl="0">
              <a:spcBef>
                <a:spcPts val="480"/>
              </a:spcBef>
              <a:spcAft>
                <a:spcPts val="0"/>
              </a:spcAft>
              <a:buSzPts val="2400"/>
              <a:buFont typeface="Verdana"/>
              <a:buNone/>
            </a:pPr>
            <a:endParaRPr sz="2400" dirty="0">
              <a:solidFill>
                <a:schemeClr val="lt2"/>
              </a:solidFill>
            </a:endParaRPr>
          </a:p>
        </p:txBody>
      </p:sp>
      <p:pic>
        <p:nvPicPr>
          <p:cNvPr id="1126" name="Google Shape;1126;p110"/>
          <p:cNvPicPr preferRelativeResize="0"/>
          <p:nvPr/>
        </p:nvPicPr>
        <p:blipFill rotWithShape="1">
          <a:blip r:embed="rId3">
            <a:alphaModFix/>
          </a:blip>
          <a:srcRect/>
          <a:stretch/>
        </p:blipFill>
        <p:spPr>
          <a:xfrm>
            <a:off x="4724400" y="1828800"/>
            <a:ext cx="3948113" cy="4545013"/>
          </a:xfrm>
          <a:prstGeom prst="rect">
            <a:avLst/>
          </a:prstGeom>
          <a:noFill/>
          <a:ln>
            <a:noFill/>
          </a:ln>
        </p:spPr>
      </p:pic>
      <p:pic>
        <p:nvPicPr>
          <p:cNvPr id="1127" name="Google Shape;1127;p110" descr="Q:\Front Office\VT-35 Updated Logo - May'13.png"/>
          <p:cNvPicPr preferRelativeResize="0"/>
          <p:nvPr/>
        </p:nvPicPr>
        <p:blipFill rotWithShape="1">
          <a:blip r:embed="rId4">
            <a:alphaModFix/>
          </a:blip>
          <a:srcRect/>
          <a:stretch/>
        </p:blipFill>
        <p:spPr>
          <a:xfrm>
            <a:off x="381000" y="53944"/>
            <a:ext cx="1081522" cy="1316278"/>
          </a:xfrm>
          <a:prstGeom prst="rect">
            <a:avLst/>
          </a:prstGeom>
          <a:noFill/>
          <a:ln>
            <a:noFill/>
          </a:ln>
        </p:spPr>
      </p:pic>
      <p:pic>
        <p:nvPicPr>
          <p:cNvPr id="1128" name="Google Shape;1128;p110" descr="tw4-new"/>
          <p:cNvPicPr preferRelativeResize="0"/>
          <p:nvPr/>
        </p:nvPicPr>
        <p:blipFill rotWithShape="1">
          <a:blip r:embed="rId5">
            <a:alphaModFix/>
          </a:blip>
          <a:srcRect/>
          <a:stretch/>
        </p:blipFill>
        <p:spPr>
          <a:xfrm>
            <a:off x="7613650" y="151700"/>
            <a:ext cx="1279525" cy="11207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1142"/>
        <p:cNvGrpSpPr/>
        <p:nvPr/>
      </p:nvGrpSpPr>
      <p:grpSpPr>
        <a:xfrm>
          <a:off x="0" y="0"/>
          <a:ext cx="0" cy="0"/>
          <a:chOff x="0" y="0"/>
          <a:chExt cx="0" cy="0"/>
        </a:xfrm>
      </p:grpSpPr>
      <p:sp>
        <p:nvSpPr>
          <p:cNvPr id="1143" name="Google Shape;1143;p112"/>
          <p:cNvSpPr txBox="1">
            <a:spLocks noGrp="1"/>
          </p:cNvSpPr>
          <p:nvPr>
            <p:ph type="title"/>
          </p:nvPr>
        </p:nvSpPr>
        <p:spPr>
          <a:xfrm>
            <a:off x="1548426" y="380359"/>
            <a:ext cx="6039162"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WHEN TO DESCEND</a:t>
            </a:r>
            <a:endParaRPr dirty="0"/>
          </a:p>
        </p:txBody>
      </p:sp>
      <p:sp>
        <p:nvSpPr>
          <p:cNvPr id="1144" name="Google Shape;1144;p112"/>
          <p:cNvSpPr txBox="1">
            <a:spLocks noGrp="1"/>
          </p:cNvSpPr>
          <p:nvPr>
            <p:ph idx="1"/>
          </p:nvPr>
        </p:nvSpPr>
        <p:spPr>
          <a:xfrm>
            <a:off x="685346" y="1567146"/>
            <a:ext cx="7765322" cy="3695136"/>
          </a:xfrm>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ESTABLISHED AT IAF:</a:t>
            </a:r>
            <a:endParaRPr sz="2400" dirty="0"/>
          </a:p>
          <a:p>
            <a:pPr lvl="1">
              <a:lnSpc>
                <a:spcPct val="90000"/>
              </a:lnSpc>
              <a:spcBef>
                <a:spcPts val="560"/>
              </a:spcBef>
              <a:buSzPts val="2800"/>
            </a:pPr>
            <a:r>
              <a:rPr lang="en-US" sz="2400" dirty="0"/>
              <a:t>CDI ½ scale &amp;</a:t>
            </a:r>
            <a:endParaRPr sz="2400" dirty="0"/>
          </a:p>
          <a:p>
            <a:pPr lvl="1">
              <a:lnSpc>
                <a:spcPct val="90000"/>
              </a:lnSpc>
              <a:spcBef>
                <a:spcPts val="560"/>
              </a:spcBef>
              <a:buSzPts val="2800"/>
            </a:pPr>
            <a:r>
              <a:rPr lang="en-US" sz="2400" dirty="0"/>
              <a:t>In Terminal Mode</a:t>
            </a:r>
            <a:endParaRPr sz="2400" dirty="0"/>
          </a:p>
          <a:p>
            <a:pPr>
              <a:lnSpc>
                <a:spcPct val="90000"/>
              </a:lnSpc>
              <a:spcBef>
                <a:spcPts val="640"/>
              </a:spcBef>
              <a:buSzPts val="3200"/>
            </a:pPr>
            <a:endParaRPr sz="2400" dirty="0"/>
          </a:p>
          <a:p>
            <a:pPr>
              <a:lnSpc>
                <a:spcPct val="90000"/>
              </a:lnSpc>
              <a:spcBef>
                <a:spcPts val="640"/>
              </a:spcBef>
              <a:buSzPts val="3200"/>
            </a:pPr>
            <a:r>
              <a:rPr lang="en-US" sz="2400" dirty="0"/>
              <a:t>ESTABLISHED AT FAF:</a:t>
            </a:r>
            <a:endParaRPr sz="2400" u="sng" dirty="0">
              <a:solidFill>
                <a:schemeClr val="lt2"/>
              </a:solidFill>
            </a:endParaRPr>
          </a:p>
          <a:p>
            <a:pPr lvl="1">
              <a:lnSpc>
                <a:spcPct val="90000"/>
              </a:lnSpc>
              <a:spcBef>
                <a:spcPts val="560"/>
              </a:spcBef>
              <a:buSzPts val="2800"/>
            </a:pPr>
            <a:r>
              <a:rPr lang="en-US" sz="2400" dirty="0"/>
              <a:t>CDI ½ scale</a:t>
            </a:r>
            <a:endParaRPr sz="2400" dirty="0"/>
          </a:p>
          <a:p>
            <a:pPr lvl="1">
              <a:lnSpc>
                <a:spcPct val="90000"/>
              </a:lnSpc>
              <a:spcBef>
                <a:spcPts val="560"/>
              </a:spcBef>
              <a:buSzPts val="2800"/>
            </a:pPr>
            <a:r>
              <a:rPr lang="en-US" sz="2400" dirty="0"/>
              <a:t>IN Approach Mode (“</a:t>
            </a:r>
            <a:r>
              <a:rPr lang="en-US" sz="2400" dirty="0">
                <a:solidFill>
                  <a:schemeClr val="lt2"/>
                </a:solidFill>
              </a:rPr>
              <a:t>APPROACH ACTIVE</a:t>
            </a:r>
            <a:r>
              <a:rPr lang="en-US" sz="2400" dirty="0"/>
              <a:t>”)</a:t>
            </a:r>
            <a:endParaRPr sz="2400" dirty="0"/>
          </a:p>
        </p:txBody>
      </p:sp>
      <p:pic>
        <p:nvPicPr>
          <p:cNvPr id="1145" name="Google Shape;1145;p112"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146" name="Google Shape;1146;p112"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1151"/>
        <p:cNvGrpSpPr/>
        <p:nvPr/>
      </p:nvGrpSpPr>
      <p:grpSpPr>
        <a:xfrm>
          <a:off x="0" y="0"/>
          <a:ext cx="0" cy="0"/>
          <a:chOff x="0" y="0"/>
          <a:chExt cx="0" cy="0"/>
        </a:xfrm>
      </p:grpSpPr>
      <p:sp>
        <p:nvSpPr>
          <p:cNvPr id="1152" name="Google Shape;1152;p113"/>
          <p:cNvSpPr txBox="1">
            <a:spLocks noGrp="1"/>
          </p:cNvSpPr>
          <p:nvPr>
            <p:ph type="title"/>
          </p:nvPr>
        </p:nvSpPr>
        <p:spPr>
          <a:xfrm>
            <a:off x="1462522" y="317863"/>
            <a:ext cx="6621868" cy="78844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dirty="0"/>
              <a:t>Radar Vectors</a:t>
            </a:r>
            <a:endParaRPr dirty="0"/>
          </a:p>
        </p:txBody>
      </p:sp>
      <p:sp>
        <p:nvSpPr>
          <p:cNvPr id="1153" name="Google Shape;1153;p1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Load the approach</a:t>
            </a:r>
          </a:p>
          <a:p>
            <a:pPr>
              <a:lnSpc>
                <a:spcPct val="90000"/>
              </a:lnSpc>
              <a:spcBef>
                <a:spcPts val="0"/>
              </a:spcBef>
              <a:buSzPts val="3200"/>
            </a:pPr>
            <a:endParaRPr lang="en-US" sz="2400" dirty="0"/>
          </a:p>
          <a:p>
            <a:pPr>
              <a:lnSpc>
                <a:spcPct val="90000"/>
              </a:lnSpc>
              <a:spcBef>
                <a:spcPts val="0"/>
              </a:spcBef>
              <a:buSzPts val="3200"/>
            </a:pPr>
            <a:r>
              <a:rPr lang="en-US" sz="2400" dirty="0"/>
              <a:t>Extend out along the final approach course</a:t>
            </a:r>
            <a:endParaRPr sz="2400" dirty="0"/>
          </a:p>
          <a:p>
            <a:pPr marL="546100" indent="-342900">
              <a:lnSpc>
                <a:spcPct val="90000"/>
              </a:lnSpc>
              <a:spcBef>
                <a:spcPts val="640"/>
              </a:spcBef>
              <a:buSzPts val="3200"/>
            </a:pPr>
            <a:endParaRPr sz="2400" dirty="0"/>
          </a:p>
          <a:p>
            <a:pPr>
              <a:lnSpc>
                <a:spcPct val="90000"/>
              </a:lnSpc>
              <a:spcBef>
                <a:spcPts val="640"/>
              </a:spcBef>
              <a:buSzPts val="3200"/>
            </a:pPr>
            <a:r>
              <a:rPr lang="en-US" sz="2400" dirty="0"/>
              <a:t>Blue/Green Method</a:t>
            </a:r>
            <a:endParaRPr sz="2400" dirty="0"/>
          </a:p>
          <a:p>
            <a:pPr marL="342900" lvl="0" indent="-139700" algn="l" rtl="0">
              <a:lnSpc>
                <a:spcPct val="90000"/>
              </a:lnSpc>
              <a:spcBef>
                <a:spcPts val="640"/>
              </a:spcBef>
              <a:spcAft>
                <a:spcPts val="0"/>
              </a:spcAft>
              <a:buSzPts val="3200"/>
              <a:buFont typeface="Verdana"/>
              <a:buNone/>
            </a:pPr>
            <a:endParaRPr dirty="0"/>
          </a:p>
        </p:txBody>
      </p:sp>
      <p:pic>
        <p:nvPicPr>
          <p:cNvPr id="1154" name="Google Shape;1154;p113"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155" name="Google Shape;1155;p113"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1170"/>
        <p:cNvGrpSpPr/>
        <p:nvPr/>
      </p:nvGrpSpPr>
      <p:grpSpPr>
        <a:xfrm>
          <a:off x="0" y="0"/>
          <a:ext cx="0" cy="0"/>
          <a:chOff x="0" y="0"/>
          <a:chExt cx="0" cy="0"/>
        </a:xfrm>
      </p:grpSpPr>
      <p:sp>
        <p:nvSpPr>
          <p:cNvPr id="1171" name="Google Shape;1171;p115"/>
          <p:cNvSpPr txBox="1">
            <a:spLocks noGrp="1"/>
          </p:cNvSpPr>
          <p:nvPr>
            <p:ph type="title"/>
          </p:nvPr>
        </p:nvSpPr>
        <p:spPr>
          <a:xfrm>
            <a:off x="921761" y="389888"/>
            <a:ext cx="7464300" cy="644389"/>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Missed Approach</a:t>
            </a:r>
            <a:endParaRPr sz="3600" dirty="0"/>
          </a:p>
        </p:txBody>
      </p:sp>
      <p:sp>
        <p:nvSpPr>
          <p:cNvPr id="1172" name="Google Shape;1172;p115"/>
          <p:cNvSpPr txBox="1">
            <a:spLocks noGrp="1"/>
          </p:cNvSpPr>
          <p:nvPr>
            <p:ph idx="1"/>
          </p:nvPr>
        </p:nvSpPr>
        <p:spPr>
          <a:xfrm>
            <a:off x="303213" y="1676400"/>
            <a:ext cx="8688387" cy="5029200"/>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sz="2400" dirty="0"/>
              <a:t>MAP: 2 Choices</a:t>
            </a:r>
            <a:endParaRPr sz="2400" dirty="0"/>
          </a:p>
          <a:p>
            <a:pPr lvl="1">
              <a:spcBef>
                <a:spcPts val="560"/>
              </a:spcBef>
              <a:buSzPts val="2800"/>
            </a:pPr>
            <a:r>
              <a:rPr lang="en-US" sz="2400" dirty="0"/>
              <a:t>1 – Go-Around button</a:t>
            </a:r>
            <a:endParaRPr sz="2400" dirty="0"/>
          </a:p>
          <a:p>
            <a:pPr lvl="2">
              <a:spcBef>
                <a:spcPts val="480"/>
              </a:spcBef>
              <a:buSzPts val="2400"/>
            </a:pPr>
            <a:r>
              <a:rPr lang="en-US" sz="2400" dirty="0"/>
              <a:t>Auto sequences and puts you in Active Legs page</a:t>
            </a:r>
          </a:p>
          <a:p>
            <a:pPr lvl="1">
              <a:spcBef>
                <a:spcPts val="480"/>
              </a:spcBef>
              <a:buSzPts val="2400"/>
            </a:pPr>
            <a:r>
              <a:rPr lang="en-US" sz="2400" dirty="0"/>
              <a:t>2 – Manual Sequencing</a:t>
            </a:r>
            <a:endParaRPr sz="2400" dirty="0"/>
          </a:p>
          <a:p>
            <a:pPr lvl="2">
              <a:spcBef>
                <a:spcPts val="480"/>
              </a:spcBef>
              <a:buSzPts val="2400"/>
            </a:pPr>
            <a:r>
              <a:rPr lang="en-US" sz="2400" dirty="0"/>
              <a:t>At MAP, manually sequence to the MAWP</a:t>
            </a:r>
            <a:endParaRPr sz="2400" dirty="0"/>
          </a:p>
        </p:txBody>
      </p:sp>
      <p:pic>
        <p:nvPicPr>
          <p:cNvPr id="1173" name="Google Shape;1173;p115"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174" name="Google Shape;1174;p115" descr="tw4-new"/>
          <p:cNvPicPr preferRelativeResize="0"/>
          <p:nvPr/>
        </p:nvPicPr>
        <p:blipFill rotWithShape="1">
          <a:blip r:embed="rId4">
            <a:alphaModFix/>
          </a:blip>
          <a:srcRect/>
          <a:stretch/>
        </p:blipFill>
        <p:spPr>
          <a:xfrm>
            <a:off x="7712075" y="151788"/>
            <a:ext cx="1279525" cy="11207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1188"/>
        <p:cNvGrpSpPr/>
        <p:nvPr/>
      </p:nvGrpSpPr>
      <p:grpSpPr>
        <a:xfrm>
          <a:off x="0" y="0"/>
          <a:ext cx="0" cy="0"/>
          <a:chOff x="0" y="0"/>
          <a:chExt cx="0" cy="0"/>
        </a:xfrm>
      </p:grpSpPr>
      <p:sp>
        <p:nvSpPr>
          <p:cNvPr id="1189" name="Google Shape;1189;p117"/>
          <p:cNvSpPr txBox="1">
            <a:spLocks noGrp="1"/>
          </p:cNvSpPr>
          <p:nvPr>
            <p:ph type="title"/>
          </p:nvPr>
        </p:nvSpPr>
        <p:spPr>
          <a:xfrm>
            <a:off x="1360167" y="380359"/>
            <a:ext cx="6423665"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AFTER APPROACH</a:t>
            </a:r>
            <a:endParaRPr/>
          </a:p>
        </p:txBody>
      </p:sp>
      <p:sp>
        <p:nvSpPr>
          <p:cNvPr id="1190" name="Google Shape;1190;p117"/>
          <p:cNvSpPr txBox="1">
            <a:spLocks noGrp="1"/>
          </p:cNvSpPr>
          <p:nvPr>
            <p:ph idx="1"/>
          </p:nvPr>
        </p:nvSpPr>
        <p:spPr>
          <a:xfrm>
            <a:off x="685799" y="1598881"/>
            <a:ext cx="7772400" cy="4454525"/>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dirty="0"/>
              <a:t>Staying at the same airport?</a:t>
            </a:r>
            <a:endParaRPr dirty="0"/>
          </a:p>
          <a:p>
            <a:pPr lvl="1">
              <a:spcBef>
                <a:spcPts val="560"/>
              </a:spcBef>
              <a:buSzPts val="2800"/>
            </a:pPr>
            <a:r>
              <a:rPr lang="en-US" dirty="0"/>
              <a:t>For another approach, simply select another one</a:t>
            </a:r>
            <a:endParaRPr dirty="0"/>
          </a:p>
          <a:p>
            <a:pPr lvl="1">
              <a:spcBef>
                <a:spcPts val="560"/>
              </a:spcBef>
              <a:buSzPts val="2800"/>
            </a:pPr>
            <a:endParaRPr dirty="0"/>
          </a:p>
          <a:p>
            <a:pPr>
              <a:spcBef>
                <a:spcPts val="640"/>
              </a:spcBef>
              <a:buSzPts val="3200"/>
            </a:pPr>
            <a:r>
              <a:rPr lang="en-US" dirty="0"/>
              <a:t>Going somewhere else?</a:t>
            </a:r>
            <a:endParaRPr dirty="0"/>
          </a:p>
          <a:p>
            <a:pPr lvl="1">
              <a:spcBef>
                <a:spcPts val="560"/>
              </a:spcBef>
              <a:buSzPts val="2800"/>
            </a:pPr>
            <a:r>
              <a:rPr lang="en-US" dirty="0"/>
              <a:t>Change arrival airport or load  Secondary flight plan.</a:t>
            </a:r>
            <a:endParaRPr dirty="0"/>
          </a:p>
          <a:p>
            <a:pPr marL="742950" lvl="1" indent="-285750" algn="l" rtl="0">
              <a:spcBef>
                <a:spcPts val="560"/>
              </a:spcBef>
              <a:spcAft>
                <a:spcPts val="0"/>
              </a:spcAft>
              <a:buSzPts val="2800"/>
              <a:buFont typeface="Verdana"/>
              <a:buNone/>
            </a:pPr>
            <a:endParaRPr dirty="0"/>
          </a:p>
          <a:p>
            <a:pPr marL="742950" lvl="1" indent="-107950" algn="l" rtl="0">
              <a:spcBef>
                <a:spcPts val="560"/>
              </a:spcBef>
              <a:spcAft>
                <a:spcPts val="0"/>
              </a:spcAft>
              <a:buSzPts val="2800"/>
              <a:buFont typeface="Verdana"/>
              <a:buNone/>
            </a:pPr>
            <a:endParaRPr dirty="0"/>
          </a:p>
          <a:p>
            <a:pPr marL="742950" lvl="1" indent="-107950" algn="l" rtl="0">
              <a:spcBef>
                <a:spcPts val="560"/>
              </a:spcBef>
              <a:spcAft>
                <a:spcPts val="0"/>
              </a:spcAft>
              <a:buSzPts val="2800"/>
              <a:buFont typeface="Verdana"/>
              <a:buNone/>
            </a:pPr>
            <a:endParaRPr dirty="0"/>
          </a:p>
        </p:txBody>
      </p:sp>
      <p:pic>
        <p:nvPicPr>
          <p:cNvPr id="1191" name="Google Shape;1191;p117"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192" name="Google Shape;1192;p117"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1197"/>
        <p:cNvGrpSpPr/>
        <p:nvPr/>
      </p:nvGrpSpPr>
      <p:grpSpPr>
        <a:xfrm>
          <a:off x="0" y="0"/>
          <a:ext cx="0" cy="0"/>
          <a:chOff x="0" y="0"/>
          <a:chExt cx="0" cy="0"/>
        </a:xfrm>
      </p:grpSpPr>
      <p:sp>
        <p:nvSpPr>
          <p:cNvPr id="1198" name="Google Shape;1198;p118"/>
          <p:cNvSpPr txBox="1">
            <a:spLocks noGrp="1"/>
          </p:cNvSpPr>
          <p:nvPr>
            <p:ph type="title"/>
          </p:nvPr>
        </p:nvSpPr>
        <p:spPr>
          <a:xfrm>
            <a:off x="690927" y="380359"/>
            <a:ext cx="7765321" cy="66344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t>WARNINGS</a:t>
            </a:r>
            <a:endParaRPr sz="3600" dirty="0"/>
          </a:p>
        </p:txBody>
      </p:sp>
      <p:sp>
        <p:nvSpPr>
          <p:cNvPr id="1199" name="Google Shape;1199;p118"/>
          <p:cNvSpPr txBox="1">
            <a:spLocks noGrp="1"/>
          </p:cNvSpPr>
          <p:nvPr>
            <p:ph idx="1"/>
          </p:nvPr>
        </p:nvSpPr>
        <p:spPr>
          <a:xfrm>
            <a:off x="303213" y="1600200"/>
            <a:ext cx="8540750" cy="5257800"/>
          </a:xfrm>
          <a:prstGeom prst="rect">
            <a:avLst/>
          </a:prstGeom>
          <a:noFill/>
          <a:ln>
            <a:noFill/>
          </a:ln>
        </p:spPr>
        <p:txBody>
          <a:bodyPr spcFirstLastPara="1" wrap="square" lIns="91425" tIns="45700" rIns="91425" bIns="45700" anchor="t" anchorCtr="0">
            <a:noAutofit/>
          </a:bodyPr>
          <a:lstStyle/>
          <a:p>
            <a:pPr>
              <a:spcBef>
                <a:spcPts val="0"/>
              </a:spcBef>
              <a:buSzPts val="3200"/>
            </a:pPr>
            <a:r>
              <a:rPr lang="en-US" dirty="0"/>
              <a:t>INTEG Light (NAV “OFF” FLAG)</a:t>
            </a:r>
            <a:endParaRPr dirty="0"/>
          </a:p>
          <a:p>
            <a:pPr lvl="1">
              <a:spcBef>
                <a:spcPts val="560"/>
              </a:spcBef>
              <a:buSzPts val="2800"/>
            </a:pPr>
            <a:r>
              <a:rPr lang="en-US" dirty="0"/>
              <a:t>RAIM is not available</a:t>
            </a:r>
            <a:endParaRPr dirty="0"/>
          </a:p>
          <a:p>
            <a:pPr>
              <a:spcBef>
                <a:spcPts val="640"/>
              </a:spcBef>
              <a:buSzPts val="3200"/>
            </a:pPr>
            <a:r>
              <a:rPr lang="en-US" dirty="0"/>
              <a:t>NO RAIM = Can’t use GPS for guidance for approaches</a:t>
            </a:r>
            <a:endParaRPr dirty="0"/>
          </a:p>
          <a:p>
            <a:pPr lvl="1">
              <a:spcBef>
                <a:spcPts val="560"/>
              </a:spcBef>
              <a:buSzPts val="2800"/>
            </a:pPr>
            <a:r>
              <a:rPr lang="en-US" dirty="0"/>
              <a:t>Will get a NAV flag if past FAF and no RAIM (signal may be good, but GPS can not check it’s signal)</a:t>
            </a:r>
            <a:endParaRPr dirty="0"/>
          </a:p>
          <a:p>
            <a:pPr lvl="1">
              <a:spcBef>
                <a:spcPts val="560"/>
              </a:spcBef>
              <a:buSzPts val="2800"/>
            </a:pPr>
            <a:r>
              <a:rPr lang="en-US" dirty="0"/>
              <a:t>Can use for SIDS/STARS with no RAIM</a:t>
            </a:r>
            <a:endParaRPr dirty="0"/>
          </a:p>
          <a:p>
            <a:pPr lvl="2">
              <a:spcBef>
                <a:spcPts val="480"/>
              </a:spcBef>
              <a:buSzPts val="2400"/>
            </a:pPr>
            <a:r>
              <a:rPr lang="en-US" dirty="0"/>
              <a:t>(</a:t>
            </a:r>
            <a:r>
              <a:rPr lang="en-US" dirty="0" err="1"/>
              <a:t>enroute</a:t>
            </a:r>
            <a:r>
              <a:rPr lang="en-US" dirty="0"/>
              <a:t>/term mode)</a:t>
            </a:r>
            <a:endParaRPr dirty="0"/>
          </a:p>
        </p:txBody>
      </p:sp>
      <p:pic>
        <p:nvPicPr>
          <p:cNvPr id="1200" name="Google Shape;1200;p118"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201" name="Google Shape;1201;p118" descr="tw4-new"/>
          <p:cNvPicPr preferRelativeResize="0"/>
          <p:nvPr/>
        </p:nvPicPr>
        <p:blipFill rotWithShape="1">
          <a:blip r:embed="rId4">
            <a:alphaModFix/>
          </a:blip>
          <a:srcRect/>
          <a:stretch/>
        </p:blipFill>
        <p:spPr>
          <a:xfrm>
            <a:off x="7564450" y="151700"/>
            <a:ext cx="1279525" cy="11207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1206"/>
        <p:cNvGrpSpPr/>
        <p:nvPr/>
      </p:nvGrpSpPr>
      <p:grpSpPr>
        <a:xfrm>
          <a:off x="0" y="0"/>
          <a:ext cx="0" cy="0"/>
          <a:chOff x="0" y="0"/>
          <a:chExt cx="0" cy="0"/>
        </a:xfrm>
      </p:grpSpPr>
      <p:sp>
        <p:nvSpPr>
          <p:cNvPr id="1208" name="Google Shape;1208;p119"/>
          <p:cNvSpPr txBox="1">
            <a:spLocks noGrp="1"/>
          </p:cNvSpPr>
          <p:nvPr>
            <p:ph type="title"/>
          </p:nvPr>
        </p:nvSpPr>
        <p:spPr>
          <a:xfrm>
            <a:off x="655426" y="577014"/>
            <a:ext cx="7765321" cy="565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dirty="0"/>
              <a:t>WARNINGS</a:t>
            </a:r>
            <a:endParaRPr dirty="0"/>
          </a:p>
        </p:txBody>
      </p:sp>
      <p:sp>
        <p:nvSpPr>
          <p:cNvPr id="1207" name="Google Shape;1207;p119"/>
          <p:cNvSpPr txBox="1">
            <a:spLocks noGrp="1"/>
          </p:cNvSpPr>
          <p:nvPr>
            <p:ph idx="1"/>
          </p:nvPr>
        </p:nvSpPr>
        <p:spPr>
          <a:xfrm>
            <a:off x="303213" y="1676400"/>
            <a:ext cx="8540750" cy="4953000"/>
          </a:xfrm>
          <a:prstGeom prst="rect">
            <a:avLst/>
          </a:prstGeom>
          <a:noFill/>
          <a:ln>
            <a:noFill/>
          </a:ln>
        </p:spPr>
        <p:txBody>
          <a:bodyPr spcFirstLastPara="1" wrap="square" lIns="91425" tIns="45700" rIns="91425" bIns="45700" anchor="t" anchorCtr="0">
            <a:noAutofit/>
          </a:bodyPr>
          <a:lstStyle/>
          <a:p>
            <a:pPr>
              <a:lnSpc>
                <a:spcPct val="90000"/>
              </a:lnSpc>
              <a:spcBef>
                <a:spcPts val="0"/>
              </a:spcBef>
              <a:buSzPts val="3200"/>
            </a:pPr>
            <a:r>
              <a:rPr lang="en-US" sz="2400" dirty="0"/>
              <a:t>If no RAIM:</a:t>
            </a:r>
          </a:p>
          <a:p>
            <a:pPr>
              <a:lnSpc>
                <a:spcPct val="90000"/>
              </a:lnSpc>
              <a:spcBef>
                <a:spcPts val="0"/>
              </a:spcBef>
              <a:buSzPts val="3200"/>
            </a:pPr>
            <a:endParaRPr lang="en-US" sz="2400" dirty="0"/>
          </a:p>
          <a:p>
            <a:pPr lvl="1">
              <a:lnSpc>
                <a:spcPct val="90000"/>
              </a:lnSpc>
              <a:spcBef>
                <a:spcPts val="0"/>
              </a:spcBef>
              <a:buSzPts val="3200"/>
            </a:pPr>
            <a:r>
              <a:rPr lang="en-US" sz="2400" dirty="0"/>
              <a:t>PRIOR TO FAWP</a:t>
            </a:r>
            <a:endParaRPr sz="2400" dirty="0"/>
          </a:p>
          <a:p>
            <a:pPr lvl="2">
              <a:lnSpc>
                <a:spcPct val="90000"/>
              </a:lnSpc>
              <a:spcBef>
                <a:spcPts val="560"/>
              </a:spcBef>
              <a:buSzPts val="2800"/>
            </a:pPr>
            <a:r>
              <a:rPr lang="en-US" sz="2400" dirty="0"/>
              <a:t>Transition to a ground-based </a:t>
            </a:r>
            <a:r>
              <a:rPr lang="en-US" sz="2400" dirty="0" err="1"/>
              <a:t>navaid</a:t>
            </a:r>
            <a:r>
              <a:rPr lang="en-US" sz="2400" dirty="0"/>
              <a:t> approach or get vectors. </a:t>
            </a:r>
            <a:endParaRPr sz="2400" dirty="0"/>
          </a:p>
          <a:p>
            <a:pPr lvl="2">
              <a:lnSpc>
                <a:spcPct val="90000"/>
              </a:lnSpc>
              <a:spcBef>
                <a:spcPts val="560"/>
              </a:spcBef>
              <a:buSzPts val="2800"/>
            </a:pPr>
            <a:r>
              <a:rPr lang="en-US" sz="2400" dirty="0"/>
              <a:t>DO NOT DESCEND TO MDA and go Missed at the MAWP</a:t>
            </a:r>
          </a:p>
          <a:p>
            <a:pPr lvl="2">
              <a:lnSpc>
                <a:spcPct val="90000"/>
              </a:lnSpc>
              <a:spcBef>
                <a:spcPts val="560"/>
              </a:spcBef>
              <a:buSzPts val="2800"/>
            </a:pPr>
            <a:endParaRPr sz="2400" dirty="0"/>
          </a:p>
          <a:p>
            <a:pPr lvl="1">
              <a:lnSpc>
                <a:spcPct val="90000"/>
              </a:lnSpc>
              <a:spcBef>
                <a:spcPts val="640"/>
              </a:spcBef>
              <a:buSzPts val="3200"/>
            </a:pPr>
            <a:r>
              <a:rPr lang="en-US" sz="2400" dirty="0"/>
              <a:t>AFTER FAWP</a:t>
            </a:r>
            <a:endParaRPr sz="2400" dirty="0"/>
          </a:p>
          <a:p>
            <a:pPr lvl="2">
              <a:lnSpc>
                <a:spcPct val="90000"/>
              </a:lnSpc>
              <a:spcBef>
                <a:spcPts val="560"/>
              </a:spcBef>
              <a:buSzPts val="2800"/>
            </a:pPr>
            <a:r>
              <a:rPr lang="en-US" sz="2400" dirty="0"/>
              <a:t>Climb to alt prior to FAF and proceed to MAWP</a:t>
            </a:r>
            <a:endParaRPr sz="2400" dirty="0"/>
          </a:p>
        </p:txBody>
      </p:sp>
      <p:pic>
        <p:nvPicPr>
          <p:cNvPr id="1209" name="Google Shape;1209;p119"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210" name="Google Shape;1210;p119" descr="tw4-new"/>
          <p:cNvPicPr preferRelativeResize="0"/>
          <p:nvPr/>
        </p:nvPicPr>
        <p:blipFill rotWithShape="1">
          <a:blip r:embed="rId4">
            <a:alphaModFix/>
          </a:blip>
          <a:srcRect/>
          <a:stretch/>
        </p:blipFill>
        <p:spPr>
          <a:xfrm>
            <a:off x="7613650" y="151700"/>
            <a:ext cx="1279525" cy="11207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sp>
        <p:nvSpPr>
          <p:cNvPr id="1226" name="Google Shape;1226;p124"/>
          <p:cNvSpPr txBox="1">
            <a:spLocks noGrp="1"/>
          </p:cNvSpPr>
          <p:nvPr>
            <p:ph type="title"/>
          </p:nvPr>
        </p:nvSpPr>
        <p:spPr>
          <a:xfrm>
            <a:off x="1499388" y="240950"/>
            <a:ext cx="61452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GPS EXTRAS</a:t>
            </a:r>
            <a:endParaRPr dirty="0"/>
          </a:p>
        </p:txBody>
      </p:sp>
      <p:sp>
        <p:nvSpPr>
          <p:cNvPr id="1225" name="Google Shape;1225;p124"/>
          <p:cNvSpPr txBox="1">
            <a:spLocks noGrp="1"/>
          </p:cNvSpPr>
          <p:nvPr>
            <p:ph idx="1"/>
          </p:nvPr>
        </p:nvSpPr>
        <p:spPr>
          <a:xfrm>
            <a:off x="304800" y="1524000"/>
            <a:ext cx="8535988" cy="452717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200"/>
              <a:buFont typeface="Verdana"/>
              <a:buChar char="•"/>
            </a:pPr>
            <a:r>
              <a:rPr lang="en-US" sz="2200" dirty="0"/>
              <a:t>You cannot create any IAPs, nor alter them.</a:t>
            </a:r>
            <a:endParaRPr dirty="0"/>
          </a:p>
          <a:p>
            <a:pPr marL="742950" lvl="1" indent="-285750" algn="l" rtl="0">
              <a:lnSpc>
                <a:spcPct val="90000"/>
              </a:lnSpc>
              <a:spcBef>
                <a:spcPts val="440"/>
              </a:spcBef>
              <a:spcAft>
                <a:spcPts val="0"/>
              </a:spcAft>
              <a:buSzPts val="2200"/>
              <a:buFont typeface="Verdana"/>
              <a:buChar char="•"/>
            </a:pPr>
            <a:r>
              <a:rPr lang="en-US" sz="2200" dirty="0"/>
              <a:t>You may only pull them directly from the database.</a:t>
            </a:r>
          </a:p>
          <a:p>
            <a:pPr marL="742950" lvl="1" indent="-285750" algn="l" rtl="0">
              <a:lnSpc>
                <a:spcPct val="90000"/>
              </a:lnSpc>
              <a:spcBef>
                <a:spcPts val="440"/>
              </a:spcBef>
              <a:spcAft>
                <a:spcPts val="0"/>
              </a:spcAft>
              <a:buSzPts val="2200"/>
              <a:buFont typeface="Verdana"/>
              <a:buChar char="•"/>
            </a:pPr>
            <a:endParaRPr dirty="0"/>
          </a:p>
          <a:p>
            <a:pPr marL="285750" indent="-285750">
              <a:lnSpc>
                <a:spcPct val="90000"/>
              </a:lnSpc>
              <a:spcBef>
                <a:spcPts val="440"/>
              </a:spcBef>
              <a:buSzPts val="2200"/>
              <a:buFont typeface="Verdana"/>
              <a:buChar char="•"/>
            </a:pPr>
            <a:r>
              <a:rPr lang="en-US" sz="2400" dirty="0"/>
              <a:t>You may not alter any thing from the final approach fix inbound.</a:t>
            </a:r>
          </a:p>
          <a:p>
            <a:pPr marL="285750" indent="-285750">
              <a:lnSpc>
                <a:spcPct val="90000"/>
              </a:lnSpc>
              <a:spcBef>
                <a:spcPts val="440"/>
              </a:spcBef>
              <a:buSzPts val="2200"/>
              <a:buFont typeface="Verdana"/>
              <a:buChar char="•"/>
            </a:pPr>
            <a:endParaRPr lang="en-US" sz="2400" dirty="0"/>
          </a:p>
          <a:p>
            <a:pPr marL="285750" indent="-285750">
              <a:lnSpc>
                <a:spcPct val="90000"/>
              </a:lnSpc>
              <a:spcBef>
                <a:spcPts val="440"/>
              </a:spcBef>
              <a:buSzPts val="2200"/>
              <a:buFont typeface="Verdana"/>
              <a:buChar char="•"/>
            </a:pPr>
            <a:r>
              <a:rPr lang="en-US" sz="2400" dirty="0"/>
              <a:t>Pink needle will remain on WPT until abeam, then will cycle to next WPT</a:t>
            </a:r>
            <a:endParaRPr dirty="0"/>
          </a:p>
          <a:p>
            <a:pPr marL="742950" lvl="1" indent="-285750" algn="l" rtl="0">
              <a:lnSpc>
                <a:spcPct val="90000"/>
              </a:lnSpc>
              <a:spcBef>
                <a:spcPts val="440"/>
              </a:spcBef>
              <a:spcAft>
                <a:spcPts val="0"/>
              </a:spcAft>
              <a:buSzPts val="2200"/>
              <a:buFont typeface="Verdana"/>
              <a:buChar char="•"/>
            </a:pPr>
            <a:r>
              <a:rPr lang="en-US" sz="2200" dirty="0"/>
              <a:t>When in Holding, the pink needle remains pointed at the holding WPT</a:t>
            </a:r>
            <a:endParaRPr dirty="0"/>
          </a:p>
          <a:p>
            <a:pPr marL="742950" lvl="1" indent="-285750" algn="l" rtl="0">
              <a:lnSpc>
                <a:spcPct val="90000"/>
              </a:lnSpc>
              <a:spcBef>
                <a:spcPts val="560"/>
              </a:spcBef>
              <a:spcAft>
                <a:spcPts val="0"/>
              </a:spcAft>
              <a:buSzPts val="2800"/>
              <a:buFont typeface="Verdana"/>
              <a:buNone/>
            </a:pPr>
            <a:endParaRPr dirty="0"/>
          </a:p>
          <a:p>
            <a:pPr marL="342900" lvl="0" indent="-342900" algn="l" rtl="0">
              <a:lnSpc>
                <a:spcPct val="90000"/>
              </a:lnSpc>
              <a:spcBef>
                <a:spcPts val="640"/>
              </a:spcBef>
              <a:spcAft>
                <a:spcPts val="0"/>
              </a:spcAft>
              <a:buSzPts val="3200"/>
              <a:buFont typeface="Verdana"/>
              <a:buNone/>
            </a:pPr>
            <a:endParaRPr dirty="0"/>
          </a:p>
        </p:txBody>
      </p:sp>
      <p:pic>
        <p:nvPicPr>
          <p:cNvPr id="1227" name="Google Shape;1227;p124" descr="Q:\Front Office\VT-35 Updated Logo - May'13.png"/>
          <p:cNvPicPr preferRelativeResize="0"/>
          <p:nvPr/>
        </p:nvPicPr>
        <p:blipFill rotWithShape="1">
          <a:blip r:embed="rId3">
            <a:alphaModFix/>
          </a:blip>
          <a:srcRect/>
          <a:stretch/>
        </p:blipFill>
        <p:spPr>
          <a:xfrm>
            <a:off x="381000" y="53944"/>
            <a:ext cx="1081522" cy="1316278"/>
          </a:xfrm>
          <a:prstGeom prst="rect">
            <a:avLst/>
          </a:prstGeom>
          <a:noFill/>
          <a:ln>
            <a:noFill/>
          </a:ln>
        </p:spPr>
      </p:pic>
      <p:pic>
        <p:nvPicPr>
          <p:cNvPr id="1228" name="Google Shape;1228;p124" descr="tw4-new"/>
          <p:cNvPicPr preferRelativeResize="0"/>
          <p:nvPr/>
        </p:nvPicPr>
        <p:blipFill rotWithShape="1">
          <a:blip r:embed="rId4">
            <a:alphaModFix/>
          </a:blip>
          <a:srcRect/>
          <a:stretch/>
        </p:blipFill>
        <p:spPr>
          <a:xfrm>
            <a:off x="7561275" y="213963"/>
            <a:ext cx="1279525" cy="11207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1242"/>
        <p:cNvGrpSpPr/>
        <p:nvPr/>
      </p:nvGrpSpPr>
      <p:grpSpPr>
        <a:xfrm>
          <a:off x="0" y="0"/>
          <a:ext cx="0" cy="0"/>
          <a:chOff x="0" y="0"/>
          <a:chExt cx="0" cy="0"/>
        </a:xfrm>
      </p:grpSpPr>
      <p:sp>
        <p:nvSpPr>
          <p:cNvPr id="2" name="Rectangle 1"/>
          <p:cNvSpPr/>
          <p:nvPr/>
        </p:nvSpPr>
        <p:spPr>
          <a:xfrm>
            <a:off x="268941" y="1533151"/>
            <a:ext cx="8453718" cy="3046988"/>
          </a:xfrm>
          <a:prstGeom prst="rect">
            <a:avLst/>
          </a:prstGeom>
        </p:spPr>
        <p:txBody>
          <a:bodyPr wrap="square">
            <a:spAutoFit/>
          </a:bodyPr>
          <a:lstStyle/>
          <a:p>
            <a:pPr marL="285750" indent="-285750">
              <a:buFont typeface="Arial" panose="020B0604020202020204" pitchFamily="34" charset="0"/>
              <a:buChar char="•"/>
            </a:pPr>
            <a:r>
              <a:rPr lang="en-US" sz="2400" dirty="0"/>
              <a:t>ADS-B provides altitude, aircraft flight ID and vertical air speed.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ADS-B reports two kinds of altitudes: barometric and geometric. Geometric altitude is calculated by GPS.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ADS-B does not report horizontal airspeed. Instead, ADS-B reports horizontal velocity relative to the Earth. </a:t>
            </a:r>
          </a:p>
        </p:txBody>
      </p:sp>
      <p:sp>
        <p:nvSpPr>
          <p:cNvPr id="4" name="TextBox 3"/>
          <p:cNvSpPr txBox="1"/>
          <p:nvPr/>
        </p:nvSpPr>
        <p:spPr>
          <a:xfrm>
            <a:off x="762000" y="412376"/>
            <a:ext cx="74676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mj-lt"/>
              </a:rPr>
              <a:t>ADS-B</a:t>
            </a:r>
          </a:p>
        </p:txBody>
      </p:sp>
      <p:pic>
        <p:nvPicPr>
          <p:cNvPr id="6" name="Google Shape;1251;g9c6a83ca3a_0_114" descr="Q:\Front Office\VT-35 Updated Logo - May'13.png"/>
          <p:cNvPicPr preferRelativeResize="0"/>
          <p:nvPr/>
        </p:nvPicPr>
        <p:blipFill rotWithShape="1">
          <a:blip r:embed="rId3">
            <a:alphaModFix/>
          </a:blip>
          <a:srcRect/>
          <a:stretch/>
        </p:blipFill>
        <p:spPr>
          <a:xfrm>
            <a:off x="250825" y="77081"/>
            <a:ext cx="1081522" cy="1316278"/>
          </a:xfrm>
          <a:prstGeom prst="rect">
            <a:avLst/>
          </a:prstGeom>
          <a:noFill/>
          <a:ln>
            <a:noFill/>
          </a:ln>
        </p:spPr>
      </p:pic>
      <p:pic>
        <p:nvPicPr>
          <p:cNvPr id="7" name="Google Shape;1252;g9c6a83ca3a_0_114" descr="tw4-new"/>
          <p:cNvPicPr preferRelativeResize="0"/>
          <p:nvPr/>
        </p:nvPicPr>
        <p:blipFill rotWithShape="1">
          <a:blip r:embed="rId4">
            <a:alphaModFix/>
          </a:blip>
          <a:srcRect/>
          <a:stretch/>
        </p:blipFill>
        <p:spPr>
          <a:xfrm>
            <a:off x="7613700" y="174813"/>
            <a:ext cx="1279525" cy="11207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1275"/>
        <p:cNvGrpSpPr/>
        <p:nvPr/>
      </p:nvGrpSpPr>
      <p:grpSpPr>
        <a:xfrm>
          <a:off x="0" y="0"/>
          <a:ext cx="0" cy="0"/>
          <a:chOff x="0" y="0"/>
          <a:chExt cx="0" cy="0"/>
        </a:xfrm>
      </p:grpSpPr>
      <p:sp>
        <p:nvSpPr>
          <p:cNvPr id="1276" name="Google Shape;1276;p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Cross Country</a:t>
            </a:r>
            <a:endParaRPr/>
          </a:p>
        </p:txBody>
      </p:sp>
      <p:sp>
        <p:nvSpPr>
          <p:cNvPr id="1277" name="Google Shape;1277;p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Font typeface="Verdana"/>
              <a:buChar char="•"/>
            </a:pPr>
            <a:r>
              <a:rPr lang="en-US"/>
              <a:t>Destination is IPs choice, but skeds does try to match</a:t>
            </a:r>
            <a:endParaRPr/>
          </a:p>
          <a:p>
            <a:pPr marL="342900" lvl="0" indent="-139700" algn="l" rtl="0">
              <a:spcBef>
                <a:spcPts val="640"/>
              </a:spcBef>
              <a:spcAft>
                <a:spcPts val="0"/>
              </a:spcAft>
              <a:buSzPts val="3200"/>
              <a:buFont typeface="Verdana"/>
              <a:buNone/>
            </a:pPr>
            <a:endParaRPr/>
          </a:p>
          <a:p>
            <a:pPr marL="342900" lvl="0" indent="-342900" algn="l" rtl="0">
              <a:spcBef>
                <a:spcPts val="640"/>
              </a:spcBef>
              <a:spcAft>
                <a:spcPts val="0"/>
              </a:spcAft>
              <a:buSzPts val="3200"/>
              <a:buFont typeface="Verdana"/>
              <a:buChar char="•"/>
            </a:pPr>
            <a:r>
              <a:rPr lang="en-US"/>
              <a:t>Find who you like to fly with, talk to your on-wing and start calling around.</a:t>
            </a:r>
            <a:endParaRPr/>
          </a:p>
          <a:p>
            <a:pPr marL="342900" lvl="0" indent="-139700" algn="l" rtl="0">
              <a:spcBef>
                <a:spcPts val="640"/>
              </a:spcBef>
              <a:spcAft>
                <a:spcPts val="0"/>
              </a:spcAft>
              <a:buSzPts val="3200"/>
              <a:buFont typeface="Verdana"/>
              <a:buNone/>
            </a:pPr>
            <a:endParaRPr/>
          </a:p>
          <a:p>
            <a:pPr marL="342900" lvl="0" indent="-342900" algn="l" rtl="0">
              <a:spcBef>
                <a:spcPts val="640"/>
              </a:spcBef>
              <a:spcAft>
                <a:spcPts val="0"/>
              </a:spcAft>
              <a:buSzPts val="3200"/>
              <a:buFont typeface="Verdana"/>
              <a:buChar char="•"/>
            </a:pPr>
            <a:r>
              <a:rPr lang="en-US"/>
              <a:t>Check the CCX board in ops</a:t>
            </a:r>
            <a:endParaRPr/>
          </a:p>
        </p:txBody>
      </p:sp>
      <p:pic>
        <p:nvPicPr>
          <p:cNvPr id="1278" name="Google Shape;1278;p5" descr="tw4-new"/>
          <p:cNvPicPr preferRelativeResize="0"/>
          <p:nvPr/>
        </p:nvPicPr>
        <p:blipFill rotWithShape="1">
          <a:blip r:embed="rId3">
            <a:alphaModFix/>
          </a:blip>
          <a:srcRect/>
          <a:stretch/>
        </p:blipFill>
        <p:spPr>
          <a:xfrm>
            <a:off x="7613650" y="228600"/>
            <a:ext cx="1279525" cy="1120775"/>
          </a:xfrm>
          <a:prstGeom prst="rect">
            <a:avLst/>
          </a:prstGeom>
          <a:noFill/>
          <a:ln>
            <a:noFill/>
          </a:ln>
        </p:spPr>
      </p:pic>
      <p:pic>
        <p:nvPicPr>
          <p:cNvPr id="1279" name="Google Shape;1279;p5"/>
          <p:cNvPicPr preferRelativeResize="0"/>
          <p:nvPr/>
        </p:nvPicPr>
        <p:blipFill rotWithShape="1">
          <a:blip r:embed="rId4">
            <a:alphaModFix/>
          </a:blip>
          <a:srcRect/>
          <a:stretch/>
        </p:blipFill>
        <p:spPr>
          <a:xfrm>
            <a:off x="250832" y="217488"/>
            <a:ext cx="939148" cy="11430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2386</TotalTime>
  <Words>7689</Words>
  <Application>Microsoft Office PowerPoint</Application>
  <PresentationFormat>On-screen Show (4:3)</PresentationFormat>
  <Paragraphs>874</Paragraphs>
  <Slides>101</Slides>
  <Notes>83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2" baseType="lpstr">
      <vt:lpstr>Rockwell</vt:lpstr>
      <vt:lpstr>Calibri</vt:lpstr>
      <vt:lpstr>SimSun</vt:lpstr>
      <vt:lpstr>Verdana</vt:lpstr>
      <vt:lpstr>MS Gothic</vt:lpstr>
      <vt:lpstr>Arial</vt:lpstr>
      <vt:lpstr>Times New Roman</vt:lpstr>
      <vt:lpstr>Tahoma</vt:lpstr>
      <vt:lpstr>Bookman Old Style</vt:lpstr>
      <vt:lpstr>Damask</vt:lpstr>
      <vt:lpstr>Slide</vt:lpstr>
      <vt:lpstr>PowerPoint Presentation</vt:lpstr>
      <vt:lpstr>I0101 Overview</vt:lpstr>
      <vt:lpstr>Stage Review</vt:lpstr>
      <vt:lpstr>Reference Material</vt:lpstr>
      <vt:lpstr>Reference Material</vt:lpstr>
      <vt:lpstr>Reference Material</vt:lpstr>
      <vt:lpstr>  Reference Material</vt:lpstr>
      <vt:lpstr>Electronic Pubs</vt:lpstr>
      <vt:lpstr>  Standard INST Rating Requirements</vt:lpstr>
      <vt:lpstr>  Standard INST Rating Requirements  Actual vs. simulated time</vt:lpstr>
      <vt:lpstr>  Standard INST Rating Requirements</vt:lpstr>
      <vt:lpstr>  Standard INST Rating Requirements</vt:lpstr>
      <vt:lpstr>Preflight Planning</vt:lpstr>
      <vt:lpstr>Stopover Flights within the contiguous unites states</vt:lpstr>
      <vt:lpstr>Hazardous Weather</vt:lpstr>
      <vt:lpstr>Aircrew Definitions Single-Piloted vs. Multi-Piloted</vt:lpstr>
      <vt:lpstr>Local Operations (cont.)</vt:lpstr>
      <vt:lpstr>Local Operations (cont.)</vt:lpstr>
      <vt:lpstr>Local Operations (cont.)</vt:lpstr>
      <vt:lpstr>PowerPoint Presentation</vt:lpstr>
      <vt:lpstr>Block 19</vt:lpstr>
      <vt:lpstr>PowerPoint Presentation</vt:lpstr>
      <vt:lpstr>Communications</vt:lpstr>
      <vt:lpstr>Communications</vt:lpstr>
      <vt:lpstr>Required Comms</vt:lpstr>
      <vt:lpstr>Communications</vt:lpstr>
      <vt:lpstr>Takeoff/Departure</vt:lpstr>
      <vt:lpstr>Takeoff Minimums</vt:lpstr>
      <vt:lpstr>Takeoff/Departure</vt:lpstr>
      <vt:lpstr> Trouble T</vt:lpstr>
      <vt:lpstr>Trouble T</vt:lpstr>
      <vt:lpstr>Takeoff/Departure</vt:lpstr>
      <vt:lpstr>Takeoff/Departure</vt:lpstr>
      <vt:lpstr>Standard Instrument Departures</vt:lpstr>
      <vt:lpstr>Standard Instrument Departures</vt:lpstr>
      <vt:lpstr>Transition Level Altimeter setting</vt:lpstr>
      <vt:lpstr>Enroute - Weather</vt:lpstr>
      <vt:lpstr>Enroute</vt:lpstr>
      <vt:lpstr>Enroute - IFR Altitudes</vt:lpstr>
      <vt:lpstr>En route - IFR Altitudes</vt:lpstr>
      <vt:lpstr>Enroute</vt:lpstr>
      <vt:lpstr>ENROUTE - Descent</vt:lpstr>
      <vt:lpstr>ENROUTE - Descent</vt:lpstr>
      <vt:lpstr>Arrival</vt:lpstr>
      <vt:lpstr>Arrival</vt:lpstr>
      <vt:lpstr>Arrival - STARs</vt:lpstr>
      <vt:lpstr>Approach Brief</vt:lpstr>
      <vt:lpstr>Example Approach Brief</vt:lpstr>
      <vt:lpstr>Example Approach Brief</vt:lpstr>
      <vt:lpstr>HOLDING</vt:lpstr>
      <vt:lpstr>CRM</vt:lpstr>
      <vt:lpstr>Mandatory CRM Callouts </vt:lpstr>
      <vt:lpstr>CRM</vt:lpstr>
      <vt:lpstr>CRM</vt:lpstr>
      <vt:lpstr>PowerPoint Presentation</vt:lpstr>
      <vt:lpstr>Approach Lighting Systems</vt:lpstr>
      <vt:lpstr>Pilot Controlled Lighting</vt:lpstr>
      <vt:lpstr>PowerPoint Presentation</vt:lpstr>
      <vt:lpstr>PowerPoint Presentation</vt:lpstr>
      <vt:lpstr>PowerPoint Presentation</vt:lpstr>
      <vt:lpstr>Use Me – Abuse Me</vt:lpstr>
      <vt:lpstr>Use Me – Abuse Me</vt:lpstr>
      <vt:lpstr>Use Me – Abuse Me</vt:lpstr>
      <vt:lpstr>Descent Points</vt:lpstr>
      <vt:lpstr>Descent Points</vt:lpstr>
      <vt:lpstr>Timing</vt:lpstr>
      <vt:lpstr>Remain within</vt:lpstr>
      <vt:lpstr>Overfly or Lead?</vt:lpstr>
      <vt:lpstr>Precision v. non precision approaches</vt:lpstr>
      <vt:lpstr>Precision v. non precision approaches</vt:lpstr>
      <vt:lpstr>Descent Rates</vt:lpstr>
      <vt:lpstr>CIRCLING</vt:lpstr>
      <vt:lpstr>Circling</vt:lpstr>
      <vt:lpstr>CIRCLING</vt:lpstr>
      <vt:lpstr>Non-Towered Circling</vt:lpstr>
      <vt:lpstr>NON-TOWERED Circling</vt:lpstr>
      <vt:lpstr>Circling Missed Approach</vt:lpstr>
      <vt:lpstr>Circling Missed Approach</vt:lpstr>
      <vt:lpstr>RNAV approaches</vt:lpstr>
      <vt:lpstr>CDI SCALE</vt:lpstr>
      <vt:lpstr>CDI SCALE</vt:lpstr>
      <vt:lpstr>CDI SCALE</vt:lpstr>
      <vt:lpstr>CDI SCALE</vt:lpstr>
      <vt:lpstr>CDI SCALE</vt:lpstr>
      <vt:lpstr>IN FLIGHT</vt:lpstr>
      <vt:lpstr>RNAV/GPS</vt:lpstr>
      <vt:lpstr>TAA Entry Sectors</vt:lpstr>
      <vt:lpstr>TAAs</vt:lpstr>
      <vt:lpstr>RNP</vt:lpstr>
      <vt:lpstr>BEFORE APPROACH</vt:lpstr>
      <vt:lpstr>WHEN TO DESCEND</vt:lpstr>
      <vt:lpstr>Radar Vectors</vt:lpstr>
      <vt:lpstr>Missed Approach</vt:lpstr>
      <vt:lpstr>AFTER APPROACH</vt:lpstr>
      <vt:lpstr>WARNINGS</vt:lpstr>
      <vt:lpstr>WARNINGS</vt:lpstr>
      <vt:lpstr>GPS EXTRAS</vt:lpstr>
      <vt:lpstr>PowerPoint Presentation</vt:lpstr>
      <vt:lpstr>Cross Country</vt:lpstr>
      <vt:lpstr>Cross Country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robert.odom</dc:creator>
  <cp:lastModifiedBy>Harris, Michael Rossi JR LT USN VRC-30 (USA)</cp:lastModifiedBy>
  <cp:revision>106</cp:revision>
  <dcterms:created xsi:type="dcterms:W3CDTF">2005-08-11T14:55:55Z</dcterms:created>
  <dcterms:modified xsi:type="dcterms:W3CDTF">2025-03-21T15:25:43Z</dcterms:modified>
</cp:coreProperties>
</file>