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7C907"/>
    <a:srgbClr val="33CAE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85519" autoAdjust="0"/>
  </p:normalViewPr>
  <p:slideViewPr>
    <p:cSldViewPr>
      <p:cViewPr varScale="1">
        <p:scale>
          <a:sx n="113" d="100"/>
          <a:sy n="113" d="100"/>
        </p:scale>
        <p:origin x="226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2688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7A5A34FF-EA1E-4C57-8DFB-8A962F1C36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91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C71C2-DD07-4E85-953F-8A9940B8ECBF}" type="datetimeFigureOut">
              <a:rPr lang="en-US" smtClean="0"/>
              <a:pPr/>
              <a:t>3/19/2021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5F6C6-886B-4088-A43E-C5A1A47578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624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C5F6C6-886B-4088-A43E-C5A1A475787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438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2A989-0333-4557-944D-58F272276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1AB50-B1E2-418D-BE63-4A700726CD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DF653-170B-4304-A6F2-3A3601A5A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D74A8-E657-49F1-8B57-FABEB64636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F082A-E749-4499-940E-42F791911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ADD30-9C8F-4518-967F-CA13033CD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5595C-E0A8-432C-AD54-9FF82B1BB4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54F70-91E3-47E3-BF49-1E7F72FE23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8D4DA-8666-4E37-B589-6FE94750F6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50CF4-82AA-4865-97F4-72A918CD5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B41DC-F6CC-4128-B5BB-0B8D6D0A88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7F8AA83-122E-4E14-8FD6-36CCAEC35FD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152400"/>
            <a:ext cx="1779588" cy="2057400"/>
          </a:xfrm>
          <a:prstGeom prst="rect">
            <a:avLst/>
          </a:prstGeom>
          <a:noFill/>
        </p:spPr>
      </p:pic>
      <p:pic>
        <p:nvPicPr>
          <p:cNvPr id="1032" name="Picture 8" descr="HT-28 Shoulder Patch"/>
          <p:cNvPicPr>
            <a:picLocks noChangeAspect="1" noChangeArrowheads="1"/>
          </p:cNvPicPr>
          <p:nvPr userDrawn="1"/>
        </p:nvPicPr>
        <p:blipFill>
          <a:blip r:embed="rId14" cstate="print"/>
          <a:srcRect l="19885" t="15442" r="20572" b="20093"/>
          <a:stretch>
            <a:fillRect/>
          </a:stretch>
        </p:blipFill>
        <p:spPr bwMode="auto">
          <a:xfrm>
            <a:off x="6781800" y="228600"/>
            <a:ext cx="1905000" cy="1901825"/>
          </a:xfrm>
          <a:prstGeom prst="rect">
            <a:avLst/>
          </a:prstGeom>
          <a:solidFill>
            <a:schemeClr val="accent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5800" y="1524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2336800"/>
            <a:ext cx="77724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5000" kern="0" dirty="0" smtClean="0">
                <a:cs typeface="Times New Roman" panose="02020603050405020304" pitchFamily="18" charset="0"/>
              </a:rPr>
              <a:t>DD-1801</a:t>
            </a:r>
            <a:r>
              <a:rPr lang="en-US" kern="0" dirty="0" smtClean="0">
                <a:cs typeface="Times New Roman" panose="02020603050405020304" pitchFamily="18" charset="0"/>
              </a:rPr>
              <a:t> Flight Plans </a:t>
            </a:r>
            <a:endParaRPr lang="en-US" kern="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30936" y="2313432"/>
            <a:ext cx="8092095" cy="3626732"/>
            <a:chOff x="549145" y="1885531"/>
            <a:chExt cx="8092095" cy="362673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9145" y="1885531"/>
              <a:ext cx="8092095" cy="232866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162697" y="2931340"/>
              <a:ext cx="914399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Holding Delay</a:t>
              </a:r>
              <a:endParaRPr lang="en-US" sz="9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00027" y="2928846"/>
              <a:ext cx="966651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Terminal Delay</a:t>
              </a:r>
              <a:endParaRPr lang="en-US" sz="900" dirty="0"/>
            </a:p>
          </p:txBody>
        </p:sp>
        <p:cxnSp>
          <p:nvCxnSpPr>
            <p:cNvPr id="10" name="Straight Arrow Connector 9"/>
            <p:cNvCxnSpPr>
              <a:stCxn id="7" idx="0"/>
            </p:cNvCxnSpPr>
            <p:nvPr/>
          </p:nvCxnSpPr>
          <p:spPr>
            <a:xfrm flipH="1" flipV="1">
              <a:off x="4619896" y="2624898"/>
              <a:ext cx="1" cy="3064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5676552" y="2624898"/>
              <a:ext cx="1155" cy="3032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134533" y="4588933"/>
              <a:ext cx="7188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Route:  Direct to CEW for 15 minutes of holding, 30 minute terminal delay at KCEW, then direct to CEW, with a change of altitude to 4,000’ MSL, to the CEW 240 radial at 15 DME, then to IVORY.</a:t>
              </a:r>
              <a:endParaRPr lang="en-US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162657" y="2442258"/>
              <a:ext cx="796339" cy="182639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41402" y="2466111"/>
              <a:ext cx="873368" cy="147197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6405128" y="2457457"/>
              <a:ext cx="983850" cy="182639"/>
            </a:xfrm>
            <a:prstGeom prst="rect">
              <a:avLst/>
            </a:prstGeom>
            <a:solidFill>
              <a:srgbClr val="FFFF0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>
              <a:endCxn id="9" idx="2"/>
            </p:cNvCxnSpPr>
            <p:nvPr/>
          </p:nvCxnSpPr>
          <p:spPr>
            <a:xfrm flipV="1">
              <a:off x="6897053" y="2640096"/>
              <a:ext cx="0" cy="28810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599917" y="2928197"/>
              <a:ext cx="1215342" cy="2308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900" dirty="0" smtClean="0"/>
                <a:t>Speed/Alt change</a:t>
              </a:r>
              <a:endParaRPr lang="en-US" sz="9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14599" y="574504"/>
            <a:ext cx="378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Items 13 &amp; 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54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933" y="2362200"/>
            <a:ext cx="7990417" cy="3814762"/>
          </a:xfrm>
        </p:spPr>
        <p:txBody>
          <a:bodyPr>
            <a:normAutofit/>
          </a:bodyPr>
          <a:lstStyle/>
          <a:p>
            <a:pPr lvl="1"/>
            <a:r>
              <a:rPr lang="en-US" sz="1400" dirty="0" smtClean="0"/>
              <a:t>Change of Flight Rules</a:t>
            </a:r>
          </a:p>
          <a:p>
            <a:pPr lvl="2"/>
            <a:r>
              <a:rPr lang="en-US" sz="1000" dirty="0" smtClean="0"/>
              <a:t>If changing between IFR and VFR on one flight plan, annotate it with the point at which the change occurs, a change of speed/level entry, then a space followed by VFR or IFR</a:t>
            </a:r>
          </a:p>
          <a:p>
            <a:pPr lvl="2"/>
            <a:r>
              <a:rPr lang="en-US" sz="1000" dirty="0" smtClean="0"/>
              <a:t>For an IFR to VFR change starting at the CEW VORTAC, e.g.,  “CEW/N0100A015 VFR” Then proceed with the significant route points for the VFR flight plan</a:t>
            </a:r>
          </a:p>
          <a:p>
            <a:pPr lvl="2"/>
            <a:endParaRPr lang="en-US" sz="1800" dirty="0" smtClean="0"/>
          </a:p>
          <a:p>
            <a:r>
              <a:rPr lang="en-US" sz="1800" dirty="0" smtClean="0"/>
              <a:t>Item 16:  Destination Airport, Total Elapsed Time, and Alternate Airport(s)</a:t>
            </a:r>
          </a:p>
          <a:p>
            <a:pPr lvl="1"/>
            <a:r>
              <a:rPr lang="en-US" sz="1400" dirty="0" smtClean="0"/>
              <a:t>Destination Airport:  Enter 4 letter ICAO identifier of the airport</a:t>
            </a:r>
          </a:p>
          <a:p>
            <a:pPr lvl="2"/>
            <a:r>
              <a:rPr lang="en-US" sz="1000" dirty="0" smtClean="0"/>
              <a:t>If the Airfield’s Identifier (LOCID) contains a number, or is not known, enter ZZZZ.  Then, in item 18, enter “DEST/” followed by the name and location of the airfield. </a:t>
            </a:r>
          </a:p>
          <a:p>
            <a:pPr lvl="2"/>
            <a:endParaRPr lang="en-US" sz="1000" dirty="0"/>
          </a:p>
          <a:p>
            <a:pPr lvl="1"/>
            <a:r>
              <a:rPr lang="en-US" sz="1400" dirty="0" smtClean="0"/>
              <a:t>Total Elapsed Time:  For all flights, insert the total elapsed time </a:t>
            </a:r>
            <a:r>
              <a:rPr lang="en-US" sz="1400" dirty="0" err="1" smtClean="0"/>
              <a:t>en</a:t>
            </a:r>
            <a:r>
              <a:rPr lang="en-US" sz="1400" dirty="0" smtClean="0"/>
              <a:t> route to the destination</a:t>
            </a:r>
          </a:p>
          <a:p>
            <a:pPr lvl="2"/>
            <a:r>
              <a:rPr lang="en-US" sz="1000" dirty="0" smtClean="0"/>
              <a:t>For VFR flights, it is the estimated time required from takeoff to arrive over the destination airport</a:t>
            </a:r>
          </a:p>
          <a:p>
            <a:pPr lvl="1"/>
            <a:endParaRPr lang="en-US" sz="1400" i="1" dirty="0" smtClean="0"/>
          </a:p>
          <a:p>
            <a:pPr lvl="1"/>
            <a:r>
              <a:rPr lang="en-US" sz="1400" dirty="0" smtClean="0"/>
              <a:t>Alternate Airport:  Enter the 4 letter ICAO identifier of alternate airfield</a:t>
            </a:r>
          </a:p>
          <a:p>
            <a:pPr lvl="2"/>
            <a:r>
              <a:rPr lang="en-US" sz="1000" dirty="0"/>
              <a:t>If the Airfield’s Identifier (LOCID) contains a number, or is not known, enter ZZZZ. Then, in item 18, enter </a:t>
            </a:r>
            <a:r>
              <a:rPr lang="en-US" sz="1000" dirty="0" smtClean="0"/>
              <a:t>“ALTN/” </a:t>
            </a:r>
            <a:r>
              <a:rPr lang="en-US" sz="1000" dirty="0"/>
              <a:t>followed by the </a:t>
            </a:r>
            <a:r>
              <a:rPr lang="en-US" sz="1000" dirty="0" smtClean="0"/>
              <a:t>name </a:t>
            </a:r>
            <a:r>
              <a:rPr lang="en-US" sz="1000" dirty="0"/>
              <a:t>and location of the </a:t>
            </a:r>
            <a:r>
              <a:rPr lang="en-US" sz="1000" dirty="0" smtClean="0"/>
              <a:t>airfield</a:t>
            </a:r>
            <a:endParaRPr lang="en-US" sz="1000" dirty="0"/>
          </a:p>
          <a:p>
            <a:pPr lvl="2"/>
            <a:endParaRPr lang="en-US" sz="1000" dirty="0"/>
          </a:p>
          <a:p>
            <a:pPr marL="0" indent="0">
              <a:buNone/>
            </a:pP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" y="6162675"/>
            <a:ext cx="7943850" cy="46672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732" y="2362200"/>
            <a:ext cx="7812617" cy="381476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Item 18:  Other Information	</a:t>
            </a:r>
          </a:p>
          <a:p>
            <a:pPr lvl="1"/>
            <a:r>
              <a:rPr lang="en-US" sz="1400" dirty="0" smtClean="0"/>
              <a:t>GP 4-15 covers a long list of abbreviations to be used to convey additional information</a:t>
            </a:r>
          </a:p>
          <a:p>
            <a:pPr lvl="1"/>
            <a:r>
              <a:rPr lang="en-US" sz="1400" dirty="0" smtClean="0"/>
              <a:t>For the TH-57, expect to use at least:</a:t>
            </a:r>
          </a:p>
          <a:p>
            <a:pPr lvl="2"/>
            <a:r>
              <a:rPr lang="en-US" sz="1000" dirty="0" smtClean="0"/>
              <a:t>“NAV/SBAS” to indicate GNSS with SBAS augmentation and </a:t>
            </a:r>
          </a:p>
          <a:p>
            <a:pPr lvl="2"/>
            <a:r>
              <a:rPr lang="en-US" sz="1000" dirty="0" smtClean="0"/>
              <a:t>“SUR/282B” to indicate ADS-B capability in compliance with RTCA DO-282B (ICAO Minimum </a:t>
            </a:r>
            <a:r>
              <a:rPr lang="en-US" sz="1000" dirty="0"/>
              <a:t>Operational Performance Standards for Universal Access Transceiver (UAT) </a:t>
            </a:r>
            <a:r>
              <a:rPr lang="en-US" sz="1000" dirty="0" smtClean="0"/>
              <a:t>ADS-B).  This is the same as the current DD-175 note indicating compliance with 14CFR 91.227 and AC 20-165.</a:t>
            </a:r>
          </a:p>
          <a:p>
            <a:pPr lvl="2"/>
            <a:r>
              <a:rPr lang="en-US" sz="1000" dirty="0" smtClean="0"/>
              <a:t>“DOF/YYMMDD” to indicate </a:t>
            </a:r>
            <a:r>
              <a:rPr lang="en-US" sz="1000" dirty="0"/>
              <a:t>d</a:t>
            </a:r>
            <a:r>
              <a:rPr lang="en-US" sz="1000" dirty="0" smtClean="0"/>
              <a:t>ate of flight in YYMMDD format</a:t>
            </a:r>
            <a:endParaRPr 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277" y="4208314"/>
            <a:ext cx="7293525" cy="204008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47775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884" y="2362200"/>
            <a:ext cx="7863417" cy="377500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Item 19: Supplementary Information </a:t>
            </a:r>
          </a:p>
          <a:p>
            <a:pPr lvl="1"/>
            <a:r>
              <a:rPr lang="en-US" sz="1400" dirty="0" smtClean="0"/>
              <a:t>Enter or strike out the information as required</a:t>
            </a:r>
          </a:p>
          <a:p>
            <a:pPr lvl="1"/>
            <a:r>
              <a:rPr lang="en-US" sz="1400" b="1" dirty="0" smtClean="0"/>
              <a:t>Fuel/ </a:t>
            </a:r>
            <a:r>
              <a:rPr lang="en-US" sz="1400" dirty="0" smtClean="0"/>
              <a:t>:  Enter “total amount” on board in 4 figures expressed in hours and minutes</a:t>
            </a:r>
          </a:p>
          <a:p>
            <a:pPr lvl="1"/>
            <a:r>
              <a:rPr lang="en-US" sz="1400" b="1" dirty="0" smtClean="0"/>
              <a:t>POB/</a:t>
            </a:r>
            <a:r>
              <a:rPr lang="en-US" sz="1400" dirty="0" smtClean="0"/>
              <a:t> :  Total number of passengers and crew</a:t>
            </a:r>
          </a:p>
          <a:p>
            <a:pPr lvl="1"/>
            <a:r>
              <a:rPr lang="en-US" sz="1400" b="1" dirty="0" smtClean="0"/>
              <a:t>RDO/</a:t>
            </a:r>
            <a:r>
              <a:rPr lang="en-US" sz="1400" dirty="0" smtClean="0"/>
              <a:t> :  Cross out any “portable radio frequencies” not carried as survival equipment</a:t>
            </a:r>
          </a:p>
          <a:p>
            <a:pPr lvl="1"/>
            <a:r>
              <a:rPr lang="en-US" sz="1400" b="1" dirty="0" smtClean="0"/>
              <a:t>Type of equipment</a:t>
            </a:r>
            <a:r>
              <a:rPr lang="en-US" sz="1400" dirty="0" smtClean="0"/>
              <a:t>:  Cross out any equipment not carried (Polar, Desert, Jungle, Global)</a:t>
            </a:r>
          </a:p>
          <a:p>
            <a:pPr lvl="1"/>
            <a:r>
              <a:rPr lang="en-US" sz="1400" b="1" dirty="0" smtClean="0"/>
              <a:t>Life jackets:  </a:t>
            </a:r>
            <a:r>
              <a:rPr lang="en-US" sz="1400" dirty="0" smtClean="0"/>
              <a:t>Cross out equipment not carried.  </a:t>
            </a:r>
            <a:r>
              <a:rPr lang="en-US" sz="1400" b="1" dirty="0" smtClean="0"/>
              <a:t>Fluorescein</a:t>
            </a:r>
            <a:r>
              <a:rPr lang="en-US" sz="1400" dirty="0" smtClean="0"/>
              <a:t> </a:t>
            </a:r>
            <a:r>
              <a:rPr lang="en-US" sz="1400" dirty="0" smtClean="0"/>
              <a:t>refers to sea dye marker.</a:t>
            </a:r>
            <a:endParaRPr lang="en-US" sz="1400" b="1" dirty="0" smtClean="0"/>
          </a:p>
          <a:p>
            <a:pPr lvl="1"/>
            <a:r>
              <a:rPr lang="en-US" sz="1400" b="1" dirty="0" smtClean="0"/>
              <a:t>Dinghies</a:t>
            </a:r>
            <a:r>
              <a:rPr lang="en-US" sz="1400" dirty="0" smtClean="0"/>
              <a:t>:  Cross out “Dinghies” and “Cover”</a:t>
            </a:r>
            <a:endParaRPr lang="en-US" sz="1400" dirty="0"/>
          </a:p>
          <a:p>
            <a:pPr lvl="1"/>
            <a:r>
              <a:rPr lang="en-US" sz="1400" b="1" dirty="0" smtClean="0"/>
              <a:t>Remarks</a:t>
            </a:r>
            <a:r>
              <a:rPr lang="en-US" sz="1400" dirty="0" smtClean="0"/>
              <a:t>:  Only used by Base Operations</a:t>
            </a:r>
            <a:endParaRPr lang="en-US" sz="1400" dirty="0"/>
          </a:p>
          <a:p>
            <a:pPr lvl="1"/>
            <a:r>
              <a:rPr lang="en-US" sz="1400" b="1" dirty="0" smtClean="0"/>
              <a:t>Crew list</a:t>
            </a:r>
            <a:r>
              <a:rPr lang="en-US" sz="1400" dirty="0" smtClean="0"/>
              <a:t>: Check the “Located At” box and include location (e.g. KNDZ) </a:t>
            </a:r>
            <a:endParaRPr lang="en-US" sz="1400" dirty="0"/>
          </a:p>
          <a:p>
            <a:pPr lvl="1"/>
            <a:r>
              <a:rPr lang="en-US" sz="1400" b="1" dirty="0" smtClean="0"/>
              <a:t>Aircraft serial numbers and type of aircraft in flight</a:t>
            </a:r>
            <a:r>
              <a:rPr lang="en-US" sz="1400" dirty="0" smtClean="0"/>
              <a:t>:  Enter BUNO.  For formation flights, enter BUNO of each aircraft.</a:t>
            </a:r>
          </a:p>
          <a:p>
            <a:pPr lvl="1"/>
            <a:r>
              <a:rPr lang="en-US" sz="1400" b="1" dirty="0" smtClean="0"/>
              <a:t>Name of Pilot in Command-Instrument Rating</a:t>
            </a:r>
            <a:r>
              <a:rPr lang="en-US" sz="1400" dirty="0" smtClean="0"/>
              <a:t>:  Enter Last name of Pilot in command.</a:t>
            </a:r>
          </a:p>
          <a:p>
            <a:pPr lvl="2"/>
            <a:r>
              <a:rPr lang="en-US" sz="1200" dirty="0" smtClean="0"/>
              <a:t>Navy requirement – Enter “Standard” or “Special”</a:t>
            </a:r>
          </a:p>
          <a:p>
            <a:pPr lvl="1"/>
            <a:r>
              <a:rPr lang="en-US" sz="1400" b="1" dirty="0" smtClean="0"/>
              <a:t>Signature of Approving Authority</a:t>
            </a:r>
            <a:r>
              <a:rPr lang="en-US" sz="1400" dirty="0"/>
              <a:t>:</a:t>
            </a:r>
            <a:r>
              <a:rPr lang="en-US" sz="1400" dirty="0" smtClean="0"/>
              <a:t>  This has not changed.  Signature not required for electronically generated and transmitted flight plans.</a:t>
            </a:r>
            <a:endParaRPr lang="en-US" sz="1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8969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" y="2313432"/>
            <a:ext cx="7915275" cy="326707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876800" y="2895600"/>
            <a:ext cx="3192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53667" y="2903036"/>
            <a:ext cx="24553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572902" y="2895085"/>
            <a:ext cx="298248" cy="5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69396" y="3073400"/>
            <a:ext cx="439737" cy="84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30867" y="3085032"/>
            <a:ext cx="49106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82436" y="3081351"/>
            <a:ext cx="49953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45467" y="3081351"/>
            <a:ext cx="46566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469467" y="3084459"/>
            <a:ext cx="355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13054" y="3592149"/>
            <a:ext cx="626004" cy="84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21933" y="3596786"/>
            <a:ext cx="516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14599" y="574504"/>
            <a:ext cx="378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Item 19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69797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83667" y="448734"/>
            <a:ext cx="2255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omplete DD-1801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818066"/>
            <a:ext cx="4450736" cy="595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7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600200" y="228600"/>
            <a:ext cx="6212503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i="1" kern="1200" smtClean="0">
                <a:solidFill>
                  <a:schemeClr val="tx1"/>
                </a:solidFill>
                <a:effectLst/>
                <a:latin typeface="+mn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89217" y="2360474"/>
            <a:ext cx="8212183" cy="1959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indent="-347472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DD-175 was removed from the GP.  </a:t>
            </a:r>
            <a:r>
              <a:rPr lang="en-US" dirty="0" smtClean="0">
                <a:latin typeface="+mn-lt"/>
              </a:rPr>
              <a:t>Starting on 03DEC20, all </a:t>
            </a:r>
            <a:r>
              <a:rPr lang="en-US" dirty="0" smtClean="0">
                <a:latin typeface="+mn-lt"/>
              </a:rPr>
              <a:t>flight plans will need to </a:t>
            </a:r>
            <a:r>
              <a:rPr lang="en-US" dirty="0" smtClean="0">
                <a:latin typeface="+mn-lt"/>
              </a:rPr>
              <a:t>be filed under a </a:t>
            </a:r>
            <a:r>
              <a:rPr lang="en-US" dirty="0" smtClean="0">
                <a:latin typeface="+mn-lt"/>
              </a:rPr>
              <a:t>DD-1801.</a:t>
            </a:r>
          </a:p>
          <a:p>
            <a:pPr marL="347472" indent="-347472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This is in line with the FAA move to ICAO flight plans which occurred in Aug 2019</a:t>
            </a:r>
          </a:p>
          <a:p>
            <a:pPr marL="347472" indent="-347472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DD-1801 is very similar to the FAA International Flight Plan (FAA form 7233-4)</a:t>
            </a:r>
            <a:endParaRPr lang="en-US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210425"/>
            <a:ext cx="7886700" cy="963872"/>
          </a:xfrm>
        </p:spPr>
        <p:txBody>
          <a:bodyPr/>
          <a:lstStyle/>
          <a:p>
            <a:r>
              <a:rPr lang="en-US" sz="3200" i="0" dirty="0" smtClean="0"/>
              <a:t>Why are we changing?</a:t>
            </a:r>
            <a:endParaRPr lang="en-US" sz="3200" i="0" dirty="0"/>
          </a:p>
        </p:txBody>
      </p:sp>
    </p:spTree>
    <p:extLst>
      <p:ext uri="{BB962C8B-B14F-4D97-AF65-F5344CB8AC3E}">
        <p14:creationId xmlns:p14="http://schemas.microsoft.com/office/powerpoint/2010/main" val="335948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0425"/>
            <a:ext cx="7886700" cy="963872"/>
          </a:xfrm>
        </p:spPr>
        <p:txBody>
          <a:bodyPr/>
          <a:lstStyle/>
          <a:p>
            <a:r>
              <a:rPr lang="en-US" sz="3200" i="0" dirty="0" smtClean="0"/>
              <a:t>How is it different?</a:t>
            </a:r>
            <a:endParaRPr lang="en-US" sz="3200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850" y="2353491"/>
            <a:ext cx="8158299" cy="2142309"/>
          </a:xfrm>
        </p:spPr>
        <p:txBody>
          <a:bodyPr/>
          <a:lstStyle/>
          <a:p>
            <a:r>
              <a:rPr lang="en-US" sz="1800" dirty="0" smtClean="0"/>
              <a:t>Stopover flight plans are no longer supported on a single flight plan without a continuation form</a:t>
            </a:r>
          </a:p>
          <a:p>
            <a:r>
              <a:rPr lang="en-US" sz="1800" dirty="0" err="1" smtClean="0"/>
              <a:t>Enroute</a:t>
            </a:r>
            <a:r>
              <a:rPr lang="en-US" sz="1800" dirty="0"/>
              <a:t> </a:t>
            </a:r>
            <a:r>
              <a:rPr lang="en-US" sz="1800" dirty="0" smtClean="0"/>
              <a:t>terminal and holding delay formats are simplified in the route of flight</a:t>
            </a:r>
            <a:endParaRPr lang="en-US" dirty="0"/>
          </a:p>
          <a:p>
            <a:r>
              <a:rPr lang="en-US" sz="1800" dirty="0" smtClean="0"/>
              <a:t>Possible to include more information regarding aircraft equipment capabilities</a:t>
            </a:r>
          </a:p>
        </p:txBody>
      </p:sp>
    </p:spTree>
    <p:extLst>
      <p:ext uri="{BB962C8B-B14F-4D97-AF65-F5344CB8AC3E}">
        <p14:creationId xmlns:p14="http://schemas.microsoft.com/office/powerpoint/2010/main" val="292005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86000"/>
            <a:ext cx="7886700" cy="4302222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/>
              <a:t>Refer to GP Chapter 4.  AIM 5-1-9 also includes information regarding FAA form 7233-4 ICAO flight plan.  The equipment codes and ADS-B information is the same.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Pilot </a:t>
            </a:r>
            <a:r>
              <a:rPr lang="en-US" sz="1800" dirty="0"/>
              <a:t>only completes items </a:t>
            </a:r>
            <a:r>
              <a:rPr lang="en-US" sz="1800" dirty="0" smtClean="0"/>
              <a:t>7-19</a:t>
            </a:r>
          </a:p>
          <a:p>
            <a:endParaRPr lang="en-US" sz="1800" dirty="0"/>
          </a:p>
          <a:p>
            <a:r>
              <a:rPr lang="en-US" sz="1800" dirty="0" smtClean="0"/>
              <a:t>Item 7:  Aircraft Identification – Enter applicable call sign (e.g. </a:t>
            </a:r>
            <a:r>
              <a:rPr lang="en-US" sz="1800" dirty="0" smtClean="0"/>
              <a:t>VV7E123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Item 8:  Flight Rules – Choose one of the following letters:</a:t>
            </a:r>
          </a:p>
          <a:p>
            <a:pPr lvl="1"/>
            <a:r>
              <a:rPr lang="en-US" sz="1400" b="1" dirty="0" smtClean="0"/>
              <a:t>I</a:t>
            </a:r>
            <a:r>
              <a:rPr lang="en-US" sz="1400" dirty="0" smtClean="0"/>
              <a:t> – Entire flight will be operated under IFR</a:t>
            </a:r>
          </a:p>
          <a:p>
            <a:pPr lvl="1"/>
            <a:r>
              <a:rPr lang="en-US" sz="1400" b="1" dirty="0" smtClean="0"/>
              <a:t>Y </a:t>
            </a:r>
            <a:r>
              <a:rPr lang="en-US" sz="1400" dirty="0" smtClean="0"/>
              <a:t>– Flight will be operated IFR followed by one or more subsequent changes of flight rules</a:t>
            </a:r>
          </a:p>
          <a:p>
            <a:pPr lvl="1"/>
            <a:r>
              <a:rPr lang="en-US" sz="1400" b="1" dirty="0" smtClean="0"/>
              <a:t>V</a:t>
            </a:r>
            <a:r>
              <a:rPr lang="en-US" sz="1400" dirty="0" smtClean="0"/>
              <a:t> – Entire flight will be operated under VFR </a:t>
            </a:r>
          </a:p>
          <a:p>
            <a:pPr lvl="1"/>
            <a:r>
              <a:rPr lang="en-US" sz="1400" b="1" dirty="0" smtClean="0"/>
              <a:t>Z</a:t>
            </a:r>
            <a:r>
              <a:rPr lang="en-US" sz="1400" dirty="0" smtClean="0"/>
              <a:t> – Flight will be initially operated under VFR followed by one or more subsequent changes of flight rules</a:t>
            </a:r>
          </a:p>
          <a:p>
            <a:pPr marL="0" indent="0">
              <a:buNone/>
            </a:pPr>
            <a:r>
              <a:rPr lang="en-US" sz="1800" dirty="0" smtClean="0"/>
              <a:t>       Type of Flight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 </a:t>
            </a:r>
            <a:r>
              <a:rPr lang="en-US" sz="1200" dirty="0" smtClean="0"/>
              <a:t>“</a:t>
            </a:r>
            <a:r>
              <a:rPr lang="en-US" sz="1200" b="1" dirty="0" smtClean="0"/>
              <a:t>M</a:t>
            </a:r>
            <a:r>
              <a:rPr lang="en-US" sz="1200" dirty="0" smtClean="0"/>
              <a:t>” for military</a:t>
            </a:r>
          </a:p>
          <a:p>
            <a:r>
              <a:rPr lang="en-US" sz="1800" dirty="0" smtClean="0"/>
              <a:t>Item 9:  Number of Aircraft / Type of Aircraft / Wake Turbulence </a:t>
            </a:r>
            <a:r>
              <a:rPr lang="en-US" sz="1800" dirty="0"/>
              <a:t>C</a:t>
            </a:r>
            <a:r>
              <a:rPr lang="en-US" sz="1800" dirty="0" smtClean="0"/>
              <a:t>ategory</a:t>
            </a:r>
          </a:p>
          <a:p>
            <a:pPr lvl="1"/>
            <a:r>
              <a:rPr lang="en-US" sz="1200" dirty="0" smtClean="0"/>
              <a:t>Only include a number of aircraft if the number is more than 1.  For a single aircraft, only include type.</a:t>
            </a:r>
          </a:p>
          <a:p>
            <a:pPr lvl="1"/>
            <a:r>
              <a:rPr lang="en-US" sz="1200" dirty="0" smtClean="0"/>
              <a:t>Type of aircraft is from table on GP 4-11 (</a:t>
            </a:r>
            <a:r>
              <a:rPr lang="en-US" sz="1200" b="1" dirty="0" smtClean="0"/>
              <a:t>B06</a:t>
            </a:r>
            <a:r>
              <a:rPr lang="en-US" sz="1200" dirty="0" smtClean="0"/>
              <a:t> for the TH-57)</a:t>
            </a:r>
          </a:p>
          <a:p>
            <a:pPr lvl="1"/>
            <a:r>
              <a:rPr lang="en-US" sz="1200" dirty="0" smtClean="0"/>
              <a:t>Wake turbulence category:  TH-57 is </a:t>
            </a:r>
            <a:r>
              <a:rPr lang="en-US" sz="1200" b="1" dirty="0" smtClean="0"/>
              <a:t>L</a:t>
            </a:r>
            <a:r>
              <a:rPr lang="en-US" sz="1200" dirty="0" smtClean="0"/>
              <a:t> (15,500lbs or less)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5307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313280"/>
            <a:ext cx="7886700" cy="22587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4599" y="574504"/>
            <a:ext cx="378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Items 7-9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10666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09" y="2362199"/>
            <a:ext cx="7897041" cy="38147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Item 10:  Equipment and Capabilities</a:t>
            </a:r>
          </a:p>
          <a:p>
            <a:pPr lvl="1"/>
            <a:r>
              <a:rPr lang="en-US" sz="1400" dirty="0" smtClean="0"/>
              <a:t>Refer to GP 4-13 for the list of </a:t>
            </a:r>
            <a:r>
              <a:rPr lang="en-US" sz="1400" dirty="0" err="1" smtClean="0"/>
              <a:t>Comm</a:t>
            </a:r>
            <a:r>
              <a:rPr lang="en-US" sz="1400" dirty="0" smtClean="0"/>
              <a:t>/</a:t>
            </a:r>
            <a:r>
              <a:rPr lang="en-US" sz="1400" dirty="0" err="1" smtClean="0"/>
              <a:t>Nav</a:t>
            </a:r>
            <a:r>
              <a:rPr lang="en-US" sz="1400" dirty="0" smtClean="0"/>
              <a:t> equipment codes </a:t>
            </a:r>
          </a:p>
          <a:p>
            <a:pPr lvl="2"/>
            <a:r>
              <a:rPr lang="en-US" sz="1000" dirty="0" smtClean="0"/>
              <a:t>EX:  BDFGLOTUV (LPV (APV with SBAS </a:t>
            </a:r>
            <a:r>
              <a:rPr lang="en-US" sz="1000" dirty="0"/>
              <a:t>), DME</a:t>
            </a:r>
            <a:r>
              <a:rPr lang="en-US" sz="1000" dirty="0" smtClean="0"/>
              <a:t>, ADF, GNSS, ILS, VOR, TACAN, UHF, VHF)</a:t>
            </a:r>
          </a:p>
          <a:p>
            <a:pPr lvl="1"/>
            <a:r>
              <a:rPr lang="en-US" sz="1200" dirty="0" smtClean="0"/>
              <a:t>“S” is used to indicate standard COM/NAV/Approach Aid equipment for the route to be flown, but see Note 2:  If the letter “S” is used, standard </a:t>
            </a:r>
            <a:r>
              <a:rPr lang="en-US" sz="1200" dirty="0"/>
              <a:t>equipment is considered to be VHF RTF, VOR, and </a:t>
            </a:r>
            <a:r>
              <a:rPr lang="en-US" sz="1200" dirty="0" smtClean="0"/>
              <a:t>ILS</a:t>
            </a:r>
            <a:endParaRPr lang="en-US" sz="1200" dirty="0"/>
          </a:p>
          <a:p>
            <a:pPr lvl="1"/>
            <a:r>
              <a:rPr lang="en-US" sz="1400" dirty="0" smtClean="0"/>
              <a:t>Surveillance Equipment and Capabilities</a:t>
            </a:r>
          </a:p>
          <a:p>
            <a:pPr lvl="2"/>
            <a:r>
              <a:rPr lang="en-US" sz="1000" dirty="0" smtClean="0"/>
              <a:t>“S” – Mode S transponder, including pressure alt and aircraft identification capability  (GTX-33H is Mode S)</a:t>
            </a:r>
          </a:p>
          <a:p>
            <a:pPr lvl="2"/>
            <a:r>
              <a:rPr lang="en-US" sz="1000" dirty="0" smtClean="0"/>
              <a:t>“U2” – ADS-B “out” and “in” capability using UAT</a:t>
            </a:r>
          </a:p>
          <a:p>
            <a:pPr lvl="1"/>
            <a:endParaRPr lang="en-US" sz="14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70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4599" y="574504"/>
            <a:ext cx="378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Items 7-10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630936" y="2313432"/>
            <a:ext cx="7678711" cy="2850298"/>
            <a:chOff x="851334" y="3886200"/>
            <a:chExt cx="7678711" cy="285029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1334" y="3886200"/>
              <a:ext cx="7430814" cy="211163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814456" y="6274833"/>
              <a:ext cx="1715589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XPDR/Surveillance equipment</a:t>
              </a:r>
              <a:endParaRPr lang="en-US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29275" y="6274833"/>
              <a:ext cx="957942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Equipment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7588770" y="5960409"/>
              <a:ext cx="7892" cy="3208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6413045" y="5953976"/>
              <a:ext cx="0" cy="32085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006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846" y="2362200"/>
            <a:ext cx="8062504" cy="381476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Item 13:  Departure Airport and Time </a:t>
            </a:r>
          </a:p>
          <a:p>
            <a:pPr lvl="1"/>
            <a:r>
              <a:rPr lang="en-US" sz="1400" dirty="0" smtClean="0"/>
              <a:t>Departure airport:  4 letter ICAO identifier of the airfield</a:t>
            </a:r>
          </a:p>
          <a:p>
            <a:pPr lvl="2"/>
            <a:r>
              <a:rPr lang="en-US" sz="1000" dirty="0" smtClean="0"/>
              <a:t>If the airport ID (LOCID) contains a number (e.g. 0J4), or no LOCID is assigned, insert ZZZZ.  Then, in item 18,  insert “DEP/” followed by </a:t>
            </a:r>
            <a:r>
              <a:rPr lang="en-US" sz="1000" dirty="0"/>
              <a:t>n</a:t>
            </a:r>
            <a:r>
              <a:rPr lang="en-US" sz="1000" dirty="0" smtClean="0"/>
              <a:t>ame </a:t>
            </a:r>
            <a:r>
              <a:rPr lang="en-US" sz="1000" dirty="0"/>
              <a:t>and location of the </a:t>
            </a:r>
            <a:r>
              <a:rPr lang="en-US" sz="1000" dirty="0" smtClean="0"/>
              <a:t>airfield.</a:t>
            </a:r>
          </a:p>
          <a:p>
            <a:pPr lvl="1"/>
            <a:r>
              <a:rPr lang="en-US" sz="1400" dirty="0" smtClean="0"/>
              <a:t>Time:  4 digits.  Estimated time in UTC at which the aircraft will commence movement associated with departure</a:t>
            </a:r>
          </a:p>
          <a:p>
            <a:pPr lvl="1"/>
            <a:endParaRPr lang="en-US" sz="1800" dirty="0"/>
          </a:p>
          <a:p>
            <a:r>
              <a:rPr lang="en-US" sz="1800" dirty="0" smtClean="0"/>
              <a:t>Item 15:  Cruising Speed, Cruising Level and Route</a:t>
            </a:r>
          </a:p>
          <a:p>
            <a:pPr lvl="1"/>
            <a:r>
              <a:rPr lang="en-US" sz="1400" dirty="0" smtClean="0"/>
              <a:t>Cruising Speed:  True airspeed for the first or whole cruising portion of the flight</a:t>
            </a:r>
          </a:p>
          <a:p>
            <a:pPr lvl="2"/>
            <a:r>
              <a:rPr lang="en-US" sz="1000" dirty="0" smtClean="0"/>
              <a:t>Knots expressed as “N” followed by 4 figures (e.g. N0100) </a:t>
            </a:r>
          </a:p>
          <a:p>
            <a:pPr lvl="1"/>
            <a:r>
              <a:rPr lang="en-US" sz="1400" dirty="0" smtClean="0"/>
              <a:t>Cruising Level:  Insert the planned cruising level for the first or the whole portion of the route</a:t>
            </a:r>
          </a:p>
          <a:p>
            <a:pPr lvl="2"/>
            <a:r>
              <a:rPr lang="en-US" sz="1000" dirty="0" smtClean="0"/>
              <a:t>Altitude in hundreds of feet expressed as “A” followed by 3 figures (e.g. A030)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124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26" y="2362200"/>
            <a:ext cx="7879624" cy="3814762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Item 15 </a:t>
            </a:r>
            <a:r>
              <a:rPr lang="en-US" sz="1800" dirty="0" err="1"/>
              <a:t>C</a:t>
            </a:r>
            <a:r>
              <a:rPr lang="en-US" sz="1800" dirty="0" err="1" smtClean="0"/>
              <a:t>ont</a:t>
            </a:r>
            <a:r>
              <a:rPr lang="en-US" sz="1800" dirty="0" smtClean="0"/>
              <a:t>:  Route</a:t>
            </a:r>
          </a:p>
          <a:p>
            <a:pPr lvl="1"/>
            <a:r>
              <a:rPr lang="en-US" sz="1400" dirty="0" smtClean="0"/>
              <a:t>For flights along airways/routes:</a:t>
            </a:r>
          </a:p>
          <a:p>
            <a:pPr lvl="2"/>
            <a:r>
              <a:rPr lang="en-US" sz="1000" dirty="0" smtClean="0"/>
              <a:t>1. Identification of SID, if used</a:t>
            </a:r>
          </a:p>
          <a:p>
            <a:pPr lvl="2"/>
            <a:r>
              <a:rPr lang="en-US" sz="1000" dirty="0" smtClean="0"/>
              <a:t>2. If departure airport is located on the airway, enter the designation of the first airway.  If the airport is not on the airway, enter “DCT” , the point where the airway is joined, and the airway designator.</a:t>
            </a:r>
          </a:p>
          <a:p>
            <a:pPr lvl="2"/>
            <a:r>
              <a:rPr lang="en-US" sz="1000" dirty="0" smtClean="0"/>
              <a:t>Enter each point where a change of speed or level, a change of route, or a change of flight is planned to be initiated.  See below. This point must be followed by the designator of the next airway/route segment or by the code “DCT” if the flight to the next point will be off airway/route.  Unless both are defined by geographical coordinates.</a:t>
            </a:r>
          </a:p>
          <a:p>
            <a:pPr lvl="2"/>
            <a:endParaRPr lang="en-US" sz="1000" dirty="0"/>
          </a:p>
          <a:p>
            <a:pPr lvl="1"/>
            <a:r>
              <a:rPr lang="en-US" sz="1400" dirty="0" smtClean="0"/>
              <a:t>For flights off airways/routes</a:t>
            </a:r>
          </a:p>
          <a:p>
            <a:pPr lvl="2"/>
            <a:r>
              <a:rPr lang="en-US" sz="1000" dirty="0" smtClean="0"/>
              <a:t>1. Enter points normally not more than 30min flying time apart, including each point where a change of speed or level, change of track, or a change of flight rules is planned</a:t>
            </a:r>
          </a:p>
          <a:p>
            <a:pPr lvl="2"/>
            <a:r>
              <a:rPr lang="en-US" sz="1000" dirty="0" smtClean="0"/>
              <a:t>2. Enter “DCT” between </a:t>
            </a:r>
            <a:r>
              <a:rPr lang="en-US" sz="1000" dirty="0" smtClean="0"/>
              <a:t>successive </a:t>
            </a:r>
            <a:r>
              <a:rPr lang="en-US" sz="1000" dirty="0" smtClean="0"/>
              <a:t>points unless both points are defined by geographical coordinates or by bearing and distance</a:t>
            </a:r>
          </a:p>
          <a:p>
            <a:pPr lvl="2"/>
            <a:endParaRPr lang="en-US" sz="1000" dirty="0"/>
          </a:p>
          <a:p>
            <a:pPr lvl="1"/>
            <a:r>
              <a:rPr lang="en-US" sz="1400" dirty="0" err="1" smtClean="0"/>
              <a:t>Enroute</a:t>
            </a:r>
            <a:r>
              <a:rPr lang="en-US" sz="1400" dirty="0" smtClean="0"/>
              <a:t> / Terminal Delays</a:t>
            </a:r>
          </a:p>
          <a:p>
            <a:pPr lvl="2"/>
            <a:r>
              <a:rPr lang="en-US" sz="1000" dirty="0" smtClean="0"/>
              <a:t>Both use the same format</a:t>
            </a:r>
          </a:p>
          <a:p>
            <a:pPr lvl="2"/>
            <a:r>
              <a:rPr lang="en-US" sz="1000" dirty="0" smtClean="0"/>
              <a:t>e</a:t>
            </a:r>
            <a:r>
              <a:rPr lang="en-US" sz="1000" dirty="0"/>
              <a:t>x</a:t>
            </a:r>
            <a:r>
              <a:rPr lang="en-US" sz="1000" dirty="0" smtClean="0"/>
              <a:t>:  PENSI/D00+15 DCT KPNS/D00+35</a:t>
            </a:r>
          </a:p>
          <a:p>
            <a:pPr marL="914400" lvl="2" indent="0">
              <a:buNone/>
            </a:pPr>
            <a:r>
              <a:rPr lang="en-US" sz="1000" dirty="0" smtClean="0"/>
              <a:t>	Holding delay at PENSI followed by terminal delay at KPNS</a:t>
            </a:r>
          </a:p>
          <a:p>
            <a:pPr lvl="1"/>
            <a:r>
              <a:rPr lang="en-US" sz="1400" dirty="0" smtClean="0"/>
              <a:t>Change of Speed or Level</a:t>
            </a:r>
          </a:p>
          <a:p>
            <a:pPr lvl="2"/>
            <a:r>
              <a:rPr lang="en-US" sz="1000" dirty="0" smtClean="0"/>
              <a:t>Follow the point where the change will take place with a “ / ”, then, the cruising speed planned from that point, followed without a space by the cruising altitude planned from that point.  The speed and altitude formats are the same as in item 15.</a:t>
            </a:r>
          </a:p>
          <a:p>
            <a:pPr lvl="2"/>
            <a:r>
              <a:rPr lang="en-US" sz="1000" dirty="0"/>
              <a:t>e</a:t>
            </a:r>
            <a:r>
              <a:rPr lang="en-US" sz="1000" dirty="0" smtClean="0"/>
              <a:t>x:  CEW/N0100A040</a:t>
            </a:r>
          </a:p>
          <a:p>
            <a:pPr marL="1371600" lvl="3" indent="0">
              <a:buNone/>
            </a:pPr>
            <a:r>
              <a:rPr lang="en-US" sz="800" dirty="0" smtClean="0"/>
              <a:t>	</a:t>
            </a:r>
            <a:r>
              <a:rPr lang="en-US" sz="1000" dirty="0" smtClean="0"/>
              <a:t>At CEW, speed change to 100KTAS and altitude change to 4000ft MSL.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7179"/>
            <a:ext cx="7886700" cy="963872"/>
          </a:xfrm>
        </p:spPr>
        <p:txBody>
          <a:bodyPr/>
          <a:lstStyle/>
          <a:p>
            <a:r>
              <a:rPr lang="en-US" sz="3200" dirty="0" smtClean="0"/>
              <a:t>Filling out the DD-1801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722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1486</Words>
  <Application>Microsoft Office PowerPoint</Application>
  <PresentationFormat>On-screen Show (4:3)</PresentationFormat>
  <Paragraphs>112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PowerPoint Presentation</vt:lpstr>
      <vt:lpstr>Why are we changing?</vt:lpstr>
      <vt:lpstr>How is it different?</vt:lpstr>
      <vt:lpstr>Filling out the DD-1801</vt:lpstr>
      <vt:lpstr>PowerPoint Presentation</vt:lpstr>
      <vt:lpstr>Filling out the DD-1801</vt:lpstr>
      <vt:lpstr>PowerPoint Presentation</vt:lpstr>
      <vt:lpstr>Filling out the DD-1801</vt:lpstr>
      <vt:lpstr>Filling out the DD-1801</vt:lpstr>
      <vt:lpstr>PowerPoint Presentation</vt:lpstr>
      <vt:lpstr>Filling out the DD-1801</vt:lpstr>
      <vt:lpstr>Filling out the DD-1801</vt:lpstr>
      <vt:lpstr>Filling out the DD-1801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steven.c.johnson1</dc:creator>
  <cp:lastModifiedBy>Chang, Chuan A LT USN HT-28 (USA)</cp:lastModifiedBy>
  <cp:revision>135</cp:revision>
  <dcterms:created xsi:type="dcterms:W3CDTF">2008-02-26T20:55:59Z</dcterms:created>
  <dcterms:modified xsi:type="dcterms:W3CDTF">2021-03-20T00:56:25Z</dcterms:modified>
</cp:coreProperties>
</file>