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14"/>
  </p:notesMasterIdLst>
  <p:handoutMasterIdLst>
    <p:handoutMasterId r:id="rId15"/>
  </p:handoutMasterIdLst>
  <p:sldIdLst>
    <p:sldId id="781" r:id="rId5"/>
    <p:sldId id="801" r:id="rId6"/>
    <p:sldId id="800" r:id="rId7"/>
    <p:sldId id="796" r:id="rId8"/>
    <p:sldId id="798" r:id="rId9"/>
    <p:sldId id="795" r:id="rId10"/>
    <p:sldId id="799" r:id="rId11"/>
    <p:sldId id="802" r:id="rId12"/>
    <p:sldId id="803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FFFF"/>
    <a:srgbClr val="006666"/>
    <a:srgbClr val="66FFCC"/>
    <a:srgbClr val="003399"/>
    <a:srgbClr val="3366CC"/>
    <a:srgbClr val="006600"/>
    <a:srgbClr val="339966"/>
    <a:srgbClr val="00CC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5931" autoAdjust="0"/>
  </p:normalViewPr>
  <p:slideViewPr>
    <p:cSldViewPr snapToGrid="0">
      <p:cViewPr>
        <p:scale>
          <a:sx n="100" d="100"/>
          <a:sy n="100" d="100"/>
        </p:scale>
        <p:origin x="-1974" y="-234"/>
      </p:cViewPr>
      <p:guideLst>
        <p:guide orient="horz" pos="1153"/>
        <p:guide pos="334"/>
      </p:guideLst>
    </p:cSldViewPr>
  </p:slideViewPr>
  <p:outlineViewPr>
    <p:cViewPr>
      <p:scale>
        <a:sx n="33" d="100"/>
        <a:sy n="33" d="100"/>
      </p:scale>
      <p:origin x="0" y="1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10" d="100"/>
          <a:sy n="110" d="100"/>
        </p:scale>
        <p:origin x="-3186" y="7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9" tIns="46158" rIns="92319" bIns="46158" numCol="1" anchor="t" anchorCtr="0" compatLnSpc="1">
            <a:prstTxWarp prst="textNoShape">
              <a:avLst/>
            </a:prstTxWarp>
          </a:bodyPr>
          <a:lstStyle>
            <a:lvl1pPr defTabSz="923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227" y="1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9" tIns="46158" rIns="92319" bIns="46158" numCol="1" anchor="t" anchorCtr="0" compatLnSpc="1">
            <a:prstTxWarp prst="textNoShape">
              <a:avLst/>
            </a:prstTxWarp>
          </a:bodyPr>
          <a:lstStyle>
            <a:lvl1pPr algn="r" defTabSz="923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2052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9" tIns="46158" rIns="92319" bIns="46158" numCol="1" anchor="b" anchorCtr="0" compatLnSpc="1">
            <a:prstTxWarp prst="textNoShape">
              <a:avLst/>
            </a:prstTxWarp>
          </a:bodyPr>
          <a:lstStyle>
            <a:lvl1pPr defTabSz="923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227" y="8842052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9" tIns="46158" rIns="92319" bIns="46158" numCol="1" anchor="b" anchorCtr="0" compatLnSpc="1">
            <a:prstTxWarp prst="textNoShape">
              <a:avLst/>
            </a:prstTxWarp>
          </a:bodyPr>
          <a:lstStyle>
            <a:lvl1pPr algn="r" defTabSz="923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94E2AE-D67F-4343-B859-C2D4C43E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7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5" tIns="46597" rIns="93195" bIns="46597" numCol="1" anchor="t" anchorCtr="0" compatLnSpc="1">
            <a:prstTxWarp prst="textNoShape">
              <a:avLst/>
            </a:prstTxWarp>
          </a:bodyPr>
          <a:lstStyle>
            <a:lvl1pPr defTabSz="9313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27" y="1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5" tIns="46597" rIns="93195" bIns="46597" numCol="1" anchor="t" anchorCtr="0" compatLnSpc="1">
            <a:prstTxWarp prst="textNoShape">
              <a:avLst/>
            </a:prstTxWarp>
          </a:bodyPr>
          <a:lstStyle>
            <a:lvl1pPr algn="r" defTabSz="9313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5" tIns="46597" rIns="93195" bIns="46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2052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5" tIns="46597" rIns="93195" bIns="46597" numCol="1" anchor="b" anchorCtr="0" compatLnSpc="1">
            <a:prstTxWarp prst="textNoShape">
              <a:avLst/>
            </a:prstTxWarp>
          </a:bodyPr>
          <a:lstStyle>
            <a:lvl1pPr defTabSz="9313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27" y="8842052"/>
            <a:ext cx="3042279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5" tIns="46597" rIns="93195" bIns="46597" numCol="1" anchor="b" anchorCtr="0" compatLnSpc="1">
            <a:prstTxWarp prst="textNoShape">
              <a:avLst/>
            </a:prstTxWarp>
          </a:bodyPr>
          <a:lstStyle>
            <a:lvl1pPr algn="r" defTabSz="93133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6FC365-1819-4E60-BECF-2BED1DE2D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4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C6975-377F-41C0-A754-9E938AA4E92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A0DA-0238-4127-965C-D67E0F7D6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8C68D-1467-41AC-AF31-E7337249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2F52-4605-4FEE-90B3-BDC2B808B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485AC-6483-4DDD-A748-9DFDC0360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BFED1-1F69-4FB7-AFAD-177796D3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1EDA0-F195-48CB-9B52-A9EAFE7C3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60165-9E6C-4171-8A58-F854B1CB8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6535-BE51-4550-B894-EF4C94E41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9CD09-13A1-4C79-9AF8-2B2F36B56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1101C-5221-43F3-BF0A-9A553C900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53A15-9D48-4A6A-B42E-FC519DED4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Vers 4 180005Oct09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3E557D00-238B-49F6-9F1B-7F4F44CA6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   </a:t>
            </a:r>
            <a:br>
              <a:rPr lang="en-US" sz="3600" b="1" dirty="0" smtClean="0">
                <a:solidFill>
                  <a:srgbClr val="0033CC"/>
                </a:solidFill>
              </a:rPr>
            </a:br>
            <a:r>
              <a:rPr lang="en-US" sz="3600" b="1" dirty="0">
                <a:solidFill>
                  <a:srgbClr val="0033CC"/>
                </a:solidFill>
              </a:rPr>
              <a:t/>
            </a:r>
            <a:br>
              <a:rPr lang="en-US" sz="3600" b="1" dirty="0">
                <a:solidFill>
                  <a:srgbClr val="0033CC"/>
                </a:solidFill>
              </a:rPr>
            </a:br>
            <a:r>
              <a:rPr lang="en-US" sz="3600" b="1" dirty="0" smtClean="0">
                <a:solidFill>
                  <a:srgbClr val="0033CC"/>
                </a:solidFill>
              </a:rPr>
              <a:t/>
            </a:r>
            <a:br>
              <a:rPr lang="en-US" sz="36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CNATRA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100" b="1" dirty="0" smtClean="0">
                <a:solidFill>
                  <a:srgbClr val="0033CC"/>
                </a:solidFill>
              </a:rPr>
              <a:t>Training Improvement Program (TIP)</a:t>
            </a:r>
            <a:br>
              <a:rPr lang="en-US" sz="3100" b="1" dirty="0" smtClean="0">
                <a:solidFill>
                  <a:srgbClr val="0033CC"/>
                </a:solidFill>
              </a:rPr>
            </a:br>
            <a:r>
              <a:rPr lang="en-US" sz="3200" b="1" dirty="0" smtClean="0">
                <a:solidFill>
                  <a:srgbClr val="0033CC"/>
                </a:solidFill>
              </a:rPr>
              <a:t> </a:t>
            </a:r>
            <a:br>
              <a:rPr lang="en-US" sz="3200" b="1" dirty="0" smtClean="0">
                <a:solidFill>
                  <a:srgbClr val="0033CC"/>
                </a:solidFill>
              </a:rPr>
            </a:br>
            <a:r>
              <a:rPr lang="en-US" sz="3600" b="1" dirty="0" smtClean="0">
                <a:solidFill>
                  <a:srgbClr val="0033CC"/>
                </a:solidFill>
              </a:rPr>
              <a:t/>
            </a:r>
            <a:br>
              <a:rPr lang="en-US" sz="3600" b="1" dirty="0" smtClean="0">
                <a:solidFill>
                  <a:srgbClr val="0033CC"/>
                </a:solidFill>
              </a:rPr>
            </a:br>
            <a:endParaRPr lang="en-US" sz="3600" b="1" dirty="0" smtClean="0">
              <a:solidFill>
                <a:srgbClr val="0033CC"/>
              </a:solidFill>
            </a:endParaRP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9699" y="1701801"/>
            <a:ext cx="8703813" cy="486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CNATRA invites all TRAWING personnel and contract instructors to submit </a:t>
            </a:r>
            <a:r>
              <a:rPr lang="en-US" sz="2000" b="1" dirty="0">
                <a:cs typeface="Tahoma" pitchFamily="34" charset="0"/>
              </a:rPr>
              <a:t>changes </a:t>
            </a:r>
            <a:r>
              <a:rPr lang="en-US" sz="2000" b="1" dirty="0" smtClean="0">
                <a:cs typeface="Tahoma" pitchFamily="34" charset="0"/>
              </a:rPr>
              <a:t>to correct </a:t>
            </a:r>
            <a:r>
              <a:rPr lang="en-US" sz="2000" b="1" dirty="0">
                <a:cs typeface="Tahoma" pitchFamily="34" charset="0"/>
              </a:rPr>
              <a:t>errors or improve </a:t>
            </a:r>
            <a:r>
              <a:rPr lang="en-US" sz="2000" b="1" dirty="0" smtClean="0">
                <a:cs typeface="Tahoma" pitchFamily="34" charset="0"/>
              </a:rPr>
              <a:t>training in; courseware (CAI/MIL), exams, publications, and curricula.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Recommended changes are submitted via an online form available on the CNATRA website at </a:t>
            </a:r>
            <a:r>
              <a:rPr lang="en-US" sz="2000" b="1" dirty="0" smtClean="0"/>
              <a:t>www.cnatra.navy.mil.  </a:t>
            </a:r>
            <a:endParaRPr lang="en-US" sz="2000" b="1" dirty="0" smtClean="0"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All submissions via </a:t>
            </a:r>
            <a:r>
              <a:rPr lang="en-US" sz="2000" b="1" dirty="0" smtClean="0"/>
              <a:t>www.cnatra.navy.mil will be turned into Training Change Requests (TCR) and tracked in the TCR database.</a:t>
            </a:r>
          </a:p>
          <a:p>
            <a:pPr>
              <a:spcBef>
                <a:spcPct val="20000"/>
              </a:spcBef>
            </a:pPr>
            <a:endParaRPr lang="en-US" sz="1000" b="1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33CC"/>
                </a:solidFill>
                <a:cs typeface="Tahoma" pitchFamily="34" charset="0"/>
              </a:rPr>
              <a:t>ALL TCR SUBMISSIONS MUST BE SUBMITTED VIA THE TIP WEBSITE.  PAPER AND EMAIL SUBMISSIONS ARE NO LONGER ACCEPTED.</a:t>
            </a:r>
          </a:p>
        </p:txBody>
      </p:sp>
    </p:spTree>
    <p:extLst>
      <p:ext uri="{BB962C8B-B14F-4D97-AF65-F5344CB8AC3E}">
        <p14:creationId xmlns:p14="http://schemas.microsoft.com/office/powerpoint/2010/main" val="7342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   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15897" y="1444625"/>
            <a:ext cx="87038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To reach the Training Improvement Program page, go to </a:t>
            </a:r>
            <a:r>
              <a:rPr lang="en-US" sz="2400" b="1" dirty="0" smtClean="0"/>
              <a:t>www.cnatra.navy.mil</a:t>
            </a:r>
          </a:p>
          <a:p>
            <a:pPr>
              <a:spcBef>
                <a:spcPct val="20000"/>
              </a:spcBef>
            </a:pPr>
            <a:endParaRPr lang="en-US" sz="1000" b="1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/>
              <a:t>Click on RESOURCES and from the dropdown </a:t>
            </a:r>
            <a:r>
              <a:rPr lang="en-US" sz="2000" b="1" dirty="0" smtClean="0"/>
              <a:t>menu select </a:t>
            </a:r>
            <a:r>
              <a:rPr lang="en-US" sz="2400" b="1" dirty="0"/>
              <a:t>Training Improvement Program (TIP). </a:t>
            </a:r>
            <a:endParaRPr lang="en-US" sz="2400" dirty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800" b="1" dirty="0" smtClean="0"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8350" y="1"/>
            <a:ext cx="8528050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r>
              <a:rPr lang="en-US" sz="1100" b="1" kern="0" dirty="0" smtClean="0">
                <a:solidFill>
                  <a:srgbClr val="0033CC"/>
                </a:solidFill>
              </a:rPr>
              <a:t> </a:t>
            </a:r>
            <a:r>
              <a:rPr lang="en-US" sz="3600" b="1" kern="0" dirty="0" smtClean="0">
                <a:solidFill>
                  <a:srgbClr val="0033CC"/>
                </a:solidFill>
              </a:rPr>
              <a:t/>
            </a:r>
            <a:br>
              <a:rPr lang="en-US" sz="3600" b="1" kern="0" dirty="0" smtClean="0">
                <a:solidFill>
                  <a:srgbClr val="0033CC"/>
                </a:solidFill>
              </a:rPr>
            </a:br>
            <a:r>
              <a:rPr lang="en-US" sz="3200" b="1" kern="0" dirty="0" smtClean="0">
                <a:solidFill>
                  <a:srgbClr val="0033CC"/>
                </a:solidFill>
              </a:rPr>
              <a:t>CNATRA</a:t>
            </a:r>
            <a:br>
              <a:rPr lang="en-US" sz="3200" b="1" kern="0" dirty="0" smtClean="0">
                <a:solidFill>
                  <a:srgbClr val="0033CC"/>
                </a:solidFill>
              </a:rPr>
            </a:br>
            <a:r>
              <a:rPr lang="en-US" sz="3100" b="1" kern="0" dirty="0" smtClean="0">
                <a:solidFill>
                  <a:srgbClr val="0033CC"/>
                </a:solidFill>
              </a:rPr>
              <a:t>Training Improvement Program (TIP)</a:t>
            </a:r>
            <a:endParaRPr lang="en-US" sz="3600" b="1" kern="0" dirty="0" smtClean="0">
              <a:solidFill>
                <a:srgbClr val="0033CC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38740" y="3249612"/>
            <a:ext cx="7858125" cy="339883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791200" y="5334000"/>
            <a:ext cx="866775" cy="28575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   CNATRA TIP Website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89" y="1485899"/>
            <a:ext cx="7458511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0175" y="2181887"/>
            <a:ext cx="146958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TIP page will open</a:t>
            </a:r>
            <a:endParaRPr lang="en-US" sz="1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267200"/>
            <a:ext cx="2736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To create a TCR, select </a:t>
            </a:r>
            <a:r>
              <a:rPr lang="en-US" sz="1800" b="1" i="1" dirty="0" smtClean="0"/>
              <a:t>Submit a TCR </a:t>
            </a:r>
            <a:r>
              <a:rPr lang="en-US" sz="1800" b="1" dirty="0" smtClean="0"/>
              <a:t>button to open the Training Change Request (TCR) form</a:t>
            </a:r>
            <a:endParaRPr lang="en-US" sz="1800" b="1" dirty="0"/>
          </a:p>
        </p:txBody>
      </p:sp>
      <p:sp>
        <p:nvSpPr>
          <p:cNvPr id="5" name="Right Arrow 4"/>
          <p:cNvSpPr/>
          <p:nvPr/>
        </p:nvSpPr>
        <p:spPr>
          <a:xfrm>
            <a:off x="2600325" y="4610100"/>
            <a:ext cx="40005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Training Change Request Form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18602"/>
            <a:ext cx="6248399" cy="544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863" y="2969701"/>
            <a:ext cx="273673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The online TCR Form must be completed entirely.  Then click the </a:t>
            </a:r>
            <a:r>
              <a:rPr lang="en-US" sz="1800" b="1" i="1" dirty="0" smtClean="0"/>
              <a:t>Submit</a:t>
            </a:r>
            <a:r>
              <a:rPr lang="en-US" sz="1800" b="1" dirty="0" smtClean="0"/>
              <a:t> button.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471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   CNATRA TIP Website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9699" y="1749425"/>
            <a:ext cx="870381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Information from the form will be entered into the TCR database to create a TCR and given a TCR number.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Each submitter will receive a confirmation email.  The email may request clarifying or additional information.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Submitters may track the status of their submission by selecting the</a:t>
            </a:r>
            <a:r>
              <a:rPr lang="en-US" sz="2000" b="1" i="1" dirty="0" smtClean="0">
                <a:cs typeface="Tahoma" pitchFamily="34" charset="0"/>
              </a:rPr>
              <a:t> Current TCRs</a:t>
            </a:r>
            <a:r>
              <a:rPr lang="en-US" sz="2000" b="1" dirty="0" smtClean="0">
                <a:cs typeface="Tahoma" pitchFamily="34" charset="0"/>
              </a:rPr>
              <a:t> button on the Training Improvement Program page, 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cs typeface="Tahoma" pitchFamily="34" charset="0"/>
              </a:rPr>
              <a:t> </a:t>
            </a:r>
            <a:r>
              <a:rPr lang="en-US" sz="2000" b="1" dirty="0" smtClean="0">
                <a:cs typeface="Tahoma" pitchFamily="34" charset="0"/>
              </a:rPr>
              <a:t>     then selecting their Program Phase: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cs typeface="Tahoma" pitchFamily="34" charset="0"/>
              </a:rPr>
              <a:t>	</a:t>
            </a:r>
            <a:r>
              <a:rPr lang="en-US" sz="1600" b="1" dirty="0" smtClean="0">
                <a:cs typeface="Tahoma" pitchFamily="34" charset="0"/>
              </a:rPr>
              <a:t>Primary T-6B (TW4, TW5)</a:t>
            </a:r>
          </a:p>
          <a:p>
            <a:pPr>
              <a:spcBef>
                <a:spcPct val="20000"/>
              </a:spcBef>
            </a:pPr>
            <a:r>
              <a:rPr lang="en-US" sz="1600" b="1" dirty="0">
                <a:cs typeface="Tahoma" pitchFamily="34" charset="0"/>
              </a:rPr>
              <a:t>	</a:t>
            </a:r>
            <a:r>
              <a:rPr lang="en-US" sz="1600" b="1" dirty="0" smtClean="0">
                <a:cs typeface="Tahoma" pitchFamily="34" charset="0"/>
              </a:rPr>
              <a:t>Rotary TH-57 (TW5)</a:t>
            </a:r>
          </a:p>
          <a:p>
            <a:pPr>
              <a:spcBef>
                <a:spcPct val="20000"/>
              </a:spcBef>
            </a:pPr>
            <a:r>
              <a:rPr lang="en-US" sz="1600" b="1" dirty="0">
                <a:cs typeface="Tahoma" pitchFamily="34" charset="0"/>
              </a:rPr>
              <a:t>	</a:t>
            </a:r>
            <a:r>
              <a:rPr lang="en-US" sz="1600" b="1" dirty="0" smtClean="0">
                <a:cs typeface="Tahoma" pitchFamily="34" charset="0"/>
              </a:rPr>
              <a:t>Tilt-rotor (TW5)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240212"/>
            <a:ext cx="2141515" cy="235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7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Current TCR Page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" y="3086100"/>
            <a:ext cx="9149506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016625" y="1309688"/>
            <a:ext cx="1298576" cy="1776412"/>
            <a:chOff x="3692525" y="1309688"/>
            <a:chExt cx="1298576" cy="177641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525" y="1309688"/>
              <a:ext cx="1298576" cy="142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>
              <a:off x="4224474" y="2738715"/>
              <a:ext cx="234678" cy="34738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8600" y="1371600"/>
            <a:ext cx="5680074" cy="14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When the page opens personnel can view the status of TCRs under the State column.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Please note, this table </a:t>
            </a:r>
            <a:r>
              <a:rPr lang="en-US" sz="2000" b="1" dirty="0">
                <a:cs typeface="Tahoma" pitchFamily="34" charset="0"/>
              </a:rPr>
              <a:t>is only updated every </a:t>
            </a:r>
            <a:r>
              <a:rPr lang="en-US" sz="2000" b="1" dirty="0" smtClean="0">
                <a:cs typeface="Tahoma" pitchFamily="34" charset="0"/>
              </a:rPr>
              <a:t>Wed morning.</a:t>
            </a:r>
          </a:p>
        </p:txBody>
      </p:sp>
    </p:spTree>
    <p:extLst>
      <p:ext uri="{BB962C8B-B14F-4D97-AF65-F5344CB8AC3E}">
        <p14:creationId xmlns:p14="http://schemas.microsoft.com/office/powerpoint/2010/main" val="4995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TW-5 Draft TCR Paper Form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5898" y="1797050"/>
            <a:ext cx="8703813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Many recommended changes originate in the Testing Center and the Learning Resource Center (CAI lab).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Unfortunately there is no internet access in either site to submit a TCR form in CNATRA’s TIP website.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To assist personnel, each site has a TW-5 draft form with directions that can be used to record needed changes until you can reach an NMCI computer.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Do not submit this local, draft form.  It may only be used to record information to be entered later when completing the online form.  TW-5 form appears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9935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   TW5 Draft </a:t>
            </a:r>
            <a:r>
              <a:rPr lang="en-US" sz="3600" b="1" dirty="0">
                <a:solidFill>
                  <a:srgbClr val="0033CC"/>
                </a:solidFill>
              </a:rPr>
              <a:t>TCR Paper Form</a:t>
            </a:r>
            <a:endParaRPr lang="en-US" sz="3600" b="1" dirty="0" smtClean="0">
              <a:solidFill>
                <a:srgbClr val="0033CC"/>
              </a:solidFill>
            </a:endParaRP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63" y="938022"/>
            <a:ext cx="4455312" cy="5919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863" y="2969701"/>
            <a:ext cx="374638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TW-5 draft TCR </a:t>
            </a:r>
            <a:r>
              <a:rPr lang="en-US" sz="1800" b="1" dirty="0" smtClean="0"/>
              <a:t>Form </a:t>
            </a:r>
            <a:r>
              <a:rPr lang="en-US" sz="1800" b="1" dirty="0" smtClean="0"/>
              <a:t>is available in the Testing Center and Learning Resource Center to capture submissions for later entry into CNATRA’S online TCR form.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2367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0C17F3-5FA6-4DD5-9CA0-99F58C53FD0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0"/>
            <a:ext cx="8528050" cy="1295400"/>
          </a:xfrm>
        </p:spPr>
        <p:txBody>
          <a:bodyPr anchor="ctr" anchorCtr="1"/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CNATRA TIP Website</a:t>
            </a:r>
          </a:p>
        </p:txBody>
      </p:sp>
      <p:sp>
        <p:nvSpPr>
          <p:cNvPr id="2" name="AutoShape 2" descr="Image result for T-45C Goshawk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T-45C Goshawk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5900" y="2387601"/>
            <a:ext cx="8703813" cy="24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cs typeface="Tahoma" pitchFamily="34" charset="0"/>
              </a:rPr>
              <a:t>Contact </a:t>
            </a:r>
            <a:r>
              <a:rPr lang="en-US" sz="2000" b="1" dirty="0">
                <a:cs typeface="Tahoma" pitchFamily="34" charset="0"/>
              </a:rPr>
              <a:t>the </a:t>
            </a:r>
            <a:r>
              <a:rPr lang="en-US" sz="2000" b="1" dirty="0" smtClean="0">
                <a:cs typeface="Tahoma" pitchFamily="34" charset="0"/>
              </a:rPr>
              <a:t>TW-5 Curriculum Coordinator if you have questions or need assistance:</a:t>
            </a:r>
          </a:p>
          <a:p>
            <a:pPr>
              <a:spcBef>
                <a:spcPct val="20000"/>
              </a:spcBef>
            </a:pPr>
            <a:endParaRPr lang="en-US" sz="1000" b="1" dirty="0" smtClean="0"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cs typeface="Tahoma" pitchFamily="34" charset="0"/>
              </a:rPr>
              <a:t>	</a:t>
            </a:r>
            <a:r>
              <a:rPr lang="en-US" sz="2000" b="1" dirty="0" smtClean="0">
                <a:cs typeface="Tahoma" pitchFamily="34" charset="0"/>
              </a:rPr>
              <a:t>Larry Mizak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cs typeface="Tahoma" pitchFamily="34" charset="0"/>
              </a:rPr>
              <a:t>	</a:t>
            </a:r>
            <a:r>
              <a:rPr lang="en-US" sz="2000" b="1" dirty="0" smtClean="0">
                <a:cs typeface="Tahoma" pitchFamily="34" charset="0"/>
              </a:rPr>
              <a:t>623-7659</a:t>
            </a:r>
          </a:p>
          <a:p>
            <a:pPr>
              <a:spcBef>
                <a:spcPct val="20000"/>
              </a:spcBef>
            </a:pPr>
            <a:r>
              <a:rPr lang="en-US" sz="2000" b="1" dirty="0">
                <a:cs typeface="Tahoma" pitchFamily="34" charset="0"/>
              </a:rPr>
              <a:t>	</a:t>
            </a:r>
            <a:r>
              <a:rPr lang="en-US" sz="2000" b="1" dirty="0" smtClean="0">
                <a:cs typeface="Tahoma" pitchFamily="34" charset="0"/>
              </a:rPr>
              <a:t>lawrence.mizak@navy.mil</a:t>
            </a:r>
          </a:p>
        </p:txBody>
      </p:sp>
    </p:spTree>
    <p:extLst>
      <p:ext uri="{BB962C8B-B14F-4D97-AF65-F5344CB8AC3E}">
        <p14:creationId xmlns:p14="http://schemas.microsoft.com/office/powerpoint/2010/main" val="19449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 Template">
  <a:themeElements>
    <a:clrScheme name="Master Slides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 Template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Slide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3B0100726EA40A5AE26B249441326" ma:contentTypeVersion="2" ma:contentTypeDescription="Create a new document." ma:contentTypeScope="" ma:versionID="df5e534663a37df27e6a2a13de1856d7">
  <xsd:schema xmlns:xsd="http://www.w3.org/2001/XMLSchema" xmlns:xs="http://www.w3.org/2001/XMLSchema" xmlns:p="http://schemas.microsoft.com/office/2006/metadata/properties" xmlns:ns2="2cf5eddd-49d3-4498-9923-9ee5b9200d51" targetNamespace="http://schemas.microsoft.com/office/2006/metadata/properties" ma:root="true" ma:fieldsID="b790213a51377c5d0da336f8f77a5d46" ns2:_="">
    <xsd:import namespace="2cf5eddd-49d3-4498-9923-9ee5b9200d51"/>
    <xsd:element name="properties">
      <xsd:complexType>
        <xsd:sequence>
          <xsd:element name="documentManagement">
            <xsd:complexType>
              <xsd:all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5eddd-49d3-4498-9923-9ee5b9200d51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tes0 xmlns="2cf5eddd-49d3-4498-9923-9ee5b9200d51" xsi:nil="true"/>
  </documentManagement>
</p:properties>
</file>

<file path=customXml/itemProps1.xml><?xml version="1.0" encoding="utf-8"?>
<ds:datastoreItem xmlns:ds="http://schemas.openxmlformats.org/officeDocument/2006/customXml" ds:itemID="{D74AA332-33F0-4D8F-823A-D39CD9D5B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5eddd-49d3-4498-9923-9ee5b9200d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A49D81-00BF-430A-BDD6-0968728578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5A42C9-DEEB-4CFD-BF8D-93A32F297E7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2cf5eddd-49d3-4498-9923-9ee5b9200d5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5648</TotalTime>
  <Words>436</Words>
  <Application>Microsoft Office PowerPoint</Application>
  <PresentationFormat>On-screen Show (4:3)</PresentationFormat>
  <Paragraphs>65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Master Slides Template</vt:lpstr>
      <vt:lpstr>      CNATRA Training Improvement Program (TIP)    </vt:lpstr>
      <vt:lpstr>   </vt:lpstr>
      <vt:lpstr>   CNATRA TIP Website</vt:lpstr>
      <vt:lpstr>Training Change Request Form</vt:lpstr>
      <vt:lpstr>   CNATRA TIP Website</vt:lpstr>
      <vt:lpstr>Current TCR Page</vt:lpstr>
      <vt:lpstr>TW-5 Draft TCR Paper Form</vt:lpstr>
      <vt:lpstr>   TW5 Draft TCR Paper Form</vt:lpstr>
      <vt:lpstr>CNATRA TIP Website</vt:lpstr>
    </vt:vector>
  </TitlesOfParts>
  <Manager>J. Hooper, CNATRA N7A</Manager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FITC Brief June 2015</dc:title>
  <dc:creator>mark.mclaughlin</dc:creator>
  <cp:lastModifiedBy>Mizak, Lawrence D CIV CTW5, N7</cp:lastModifiedBy>
  <cp:revision>569</cp:revision>
  <cp:lastPrinted>2016-03-25T14:36:35Z</cp:lastPrinted>
  <dcterms:created xsi:type="dcterms:W3CDTF">2010-02-16T16:33:54Z</dcterms:created>
  <dcterms:modified xsi:type="dcterms:W3CDTF">2016-06-01T18:16:15Z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0x0101002A83B0100726EA40A5AE26B249441326</vt:lpwstr>
  </property>
  <property fmtid="{D5CDD505-2E9C-101B-9397-08002B2CF9AE}" pid="3" name="Order">
    <vt:r8>19200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