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19"/>
  </p:notesMasterIdLst>
  <p:sldIdLst>
    <p:sldId id="256" r:id="rId2"/>
    <p:sldId id="257" r:id="rId3"/>
    <p:sldId id="328" r:id="rId4"/>
    <p:sldId id="258" r:id="rId5"/>
    <p:sldId id="259" r:id="rId6"/>
    <p:sldId id="264" r:id="rId7"/>
    <p:sldId id="372" r:id="rId8"/>
    <p:sldId id="375" r:id="rId9"/>
    <p:sldId id="370" r:id="rId10"/>
    <p:sldId id="373" r:id="rId11"/>
    <p:sldId id="269" r:id="rId12"/>
    <p:sldId id="354" r:id="rId13"/>
    <p:sldId id="346" r:id="rId14"/>
    <p:sldId id="349" r:id="rId15"/>
    <p:sldId id="350" r:id="rId16"/>
    <p:sldId id="352" r:id="rId17"/>
    <p:sldId id="376" r:id="rId18"/>
    <p:sldId id="377" r:id="rId19"/>
    <p:sldId id="353" r:id="rId20"/>
    <p:sldId id="330" r:id="rId21"/>
    <p:sldId id="331" r:id="rId22"/>
    <p:sldId id="332" r:id="rId23"/>
    <p:sldId id="333" r:id="rId24"/>
    <p:sldId id="334" r:id="rId25"/>
    <p:sldId id="335" r:id="rId26"/>
    <p:sldId id="336" r:id="rId27"/>
    <p:sldId id="337"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8" r:id="rId43"/>
    <p:sldId id="379" r:id="rId44"/>
    <p:sldId id="380" r:id="rId45"/>
    <p:sldId id="270" r:id="rId46"/>
    <p:sldId id="271" r:id="rId47"/>
    <p:sldId id="272" r:id="rId48"/>
    <p:sldId id="273" r:id="rId49"/>
    <p:sldId id="381" r:id="rId50"/>
    <p:sldId id="260" r:id="rId51"/>
    <p:sldId id="274" r:id="rId52"/>
    <p:sldId id="275" r:id="rId53"/>
    <p:sldId id="277" r:id="rId54"/>
    <p:sldId id="278" r:id="rId55"/>
    <p:sldId id="279" r:id="rId56"/>
    <p:sldId id="280" r:id="rId57"/>
    <p:sldId id="281" r:id="rId58"/>
    <p:sldId id="282" r:id="rId59"/>
    <p:sldId id="283" r:id="rId60"/>
    <p:sldId id="284" r:id="rId61"/>
    <p:sldId id="285" r:id="rId62"/>
    <p:sldId id="286" r:id="rId63"/>
    <p:sldId id="261" r:id="rId64"/>
    <p:sldId id="287" r:id="rId65"/>
    <p:sldId id="288" r:id="rId66"/>
    <p:sldId id="289" r:id="rId67"/>
    <p:sldId id="290" r:id="rId68"/>
    <p:sldId id="291" r:id="rId69"/>
    <p:sldId id="292" r:id="rId70"/>
    <p:sldId id="293" r:id="rId71"/>
    <p:sldId id="295" r:id="rId72"/>
    <p:sldId id="262" r:id="rId73"/>
    <p:sldId id="338" r:id="rId74"/>
    <p:sldId id="297" r:id="rId75"/>
    <p:sldId id="298" r:id="rId76"/>
    <p:sldId id="299" r:id="rId77"/>
    <p:sldId id="300" r:id="rId78"/>
    <p:sldId id="301" r:id="rId79"/>
    <p:sldId id="302" r:id="rId80"/>
    <p:sldId id="303" r:id="rId81"/>
    <p:sldId id="339" r:id="rId82"/>
    <p:sldId id="340" r:id="rId83"/>
    <p:sldId id="341" r:id="rId84"/>
    <p:sldId id="342" r:id="rId85"/>
    <p:sldId id="263" r:id="rId86"/>
    <p:sldId id="304" r:id="rId87"/>
    <p:sldId id="305" r:id="rId88"/>
    <p:sldId id="306" r:id="rId89"/>
    <p:sldId id="345" r:id="rId90"/>
    <p:sldId id="307" r:id="rId91"/>
    <p:sldId id="308" r:id="rId92"/>
    <p:sldId id="309" r:id="rId93"/>
    <p:sldId id="310" r:id="rId94"/>
    <p:sldId id="311" r:id="rId95"/>
    <p:sldId id="312" r:id="rId96"/>
    <p:sldId id="313" r:id="rId97"/>
    <p:sldId id="314" r:id="rId98"/>
    <p:sldId id="315" r:id="rId99"/>
    <p:sldId id="316" r:id="rId100"/>
    <p:sldId id="265" r:id="rId101"/>
    <p:sldId id="344" r:id="rId102"/>
    <p:sldId id="343" r:id="rId103"/>
    <p:sldId id="382" r:id="rId104"/>
    <p:sldId id="266" r:id="rId105"/>
    <p:sldId id="317" r:id="rId106"/>
    <p:sldId id="318" r:id="rId107"/>
    <p:sldId id="320" r:id="rId108"/>
    <p:sldId id="321" r:id="rId109"/>
    <p:sldId id="322" r:id="rId110"/>
    <p:sldId id="323" r:id="rId111"/>
    <p:sldId id="324" r:id="rId112"/>
    <p:sldId id="329" r:id="rId113"/>
    <p:sldId id="325" r:id="rId114"/>
    <p:sldId id="326" r:id="rId115"/>
    <p:sldId id="327" r:id="rId116"/>
    <p:sldId id="267" r:id="rId117"/>
    <p:sldId id="268"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102" d="100"/>
          <a:sy n="102" d="100"/>
        </p:scale>
        <p:origin x="150" y="7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68773-12AF-472F-A650-3617E47CDDD7}" type="datetimeFigureOut">
              <a:rPr lang="en-US" smtClean="0"/>
              <a:t>6/26/2023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83251-5035-4B4E-89CD-D9CEC43F1744}" type="slidenum">
              <a:rPr lang="en-US" smtClean="0"/>
              <a:t>‹#›</a:t>
            </a:fld>
            <a:endParaRPr lang="en-US" dirty="0"/>
          </a:p>
        </p:txBody>
      </p:sp>
    </p:spTree>
    <p:extLst>
      <p:ext uri="{BB962C8B-B14F-4D97-AF65-F5344CB8AC3E}">
        <p14:creationId xmlns:p14="http://schemas.microsoft.com/office/powerpoint/2010/main" val="153382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989B4F-D50F-4ABF-B77B-CED7C65E78AF}" type="slidenum">
              <a:rPr lang="en-US" smtClean="0"/>
              <a:t>115</a:t>
            </a:fld>
            <a:endParaRPr lang="en-US" dirty="0"/>
          </a:p>
        </p:txBody>
      </p:sp>
    </p:spTree>
    <p:extLst>
      <p:ext uri="{BB962C8B-B14F-4D97-AF65-F5344CB8AC3E}">
        <p14:creationId xmlns:p14="http://schemas.microsoft.com/office/powerpoint/2010/main" val="799038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460BF4-088A-4CDC-9514-DD015D9B89E8}" type="datetimeFigureOut">
              <a:rPr lang="en-US" smtClean="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D8291C-8EAB-4D0F-AFCC-FB063FC5EDFE}" type="slidenum">
              <a:rPr lang="en-US" smtClean="0"/>
              <a:t>‹#›</a:t>
            </a:fld>
            <a:endParaRPr lang="en-US" dirty="0"/>
          </a:p>
        </p:txBody>
      </p:sp>
    </p:spTree>
    <p:extLst>
      <p:ext uri="{BB962C8B-B14F-4D97-AF65-F5344CB8AC3E}">
        <p14:creationId xmlns:p14="http://schemas.microsoft.com/office/powerpoint/2010/main" val="1189729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460BF4-088A-4CDC-9514-DD015D9B89E8}" type="datetimeFigureOut">
              <a:rPr lang="en-US" smtClean="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D8291C-8EAB-4D0F-AFCC-FB063FC5EDFE}" type="slidenum">
              <a:rPr lang="en-US" smtClean="0"/>
              <a:t>‹#›</a:t>
            </a:fld>
            <a:endParaRPr lang="en-US" dirty="0"/>
          </a:p>
        </p:txBody>
      </p:sp>
    </p:spTree>
    <p:extLst>
      <p:ext uri="{BB962C8B-B14F-4D97-AF65-F5344CB8AC3E}">
        <p14:creationId xmlns:p14="http://schemas.microsoft.com/office/powerpoint/2010/main" val="3424304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460BF4-088A-4CDC-9514-DD015D9B89E8}" type="datetimeFigureOut">
              <a:rPr lang="en-US" smtClean="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D8291C-8EAB-4D0F-AFCC-FB063FC5EDFE}" type="slidenum">
              <a:rPr lang="en-US" smtClean="0"/>
              <a:t>‹#›</a:t>
            </a:fld>
            <a:endParaRPr lang="en-US" dirty="0"/>
          </a:p>
        </p:txBody>
      </p:sp>
    </p:spTree>
    <p:extLst>
      <p:ext uri="{BB962C8B-B14F-4D97-AF65-F5344CB8AC3E}">
        <p14:creationId xmlns:p14="http://schemas.microsoft.com/office/powerpoint/2010/main" val="4256158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460BF4-088A-4CDC-9514-DD015D9B89E8}" type="datetimeFigureOut">
              <a:rPr lang="en-US" smtClean="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D8291C-8EAB-4D0F-AFCC-FB063FC5EDFE}" type="slidenum">
              <a:rPr lang="en-US" smtClean="0"/>
              <a:t>‹#›</a:t>
            </a:fld>
            <a:endParaRPr lang="en-US" dirty="0"/>
          </a:p>
        </p:txBody>
      </p:sp>
    </p:spTree>
    <p:extLst>
      <p:ext uri="{BB962C8B-B14F-4D97-AF65-F5344CB8AC3E}">
        <p14:creationId xmlns:p14="http://schemas.microsoft.com/office/powerpoint/2010/main" val="1970103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460BF4-088A-4CDC-9514-DD015D9B89E8}" type="datetimeFigureOut">
              <a:rPr lang="en-US" smtClean="0"/>
              <a:t>6/26/2023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D8291C-8EAB-4D0F-AFCC-FB063FC5EDFE}" type="slidenum">
              <a:rPr lang="en-US" smtClean="0"/>
              <a:t>‹#›</a:t>
            </a:fld>
            <a:endParaRPr lang="en-US" dirty="0"/>
          </a:p>
        </p:txBody>
      </p:sp>
    </p:spTree>
    <p:extLst>
      <p:ext uri="{BB962C8B-B14F-4D97-AF65-F5344CB8AC3E}">
        <p14:creationId xmlns:p14="http://schemas.microsoft.com/office/powerpoint/2010/main" val="313040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460BF4-088A-4CDC-9514-DD015D9B89E8}" type="datetimeFigureOut">
              <a:rPr lang="en-US" smtClean="0"/>
              <a:t>6/26/2023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D8291C-8EAB-4D0F-AFCC-FB063FC5EDFE}" type="slidenum">
              <a:rPr lang="en-US" smtClean="0"/>
              <a:t>‹#›</a:t>
            </a:fld>
            <a:endParaRPr lang="en-US" dirty="0"/>
          </a:p>
        </p:txBody>
      </p:sp>
    </p:spTree>
    <p:extLst>
      <p:ext uri="{BB962C8B-B14F-4D97-AF65-F5344CB8AC3E}">
        <p14:creationId xmlns:p14="http://schemas.microsoft.com/office/powerpoint/2010/main" val="352868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460BF4-088A-4CDC-9514-DD015D9B89E8}" type="datetimeFigureOut">
              <a:rPr lang="en-US" smtClean="0"/>
              <a:t>6/26/2023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D8291C-8EAB-4D0F-AFCC-FB063FC5EDFE}" type="slidenum">
              <a:rPr lang="en-US" smtClean="0"/>
              <a:t>‹#›</a:t>
            </a:fld>
            <a:endParaRPr lang="en-US" dirty="0"/>
          </a:p>
        </p:txBody>
      </p:sp>
    </p:spTree>
    <p:extLst>
      <p:ext uri="{BB962C8B-B14F-4D97-AF65-F5344CB8AC3E}">
        <p14:creationId xmlns:p14="http://schemas.microsoft.com/office/powerpoint/2010/main" val="350238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460BF4-088A-4CDC-9514-DD015D9B89E8}" type="datetimeFigureOut">
              <a:rPr lang="en-US" smtClean="0"/>
              <a:t>6/26/2023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D8291C-8EAB-4D0F-AFCC-FB063FC5EDFE}" type="slidenum">
              <a:rPr lang="en-US" smtClean="0"/>
              <a:t>‹#›</a:t>
            </a:fld>
            <a:endParaRPr lang="en-US" dirty="0"/>
          </a:p>
        </p:txBody>
      </p:sp>
    </p:spTree>
    <p:extLst>
      <p:ext uri="{BB962C8B-B14F-4D97-AF65-F5344CB8AC3E}">
        <p14:creationId xmlns:p14="http://schemas.microsoft.com/office/powerpoint/2010/main" val="3703628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460BF4-088A-4CDC-9514-DD015D9B89E8}" type="datetimeFigureOut">
              <a:rPr lang="en-US" smtClean="0"/>
              <a:t>6/26/2023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D8291C-8EAB-4D0F-AFCC-FB063FC5EDFE}" type="slidenum">
              <a:rPr lang="en-US" smtClean="0"/>
              <a:t>‹#›</a:t>
            </a:fld>
            <a:endParaRPr lang="en-US" dirty="0"/>
          </a:p>
        </p:txBody>
      </p:sp>
    </p:spTree>
    <p:extLst>
      <p:ext uri="{BB962C8B-B14F-4D97-AF65-F5344CB8AC3E}">
        <p14:creationId xmlns:p14="http://schemas.microsoft.com/office/powerpoint/2010/main" val="3458467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460BF4-088A-4CDC-9514-DD015D9B89E8}" type="datetimeFigureOut">
              <a:rPr lang="en-US" smtClean="0"/>
              <a:t>6/26/2023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D8291C-8EAB-4D0F-AFCC-FB063FC5EDFE}" type="slidenum">
              <a:rPr lang="en-US" smtClean="0"/>
              <a:t>‹#›</a:t>
            </a:fld>
            <a:endParaRPr lang="en-US" dirty="0"/>
          </a:p>
        </p:txBody>
      </p:sp>
    </p:spTree>
    <p:extLst>
      <p:ext uri="{BB962C8B-B14F-4D97-AF65-F5344CB8AC3E}">
        <p14:creationId xmlns:p14="http://schemas.microsoft.com/office/powerpoint/2010/main" val="61254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460BF4-088A-4CDC-9514-DD015D9B89E8}" type="datetimeFigureOut">
              <a:rPr lang="en-US" smtClean="0"/>
              <a:t>6/26/2023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D8291C-8EAB-4D0F-AFCC-FB063FC5EDFE}" type="slidenum">
              <a:rPr lang="en-US" smtClean="0"/>
              <a:t>‹#›</a:t>
            </a:fld>
            <a:endParaRPr lang="en-US" dirty="0"/>
          </a:p>
        </p:txBody>
      </p:sp>
    </p:spTree>
    <p:extLst>
      <p:ext uri="{BB962C8B-B14F-4D97-AF65-F5344CB8AC3E}">
        <p14:creationId xmlns:p14="http://schemas.microsoft.com/office/powerpoint/2010/main" val="2316704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19000" b="-1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60BF4-088A-4CDC-9514-DD015D9B89E8}" type="datetimeFigureOut">
              <a:rPr lang="en-US" smtClean="0"/>
              <a:t>6/26/2023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8291C-8EAB-4D0F-AFCC-FB063FC5EDFE}" type="slidenum">
              <a:rPr lang="en-US" smtClean="0"/>
              <a:t>‹#›</a:t>
            </a:fld>
            <a:endParaRPr lang="en-US" dirty="0"/>
          </a:p>
        </p:txBody>
      </p:sp>
    </p:spTree>
    <p:extLst>
      <p:ext uri="{BB962C8B-B14F-4D97-AF65-F5344CB8AC3E}">
        <p14:creationId xmlns:p14="http://schemas.microsoft.com/office/powerpoint/2010/main" val="422021114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TRF Zero</a:t>
            </a:r>
            <a:endParaRPr lang="en-US" b="1" dirty="0"/>
          </a:p>
        </p:txBody>
      </p:sp>
      <p:sp>
        <p:nvSpPr>
          <p:cNvPr id="3" name="Subtitle 2"/>
          <p:cNvSpPr>
            <a:spLocks noGrp="1"/>
          </p:cNvSpPr>
          <p:nvPr>
            <p:ph type="subTitle" idx="1"/>
          </p:nvPr>
        </p:nvSpPr>
        <p:spPr/>
        <p:txBody>
          <a:bodyPr/>
          <a:lstStyle/>
          <a:p>
            <a:r>
              <a:rPr lang="en-US" dirty="0" smtClean="0"/>
              <a:t>(GND0402A)</a:t>
            </a:r>
          </a:p>
          <a:p>
            <a:r>
              <a:rPr lang="en-US" dirty="0" smtClean="0"/>
              <a:t>Version 1.3</a:t>
            </a:r>
            <a:endParaRPr lang="en-US" dirty="0"/>
          </a:p>
        </p:txBody>
      </p:sp>
    </p:spTree>
    <p:extLst>
      <p:ext uri="{BB962C8B-B14F-4D97-AF65-F5344CB8AC3E}">
        <p14:creationId xmlns:p14="http://schemas.microsoft.com/office/powerpoint/2010/main" val="3250528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Go-To Tool</a:t>
            </a:r>
            <a:endParaRPr lang="en-US" dirty="0"/>
          </a:p>
        </p:txBody>
      </p:sp>
      <p:sp>
        <p:nvSpPr>
          <p:cNvPr id="3" name="Content Placeholder 2"/>
          <p:cNvSpPr>
            <a:spLocks noGrp="1"/>
          </p:cNvSpPr>
          <p:nvPr>
            <p:ph idx="1"/>
          </p:nvPr>
        </p:nvSpPr>
        <p:spPr>
          <a:xfrm>
            <a:off x="838200" y="1825625"/>
            <a:ext cx="4152089" cy="4351338"/>
          </a:xfrm>
        </p:spPr>
        <p:txBody>
          <a:bodyPr/>
          <a:lstStyle/>
          <a:p>
            <a:r>
              <a:rPr lang="en-US" dirty="0" smtClean="0"/>
              <a:t>Ensure you hit tab instead of enter so you can select the desired map level.</a:t>
            </a:r>
          </a:p>
          <a:p>
            <a:r>
              <a:rPr lang="en-US" dirty="0" smtClean="0"/>
              <a:t>Under map group select raster and for scale select desired layer. E.g. CADRG 1:250 (JOG)</a:t>
            </a:r>
            <a:endParaRPr lang="en-US" dirty="0"/>
          </a:p>
        </p:txBody>
      </p:sp>
      <p:pic>
        <p:nvPicPr>
          <p:cNvPr id="5" name="Picture 4"/>
          <p:cNvPicPr>
            <a:picLocks noChangeAspect="1"/>
          </p:cNvPicPr>
          <p:nvPr/>
        </p:nvPicPr>
        <p:blipFill>
          <a:blip r:embed="rId2"/>
          <a:stretch>
            <a:fillRect/>
          </a:stretch>
        </p:blipFill>
        <p:spPr>
          <a:xfrm>
            <a:off x="5325590" y="540797"/>
            <a:ext cx="5762625" cy="3286125"/>
          </a:xfrm>
          <a:prstGeom prst="rect">
            <a:avLst/>
          </a:prstGeom>
        </p:spPr>
      </p:pic>
      <p:pic>
        <p:nvPicPr>
          <p:cNvPr id="6" name="Picture 5"/>
          <p:cNvPicPr>
            <a:picLocks noChangeAspect="1"/>
          </p:cNvPicPr>
          <p:nvPr/>
        </p:nvPicPr>
        <p:blipFill>
          <a:blip r:embed="rId3"/>
          <a:stretch>
            <a:fillRect/>
          </a:stretch>
        </p:blipFill>
        <p:spPr>
          <a:xfrm>
            <a:off x="5721053" y="1732353"/>
            <a:ext cx="4733925" cy="2619375"/>
          </a:xfrm>
          <a:prstGeom prst="rect">
            <a:avLst/>
          </a:prstGeom>
        </p:spPr>
      </p:pic>
      <p:pic>
        <p:nvPicPr>
          <p:cNvPr id="7" name="Picture 6"/>
          <p:cNvPicPr>
            <a:picLocks noChangeAspect="1"/>
          </p:cNvPicPr>
          <p:nvPr/>
        </p:nvPicPr>
        <p:blipFill>
          <a:blip r:embed="rId4"/>
          <a:stretch>
            <a:fillRect/>
          </a:stretch>
        </p:blipFill>
        <p:spPr>
          <a:xfrm>
            <a:off x="8088015" y="3439067"/>
            <a:ext cx="3954826" cy="2837643"/>
          </a:xfrm>
          <a:prstGeom prst="rect">
            <a:avLst/>
          </a:prstGeom>
        </p:spPr>
      </p:pic>
      <p:pic>
        <p:nvPicPr>
          <p:cNvPr id="8" name="Picture 7"/>
          <p:cNvPicPr>
            <a:picLocks noChangeAspect="1"/>
          </p:cNvPicPr>
          <p:nvPr/>
        </p:nvPicPr>
        <p:blipFill>
          <a:blip r:embed="rId5"/>
          <a:stretch>
            <a:fillRect/>
          </a:stretch>
        </p:blipFill>
        <p:spPr>
          <a:xfrm>
            <a:off x="3137344" y="4745236"/>
            <a:ext cx="4950671" cy="1431727"/>
          </a:xfrm>
          <a:prstGeom prst="rect">
            <a:avLst/>
          </a:prstGeom>
        </p:spPr>
      </p:pic>
    </p:spTree>
    <p:extLst>
      <p:ext uri="{BB962C8B-B14F-4D97-AF65-F5344CB8AC3E}">
        <p14:creationId xmlns:p14="http://schemas.microsoft.com/office/powerpoint/2010/main" val="41880539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b="1" dirty="0" smtClean="0"/>
              <a:t>Briefing Space Set Up Techniques</a:t>
            </a:r>
            <a:endParaRPr lang="en-US" b="1" dirty="0"/>
          </a:p>
        </p:txBody>
      </p:sp>
      <p:sp>
        <p:nvSpPr>
          <p:cNvPr id="3" name="Text Placeholder 2"/>
          <p:cNvSpPr>
            <a:spLocks noGrp="1"/>
          </p:cNvSpPr>
          <p:nvPr>
            <p:ph type="body" idx="1"/>
          </p:nvPr>
        </p:nvSpPr>
        <p:spPr/>
        <p:txBody>
          <a:bodyPr/>
          <a:lstStyle/>
          <a:p>
            <a:r>
              <a:rPr lang="en-US" dirty="0" smtClean="0"/>
              <a:t>Overview: Discuss techniques for briefing space layout, chart and podium placement, facing the audience, use of pointer, etc. (~5 minutes)</a:t>
            </a:r>
            <a:endParaRPr lang="en-US" dirty="0"/>
          </a:p>
        </p:txBody>
      </p:sp>
    </p:spTree>
    <p:extLst>
      <p:ext uri="{BB962C8B-B14F-4D97-AF65-F5344CB8AC3E}">
        <p14:creationId xmlns:p14="http://schemas.microsoft.com/office/powerpoint/2010/main" val="22746957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Briefing Space Set Up Techniques</a:t>
            </a:r>
            <a:endParaRPr lang="en-US" dirty="0"/>
          </a:p>
        </p:txBody>
      </p:sp>
      <p:sp>
        <p:nvSpPr>
          <p:cNvPr id="5" name="Text Placeholder 4"/>
          <p:cNvSpPr>
            <a:spLocks noGrp="1"/>
          </p:cNvSpPr>
          <p:nvPr>
            <p:ph idx="1"/>
          </p:nvPr>
        </p:nvSpPr>
        <p:spPr/>
        <p:txBody>
          <a:bodyPr>
            <a:normAutofit/>
          </a:bodyPr>
          <a:lstStyle/>
          <a:p>
            <a:pPr marL="0" indent="0">
              <a:buNone/>
            </a:pPr>
            <a:r>
              <a:rPr lang="en-US" dirty="0" smtClean="0"/>
              <a:t>Things you WILL need:</a:t>
            </a:r>
          </a:p>
          <a:p>
            <a:r>
              <a:rPr lang="en-US" sz="2000" dirty="0"/>
              <a:t>Applicable JOG or 1:50K map</a:t>
            </a:r>
          </a:p>
          <a:p>
            <a:r>
              <a:rPr lang="en-US" sz="2000" dirty="0"/>
              <a:t>LZ Diagram</a:t>
            </a:r>
          </a:p>
          <a:p>
            <a:r>
              <a:rPr lang="en-US" sz="2000" dirty="0"/>
              <a:t>Smart Pack to include:</a:t>
            </a:r>
          </a:p>
          <a:p>
            <a:pPr lvl="1"/>
            <a:r>
              <a:rPr lang="en-US" sz="2000" dirty="0"/>
              <a:t>Coversheet</a:t>
            </a:r>
          </a:p>
          <a:p>
            <a:pPr lvl="1"/>
            <a:r>
              <a:rPr lang="en-US" sz="2000" dirty="0"/>
              <a:t>JMPS Route</a:t>
            </a:r>
          </a:p>
          <a:p>
            <a:pPr lvl="1"/>
            <a:r>
              <a:rPr lang="en-US" sz="2000" dirty="0"/>
              <a:t>JMPS BINGO Route</a:t>
            </a:r>
          </a:p>
          <a:p>
            <a:pPr lvl="1"/>
            <a:r>
              <a:rPr lang="en-US" sz="2000" dirty="0"/>
              <a:t>LZ Diagram</a:t>
            </a:r>
          </a:p>
          <a:p>
            <a:r>
              <a:rPr lang="en-US" sz="2000" dirty="0"/>
              <a:t>Low Level Briefing Guide (IAW FTI)</a:t>
            </a:r>
          </a:p>
          <a:p>
            <a:r>
              <a:rPr lang="en-US" sz="2000" dirty="0"/>
              <a:t>TW5 TRF Debriefing Card</a:t>
            </a:r>
          </a:p>
          <a:p>
            <a:pPr marL="0" indent="0">
              <a:buNone/>
            </a:pPr>
            <a:endParaRPr lang="en-US" dirty="0" smtClean="0"/>
          </a:p>
          <a:p>
            <a:pPr marL="0" indent="0">
              <a:buNone/>
            </a:pPr>
            <a:endParaRPr lang="en-US" dirty="0"/>
          </a:p>
        </p:txBody>
      </p:sp>
      <p:pic>
        <p:nvPicPr>
          <p:cNvPr id="11" name="Picture 10"/>
          <p:cNvPicPr>
            <a:picLocks noChangeAspect="1"/>
          </p:cNvPicPr>
          <p:nvPr/>
        </p:nvPicPr>
        <p:blipFill>
          <a:blip r:embed="rId2"/>
          <a:stretch>
            <a:fillRect/>
          </a:stretch>
        </p:blipFill>
        <p:spPr>
          <a:xfrm>
            <a:off x="5811230" y="1690688"/>
            <a:ext cx="5542570" cy="4274090"/>
          </a:xfrm>
          <a:prstGeom prst="rect">
            <a:avLst/>
          </a:prstGeom>
        </p:spPr>
      </p:pic>
    </p:spTree>
    <p:extLst>
      <p:ext uri="{BB962C8B-B14F-4D97-AF65-F5344CB8AC3E}">
        <p14:creationId xmlns:p14="http://schemas.microsoft.com/office/powerpoint/2010/main" val="40130825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 Layout</a:t>
            </a:r>
            <a:endParaRPr lang="en-US" dirty="0"/>
          </a:p>
        </p:txBody>
      </p:sp>
      <p:sp>
        <p:nvSpPr>
          <p:cNvPr id="6" name="Rectangle 5"/>
          <p:cNvSpPr/>
          <p:nvPr/>
        </p:nvSpPr>
        <p:spPr>
          <a:xfrm>
            <a:off x="1015068" y="1543574"/>
            <a:ext cx="3045204" cy="1291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Map</a:t>
            </a:r>
            <a:endParaRPr lang="en-US" dirty="0"/>
          </a:p>
        </p:txBody>
      </p:sp>
      <p:sp>
        <p:nvSpPr>
          <p:cNvPr id="9" name="Rectangle 8"/>
          <p:cNvSpPr/>
          <p:nvPr/>
        </p:nvSpPr>
        <p:spPr>
          <a:xfrm>
            <a:off x="4363674" y="2021747"/>
            <a:ext cx="1072392" cy="813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LZ Diagram</a:t>
            </a:r>
            <a:endParaRPr lang="en-US" dirty="0"/>
          </a:p>
        </p:txBody>
      </p:sp>
      <p:sp>
        <p:nvSpPr>
          <p:cNvPr id="10" name="Oval 9"/>
          <p:cNvSpPr/>
          <p:nvPr/>
        </p:nvSpPr>
        <p:spPr>
          <a:xfrm>
            <a:off x="8834307" y="1428378"/>
            <a:ext cx="738231" cy="7046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2" name="Straight Connector 11"/>
          <p:cNvCxnSpPr>
            <a:stCxn id="10" idx="4"/>
          </p:cNvCxnSpPr>
          <p:nvPr/>
        </p:nvCxnSpPr>
        <p:spPr>
          <a:xfrm flipH="1">
            <a:off x="9203422" y="2133053"/>
            <a:ext cx="1" cy="16587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331668" y="2575419"/>
            <a:ext cx="1743510" cy="36285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Podium</a:t>
            </a:r>
            <a:endParaRPr lang="en-US" dirty="0"/>
          </a:p>
        </p:txBody>
      </p:sp>
      <p:cxnSp>
        <p:nvCxnSpPr>
          <p:cNvPr id="14" name="Straight Connector 13"/>
          <p:cNvCxnSpPr>
            <a:stCxn id="7" idx="0"/>
          </p:cNvCxnSpPr>
          <p:nvPr/>
        </p:nvCxnSpPr>
        <p:spPr>
          <a:xfrm flipH="1" flipV="1">
            <a:off x="8237989" y="2133053"/>
            <a:ext cx="965434" cy="4423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7" idx="0"/>
          </p:cNvCxnSpPr>
          <p:nvPr/>
        </p:nvCxnSpPr>
        <p:spPr>
          <a:xfrm flipH="1">
            <a:off x="9203423" y="2575418"/>
            <a:ext cx="359677"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7053045" y="2021747"/>
            <a:ext cx="1278624" cy="1113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38200" y="4015946"/>
            <a:ext cx="7399789" cy="2308324"/>
          </a:xfrm>
          <a:prstGeom prst="rect">
            <a:avLst/>
          </a:prstGeom>
          <a:noFill/>
        </p:spPr>
        <p:txBody>
          <a:bodyPr wrap="square" rtlCol="0">
            <a:spAutoFit/>
          </a:bodyPr>
          <a:lstStyle/>
          <a:p>
            <a:r>
              <a:rPr lang="en-US" dirty="0" smtClean="0"/>
              <a:t>Techniques:</a:t>
            </a:r>
          </a:p>
          <a:p>
            <a:pPr marL="285750" indent="-285750">
              <a:buFont typeface="Arial" panose="020B0604020202020204" pitchFamily="34" charset="0"/>
              <a:buChar char="•"/>
            </a:pPr>
            <a:r>
              <a:rPr lang="en-US" dirty="0" smtClean="0"/>
              <a:t>Don’t stand between map and the audience. (they need to see the map…) </a:t>
            </a:r>
          </a:p>
          <a:p>
            <a:pPr marL="285750" indent="-285750">
              <a:buFont typeface="Arial" panose="020B0604020202020204" pitchFamily="34" charset="0"/>
              <a:buChar char="•"/>
            </a:pPr>
            <a:r>
              <a:rPr lang="en-US" dirty="0" smtClean="0"/>
              <a:t>Position your self to audience right of the board if you are right handed to keep from briefing across your body. (See pic for example)</a:t>
            </a:r>
          </a:p>
          <a:p>
            <a:pPr marL="285750" indent="-285750">
              <a:buFont typeface="Arial" panose="020B0604020202020204" pitchFamily="34" charset="0"/>
              <a:buChar char="•"/>
            </a:pPr>
            <a:r>
              <a:rPr lang="en-US" dirty="0" smtClean="0"/>
              <a:t>Put the pointer down if not actively using it.</a:t>
            </a:r>
          </a:p>
          <a:p>
            <a:pPr marL="285750" indent="-285750">
              <a:buFont typeface="Arial" panose="020B0604020202020204" pitchFamily="34" charset="0"/>
              <a:buChar char="•"/>
            </a:pPr>
            <a:r>
              <a:rPr lang="en-US" dirty="0" smtClean="0"/>
              <a:t>Be confident. Don’t use filler words such as “Um”, “Uh”, and “Like”.</a:t>
            </a:r>
          </a:p>
          <a:p>
            <a:pPr marL="285750" indent="-285750">
              <a:buFont typeface="Arial" panose="020B0604020202020204" pitchFamily="34" charset="0"/>
              <a:buChar char="•"/>
            </a:pPr>
            <a:r>
              <a:rPr lang="en-US" dirty="0" smtClean="0"/>
              <a:t>Rehearse. Rehearse. Rehearse.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592664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 Emphasis </a:t>
            </a:r>
            <a:endParaRPr lang="en-US" dirty="0"/>
          </a:p>
        </p:txBody>
      </p:sp>
      <p:sp>
        <p:nvSpPr>
          <p:cNvPr id="3" name="Content Placeholder 2"/>
          <p:cNvSpPr>
            <a:spLocks noGrp="1"/>
          </p:cNvSpPr>
          <p:nvPr>
            <p:ph idx="1"/>
          </p:nvPr>
        </p:nvSpPr>
        <p:spPr/>
        <p:txBody>
          <a:bodyPr/>
          <a:lstStyle/>
          <a:p>
            <a:r>
              <a:rPr lang="en-US" b="1" dirty="0" smtClean="0"/>
              <a:t>Green</a:t>
            </a:r>
            <a:r>
              <a:rPr lang="en-US" dirty="0" smtClean="0"/>
              <a:t>: Emphasis on aim points, limiting features, funneling features, and intermediate checkpoint. Designed to show how good checkpoint selection gives you multiple ways to identify CP’s.</a:t>
            </a:r>
          </a:p>
          <a:p>
            <a:r>
              <a:rPr lang="en-US" b="1" dirty="0" smtClean="0"/>
              <a:t>Orange</a:t>
            </a:r>
            <a:r>
              <a:rPr lang="en-US" dirty="0" smtClean="0"/>
              <a:t>: Emphasis on funneling and limiting features. Designed to demonstrate how utilizing funneling and limiting features aid in navigation. Most CPs are good ground force CPs but are harder to identify from the air due to lack of aim points. Finding and utilizing funneling features will be key. </a:t>
            </a:r>
          </a:p>
          <a:p>
            <a:r>
              <a:rPr lang="en-US" b="1" dirty="0" smtClean="0"/>
              <a:t>Purple</a:t>
            </a:r>
            <a:r>
              <a:rPr lang="en-US" dirty="0" smtClean="0"/>
              <a:t>: Emphasis on terrain, contours, and limiting features. Designed to show how at low altitude, terrain is easier to distinguish.</a:t>
            </a:r>
            <a:endParaRPr lang="en-US" dirty="0"/>
          </a:p>
        </p:txBody>
      </p:sp>
    </p:spTree>
    <p:extLst>
      <p:ext uri="{BB962C8B-B14F-4D97-AF65-F5344CB8AC3E}">
        <p14:creationId xmlns:p14="http://schemas.microsoft.com/office/powerpoint/2010/main" val="39940569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b="1" dirty="0" smtClean="0"/>
              <a:t>IP Demo Of Green Route Through Check Point 5</a:t>
            </a:r>
            <a:endParaRPr lang="en-US" b="1" dirty="0"/>
          </a:p>
        </p:txBody>
      </p:sp>
      <p:sp>
        <p:nvSpPr>
          <p:cNvPr id="3" name="Text Placeholder 2"/>
          <p:cNvSpPr>
            <a:spLocks noGrp="1"/>
          </p:cNvSpPr>
          <p:nvPr>
            <p:ph type="body" idx="1"/>
          </p:nvPr>
        </p:nvSpPr>
        <p:spPr/>
        <p:txBody>
          <a:bodyPr/>
          <a:lstStyle/>
          <a:p>
            <a:r>
              <a:rPr lang="en-US" dirty="0" smtClean="0"/>
              <a:t>Overview: Brief the Green Route through CP5, including administrative data, and SWEEP checks for KNSX. (~20 minutes)</a:t>
            </a:r>
            <a:endParaRPr lang="en-US" dirty="0"/>
          </a:p>
        </p:txBody>
      </p:sp>
    </p:spTree>
    <p:extLst>
      <p:ext uri="{BB962C8B-B14F-4D97-AF65-F5344CB8AC3E}">
        <p14:creationId xmlns:p14="http://schemas.microsoft.com/office/powerpoint/2010/main" val="38981980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Mission Briefing Procedures</a:t>
            </a:r>
            <a:endParaRPr lang="en-US" dirty="0"/>
          </a:p>
        </p:txBody>
      </p:sp>
      <p:sp>
        <p:nvSpPr>
          <p:cNvPr id="9" name="Content Placeholder 8"/>
          <p:cNvSpPr>
            <a:spLocks noGrp="1"/>
          </p:cNvSpPr>
          <p:nvPr>
            <p:ph idx="1"/>
          </p:nvPr>
        </p:nvSpPr>
        <p:spPr/>
        <p:txBody>
          <a:bodyPr>
            <a:normAutofit/>
          </a:bodyPr>
          <a:lstStyle/>
          <a:p>
            <a:r>
              <a:rPr lang="en-US" sz="2000" dirty="0"/>
              <a:t>All operational missions are preceded with a mission brief. The brief can range from </a:t>
            </a:r>
            <a:r>
              <a:rPr lang="en-US" sz="2000" dirty="0" smtClean="0"/>
              <a:t>a very </a:t>
            </a:r>
            <a:r>
              <a:rPr lang="en-US" sz="2000" dirty="0"/>
              <a:t>simple, short discussion to a complex multimedia presentation involving several </a:t>
            </a:r>
            <a:r>
              <a:rPr lang="en-US" sz="2000" dirty="0" smtClean="0"/>
              <a:t>different aircraft</a:t>
            </a:r>
            <a:r>
              <a:rPr lang="en-US" sz="2000" dirty="0"/>
              <a:t>, combat elements and supporting </a:t>
            </a:r>
            <a:r>
              <a:rPr lang="en-US" sz="2000" dirty="0" smtClean="0"/>
              <a:t>elements</a:t>
            </a:r>
          </a:p>
          <a:p>
            <a:r>
              <a:rPr lang="en-US" sz="2000" dirty="0" smtClean="0"/>
              <a:t>The </a:t>
            </a:r>
            <a:r>
              <a:rPr lang="en-US" sz="2000" dirty="0"/>
              <a:t>format of the brief is the OSMEAC Format (Orientation, Situation, Mission, </a:t>
            </a:r>
            <a:r>
              <a:rPr lang="en-US" sz="2000" dirty="0" smtClean="0"/>
              <a:t>Execution, Administration </a:t>
            </a:r>
            <a:r>
              <a:rPr lang="en-US" sz="2000" dirty="0"/>
              <a:t>and Logistics, Command and Signal). The Formation and Night Tactical </a:t>
            </a:r>
            <a:r>
              <a:rPr lang="en-US" sz="2000" dirty="0" smtClean="0"/>
              <a:t>Stages will </a:t>
            </a:r>
            <a:r>
              <a:rPr lang="en-US" sz="2000" dirty="0"/>
              <a:t>use a similar, but more extensive, form of this </a:t>
            </a:r>
            <a:r>
              <a:rPr lang="en-US" sz="2000" dirty="0" smtClean="0"/>
              <a:t>brief</a:t>
            </a:r>
          </a:p>
          <a:p>
            <a:r>
              <a:rPr lang="en-US" sz="2000" dirty="0" smtClean="0"/>
              <a:t>The </a:t>
            </a:r>
            <a:r>
              <a:rPr lang="en-US" sz="2000" dirty="0"/>
              <a:t>briefing card (Figure 1-10) </a:t>
            </a:r>
            <a:r>
              <a:rPr lang="en-US" sz="2000" b="1" dirty="0"/>
              <a:t>shall</a:t>
            </a:r>
            <a:r>
              <a:rPr lang="en-US" sz="2000" dirty="0"/>
              <a:t> be used when briefing the Low-Level </a:t>
            </a:r>
            <a:r>
              <a:rPr lang="en-US" sz="2000" dirty="0" smtClean="0"/>
              <a:t>Navigation flights</a:t>
            </a:r>
            <a:r>
              <a:rPr lang="en-US" sz="2000" dirty="0"/>
              <a:t>. The information does not need to be memorized word for word, but needs to </a:t>
            </a:r>
            <a:r>
              <a:rPr lang="en-US" sz="2000" dirty="0" smtClean="0"/>
              <a:t>be presented </a:t>
            </a:r>
            <a:r>
              <a:rPr lang="en-US" sz="2000" dirty="0"/>
              <a:t>in the order below. The SNA can use the briefing guide as an aid during the brief </a:t>
            </a:r>
            <a:r>
              <a:rPr lang="en-US" sz="2000" dirty="0" smtClean="0"/>
              <a:t>but </a:t>
            </a:r>
            <a:r>
              <a:rPr lang="en-US" sz="2000" b="1" dirty="0" smtClean="0"/>
              <a:t>shall </a:t>
            </a:r>
            <a:r>
              <a:rPr lang="en-US" sz="2000" b="1" dirty="0"/>
              <a:t>not </a:t>
            </a:r>
            <a:r>
              <a:rPr lang="en-US" sz="2000" dirty="0"/>
              <a:t>read from a script. </a:t>
            </a:r>
          </a:p>
        </p:txBody>
      </p:sp>
    </p:spTree>
    <p:extLst>
      <p:ext uri="{BB962C8B-B14F-4D97-AF65-F5344CB8AC3E}">
        <p14:creationId xmlns:p14="http://schemas.microsoft.com/office/powerpoint/2010/main" val="29511893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4432546" y="1825625"/>
            <a:ext cx="3326908" cy="4351338"/>
          </a:xfrm>
          <a:prstGeom prst="rect">
            <a:avLst/>
          </a:prstGeom>
        </p:spPr>
      </p:pic>
    </p:spTree>
    <p:extLst>
      <p:ext uri="{BB962C8B-B14F-4D97-AF65-F5344CB8AC3E}">
        <p14:creationId xmlns:p14="http://schemas.microsoft.com/office/powerpoint/2010/main" val="21415422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 Briefing Guide TRF4001A</a:t>
            </a:r>
            <a:endParaRPr lang="en-US" dirty="0"/>
          </a:p>
        </p:txBody>
      </p:sp>
      <p:sp>
        <p:nvSpPr>
          <p:cNvPr id="3" name="Content Placeholder 2"/>
          <p:cNvSpPr>
            <a:spLocks noGrp="1"/>
          </p:cNvSpPr>
          <p:nvPr>
            <p:ph idx="1"/>
          </p:nvPr>
        </p:nvSpPr>
        <p:spPr/>
        <p:txBody>
          <a:bodyPr>
            <a:normAutofit fontScale="40000" lnSpcReduction="20000"/>
          </a:bodyPr>
          <a:lstStyle/>
          <a:p>
            <a:pPr marL="0" marR="0" indent="0">
              <a:spcBef>
                <a:spcPts val="0"/>
              </a:spcBef>
              <a:spcAft>
                <a:spcPts val="0"/>
              </a:spcAft>
              <a:buNone/>
            </a:pPr>
            <a:r>
              <a:rPr lang="en-US" b="1" u="sng" dirty="0" smtClean="0">
                <a:latin typeface="Times New Roman" panose="02020603050405020304" pitchFamily="18" charset="0"/>
                <a:ea typeface="Times New Roman" panose="02020603050405020304" pitchFamily="18" charset="0"/>
              </a:rPr>
              <a:t>ORIENTATION</a:t>
            </a:r>
            <a:endParaRPr lang="en-US" dirty="0" smtClean="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b="1" dirty="0" smtClean="0">
                <a:latin typeface="Times New Roman" panose="02020603050405020304" pitchFamily="18" charset="0"/>
                <a:ea typeface="Times New Roman" panose="02020603050405020304" pitchFamily="18" charset="0"/>
              </a:rPr>
              <a:t> </a:t>
            </a:r>
            <a:endParaRPr lang="en-US" dirty="0" smtClean="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dirty="0" smtClean="0">
                <a:latin typeface="Times New Roman" panose="02020603050405020304" pitchFamily="18" charset="0"/>
                <a:ea typeface="Times New Roman" panose="02020603050405020304" pitchFamily="18" charset="0"/>
              </a:rPr>
              <a:t>   “Attention to brief, I am ____________. This will be a N4301 brief. Please hold all questions to the end.”</a:t>
            </a:r>
          </a:p>
          <a:p>
            <a:pPr marL="0" marR="0" indent="0">
              <a:spcBef>
                <a:spcPts val="0"/>
              </a:spcBef>
              <a:spcAft>
                <a:spcPts val="0"/>
              </a:spcAft>
              <a:buNone/>
            </a:pPr>
            <a:r>
              <a:rPr lang="en-US" dirty="0" smtClean="0">
                <a:latin typeface="Times New Roman" panose="02020603050405020304" pitchFamily="18" charset="0"/>
                <a:ea typeface="Times New Roman" panose="02020603050405020304" pitchFamily="18" charset="0"/>
              </a:rPr>
              <a:t> </a:t>
            </a:r>
          </a:p>
          <a:p>
            <a:pPr marL="0" indent="0">
              <a:spcBef>
                <a:spcPts val="0"/>
              </a:spcBef>
              <a:buNone/>
              <a:tabLst>
                <a:tab pos="457200" algn="l"/>
              </a:tabLst>
            </a:pPr>
            <a:r>
              <a:rPr lang="en-US" dirty="0" smtClean="0">
                <a:latin typeface="Times New Roman" panose="02020603050405020304" pitchFamily="18" charset="0"/>
                <a:ea typeface="Times New Roman" panose="02020603050405020304" pitchFamily="18" charset="0"/>
              </a:rPr>
              <a:t>1. </a:t>
            </a:r>
            <a:r>
              <a:rPr lang="en-US" u="sng" dirty="0" smtClean="0">
                <a:latin typeface="Times New Roman" panose="02020603050405020304" pitchFamily="18" charset="0"/>
                <a:ea typeface="Times New Roman" panose="02020603050405020304" pitchFamily="18" charset="0"/>
              </a:rPr>
              <a:t>Time hack</a:t>
            </a:r>
            <a:r>
              <a:rPr lang="en-US" dirty="0" smtClean="0">
                <a:latin typeface="Times New Roman" panose="02020603050405020304" pitchFamily="18" charset="0"/>
                <a:ea typeface="Times New Roman" panose="02020603050405020304" pitchFamily="18" charset="0"/>
              </a:rPr>
              <a:t>:  </a:t>
            </a:r>
          </a:p>
          <a:p>
            <a:pPr indent="0">
              <a:spcBef>
                <a:spcPts val="0"/>
              </a:spcBef>
              <a:buNone/>
            </a:pPr>
            <a:r>
              <a:rPr lang="en-US" dirty="0" smtClean="0">
                <a:latin typeface="Times New Roman" panose="02020603050405020304" pitchFamily="18" charset="0"/>
                <a:ea typeface="Times New Roman" panose="02020603050405020304" pitchFamily="18" charset="0"/>
              </a:rPr>
              <a:t> </a:t>
            </a:r>
          </a:p>
          <a:p>
            <a:pPr indent="0">
              <a:spcBef>
                <a:spcPts val="0"/>
              </a:spcBef>
              <a:buNone/>
            </a:pPr>
            <a:r>
              <a:rPr lang="en-US" dirty="0" smtClean="0">
                <a:latin typeface="Times New Roman" panose="02020603050405020304" pitchFamily="18" charset="0"/>
                <a:ea typeface="Times New Roman" panose="02020603050405020304" pitchFamily="18" charset="0"/>
              </a:rPr>
              <a:t>“In one minute (ensure at least 30 sec) the time will be ____.  In 30 seconds the time will be…..In 15 seconds the time will be….5,4,3,2,1 Hack, 1,2,3. Does anyone require a new time hack?</a:t>
            </a:r>
          </a:p>
          <a:p>
            <a:pPr marR="0" indent="0">
              <a:spcBef>
                <a:spcPts val="1200"/>
              </a:spcBef>
              <a:spcAft>
                <a:spcPts val="0"/>
              </a:spcAft>
              <a:buNone/>
            </a:pPr>
            <a:r>
              <a:rPr lang="en-US" dirty="0" smtClean="0">
                <a:latin typeface="Times New Roman" panose="02020603050405020304" pitchFamily="18" charset="0"/>
                <a:ea typeface="Times New Roman" panose="02020603050405020304" pitchFamily="18" charset="0"/>
              </a:rPr>
              <a:t>(If yes, then repeat.  Naval Observatory  Master Clock (202) 762-1401.)</a:t>
            </a:r>
          </a:p>
          <a:p>
            <a:pPr marL="0" indent="0">
              <a:spcBef>
                <a:spcPts val="1200"/>
              </a:spcBef>
              <a:buNone/>
            </a:pPr>
            <a:r>
              <a:rPr lang="en-US" dirty="0" smtClean="0">
                <a:latin typeface="Times New Roman" panose="02020603050405020304" pitchFamily="18" charset="0"/>
                <a:ea typeface="Times New Roman" panose="02020603050405020304" pitchFamily="18" charset="0"/>
              </a:rPr>
              <a:t>2.  </a:t>
            </a:r>
            <a:r>
              <a:rPr lang="en-US" u="sng" dirty="0" smtClean="0">
                <a:latin typeface="Times New Roman" panose="02020603050405020304" pitchFamily="18" charset="0"/>
                <a:ea typeface="Times New Roman" panose="02020603050405020304" pitchFamily="18" charset="0"/>
              </a:rPr>
              <a:t>Aircraft Assignment</a:t>
            </a:r>
            <a:r>
              <a:rPr lang="en-US" dirty="0" smtClean="0">
                <a:latin typeface="Times New Roman" panose="02020603050405020304" pitchFamily="18" charset="0"/>
                <a:ea typeface="Times New Roman" panose="02020603050405020304" pitchFamily="18" charset="0"/>
              </a:rPr>
              <a:t>: </a:t>
            </a:r>
          </a:p>
          <a:p>
            <a:pPr indent="0">
              <a:spcBef>
                <a:spcPts val="1200"/>
              </a:spcBef>
              <a:buNone/>
            </a:pPr>
            <a:r>
              <a:rPr lang="en-US" dirty="0" smtClean="0">
                <a:latin typeface="Times New Roman" panose="02020603050405020304" pitchFamily="18" charset="0"/>
                <a:ea typeface="Times New Roman" panose="02020603050405020304" pitchFamily="18" charset="0"/>
              </a:rPr>
              <a:t>“We will be in aircraft ___ on spot ___.”</a:t>
            </a:r>
          </a:p>
          <a:p>
            <a:pPr marL="0" indent="0">
              <a:spcBef>
                <a:spcPts val="1200"/>
              </a:spcBef>
              <a:buNone/>
            </a:pPr>
            <a:r>
              <a:rPr lang="en-US" dirty="0" smtClean="0">
                <a:latin typeface="Times New Roman" panose="02020603050405020304" pitchFamily="18" charset="0"/>
                <a:ea typeface="Times New Roman" panose="02020603050405020304" pitchFamily="18" charset="0"/>
              </a:rPr>
              <a:t>3.  </a:t>
            </a:r>
            <a:r>
              <a:rPr lang="en-US" u="sng" dirty="0" smtClean="0">
                <a:latin typeface="Times New Roman" panose="02020603050405020304" pitchFamily="18" charset="0"/>
                <a:ea typeface="Times New Roman" panose="02020603050405020304" pitchFamily="18" charset="0"/>
              </a:rPr>
              <a:t>Smart Card</a:t>
            </a:r>
            <a:r>
              <a:rPr lang="en-US" dirty="0" smtClean="0">
                <a:latin typeface="Times New Roman" panose="02020603050405020304" pitchFamily="18" charset="0"/>
                <a:ea typeface="Times New Roman" panose="02020603050405020304" pitchFamily="18" charset="0"/>
              </a:rPr>
              <a:t>:</a:t>
            </a:r>
          </a:p>
          <a:p>
            <a:pPr marL="0" indent="0">
              <a:spcBef>
                <a:spcPts val="1200"/>
              </a:spcBef>
              <a:buNone/>
            </a:pPr>
            <a:r>
              <a:rPr lang="en-US" dirty="0" smtClean="0">
                <a:latin typeface="Times New Roman" panose="02020603050405020304" pitchFamily="18" charset="0"/>
                <a:ea typeface="Times New Roman" panose="02020603050405020304" pitchFamily="18" charset="0"/>
              </a:rPr>
              <a:t>	“Smart pack inventory is as follows; page one is the coversheet, page two….etc. The following pen and ink changes have been made to the smart pack…..”</a:t>
            </a:r>
          </a:p>
          <a:p>
            <a:pPr marL="0" indent="0">
              <a:spcBef>
                <a:spcPts val="1200"/>
              </a:spcBef>
              <a:buNone/>
            </a:pPr>
            <a:r>
              <a:rPr lang="en-US" dirty="0" smtClean="0">
                <a:latin typeface="Times New Roman" panose="02020603050405020304" pitchFamily="18" charset="0"/>
                <a:ea typeface="Times New Roman" panose="02020603050405020304" pitchFamily="18" charset="0"/>
              </a:rPr>
              <a:t>  4.  </a:t>
            </a:r>
            <a:r>
              <a:rPr lang="en-US" u="sng" dirty="0" smtClean="0">
                <a:latin typeface="Times New Roman" panose="02020603050405020304" pitchFamily="18" charset="0"/>
                <a:ea typeface="Times New Roman" panose="02020603050405020304" pitchFamily="18" charset="0"/>
              </a:rPr>
              <a:t>Maps required:</a:t>
            </a:r>
            <a:endParaRPr lang="en-US" dirty="0" smtClean="0">
              <a:latin typeface="Times New Roman" panose="02020603050405020304" pitchFamily="18" charset="0"/>
              <a:ea typeface="Times New Roman" panose="02020603050405020304" pitchFamily="18" charset="0"/>
            </a:endParaRPr>
          </a:p>
          <a:p>
            <a:pPr marL="0" indent="0">
              <a:spcBef>
                <a:spcPts val="1200"/>
              </a:spcBef>
              <a:buNone/>
            </a:pPr>
            <a:r>
              <a:rPr lang="en-US" dirty="0" smtClean="0">
                <a:latin typeface="Times New Roman" panose="02020603050405020304" pitchFamily="18" charset="0"/>
                <a:ea typeface="Times New Roman" panose="02020603050405020304" pitchFamily="18" charset="0"/>
              </a:rPr>
              <a:t>	“Today we will be using the JOG AIR 1:250,000 chart.”</a:t>
            </a:r>
          </a:p>
          <a:p>
            <a:pPr marL="0" indent="0">
              <a:spcBef>
                <a:spcPts val="1200"/>
              </a:spcBef>
              <a:buNone/>
            </a:pPr>
            <a:r>
              <a:rPr lang="en-US" dirty="0" smtClean="0">
                <a:latin typeface="Times New Roman" panose="02020603050405020304" pitchFamily="18" charset="0"/>
                <a:ea typeface="Times New Roman" panose="02020603050405020304" pitchFamily="18" charset="0"/>
              </a:rPr>
              <a:t>  (For subsequent events that require two or more charts, they shall be identified)</a:t>
            </a:r>
          </a:p>
          <a:p>
            <a:pPr marL="114300" marR="0" indent="0">
              <a:spcBef>
                <a:spcPts val="1200"/>
              </a:spcBef>
              <a:spcAft>
                <a:spcPts val="0"/>
              </a:spcAft>
              <a:buNone/>
            </a:pPr>
            <a:r>
              <a:rPr lang="en-US" dirty="0" smtClean="0">
                <a:latin typeface="Times New Roman" panose="02020603050405020304" pitchFamily="18" charset="0"/>
                <a:ea typeface="Times New Roman" panose="02020603050405020304" pitchFamily="18" charset="0"/>
              </a:rPr>
              <a:t> 5.  </a:t>
            </a:r>
            <a:r>
              <a:rPr lang="en-US" u="sng" dirty="0" smtClean="0">
                <a:latin typeface="Times New Roman" panose="02020603050405020304" pitchFamily="18" charset="0"/>
                <a:ea typeface="Times New Roman" panose="02020603050405020304" pitchFamily="18" charset="0"/>
              </a:rPr>
              <a:t>Weather</a:t>
            </a:r>
            <a:r>
              <a:rPr lang="en-US" dirty="0" smtClean="0">
                <a:latin typeface="Times New Roman" panose="02020603050405020304" pitchFamily="18" charset="0"/>
                <a:ea typeface="Times New Roman" panose="02020603050405020304" pitchFamily="18" charset="0"/>
              </a:rPr>
              <a:t>:</a:t>
            </a:r>
          </a:p>
          <a:p>
            <a:pPr marL="0" indent="0">
              <a:spcBef>
                <a:spcPts val="1200"/>
              </a:spcBef>
              <a:buNone/>
            </a:pPr>
            <a:r>
              <a:rPr lang="en-US" dirty="0" smtClean="0">
                <a:latin typeface="Times New Roman" panose="02020603050405020304" pitchFamily="18" charset="0"/>
                <a:ea typeface="Times New Roman" panose="02020603050405020304" pitchFamily="18" charset="0"/>
              </a:rPr>
              <a:t>	“The current wx is ____________.”</a:t>
            </a:r>
          </a:p>
          <a:p>
            <a:pPr marL="0" indent="0">
              <a:spcBef>
                <a:spcPts val="1200"/>
              </a:spcBef>
              <a:buNone/>
            </a:pPr>
            <a:r>
              <a:rPr lang="en-US" dirty="0" smtClean="0">
                <a:latin typeface="Times New Roman" panose="02020603050405020304" pitchFamily="18" charset="0"/>
                <a:ea typeface="Times New Roman" panose="02020603050405020304" pitchFamily="18" charset="0"/>
              </a:rPr>
              <a:t>     “ The forecasted wx is _________.”</a:t>
            </a:r>
          </a:p>
          <a:p>
            <a:pPr marL="0" indent="0">
              <a:spcBef>
                <a:spcPts val="1200"/>
              </a:spcBef>
              <a:buNone/>
            </a:pPr>
            <a:r>
              <a:rPr lang="en-US" dirty="0" smtClean="0">
                <a:latin typeface="Times New Roman" panose="02020603050405020304" pitchFamily="18" charset="0"/>
                <a:ea typeface="Times New Roman" panose="02020603050405020304" pitchFamily="18" charset="0"/>
              </a:rPr>
              <a:t>“The required wx for the flight is 600-1.”</a:t>
            </a:r>
          </a:p>
          <a:p>
            <a:pPr marL="0" indent="0">
              <a:spcBef>
                <a:spcPts val="1200"/>
              </a:spcBef>
              <a:buNone/>
            </a:pPr>
            <a:endParaRPr lang="en-US" dirty="0" smtClean="0">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8374199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 Briefing Guide TRF4001A Cont’d</a:t>
            </a:r>
            <a:endParaRPr lang="en-US" dirty="0"/>
          </a:p>
        </p:txBody>
      </p:sp>
      <p:sp>
        <p:nvSpPr>
          <p:cNvPr id="6" name="Rectangle 2"/>
          <p:cNvSpPr>
            <a:spLocks noGrp="1" noChangeArrowheads="1"/>
          </p:cNvSpPr>
          <p:nvPr>
            <p:ph idx="1"/>
          </p:nvPr>
        </p:nvSpPr>
        <p:spPr bwMode="auto">
          <a:xfrm>
            <a:off x="838200" y="1731149"/>
            <a:ext cx="11081657"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SITUATION</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smtClean="0">
                <a:latin typeface="Times New Roman" panose="02020603050405020304" pitchFamily="18" charset="0"/>
                <a:ea typeface="Times New Roman" panose="02020603050405020304" pitchFamily="18" charset="0"/>
                <a:cs typeface="Times New Roman" panose="02020603050405020304" pitchFamily="18" charset="0"/>
              </a:rPr>
              <a:t>“Not applicable for today’s flight.”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b="1" u="sng"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b="1" u="sng" dirty="0" smtClean="0">
                <a:latin typeface="Times New Roman" panose="02020603050405020304" pitchFamily="18" charset="0"/>
                <a:ea typeface="Times New Roman" panose="02020603050405020304" pitchFamily="18" charset="0"/>
                <a:cs typeface="Times New Roman" panose="02020603050405020304" pitchFamily="18" charset="0"/>
              </a:rPr>
              <a:t>MISSION</a:t>
            </a:r>
            <a:endParaRPr kumimoji="0" lang="en-US" altLang="en-US" sz="1100" b="1"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smtClean="0">
                <a:latin typeface="Times New Roman" panose="02020603050405020304" pitchFamily="18" charset="0"/>
                <a:ea typeface="Times New Roman" panose="02020603050405020304" pitchFamily="18" charset="0"/>
                <a:cs typeface="Times New Roman" panose="02020603050405020304" pitchFamily="18" charset="0"/>
              </a:rPr>
              <a:t>“Today’s mission is the safe completion of a TRF4001A.”</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b="1" u="sng"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EXECUTION</a:t>
            </a: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11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Concept of Operations</a:t>
            </a: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(Big Picture):</a:t>
            </a: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“We will depart out of South Whiting field via course rules to the west, execute the Green route forward, TLAs at Site 8, then course rules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back inbound to South Whiting.”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11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Boundaries</a:t>
            </a: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“The Western Operating Area is bounded to the east by the Escambia river, to the North by hwy 31, to the west by hwy 59 and to the south by I-10.”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altLang="en-US" sz="1100" b="0"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Obstacles</a:t>
            </a: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1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Aircraft</a:t>
            </a: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“There will be multiple military aircraft as well as civilian traffic in the Western Operating Area.  We will primarily deconflict via see and 			avoid and utilizing a good VFR scan. We will use radio calls as required to deconflict with other TH-57s.”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1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Birds</a:t>
            </a: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“If we encounter birds along the route we will utilize the see and avoid principle and maneuver as necessary to avoid hitting birds.”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1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Airspace</a:t>
            </a: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“There is multiple Class-C airspace to the east and south of our route. All Class C airspace have an inner core of 5 nm up to 4200’ msl 			and an upper shelf that extends to 10 nm from 1400’-4200’ msl.  We will deconflict Class-C airspace by utilizing course rules and appropriate squawks in and out</a:t>
            </a:r>
            <a:r>
              <a:rPr kumimoji="0" lang="en-US" altLang="en-US" sz="11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1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of South Whiting airspace, and utilize our boundaries and limiting features to remain clear of all other Class C airspace.”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Times New Roman" panose="02020603050405020304" pitchFamily="18" charset="0"/>
              <a:cs typeface="Times New Roman" panose="02020603050405020304" pitchFamily="18" charset="0"/>
            </a:endParaRPr>
          </a:p>
          <a:p>
            <a:pPr mar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Towers</a:t>
            </a:r>
            <a:r>
              <a:rPr lang="en-US" sz="1100" dirty="0">
                <a:latin typeface="Times New Roman" panose="02020603050405020304" pitchFamily="18" charset="0"/>
                <a:cs typeface="Times New Roman" panose="02020603050405020304" pitchFamily="18" charset="0"/>
              </a:rPr>
              <a:t>: </a:t>
            </a:r>
            <a:r>
              <a:rPr lang="en-US" sz="1100" dirty="0" smtClean="0">
                <a:latin typeface="Times New Roman" panose="02020603050405020304" pitchFamily="18"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All towers will be briefed in feet AGL.  Throughout the route there are towers that range from 200’ to 2000’.  Of significant concern is near checkpoint one there </a:t>
            </a:r>
            <a:r>
              <a:rPr lang="en-US" sz="1100" dirty="0" smtClean="0">
                <a:latin typeface="Times New Roman" panose="02020603050405020304" pitchFamily="18" charset="0"/>
                <a:cs typeface="Times New Roman" panose="02020603050405020304" pitchFamily="18" charset="0"/>
              </a:rPr>
              <a:t>		are </a:t>
            </a:r>
            <a:r>
              <a:rPr lang="en-US" sz="1100" dirty="0">
                <a:latin typeface="Times New Roman" panose="02020603050405020304" pitchFamily="18" charset="0"/>
                <a:cs typeface="Times New Roman" panose="02020603050405020304" pitchFamily="18" charset="0"/>
              </a:rPr>
              <a:t>2 towers at 220’ and 350’.  Just west of checkpoints 5 and 6 are a group of towers between 230’ and 320’.  </a:t>
            </a: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4305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 Briefing Guide TRF4001A Cont’d</a:t>
            </a:r>
            <a:endParaRPr lang="en-US" dirty="0"/>
          </a:p>
        </p:txBody>
      </p:sp>
      <p:sp>
        <p:nvSpPr>
          <p:cNvPr id="6" name="Rectangle 2"/>
          <p:cNvSpPr>
            <a:spLocks noGrp="1" noChangeArrowheads="1"/>
          </p:cNvSpPr>
          <p:nvPr>
            <p:ph idx="1"/>
          </p:nvPr>
        </p:nvSpPr>
        <p:spPr bwMode="auto">
          <a:xfrm>
            <a:off x="838200" y="1690688"/>
            <a:ext cx="11081657" cy="130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en-US" sz="1100" i="1" dirty="0" smtClean="0"/>
              <a:t>	Restricted Areas</a:t>
            </a:r>
            <a:r>
              <a:rPr lang="en-US" sz="1100" dirty="0" smtClean="0"/>
              <a:t>: </a:t>
            </a:r>
            <a:r>
              <a:rPr lang="en-US" sz="1100" dirty="0"/>
              <a:t> </a:t>
            </a:r>
            <a:r>
              <a:rPr lang="en-US" sz="1100" dirty="0" smtClean="0"/>
              <a:t>    No </a:t>
            </a:r>
            <a:r>
              <a:rPr lang="en-US" sz="1100" dirty="0"/>
              <a:t>restricted areas exist around the Western Operating Area.  However, there is a TW-5 no fly zone within 1 nm radius located around the </a:t>
            </a:r>
            <a:r>
              <a:rPr lang="en-US" sz="1100" dirty="0" smtClean="0"/>
              <a:t>			       Alpaca </a:t>
            </a:r>
            <a:r>
              <a:rPr lang="en-US" sz="1100" dirty="0"/>
              <a:t>farm in the vicinity of the 1400’ tower north east of checkpoint 9. There is also a TW-5 no fly zone over S</a:t>
            </a:r>
            <a:r>
              <a:rPr lang="en-US" sz="1100" dirty="0" smtClean="0"/>
              <a:t>teelwood  </a:t>
            </a:r>
            <a:r>
              <a:rPr lang="en-US" sz="1100" dirty="0"/>
              <a:t>lake and between </a:t>
            </a:r>
            <a:r>
              <a:rPr lang="en-US" sz="1100" dirty="0" smtClean="0"/>
              <a:t>			       checkpoints </a:t>
            </a:r>
            <a:r>
              <a:rPr lang="en-US" sz="1100" dirty="0"/>
              <a:t>7 and 8 around the ostrich farm</a:t>
            </a:r>
            <a:r>
              <a:rPr lang="en-US" sz="1100" dirty="0" smtClean="0"/>
              <a:t>.</a:t>
            </a:r>
            <a:endParaRPr lang="en-US" sz="1100" dirty="0"/>
          </a:p>
          <a:p>
            <a:pPr marL="0" indent="0">
              <a:buNone/>
            </a:pPr>
            <a:r>
              <a:rPr lang="en-US" sz="1100" dirty="0"/>
              <a:t>	</a:t>
            </a:r>
            <a:r>
              <a:rPr lang="en-US" sz="1100" i="1" dirty="0" smtClean="0"/>
              <a:t>Power </a:t>
            </a:r>
            <a:r>
              <a:rPr lang="en-US" sz="1100" i="1" dirty="0"/>
              <a:t>lines</a:t>
            </a:r>
            <a:r>
              <a:rPr lang="en-US" sz="1100" dirty="0"/>
              <a:t>: </a:t>
            </a:r>
            <a:r>
              <a:rPr lang="en-US" sz="1100" dirty="0" smtClean="0"/>
              <a:t>	       There </a:t>
            </a:r>
            <a:r>
              <a:rPr lang="en-US" sz="1100" dirty="0"/>
              <a:t>are multiple sets of power lines throughout the Western Operating Area. We will be deconflicted with power lines via a 500’ route </a:t>
            </a:r>
            <a:r>
              <a:rPr lang="en-US" sz="1100" dirty="0" smtClean="0"/>
              <a:t>			       altitude</a:t>
            </a:r>
            <a:r>
              <a:rPr lang="en-US" sz="1100" dirty="0"/>
              <a:t>. However, if we need to descend for any reason or are unsure of the height of the power lines, then we will ensure to cross as the </a:t>
            </a:r>
            <a:r>
              <a:rPr lang="en-US" sz="1100" dirty="0" smtClean="0"/>
              <a:t>			       stanchions</a:t>
            </a:r>
            <a:r>
              <a:rPr lang="en-US" sz="1100" dirty="0"/>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8164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Rectangle 14"/>
          <p:cNvSpPr>
            <a:spLocks noGrp="1" noChangeArrowheads="1"/>
          </p:cNvSpPr>
          <p:nvPr>
            <p:ph type="title"/>
          </p:nvPr>
        </p:nvSpPr>
        <p:spPr/>
        <p:txBody>
          <a:bodyPr/>
          <a:lstStyle/>
          <a:p>
            <a:r>
              <a:rPr lang="en-US" altLang="en-US" dirty="0"/>
              <a:t>JMPS </a:t>
            </a:r>
            <a:r>
              <a:rPr lang="en-US" altLang="en-US" dirty="0" smtClean="0"/>
              <a:t>Program</a:t>
            </a:r>
            <a:endParaRPr lang="en-US" altLang="en-US" dirty="0"/>
          </a:p>
        </p:txBody>
      </p:sp>
      <p:sp>
        <p:nvSpPr>
          <p:cNvPr id="3087" name="Rectangle 15"/>
          <p:cNvSpPr>
            <a:spLocks noGrp="1" noChangeArrowheads="1"/>
          </p:cNvSpPr>
          <p:nvPr>
            <p:ph idx="1"/>
          </p:nvPr>
        </p:nvSpPr>
        <p:spPr/>
        <p:txBody>
          <a:bodyPr/>
          <a:lstStyle/>
          <a:p>
            <a:r>
              <a:rPr lang="en-US" altLang="en-US" dirty="0">
                <a:latin typeface="Times New Roman" panose="02020603050405020304" pitchFamily="18" charset="0"/>
              </a:rPr>
              <a:t>Open JMPS desktop shortcut</a:t>
            </a:r>
          </a:p>
          <a:p>
            <a:pPr lvl="1"/>
            <a:r>
              <a:rPr lang="en-US" altLang="en-US" dirty="0">
                <a:latin typeface="Times New Roman" panose="02020603050405020304" pitchFamily="18" charset="0"/>
              </a:rPr>
              <a:t>May open to previous flight plan</a:t>
            </a:r>
          </a:p>
          <a:p>
            <a:pPr lvl="2"/>
            <a:r>
              <a:rPr lang="en-US" altLang="en-US" dirty="0">
                <a:latin typeface="Times New Roman" panose="02020603050405020304" pitchFamily="18" charset="0"/>
              </a:rPr>
              <a:t>To Close: Click “File” then “Close”</a:t>
            </a:r>
          </a:p>
          <a:p>
            <a:pPr lvl="2"/>
            <a:endParaRPr lang="en-US" altLang="en-US" dirty="0">
              <a:latin typeface="Times New Roman" panose="02020603050405020304" pitchFamily="18" charset="0"/>
            </a:endParaRPr>
          </a:p>
          <a:p>
            <a:r>
              <a:rPr lang="en-US" altLang="en-US" dirty="0">
                <a:latin typeface="Times New Roman" panose="02020603050405020304" pitchFamily="18" charset="0"/>
              </a:rPr>
              <a:t>Check DAFIF currency</a:t>
            </a:r>
          </a:p>
          <a:p>
            <a:pPr lvl="1"/>
            <a:r>
              <a:rPr lang="en-US" altLang="en-US" dirty="0">
                <a:latin typeface="Times New Roman" panose="02020603050405020304" pitchFamily="18" charset="0"/>
              </a:rPr>
              <a:t>Select “Tools” Menu</a:t>
            </a:r>
          </a:p>
          <a:p>
            <a:pPr lvl="1"/>
            <a:r>
              <a:rPr lang="en-US" altLang="en-US" dirty="0">
                <a:latin typeface="Times New Roman" panose="02020603050405020304" pitchFamily="18" charset="0"/>
              </a:rPr>
              <a:t>“Data Administration”</a:t>
            </a:r>
          </a:p>
          <a:p>
            <a:pPr lvl="1"/>
            <a:r>
              <a:rPr lang="en-US" altLang="en-US" dirty="0">
                <a:latin typeface="Times New Roman" panose="02020603050405020304" pitchFamily="18" charset="0"/>
              </a:rPr>
              <a:t>System Health”</a:t>
            </a:r>
          </a:p>
          <a:p>
            <a:pPr lvl="1"/>
            <a:r>
              <a:rPr lang="en-US" altLang="en-US" dirty="0">
                <a:latin typeface="Times New Roman" panose="02020603050405020304" pitchFamily="18" charset="0"/>
              </a:rPr>
              <a:t>Up-Date DAFIF under “DAFIF Selection</a:t>
            </a:r>
            <a:r>
              <a:rPr lang="en-US" altLang="en-US" dirty="0" smtClean="0">
                <a:latin typeface="Times New Roman" panose="02020603050405020304" pitchFamily="18" charset="0"/>
              </a:rPr>
              <a:t>”</a:t>
            </a:r>
          </a:p>
        </p:txBody>
      </p:sp>
    </p:spTree>
    <p:extLst>
      <p:ext uri="{BB962C8B-B14F-4D97-AF65-F5344CB8AC3E}">
        <p14:creationId xmlns:p14="http://schemas.microsoft.com/office/powerpoint/2010/main" val="170108674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 Briefing Guide TRF4001A Cont’d</a:t>
            </a:r>
            <a:endParaRPr lang="en-US" dirty="0"/>
          </a:p>
        </p:txBody>
      </p:sp>
      <p:sp>
        <p:nvSpPr>
          <p:cNvPr id="6" name="Rectangle 2"/>
          <p:cNvSpPr>
            <a:spLocks noGrp="1" noChangeArrowheads="1"/>
          </p:cNvSpPr>
          <p:nvPr>
            <p:ph idx="1"/>
          </p:nvPr>
        </p:nvSpPr>
        <p:spPr bwMode="auto">
          <a:xfrm>
            <a:off x="838200" y="1517837"/>
            <a:ext cx="11081657"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None/>
            </a:pPr>
            <a:r>
              <a:rPr kumimoji="0" lang="en-US" altLang="en-US" sz="1100" b="1" i="0" u="sng"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SCHEME OF MANEUVER</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1. “Preflight will be conducted at T minus 30 minutes.”</a:t>
            </a: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2. “Turn-up will be conducted at T minus 15 minutes.”</a:t>
            </a: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3.  “ Taxi for takeoff at T minus 5 minutes.”</a:t>
            </a: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4. “Crossing the hold short execute the 4 T’s, and takeoff at time T.”</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{Cover the course rules, squawks and map changeover points (if applicable). Include airspeed, altitudes, and comms and xponder codes. Cover the  route from beginning to end mentioning all heading and airspeed changes timing, limiting/funneling  features and intermediate checkpoints.}</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0" i="0" u="sng"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Enroute</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1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T/O TO PT BAKER</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“We will depart the appropriate spot in use, climb to 900’ MSL and accelerate to 100kts squawking 0100 enroute to Point Baker. Point Baker is a water tower located at the intersection of HWY 87 and HWY 89.”</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PT BAKER TO PT POND</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Pt Baker turn to the 2 o’clock position to parallel HWY 89 to Pt Pond.”</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PT POND TO PT BEND</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Pt Pond we will change our UHF frequency to Btn 9 to monitor Pace, and change the squawk to 1200. From Pt Pond we will proceed to the 11 o’clock position with a backup heading of  290 to Pt Bend and intercept the unimproved road that diverges to the right side of the aircraft at the approximate 1 o’clock position.”</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lang="en-US" altLang="en-US" sz="1100" b="1" dirty="0">
                <a:latin typeface="Times New Roman" panose="02020603050405020304" pitchFamily="18" charset="0"/>
                <a:cs typeface="Times New Roman" panose="02020603050405020304" pitchFamily="18" charset="0"/>
              </a:rPr>
              <a:t>PT BEND TO TREE FIELD:</a:t>
            </a:r>
          </a:p>
          <a:p>
            <a:pPr marL="0" lvl="0" indent="0" eaLnBrk="0" fontAlgn="base" hangingPunct="0">
              <a:lnSpc>
                <a:spcPct val="100000"/>
              </a:lnSpc>
              <a:spcBef>
                <a:spcPct val="0"/>
              </a:spcBef>
              <a:spcAft>
                <a:spcPct val="0"/>
              </a:spcAft>
              <a:buNone/>
            </a:pPr>
            <a:r>
              <a:rPr lang="en-US" altLang="en-US" sz="1100" b="1" dirty="0">
                <a:latin typeface="Times New Roman" panose="02020603050405020304" pitchFamily="18" charset="0"/>
                <a:cs typeface="Times New Roman" panose="02020603050405020304" pitchFamily="18" charset="0"/>
              </a:rPr>
              <a:t>	</a:t>
            </a:r>
            <a:r>
              <a:rPr lang="en-US" altLang="en-US" sz="1100" dirty="0">
                <a:latin typeface="Times New Roman" panose="02020603050405020304" pitchFamily="18" charset="0"/>
                <a:cs typeface="Times New Roman" panose="02020603050405020304" pitchFamily="18" charset="0"/>
              </a:rPr>
              <a:t>“ At Pt bend we will turn right to the 1 o’clock position, back up heading of 312 and fly over Tree Field at 900’ MSL. Also at Pt Bend PAC will make a call to Pace Traffic that we are clear to the North then switch to Btn 13 and tell Site X we are PT Bend for Tree field. </a:t>
            </a:r>
            <a:endParaRPr lang="en-US" altLang="en-US" sz="9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2589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 Briefing Guide TRF4001A Cont’d</a:t>
            </a:r>
            <a:endParaRPr lang="en-US" dirty="0"/>
          </a:p>
        </p:txBody>
      </p:sp>
      <p:sp>
        <p:nvSpPr>
          <p:cNvPr id="6" name="Rectangle 2"/>
          <p:cNvSpPr>
            <a:spLocks noGrp="1" noChangeArrowheads="1"/>
          </p:cNvSpPr>
          <p:nvPr>
            <p:ph idx="1"/>
          </p:nvPr>
        </p:nvSpPr>
        <p:spPr bwMode="auto">
          <a:xfrm>
            <a:off x="838200" y="1466280"/>
            <a:ext cx="11081657"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None/>
            </a:pPr>
            <a:r>
              <a:rPr lang="en-US" altLang="en-US" sz="1100" b="1" dirty="0">
                <a:latin typeface="Times New Roman" panose="02020603050405020304" pitchFamily="18" charset="0"/>
                <a:cs typeface="Times New Roman" panose="02020603050405020304" pitchFamily="18" charset="0"/>
              </a:rPr>
              <a:t>TREE </a:t>
            </a:r>
            <a:r>
              <a:rPr lang="en-US" altLang="en-US" sz="1100" b="1" dirty="0" smtClean="0">
                <a:latin typeface="Times New Roman" panose="02020603050405020304" pitchFamily="18" charset="0"/>
                <a:cs typeface="Times New Roman" panose="02020603050405020304" pitchFamily="18" charset="0"/>
              </a:rPr>
              <a:t>FIELD </a:t>
            </a:r>
            <a:r>
              <a:rPr lang="en-US" altLang="en-US" sz="1100" b="1" dirty="0">
                <a:latin typeface="Times New Roman" panose="02020603050405020304" pitchFamily="18" charset="0"/>
                <a:cs typeface="Times New Roman" panose="02020603050405020304" pitchFamily="18" charset="0"/>
              </a:rPr>
              <a:t>TO SAW MILL:</a:t>
            </a:r>
          </a:p>
          <a:p>
            <a:pPr marL="0" lvl="0" indent="0" eaLnBrk="0" fontAlgn="base" hangingPunct="0">
              <a:lnSpc>
                <a:spcPct val="100000"/>
              </a:lnSpc>
              <a:spcBef>
                <a:spcPct val="0"/>
              </a:spcBef>
              <a:spcAft>
                <a:spcPct val="0"/>
              </a:spcAft>
              <a:buNone/>
            </a:pPr>
            <a:r>
              <a:rPr lang="en-US" altLang="en-US" sz="1100" b="1" dirty="0">
                <a:latin typeface="Times New Roman" panose="02020603050405020304" pitchFamily="18" charset="0"/>
                <a:cs typeface="Times New Roman" panose="02020603050405020304" pitchFamily="18" charset="0"/>
              </a:rPr>
              <a:t>	</a:t>
            </a:r>
            <a:r>
              <a:rPr lang="en-US" altLang="en-US" sz="1100" dirty="0">
                <a:latin typeface="Times New Roman" panose="02020603050405020304" pitchFamily="18" charset="0"/>
                <a:cs typeface="Times New Roman" panose="02020603050405020304" pitchFamily="18" charset="0"/>
              </a:rPr>
              <a:t>“At Tree Field we will turn to our 11 o’ clock position with a back up heading of 290. After crossing the western boundary of Tree Field we will contact Site X telling them we are clear to the west. We will then switch to Western Common on Btn 19 telling them we are Tree Field for Sawmill and set our squawk to 4777. Halfway through this leg we will cross the Escambia River, at which point we will begin our descent to 500’ AGL and set our RADALT to 300</a:t>
            </a:r>
            <a:r>
              <a:rPr lang="en-US" altLang="en-US" sz="1100" dirty="0" smtClean="0">
                <a:latin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endParaRPr lang="en-US" altLang="en-US" sz="11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lang="en-US" altLang="en-US" sz="1100" b="1" dirty="0">
                <a:latin typeface="Times New Roman" panose="02020603050405020304" pitchFamily="18" charset="0"/>
                <a:cs typeface="Times New Roman" panose="02020603050405020304" pitchFamily="18" charset="0"/>
              </a:rPr>
              <a:t>SAWMILL TO CP 1:</a:t>
            </a:r>
          </a:p>
          <a:p>
            <a:pPr marL="0" lvl="0" indent="0" eaLnBrk="0" fontAlgn="base" hangingPunct="0">
              <a:lnSpc>
                <a:spcPct val="100000"/>
              </a:lnSpc>
              <a:spcBef>
                <a:spcPct val="0"/>
              </a:spcBef>
              <a:spcAft>
                <a:spcPct val="0"/>
              </a:spcAft>
              <a:buNone/>
            </a:pPr>
            <a:r>
              <a:rPr lang="en-US" altLang="en-US" sz="1100" b="1" dirty="0">
                <a:latin typeface="Times New Roman" panose="02020603050405020304" pitchFamily="18" charset="0"/>
                <a:cs typeface="Times New Roman" panose="02020603050405020304" pitchFamily="18" charset="0"/>
              </a:rPr>
              <a:t>	</a:t>
            </a:r>
            <a:r>
              <a:rPr lang="en-US" altLang="en-US" sz="1100" dirty="0">
                <a:latin typeface="Times New Roman" panose="02020603050405020304" pitchFamily="18" charset="0"/>
                <a:cs typeface="Times New Roman" panose="02020603050405020304" pitchFamily="18" charset="0"/>
              </a:rPr>
              <a:t>“At Sawmill we will turn right to our 3 o’clock position and follow HWY 29 north with a back up heading of 003. At Sawmill the PAC will announce over Btn 19 we are </a:t>
            </a:r>
            <a:r>
              <a:rPr lang="en-US" altLang="en-US" sz="1100" dirty="0" smtClean="0">
                <a:latin typeface="Times New Roman" panose="02020603050405020304" pitchFamily="18" charset="0"/>
                <a:cs typeface="Times New Roman" panose="02020603050405020304" pitchFamily="18" charset="0"/>
              </a:rPr>
              <a:t>Sawmill </a:t>
            </a:r>
            <a:r>
              <a:rPr lang="en-US" altLang="en-US" sz="1100" dirty="0">
                <a:latin typeface="Times New Roman" panose="02020603050405020304" pitchFamily="18" charset="0"/>
                <a:cs typeface="Times New Roman" panose="02020603050405020304" pitchFamily="18" charset="0"/>
              </a:rPr>
              <a:t>for Green CP 1. We will </a:t>
            </a:r>
            <a:r>
              <a:rPr lang="en-US" altLang="en-US" sz="1100" dirty="0" smtClean="0">
                <a:latin typeface="Times New Roman" panose="02020603050405020304" pitchFamily="18" charset="0"/>
                <a:cs typeface="Times New Roman" panose="02020603050405020304" pitchFamily="18" charset="0"/>
              </a:rPr>
              <a:t>follow the  </a:t>
            </a:r>
            <a:r>
              <a:rPr lang="en-US" altLang="en-US" sz="1100" dirty="0">
                <a:latin typeface="Times New Roman" panose="02020603050405020304" pitchFamily="18" charset="0"/>
                <a:cs typeface="Times New Roman" panose="02020603050405020304" pitchFamily="18" charset="0"/>
              </a:rPr>
              <a:t>North-South </a:t>
            </a:r>
            <a:r>
              <a:rPr lang="en-US" altLang="en-US" sz="1100" dirty="0" smtClean="0">
                <a:latin typeface="Times New Roman" panose="02020603050405020304" pitchFamily="18" charset="0"/>
                <a:cs typeface="Times New Roman" panose="02020603050405020304" pitchFamily="18" charset="0"/>
              </a:rPr>
              <a:t>running railroad </a:t>
            </a:r>
            <a:r>
              <a:rPr lang="en-US" altLang="en-US" sz="1100" dirty="0">
                <a:latin typeface="Times New Roman" panose="02020603050405020304" pitchFamily="18" charset="0"/>
                <a:cs typeface="Times New Roman" panose="02020603050405020304" pitchFamily="18" charset="0"/>
              </a:rPr>
              <a:t>and cross over East- West running power lines halfway through the leg. CP 1 is defined by the T intersection of an East-West two lane road </a:t>
            </a:r>
            <a:r>
              <a:rPr lang="en-US" altLang="en-US" sz="1100" dirty="0" smtClean="0">
                <a:latin typeface="Times New Roman" panose="02020603050405020304" pitchFamily="18" charset="0"/>
                <a:cs typeface="Times New Roman" panose="02020603050405020304" pitchFamily="18" charset="0"/>
              </a:rPr>
              <a:t>intersecting a </a:t>
            </a:r>
            <a:r>
              <a:rPr lang="en-US" altLang="en-US" sz="1100" dirty="0">
                <a:latin typeface="Times New Roman" panose="02020603050405020304" pitchFamily="18" charset="0"/>
                <a:cs typeface="Times New Roman" panose="02020603050405020304" pitchFamily="18" charset="0"/>
              </a:rPr>
              <a:t>North-South </a:t>
            </a:r>
            <a:r>
              <a:rPr lang="en-US" altLang="en-US" sz="1100" dirty="0" smtClean="0">
                <a:latin typeface="Times New Roman" panose="02020603050405020304" pitchFamily="18" charset="0"/>
                <a:cs typeface="Times New Roman" panose="02020603050405020304" pitchFamily="18" charset="0"/>
              </a:rPr>
              <a:t>four lane divided </a:t>
            </a:r>
            <a:r>
              <a:rPr lang="en-US" altLang="en-US" sz="1100" dirty="0">
                <a:latin typeface="Times New Roman" panose="02020603050405020304" pitchFamily="18" charset="0"/>
                <a:cs typeface="Times New Roman" panose="02020603050405020304" pitchFamily="18" charset="0"/>
              </a:rPr>
              <a:t>hwy. There will be a 350’ AGL tower to the north-west of the intersection. </a:t>
            </a:r>
            <a:r>
              <a:rPr lang="en-US" altLang="en-US" sz="1100" dirty="0" smtClean="0">
                <a:latin typeface="Times New Roman" panose="02020603050405020304" pitchFamily="18" charset="0"/>
                <a:cs typeface="Times New Roman" panose="02020603050405020304" pitchFamily="18" charset="0"/>
              </a:rPr>
              <a:t>Prior </a:t>
            </a:r>
            <a:r>
              <a:rPr lang="en-US" altLang="en-US" sz="1100" dirty="0">
                <a:latin typeface="Times New Roman" panose="02020603050405020304" pitchFamily="18" charset="0"/>
                <a:cs typeface="Times New Roman" panose="02020603050405020304" pitchFamily="18" charset="0"/>
              </a:rPr>
              <a:t>to hitting CP1, we will switch to Green Route Traffic on btn 14</a:t>
            </a:r>
            <a:r>
              <a:rPr lang="en-US" altLang="en-US" sz="1100" dirty="0" smtClean="0">
                <a:latin typeface="Times New Roman" panose="02020603050405020304" pitchFamily="18" charset="0"/>
                <a:cs typeface="Times New Roman" panose="02020603050405020304" pitchFamily="18" charset="0"/>
              </a:rPr>
              <a:t>.</a:t>
            </a:r>
            <a:endParaRPr lang="en-US" altLang="en-US" sz="11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CP1 TO CP2</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CP1 we will turn left to the 10 o’clock position with a back up heading of 261. This leg is 6.1 nm and timing is 4+02.  PAC will announce on Btn 14 ‘Lucky XXX CP1 for CP2 green route forward.’ We will cross  a north/south running power lines at 1+30 with a 221’ AGL tower 1 nm south of our route. At 2+30 we should be over an intersection of two creeks that converge </a:t>
            </a:r>
            <a:r>
              <a:rPr lang="en-US" altLang="en-US" sz="1100" dirty="0" smtClean="0">
                <a:latin typeface="Times New Roman" panose="02020603050405020304" pitchFamily="18" charset="0"/>
                <a:cs typeface="Times New Roman" panose="02020603050405020304" pitchFamily="18" charset="0"/>
              </a:rPr>
              <a:t>to</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the North and</a:t>
            </a:r>
            <a:r>
              <a:rPr kumimoji="0" lang="en-US" altLang="en-US" sz="11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to the South</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CP 2 is defined </a:t>
            </a:r>
            <a:r>
              <a:rPr lang="en-US" altLang="en-US" sz="1100" dirty="0" smtClean="0">
                <a:latin typeface="Times New Roman" panose="02020603050405020304" pitchFamily="18" charset="0"/>
                <a:cs typeface="Times New Roman" panose="02020603050405020304" pitchFamily="18" charset="0"/>
              </a:rPr>
              <a:t>as a Y</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intersection of a north-south </a:t>
            </a:r>
            <a:r>
              <a:rPr lang="en-US" altLang="en-US" sz="1100" dirty="0" smtClean="0">
                <a:latin typeface="Times New Roman" panose="02020603050405020304" pitchFamily="18" charset="0"/>
                <a:cs typeface="Times New Roman" panose="02020603050405020304" pitchFamily="18" charset="0"/>
              </a:rPr>
              <a:t>hardball road</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and an southeast-northwest unimproved road. The unimproved road will be a funneling feature and the </a:t>
            </a:r>
            <a:r>
              <a:rPr lang="en-US" altLang="en-US" sz="1100" dirty="0" smtClean="0">
                <a:latin typeface="Times New Roman" panose="02020603050405020304" pitchFamily="18" charset="0"/>
                <a:cs typeface="Times New Roman" panose="02020603050405020304" pitchFamily="18" charset="0"/>
              </a:rPr>
              <a:t>hardball</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road along with timing will be our limiting features.”</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CP2 TO CP3:</a:t>
            </a: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“We will make a right turn to the 2 o’clock position with a back up heading of 303.  A good aim</a:t>
            </a:r>
            <a:r>
              <a:rPr kumimoji="0" lang="en-US" altLang="en-US" sz="11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t>
            </a:r>
            <a:r>
              <a:rPr lang="en-US" altLang="en-US" sz="1100" dirty="0" smtClean="0">
                <a:latin typeface="Times New Roman" panose="02020603050405020304" pitchFamily="18" charset="0"/>
                <a:cs typeface="Times New Roman" panose="02020603050405020304" pitchFamily="18" charset="0"/>
              </a:rPr>
              <a:t>point is the grain elevators located just east of CP3 </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This leg is 4.1 nm and timing is 2+46.  PAC will announce on Btn 14 ‘Lucky XXX CP 2 for CP3 green route forward’.  We will cross a north-south </a:t>
            </a:r>
            <a:r>
              <a:rPr lang="en-US" altLang="en-US" sz="1100" dirty="0" smtClean="0">
                <a:latin typeface="Times New Roman" panose="02020603050405020304" pitchFamily="18" charset="0"/>
                <a:cs typeface="Times New Roman" panose="02020603050405020304" pitchFamily="18" charset="0"/>
              </a:rPr>
              <a:t>hardball </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road at 1+00. Another secondary road will come in at our 5 o’clock position and will be a funneling feature into CP3. We will see the Grain Elevators to the right of our course at 2+00.  CP 3 is defined by a north-south running railroad and an east-west hard surfaced secondary road. Limiting features for this leg will be the railroad tracks and timing.”</a:t>
            </a:r>
            <a:endParaRPr kumimoji="0" lang="en-US" altLang="en-US" sz="11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3541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 Briefing Guide TRF4001A Cont’d</a:t>
            </a:r>
            <a:endParaRPr lang="en-US" dirty="0"/>
          </a:p>
        </p:txBody>
      </p:sp>
      <p:sp>
        <p:nvSpPr>
          <p:cNvPr id="6" name="Rectangle 2"/>
          <p:cNvSpPr>
            <a:spLocks noGrp="1" noChangeArrowheads="1"/>
          </p:cNvSpPr>
          <p:nvPr>
            <p:ph idx="1"/>
          </p:nvPr>
        </p:nvSpPr>
        <p:spPr bwMode="auto">
          <a:xfrm>
            <a:off x="838200" y="1690688"/>
            <a:ext cx="11081657"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None/>
            </a:pPr>
            <a:r>
              <a:rPr lang="en-US" altLang="en-US" sz="1100" b="1" dirty="0">
                <a:latin typeface="Times New Roman" panose="02020603050405020304" pitchFamily="18" charset="0"/>
                <a:cs typeface="Times New Roman" panose="02020603050405020304" pitchFamily="18" charset="0"/>
              </a:rPr>
              <a:t>CP3 TO CP4:</a:t>
            </a:r>
          </a:p>
          <a:p>
            <a:pPr marL="0" lvl="0" indent="0" eaLnBrk="0" fontAlgn="base" hangingPunct="0">
              <a:lnSpc>
                <a:spcPct val="100000"/>
              </a:lnSpc>
              <a:spcBef>
                <a:spcPct val="0"/>
              </a:spcBef>
              <a:spcAft>
                <a:spcPct val="0"/>
              </a:spcAft>
              <a:buNone/>
            </a:pPr>
            <a:r>
              <a:rPr lang="en-US" altLang="en-US" sz="1100" b="1" dirty="0">
                <a:latin typeface="Times New Roman" panose="02020603050405020304" pitchFamily="18" charset="0"/>
                <a:cs typeface="Times New Roman" panose="02020603050405020304" pitchFamily="18" charset="0"/>
              </a:rPr>
              <a:t>	</a:t>
            </a:r>
            <a:r>
              <a:rPr lang="en-US" altLang="en-US" sz="1100" dirty="0">
                <a:latin typeface="Times New Roman" panose="02020603050405020304" pitchFamily="18" charset="0"/>
                <a:cs typeface="Times New Roman" panose="02020603050405020304" pitchFamily="18" charset="0"/>
              </a:rPr>
              <a:t>“At CP 3 we will turn left to our 10 o’clock position with a back up heading of 249. This leg is 4.1 nm and timing is 2+49. PAC will announce on Btn 14 ‘Lucky XXX CP 3 for CP 4 green route forward’. Heading southwest we will pick up </a:t>
            </a:r>
            <a:r>
              <a:rPr lang="en-US" altLang="en-US" sz="1100" dirty="0" smtClean="0">
                <a:latin typeface="Times New Roman" panose="02020603050405020304" pitchFamily="18" charset="0"/>
                <a:cs typeface="Times New Roman" panose="02020603050405020304" pitchFamily="18" charset="0"/>
              </a:rPr>
              <a:t>an east-west </a:t>
            </a:r>
            <a:r>
              <a:rPr lang="en-US" altLang="en-US" sz="1100" dirty="0">
                <a:latin typeface="Times New Roman" panose="02020603050405020304" pitchFamily="18" charset="0"/>
                <a:cs typeface="Times New Roman" panose="02020603050405020304" pitchFamily="18" charset="0"/>
              </a:rPr>
              <a:t>running underground pipeline cutout off our left side. At 2+00 we will cross over a north-south running creek. CP 4 is defined as that </a:t>
            </a:r>
            <a:r>
              <a:rPr lang="en-US" altLang="en-US" sz="1100" dirty="0" smtClean="0">
                <a:latin typeface="Times New Roman" panose="02020603050405020304" pitchFamily="18" charset="0"/>
                <a:cs typeface="Times New Roman" panose="02020603050405020304" pitchFamily="18" charset="0"/>
              </a:rPr>
              <a:t>east-west </a:t>
            </a:r>
            <a:r>
              <a:rPr lang="en-US" altLang="en-US" sz="1100" dirty="0">
                <a:latin typeface="Times New Roman" panose="02020603050405020304" pitchFamily="18" charset="0"/>
                <a:cs typeface="Times New Roman" panose="02020603050405020304" pitchFamily="18" charset="0"/>
              </a:rPr>
              <a:t>running underground pipeline cutout intersecting with a north-south running hard surfaced 2 lane road</a:t>
            </a:r>
            <a:r>
              <a:rPr lang="en-US" altLang="en-US" sz="1100" dirty="0" smtClean="0">
                <a:latin typeface="Times New Roman" panose="02020603050405020304" pitchFamily="18" charset="0"/>
                <a:cs typeface="Times New Roman" panose="02020603050405020304" pitchFamily="18" charset="0"/>
              </a:rPr>
              <a:t>.</a:t>
            </a:r>
          </a:p>
          <a:p>
            <a:pPr marL="0" lvl="0" indent="0" eaLnBrk="0" fontAlgn="base" hangingPunct="0">
              <a:lnSpc>
                <a:spcPct val="100000"/>
              </a:lnSpc>
              <a:spcBef>
                <a:spcPct val="0"/>
              </a:spcBef>
              <a:spcAft>
                <a:spcPct val="0"/>
              </a:spcAft>
              <a:buNone/>
            </a:pPr>
            <a:endParaRPr lang="en-US" altLang="en-US" sz="11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lang="en-US" altLang="en-US" sz="1100" b="1" dirty="0">
                <a:latin typeface="Times New Roman" panose="02020603050405020304" pitchFamily="18" charset="0"/>
                <a:cs typeface="Times New Roman" panose="02020603050405020304" pitchFamily="18" charset="0"/>
              </a:rPr>
              <a:t>CP4 TO CP5:</a:t>
            </a:r>
          </a:p>
          <a:p>
            <a:pPr marL="0" lvl="0" indent="0" eaLnBrk="0" fontAlgn="base" hangingPunct="0">
              <a:lnSpc>
                <a:spcPct val="100000"/>
              </a:lnSpc>
              <a:spcBef>
                <a:spcPct val="0"/>
              </a:spcBef>
              <a:spcAft>
                <a:spcPct val="0"/>
              </a:spcAft>
              <a:buNone/>
            </a:pPr>
            <a:r>
              <a:rPr lang="en-US" altLang="en-US" sz="1100" dirty="0">
                <a:latin typeface="Times New Roman" panose="02020603050405020304" pitchFamily="18" charset="0"/>
                <a:cs typeface="Times New Roman" panose="02020603050405020304" pitchFamily="18" charset="0"/>
              </a:rPr>
              <a:t>	“At CP 4 we will we will make a slight right turn to our 1 o’clock position with a back up heading of  278. This leg is 6 nm and timing is 4+00. PAC will announce on Btn 14 ‘Lucky XXX CP 4 for CP 5 green route forward’. </a:t>
            </a:r>
            <a:r>
              <a:rPr lang="en-US" altLang="en-US" sz="1100" dirty="0" smtClean="0">
                <a:latin typeface="Times New Roman" panose="02020603050405020304" pitchFamily="18" charset="0"/>
                <a:cs typeface="Times New Roman" panose="02020603050405020304" pitchFamily="18" charset="0"/>
              </a:rPr>
              <a:t>At </a:t>
            </a:r>
            <a:r>
              <a:rPr lang="en-US" altLang="en-US" sz="1100" dirty="0">
                <a:latin typeface="Times New Roman" panose="02020603050405020304" pitchFamily="18" charset="0"/>
                <a:cs typeface="Times New Roman" panose="02020603050405020304" pitchFamily="18" charset="0"/>
              </a:rPr>
              <a:t>2+30 we will cross over a set of </a:t>
            </a:r>
            <a:r>
              <a:rPr lang="en-US" altLang="en-US" sz="1100" dirty="0" smtClean="0">
                <a:latin typeface="Times New Roman" panose="02020603050405020304" pitchFamily="18" charset="0"/>
                <a:cs typeface="Times New Roman" panose="02020603050405020304" pitchFamily="18" charset="0"/>
              </a:rPr>
              <a:t>power lines </a:t>
            </a:r>
            <a:r>
              <a:rPr lang="en-US" altLang="en-US" sz="1100" dirty="0">
                <a:latin typeface="Times New Roman" panose="02020603050405020304" pitchFamily="18" charset="0"/>
                <a:cs typeface="Times New Roman" panose="02020603050405020304" pitchFamily="18" charset="0"/>
              </a:rPr>
              <a:t>running northwest-southeast. At 2+10 will pick up a 2-lane hard surfaced road off our right side heading south then turning west. This road will funnel us into CP 5. CP 5 is defined as that 2-lane hard surfaced road </a:t>
            </a:r>
            <a:r>
              <a:rPr lang="en-US" altLang="en-US" sz="1100" dirty="0" smtClean="0">
                <a:latin typeface="Times New Roman" panose="02020603050405020304" pitchFamily="18" charset="0"/>
                <a:cs typeface="Times New Roman" panose="02020603050405020304" pitchFamily="18" charset="0"/>
              </a:rPr>
              <a:t>T intersection </a:t>
            </a:r>
            <a:r>
              <a:rPr lang="en-US" altLang="en-US" sz="1100" dirty="0">
                <a:latin typeface="Times New Roman" panose="02020603050405020304" pitchFamily="18" charset="0"/>
                <a:cs typeface="Times New Roman" panose="02020603050405020304" pitchFamily="18" charset="0"/>
              </a:rPr>
              <a:t>with HWY 112 running northwest-southeast. Our limiting feature will be a creek running parallel on the west side of the HWY. </a:t>
            </a:r>
          </a:p>
          <a:p>
            <a:pPr marL="0" lvl="0" indent="0" eaLnBrk="0" fontAlgn="base" hangingPunct="0">
              <a:lnSpc>
                <a:spcPct val="100000"/>
              </a:lnSpc>
              <a:spcBef>
                <a:spcPct val="0"/>
              </a:spcBef>
              <a:spcAft>
                <a:spcPct val="0"/>
              </a:spcAft>
              <a:buNone/>
            </a:pPr>
            <a:endParaRPr lang="en-US" altLang="en-US" sz="1100"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lang="en-US" altLang="en-US" sz="1100" b="1" dirty="0">
                <a:latin typeface="Times New Roman" panose="02020603050405020304" pitchFamily="18" charset="0"/>
                <a:cs typeface="Times New Roman" panose="02020603050405020304" pitchFamily="18" charset="0"/>
              </a:rPr>
              <a:t>Bingo CP:</a:t>
            </a:r>
          </a:p>
          <a:p>
            <a:pPr marL="0" lvl="0" indent="0" eaLnBrk="0" fontAlgn="base" hangingPunct="0">
              <a:lnSpc>
                <a:spcPct val="100000"/>
              </a:lnSpc>
              <a:spcBef>
                <a:spcPct val="0"/>
              </a:spcBef>
              <a:spcAft>
                <a:spcPct val="0"/>
              </a:spcAft>
              <a:buNone/>
            </a:pPr>
            <a:r>
              <a:rPr lang="en-US" altLang="en-US" sz="1100" dirty="0">
                <a:latin typeface="Times New Roman" panose="02020603050405020304" pitchFamily="18" charset="0"/>
                <a:cs typeface="Times New Roman" panose="02020603050405020304" pitchFamily="18" charset="0"/>
              </a:rPr>
              <a:t>	“CP 5 is our bingo checkpoint. It is the farthest CP from South Whiting. From CP we require 22gal of fuel to fly 115KIAS at 700’ MSL direct to point </a:t>
            </a:r>
            <a:r>
              <a:rPr lang="en-US" altLang="en-US" sz="1100" dirty="0" smtClean="0">
                <a:latin typeface="Times New Roman" panose="02020603050405020304" pitchFamily="18" charset="0"/>
                <a:cs typeface="Times New Roman" panose="02020603050405020304" pitchFamily="18" charset="0"/>
              </a:rPr>
              <a:t>SNAKE </a:t>
            </a:r>
            <a:r>
              <a:rPr lang="en-US" altLang="en-US" sz="1100" dirty="0">
                <a:latin typeface="Times New Roman" panose="02020603050405020304" pitchFamily="18" charset="0"/>
                <a:cs typeface="Times New Roman" panose="02020603050405020304" pitchFamily="18" charset="0"/>
              </a:rPr>
              <a:t>to pick up course rules into South Whiting.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07593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 Briefing Guide TRF4001A Cont’d</a:t>
            </a:r>
            <a:endParaRPr lang="en-US" dirty="0"/>
          </a:p>
        </p:txBody>
      </p:sp>
      <p:sp>
        <p:nvSpPr>
          <p:cNvPr id="6" name="Rectangle 2"/>
          <p:cNvSpPr>
            <a:spLocks noGrp="1" noChangeArrowheads="1"/>
          </p:cNvSpPr>
          <p:nvPr>
            <p:ph idx="1"/>
          </p:nvPr>
        </p:nvSpPr>
        <p:spPr bwMode="auto">
          <a:xfrm>
            <a:off x="838200" y="1436773"/>
            <a:ext cx="11081657"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None/>
            </a:pPr>
            <a:r>
              <a:rPr kumimoji="0" lang="en-US" altLang="en-US" sz="1100" b="1" i="0" u="sng"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COORDINATING INSTRUCTIONS</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 Emergencies and system failures; SAME AS NATOPS BRIEF</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  IIMC; SAME AS NATOPS BRIEF</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 Disorientation Procedures:  “If we become disoriented, we will climb in order to identify a known point, circle that known point until reoriented, or return to last known checkpoint and continue the flight.”</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1" i="0" u="sng"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ADMIN AND LOGISTICS</a:t>
            </a:r>
          </a:p>
          <a:p>
            <a:pPr marL="0" lvl="0" indent="0" eaLnBrk="0" fontAlgn="base" hangingPunct="0">
              <a:lnSpc>
                <a:spcPct val="100000"/>
              </a:lnSpc>
              <a:spcBef>
                <a:spcPct val="0"/>
              </a:spcBef>
              <a:spcAft>
                <a:spcPct val="0"/>
              </a:spcAft>
              <a:buNone/>
            </a:pPr>
            <a:endParaRPr kumimoji="0" lang="en-US" altLang="en-US" sz="1100" b="1" i="0" u="sng"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 Flight duration: “We will call outbound for 2+00.”</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  Fuel:  “Mission fuel is ____”</a:t>
            </a:r>
          </a:p>
          <a:p>
            <a:pPr marL="0" lvl="0" indent="0" eaLnBrk="0" fontAlgn="base" hangingPunct="0">
              <a:lnSpc>
                <a:spcPct val="100000"/>
              </a:lnSpc>
              <a:spcBef>
                <a:spcPct val="0"/>
              </a:spcBef>
              <a:spcAft>
                <a:spcPct val="0"/>
              </a:spcAft>
              <a:buNone/>
            </a:pPr>
            <a:r>
              <a:rPr lang="en-US" altLang="en-US" sz="1100" dirty="0" smtClean="0">
                <a:latin typeface="Times New Roman" panose="02020603050405020304" pitchFamily="18" charset="0"/>
                <a:cs typeface="Times New Roman" panose="02020603050405020304" pitchFamily="18" charset="0"/>
              </a:rPr>
              <a:t>               </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Bingo fuel is____ from CP___ to ____ at ____ kts”</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lang="en-US" altLang="en-US" sz="1100" dirty="0" smtClean="0">
                <a:latin typeface="Times New Roman" panose="02020603050405020304" pitchFamily="18" charset="0"/>
                <a:cs typeface="Times New Roman" panose="02020603050405020304" pitchFamily="18" charset="0"/>
              </a:rPr>
              <a:t>Mission fuel: “Min fuel required to complete mission, (course rules, route, landings at LZ, and RTB) and land within NATOPS minimums. Recovery at a NOLF</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KNDZ or other</a:t>
            </a:r>
            <a:r>
              <a:rPr kumimoji="0" lang="en-US" altLang="en-US" sz="1100" b="0" i="0" u="none" strike="noStrike" cap="none" normalizeH="0" dirty="0" smtClean="0">
                <a:ln>
                  <a:noFill/>
                </a:ln>
                <a:solidFill>
                  <a:schemeClr val="tx1"/>
                </a:solidFill>
                <a:effectLst/>
                <a:latin typeface="Times New Roman" panose="02020603050405020304" pitchFamily="18" charset="0"/>
                <a:cs typeface="Times New Roman" panose="02020603050405020304" pitchFamily="18" charset="0"/>
              </a:rPr>
              <a:t> airfield is acceptable.</a:t>
            </a: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a:p>
            <a:pPr marL="0" lvl="0" indent="0" eaLnBrk="0" fontAlgn="base" hangingPunct="0">
              <a:lnSpc>
                <a:spcPct val="100000"/>
              </a:lnSpc>
              <a:spcBef>
                <a:spcPct val="0"/>
              </a:spcBef>
              <a:spcAft>
                <a:spcPct val="0"/>
              </a:spcAft>
              <a:buNone/>
            </a:pPr>
            <a:r>
              <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****Bingo fuel is calculated using max range airspeed to the closest point to obtain fuel while landing with no less than 10 gal.</a:t>
            </a:r>
          </a:p>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2601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 Briefing Guide TRF4001A Cont’d</a:t>
            </a:r>
            <a:endParaRPr lang="en-US" dirty="0"/>
          </a:p>
        </p:txBody>
      </p:sp>
      <p:sp>
        <p:nvSpPr>
          <p:cNvPr id="6" name="Rectangle 2"/>
          <p:cNvSpPr>
            <a:spLocks noGrp="1" noChangeArrowheads="1"/>
          </p:cNvSpPr>
          <p:nvPr>
            <p:ph idx="1"/>
          </p:nvPr>
        </p:nvSpPr>
        <p:spPr bwMode="auto">
          <a:xfrm>
            <a:off x="838200" y="3044906"/>
            <a:ext cx="1108165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None/>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838200" y="1370777"/>
            <a:ext cx="10515600" cy="2123658"/>
          </a:xfrm>
          <a:prstGeom prst="rect">
            <a:avLst/>
          </a:prstGeom>
        </p:spPr>
        <p:txBody>
          <a:bodyPr wrap="square">
            <a:spAutoFit/>
          </a:bodyPr>
          <a:lstStyle/>
          <a:p>
            <a:r>
              <a:rPr lang="en-US" sz="1100" b="1" u="sng" dirty="0" smtClean="0">
                <a:latin typeface="Times New Roman" panose="02020603050405020304" pitchFamily="18" charset="0"/>
                <a:cs typeface="Times New Roman" panose="02020603050405020304" pitchFamily="18" charset="0"/>
              </a:rPr>
              <a:t>COMMAND AND SIGNAL</a:t>
            </a:r>
          </a:p>
          <a:p>
            <a:endParaRPr lang="en-US" sz="1100" dirty="0" smtClean="0">
              <a:latin typeface="Times New Roman" panose="02020603050405020304" pitchFamily="18" charset="0"/>
              <a:cs typeface="Times New Roman" panose="02020603050405020304" pitchFamily="18" charset="0"/>
            </a:endParaRPr>
          </a:p>
          <a:p>
            <a:r>
              <a:rPr lang="en-US" sz="1100" dirty="0" smtClean="0">
                <a:latin typeface="Times New Roman" panose="02020603050405020304" pitchFamily="18" charset="0"/>
                <a:cs typeface="Times New Roman" panose="02020603050405020304" pitchFamily="18" charset="0"/>
              </a:rPr>
              <a:t>1. Call sign: LUCKY XXX</a:t>
            </a:r>
          </a:p>
          <a:p>
            <a:endParaRPr lang="en-US" sz="1100" dirty="0" smtClean="0">
              <a:latin typeface="Times New Roman" panose="02020603050405020304" pitchFamily="18" charset="0"/>
              <a:cs typeface="Times New Roman" panose="02020603050405020304" pitchFamily="18" charset="0"/>
            </a:endParaRPr>
          </a:p>
          <a:p>
            <a:r>
              <a:rPr lang="en-US" sz="1100" dirty="0" smtClean="0">
                <a:latin typeface="Times New Roman" panose="02020603050405020304" pitchFamily="18" charset="0"/>
                <a:cs typeface="Times New Roman" panose="02020603050405020304" pitchFamily="18" charset="0"/>
              </a:rPr>
              <a:t>2. Communications: “Frequencies and navaids are as briefed and as per the coversheet of the smart pack.”</a:t>
            </a:r>
          </a:p>
          <a:p>
            <a:r>
              <a:rPr lang="en-US" sz="1100" dirty="0" smtClean="0">
                <a:latin typeface="Times New Roman" panose="02020603050405020304" pitchFamily="18" charset="0"/>
                <a:cs typeface="Times New Roman" panose="02020603050405020304" pitchFamily="18" charset="0"/>
              </a:rPr>
              <a:t>3. Lost Comms: “If we experience a complete radio failure, we will climb to a safe altitude and begin to troubleshoot. If unable to regain comms, we will maintain VMC, squawk 7600, and continue to make all calls in the blind while proceeding via course rules back to KNDZ. At Pt Igor we will enter the local pattern via lost comm procedures.”</a:t>
            </a:r>
          </a:p>
          <a:p>
            <a:endParaRPr lang="en-US" sz="1100" dirty="0" smtClean="0">
              <a:latin typeface="Times New Roman" panose="02020603050405020304" pitchFamily="18" charset="0"/>
              <a:cs typeface="Times New Roman" panose="02020603050405020304" pitchFamily="18" charset="0"/>
            </a:endParaRPr>
          </a:p>
          <a:p>
            <a:r>
              <a:rPr lang="en-US" sz="1100" dirty="0" smtClean="0">
                <a:latin typeface="Times New Roman" panose="02020603050405020304" pitchFamily="18" charset="0"/>
                <a:cs typeface="Times New Roman" panose="02020603050405020304" pitchFamily="18" charset="0"/>
              </a:rPr>
              <a:t>4.  ID and Recognition: “ Squawks and callsigns will be as previously briefed.”</a:t>
            </a:r>
          </a:p>
          <a:p>
            <a:endParaRPr lang="en-US" sz="1100" dirty="0" smtClean="0">
              <a:latin typeface="Times New Roman" panose="02020603050405020304" pitchFamily="18" charset="0"/>
              <a:cs typeface="Times New Roman" panose="02020603050405020304" pitchFamily="18" charset="0"/>
            </a:endParaRPr>
          </a:p>
          <a:p>
            <a:endParaRPr lang="en-US" sz="1100" dirty="0" smtClean="0">
              <a:latin typeface="Times New Roman" panose="02020603050405020304" pitchFamily="18" charset="0"/>
              <a:cs typeface="Times New Roman" panose="02020603050405020304" pitchFamily="18" charset="0"/>
            </a:endParaRPr>
          </a:p>
          <a:p>
            <a:r>
              <a:rPr lang="en-US" sz="1100" b="1" u="sng" dirty="0" smtClean="0">
                <a:latin typeface="Times New Roman" panose="02020603050405020304" pitchFamily="18" charset="0"/>
                <a:cs typeface="Times New Roman" panose="02020603050405020304" pitchFamily="18" charset="0"/>
              </a:rPr>
              <a:t>Any Questions?</a:t>
            </a:r>
            <a:endParaRPr lang="en-US" sz="11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32262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854" t="8421" r="22058" b="4512"/>
          <a:stretch/>
        </p:blipFill>
        <p:spPr>
          <a:xfrm>
            <a:off x="2123667" y="516604"/>
            <a:ext cx="7944666" cy="5939006"/>
          </a:xfrm>
          <a:prstGeom prst="rect">
            <a:avLst/>
          </a:prstGeom>
        </p:spPr>
      </p:pic>
      <p:graphicFrame>
        <p:nvGraphicFramePr>
          <p:cNvPr id="49" name="Group 178"/>
          <p:cNvGraphicFramePr>
            <a:graphicFrameLocks noGrp="1"/>
          </p:cNvGraphicFramePr>
          <p:nvPr>
            <p:extLst>
              <p:ext uri="{D42A27DB-BD31-4B8C-83A1-F6EECF244321}">
                <p14:modId xmlns:p14="http://schemas.microsoft.com/office/powerpoint/2010/main" val="2652969029"/>
              </p:ext>
            </p:extLst>
          </p:nvPr>
        </p:nvGraphicFramePr>
        <p:xfrm>
          <a:off x="2143507" y="525621"/>
          <a:ext cx="2269958" cy="1514132"/>
        </p:xfrm>
        <a:graphic>
          <a:graphicData uri="http://schemas.openxmlformats.org/drawingml/2006/table">
            <a:tbl>
              <a:tblPr/>
              <a:tblGrid>
                <a:gridCol w="745958">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tblGrid>
              <a:tr h="27481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spc="0" normalizeH="0" baseline="0" noProof="0" dirty="0" smtClean="0">
                          <a:ln>
                            <a:noFill/>
                          </a:ln>
                          <a:solidFill>
                            <a:schemeClr val="tx1"/>
                          </a:solidFill>
                          <a:effectLst/>
                          <a:uLnTx/>
                          <a:uFillTx/>
                          <a:latin typeface="Arial" charset="0"/>
                          <a:ea typeface="+mn-ea"/>
                          <a:cs typeface="+mn-cs"/>
                        </a:rPr>
                        <a:t>NOLF SITE X</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lumMod val="50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700" b="1" i="0" u="none" strike="noStrike" cap="none" normalizeH="0" baseline="0" dirty="0" smtClean="0">
                        <a:ln>
                          <a:noFill/>
                        </a:ln>
                        <a:solidFill>
                          <a:schemeClr val="tx1"/>
                        </a:solidFill>
                        <a:effectLst/>
                        <a:latin typeface="Arial" charset="0"/>
                      </a:endParaRP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2886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smtClean="0">
                          <a:ln>
                            <a:noFill/>
                          </a:ln>
                          <a:solidFill>
                            <a:schemeClr val="tx1"/>
                          </a:solidFill>
                          <a:effectLst/>
                          <a:uLnTx/>
                          <a:uFillTx/>
                          <a:latin typeface="Arial" charset="0"/>
                          <a:ea typeface="+mn-ea"/>
                          <a:cs typeface="+mn-cs"/>
                        </a:rPr>
                        <a:t>LOCATION</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800" b="1" dirty="0" smtClean="0"/>
                        <a:t>N 30°48.91 / W 87°10.09</a:t>
                      </a:r>
                      <a:endParaRPr kumimoji="0" lang="en-US" sz="800" b="1" i="0" u="none" strike="noStrike" cap="none" normalizeH="0" baseline="0" dirty="0" smtClean="0">
                        <a:ln>
                          <a:noFill/>
                        </a:ln>
                        <a:solidFill>
                          <a:schemeClr val="tx1"/>
                        </a:solidFill>
                        <a:effectLst/>
                        <a:latin typeface="Arial" charset="0"/>
                      </a:endParaRP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219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smtClean="0">
                          <a:ln>
                            <a:noFill/>
                          </a:ln>
                          <a:solidFill>
                            <a:schemeClr val="tx1"/>
                          </a:solidFill>
                          <a:effectLst/>
                          <a:uLnTx/>
                          <a:uFillTx/>
                          <a:latin typeface="Arial" charset="0"/>
                          <a:ea typeface="+mn-ea"/>
                          <a:cs typeface="+mn-cs"/>
                        </a:rPr>
                        <a:t>ELEVATION</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rPr>
                        <a:t>211 FEET MSL</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2"/>
                  </a:ext>
                </a:extLst>
              </a:tr>
              <a:tr h="2219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smtClean="0">
                          <a:ln>
                            <a:noFill/>
                          </a:ln>
                          <a:solidFill>
                            <a:schemeClr val="tx1"/>
                          </a:solidFill>
                          <a:effectLst/>
                          <a:uLnTx/>
                          <a:uFillTx/>
                          <a:latin typeface="Arial" charset="0"/>
                          <a:ea typeface="+mn-ea"/>
                          <a:cs typeface="+mn-cs"/>
                        </a:rPr>
                        <a:t>SIZE</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rPr>
                        <a:t>1200 x 1200 METERS</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2219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smtClean="0">
                          <a:ln>
                            <a:noFill/>
                          </a:ln>
                          <a:solidFill>
                            <a:schemeClr val="tx1"/>
                          </a:solidFill>
                          <a:effectLst/>
                          <a:uLnTx/>
                          <a:uFillTx/>
                          <a:latin typeface="Arial" charset="0"/>
                          <a:ea typeface="+mn-ea"/>
                          <a:cs typeface="+mn-cs"/>
                        </a:rPr>
                        <a:t>COMPOSITION</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rPr>
                        <a:t>GRASS, GRAVEL</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4"/>
                  </a:ext>
                </a:extLst>
              </a:tr>
              <a:tr h="28480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smtClean="0">
                          <a:ln>
                            <a:noFill/>
                          </a:ln>
                          <a:solidFill>
                            <a:schemeClr val="tx1"/>
                          </a:solidFill>
                          <a:effectLst/>
                          <a:uLnTx/>
                          <a:uFillTx/>
                          <a:latin typeface="Arial" charset="0"/>
                          <a:ea typeface="+mn-ea"/>
                          <a:cs typeface="+mn-cs"/>
                        </a:rPr>
                        <a:t>OBSTACLES</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rPr>
                        <a:t>75-100’ TREES, PINNACLE, CRASH SHACK</a:t>
                      </a:r>
                    </a:p>
                  </a:txBody>
                  <a:tcPr marL="36576" marR="36576" marT="9146" marB="9146"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
        <p:nvSpPr>
          <p:cNvPr id="64" name="Text Box 10"/>
          <p:cNvSpPr txBox="1">
            <a:spLocks noChangeArrowheads="1"/>
          </p:cNvSpPr>
          <p:nvPr/>
        </p:nvSpPr>
        <p:spPr bwMode="auto">
          <a:xfrm>
            <a:off x="2472638" y="4965826"/>
            <a:ext cx="1219200" cy="461665"/>
          </a:xfrm>
          <a:prstGeom prst="rect">
            <a:avLst/>
          </a:prstGeom>
          <a:solidFill>
            <a:srgbClr val="FFFFFF">
              <a:alpha val="53000"/>
            </a:srgbClr>
          </a:solidFill>
          <a:ln w="22225">
            <a:solidFill>
              <a:srgbClr val="000000"/>
            </a:solid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altLang="en-US" sz="1400" b="1" kern="0" dirty="0">
                <a:solidFill>
                  <a:srgbClr val="000000"/>
                </a:solidFill>
                <a:latin typeface="Calibri" pitchFamily="34" charset="0"/>
              </a:rPr>
              <a:t>EGRESS 175°</a:t>
            </a:r>
          </a:p>
          <a:p>
            <a:pPr algn="ctr" eaLnBrk="1" fontAlgn="base" hangingPunct="1">
              <a:spcBef>
                <a:spcPct val="0"/>
              </a:spcBef>
              <a:spcAft>
                <a:spcPct val="0"/>
              </a:spcAft>
              <a:defRPr/>
            </a:pPr>
            <a:r>
              <a:rPr lang="en-US" altLang="en-US" sz="1000" b="1" kern="0" dirty="0">
                <a:solidFill>
                  <a:srgbClr val="000000"/>
                </a:solidFill>
                <a:latin typeface="Calibri" pitchFamily="34" charset="0"/>
              </a:rPr>
              <a:t>TO TREE FIELD</a:t>
            </a:r>
          </a:p>
        </p:txBody>
      </p:sp>
      <p:grpSp>
        <p:nvGrpSpPr>
          <p:cNvPr id="65" name="Group 173"/>
          <p:cNvGrpSpPr>
            <a:grpSpLocks noChangeAspect="1"/>
          </p:cNvGrpSpPr>
          <p:nvPr/>
        </p:nvGrpSpPr>
        <p:grpSpPr bwMode="auto">
          <a:xfrm rot="11008313">
            <a:off x="2925293" y="5450220"/>
            <a:ext cx="313890" cy="972514"/>
            <a:chOff x="4048" y="213"/>
            <a:chExt cx="519" cy="1608"/>
          </a:xfrm>
          <a:noFill/>
        </p:grpSpPr>
        <p:sp>
          <p:nvSpPr>
            <p:cNvPr id="66" name="Freeform 24"/>
            <p:cNvSpPr>
              <a:spLocks/>
            </p:cNvSpPr>
            <p:nvPr/>
          </p:nvSpPr>
          <p:spPr bwMode="auto">
            <a:xfrm>
              <a:off x="4048" y="213"/>
              <a:ext cx="519" cy="310"/>
            </a:xfrm>
            <a:custGeom>
              <a:avLst/>
              <a:gdLst>
                <a:gd name="T0" fmla="*/ 0 w 519"/>
                <a:gd name="T1" fmla="*/ 297 h 310"/>
                <a:gd name="T2" fmla="*/ 256 w 519"/>
                <a:gd name="T3" fmla="*/ 0 h 310"/>
                <a:gd name="T4" fmla="*/ 518 w 519"/>
                <a:gd name="T5" fmla="*/ 309 h 310"/>
                <a:gd name="T6" fmla="*/ 0 60000 65536"/>
                <a:gd name="T7" fmla="*/ 0 60000 65536"/>
                <a:gd name="T8" fmla="*/ 0 60000 65536"/>
              </a:gdLst>
              <a:ahLst/>
              <a:cxnLst>
                <a:cxn ang="T6">
                  <a:pos x="T0" y="T1"/>
                </a:cxn>
                <a:cxn ang="T7">
                  <a:pos x="T2" y="T3"/>
                </a:cxn>
                <a:cxn ang="T8">
                  <a:pos x="T4" y="T5"/>
                </a:cxn>
              </a:cxnLst>
              <a:rect l="0" t="0" r="r" b="b"/>
              <a:pathLst>
                <a:path w="519" h="310">
                  <a:moveTo>
                    <a:pt x="0" y="297"/>
                  </a:moveTo>
                  <a:lnTo>
                    <a:pt x="256" y="0"/>
                  </a:lnTo>
                  <a:lnTo>
                    <a:pt x="518" y="309"/>
                  </a:lnTo>
                </a:path>
              </a:pathLst>
            </a:custGeom>
            <a:grpFill/>
            <a:ln w="47386"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dirty="0">
                <a:solidFill>
                  <a:sysClr val="windowText" lastClr="000000"/>
                </a:solidFill>
                <a:latin typeface="Arial"/>
              </a:endParaRPr>
            </a:p>
          </p:txBody>
        </p:sp>
        <p:sp>
          <p:nvSpPr>
            <p:cNvPr id="67" name="Line 25"/>
            <p:cNvSpPr>
              <a:spLocks noChangeShapeType="1"/>
            </p:cNvSpPr>
            <p:nvPr/>
          </p:nvSpPr>
          <p:spPr bwMode="auto">
            <a:xfrm>
              <a:off x="4052" y="517"/>
              <a:ext cx="144" cy="0"/>
            </a:xfrm>
            <a:prstGeom prst="line">
              <a:avLst/>
            </a:prstGeom>
            <a:grpFill/>
            <a:ln w="47371">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dirty="0">
                <a:solidFill>
                  <a:sysClr val="windowText" lastClr="000000"/>
                </a:solidFill>
                <a:latin typeface="Arial"/>
              </a:endParaRPr>
            </a:p>
          </p:txBody>
        </p:sp>
        <p:sp>
          <p:nvSpPr>
            <p:cNvPr id="68" name="Line 26"/>
            <p:cNvSpPr>
              <a:spLocks noChangeShapeType="1"/>
            </p:cNvSpPr>
            <p:nvPr/>
          </p:nvSpPr>
          <p:spPr bwMode="auto">
            <a:xfrm>
              <a:off x="4421" y="521"/>
              <a:ext cx="144" cy="0"/>
            </a:xfrm>
            <a:prstGeom prst="line">
              <a:avLst/>
            </a:prstGeom>
            <a:grpFill/>
            <a:ln w="47371">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dirty="0">
                <a:solidFill>
                  <a:sysClr val="windowText" lastClr="000000"/>
                </a:solidFill>
                <a:latin typeface="Arial"/>
              </a:endParaRPr>
            </a:p>
          </p:txBody>
        </p:sp>
        <p:sp>
          <p:nvSpPr>
            <p:cNvPr id="69" name="Line 27"/>
            <p:cNvSpPr>
              <a:spLocks noChangeShapeType="1"/>
            </p:cNvSpPr>
            <p:nvPr/>
          </p:nvSpPr>
          <p:spPr bwMode="auto">
            <a:xfrm flipH="1">
              <a:off x="4161" y="508"/>
              <a:ext cx="266" cy="1313"/>
            </a:xfrm>
            <a:prstGeom prst="line">
              <a:avLst/>
            </a:prstGeom>
            <a:grpFill/>
            <a:ln w="47386">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dirty="0">
                <a:solidFill>
                  <a:sysClr val="windowText" lastClr="000000"/>
                </a:solidFill>
                <a:latin typeface="Arial"/>
              </a:endParaRPr>
            </a:p>
          </p:txBody>
        </p:sp>
        <p:sp>
          <p:nvSpPr>
            <p:cNvPr id="70" name="Line 28"/>
            <p:cNvSpPr>
              <a:spLocks noChangeShapeType="1"/>
            </p:cNvSpPr>
            <p:nvPr/>
          </p:nvSpPr>
          <p:spPr bwMode="auto">
            <a:xfrm>
              <a:off x="4184" y="504"/>
              <a:ext cx="265" cy="1313"/>
            </a:xfrm>
            <a:prstGeom prst="line">
              <a:avLst/>
            </a:prstGeom>
            <a:grpFill/>
            <a:ln w="47386">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dirty="0">
                <a:solidFill>
                  <a:sysClr val="windowText" lastClr="000000"/>
                </a:solidFill>
                <a:latin typeface="Arial"/>
              </a:endParaRPr>
            </a:p>
          </p:txBody>
        </p:sp>
      </p:grpSp>
      <p:sp>
        <p:nvSpPr>
          <p:cNvPr id="72" name="Curved Up Arrow 361"/>
          <p:cNvSpPr>
            <a:spLocks noChangeArrowheads="1"/>
          </p:cNvSpPr>
          <p:nvPr/>
        </p:nvSpPr>
        <p:spPr bwMode="auto">
          <a:xfrm flipH="1">
            <a:off x="-2891297" y="5082271"/>
            <a:ext cx="953290" cy="369332"/>
          </a:xfrm>
          <a:prstGeom prst="curvedUpArrow">
            <a:avLst>
              <a:gd name="adj1" fmla="val 25093"/>
              <a:gd name="adj2" fmla="val 50177"/>
              <a:gd name="adj3" fmla="val 25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solidFill>
                <a:srgbClr val="000000"/>
              </a:solidFill>
            </a:endParaRPr>
          </a:p>
        </p:txBody>
      </p:sp>
      <p:graphicFrame>
        <p:nvGraphicFramePr>
          <p:cNvPr id="74" name="Group 178"/>
          <p:cNvGraphicFramePr>
            <a:graphicFrameLocks noGrp="1"/>
          </p:cNvGraphicFramePr>
          <p:nvPr>
            <p:extLst>
              <p:ext uri="{D42A27DB-BD31-4B8C-83A1-F6EECF244321}">
                <p14:modId xmlns:p14="http://schemas.microsoft.com/office/powerpoint/2010/main" val="374748961"/>
              </p:ext>
            </p:extLst>
          </p:nvPr>
        </p:nvGraphicFramePr>
        <p:xfrm>
          <a:off x="7796013" y="5800707"/>
          <a:ext cx="2269958" cy="654903"/>
        </p:xfrm>
        <a:graphic>
          <a:graphicData uri="http://schemas.openxmlformats.org/drawingml/2006/table">
            <a:tbl>
              <a:tblPr/>
              <a:tblGrid>
                <a:gridCol w="1121665">
                  <a:extLst>
                    <a:ext uri="{9D8B030D-6E8A-4147-A177-3AD203B41FA5}">
                      <a16:colId xmlns:a16="http://schemas.microsoft.com/office/drawing/2014/main" val="20000"/>
                    </a:ext>
                  </a:extLst>
                </a:gridCol>
                <a:gridCol w="386293">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tblGrid>
              <a:tr h="1983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rPr>
                        <a:t>AGENCY</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rPr>
                        <a:t>BTN</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rPr>
                        <a:t>FREQ</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tx1">
                        <a:lumMod val="50000"/>
                        <a:lumOff val="50000"/>
                      </a:schemeClr>
                    </a:solidFill>
                  </a:tcPr>
                </a:tc>
                <a:extLst>
                  <a:ext uri="{0D108BD9-81ED-4DB2-BD59-A6C34878D82A}">
                    <a16:rowId xmlns:a16="http://schemas.microsoft.com/office/drawing/2014/main" val="10000"/>
                  </a:ext>
                </a:extLst>
              </a:tr>
              <a:tr h="22803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smtClean="0">
                          <a:ln>
                            <a:noFill/>
                          </a:ln>
                          <a:solidFill>
                            <a:schemeClr val="tx1"/>
                          </a:solidFill>
                          <a:effectLst/>
                          <a:uLnTx/>
                          <a:uFillTx/>
                          <a:latin typeface="Arial" charset="0"/>
                          <a:ea typeface="+mn-ea"/>
                          <a:cs typeface="+mn-cs"/>
                        </a:rPr>
                        <a:t>SITE X</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rPr>
                        <a:t>13</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rPr>
                        <a:t>327.400</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285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smtClean="0">
                          <a:ln>
                            <a:noFill/>
                          </a:ln>
                          <a:solidFill>
                            <a:schemeClr val="tx1"/>
                          </a:solidFill>
                          <a:effectLst/>
                          <a:uLnTx/>
                          <a:uFillTx/>
                          <a:latin typeface="Arial" charset="0"/>
                          <a:ea typeface="+mn-ea"/>
                          <a:cs typeface="+mn-cs"/>
                        </a:rPr>
                        <a:t>WESTERN CMN</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rPr>
                        <a:t>19</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charset="0"/>
                        </a:rPr>
                        <a:t>311.400</a:t>
                      </a:r>
                    </a:p>
                  </a:txBody>
                  <a:tcPr marL="0" marR="0" marT="0" marB="0" anchor="ctr" anchorCtr="1"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2"/>
                  </a:ext>
                </a:extLst>
              </a:tr>
            </a:tbl>
          </a:graphicData>
        </a:graphic>
      </p:graphicFrame>
      <p:sp>
        <p:nvSpPr>
          <p:cNvPr id="75" name="Rectangle 74"/>
          <p:cNvSpPr/>
          <p:nvPr/>
        </p:nvSpPr>
        <p:spPr>
          <a:xfrm>
            <a:off x="6506379" y="3333397"/>
            <a:ext cx="122655" cy="13883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4602446" y="5385516"/>
            <a:ext cx="122655" cy="13883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4524866" y="5316820"/>
            <a:ext cx="277813" cy="276225"/>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78" name="TextBox 57"/>
          <p:cNvSpPr txBox="1">
            <a:spLocks noChangeArrowheads="1"/>
          </p:cNvSpPr>
          <p:nvPr/>
        </p:nvSpPr>
        <p:spPr bwMode="auto">
          <a:xfrm>
            <a:off x="4413465" y="5800707"/>
            <a:ext cx="840295" cy="246221"/>
          </a:xfrm>
          <a:prstGeom prst="rect">
            <a:avLst/>
          </a:prstGeom>
          <a:solidFill>
            <a:schemeClr val="bg1">
              <a:alpha val="56078"/>
            </a:schemeClr>
          </a:solidFill>
          <a:ln w="9525">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dirty="0">
                <a:solidFill>
                  <a:srgbClr val="000000"/>
                </a:solidFill>
              </a:rPr>
              <a:t>PINNACLE</a:t>
            </a:r>
          </a:p>
        </p:txBody>
      </p:sp>
      <p:cxnSp>
        <p:nvCxnSpPr>
          <p:cNvPr id="79" name="Straight Connector 78"/>
          <p:cNvCxnSpPr>
            <a:stCxn id="77" idx="4"/>
            <a:endCxn id="78" idx="0"/>
          </p:cNvCxnSpPr>
          <p:nvPr/>
        </p:nvCxnSpPr>
        <p:spPr>
          <a:xfrm>
            <a:off x="4663772" y="5593044"/>
            <a:ext cx="169840" cy="20766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6414593" y="3264701"/>
            <a:ext cx="277813" cy="276225"/>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82" name="Straight Connector 81"/>
          <p:cNvCxnSpPr>
            <a:stCxn id="80" idx="6"/>
            <a:endCxn id="81" idx="2"/>
          </p:cNvCxnSpPr>
          <p:nvPr/>
        </p:nvCxnSpPr>
        <p:spPr>
          <a:xfrm flipH="1">
            <a:off x="6662822" y="3402814"/>
            <a:ext cx="29584" cy="564865"/>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8569920" y="1319294"/>
            <a:ext cx="277813" cy="276225"/>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19" name="TextBox 57"/>
          <p:cNvSpPr txBox="1">
            <a:spLocks noChangeArrowheads="1"/>
          </p:cNvSpPr>
          <p:nvPr/>
        </p:nvSpPr>
        <p:spPr bwMode="auto">
          <a:xfrm>
            <a:off x="7573867" y="1053134"/>
            <a:ext cx="840295" cy="246221"/>
          </a:xfrm>
          <a:prstGeom prst="rect">
            <a:avLst/>
          </a:prstGeom>
          <a:solidFill>
            <a:schemeClr val="bg1">
              <a:alpha val="56078"/>
            </a:schemeClr>
          </a:solidFill>
          <a:ln w="9525">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dirty="0">
                <a:solidFill>
                  <a:srgbClr val="000000"/>
                </a:solidFill>
              </a:rPr>
              <a:t>PINNACLE</a:t>
            </a:r>
          </a:p>
        </p:txBody>
      </p:sp>
      <p:cxnSp>
        <p:nvCxnSpPr>
          <p:cNvPr id="120" name="Straight Connector 119"/>
          <p:cNvCxnSpPr>
            <a:stCxn id="118" idx="1"/>
            <a:endCxn id="119" idx="3"/>
          </p:cNvCxnSpPr>
          <p:nvPr/>
        </p:nvCxnSpPr>
        <p:spPr>
          <a:xfrm flipH="1" flipV="1">
            <a:off x="8414162" y="1176245"/>
            <a:ext cx="196443" cy="183501"/>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8655391" y="1385764"/>
            <a:ext cx="122655" cy="13883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p:cNvSpPr/>
          <p:nvPr/>
        </p:nvSpPr>
        <p:spPr>
          <a:xfrm>
            <a:off x="4522878" y="1003878"/>
            <a:ext cx="277813" cy="276225"/>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27" name="TextBox 57"/>
          <p:cNvSpPr txBox="1">
            <a:spLocks noChangeArrowheads="1"/>
          </p:cNvSpPr>
          <p:nvPr/>
        </p:nvSpPr>
        <p:spPr bwMode="auto">
          <a:xfrm>
            <a:off x="5407982" y="830091"/>
            <a:ext cx="449162" cy="246221"/>
          </a:xfrm>
          <a:prstGeom prst="rect">
            <a:avLst/>
          </a:prstGeom>
          <a:solidFill>
            <a:schemeClr val="bg1">
              <a:alpha val="56078"/>
            </a:schemeClr>
          </a:solidFill>
          <a:ln w="9525">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dirty="0">
                <a:solidFill>
                  <a:srgbClr val="000000"/>
                </a:solidFill>
              </a:rPr>
              <a:t>CAL</a:t>
            </a:r>
          </a:p>
        </p:txBody>
      </p:sp>
      <p:cxnSp>
        <p:nvCxnSpPr>
          <p:cNvPr id="128" name="Straight Connector 127"/>
          <p:cNvCxnSpPr>
            <a:stCxn id="126" idx="6"/>
            <a:endCxn id="127" idx="1"/>
          </p:cNvCxnSpPr>
          <p:nvPr/>
        </p:nvCxnSpPr>
        <p:spPr>
          <a:xfrm flipV="1">
            <a:off x="4800690" y="953202"/>
            <a:ext cx="607292" cy="188789"/>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2042803" y="2031044"/>
            <a:ext cx="1377042" cy="1146779"/>
            <a:chOff x="-2819400" y="166108"/>
            <a:chExt cx="1377042" cy="1146779"/>
          </a:xfrm>
        </p:grpSpPr>
        <p:sp>
          <p:nvSpPr>
            <p:cNvPr id="50" name="Rectangle 49"/>
            <p:cNvSpPr/>
            <p:nvPr/>
          </p:nvSpPr>
          <p:spPr>
            <a:xfrm>
              <a:off x="-2734628" y="188852"/>
              <a:ext cx="1247775" cy="11240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nvGrpSpPr>
            <p:cNvPr id="51" name="Group 50"/>
            <p:cNvGrpSpPr/>
            <p:nvPr/>
          </p:nvGrpSpPr>
          <p:grpSpPr>
            <a:xfrm>
              <a:off x="-2819400" y="166108"/>
              <a:ext cx="1377042" cy="1091558"/>
              <a:chOff x="-1508760" y="313191"/>
              <a:chExt cx="1377042" cy="1342415"/>
            </a:xfrm>
            <a:noFill/>
          </p:grpSpPr>
          <p:grpSp>
            <p:nvGrpSpPr>
              <p:cNvPr id="53" name="Group 52"/>
              <p:cNvGrpSpPr/>
              <p:nvPr/>
            </p:nvGrpSpPr>
            <p:grpSpPr>
              <a:xfrm>
                <a:off x="-1219200" y="313191"/>
                <a:ext cx="838200" cy="1102268"/>
                <a:chOff x="-1219200" y="313191"/>
                <a:chExt cx="838200" cy="1102268"/>
              </a:xfrm>
              <a:grpFill/>
            </p:grpSpPr>
            <p:sp>
              <p:nvSpPr>
                <p:cNvPr id="90" name="Oval 89"/>
                <p:cNvSpPr/>
                <p:nvPr/>
              </p:nvSpPr>
              <p:spPr>
                <a:xfrm>
                  <a:off x="-1219200" y="554090"/>
                  <a:ext cx="838200" cy="86136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91" name="Straight Connector 90"/>
                <p:cNvCxnSpPr>
                  <a:stCxn id="90" idx="0"/>
                </p:cNvCxnSpPr>
                <p:nvPr/>
              </p:nvCxnSpPr>
              <p:spPr>
                <a:xfrm flipV="1">
                  <a:off x="-800100" y="313191"/>
                  <a:ext cx="0" cy="240899"/>
                </a:xfrm>
                <a:prstGeom prst="line">
                  <a:avLst/>
                </a:prstGeom>
                <a:grpFill/>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a:stCxn id="90" idx="0"/>
                <a:endCxn id="90" idx="4"/>
              </p:cNvCxnSpPr>
              <p:nvPr/>
            </p:nvCxnSpPr>
            <p:spPr>
              <a:xfrm>
                <a:off x="-800100" y="554090"/>
                <a:ext cx="0" cy="86136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90" idx="2"/>
                <a:endCxn id="90" idx="6"/>
              </p:cNvCxnSpPr>
              <p:nvPr/>
            </p:nvCxnSpPr>
            <p:spPr>
              <a:xfrm>
                <a:off x="-1219200" y="984775"/>
                <a:ext cx="838200"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90" idx="3"/>
                <a:endCxn id="90" idx="7"/>
              </p:cNvCxnSpPr>
              <p:nvPr/>
            </p:nvCxnSpPr>
            <p:spPr>
              <a:xfrm flipV="1">
                <a:off x="-1096448" y="680235"/>
                <a:ext cx="592696" cy="60907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90" idx="5"/>
                <a:endCxn id="90" idx="1"/>
              </p:cNvCxnSpPr>
              <p:nvPr/>
            </p:nvCxnSpPr>
            <p:spPr>
              <a:xfrm flipH="1" flipV="1">
                <a:off x="-1096448" y="680235"/>
                <a:ext cx="592696" cy="60907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77850" y="527050"/>
                <a:ext cx="300082" cy="264956"/>
              </a:xfrm>
              <a:prstGeom prst="rect">
                <a:avLst/>
              </a:prstGeom>
              <a:grpFill/>
            </p:spPr>
            <p:txBody>
              <a:bodyPr wrap="none">
                <a:spAutoFit/>
              </a:bodyPr>
              <a:lstStyle/>
              <a:p>
                <a:pPr>
                  <a:defRPr/>
                </a:pPr>
                <a:r>
                  <a:rPr lang="en-US" sz="800" dirty="0">
                    <a:solidFill>
                      <a:srgbClr val="000000"/>
                    </a:solidFill>
                    <a:latin typeface="Arial"/>
                  </a:rPr>
                  <a:t>45</a:t>
                </a:r>
              </a:p>
            </p:txBody>
          </p:sp>
          <p:sp>
            <p:nvSpPr>
              <p:cNvPr id="83" name="TextBox 82"/>
              <p:cNvSpPr txBox="1"/>
              <p:nvPr/>
            </p:nvSpPr>
            <p:spPr>
              <a:xfrm>
                <a:off x="-431800" y="869950"/>
                <a:ext cx="300082" cy="264956"/>
              </a:xfrm>
              <a:prstGeom prst="rect">
                <a:avLst/>
              </a:prstGeom>
              <a:grpFill/>
            </p:spPr>
            <p:txBody>
              <a:bodyPr wrap="none">
                <a:spAutoFit/>
              </a:bodyPr>
              <a:lstStyle/>
              <a:p>
                <a:pPr>
                  <a:defRPr/>
                </a:pPr>
                <a:r>
                  <a:rPr lang="en-US" sz="800" dirty="0">
                    <a:solidFill>
                      <a:srgbClr val="000000"/>
                    </a:solidFill>
                    <a:latin typeface="Arial"/>
                  </a:rPr>
                  <a:t>90</a:t>
                </a:r>
              </a:p>
            </p:txBody>
          </p:sp>
          <p:sp>
            <p:nvSpPr>
              <p:cNvPr id="85" name="TextBox 84"/>
              <p:cNvSpPr txBox="1"/>
              <p:nvPr/>
            </p:nvSpPr>
            <p:spPr>
              <a:xfrm>
                <a:off x="-577850" y="1232355"/>
                <a:ext cx="357790" cy="264956"/>
              </a:xfrm>
              <a:prstGeom prst="rect">
                <a:avLst/>
              </a:prstGeom>
              <a:grpFill/>
            </p:spPr>
            <p:txBody>
              <a:bodyPr wrap="none">
                <a:spAutoFit/>
              </a:bodyPr>
              <a:lstStyle/>
              <a:p>
                <a:pPr>
                  <a:defRPr/>
                </a:pPr>
                <a:r>
                  <a:rPr lang="en-US" sz="800" dirty="0">
                    <a:solidFill>
                      <a:srgbClr val="000000"/>
                    </a:solidFill>
                    <a:latin typeface="Arial"/>
                  </a:rPr>
                  <a:t>135</a:t>
                </a:r>
              </a:p>
            </p:txBody>
          </p:sp>
          <p:sp>
            <p:nvSpPr>
              <p:cNvPr id="86" name="TextBox 85"/>
              <p:cNvSpPr txBox="1"/>
              <p:nvPr/>
            </p:nvSpPr>
            <p:spPr>
              <a:xfrm>
                <a:off x="-980090" y="1390650"/>
                <a:ext cx="357790" cy="264956"/>
              </a:xfrm>
              <a:prstGeom prst="rect">
                <a:avLst/>
              </a:prstGeom>
              <a:grpFill/>
            </p:spPr>
            <p:txBody>
              <a:bodyPr wrap="none">
                <a:spAutoFit/>
              </a:bodyPr>
              <a:lstStyle/>
              <a:p>
                <a:pPr>
                  <a:defRPr/>
                </a:pPr>
                <a:r>
                  <a:rPr lang="en-US" sz="800" dirty="0">
                    <a:solidFill>
                      <a:srgbClr val="000000"/>
                    </a:solidFill>
                    <a:latin typeface="Arial"/>
                  </a:rPr>
                  <a:t>180</a:t>
                </a:r>
              </a:p>
            </p:txBody>
          </p:sp>
          <p:sp>
            <p:nvSpPr>
              <p:cNvPr id="87" name="TextBox 86"/>
              <p:cNvSpPr txBox="1"/>
              <p:nvPr/>
            </p:nvSpPr>
            <p:spPr>
              <a:xfrm>
                <a:off x="-1369630" y="1250950"/>
                <a:ext cx="357790" cy="264956"/>
              </a:xfrm>
              <a:prstGeom prst="rect">
                <a:avLst/>
              </a:prstGeom>
              <a:grpFill/>
            </p:spPr>
            <p:txBody>
              <a:bodyPr wrap="none">
                <a:spAutoFit/>
              </a:bodyPr>
              <a:lstStyle/>
              <a:p>
                <a:pPr>
                  <a:defRPr/>
                </a:pPr>
                <a:r>
                  <a:rPr lang="en-US" sz="800" dirty="0">
                    <a:solidFill>
                      <a:srgbClr val="000000"/>
                    </a:solidFill>
                    <a:latin typeface="Arial"/>
                  </a:rPr>
                  <a:t>225</a:t>
                </a:r>
              </a:p>
            </p:txBody>
          </p:sp>
          <p:sp>
            <p:nvSpPr>
              <p:cNvPr id="88" name="TextBox 87"/>
              <p:cNvSpPr txBox="1"/>
              <p:nvPr/>
            </p:nvSpPr>
            <p:spPr>
              <a:xfrm>
                <a:off x="-1508760" y="879187"/>
                <a:ext cx="357790" cy="264956"/>
              </a:xfrm>
              <a:prstGeom prst="rect">
                <a:avLst/>
              </a:prstGeom>
              <a:grpFill/>
            </p:spPr>
            <p:txBody>
              <a:bodyPr wrap="none">
                <a:spAutoFit/>
              </a:bodyPr>
              <a:lstStyle/>
              <a:p>
                <a:pPr>
                  <a:defRPr/>
                </a:pPr>
                <a:r>
                  <a:rPr lang="en-US" sz="800" dirty="0">
                    <a:solidFill>
                      <a:srgbClr val="000000"/>
                    </a:solidFill>
                    <a:latin typeface="Arial"/>
                  </a:rPr>
                  <a:t>270</a:t>
                </a:r>
              </a:p>
            </p:txBody>
          </p:sp>
          <p:sp>
            <p:nvSpPr>
              <p:cNvPr id="89" name="TextBox 88"/>
              <p:cNvSpPr txBox="1"/>
              <p:nvPr/>
            </p:nvSpPr>
            <p:spPr>
              <a:xfrm>
                <a:off x="-1375235" y="501264"/>
                <a:ext cx="357790" cy="264956"/>
              </a:xfrm>
              <a:prstGeom prst="rect">
                <a:avLst/>
              </a:prstGeom>
              <a:grpFill/>
            </p:spPr>
            <p:txBody>
              <a:bodyPr wrap="none">
                <a:spAutoFit/>
              </a:bodyPr>
              <a:lstStyle/>
              <a:p>
                <a:pPr>
                  <a:defRPr/>
                </a:pPr>
                <a:r>
                  <a:rPr lang="en-US" sz="800" dirty="0">
                    <a:solidFill>
                      <a:srgbClr val="000000"/>
                    </a:solidFill>
                    <a:latin typeface="Arial"/>
                  </a:rPr>
                  <a:t>315</a:t>
                </a:r>
              </a:p>
            </p:txBody>
          </p:sp>
        </p:grpSp>
        <p:sp>
          <p:nvSpPr>
            <p:cNvPr id="52" name="TextBox 43"/>
            <p:cNvSpPr txBox="1">
              <a:spLocks noChangeArrowheads="1"/>
            </p:cNvSpPr>
            <p:nvPr/>
          </p:nvSpPr>
          <p:spPr bwMode="auto">
            <a:xfrm>
              <a:off x="-2398966" y="1143610"/>
              <a:ext cx="60785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500" dirty="0">
                  <a:solidFill>
                    <a:srgbClr val="000000"/>
                  </a:solidFill>
                </a:rPr>
                <a:t>MAG VAR -2.1</a:t>
              </a:r>
            </a:p>
          </p:txBody>
        </p:sp>
      </p:grpSp>
      <p:sp>
        <p:nvSpPr>
          <p:cNvPr id="81" name="TextBox 57"/>
          <p:cNvSpPr txBox="1">
            <a:spLocks noChangeArrowheads="1"/>
          </p:cNvSpPr>
          <p:nvPr/>
        </p:nvSpPr>
        <p:spPr bwMode="auto">
          <a:xfrm>
            <a:off x="6096000" y="3721458"/>
            <a:ext cx="1133644" cy="246221"/>
          </a:xfrm>
          <a:prstGeom prst="rect">
            <a:avLst/>
          </a:prstGeom>
          <a:solidFill>
            <a:schemeClr val="bg1">
              <a:alpha val="56078"/>
            </a:schemeClr>
          </a:solidFill>
          <a:ln w="9525">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b="1" dirty="0">
                <a:solidFill>
                  <a:srgbClr val="000000"/>
                </a:solidFill>
              </a:rPr>
              <a:t>CRASH SHACK</a:t>
            </a:r>
          </a:p>
        </p:txBody>
      </p:sp>
    </p:spTree>
    <p:extLst>
      <p:ext uri="{BB962C8B-B14F-4D97-AF65-F5344CB8AC3E}">
        <p14:creationId xmlns:p14="http://schemas.microsoft.com/office/powerpoint/2010/main" val="180535900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b="1" dirty="0" smtClean="0"/>
              <a:t>IP Inspection Of Route Cards</a:t>
            </a:r>
            <a:endParaRPr lang="en-US" b="1" dirty="0"/>
          </a:p>
        </p:txBody>
      </p:sp>
      <p:sp>
        <p:nvSpPr>
          <p:cNvPr id="3" name="Text Placeholder 2"/>
          <p:cNvSpPr>
            <a:spLocks noGrp="1"/>
          </p:cNvSpPr>
          <p:nvPr>
            <p:ph type="body" idx="1"/>
          </p:nvPr>
        </p:nvSpPr>
        <p:spPr/>
        <p:txBody>
          <a:bodyPr/>
          <a:lstStyle/>
          <a:p>
            <a:r>
              <a:rPr lang="en-US" dirty="0" smtClean="0"/>
              <a:t>Overview: QC each SNA’s route card to ensure completion IAW FTI through CP5. (~15 minutes) </a:t>
            </a:r>
            <a:endParaRPr lang="en-US" dirty="0"/>
          </a:p>
        </p:txBody>
      </p:sp>
    </p:spTree>
    <p:extLst>
      <p:ext uri="{BB962C8B-B14F-4D97-AF65-F5344CB8AC3E}">
        <p14:creationId xmlns:p14="http://schemas.microsoft.com/office/powerpoint/2010/main" val="7844049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b="1" dirty="0" smtClean="0"/>
              <a:t>Area Clean Up / Q&amp;A</a:t>
            </a:r>
            <a:endParaRPr lang="en-US" b="1" dirty="0"/>
          </a:p>
        </p:txBody>
      </p:sp>
      <p:sp>
        <p:nvSpPr>
          <p:cNvPr id="3" name="Text Placeholder 2"/>
          <p:cNvSpPr>
            <a:spLocks noGrp="1"/>
          </p:cNvSpPr>
          <p:nvPr>
            <p:ph type="body" idx="1"/>
          </p:nvPr>
        </p:nvSpPr>
        <p:spPr/>
        <p:txBody>
          <a:bodyPr/>
          <a:lstStyle/>
          <a:p>
            <a:r>
              <a:rPr lang="en-US" dirty="0" smtClean="0"/>
              <a:t>Overview: Ensure working space is clear of all chart prep materials. Be available to answer specific questions for SNAs. IPs shall be the last to leave the room. (~25 minutes) </a:t>
            </a:r>
            <a:endParaRPr lang="en-US" dirty="0"/>
          </a:p>
        </p:txBody>
      </p:sp>
    </p:spTree>
    <p:extLst>
      <p:ext uri="{BB962C8B-B14F-4D97-AF65-F5344CB8AC3E}">
        <p14:creationId xmlns:p14="http://schemas.microsoft.com/office/powerpoint/2010/main" val="1469966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Checking DAFIF Currency</a:t>
            </a:r>
            <a:endParaRPr lang="en-US" dirty="0"/>
          </a:p>
        </p:txBody>
      </p:sp>
      <p:sp>
        <p:nvSpPr>
          <p:cNvPr id="6" name="Content Placeholder 5"/>
          <p:cNvSpPr>
            <a:spLocks noGrp="1"/>
          </p:cNvSpPr>
          <p:nvPr>
            <p:ph idx="1"/>
          </p:nvPr>
        </p:nvSpPr>
        <p:spPr>
          <a:xfrm>
            <a:off x="838199" y="1825625"/>
            <a:ext cx="6798013" cy="4351338"/>
          </a:xfrm>
        </p:spPr>
        <p:txBody>
          <a:bodyPr/>
          <a:lstStyle/>
          <a:p>
            <a:r>
              <a:rPr lang="en-US" dirty="0" smtClean="0"/>
              <a:t>Follow the step by step guide.</a:t>
            </a:r>
            <a:endParaRPr lang="en-US" dirty="0"/>
          </a:p>
        </p:txBody>
      </p:sp>
    </p:spTree>
    <p:extLst>
      <p:ext uri="{BB962C8B-B14F-4D97-AF65-F5344CB8AC3E}">
        <p14:creationId xmlns:p14="http://schemas.microsoft.com/office/powerpoint/2010/main" val="794614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04814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4603235" y="2010792"/>
            <a:ext cx="2985530" cy="923330"/>
          </a:xfrm>
          <a:prstGeom prst="rect">
            <a:avLst/>
          </a:prstGeom>
          <a:solidFill>
            <a:schemeClr val="bg1"/>
          </a:solidFill>
        </p:spPr>
        <p:txBody>
          <a:bodyPr wrap="square" rtlCol="0">
            <a:spAutoFit/>
          </a:bodyPr>
          <a:lstStyle/>
          <a:p>
            <a:pPr lvl="1"/>
            <a:r>
              <a:rPr lang="en-US" altLang="en-US" dirty="0" smtClean="0">
                <a:latin typeface="Times New Roman" panose="02020603050405020304" pitchFamily="18" charset="0"/>
              </a:rPr>
              <a:t>1. Select </a:t>
            </a:r>
            <a:r>
              <a:rPr lang="en-US" altLang="en-US" dirty="0">
                <a:latin typeface="Times New Roman" panose="02020603050405020304" pitchFamily="18" charset="0"/>
              </a:rPr>
              <a:t>“Tools” Menu</a:t>
            </a:r>
          </a:p>
          <a:p>
            <a:pPr lvl="1"/>
            <a:r>
              <a:rPr lang="en-US" altLang="en-US" dirty="0" smtClean="0">
                <a:latin typeface="Times New Roman" panose="02020603050405020304" pitchFamily="18" charset="0"/>
              </a:rPr>
              <a:t>2. “Data </a:t>
            </a:r>
            <a:r>
              <a:rPr lang="en-US" altLang="en-US" dirty="0">
                <a:latin typeface="Times New Roman" panose="02020603050405020304" pitchFamily="18" charset="0"/>
              </a:rPr>
              <a:t>Administration”</a:t>
            </a:r>
          </a:p>
          <a:p>
            <a:pPr lvl="1"/>
            <a:r>
              <a:rPr lang="en-US" altLang="en-US" dirty="0" smtClean="0">
                <a:latin typeface="Times New Roman" panose="02020603050405020304" pitchFamily="18" charset="0"/>
              </a:rPr>
              <a:t>3. System </a:t>
            </a:r>
            <a:r>
              <a:rPr lang="en-US" altLang="en-US" dirty="0">
                <a:latin typeface="Times New Roman" panose="02020603050405020304" pitchFamily="18" charset="0"/>
              </a:rPr>
              <a:t>Health</a:t>
            </a:r>
            <a:r>
              <a:rPr lang="en-US" altLang="en-US" dirty="0" smtClean="0">
                <a:latin typeface="Times New Roman" panose="02020603050405020304" pitchFamily="18" charset="0"/>
              </a:rPr>
              <a:t>”</a:t>
            </a:r>
            <a:endParaRPr lang="en-US" altLang="en-US" dirty="0">
              <a:latin typeface="Times New Roman" panose="02020603050405020304" pitchFamily="18" charset="0"/>
            </a:endParaRPr>
          </a:p>
        </p:txBody>
      </p:sp>
      <p:cxnSp>
        <p:nvCxnSpPr>
          <p:cNvPr id="4" name="Straight Arrow Connector 3"/>
          <p:cNvCxnSpPr/>
          <p:nvPr/>
        </p:nvCxnSpPr>
        <p:spPr>
          <a:xfrm flipH="1" flipV="1">
            <a:off x="2683934" y="1524001"/>
            <a:ext cx="2065866" cy="1049866"/>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740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6025635" y="2578059"/>
            <a:ext cx="2985530" cy="369332"/>
          </a:xfrm>
          <a:prstGeom prst="rect">
            <a:avLst/>
          </a:prstGeom>
          <a:solidFill>
            <a:schemeClr val="bg1"/>
          </a:solidFill>
        </p:spPr>
        <p:txBody>
          <a:bodyPr wrap="square" rtlCol="0">
            <a:spAutoFit/>
          </a:bodyPr>
          <a:lstStyle/>
          <a:p>
            <a:pPr lvl="1"/>
            <a:r>
              <a:rPr lang="en-US" altLang="en-US" dirty="0" smtClean="0">
                <a:latin typeface="Times New Roman" panose="02020603050405020304" pitchFamily="18" charset="0"/>
              </a:rPr>
              <a:t>This will open.</a:t>
            </a:r>
            <a:endParaRPr lang="en-US" altLang="en-US" dirty="0">
              <a:latin typeface="Times New Roman" panose="02020603050405020304" pitchFamily="18" charset="0"/>
            </a:endParaRPr>
          </a:p>
        </p:txBody>
      </p:sp>
      <p:cxnSp>
        <p:nvCxnSpPr>
          <p:cNvPr id="5" name="Straight Arrow Connector 4"/>
          <p:cNvCxnSpPr/>
          <p:nvPr/>
        </p:nvCxnSpPr>
        <p:spPr>
          <a:xfrm flipH="1" flipV="1">
            <a:off x="4800600" y="2302934"/>
            <a:ext cx="1447800" cy="459791"/>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201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Rectangle 14"/>
          <p:cNvSpPr>
            <a:spLocks noGrp="1" noChangeArrowheads="1"/>
          </p:cNvSpPr>
          <p:nvPr>
            <p:ph type="title"/>
          </p:nvPr>
        </p:nvSpPr>
        <p:spPr/>
        <p:txBody>
          <a:bodyPr/>
          <a:lstStyle/>
          <a:p>
            <a:r>
              <a:rPr lang="en-US" altLang="en-US" dirty="0"/>
              <a:t>JMPS </a:t>
            </a:r>
            <a:r>
              <a:rPr lang="en-US" altLang="en-US" dirty="0" smtClean="0"/>
              <a:t>System Health</a:t>
            </a:r>
            <a:endParaRPr lang="en-US" altLang="en-US" dirty="0"/>
          </a:p>
        </p:txBody>
      </p:sp>
      <p:sp>
        <p:nvSpPr>
          <p:cNvPr id="3087" name="Rectangle 15"/>
          <p:cNvSpPr>
            <a:spLocks noGrp="1" noChangeArrowheads="1"/>
          </p:cNvSpPr>
          <p:nvPr>
            <p:ph idx="1"/>
          </p:nvPr>
        </p:nvSpPr>
        <p:spPr/>
        <p:txBody>
          <a:bodyPr/>
          <a:lstStyle/>
          <a:p>
            <a:r>
              <a:rPr lang="en-US" altLang="en-US" dirty="0" smtClean="0">
                <a:latin typeface="Times New Roman" panose="02020603050405020304" pitchFamily="18" charset="0"/>
              </a:rPr>
              <a:t>Check </a:t>
            </a:r>
            <a:r>
              <a:rPr lang="en-US" altLang="en-US" dirty="0">
                <a:latin typeface="Times New Roman" panose="02020603050405020304" pitchFamily="18" charset="0"/>
              </a:rPr>
              <a:t>DAFIF </a:t>
            </a:r>
            <a:r>
              <a:rPr lang="en-US" altLang="en-US" dirty="0" smtClean="0">
                <a:latin typeface="Times New Roman" panose="02020603050405020304" pitchFamily="18" charset="0"/>
              </a:rPr>
              <a:t>currency</a:t>
            </a:r>
          </a:p>
          <a:p>
            <a:r>
              <a:rPr lang="en-US" altLang="en-US" dirty="0" smtClean="0">
                <a:latin typeface="Times New Roman" panose="02020603050405020304" pitchFamily="18" charset="0"/>
              </a:rPr>
              <a:t>Check Chart Currencies</a:t>
            </a:r>
          </a:p>
          <a:p>
            <a:r>
              <a:rPr lang="en-US" altLang="en-US" dirty="0" smtClean="0">
                <a:latin typeface="Times New Roman" panose="02020603050405020304" pitchFamily="18" charset="0"/>
              </a:rPr>
              <a:t>Check OCF (Obstacle Clearance File)</a:t>
            </a:r>
          </a:p>
          <a:p>
            <a:r>
              <a:rPr lang="en-US" altLang="en-US" dirty="0" smtClean="0">
                <a:latin typeface="Times New Roman" panose="02020603050405020304" pitchFamily="18" charset="0"/>
              </a:rPr>
              <a:t>Check FLIPS</a:t>
            </a:r>
          </a:p>
          <a:p>
            <a:r>
              <a:rPr lang="en-US" altLang="en-US" dirty="0" smtClean="0">
                <a:latin typeface="Times New Roman" panose="02020603050405020304" pitchFamily="18" charset="0"/>
              </a:rPr>
              <a:t>Check Vertical Obstruction Data</a:t>
            </a:r>
          </a:p>
        </p:txBody>
      </p:sp>
      <p:pic>
        <p:nvPicPr>
          <p:cNvPr id="2" name="Picture 1"/>
          <p:cNvPicPr>
            <a:picLocks noChangeAspect="1"/>
          </p:cNvPicPr>
          <p:nvPr/>
        </p:nvPicPr>
        <p:blipFill>
          <a:blip r:embed="rId2"/>
          <a:stretch>
            <a:fillRect/>
          </a:stretch>
        </p:blipFill>
        <p:spPr>
          <a:xfrm>
            <a:off x="7299373" y="1910069"/>
            <a:ext cx="552450" cy="571500"/>
          </a:xfrm>
          <a:prstGeom prst="rect">
            <a:avLst/>
          </a:prstGeom>
        </p:spPr>
      </p:pic>
      <p:pic>
        <p:nvPicPr>
          <p:cNvPr id="3" name="Picture 2"/>
          <p:cNvPicPr>
            <a:picLocks noChangeAspect="1"/>
          </p:cNvPicPr>
          <p:nvPr/>
        </p:nvPicPr>
        <p:blipFill>
          <a:blip r:embed="rId3"/>
          <a:stretch>
            <a:fillRect/>
          </a:stretch>
        </p:blipFill>
        <p:spPr>
          <a:xfrm>
            <a:off x="7299373" y="2616506"/>
            <a:ext cx="619125" cy="495300"/>
          </a:xfrm>
          <a:prstGeom prst="rect">
            <a:avLst/>
          </a:prstGeom>
        </p:spPr>
      </p:pic>
      <p:sp>
        <p:nvSpPr>
          <p:cNvPr id="4" name="TextBox 3"/>
          <p:cNvSpPr txBox="1"/>
          <p:nvPr/>
        </p:nvSpPr>
        <p:spPr>
          <a:xfrm>
            <a:off x="7918498" y="2679490"/>
            <a:ext cx="3870820" cy="369332"/>
          </a:xfrm>
          <a:prstGeom prst="rect">
            <a:avLst/>
          </a:prstGeom>
          <a:noFill/>
        </p:spPr>
        <p:txBody>
          <a:bodyPr wrap="square" rtlCol="0">
            <a:spAutoFit/>
          </a:bodyPr>
          <a:lstStyle/>
          <a:p>
            <a:r>
              <a:rPr lang="en-US" dirty="0" smtClean="0"/>
              <a:t>= Current with system time and date</a:t>
            </a:r>
            <a:endParaRPr lang="en-US" dirty="0"/>
          </a:p>
        </p:txBody>
      </p:sp>
      <p:sp>
        <p:nvSpPr>
          <p:cNvPr id="7" name="TextBox 6"/>
          <p:cNvSpPr txBox="1"/>
          <p:nvPr/>
        </p:nvSpPr>
        <p:spPr>
          <a:xfrm>
            <a:off x="8002531" y="2058024"/>
            <a:ext cx="3970393" cy="369332"/>
          </a:xfrm>
          <a:prstGeom prst="rect">
            <a:avLst/>
          </a:prstGeom>
          <a:noFill/>
        </p:spPr>
        <p:txBody>
          <a:bodyPr wrap="square" rtlCol="0">
            <a:spAutoFit/>
          </a:bodyPr>
          <a:lstStyle/>
          <a:p>
            <a:r>
              <a:rPr lang="en-US" dirty="0" smtClean="0"/>
              <a:t>= Not current with system time and date</a:t>
            </a:r>
            <a:endParaRPr lang="en-US" dirty="0"/>
          </a:p>
        </p:txBody>
      </p:sp>
    </p:spTree>
    <p:extLst>
      <p:ext uri="{BB962C8B-B14F-4D97-AF65-F5344CB8AC3E}">
        <p14:creationId xmlns:p14="http://schemas.microsoft.com/office/powerpoint/2010/main" val="4181996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Preferences</a:t>
            </a:r>
            <a:endParaRPr lang="en-US" dirty="0"/>
          </a:p>
        </p:txBody>
      </p:sp>
      <p:sp>
        <p:nvSpPr>
          <p:cNvPr id="3" name="Content Placeholder 2"/>
          <p:cNvSpPr>
            <a:spLocks noGrp="1"/>
          </p:cNvSpPr>
          <p:nvPr>
            <p:ph idx="1"/>
          </p:nvPr>
        </p:nvSpPr>
        <p:spPr/>
        <p:txBody>
          <a:bodyPr>
            <a:normAutofit lnSpcReduction="10000"/>
          </a:bodyPr>
          <a:lstStyle/>
          <a:p>
            <a:r>
              <a:rPr lang="en-US" dirty="0" smtClean="0"/>
              <a:t>Import the system preferences via the options tab.</a:t>
            </a:r>
          </a:p>
          <a:p>
            <a:pPr lvl="1"/>
            <a:r>
              <a:rPr lang="en-US" dirty="0" smtClean="0"/>
              <a:t>Go to “Options Tab”</a:t>
            </a:r>
          </a:p>
          <a:p>
            <a:pPr lvl="1"/>
            <a:r>
              <a:rPr lang="en-US" dirty="0" smtClean="0"/>
              <a:t>Select “Preferences”</a:t>
            </a:r>
          </a:p>
          <a:p>
            <a:pPr lvl="1"/>
            <a:r>
              <a:rPr lang="en-US" dirty="0" smtClean="0"/>
              <a:t>Select the “Preference Sets” Tab</a:t>
            </a:r>
          </a:p>
          <a:p>
            <a:pPr marL="457200" lvl="1" indent="0">
              <a:buNone/>
            </a:pPr>
            <a:r>
              <a:rPr lang="en-US" dirty="0">
                <a:solidFill>
                  <a:srgbClr val="FF0000"/>
                </a:solidFill>
              </a:rPr>
              <a:t>	</a:t>
            </a:r>
            <a:r>
              <a:rPr lang="en-US" dirty="0" smtClean="0">
                <a:solidFill>
                  <a:srgbClr val="FF0000"/>
                </a:solidFill>
              </a:rPr>
              <a:t>NOTE: DO NOT MANUALLY CHANGE THE PREFERNCES UNDER THE 			            PREFERENCE TAB, THE WRONG EDIT CAN THROW OFF THE JMPS 	   	            SYSTEM AND WOULD BE HARD TO FIND/FIX. </a:t>
            </a:r>
          </a:p>
          <a:p>
            <a:pPr lvl="1"/>
            <a:r>
              <a:rPr lang="en-US" dirty="0" smtClean="0"/>
              <a:t>For TH57 SNAs, select the preference set titled 57_User_V2</a:t>
            </a:r>
          </a:p>
          <a:p>
            <a:pPr lvl="1"/>
            <a:r>
              <a:rPr lang="en-US" dirty="0" smtClean="0"/>
              <a:t>Select “Apply</a:t>
            </a:r>
            <a:r>
              <a:rPr lang="en-US" dirty="0" smtClean="0"/>
              <a:t>”</a:t>
            </a:r>
          </a:p>
          <a:p>
            <a:pPr lvl="1"/>
            <a:r>
              <a:rPr lang="en-US" dirty="0" smtClean="0"/>
              <a:t>If you need to update the preference set or it’s not there then select Import, Navigate to the CTW-5 </a:t>
            </a:r>
            <a:r>
              <a:rPr lang="en-US" dirty="0" err="1" smtClean="0"/>
              <a:t>Nav</a:t>
            </a:r>
            <a:r>
              <a:rPr lang="en-US" dirty="0" smtClean="0"/>
              <a:t> </a:t>
            </a:r>
            <a:r>
              <a:rPr lang="en-US" dirty="0" err="1" smtClean="0"/>
              <a:t>stan</a:t>
            </a:r>
            <a:r>
              <a:rPr lang="en-US" dirty="0" smtClean="0"/>
              <a:t> folder -&gt; Standard </a:t>
            </a:r>
            <a:r>
              <a:rPr lang="en-US" dirty="0" err="1" smtClean="0"/>
              <a:t>JMPS</a:t>
            </a:r>
            <a:r>
              <a:rPr lang="en-US" dirty="0" smtClean="0"/>
              <a:t> Files-&gt; Preferences and select the set to import. You will then have to apply it after import. </a:t>
            </a:r>
            <a:endParaRPr lang="en-US" dirty="0" smtClean="0"/>
          </a:p>
          <a:p>
            <a:pPr marL="457200" lvl="1" indent="0">
              <a:buNone/>
            </a:pPr>
            <a:endParaRPr lang="en-US" dirty="0"/>
          </a:p>
        </p:txBody>
      </p:sp>
    </p:spTree>
    <p:extLst>
      <p:ext uri="{BB962C8B-B14F-4D97-AF65-F5344CB8AC3E}">
        <p14:creationId xmlns:p14="http://schemas.microsoft.com/office/powerpoint/2010/main" val="3200232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2558" y="464496"/>
            <a:ext cx="4093724" cy="1453393"/>
          </a:xfrm>
          <a:prstGeom prst="rect">
            <a:avLst/>
          </a:prstGeom>
        </p:spPr>
      </p:pic>
      <p:pic>
        <p:nvPicPr>
          <p:cNvPr id="5" name="Picture 4"/>
          <p:cNvPicPr>
            <a:picLocks noChangeAspect="1"/>
          </p:cNvPicPr>
          <p:nvPr/>
        </p:nvPicPr>
        <p:blipFill>
          <a:blip r:embed="rId3"/>
          <a:stretch>
            <a:fillRect/>
          </a:stretch>
        </p:blipFill>
        <p:spPr>
          <a:xfrm>
            <a:off x="682558" y="2204678"/>
            <a:ext cx="5980890" cy="4371219"/>
          </a:xfrm>
          <a:prstGeom prst="rect">
            <a:avLst/>
          </a:prstGeom>
        </p:spPr>
      </p:pic>
      <p:pic>
        <p:nvPicPr>
          <p:cNvPr id="3" name="Picture 2"/>
          <p:cNvPicPr>
            <a:picLocks noChangeAspect="1"/>
          </p:cNvPicPr>
          <p:nvPr/>
        </p:nvPicPr>
        <p:blipFill>
          <a:blip r:embed="rId4"/>
          <a:stretch>
            <a:fillRect/>
          </a:stretch>
        </p:blipFill>
        <p:spPr>
          <a:xfrm>
            <a:off x="4577792" y="843438"/>
            <a:ext cx="6708046" cy="5028914"/>
          </a:xfrm>
          <a:prstGeom prst="rect">
            <a:avLst/>
          </a:prstGeom>
        </p:spPr>
      </p:pic>
    </p:spTree>
    <p:extLst>
      <p:ext uri="{BB962C8B-B14F-4D97-AF65-F5344CB8AC3E}">
        <p14:creationId xmlns:p14="http://schemas.microsoft.com/office/powerpoint/2010/main" val="1126766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Setting Up Overlays</a:t>
            </a:r>
            <a:endParaRPr lang="en-US" dirty="0"/>
          </a:p>
        </p:txBody>
      </p:sp>
      <p:sp>
        <p:nvSpPr>
          <p:cNvPr id="6" name="Content Placeholder 5"/>
          <p:cNvSpPr>
            <a:spLocks noGrp="1"/>
          </p:cNvSpPr>
          <p:nvPr>
            <p:ph idx="1"/>
          </p:nvPr>
        </p:nvSpPr>
        <p:spPr/>
        <p:txBody>
          <a:bodyPr/>
          <a:lstStyle/>
          <a:p>
            <a:r>
              <a:rPr lang="en-US" dirty="0" smtClean="0"/>
              <a:t>Follow the step by step guide.</a:t>
            </a:r>
            <a:endParaRPr lang="en-US" dirty="0"/>
          </a:p>
        </p:txBody>
      </p:sp>
    </p:spTree>
    <p:extLst>
      <p:ext uri="{BB962C8B-B14F-4D97-AF65-F5344CB8AC3E}">
        <p14:creationId xmlns:p14="http://schemas.microsoft.com/office/powerpoint/2010/main" val="1611187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a:xfrm>
            <a:off x="742578" y="1590474"/>
            <a:ext cx="8534400" cy="3487366"/>
          </a:xfrm>
          <a:noFill/>
        </p:spPr>
        <p:txBody>
          <a:bodyPr>
            <a:normAutofit/>
          </a:bodyPr>
          <a:lstStyle/>
          <a:p>
            <a:r>
              <a:rPr lang="en-US" dirty="0" smtClean="0"/>
              <a:t>Be able to re-iterate the lessons from JMPS 1.</a:t>
            </a:r>
          </a:p>
          <a:p>
            <a:r>
              <a:rPr lang="en-US" dirty="0" smtClean="0"/>
              <a:t>Be able to plan a low level route using manual point input (MGRS or Lat-Long) and Local Points.</a:t>
            </a:r>
          </a:p>
          <a:p>
            <a:r>
              <a:rPr lang="en-US" dirty="0" smtClean="0"/>
              <a:t>Be able to prepare route chart and route card IAW FTI.</a:t>
            </a:r>
          </a:p>
          <a:p>
            <a:r>
              <a:rPr lang="en-US" dirty="0" smtClean="0"/>
              <a:t>Understand briefing techniques and briefing space preparation.</a:t>
            </a:r>
          </a:p>
          <a:p>
            <a:r>
              <a:rPr lang="en-US" dirty="0" smtClean="0"/>
              <a:t>Brief low level route IAW FTI.</a:t>
            </a:r>
          </a:p>
          <a:p>
            <a:pPr marL="0" indent="0">
              <a:buNone/>
            </a:pPr>
            <a:endParaRPr lang="en-US" dirty="0"/>
          </a:p>
        </p:txBody>
      </p:sp>
    </p:spTree>
    <p:extLst>
      <p:ext uri="{BB962C8B-B14F-4D97-AF65-F5344CB8AC3E}">
        <p14:creationId xmlns:p14="http://schemas.microsoft.com/office/powerpoint/2010/main" val="1072449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cxnSp>
        <p:nvCxnSpPr>
          <p:cNvPr id="3" name="Straight Arrow Connector 2"/>
          <p:cNvCxnSpPr/>
          <p:nvPr/>
        </p:nvCxnSpPr>
        <p:spPr>
          <a:xfrm flipH="1" flipV="1">
            <a:off x="1198606" y="383059"/>
            <a:ext cx="1299877" cy="1974394"/>
          </a:xfrm>
          <a:prstGeom prst="straightConnector1">
            <a:avLst/>
          </a:prstGeom>
          <a:ln w="130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42054" y="2357453"/>
            <a:ext cx="2471351" cy="646331"/>
          </a:xfrm>
          <a:prstGeom prst="rect">
            <a:avLst/>
          </a:prstGeom>
          <a:solidFill>
            <a:schemeClr val="bg1"/>
          </a:solidFill>
        </p:spPr>
        <p:txBody>
          <a:bodyPr wrap="square" rtlCol="0">
            <a:spAutoFit/>
          </a:bodyPr>
          <a:lstStyle/>
          <a:p>
            <a:r>
              <a:rPr lang="en-US" dirty="0" smtClean="0"/>
              <a:t>Click here to set up the overlays.</a:t>
            </a:r>
            <a:endParaRPr lang="en-US" dirty="0"/>
          </a:p>
        </p:txBody>
      </p:sp>
    </p:spTree>
    <p:extLst>
      <p:ext uri="{BB962C8B-B14F-4D97-AF65-F5344CB8AC3E}">
        <p14:creationId xmlns:p14="http://schemas.microsoft.com/office/powerpoint/2010/main" val="4031315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42109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cxnSp>
        <p:nvCxnSpPr>
          <p:cNvPr id="3" name="Straight Arrow Connector 2"/>
          <p:cNvCxnSpPr/>
          <p:nvPr/>
        </p:nvCxnSpPr>
        <p:spPr>
          <a:xfrm flipH="1" flipV="1">
            <a:off x="1952368" y="2275411"/>
            <a:ext cx="3343781" cy="787797"/>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618735" y="2607276"/>
            <a:ext cx="3677413" cy="476516"/>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1848544" y="2928551"/>
            <a:ext cx="3448254" cy="141518"/>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848544" y="3097514"/>
            <a:ext cx="3605623" cy="412520"/>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351006" y="3152404"/>
            <a:ext cx="4103161" cy="715261"/>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843574" y="1618735"/>
            <a:ext cx="3452575" cy="1465058"/>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51070" y="1454147"/>
            <a:ext cx="3340109" cy="1606476"/>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53487" y="2910263"/>
            <a:ext cx="2471351" cy="369332"/>
          </a:xfrm>
          <a:prstGeom prst="rect">
            <a:avLst/>
          </a:prstGeom>
          <a:solidFill>
            <a:schemeClr val="bg1"/>
          </a:solidFill>
        </p:spPr>
        <p:txBody>
          <a:bodyPr wrap="square" rtlCol="0">
            <a:spAutoFit/>
          </a:bodyPr>
          <a:lstStyle/>
          <a:p>
            <a:r>
              <a:rPr lang="en-US" dirty="0" smtClean="0"/>
              <a:t>Select these options.</a:t>
            </a:r>
            <a:endParaRPr lang="en-US" dirty="0"/>
          </a:p>
        </p:txBody>
      </p:sp>
    </p:spTree>
    <p:extLst>
      <p:ext uri="{BB962C8B-B14F-4D97-AF65-F5344CB8AC3E}">
        <p14:creationId xmlns:p14="http://schemas.microsoft.com/office/powerpoint/2010/main" val="218776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TextBox 1"/>
          <p:cNvSpPr txBox="1"/>
          <p:nvPr/>
        </p:nvSpPr>
        <p:spPr>
          <a:xfrm>
            <a:off x="4142688" y="2155064"/>
            <a:ext cx="2835479" cy="369332"/>
          </a:xfrm>
          <a:prstGeom prst="rect">
            <a:avLst/>
          </a:prstGeom>
          <a:solidFill>
            <a:schemeClr val="bg1"/>
          </a:solidFill>
        </p:spPr>
        <p:txBody>
          <a:bodyPr wrap="square" rtlCol="0">
            <a:spAutoFit/>
          </a:bodyPr>
          <a:lstStyle/>
          <a:p>
            <a:r>
              <a:rPr lang="en-US" dirty="0" smtClean="0"/>
              <a:t>Right click to bring this up.</a:t>
            </a:r>
            <a:endParaRPr lang="en-US" dirty="0"/>
          </a:p>
        </p:txBody>
      </p:sp>
      <p:cxnSp>
        <p:nvCxnSpPr>
          <p:cNvPr id="5" name="Straight Arrow Connector 4"/>
          <p:cNvCxnSpPr/>
          <p:nvPr/>
        </p:nvCxnSpPr>
        <p:spPr>
          <a:xfrm>
            <a:off x="9094573" y="4436077"/>
            <a:ext cx="642551" cy="1717588"/>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805174" y="2437143"/>
            <a:ext cx="1004296" cy="1998933"/>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59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581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Oval 1"/>
          <p:cNvSpPr/>
          <p:nvPr/>
        </p:nvSpPr>
        <p:spPr>
          <a:xfrm>
            <a:off x="1392572" y="2265028"/>
            <a:ext cx="260059" cy="2432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288456" y="2265028"/>
            <a:ext cx="924763" cy="2432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4047465" y="4468419"/>
            <a:ext cx="924763" cy="2432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441612" y="1806534"/>
            <a:ext cx="422037" cy="369332"/>
          </a:xfrm>
          <a:prstGeom prst="rect">
            <a:avLst/>
          </a:prstGeom>
          <a:solidFill>
            <a:schemeClr val="bg1"/>
          </a:solidFill>
          <a:ln w="9525">
            <a:solidFill>
              <a:schemeClr val="tx1"/>
            </a:solidFill>
          </a:ln>
        </p:spPr>
        <p:txBody>
          <a:bodyPr wrap="square" rtlCol="0">
            <a:spAutoFit/>
          </a:bodyPr>
          <a:lstStyle/>
          <a:p>
            <a:r>
              <a:rPr lang="en-US" dirty="0" smtClean="0"/>
              <a:t>1.</a:t>
            </a:r>
            <a:endParaRPr lang="en-US" dirty="0"/>
          </a:p>
        </p:txBody>
      </p:sp>
      <p:sp>
        <p:nvSpPr>
          <p:cNvPr id="9" name="TextBox 8"/>
          <p:cNvSpPr txBox="1"/>
          <p:nvPr/>
        </p:nvSpPr>
        <p:spPr>
          <a:xfrm>
            <a:off x="3171156" y="1895696"/>
            <a:ext cx="422037" cy="369332"/>
          </a:xfrm>
          <a:prstGeom prst="rect">
            <a:avLst/>
          </a:prstGeom>
          <a:solidFill>
            <a:schemeClr val="bg1"/>
          </a:solidFill>
          <a:ln w="9525">
            <a:solidFill>
              <a:schemeClr val="tx1"/>
            </a:solidFill>
          </a:ln>
        </p:spPr>
        <p:txBody>
          <a:bodyPr wrap="square" rtlCol="0">
            <a:spAutoFit/>
          </a:bodyPr>
          <a:lstStyle/>
          <a:p>
            <a:r>
              <a:rPr lang="en-US" dirty="0" smtClean="0"/>
              <a:t>2.</a:t>
            </a:r>
            <a:endParaRPr lang="en-US" dirty="0"/>
          </a:p>
        </p:txBody>
      </p:sp>
      <p:sp>
        <p:nvSpPr>
          <p:cNvPr id="10" name="TextBox 9"/>
          <p:cNvSpPr txBox="1"/>
          <p:nvPr/>
        </p:nvSpPr>
        <p:spPr>
          <a:xfrm>
            <a:off x="4366143" y="3979445"/>
            <a:ext cx="422037" cy="369332"/>
          </a:xfrm>
          <a:prstGeom prst="rect">
            <a:avLst/>
          </a:prstGeom>
          <a:solidFill>
            <a:schemeClr val="bg1"/>
          </a:solidFill>
          <a:ln w="9525">
            <a:solidFill>
              <a:schemeClr val="tx1"/>
            </a:solidFill>
          </a:ln>
        </p:spPr>
        <p:txBody>
          <a:bodyPr wrap="square" rtlCol="0">
            <a:spAutoFit/>
          </a:bodyPr>
          <a:lstStyle/>
          <a:p>
            <a:r>
              <a:rPr lang="en-US" dirty="0"/>
              <a:t>3</a:t>
            </a:r>
            <a:r>
              <a:rPr lang="en-US" dirty="0" smtClean="0"/>
              <a:t>.</a:t>
            </a:r>
            <a:endParaRPr lang="en-US" dirty="0"/>
          </a:p>
        </p:txBody>
      </p:sp>
      <p:sp>
        <p:nvSpPr>
          <p:cNvPr id="11" name="TextBox 10"/>
          <p:cNvSpPr txBox="1"/>
          <p:nvPr/>
        </p:nvSpPr>
        <p:spPr>
          <a:xfrm>
            <a:off x="5400623" y="1157032"/>
            <a:ext cx="4361216" cy="923330"/>
          </a:xfrm>
          <a:prstGeom prst="rect">
            <a:avLst/>
          </a:prstGeom>
          <a:solidFill>
            <a:schemeClr val="bg1"/>
          </a:solidFill>
        </p:spPr>
        <p:txBody>
          <a:bodyPr wrap="square" rtlCol="0">
            <a:spAutoFit/>
          </a:bodyPr>
          <a:lstStyle/>
          <a:p>
            <a:r>
              <a:rPr lang="en-US" dirty="0" smtClean="0"/>
              <a:t>1. Check the box.</a:t>
            </a:r>
          </a:p>
          <a:p>
            <a:r>
              <a:rPr lang="en-US" dirty="0" smtClean="0"/>
              <a:t>2. Select your altitude, recommend 300’.</a:t>
            </a:r>
          </a:p>
          <a:p>
            <a:r>
              <a:rPr lang="en-US" dirty="0" smtClean="0"/>
              <a:t>3. Select apply.</a:t>
            </a:r>
            <a:endParaRPr lang="en-US" dirty="0"/>
          </a:p>
        </p:txBody>
      </p:sp>
      <p:cxnSp>
        <p:nvCxnSpPr>
          <p:cNvPr id="12" name="Straight Arrow Connector 11"/>
          <p:cNvCxnSpPr/>
          <p:nvPr/>
        </p:nvCxnSpPr>
        <p:spPr>
          <a:xfrm flipH="1">
            <a:off x="4731744" y="2090258"/>
            <a:ext cx="577088" cy="1889187"/>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669625" y="1563114"/>
            <a:ext cx="1639207" cy="517248"/>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908482" y="1238461"/>
            <a:ext cx="3401871" cy="657235"/>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121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Oval 2"/>
          <p:cNvSpPr/>
          <p:nvPr/>
        </p:nvSpPr>
        <p:spPr>
          <a:xfrm>
            <a:off x="2984742" y="4462944"/>
            <a:ext cx="924763" cy="2432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a:xfrm flipH="1">
            <a:off x="3657600" y="2032991"/>
            <a:ext cx="1469114" cy="2267160"/>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26714" y="1663659"/>
            <a:ext cx="1274086" cy="369332"/>
          </a:xfrm>
          <a:prstGeom prst="rect">
            <a:avLst/>
          </a:prstGeom>
          <a:solidFill>
            <a:schemeClr val="bg1"/>
          </a:solidFill>
        </p:spPr>
        <p:txBody>
          <a:bodyPr wrap="square" rtlCol="0">
            <a:spAutoFit/>
          </a:bodyPr>
          <a:lstStyle/>
          <a:p>
            <a:r>
              <a:rPr lang="en-US" dirty="0" smtClean="0"/>
              <a:t>Select “ok.”</a:t>
            </a:r>
            <a:endParaRPr lang="en-US" dirty="0"/>
          </a:p>
        </p:txBody>
      </p:sp>
    </p:spTree>
    <p:extLst>
      <p:ext uri="{BB962C8B-B14F-4D97-AF65-F5344CB8AC3E}">
        <p14:creationId xmlns:p14="http://schemas.microsoft.com/office/powerpoint/2010/main" val="2697384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6225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Importing Local Points</a:t>
            </a:r>
            <a:endParaRPr lang="en-US" dirty="0"/>
          </a:p>
        </p:txBody>
      </p:sp>
      <p:sp>
        <p:nvSpPr>
          <p:cNvPr id="3" name="Content Placeholder 2"/>
          <p:cNvSpPr>
            <a:spLocks noGrp="1"/>
          </p:cNvSpPr>
          <p:nvPr>
            <p:ph idx="1"/>
          </p:nvPr>
        </p:nvSpPr>
        <p:spPr/>
        <p:txBody>
          <a:bodyPr/>
          <a:lstStyle/>
          <a:p>
            <a:r>
              <a:rPr lang="en-US" dirty="0" smtClean="0"/>
              <a:t>Follow the step by step guide.</a:t>
            </a:r>
            <a:endParaRPr lang="en-US" dirty="0"/>
          </a:p>
        </p:txBody>
      </p:sp>
    </p:spTree>
    <p:extLst>
      <p:ext uri="{BB962C8B-B14F-4D97-AF65-F5344CB8AC3E}">
        <p14:creationId xmlns:p14="http://schemas.microsoft.com/office/powerpoint/2010/main" val="33176624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cxnSp>
        <p:nvCxnSpPr>
          <p:cNvPr id="5" name="Straight Arrow Connector 4"/>
          <p:cNvCxnSpPr/>
          <p:nvPr/>
        </p:nvCxnSpPr>
        <p:spPr>
          <a:xfrm flipH="1" flipV="1">
            <a:off x="719848" y="340469"/>
            <a:ext cx="3132305" cy="1449420"/>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1177048" y="729575"/>
            <a:ext cx="2675105" cy="1060314"/>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26714" y="1663659"/>
            <a:ext cx="2178758" cy="646331"/>
          </a:xfrm>
          <a:prstGeom prst="rect">
            <a:avLst/>
          </a:prstGeom>
          <a:solidFill>
            <a:schemeClr val="bg1"/>
          </a:solidFill>
        </p:spPr>
        <p:txBody>
          <a:bodyPr wrap="square" rtlCol="0">
            <a:spAutoFit/>
          </a:bodyPr>
          <a:lstStyle/>
          <a:p>
            <a:pPr marL="342900" indent="-342900">
              <a:buAutoNum type="arabicPeriod"/>
            </a:pPr>
            <a:r>
              <a:rPr lang="en-US" dirty="0" smtClean="0"/>
              <a:t>Select File</a:t>
            </a:r>
          </a:p>
          <a:p>
            <a:pPr marL="342900" indent="-342900">
              <a:buAutoNum type="arabicPeriod"/>
            </a:pPr>
            <a:r>
              <a:rPr lang="en-US" dirty="0" smtClean="0"/>
              <a:t>Select Open</a:t>
            </a:r>
            <a:endParaRPr lang="en-US" dirty="0"/>
          </a:p>
        </p:txBody>
      </p:sp>
    </p:spTree>
    <p:extLst>
      <p:ext uri="{BB962C8B-B14F-4D97-AF65-F5344CB8AC3E}">
        <p14:creationId xmlns:p14="http://schemas.microsoft.com/office/powerpoint/2010/main" val="1136657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a:noFill/>
        </p:spPr>
        <p:txBody>
          <a:bodyPr/>
          <a:lstStyle/>
          <a:p>
            <a:pPr marL="0" indent="0">
              <a:buNone/>
            </a:pPr>
            <a:r>
              <a:rPr lang="en-US" dirty="0" smtClean="0"/>
              <a:t>The purpose of the TRF Zero is to give the SNA a refresher on how to utilize JMPS for their Low Level, NVG, and Form flights and a demonstration of how to plan their route, set up their briefing space, and successfully deliver a Low Level Brief. </a:t>
            </a:r>
          </a:p>
          <a:p>
            <a:pPr marL="0" indent="0">
              <a:buNone/>
            </a:pPr>
            <a:endParaRPr lang="en-US" b="1" dirty="0">
              <a:solidFill>
                <a:srgbClr val="FF0000"/>
              </a:solidFill>
            </a:endParaRPr>
          </a:p>
          <a:p>
            <a:pPr marL="0" indent="0" algn="ctr">
              <a:buNone/>
            </a:pPr>
            <a:r>
              <a:rPr lang="en-US" b="1" dirty="0" smtClean="0">
                <a:solidFill>
                  <a:srgbClr val="FF0000"/>
                </a:solidFill>
              </a:rPr>
              <a:t>THIS CLASS SHOULD UTILIZE THE FULL 2.5 HRS. </a:t>
            </a:r>
          </a:p>
          <a:p>
            <a:pPr marL="0" indent="0" algn="ctr">
              <a:buNone/>
            </a:pPr>
            <a:r>
              <a:rPr lang="en-US" b="1" dirty="0" smtClean="0">
                <a:solidFill>
                  <a:srgbClr val="FF0000"/>
                </a:solidFill>
              </a:rPr>
              <a:t>The Instructor shall remain in the classroom to assist and answer questions until the last SNA has departed. </a:t>
            </a:r>
            <a:endParaRPr lang="en-US" b="1" dirty="0">
              <a:solidFill>
                <a:srgbClr val="FF0000"/>
              </a:solidFill>
            </a:endParaRPr>
          </a:p>
        </p:txBody>
      </p:sp>
    </p:spTree>
    <p:extLst>
      <p:ext uri="{BB962C8B-B14F-4D97-AF65-F5344CB8AC3E}">
        <p14:creationId xmlns:p14="http://schemas.microsoft.com/office/powerpoint/2010/main" val="1299993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cxnSp>
        <p:nvCxnSpPr>
          <p:cNvPr id="5" name="Straight Arrow Connector 4"/>
          <p:cNvCxnSpPr/>
          <p:nvPr/>
        </p:nvCxnSpPr>
        <p:spPr>
          <a:xfrm flipH="1">
            <a:off x="6157609" y="2996119"/>
            <a:ext cx="2461097" cy="311285"/>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132561" y="2782669"/>
            <a:ext cx="2820784" cy="369332"/>
          </a:xfrm>
          <a:prstGeom prst="rect">
            <a:avLst/>
          </a:prstGeom>
          <a:solidFill>
            <a:schemeClr val="bg1"/>
          </a:solidFill>
        </p:spPr>
        <p:txBody>
          <a:bodyPr wrap="square" rtlCol="0">
            <a:spAutoFit/>
          </a:bodyPr>
          <a:lstStyle/>
          <a:p>
            <a:pPr marL="342900" indent="-342900">
              <a:buAutoNum type="arabicPeriod"/>
            </a:pPr>
            <a:r>
              <a:rPr lang="en-US" dirty="0" smtClean="0"/>
              <a:t>Select “Local Points”</a:t>
            </a:r>
          </a:p>
        </p:txBody>
      </p:sp>
    </p:spTree>
    <p:extLst>
      <p:ext uri="{BB962C8B-B14F-4D97-AF65-F5344CB8AC3E}">
        <p14:creationId xmlns:p14="http://schemas.microsoft.com/office/powerpoint/2010/main" val="1805238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cxnSp>
        <p:nvCxnSpPr>
          <p:cNvPr id="5" name="Straight Arrow Connector 4"/>
          <p:cNvCxnSpPr/>
          <p:nvPr/>
        </p:nvCxnSpPr>
        <p:spPr>
          <a:xfrm flipH="1" flipV="1">
            <a:off x="5933873" y="2324911"/>
            <a:ext cx="2363821" cy="671208"/>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132561" y="2782669"/>
            <a:ext cx="1955022" cy="369332"/>
          </a:xfrm>
          <a:prstGeom prst="rect">
            <a:avLst/>
          </a:prstGeom>
          <a:solidFill>
            <a:schemeClr val="bg1"/>
          </a:solidFill>
        </p:spPr>
        <p:txBody>
          <a:bodyPr wrap="square" rtlCol="0">
            <a:spAutoFit/>
          </a:bodyPr>
          <a:lstStyle/>
          <a:p>
            <a:r>
              <a:rPr lang="en-US" dirty="0" smtClean="0"/>
              <a:t>This box will open.</a:t>
            </a:r>
          </a:p>
        </p:txBody>
      </p:sp>
    </p:spTree>
    <p:extLst>
      <p:ext uri="{BB962C8B-B14F-4D97-AF65-F5344CB8AC3E}">
        <p14:creationId xmlns:p14="http://schemas.microsoft.com/office/powerpoint/2010/main" val="20689741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cxnSp>
        <p:nvCxnSpPr>
          <p:cNvPr id="3" name="Straight Arrow Connector 2"/>
          <p:cNvCxnSpPr/>
          <p:nvPr/>
        </p:nvCxnSpPr>
        <p:spPr>
          <a:xfrm flipH="1" flipV="1">
            <a:off x="3287949" y="700391"/>
            <a:ext cx="5330758" cy="2295728"/>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18290" y="321014"/>
            <a:ext cx="5145931" cy="37937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307658" y="2724303"/>
            <a:ext cx="3102887" cy="2585323"/>
          </a:xfrm>
          <a:prstGeom prst="rect">
            <a:avLst/>
          </a:prstGeom>
          <a:solidFill>
            <a:schemeClr val="bg1"/>
          </a:solidFill>
        </p:spPr>
        <p:txBody>
          <a:bodyPr wrap="square" rtlCol="0">
            <a:spAutoFit/>
          </a:bodyPr>
          <a:lstStyle/>
          <a:p>
            <a:pPr marL="342900" indent="-342900">
              <a:buAutoNum type="arabicPeriod"/>
            </a:pPr>
            <a:r>
              <a:rPr lang="en-US" dirty="0" smtClean="0"/>
              <a:t>Map to here.</a:t>
            </a:r>
          </a:p>
          <a:p>
            <a:pPr marL="342900" indent="-342900">
              <a:buAutoNum type="arabicPeriod"/>
            </a:pPr>
            <a:r>
              <a:rPr lang="en-US" dirty="0" smtClean="0"/>
              <a:t>Open: </a:t>
            </a:r>
            <a:r>
              <a:rPr lang="en-US" dirty="0" smtClean="0"/>
              <a:t>LocalPoints_NOV2020.lpx</a:t>
            </a:r>
          </a:p>
          <a:p>
            <a:r>
              <a:rPr lang="en-US" dirty="0" smtClean="0"/>
              <a:t>*NOTE: Local points may be updated, use latest dated version. </a:t>
            </a:r>
          </a:p>
          <a:p>
            <a:r>
              <a:rPr lang="en-US" dirty="0" smtClean="0"/>
              <a:t>*NOTE: May have to change file type from .</a:t>
            </a:r>
            <a:r>
              <a:rPr lang="en-US" dirty="0" err="1" smtClean="0"/>
              <a:t>lpt</a:t>
            </a:r>
            <a:r>
              <a:rPr lang="en-US" dirty="0" smtClean="0"/>
              <a:t> to .</a:t>
            </a:r>
            <a:r>
              <a:rPr lang="en-US" dirty="0" err="1" smtClean="0"/>
              <a:t>lpx</a:t>
            </a:r>
            <a:r>
              <a:rPr lang="en-US" dirty="0" smtClean="0"/>
              <a:t> if you don’t see it. </a:t>
            </a:r>
            <a:endParaRPr lang="en-US" dirty="0" smtClean="0"/>
          </a:p>
        </p:txBody>
      </p:sp>
      <p:cxnSp>
        <p:nvCxnSpPr>
          <p:cNvPr id="7" name="Straight Arrow Connector 6"/>
          <p:cNvCxnSpPr>
            <a:stCxn id="6" idx="1"/>
          </p:cNvCxnSpPr>
          <p:nvPr/>
        </p:nvCxnSpPr>
        <p:spPr>
          <a:xfrm flipH="1" flipV="1">
            <a:off x="1835286" y="1241903"/>
            <a:ext cx="6472372" cy="2775062"/>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6828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Oval 4"/>
          <p:cNvSpPr/>
          <p:nvPr/>
        </p:nvSpPr>
        <p:spPr>
          <a:xfrm>
            <a:off x="5867400" y="1660188"/>
            <a:ext cx="457200" cy="447472"/>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625175" y="2730229"/>
            <a:ext cx="573931" cy="544749"/>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31140" y="1449420"/>
            <a:ext cx="573931" cy="544749"/>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61570" y="1994169"/>
            <a:ext cx="573931" cy="544749"/>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732196" y="2457854"/>
            <a:ext cx="573931" cy="544749"/>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4199107" y="1819072"/>
            <a:ext cx="1452663" cy="1455906"/>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199107" y="3002604"/>
            <a:ext cx="1092976" cy="479898"/>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5" idx="4"/>
          </p:cNvCxnSpPr>
          <p:nvPr/>
        </p:nvCxnSpPr>
        <p:spPr>
          <a:xfrm flipV="1">
            <a:off x="5867400" y="2107660"/>
            <a:ext cx="228600" cy="1167318"/>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8" idx="3"/>
          </p:cNvCxnSpPr>
          <p:nvPr/>
        </p:nvCxnSpPr>
        <p:spPr>
          <a:xfrm flipV="1">
            <a:off x="6096000" y="2459141"/>
            <a:ext cx="1849620" cy="945540"/>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9" idx="2"/>
          </p:cNvCxnSpPr>
          <p:nvPr/>
        </p:nvCxnSpPr>
        <p:spPr>
          <a:xfrm flipV="1">
            <a:off x="6556443" y="2730229"/>
            <a:ext cx="2175753" cy="674452"/>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92083" y="3274978"/>
            <a:ext cx="1449185" cy="369332"/>
          </a:xfrm>
          <a:prstGeom prst="rect">
            <a:avLst/>
          </a:prstGeom>
          <a:solidFill>
            <a:schemeClr val="bg1"/>
          </a:solidFill>
        </p:spPr>
        <p:txBody>
          <a:bodyPr wrap="square" rtlCol="0">
            <a:spAutoFit/>
          </a:bodyPr>
          <a:lstStyle/>
          <a:p>
            <a:r>
              <a:rPr lang="en-US" dirty="0" smtClean="0"/>
              <a:t>Your Points…</a:t>
            </a:r>
          </a:p>
        </p:txBody>
      </p:sp>
    </p:spTree>
    <p:extLst>
      <p:ext uri="{BB962C8B-B14F-4D97-AF65-F5344CB8AC3E}">
        <p14:creationId xmlns:p14="http://schemas.microsoft.com/office/powerpoint/2010/main" val="19736715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275424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cxnSp>
        <p:nvCxnSpPr>
          <p:cNvPr id="5" name="Straight Arrow Connector 4"/>
          <p:cNvCxnSpPr/>
          <p:nvPr/>
        </p:nvCxnSpPr>
        <p:spPr>
          <a:xfrm flipV="1">
            <a:off x="4165059" y="4192621"/>
            <a:ext cx="231843" cy="1631004"/>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1089498" y="5823625"/>
            <a:ext cx="1245140" cy="800911"/>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072228" y="5667982"/>
            <a:ext cx="3209891" cy="646331"/>
          </a:xfrm>
          <a:prstGeom prst="rect">
            <a:avLst/>
          </a:prstGeom>
          <a:solidFill>
            <a:schemeClr val="bg1"/>
          </a:solidFill>
        </p:spPr>
        <p:txBody>
          <a:bodyPr wrap="square" rtlCol="0">
            <a:spAutoFit/>
          </a:bodyPr>
          <a:lstStyle/>
          <a:p>
            <a:pPr marL="342900" indent="-342900">
              <a:buAutoNum type="arabicPeriod"/>
            </a:pPr>
            <a:r>
              <a:rPr lang="en-US" dirty="0" smtClean="0"/>
              <a:t>Select Files</a:t>
            </a:r>
          </a:p>
          <a:p>
            <a:pPr marL="342900" indent="-342900">
              <a:buAutoNum type="arabicPeriod"/>
            </a:pPr>
            <a:r>
              <a:rPr lang="en-US" dirty="0" smtClean="0"/>
              <a:t>Select Student </a:t>
            </a:r>
            <a:r>
              <a:rPr lang="en-US" dirty="0"/>
              <a:t>F</a:t>
            </a:r>
            <a:r>
              <a:rPr lang="en-US" dirty="0" smtClean="0"/>
              <a:t>older</a:t>
            </a:r>
          </a:p>
        </p:txBody>
      </p:sp>
    </p:spTree>
    <p:extLst>
      <p:ext uri="{BB962C8B-B14F-4D97-AF65-F5344CB8AC3E}">
        <p14:creationId xmlns:p14="http://schemas.microsoft.com/office/powerpoint/2010/main" val="3762032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Oval 1"/>
          <p:cNvSpPr/>
          <p:nvPr/>
        </p:nvSpPr>
        <p:spPr>
          <a:xfrm>
            <a:off x="3472775" y="1955260"/>
            <a:ext cx="2227634" cy="301557"/>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3677055" y="2256817"/>
            <a:ext cx="680936" cy="3411165"/>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072228" y="5667982"/>
            <a:ext cx="3949193" cy="369332"/>
          </a:xfrm>
          <a:prstGeom prst="rect">
            <a:avLst/>
          </a:prstGeom>
          <a:solidFill>
            <a:schemeClr val="bg1"/>
          </a:solidFill>
        </p:spPr>
        <p:txBody>
          <a:bodyPr wrap="square" rtlCol="0">
            <a:spAutoFit/>
          </a:bodyPr>
          <a:lstStyle/>
          <a:p>
            <a:pPr marL="342900" indent="-342900">
              <a:buAutoNum type="arabicPeriod"/>
            </a:pPr>
            <a:r>
              <a:rPr lang="en-US" dirty="0" smtClean="0"/>
              <a:t>Select CTW-5 NAV STAN FOLDER</a:t>
            </a:r>
          </a:p>
        </p:txBody>
      </p:sp>
    </p:spTree>
    <p:extLst>
      <p:ext uri="{BB962C8B-B14F-4D97-AF65-F5344CB8AC3E}">
        <p14:creationId xmlns:p14="http://schemas.microsoft.com/office/powerpoint/2010/main" val="20753284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cxnSp>
        <p:nvCxnSpPr>
          <p:cNvPr id="4" name="Straight Arrow Connector 3"/>
          <p:cNvCxnSpPr/>
          <p:nvPr/>
        </p:nvCxnSpPr>
        <p:spPr>
          <a:xfrm flipV="1">
            <a:off x="3657600" y="3171217"/>
            <a:ext cx="535021" cy="2636196"/>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072228" y="5667982"/>
            <a:ext cx="3949193" cy="369332"/>
          </a:xfrm>
          <a:prstGeom prst="rect">
            <a:avLst/>
          </a:prstGeom>
          <a:solidFill>
            <a:schemeClr val="bg1"/>
          </a:solidFill>
        </p:spPr>
        <p:txBody>
          <a:bodyPr wrap="square" rtlCol="0">
            <a:spAutoFit/>
          </a:bodyPr>
          <a:lstStyle/>
          <a:p>
            <a:pPr marL="342900" indent="-342900">
              <a:buAutoNum type="arabicPeriod"/>
            </a:pPr>
            <a:r>
              <a:rPr lang="en-US" dirty="0" smtClean="0"/>
              <a:t>Select Standard JMPS Files</a:t>
            </a:r>
          </a:p>
        </p:txBody>
      </p:sp>
    </p:spTree>
    <p:extLst>
      <p:ext uri="{BB962C8B-B14F-4D97-AF65-F5344CB8AC3E}">
        <p14:creationId xmlns:p14="http://schemas.microsoft.com/office/powerpoint/2010/main" val="27988741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4704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cxnSp>
        <p:nvCxnSpPr>
          <p:cNvPr id="3" name="Straight Arrow Connector 2"/>
          <p:cNvCxnSpPr/>
          <p:nvPr/>
        </p:nvCxnSpPr>
        <p:spPr>
          <a:xfrm flipV="1">
            <a:off x="3677055" y="2704289"/>
            <a:ext cx="680936" cy="2963694"/>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826868" y="5466945"/>
            <a:ext cx="4387175" cy="661481"/>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072228" y="5667982"/>
            <a:ext cx="3949193" cy="646331"/>
          </a:xfrm>
          <a:prstGeom prst="rect">
            <a:avLst/>
          </a:prstGeom>
          <a:solidFill>
            <a:schemeClr val="bg1"/>
          </a:solidFill>
        </p:spPr>
        <p:txBody>
          <a:bodyPr wrap="square" rtlCol="0">
            <a:spAutoFit/>
          </a:bodyPr>
          <a:lstStyle/>
          <a:p>
            <a:pPr marL="342900" indent="-342900">
              <a:buAutoNum type="arabicPeriod"/>
            </a:pPr>
            <a:r>
              <a:rPr lang="en-US" dirty="0" smtClean="0"/>
              <a:t>Select: LocalPoints_NOV2020.lpx</a:t>
            </a:r>
          </a:p>
          <a:p>
            <a:pPr marL="342900" indent="-342900">
              <a:buAutoNum type="arabicPeriod"/>
            </a:pPr>
            <a:r>
              <a:rPr lang="en-US" dirty="0" smtClean="0"/>
              <a:t>Drag and drop the file on the chart.</a:t>
            </a:r>
          </a:p>
        </p:txBody>
      </p:sp>
    </p:spTree>
    <p:extLst>
      <p:ext uri="{BB962C8B-B14F-4D97-AF65-F5344CB8AC3E}">
        <p14:creationId xmlns:p14="http://schemas.microsoft.com/office/powerpoint/2010/main" val="3855247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sz="2400" dirty="0" smtClean="0"/>
              <a:t>JMPS Review / Work Space setup </a:t>
            </a:r>
          </a:p>
          <a:p>
            <a:r>
              <a:rPr lang="en-US" sz="2400" dirty="0" smtClean="0"/>
              <a:t>Build TFR 4001 route through Check Point 5 using local points </a:t>
            </a:r>
          </a:p>
          <a:p>
            <a:r>
              <a:rPr lang="en-US" sz="2400" dirty="0" smtClean="0"/>
              <a:t>Route Card preparation </a:t>
            </a:r>
          </a:p>
          <a:p>
            <a:r>
              <a:rPr lang="en-US" sz="2400" dirty="0" smtClean="0"/>
              <a:t>SLAP data and Vertical Obstruction analysis </a:t>
            </a:r>
          </a:p>
          <a:p>
            <a:r>
              <a:rPr lang="en-US" sz="2400" dirty="0" smtClean="0"/>
              <a:t>Chart preparation </a:t>
            </a:r>
          </a:p>
          <a:p>
            <a:r>
              <a:rPr lang="en-US" sz="2400" dirty="0"/>
              <a:t>Transpose the route </a:t>
            </a:r>
            <a:r>
              <a:rPr lang="en-US" sz="2400" dirty="0" smtClean="0"/>
              <a:t>on the </a:t>
            </a:r>
            <a:r>
              <a:rPr lang="en-US" sz="2400" dirty="0"/>
              <a:t>chart</a:t>
            </a:r>
          </a:p>
          <a:p>
            <a:pPr lvl="1"/>
            <a:r>
              <a:rPr lang="en-US" dirty="0" smtClean="0"/>
              <a:t>Doghouse placement</a:t>
            </a:r>
          </a:p>
          <a:p>
            <a:pPr lvl="1"/>
            <a:r>
              <a:rPr lang="en-US" dirty="0" smtClean="0"/>
              <a:t>Identifying key features</a:t>
            </a:r>
          </a:p>
          <a:p>
            <a:r>
              <a:rPr lang="en-US" sz="2400" dirty="0" smtClean="0"/>
              <a:t>Briefing space set up techniques</a:t>
            </a:r>
            <a:endParaRPr lang="en-US" dirty="0" smtClean="0"/>
          </a:p>
          <a:p>
            <a:endParaRPr lang="en-US" dirty="0" smtClean="0"/>
          </a:p>
        </p:txBody>
      </p:sp>
    </p:spTree>
    <p:extLst>
      <p:ext uri="{BB962C8B-B14F-4D97-AF65-F5344CB8AC3E}">
        <p14:creationId xmlns:p14="http://schemas.microsoft.com/office/powerpoint/2010/main" val="12036423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cxnSp>
        <p:nvCxnSpPr>
          <p:cNvPr id="3" name="Straight Arrow Connector 2"/>
          <p:cNvCxnSpPr/>
          <p:nvPr/>
        </p:nvCxnSpPr>
        <p:spPr>
          <a:xfrm flipV="1">
            <a:off x="6750996" y="3894306"/>
            <a:ext cx="3404680" cy="1786647"/>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3404681" y="1011677"/>
            <a:ext cx="3346315" cy="4669276"/>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826868" y="5564221"/>
            <a:ext cx="924129" cy="116732"/>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78739" y="5564221"/>
            <a:ext cx="2081601" cy="369332"/>
          </a:xfrm>
          <a:prstGeom prst="rect">
            <a:avLst/>
          </a:prstGeom>
          <a:solidFill>
            <a:schemeClr val="bg1"/>
          </a:solidFill>
        </p:spPr>
        <p:txBody>
          <a:bodyPr wrap="square" rtlCol="0">
            <a:spAutoFit/>
          </a:bodyPr>
          <a:lstStyle/>
          <a:p>
            <a:r>
              <a:rPr lang="en-US" dirty="0" smtClean="0"/>
              <a:t>Points will populate.</a:t>
            </a:r>
          </a:p>
        </p:txBody>
      </p:sp>
    </p:spTree>
    <p:extLst>
      <p:ext uri="{BB962C8B-B14F-4D97-AF65-F5344CB8AC3E}">
        <p14:creationId xmlns:p14="http://schemas.microsoft.com/office/powerpoint/2010/main" val="1554713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cxnSp>
        <p:nvCxnSpPr>
          <p:cNvPr id="5" name="Straight Arrow Connector 4"/>
          <p:cNvCxnSpPr/>
          <p:nvPr/>
        </p:nvCxnSpPr>
        <p:spPr>
          <a:xfrm flipH="1" flipV="1">
            <a:off x="3550595" y="1926075"/>
            <a:ext cx="3336588" cy="3151603"/>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739438" y="2042807"/>
            <a:ext cx="573931" cy="544749"/>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76663" y="1381326"/>
            <a:ext cx="573931" cy="544749"/>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610601" y="2996118"/>
            <a:ext cx="573931" cy="544749"/>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550594" y="3258764"/>
            <a:ext cx="573931" cy="544749"/>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354169" y="1006812"/>
            <a:ext cx="573931" cy="544749"/>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4124527" y="3711101"/>
            <a:ext cx="2412460" cy="1425101"/>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6" idx="4"/>
          </p:cNvCxnSpPr>
          <p:nvPr/>
        </p:nvCxnSpPr>
        <p:spPr>
          <a:xfrm flipH="1" flipV="1">
            <a:off x="6026404" y="2587556"/>
            <a:ext cx="951166" cy="2373550"/>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 idx="0"/>
            <a:endCxn id="10" idx="4"/>
          </p:cNvCxnSpPr>
          <p:nvPr/>
        </p:nvCxnSpPr>
        <p:spPr>
          <a:xfrm flipV="1">
            <a:off x="7354170" y="1551561"/>
            <a:ext cx="286965" cy="3341451"/>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 idx="0"/>
            <a:endCxn id="8" idx="3"/>
          </p:cNvCxnSpPr>
          <p:nvPr/>
        </p:nvCxnSpPr>
        <p:spPr>
          <a:xfrm flipV="1">
            <a:off x="7354170" y="3461090"/>
            <a:ext cx="1340481" cy="1431922"/>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313369" y="4893012"/>
            <a:ext cx="2081601" cy="369332"/>
          </a:xfrm>
          <a:prstGeom prst="rect">
            <a:avLst/>
          </a:prstGeom>
          <a:solidFill>
            <a:schemeClr val="bg1"/>
          </a:solidFill>
        </p:spPr>
        <p:txBody>
          <a:bodyPr wrap="square" rtlCol="0">
            <a:spAutoFit/>
          </a:bodyPr>
          <a:lstStyle/>
          <a:p>
            <a:r>
              <a:rPr lang="en-US" dirty="0" smtClean="0"/>
              <a:t>Points will populate.</a:t>
            </a:r>
          </a:p>
        </p:txBody>
      </p:sp>
    </p:spTree>
    <p:extLst>
      <p:ext uri="{BB962C8B-B14F-4D97-AF65-F5344CB8AC3E}">
        <p14:creationId xmlns:p14="http://schemas.microsoft.com/office/powerpoint/2010/main" val="41566531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Session Layout </a:t>
            </a:r>
            <a:endParaRPr lang="en-US" dirty="0"/>
          </a:p>
        </p:txBody>
      </p:sp>
      <p:sp>
        <p:nvSpPr>
          <p:cNvPr id="3" name="Content Placeholder 2"/>
          <p:cNvSpPr>
            <a:spLocks noGrp="1"/>
          </p:cNvSpPr>
          <p:nvPr>
            <p:ph idx="1"/>
          </p:nvPr>
        </p:nvSpPr>
        <p:spPr/>
        <p:txBody>
          <a:bodyPr/>
          <a:lstStyle/>
          <a:p>
            <a:r>
              <a:rPr lang="en-US" dirty="0" smtClean="0"/>
              <a:t>Saving the session layout will save the preferences and system view for the next time you log into that JMPS computer. </a:t>
            </a:r>
          </a:p>
          <a:p>
            <a:r>
              <a:rPr lang="en-US" dirty="0" smtClean="0"/>
              <a:t>Go to “File”</a:t>
            </a:r>
          </a:p>
          <a:p>
            <a:r>
              <a:rPr lang="en-US" dirty="0" smtClean="0"/>
              <a:t>Select “Save Session Layout”</a:t>
            </a:r>
          </a:p>
          <a:p>
            <a:endParaRPr lang="en-US" dirty="0"/>
          </a:p>
        </p:txBody>
      </p:sp>
    </p:spTree>
    <p:extLst>
      <p:ext uri="{BB962C8B-B14F-4D97-AF65-F5344CB8AC3E}">
        <p14:creationId xmlns:p14="http://schemas.microsoft.com/office/powerpoint/2010/main" val="38925265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2343047" y="159391"/>
            <a:ext cx="6905727" cy="6418673"/>
          </a:xfrm>
          <a:prstGeom prst="rect">
            <a:avLst/>
          </a:prstGeom>
        </p:spPr>
      </p:pic>
    </p:spTree>
    <p:extLst>
      <p:ext uri="{BB962C8B-B14F-4D97-AF65-F5344CB8AC3E}">
        <p14:creationId xmlns:p14="http://schemas.microsoft.com/office/powerpoint/2010/main" val="8770882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b="1" dirty="0" smtClean="0"/>
              <a:t>Setting up a Route</a:t>
            </a:r>
            <a:endParaRPr lang="en-US" b="1" dirty="0"/>
          </a:p>
        </p:txBody>
      </p:sp>
      <p:sp>
        <p:nvSpPr>
          <p:cNvPr id="5" name="Text Placeholder 4"/>
          <p:cNvSpPr>
            <a:spLocks noGrp="1"/>
          </p:cNvSpPr>
          <p:nvPr>
            <p:ph type="body" idx="1"/>
          </p:nvPr>
        </p:nvSpPr>
        <p:spPr/>
        <p:txBody>
          <a:bodyPr/>
          <a:lstStyle/>
          <a:p>
            <a:r>
              <a:rPr lang="en-US" dirty="0" smtClean="0"/>
              <a:t>Overview: starting a new route, using route editor, </a:t>
            </a:r>
            <a:endParaRPr lang="en-US" dirty="0"/>
          </a:p>
        </p:txBody>
      </p:sp>
    </p:spTree>
    <p:extLst>
      <p:ext uri="{BB962C8B-B14F-4D97-AF65-F5344CB8AC3E}">
        <p14:creationId xmlns:p14="http://schemas.microsoft.com/office/powerpoint/2010/main" val="34555238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dirty="0"/>
              <a:t>Creating a New Route</a:t>
            </a:r>
          </a:p>
        </p:txBody>
      </p:sp>
      <p:sp>
        <p:nvSpPr>
          <p:cNvPr id="46083" name="Rectangle 3"/>
          <p:cNvSpPr>
            <a:spLocks noGrp="1" noChangeArrowheads="1"/>
          </p:cNvSpPr>
          <p:nvPr>
            <p:ph idx="1"/>
          </p:nvPr>
        </p:nvSpPr>
        <p:spPr>
          <a:xfrm>
            <a:off x="1981200" y="1600201"/>
            <a:ext cx="4419600" cy="4530725"/>
          </a:xfrm>
        </p:spPr>
        <p:txBody>
          <a:bodyPr>
            <a:normAutofit lnSpcReduction="10000"/>
          </a:bodyPr>
          <a:lstStyle/>
          <a:p>
            <a:pPr>
              <a:lnSpc>
                <a:spcPct val="90000"/>
              </a:lnSpc>
            </a:pPr>
            <a:r>
              <a:rPr lang="en-US" altLang="en-US" sz="2600" dirty="0">
                <a:latin typeface="Times New Roman" panose="02020603050405020304" pitchFamily="18" charset="0"/>
              </a:rPr>
              <a:t>Select “File” then “New” then “Route”</a:t>
            </a:r>
          </a:p>
          <a:p>
            <a:pPr>
              <a:lnSpc>
                <a:spcPct val="90000"/>
              </a:lnSpc>
            </a:pPr>
            <a:r>
              <a:rPr lang="en-US" altLang="en-US" sz="2600" dirty="0">
                <a:latin typeface="Times New Roman" panose="02020603050405020304" pitchFamily="18" charset="0"/>
              </a:rPr>
              <a:t>Select “Trainer” tab and “TH-57B/C”</a:t>
            </a:r>
          </a:p>
          <a:p>
            <a:pPr>
              <a:lnSpc>
                <a:spcPct val="90000"/>
              </a:lnSpc>
            </a:pPr>
            <a:r>
              <a:rPr lang="en-US" altLang="en-US" sz="2600" dirty="0">
                <a:latin typeface="Times New Roman" panose="02020603050405020304" pitchFamily="18" charset="0"/>
              </a:rPr>
              <a:t>Snap To: None</a:t>
            </a:r>
          </a:p>
          <a:p>
            <a:pPr lvl="1">
              <a:lnSpc>
                <a:spcPct val="90000"/>
              </a:lnSpc>
            </a:pPr>
            <a:r>
              <a:rPr lang="en-US" altLang="en-US" sz="2200" dirty="0">
                <a:latin typeface="Times New Roman" panose="02020603050405020304" pitchFamily="18" charset="0"/>
              </a:rPr>
              <a:t>Will automatically fill with location provided in “Fix”</a:t>
            </a:r>
          </a:p>
          <a:p>
            <a:r>
              <a:rPr lang="en-US" altLang="en-US" sz="2600" dirty="0">
                <a:latin typeface="Times New Roman" panose="02020603050405020304" pitchFamily="18" charset="0"/>
              </a:rPr>
              <a:t>Fix: KNDZ (Or airport of origin</a:t>
            </a:r>
            <a:r>
              <a:rPr lang="en-US" altLang="en-US" sz="2600" dirty="0" smtClean="0">
                <a:latin typeface="Times New Roman" panose="02020603050405020304" pitchFamily="18" charset="0"/>
              </a:rPr>
              <a:t>)</a:t>
            </a:r>
          </a:p>
          <a:p>
            <a:pPr>
              <a:lnSpc>
                <a:spcPct val="90000"/>
              </a:lnSpc>
            </a:pPr>
            <a:r>
              <a:rPr lang="en-US" altLang="en-US" sz="2600" dirty="0" smtClean="0">
                <a:latin typeface="Times New Roman" panose="02020603050405020304" pitchFamily="18" charset="0"/>
              </a:rPr>
              <a:t>Initial </a:t>
            </a:r>
            <a:r>
              <a:rPr lang="en-US" altLang="en-US" sz="2600" dirty="0">
                <a:latin typeface="Times New Roman" panose="02020603050405020304" pitchFamily="18" charset="0"/>
              </a:rPr>
              <a:t>Point Type: TP (Turn)</a:t>
            </a:r>
          </a:p>
          <a:p>
            <a:pPr>
              <a:lnSpc>
                <a:spcPct val="90000"/>
              </a:lnSpc>
            </a:pPr>
            <a:r>
              <a:rPr lang="en-US" altLang="en-US" sz="2600" dirty="0" smtClean="0">
                <a:latin typeface="Times New Roman" panose="02020603050405020304" pitchFamily="18" charset="0"/>
              </a:rPr>
              <a:t>Create</a:t>
            </a:r>
            <a:endParaRPr lang="en-US" altLang="en-US" sz="2600" dirty="0">
              <a:latin typeface="Times New Roman" panose="02020603050405020304" pitchFamily="18" charset="0"/>
            </a:endParaRPr>
          </a:p>
        </p:txBody>
      </p:sp>
      <p:pic>
        <p:nvPicPr>
          <p:cNvPr id="46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838200"/>
            <a:ext cx="118268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60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1" y="2590801"/>
            <a:ext cx="2881313" cy="333851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6400800" y="1270001"/>
            <a:ext cx="1524000" cy="524932"/>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341533" y="2514600"/>
            <a:ext cx="2844800" cy="643467"/>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46085" idx="1"/>
          </p:cNvCxnSpPr>
          <p:nvPr/>
        </p:nvCxnSpPr>
        <p:spPr>
          <a:xfrm>
            <a:off x="5833533" y="3539067"/>
            <a:ext cx="1329268" cy="720991"/>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112933" y="5139267"/>
            <a:ext cx="1049868" cy="67733"/>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833533" y="4411133"/>
            <a:ext cx="1329268" cy="169334"/>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217333" y="5579534"/>
            <a:ext cx="5122334" cy="186266"/>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737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dirty="0"/>
              <a:t>Training Squadron Routes</a:t>
            </a:r>
          </a:p>
        </p:txBody>
      </p:sp>
      <p:sp>
        <p:nvSpPr>
          <p:cNvPr id="47107" name="Rectangle 3"/>
          <p:cNvSpPr>
            <a:spLocks noGrp="1" noChangeArrowheads="1"/>
          </p:cNvSpPr>
          <p:nvPr>
            <p:ph idx="1"/>
          </p:nvPr>
        </p:nvSpPr>
        <p:spPr/>
        <p:txBody>
          <a:bodyPr/>
          <a:lstStyle/>
          <a:p>
            <a:r>
              <a:rPr lang="en-US" altLang="en-US" sz="2400" dirty="0">
                <a:latin typeface="Times New Roman" panose="02020603050405020304" pitchFamily="18" charset="0"/>
              </a:rPr>
              <a:t>For your Low Level, Formation and NVG navigation flights, you will need to plan your </a:t>
            </a:r>
            <a:r>
              <a:rPr lang="en-US" altLang="en-US" sz="2400" b="1" dirty="0">
                <a:latin typeface="Times New Roman" panose="02020603050405020304" pitchFamily="18" charset="0"/>
              </a:rPr>
              <a:t>Route WITH Course Rules.</a:t>
            </a:r>
          </a:p>
          <a:p>
            <a:pPr lvl="1"/>
            <a:r>
              <a:rPr lang="en-US" altLang="en-US" b="1" dirty="0">
                <a:latin typeface="Times New Roman" panose="02020603050405020304" pitchFamily="18" charset="0"/>
              </a:rPr>
              <a:t>Include a copy of this route in your </a:t>
            </a:r>
            <a:r>
              <a:rPr lang="en-US" altLang="en-US" b="1" dirty="0" smtClean="0">
                <a:latin typeface="Times New Roman" panose="02020603050405020304" pitchFamily="18" charset="0"/>
              </a:rPr>
              <a:t>Smart Pack.</a:t>
            </a:r>
          </a:p>
          <a:p>
            <a:pPr lvl="1"/>
            <a:r>
              <a:rPr lang="en-US" altLang="en-US" b="1" dirty="0" smtClean="0">
                <a:latin typeface="Times New Roman" panose="02020603050405020304" pitchFamily="18" charset="0"/>
              </a:rPr>
              <a:t>Also Include a copy of your BINGO route in the Smart Pack.</a:t>
            </a:r>
            <a:endParaRPr lang="en-US" altLang="en-US" b="1" dirty="0">
              <a:latin typeface="Times New Roman" panose="02020603050405020304" pitchFamily="18" charset="0"/>
            </a:endParaRPr>
          </a:p>
          <a:p>
            <a:pPr marL="0" indent="0">
              <a:buNone/>
            </a:pPr>
            <a:endParaRPr lang="en-US" altLang="en-US" sz="2400" dirty="0">
              <a:latin typeface="Times New Roman" panose="02020603050405020304" pitchFamily="18" charset="0"/>
            </a:endParaRPr>
          </a:p>
        </p:txBody>
      </p:sp>
    </p:spTree>
    <p:extLst>
      <p:ext uri="{BB962C8B-B14F-4D97-AF65-F5344CB8AC3E}">
        <p14:creationId xmlns:p14="http://schemas.microsoft.com/office/powerpoint/2010/main" val="4133731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dirty="0"/>
              <a:t>Creating a New Route </a:t>
            </a:r>
            <a:r>
              <a:rPr lang="en-US" altLang="en-US" sz="2000" dirty="0"/>
              <a:t>(cont’d)</a:t>
            </a:r>
          </a:p>
        </p:txBody>
      </p:sp>
      <p:sp>
        <p:nvSpPr>
          <p:cNvPr id="48131" name="Rectangle 3"/>
          <p:cNvSpPr>
            <a:spLocks noGrp="1" noChangeArrowheads="1"/>
          </p:cNvSpPr>
          <p:nvPr>
            <p:ph idx="1"/>
          </p:nvPr>
        </p:nvSpPr>
        <p:spPr>
          <a:xfrm>
            <a:off x="1981200" y="1600201"/>
            <a:ext cx="4648200" cy="4530725"/>
          </a:xfrm>
        </p:spPr>
        <p:txBody>
          <a:bodyPr/>
          <a:lstStyle/>
          <a:p>
            <a:r>
              <a:rPr lang="en-US" altLang="en-US" dirty="0">
                <a:latin typeface="Times New Roman" panose="02020603050405020304" pitchFamily="18" charset="0"/>
                <a:cs typeface="Times New Roman" panose="02020603050405020304" pitchFamily="18" charset="0"/>
              </a:rPr>
              <a:t>Select Tabular display</a:t>
            </a:r>
          </a:p>
          <a:p>
            <a:pPr lvl="1"/>
            <a:r>
              <a:rPr lang="en-US" altLang="en-US" dirty="0">
                <a:latin typeface="Times New Roman" panose="02020603050405020304" pitchFamily="18" charset="0"/>
                <a:cs typeface="Times New Roman" panose="02020603050405020304" pitchFamily="18" charset="0"/>
              </a:rPr>
              <a:t>Left column, second icon</a:t>
            </a:r>
          </a:p>
          <a:p>
            <a:pPr lvl="1"/>
            <a:endParaRPr lang="en-US" altLang="en-US" sz="800" dirty="0">
              <a:latin typeface="Times New Roman" panose="02020603050405020304" pitchFamily="18" charset="0"/>
              <a:cs typeface="Times New Roman" panose="02020603050405020304" pitchFamily="18" charset="0"/>
            </a:endParaRPr>
          </a:p>
          <a:p>
            <a:pPr lvl="1">
              <a:buFont typeface="Wingdings" panose="05000000000000000000" pitchFamily="2" charset="2"/>
              <a:buNone/>
            </a:pPr>
            <a:r>
              <a:rPr lang="en-US" altLang="en-US" dirty="0">
                <a:latin typeface="Times New Roman" panose="02020603050405020304" pitchFamily="18" charset="0"/>
                <a:cs typeface="Times New Roman" panose="02020603050405020304" pitchFamily="18" charset="0"/>
              </a:rPr>
              <a:t>		or</a:t>
            </a:r>
          </a:p>
          <a:p>
            <a:pPr lvl="1"/>
            <a:endParaRPr lang="en-US" altLang="en-US" sz="800" dirty="0">
              <a:latin typeface="Times New Roman" panose="02020603050405020304" pitchFamily="18" charset="0"/>
              <a:cs typeface="Times New Roman" panose="02020603050405020304" pitchFamily="18" charset="0"/>
            </a:endParaRPr>
          </a:p>
          <a:p>
            <a:pPr lvl="1"/>
            <a:r>
              <a:rPr lang="en-US" altLang="en-US" dirty="0">
                <a:latin typeface="Times New Roman" panose="02020603050405020304" pitchFamily="18" charset="0"/>
                <a:cs typeface="Times New Roman" panose="02020603050405020304" pitchFamily="18" charset="0"/>
              </a:rPr>
              <a:t>Shift + F2</a:t>
            </a:r>
          </a:p>
          <a:p>
            <a:pPr lvl="1"/>
            <a:endParaRPr lang="en-US" altLang="en-US" dirty="0">
              <a:latin typeface="Times New Roman" panose="02020603050405020304" pitchFamily="18" charset="0"/>
              <a:cs typeface="Times New Roman" panose="02020603050405020304" pitchFamily="18" charset="0"/>
            </a:endParaRPr>
          </a:p>
          <a:p>
            <a:pPr lvl="2">
              <a:buFont typeface="Wingdings" panose="05000000000000000000" pitchFamily="2" charset="2"/>
              <a:buNone/>
            </a:pPr>
            <a:r>
              <a:rPr lang="en-US" altLang="en-US" dirty="0">
                <a:latin typeface="Times New Roman" panose="02020603050405020304" pitchFamily="18" charset="0"/>
                <a:cs typeface="Times New Roman" panose="02020603050405020304" pitchFamily="18" charset="0"/>
              </a:rPr>
              <a:t>	</a:t>
            </a:r>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981201"/>
            <a:ext cx="3371850" cy="20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045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93728" y="2912042"/>
            <a:ext cx="2215719" cy="2581708"/>
          </a:xfrm>
          <a:prstGeom prst="rect">
            <a:avLst/>
          </a:prstGeom>
        </p:spPr>
      </p:pic>
      <p:sp>
        <p:nvSpPr>
          <p:cNvPr id="49154" name="Rectangle 2"/>
          <p:cNvSpPr>
            <a:spLocks noGrp="1" noChangeArrowheads="1"/>
          </p:cNvSpPr>
          <p:nvPr>
            <p:ph type="title"/>
          </p:nvPr>
        </p:nvSpPr>
        <p:spPr/>
        <p:txBody>
          <a:bodyPr/>
          <a:lstStyle/>
          <a:p>
            <a:r>
              <a:rPr lang="en-US" altLang="en-US" dirty="0"/>
              <a:t>Creating a New Route </a:t>
            </a:r>
            <a:r>
              <a:rPr lang="en-US" altLang="en-US" sz="2000" dirty="0"/>
              <a:t>(cont’d)</a:t>
            </a:r>
          </a:p>
        </p:txBody>
      </p:sp>
      <p:sp>
        <p:nvSpPr>
          <p:cNvPr id="49155" name="Rectangle 3"/>
          <p:cNvSpPr>
            <a:spLocks noGrp="1" noChangeArrowheads="1"/>
          </p:cNvSpPr>
          <p:nvPr>
            <p:ph idx="1"/>
          </p:nvPr>
        </p:nvSpPr>
        <p:spPr>
          <a:xfrm>
            <a:off x="3200400" y="6310219"/>
            <a:ext cx="7368966" cy="533400"/>
          </a:xfrm>
        </p:spPr>
        <p:txBody>
          <a:bodyPr/>
          <a:lstStyle/>
          <a:p>
            <a:pPr marL="0" indent="0">
              <a:buNone/>
            </a:pPr>
            <a:r>
              <a:rPr lang="en-US" altLang="en-US" sz="1600" dirty="0" smtClean="0">
                <a:latin typeface="Times New Roman" panose="02020603050405020304" pitchFamily="18" charset="0"/>
              </a:rPr>
              <a:t>*Will </a:t>
            </a:r>
            <a:r>
              <a:rPr lang="en-US" altLang="en-US" sz="1600" dirty="0">
                <a:latin typeface="Times New Roman" panose="02020603050405020304" pitchFamily="18" charset="0"/>
              </a:rPr>
              <a:t>not be available until after you have added more than 1 point to your route.</a:t>
            </a:r>
          </a:p>
        </p:txBody>
      </p:sp>
      <p:grpSp>
        <p:nvGrpSpPr>
          <p:cNvPr id="6" name="Group 5"/>
          <p:cNvGrpSpPr/>
          <p:nvPr/>
        </p:nvGrpSpPr>
        <p:grpSpPr>
          <a:xfrm>
            <a:off x="1667413" y="1690688"/>
            <a:ext cx="3146634" cy="3810000"/>
            <a:chOff x="8969166" y="1905000"/>
            <a:chExt cx="3146634" cy="3810000"/>
          </a:xfrm>
        </p:grpSpPr>
        <p:grpSp>
          <p:nvGrpSpPr>
            <p:cNvPr id="3" name="Group 2"/>
            <p:cNvGrpSpPr/>
            <p:nvPr/>
          </p:nvGrpSpPr>
          <p:grpSpPr>
            <a:xfrm>
              <a:off x="10439400" y="1905000"/>
              <a:ext cx="1676400" cy="900113"/>
              <a:chOff x="5867400" y="1371600"/>
              <a:chExt cx="1676400" cy="900113"/>
            </a:xfrm>
          </p:grpSpPr>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371600"/>
                <a:ext cx="457200" cy="409575"/>
              </a:xfrm>
              <a:prstGeom prst="rect">
                <a:avLst/>
              </a:prstGeom>
              <a:noFill/>
              <a:extLst>
                <a:ext uri="{909E8E84-426E-40DD-AFC4-6F175D3DCCD1}">
                  <a14:hiddenFill xmlns:a14="http://schemas.microsoft.com/office/drawing/2010/main">
                    <a:solidFill>
                      <a:srgbClr val="FFFFFF"/>
                    </a:solidFill>
                  </a14:hiddenFill>
                </a:ext>
              </a:extLst>
            </p:spPr>
          </p:pic>
          <p:sp>
            <p:nvSpPr>
              <p:cNvPr id="49159" name="Text Box 7"/>
              <p:cNvSpPr txBox="1">
                <a:spLocks noChangeArrowheads="1"/>
              </p:cNvSpPr>
              <p:nvPr/>
            </p:nvSpPr>
            <p:spPr bwMode="auto">
              <a:xfrm>
                <a:off x="5867400" y="19050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Times New Roman" panose="02020603050405020304" pitchFamily="18" charset="0"/>
                  </a:rPr>
                  <a:t>Platform Editor</a:t>
                </a:r>
              </a:p>
            </p:txBody>
          </p:sp>
        </p:grpSp>
        <p:pic>
          <p:nvPicPr>
            <p:cNvPr id="2" name="Picture 1"/>
            <p:cNvPicPr>
              <a:picLocks noChangeAspect="1"/>
            </p:cNvPicPr>
            <p:nvPr/>
          </p:nvPicPr>
          <p:blipFill>
            <a:blip r:embed="rId4"/>
            <a:stretch>
              <a:fillRect/>
            </a:stretch>
          </p:blipFill>
          <p:spPr>
            <a:xfrm>
              <a:off x="8969166" y="3124200"/>
              <a:ext cx="2226315" cy="2590800"/>
            </a:xfrm>
            <a:prstGeom prst="rect">
              <a:avLst/>
            </a:prstGeom>
          </p:spPr>
        </p:pic>
      </p:grpSp>
      <p:sp>
        <p:nvSpPr>
          <p:cNvPr id="11" name="Rectangle 3"/>
          <p:cNvSpPr txBox="1">
            <a:spLocks noChangeArrowheads="1"/>
          </p:cNvSpPr>
          <p:nvPr/>
        </p:nvSpPr>
        <p:spPr bwMode="auto">
          <a:xfrm>
            <a:off x="6553200" y="1570039"/>
            <a:ext cx="4267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latin typeface="Times New Roman" panose="02020603050405020304" pitchFamily="18" charset="0"/>
              </a:rPr>
              <a:t>Click on “Platform Editor” </a:t>
            </a:r>
          </a:p>
          <a:p>
            <a:pPr lvl="1"/>
            <a:r>
              <a:rPr lang="en-US" altLang="en-US" sz="2400" dirty="0">
                <a:latin typeface="Times New Roman" panose="02020603050405020304" pitchFamily="18" charset="0"/>
              </a:rPr>
              <a:t>“Weight- Empty” = 2300</a:t>
            </a:r>
          </a:p>
          <a:p>
            <a:r>
              <a:rPr lang="en-US" altLang="en-US" sz="2400" dirty="0">
                <a:latin typeface="Times New Roman" panose="02020603050405020304" pitchFamily="18" charset="0"/>
              </a:rPr>
              <a:t>Fuel Tab</a:t>
            </a:r>
          </a:p>
          <a:p>
            <a:pPr lvl="1"/>
            <a:r>
              <a:rPr lang="en-US" altLang="en-US" sz="2400" dirty="0">
                <a:latin typeface="Times New Roman" panose="02020603050405020304" pitchFamily="18" charset="0"/>
              </a:rPr>
              <a:t>“Allow Negative Fuel Computation” = check Configuration </a:t>
            </a:r>
            <a:r>
              <a:rPr lang="en-US" altLang="en-US" sz="2400" dirty="0" smtClean="0">
                <a:latin typeface="Times New Roman" panose="02020603050405020304" pitchFamily="18" charset="0"/>
              </a:rPr>
              <a:t>tab</a:t>
            </a:r>
          </a:p>
          <a:p>
            <a:pPr lvl="1"/>
            <a:r>
              <a:rPr lang="en-US" altLang="en-US" sz="2400" dirty="0" smtClean="0">
                <a:latin typeface="Times New Roman" panose="02020603050405020304" pitchFamily="18" charset="0"/>
              </a:rPr>
              <a:t>Min Fuel=100, Desired Landing fuel=101</a:t>
            </a:r>
            <a:endParaRPr lang="en-US" altLang="en-US" sz="2400" dirty="0">
              <a:latin typeface="Times New Roman" panose="02020603050405020304" pitchFamily="18" charset="0"/>
            </a:endParaRPr>
          </a:p>
          <a:p>
            <a:pPr lvl="1"/>
            <a:r>
              <a:rPr lang="en-US" altLang="en-US" sz="2400" dirty="0">
                <a:latin typeface="Times New Roman" panose="02020603050405020304" pitchFamily="18" charset="0"/>
              </a:rPr>
              <a:t>Select which path in the “Desired Landing/Alternate Path”.*</a:t>
            </a:r>
          </a:p>
        </p:txBody>
      </p:sp>
      <p:sp>
        <p:nvSpPr>
          <p:cNvPr id="12" name="Oval 11"/>
          <p:cNvSpPr/>
          <p:nvPr/>
        </p:nvSpPr>
        <p:spPr>
          <a:xfrm>
            <a:off x="4174605" y="3975810"/>
            <a:ext cx="1934842" cy="2135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H="1" flipV="1">
            <a:off x="5142026" y="4189394"/>
            <a:ext cx="1825204" cy="6874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997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dirty="0"/>
              <a:t>Creating a New Route </a:t>
            </a:r>
            <a:r>
              <a:rPr lang="en-US" altLang="en-US" sz="2000" dirty="0"/>
              <a:t>(cont’d)</a:t>
            </a:r>
          </a:p>
        </p:txBody>
      </p:sp>
      <p:sp>
        <p:nvSpPr>
          <p:cNvPr id="49155" name="Rectangle 3"/>
          <p:cNvSpPr>
            <a:spLocks noGrp="1" noChangeArrowheads="1"/>
          </p:cNvSpPr>
          <p:nvPr>
            <p:ph idx="1"/>
          </p:nvPr>
        </p:nvSpPr>
        <p:spPr>
          <a:xfrm>
            <a:off x="3200400" y="6310219"/>
            <a:ext cx="7368966" cy="533400"/>
          </a:xfrm>
        </p:spPr>
        <p:txBody>
          <a:bodyPr/>
          <a:lstStyle/>
          <a:p>
            <a:pPr marL="0" indent="0">
              <a:buNone/>
            </a:pPr>
            <a:r>
              <a:rPr lang="en-US" altLang="en-US" sz="1600" dirty="0" smtClean="0">
                <a:latin typeface="Times New Roman" panose="02020603050405020304" pitchFamily="18" charset="0"/>
              </a:rPr>
              <a:t>*Will </a:t>
            </a:r>
            <a:r>
              <a:rPr lang="en-US" altLang="en-US" sz="1600" dirty="0">
                <a:latin typeface="Times New Roman" panose="02020603050405020304" pitchFamily="18" charset="0"/>
              </a:rPr>
              <a:t>not be available until after you have added more than 1 point to your route.</a:t>
            </a:r>
          </a:p>
        </p:txBody>
      </p:sp>
      <p:sp>
        <p:nvSpPr>
          <p:cNvPr id="49159" name="Text Box 7"/>
          <p:cNvSpPr txBox="1">
            <a:spLocks noChangeArrowheads="1"/>
          </p:cNvSpPr>
          <p:nvPr/>
        </p:nvSpPr>
        <p:spPr bwMode="auto">
          <a:xfrm>
            <a:off x="1624499" y="1506022"/>
            <a:ext cx="19106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smtClean="0">
                <a:latin typeface="Times New Roman" panose="02020603050405020304" pitchFamily="18" charset="0"/>
              </a:rPr>
              <a:t>Leg Editor; FMP</a:t>
            </a:r>
            <a:endParaRPr lang="en-US" altLang="en-US" dirty="0">
              <a:latin typeface="Times New Roman" panose="02020603050405020304" pitchFamily="18" charset="0"/>
            </a:endParaRPr>
          </a:p>
        </p:txBody>
      </p:sp>
      <p:sp>
        <p:nvSpPr>
          <p:cNvPr id="11" name="Rectangle 3"/>
          <p:cNvSpPr txBox="1">
            <a:spLocks noChangeArrowheads="1"/>
          </p:cNvSpPr>
          <p:nvPr/>
        </p:nvSpPr>
        <p:spPr bwMode="auto">
          <a:xfrm>
            <a:off x="6553200" y="1570039"/>
            <a:ext cx="4267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800" dirty="0">
                <a:latin typeface="Times New Roman" panose="02020603050405020304" pitchFamily="18" charset="0"/>
              </a:rPr>
              <a:t>Click on </a:t>
            </a:r>
            <a:r>
              <a:rPr lang="en-US" altLang="en-US" sz="2800" dirty="0" smtClean="0">
                <a:latin typeface="Times New Roman" panose="02020603050405020304" pitchFamily="18" charset="0"/>
              </a:rPr>
              <a:t>“Leg Editor” in tabular view</a:t>
            </a:r>
            <a:endParaRPr lang="en-US" altLang="en-US" sz="2800" dirty="0">
              <a:latin typeface="Times New Roman" panose="02020603050405020304" pitchFamily="18" charset="0"/>
            </a:endParaRPr>
          </a:p>
          <a:p>
            <a:pPr lvl="1"/>
            <a:r>
              <a:rPr lang="en-US" altLang="en-US" sz="2800" dirty="0" smtClean="0">
                <a:latin typeface="Times New Roman" panose="02020603050405020304" pitchFamily="18" charset="0"/>
              </a:rPr>
              <a:t>FMP </a:t>
            </a:r>
            <a:r>
              <a:rPr lang="en-US" altLang="en-US" sz="2800" dirty="0">
                <a:latin typeface="Times New Roman" panose="02020603050405020304" pitchFamily="18" charset="0"/>
              </a:rPr>
              <a:t>Tab</a:t>
            </a:r>
          </a:p>
          <a:p>
            <a:pPr lvl="1"/>
            <a:r>
              <a:rPr lang="en-US" altLang="en-US" sz="2400" dirty="0" smtClean="0">
                <a:latin typeface="Times New Roman" panose="02020603050405020304" pitchFamily="18" charset="0"/>
              </a:rPr>
              <a:t>Ensure Manual selected for Climb/Cruise/Descent </a:t>
            </a:r>
          </a:p>
          <a:p>
            <a:pPr lvl="1"/>
            <a:r>
              <a:rPr lang="en-US" altLang="en-US" sz="2400" dirty="0" smtClean="0">
                <a:latin typeface="Times New Roman" panose="02020603050405020304" pitchFamily="18" charset="0"/>
              </a:rPr>
              <a:t>Verify input of Climb:325, Cruise:280, Descent:240</a:t>
            </a:r>
            <a:endParaRPr lang="en-US" altLang="en-US" sz="2400" dirty="0">
              <a:latin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636701" y="2182344"/>
            <a:ext cx="3886200" cy="3800475"/>
          </a:xfrm>
          <a:prstGeom prst="rect">
            <a:avLst/>
          </a:prstGeom>
        </p:spPr>
      </p:pic>
      <p:sp>
        <p:nvSpPr>
          <p:cNvPr id="12" name="Oval 11"/>
          <p:cNvSpPr/>
          <p:nvPr/>
        </p:nvSpPr>
        <p:spPr>
          <a:xfrm>
            <a:off x="1265558" y="3094700"/>
            <a:ext cx="1934842" cy="259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1265558" y="3310656"/>
            <a:ext cx="1934842" cy="259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1265558" y="3569941"/>
            <a:ext cx="1934842" cy="2592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stretch>
            <a:fillRect/>
          </a:stretch>
        </p:blipFill>
        <p:spPr>
          <a:xfrm>
            <a:off x="3430326" y="1398249"/>
            <a:ext cx="608273" cy="584878"/>
          </a:xfrm>
          <a:prstGeom prst="rect">
            <a:avLst/>
          </a:prstGeom>
        </p:spPr>
      </p:pic>
      <p:cxnSp>
        <p:nvCxnSpPr>
          <p:cNvPr id="13" name="Straight Arrow Connector 12"/>
          <p:cNvCxnSpPr/>
          <p:nvPr/>
        </p:nvCxnSpPr>
        <p:spPr>
          <a:xfrm flipH="1" flipV="1">
            <a:off x="3046316" y="3139924"/>
            <a:ext cx="3916459" cy="1419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734463" y="3693421"/>
            <a:ext cx="3228312" cy="389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856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(continued)</a:t>
            </a:r>
            <a:endParaRPr lang="en-US" dirty="0"/>
          </a:p>
        </p:txBody>
      </p:sp>
      <p:sp>
        <p:nvSpPr>
          <p:cNvPr id="3" name="Content Placeholder 2"/>
          <p:cNvSpPr>
            <a:spLocks noGrp="1"/>
          </p:cNvSpPr>
          <p:nvPr>
            <p:ph idx="1"/>
          </p:nvPr>
        </p:nvSpPr>
        <p:spPr/>
        <p:txBody>
          <a:bodyPr/>
          <a:lstStyle/>
          <a:p>
            <a:r>
              <a:rPr lang="en-US" dirty="0" smtClean="0"/>
              <a:t>IP demo brief of Green route through Check Point 5</a:t>
            </a:r>
          </a:p>
          <a:p>
            <a:r>
              <a:rPr lang="en-US" dirty="0" smtClean="0"/>
              <a:t>IP inspection of route cards </a:t>
            </a:r>
          </a:p>
          <a:p>
            <a:r>
              <a:rPr lang="en-US" dirty="0" smtClean="0"/>
              <a:t>Area clean up. </a:t>
            </a:r>
          </a:p>
          <a:p>
            <a:endParaRPr lang="en-US" dirty="0" smtClean="0"/>
          </a:p>
        </p:txBody>
      </p:sp>
    </p:spTree>
    <p:extLst>
      <p:ext uri="{BB962C8B-B14F-4D97-AF65-F5344CB8AC3E}">
        <p14:creationId xmlns:p14="http://schemas.microsoft.com/office/powerpoint/2010/main" val="18930237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b="1" dirty="0" smtClean="0"/>
              <a:t>Building TFR 4001 </a:t>
            </a:r>
            <a:r>
              <a:rPr lang="en-US" b="1" dirty="0"/>
              <a:t>R</a:t>
            </a:r>
            <a:r>
              <a:rPr lang="en-US" b="1" dirty="0" smtClean="0"/>
              <a:t>oute In JMPS</a:t>
            </a:r>
            <a:endParaRPr lang="en-US" b="1" dirty="0"/>
          </a:p>
        </p:txBody>
      </p:sp>
      <p:sp>
        <p:nvSpPr>
          <p:cNvPr id="5" name="Text Placeholder 4"/>
          <p:cNvSpPr>
            <a:spLocks noGrp="1"/>
          </p:cNvSpPr>
          <p:nvPr>
            <p:ph type="body" idx="1"/>
          </p:nvPr>
        </p:nvSpPr>
        <p:spPr/>
        <p:txBody>
          <a:bodyPr/>
          <a:lstStyle/>
          <a:p>
            <a:r>
              <a:rPr lang="en-US" dirty="0" smtClean="0"/>
              <a:t>Overview: Use local points to plan route from KNDZ to CP5 of the Green route via course rules. Include instruction of how to program an </a:t>
            </a:r>
            <a:r>
              <a:rPr lang="en-US" dirty="0"/>
              <a:t>o</a:t>
            </a:r>
            <a:r>
              <a:rPr lang="en-US" dirty="0" smtClean="0"/>
              <a:t>rbit delay at KNSX. (~20 minutes)</a:t>
            </a:r>
            <a:endParaRPr lang="en-US" dirty="0"/>
          </a:p>
        </p:txBody>
      </p:sp>
    </p:spTree>
    <p:extLst>
      <p:ext uri="{BB962C8B-B14F-4D97-AF65-F5344CB8AC3E}">
        <p14:creationId xmlns:p14="http://schemas.microsoft.com/office/powerpoint/2010/main" val="2652032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dirty="0"/>
              <a:t>Leg Editor</a:t>
            </a:r>
          </a:p>
        </p:txBody>
      </p:sp>
      <p:sp>
        <p:nvSpPr>
          <p:cNvPr id="50179" name="Rectangle 3"/>
          <p:cNvSpPr>
            <a:spLocks noGrp="1" noChangeArrowheads="1"/>
          </p:cNvSpPr>
          <p:nvPr>
            <p:ph idx="1"/>
          </p:nvPr>
        </p:nvSpPr>
        <p:spPr/>
        <p:txBody>
          <a:bodyPr/>
          <a:lstStyle/>
          <a:p>
            <a:r>
              <a:rPr lang="en-US" altLang="en-US" sz="2400" dirty="0">
                <a:latin typeface="Times New Roman" panose="02020603050405020304" pitchFamily="18" charset="0"/>
              </a:rPr>
              <a:t>Permits changing any parameter on segments of the profile</a:t>
            </a:r>
          </a:p>
          <a:p>
            <a:r>
              <a:rPr lang="en-US" altLang="en-US" sz="2400" dirty="0">
                <a:latin typeface="Times New Roman" panose="02020603050405020304" pitchFamily="18" charset="0"/>
              </a:rPr>
              <a:t>Individual values may be changed by highlighting a cell on the tabular display and entering data</a:t>
            </a:r>
          </a:p>
          <a:p>
            <a:r>
              <a:rPr lang="en-US" altLang="en-US" sz="2400" dirty="0">
                <a:latin typeface="Times New Roman" panose="02020603050405020304" pitchFamily="18" charset="0"/>
              </a:rPr>
              <a:t>General</a:t>
            </a:r>
          </a:p>
          <a:p>
            <a:pPr lvl="1"/>
            <a:r>
              <a:rPr lang="en-US" altLang="en-US" dirty="0">
                <a:latin typeface="Times New Roman" panose="02020603050405020304" pitchFamily="18" charset="0"/>
              </a:rPr>
              <a:t>Departure Field- enter ICAO ID</a:t>
            </a:r>
          </a:p>
          <a:p>
            <a:pPr lvl="2"/>
            <a:r>
              <a:rPr lang="en-US" altLang="en-US" sz="2400" dirty="0">
                <a:latin typeface="Times New Roman" panose="02020603050405020304" pitchFamily="18" charset="0"/>
              </a:rPr>
              <a:t>Lat. / Long. Is provided in D/M/S format</a:t>
            </a:r>
          </a:p>
          <a:p>
            <a:pPr lvl="1"/>
            <a:r>
              <a:rPr lang="en-US" altLang="en-US" b="1" dirty="0">
                <a:latin typeface="Times New Roman" panose="02020603050405020304" pitchFamily="18" charset="0"/>
              </a:rPr>
              <a:t>Bank Angle- Blank = Zero.  Do this for all points!</a:t>
            </a:r>
          </a:p>
        </p:txBody>
      </p:sp>
      <p:pic>
        <p:nvPicPr>
          <p:cNvPr id="2" name="Picture 1"/>
          <p:cNvPicPr>
            <a:picLocks noChangeAspect="1"/>
          </p:cNvPicPr>
          <p:nvPr/>
        </p:nvPicPr>
        <p:blipFill>
          <a:blip r:embed="rId2"/>
          <a:stretch>
            <a:fillRect/>
          </a:stretch>
        </p:blipFill>
        <p:spPr>
          <a:xfrm>
            <a:off x="1866900" y="4648200"/>
            <a:ext cx="8458200" cy="1138604"/>
          </a:xfrm>
          <a:prstGeom prst="rect">
            <a:avLst/>
          </a:prstGeom>
        </p:spPr>
      </p:pic>
      <p:sp>
        <p:nvSpPr>
          <p:cNvPr id="3" name="Oval 2"/>
          <p:cNvSpPr/>
          <p:nvPr/>
        </p:nvSpPr>
        <p:spPr>
          <a:xfrm>
            <a:off x="5410200" y="5217502"/>
            <a:ext cx="1295400" cy="2286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06948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r>
              <a:rPr lang="en-US" altLang="en-US" sz="3800" dirty="0"/>
              <a:t>Entering Points with the Tabular Editor</a:t>
            </a:r>
            <a:br>
              <a:rPr lang="en-US" altLang="en-US" sz="3800" dirty="0"/>
            </a:br>
            <a:r>
              <a:rPr lang="en-US" altLang="en-US" sz="2000" dirty="0"/>
              <a:t>(lat./long. Coordinates)</a:t>
            </a:r>
          </a:p>
        </p:txBody>
      </p:sp>
      <p:sp>
        <p:nvSpPr>
          <p:cNvPr id="51203" name="Rectangle 3"/>
          <p:cNvSpPr>
            <a:spLocks noGrp="1" noChangeArrowheads="1"/>
          </p:cNvSpPr>
          <p:nvPr>
            <p:ph idx="1"/>
          </p:nvPr>
        </p:nvSpPr>
        <p:spPr/>
        <p:txBody>
          <a:bodyPr>
            <a:normAutofit/>
          </a:bodyPr>
          <a:lstStyle/>
          <a:p>
            <a:r>
              <a:rPr lang="en-US" altLang="en-US" sz="2400" dirty="0">
                <a:latin typeface="Times New Roman" panose="02020603050405020304" pitchFamily="18" charset="0"/>
              </a:rPr>
              <a:t>Left Click </a:t>
            </a:r>
            <a:r>
              <a:rPr lang="en-US" altLang="en-US" sz="2400" dirty="0" smtClean="0">
                <a:latin typeface="Times New Roman" panose="02020603050405020304" pitchFamily="18" charset="0"/>
              </a:rPr>
              <a:t>or </a:t>
            </a:r>
            <a:r>
              <a:rPr lang="en-US" altLang="en-US" sz="2400" dirty="0">
                <a:latin typeface="Times New Roman" panose="02020603050405020304" pitchFamily="18" charset="0"/>
              </a:rPr>
              <a:t>Arrow Down to enter next point</a:t>
            </a:r>
          </a:p>
          <a:p>
            <a:r>
              <a:rPr lang="en-US" altLang="en-US" sz="2400" dirty="0">
                <a:latin typeface="Times New Roman" panose="02020603050405020304" pitchFamily="18" charset="0"/>
              </a:rPr>
              <a:t>Highlight &amp; enter next fix</a:t>
            </a:r>
          </a:p>
          <a:p>
            <a:r>
              <a:rPr lang="en-US" altLang="en-US" sz="2400" b="1" dirty="0" smtClean="0">
                <a:solidFill>
                  <a:srgbClr val="FF0000"/>
                </a:solidFill>
                <a:latin typeface="Times New Roman" panose="02020603050405020304" pitchFamily="18" charset="0"/>
              </a:rPr>
              <a:t>Use local points to plan the route.</a:t>
            </a:r>
            <a:endParaRPr lang="en-US" altLang="en-US" sz="2400" dirty="0">
              <a:latin typeface="Times New Roman" panose="02020603050405020304" pitchFamily="18" charset="0"/>
            </a:endParaRPr>
          </a:p>
          <a:p>
            <a:r>
              <a:rPr lang="en-US" altLang="en-US" sz="2400" dirty="0">
                <a:latin typeface="Times New Roman" panose="02020603050405020304" pitchFamily="18" charset="0"/>
              </a:rPr>
              <a:t>Coordinates for Course Rules are on A-5 of RWOP</a:t>
            </a:r>
          </a:p>
          <a:p>
            <a:r>
              <a:rPr lang="en-US" altLang="en-US" sz="2400" dirty="0">
                <a:latin typeface="Times New Roman" panose="02020603050405020304" pitchFamily="18" charset="0"/>
              </a:rPr>
              <a:t>Coordinates for Low Level routes are on page A-7 of RWOP</a:t>
            </a:r>
          </a:p>
          <a:p>
            <a:pPr>
              <a:buFont typeface="Wingdings" panose="05000000000000000000" pitchFamily="2" charset="2"/>
              <a:buNone/>
            </a:pPr>
            <a:endParaRPr lang="en-US" altLang="en-US" sz="2400" b="1" strike="sngStrike" dirty="0">
              <a:solidFill>
                <a:srgbClr val="FF0000"/>
              </a:solidFill>
              <a:latin typeface="Times New Roman" panose="02020603050405020304" pitchFamily="18" charset="0"/>
            </a:endParaRPr>
          </a:p>
          <a:p>
            <a:pPr>
              <a:buFont typeface="Wingdings" panose="05000000000000000000" pitchFamily="2" charset="2"/>
              <a:buNone/>
            </a:pPr>
            <a:endParaRPr lang="en-US" altLang="en-US" sz="2400" dirty="0">
              <a:latin typeface="Times New Roman" panose="02020603050405020304" pitchFamily="18" charset="0"/>
            </a:endParaRPr>
          </a:p>
          <a:p>
            <a:pPr>
              <a:buFont typeface="Wingdings" panose="05000000000000000000" pitchFamily="2" charset="2"/>
              <a:buNone/>
            </a:pPr>
            <a:r>
              <a:rPr lang="en-US" altLang="en-US" sz="2400" dirty="0">
                <a:latin typeface="Times New Roman" panose="02020603050405020304" pitchFamily="18" charset="0"/>
              </a:rPr>
              <a:t>**</a:t>
            </a:r>
            <a:r>
              <a:rPr lang="en-US" altLang="en-US" sz="2000" dirty="0">
                <a:latin typeface="Times New Roman" panose="02020603050405020304" pitchFamily="18" charset="0"/>
              </a:rPr>
              <a:t>JMPS will automatically change a Lat./Long coordinate to the D/M/S format</a:t>
            </a:r>
          </a:p>
        </p:txBody>
      </p:sp>
      <p:pic>
        <p:nvPicPr>
          <p:cNvPr id="7" name="Picture 6"/>
          <p:cNvPicPr>
            <a:picLocks noChangeAspect="1"/>
          </p:cNvPicPr>
          <p:nvPr/>
        </p:nvPicPr>
        <p:blipFill>
          <a:blip r:embed="rId2"/>
          <a:stretch>
            <a:fillRect/>
          </a:stretch>
        </p:blipFill>
        <p:spPr>
          <a:xfrm>
            <a:off x="1491991" y="4125132"/>
            <a:ext cx="7239000" cy="974481"/>
          </a:xfrm>
          <a:prstGeom prst="rect">
            <a:avLst/>
          </a:prstGeom>
        </p:spPr>
      </p:pic>
    </p:spTree>
    <p:extLst>
      <p:ext uri="{BB962C8B-B14F-4D97-AF65-F5344CB8AC3E}">
        <p14:creationId xmlns:p14="http://schemas.microsoft.com/office/powerpoint/2010/main" val="19697477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dirty="0"/>
              <a:t>Entering Points with Graphical Editor</a:t>
            </a:r>
          </a:p>
        </p:txBody>
      </p:sp>
      <p:sp>
        <p:nvSpPr>
          <p:cNvPr id="53251" name="Rectangle 3"/>
          <p:cNvSpPr>
            <a:spLocks noGrp="1" noChangeArrowheads="1"/>
          </p:cNvSpPr>
          <p:nvPr>
            <p:ph idx="1"/>
          </p:nvPr>
        </p:nvSpPr>
        <p:spPr>
          <a:xfrm>
            <a:off x="1981200" y="1600201"/>
            <a:ext cx="5410200" cy="4530725"/>
          </a:xfrm>
        </p:spPr>
        <p:txBody>
          <a:bodyPr/>
          <a:lstStyle/>
          <a:p>
            <a:r>
              <a:rPr lang="en-US" altLang="en-US" sz="2400" dirty="0">
                <a:latin typeface="Times New Roman" panose="02020603050405020304" pitchFamily="18" charset="0"/>
              </a:rPr>
              <a:t>Select Graphical Editor button</a:t>
            </a:r>
          </a:p>
          <a:p>
            <a:pPr lvl="1"/>
            <a:r>
              <a:rPr lang="en-US" altLang="en-US" dirty="0">
                <a:latin typeface="Times New Roman" panose="02020603050405020304" pitchFamily="18" charset="0"/>
              </a:rPr>
              <a:t>Top button, left hand side</a:t>
            </a:r>
          </a:p>
          <a:p>
            <a:pPr lvl="3">
              <a:buFont typeface="Wingdings" panose="05000000000000000000" pitchFamily="2" charset="2"/>
              <a:buNone/>
            </a:pPr>
            <a:r>
              <a:rPr lang="en-US" altLang="en-US" sz="2400" dirty="0">
                <a:latin typeface="Times New Roman" panose="02020603050405020304" pitchFamily="18" charset="0"/>
              </a:rPr>
              <a:t>or</a:t>
            </a:r>
          </a:p>
          <a:p>
            <a:pPr lvl="1"/>
            <a:r>
              <a:rPr lang="en-US" altLang="en-US" dirty="0">
                <a:latin typeface="Times New Roman" panose="02020603050405020304" pitchFamily="18" charset="0"/>
              </a:rPr>
              <a:t>Shift = F2</a:t>
            </a:r>
          </a:p>
          <a:p>
            <a:r>
              <a:rPr lang="en-US" altLang="en-US" sz="2400" dirty="0">
                <a:latin typeface="Times New Roman" panose="02020603050405020304" pitchFamily="18" charset="0"/>
              </a:rPr>
              <a:t>Scale the chart as desired using the wheel on the mouse</a:t>
            </a:r>
          </a:p>
          <a:p>
            <a:r>
              <a:rPr lang="en-US" altLang="en-US" sz="2400" dirty="0">
                <a:latin typeface="Times New Roman" panose="02020603050405020304" pitchFamily="18" charset="0"/>
              </a:rPr>
              <a:t>To add points, ensure Turn Point tool is selected</a:t>
            </a:r>
          </a:p>
          <a:p>
            <a:r>
              <a:rPr lang="en-US" altLang="en-US" sz="2400" dirty="0">
                <a:latin typeface="Times New Roman" panose="02020603050405020304" pitchFamily="18" charset="0"/>
              </a:rPr>
              <a:t>To move map, ensure the Select tool is selected</a:t>
            </a:r>
          </a:p>
          <a:p>
            <a:pPr lvl="1">
              <a:buFont typeface="Wingdings" panose="05000000000000000000" pitchFamily="2" charset="2"/>
              <a:buNone/>
            </a:pPr>
            <a:endParaRPr lang="en-US" altLang="en-US" dirty="0">
              <a:latin typeface="Times New Roman" panose="02020603050405020304" pitchFamily="18" charset="0"/>
            </a:endParaRPr>
          </a:p>
          <a:p>
            <a:pPr lvl="2">
              <a:buFont typeface="Wingdings" panose="05000000000000000000" pitchFamily="2" charset="2"/>
              <a:buNone/>
            </a:pPr>
            <a:endParaRPr lang="en-US" altLang="en-US" sz="2400" dirty="0">
              <a:latin typeface="Times New Roman" panose="02020603050405020304" pitchFamily="18" charset="0"/>
            </a:endParaRPr>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16764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48006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3276600"/>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53256" name="Text Box 8"/>
          <p:cNvSpPr txBox="1">
            <a:spLocks noChangeArrowheads="1"/>
          </p:cNvSpPr>
          <p:nvPr/>
        </p:nvSpPr>
        <p:spPr bwMode="auto">
          <a:xfrm>
            <a:off x="8153400" y="2133600"/>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dirty="0">
                <a:latin typeface="Times New Roman" panose="02020603050405020304" pitchFamily="18" charset="0"/>
              </a:rPr>
              <a:t>Graphical Editor</a:t>
            </a:r>
          </a:p>
        </p:txBody>
      </p:sp>
      <p:sp>
        <p:nvSpPr>
          <p:cNvPr id="53257" name="Text Box 9"/>
          <p:cNvSpPr txBox="1">
            <a:spLocks noChangeArrowheads="1"/>
          </p:cNvSpPr>
          <p:nvPr/>
        </p:nvSpPr>
        <p:spPr bwMode="auto">
          <a:xfrm>
            <a:off x="8153400" y="3657600"/>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dirty="0">
                <a:latin typeface="Times New Roman" panose="02020603050405020304" pitchFamily="18" charset="0"/>
              </a:rPr>
              <a:t>Turn Point Tool</a:t>
            </a:r>
          </a:p>
        </p:txBody>
      </p:sp>
      <p:sp>
        <p:nvSpPr>
          <p:cNvPr id="53258" name="Text Box 10"/>
          <p:cNvSpPr txBox="1">
            <a:spLocks noChangeArrowheads="1"/>
          </p:cNvSpPr>
          <p:nvPr/>
        </p:nvSpPr>
        <p:spPr bwMode="auto">
          <a:xfrm>
            <a:off x="8382000" y="5181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dirty="0">
                <a:latin typeface="Times New Roman" panose="02020603050405020304" pitchFamily="18" charset="0"/>
              </a:rPr>
              <a:t>Select Tool</a:t>
            </a:r>
          </a:p>
        </p:txBody>
      </p:sp>
    </p:spTree>
    <p:extLst>
      <p:ext uri="{BB962C8B-B14F-4D97-AF65-F5344CB8AC3E}">
        <p14:creationId xmlns:p14="http://schemas.microsoft.com/office/powerpoint/2010/main" val="115967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t>Point Types</a:t>
            </a:r>
          </a:p>
        </p:txBody>
      </p:sp>
      <p:sp>
        <p:nvSpPr>
          <p:cNvPr id="54275" name="Rectangle 3"/>
          <p:cNvSpPr>
            <a:spLocks noGrp="1" noChangeArrowheads="1"/>
          </p:cNvSpPr>
          <p:nvPr>
            <p:ph idx="1"/>
          </p:nvPr>
        </p:nvSpPr>
        <p:spPr>
          <a:xfrm>
            <a:off x="1981200" y="1600201"/>
            <a:ext cx="4648200" cy="4530725"/>
          </a:xfrm>
        </p:spPr>
        <p:txBody>
          <a:bodyPr/>
          <a:lstStyle/>
          <a:p>
            <a:r>
              <a:rPr lang="en-US" altLang="en-US" sz="2400" dirty="0">
                <a:latin typeface="Times New Roman" panose="02020603050405020304" pitchFamily="18" charset="0"/>
              </a:rPr>
              <a:t>Choose point Type from drop-down menu located on top leftmost box of each point</a:t>
            </a:r>
          </a:p>
          <a:p>
            <a:r>
              <a:rPr lang="en-US" altLang="en-US" sz="2400" dirty="0">
                <a:latin typeface="Times New Roman" panose="02020603050405020304" pitchFamily="18" charset="0"/>
              </a:rPr>
              <a:t>Turn</a:t>
            </a:r>
          </a:p>
          <a:p>
            <a:pPr lvl="1"/>
            <a:r>
              <a:rPr lang="en-US" altLang="en-US" sz="2000" dirty="0">
                <a:latin typeface="Times New Roman" panose="02020603050405020304" pitchFamily="18" charset="0"/>
              </a:rPr>
              <a:t>Used for most points</a:t>
            </a:r>
          </a:p>
          <a:p>
            <a:r>
              <a:rPr lang="en-US" altLang="en-US" sz="2400" dirty="0">
                <a:latin typeface="Times New Roman" panose="02020603050405020304" pitchFamily="18" charset="0"/>
              </a:rPr>
              <a:t>Orbit</a:t>
            </a:r>
          </a:p>
          <a:p>
            <a:pPr lvl="1"/>
            <a:r>
              <a:rPr lang="en-US" altLang="en-US" sz="2000" dirty="0">
                <a:latin typeface="Times New Roman" panose="02020603050405020304" pitchFamily="18" charset="0"/>
              </a:rPr>
              <a:t>Used for patter practice at OLFS </a:t>
            </a:r>
          </a:p>
          <a:p>
            <a:pPr lvl="1"/>
            <a:r>
              <a:rPr lang="en-US" altLang="en-US" sz="2000" dirty="0">
                <a:latin typeface="Times New Roman" panose="02020603050405020304" pitchFamily="18" charset="0"/>
              </a:rPr>
              <a:t>Time is adjustable</a:t>
            </a:r>
          </a:p>
          <a:p>
            <a:pPr lvl="2"/>
            <a:r>
              <a:rPr lang="en-US" altLang="en-US" dirty="0">
                <a:latin typeface="Times New Roman" panose="02020603050405020304" pitchFamily="18" charset="0"/>
              </a:rPr>
              <a:t>Typically 20 minutes</a:t>
            </a:r>
          </a:p>
          <a:p>
            <a:endParaRPr lang="en-US" altLang="en-US" sz="2000" dirty="0">
              <a:latin typeface="Times New Roman" panose="02020603050405020304" pitchFamily="18" charset="0"/>
            </a:endParaRPr>
          </a:p>
        </p:txBody>
      </p:sp>
      <p:pic>
        <p:nvPicPr>
          <p:cNvPr id="2" name="Picture 1"/>
          <p:cNvPicPr>
            <a:picLocks noChangeAspect="1"/>
          </p:cNvPicPr>
          <p:nvPr/>
        </p:nvPicPr>
        <p:blipFill rotWithShape="1">
          <a:blip r:embed="rId2"/>
          <a:srcRect l="21059" t="20101" r="68372" b="59899"/>
          <a:stretch/>
        </p:blipFill>
        <p:spPr>
          <a:xfrm>
            <a:off x="7467600" y="1905001"/>
            <a:ext cx="2362200" cy="2514600"/>
          </a:xfrm>
          <a:prstGeom prst="rect">
            <a:avLst/>
          </a:prstGeom>
        </p:spPr>
      </p:pic>
    </p:spTree>
    <p:extLst>
      <p:ext uri="{BB962C8B-B14F-4D97-AF65-F5344CB8AC3E}">
        <p14:creationId xmlns:p14="http://schemas.microsoft.com/office/powerpoint/2010/main" val="17116535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dirty="0"/>
              <a:t>Airspeed Adjustment</a:t>
            </a:r>
          </a:p>
        </p:txBody>
      </p:sp>
      <p:sp>
        <p:nvSpPr>
          <p:cNvPr id="55299" name="Rectangle 3"/>
          <p:cNvSpPr>
            <a:spLocks noGrp="1" noChangeArrowheads="1"/>
          </p:cNvSpPr>
          <p:nvPr>
            <p:ph idx="1"/>
          </p:nvPr>
        </p:nvSpPr>
        <p:spPr>
          <a:xfrm>
            <a:off x="1981200" y="1600201"/>
            <a:ext cx="4495800" cy="4530725"/>
          </a:xfrm>
        </p:spPr>
        <p:txBody>
          <a:bodyPr>
            <a:normAutofit lnSpcReduction="10000"/>
          </a:bodyPr>
          <a:lstStyle/>
          <a:p>
            <a:pPr>
              <a:lnSpc>
                <a:spcPct val="80000"/>
              </a:lnSpc>
            </a:pPr>
            <a:r>
              <a:rPr lang="en-US" altLang="en-US" sz="2400" dirty="0">
                <a:latin typeface="Times New Roman" panose="02020603050405020304" pitchFamily="18" charset="0"/>
              </a:rPr>
              <a:t>Go to the Tabular Editor (Shift + F2)</a:t>
            </a:r>
          </a:p>
          <a:p>
            <a:pPr>
              <a:lnSpc>
                <a:spcPct val="80000"/>
              </a:lnSpc>
            </a:pPr>
            <a:r>
              <a:rPr lang="en-US" altLang="en-US" sz="2400" dirty="0">
                <a:latin typeface="Times New Roman" panose="02020603050405020304" pitchFamily="18" charset="0"/>
              </a:rPr>
              <a:t>Highlight the second point on route</a:t>
            </a:r>
          </a:p>
          <a:p>
            <a:pPr>
              <a:lnSpc>
                <a:spcPct val="80000"/>
              </a:lnSpc>
            </a:pPr>
            <a:r>
              <a:rPr lang="en-US" altLang="en-US" sz="2400" dirty="0">
                <a:latin typeface="Times New Roman" panose="02020603050405020304" pitchFamily="18" charset="0"/>
              </a:rPr>
              <a:t>Click on the “Route Point” dropdown menu at the top of the screen</a:t>
            </a:r>
          </a:p>
          <a:p>
            <a:pPr>
              <a:lnSpc>
                <a:spcPct val="80000"/>
              </a:lnSpc>
            </a:pPr>
            <a:r>
              <a:rPr lang="en-US" altLang="en-US" sz="2400" dirty="0">
                <a:latin typeface="Times New Roman" panose="02020603050405020304" pitchFamily="18" charset="0"/>
              </a:rPr>
              <a:t>Select “Leg Editor” </a:t>
            </a:r>
          </a:p>
          <a:p>
            <a:pPr>
              <a:lnSpc>
                <a:spcPct val="80000"/>
              </a:lnSpc>
            </a:pPr>
            <a:r>
              <a:rPr lang="en-US" altLang="en-US" sz="2400" dirty="0">
                <a:latin typeface="Times New Roman" panose="02020603050405020304" pitchFamily="18" charset="0"/>
              </a:rPr>
              <a:t>Select “</a:t>
            </a:r>
            <a:r>
              <a:rPr lang="en-US" altLang="en-US" sz="2400" dirty="0">
                <a:solidFill>
                  <a:srgbClr val="7030A0"/>
                </a:solidFill>
                <a:latin typeface="Times New Roman" panose="02020603050405020304" pitchFamily="18" charset="0"/>
              </a:rPr>
              <a:t>FPM</a:t>
            </a:r>
            <a:r>
              <a:rPr lang="en-US" altLang="en-US" sz="2400" dirty="0">
                <a:latin typeface="Times New Roman" panose="02020603050405020304" pitchFamily="18" charset="0"/>
              </a:rPr>
              <a:t>” Tab</a:t>
            </a:r>
          </a:p>
          <a:p>
            <a:pPr lvl="1">
              <a:lnSpc>
                <a:spcPct val="80000"/>
              </a:lnSpc>
            </a:pPr>
            <a:r>
              <a:rPr lang="en-US" altLang="en-US" sz="2000" b="1" dirty="0">
                <a:solidFill>
                  <a:srgbClr val="00B0F0"/>
                </a:solidFill>
                <a:latin typeface="Times New Roman" panose="02020603050405020304" pitchFamily="18" charset="0"/>
              </a:rPr>
              <a:t>Climb</a:t>
            </a:r>
            <a:r>
              <a:rPr lang="en-US" altLang="en-US" sz="2000" dirty="0">
                <a:latin typeface="Times New Roman" panose="02020603050405020304" pitchFamily="18" charset="0"/>
              </a:rPr>
              <a:t> = Manual</a:t>
            </a:r>
          </a:p>
          <a:p>
            <a:pPr lvl="1">
              <a:lnSpc>
                <a:spcPct val="80000"/>
              </a:lnSpc>
            </a:pPr>
            <a:r>
              <a:rPr lang="en-US" altLang="en-US" sz="2000" dirty="0">
                <a:latin typeface="Times New Roman" panose="02020603050405020304" pitchFamily="18" charset="0"/>
              </a:rPr>
              <a:t>Cruise = Manual</a:t>
            </a:r>
          </a:p>
          <a:p>
            <a:pPr lvl="1">
              <a:lnSpc>
                <a:spcPct val="80000"/>
              </a:lnSpc>
            </a:pPr>
            <a:r>
              <a:rPr lang="en-US" altLang="en-US" sz="2000" b="1" dirty="0">
                <a:solidFill>
                  <a:srgbClr val="00B050"/>
                </a:solidFill>
                <a:latin typeface="Times New Roman" panose="02020603050405020304" pitchFamily="18" charset="0"/>
              </a:rPr>
              <a:t>Descent</a:t>
            </a:r>
            <a:r>
              <a:rPr lang="en-US" altLang="en-US" sz="2000" dirty="0">
                <a:latin typeface="Times New Roman" panose="02020603050405020304" pitchFamily="18" charset="0"/>
              </a:rPr>
              <a:t> = Manual</a:t>
            </a:r>
          </a:p>
          <a:p>
            <a:pPr>
              <a:lnSpc>
                <a:spcPct val="80000"/>
              </a:lnSpc>
            </a:pPr>
            <a:r>
              <a:rPr lang="en-US" altLang="en-US" sz="2400" dirty="0">
                <a:latin typeface="Times New Roman" panose="02020603050405020304" pitchFamily="18" charset="0"/>
              </a:rPr>
              <a:t>Close</a:t>
            </a:r>
          </a:p>
          <a:p>
            <a:pPr lvl="1">
              <a:lnSpc>
                <a:spcPct val="80000"/>
              </a:lnSpc>
              <a:buFont typeface="Wingdings" panose="05000000000000000000" pitchFamily="2" charset="2"/>
              <a:buNone/>
            </a:pPr>
            <a:endParaRPr lang="en-US" altLang="en-US" dirty="0">
              <a:latin typeface="Times New Roman" panose="02020603050405020304" pitchFamily="18" charset="0"/>
            </a:endParaRPr>
          </a:p>
        </p:txBody>
      </p:sp>
      <p:pic>
        <p:nvPicPr>
          <p:cNvPr id="2" name="Picture 1"/>
          <p:cNvPicPr>
            <a:picLocks noChangeAspect="1"/>
          </p:cNvPicPr>
          <p:nvPr/>
        </p:nvPicPr>
        <p:blipFill rotWithShape="1">
          <a:blip r:embed="rId2"/>
          <a:srcRect t="1256" r="-184"/>
          <a:stretch/>
        </p:blipFill>
        <p:spPr>
          <a:xfrm>
            <a:off x="6629400" y="1295401"/>
            <a:ext cx="3276600" cy="3197811"/>
          </a:xfrm>
          <a:prstGeom prst="rect">
            <a:avLst/>
          </a:prstGeom>
        </p:spPr>
      </p:pic>
      <p:sp>
        <p:nvSpPr>
          <p:cNvPr id="3" name="Oval 2"/>
          <p:cNvSpPr/>
          <p:nvPr/>
        </p:nvSpPr>
        <p:spPr>
          <a:xfrm>
            <a:off x="8390965" y="3393142"/>
            <a:ext cx="762000"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a:stCxn id="3" idx="4"/>
            <a:endCxn id="6" idx="0"/>
          </p:cNvCxnSpPr>
          <p:nvPr/>
        </p:nvCxnSpPr>
        <p:spPr>
          <a:xfrm flipH="1">
            <a:off x="8534401" y="3697942"/>
            <a:ext cx="237565" cy="11026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162800" y="4800601"/>
            <a:ext cx="2743200" cy="830997"/>
          </a:xfrm>
          <a:prstGeom prst="rect">
            <a:avLst/>
          </a:prstGeom>
          <a:noFill/>
          <a:ln>
            <a:solidFill>
              <a:srgbClr val="FF0000"/>
            </a:solidFill>
          </a:ln>
        </p:spPr>
        <p:txBody>
          <a:bodyPr wrap="square" rtlCol="0">
            <a:spAutoFit/>
          </a:bodyPr>
          <a:lstStyle/>
          <a:p>
            <a:r>
              <a:rPr lang="en-US" sz="1200" dirty="0"/>
              <a:t>If the change in altitude between two points (i.e. CP 2 and CP3) exceeds this number, either the ‘</a:t>
            </a:r>
            <a:r>
              <a:rPr lang="en-US" sz="1200" b="1" dirty="0">
                <a:solidFill>
                  <a:srgbClr val="00B0F0"/>
                </a:solidFill>
              </a:rPr>
              <a:t>Climb</a:t>
            </a:r>
            <a:r>
              <a:rPr lang="en-US" sz="1200" dirty="0"/>
              <a:t>’ or ‘</a:t>
            </a:r>
            <a:r>
              <a:rPr lang="en-US" sz="1200" b="1" dirty="0">
                <a:solidFill>
                  <a:srgbClr val="00B050"/>
                </a:solidFill>
              </a:rPr>
              <a:t>Descent</a:t>
            </a:r>
            <a:r>
              <a:rPr lang="en-US" sz="1200" dirty="0"/>
              <a:t>’ modes will be enabled.</a:t>
            </a:r>
          </a:p>
        </p:txBody>
      </p:sp>
      <p:sp>
        <p:nvSpPr>
          <p:cNvPr id="10" name="Oval 9"/>
          <p:cNvSpPr/>
          <p:nvPr/>
        </p:nvSpPr>
        <p:spPr>
          <a:xfrm>
            <a:off x="7010401" y="2017059"/>
            <a:ext cx="421341" cy="235931"/>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6952129" y="2419784"/>
            <a:ext cx="479612" cy="23593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7886700" y="1550895"/>
            <a:ext cx="540124" cy="30480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Curved Connector 17"/>
          <p:cNvCxnSpPr>
            <a:endCxn id="13" idx="2"/>
          </p:cNvCxnSpPr>
          <p:nvPr/>
        </p:nvCxnSpPr>
        <p:spPr>
          <a:xfrm flipV="1">
            <a:off x="4667250" y="1703295"/>
            <a:ext cx="3219450" cy="2713716"/>
          </a:xfrm>
          <a:prstGeom prst="curvedConnector3">
            <a:avLst>
              <a:gd name="adj1" fmla="val 4443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085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dirty="0"/>
              <a:t>Airspeed Adjustment </a:t>
            </a:r>
            <a:r>
              <a:rPr lang="en-US" altLang="en-US" sz="2000" dirty="0"/>
              <a:t>(cont’d)</a:t>
            </a:r>
          </a:p>
        </p:txBody>
      </p:sp>
      <p:sp>
        <p:nvSpPr>
          <p:cNvPr id="56323" name="Rectangle 3"/>
          <p:cNvSpPr>
            <a:spLocks noGrp="1" noChangeArrowheads="1"/>
          </p:cNvSpPr>
          <p:nvPr>
            <p:ph idx="1"/>
          </p:nvPr>
        </p:nvSpPr>
        <p:spPr>
          <a:xfrm>
            <a:off x="1981200" y="1600200"/>
            <a:ext cx="4495800" cy="4572000"/>
          </a:xfrm>
        </p:spPr>
        <p:txBody>
          <a:bodyPr>
            <a:normAutofit lnSpcReduction="10000"/>
          </a:bodyPr>
          <a:lstStyle/>
          <a:p>
            <a:pPr>
              <a:lnSpc>
                <a:spcPct val="90000"/>
              </a:lnSpc>
            </a:pPr>
            <a:r>
              <a:rPr lang="en-US" altLang="en-US" sz="2000" dirty="0">
                <a:latin typeface="Times New Roman" panose="02020603050405020304" pitchFamily="18" charset="0"/>
              </a:rPr>
              <a:t>Keep the second point highlighted</a:t>
            </a:r>
          </a:p>
          <a:p>
            <a:pPr>
              <a:lnSpc>
                <a:spcPct val="90000"/>
              </a:lnSpc>
            </a:pPr>
            <a:r>
              <a:rPr lang="en-US" altLang="en-US" sz="2000" dirty="0">
                <a:latin typeface="Times New Roman" panose="02020603050405020304" pitchFamily="18" charset="0"/>
              </a:rPr>
              <a:t>Click on the “Route” dropdown menu at the top of the screen</a:t>
            </a:r>
          </a:p>
          <a:p>
            <a:pPr>
              <a:lnSpc>
                <a:spcPct val="90000"/>
              </a:lnSpc>
            </a:pPr>
            <a:r>
              <a:rPr lang="en-US" altLang="en-US" sz="2000" dirty="0">
                <a:latin typeface="Times New Roman" panose="02020603050405020304" pitchFamily="18" charset="0"/>
              </a:rPr>
              <a:t>Select “Replicate Info”</a:t>
            </a:r>
          </a:p>
          <a:p>
            <a:pPr>
              <a:lnSpc>
                <a:spcPct val="90000"/>
              </a:lnSpc>
            </a:pPr>
            <a:r>
              <a:rPr lang="en-US" altLang="en-US" sz="2000" dirty="0">
                <a:latin typeface="Times New Roman" panose="02020603050405020304" pitchFamily="18" charset="0"/>
              </a:rPr>
              <a:t>De-Select any data checkboxes that you do not wish to replicate.</a:t>
            </a:r>
          </a:p>
          <a:p>
            <a:pPr>
              <a:lnSpc>
                <a:spcPct val="90000"/>
              </a:lnSpc>
            </a:pPr>
            <a:r>
              <a:rPr lang="en-US" altLang="en-US" sz="2000" dirty="0">
                <a:latin typeface="Times New Roman" panose="02020603050405020304" pitchFamily="18" charset="0"/>
              </a:rPr>
              <a:t>Scroll down to “Flight Modes” and check the box</a:t>
            </a:r>
          </a:p>
          <a:p>
            <a:pPr lvl="1">
              <a:lnSpc>
                <a:spcPct val="90000"/>
              </a:lnSpc>
            </a:pPr>
            <a:r>
              <a:rPr lang="en-US" altLang="en-US" sz="2000" dirty="0">
                <a:latin typeface="Times New Roman" panose="02020603050405020304" pitchFamily="18" charset="0"/>
              </a:rPr>
              <a:t>This will allow you to adjust airspeed of each leg</a:t>
            </a:r>
          </a:p>
          <a:p>
            <a:pPr lvl="2">
              <a:lnSpc>
                <a:spcPct val="90000"/>
              </a:lnSpc>
            </a:pPr>
            <a:r>
              <a:rPr lang="en-US" altLang="en-US" sz="1800" dirty="0">
                <a:latin typeface="Times New Roman" panose="02020603050405020304" pitchFamily="18" charset="0"/>
              </a:rPr>
              <a:t>Course Rules = 100T</a:t>
            </a:r>
          </a:p>
          <a:p>
            <a:pPr lvl="2">
              <a:lnSpc>
                <a:spcPct val="90000"/>
              </a:lnSpc>
            </a:pPr>
            <a:r>
              <a:rPr lang="en-US" altLang="en-US" sz="1800" dirty="0">
                <a:latin typeface="Times New Roman" panose="02020603050405020304" pitchFamily="18" charset="0"/>
              </a:rPr>
              <a:t>Low Level Routes = 90G</a:t>
            </a:r>
          </a:p>
          <a:p>
            <a:pPr lvl="2">
              <a:lnSpc>
                <a:spcPct val="90000"/>
              </a:lnSpc>
            </a:pPr>
            <a:r>
              <a:rPr lang="en-US" altLang="en-US" sz="1800" dirty="0">
                <a:latin typeface="Times New Roman" panose="02020603050405020304" pitchFamily="18" charset="0"/>
              </a:rPr>
              <a:t>Formation Routes =100G</a:t>
            </a:r>
          </a:p>
          <a:p>
            <a:pPr>
              <a:lnSpc>
                <a:spcPct val="90000"/>
              </a:lnSpc>
            </a:pPr>
            <a:r>
              <a:rPr lang="en-US" altLang="en-US" sz="2000" dirty="0">
                <a:latin typeface="Times New Roman" panose="02020603050405020304" pitchFamily="18" charset="0"/>
              </a:rPr>
              <a:t>Select all points and “OK”</a:t>
            </a:r>
          </a:p>
        </p:txBody>
      </p:sp>
      <p:pic>
        <p:nvPicPr>
          <p:cNvPr id="3" name="Picture 2"/>
          <p:cNvPicPr>
            <a:picLocks noChangeAspect="1"/>
          </p:cNvPicPr>
          <p:nvPr/>
        </p:nvPicPr>
        <p:blipFill rotWithShape="1">
          <a:blip r:embed="rId2"/>
          <a:srcRect r="59167" b="69259"/>
          <a:stretch/>
        </p:blipFill>
        <p:spPr>
          <a:xfrm>
            <a:off x="6472561" y="1219201"/>
            <a:ext cx="3725178" cy="1577499"/>
          </a:xfrm>
          <a:prstGeom prst="rect">
            <a:avLst/>
          </a:prstGeom>
        </p:spPr>
      </p:pic>
      <p:pic>
        <p:nvPicPr>
          <p:cNvPr id="4" name="Picture 3"/>
          <p:cNvPicPr>
            <a:picLocks noChangeAspect="1"/>
          </p:cNvPicPr>
          <p:nvPr/>
        </p:nvPicPr>
        <p:blipFill>
          <a:blip r:embed="rId3"/>
          <a:stretch>
            <a:fillRect/>
          </a:stretch>
        </p:blipFill>
        <p:spPr>
          <a:xfrm>
            <a:off x="6443662" y="3086735"/>
            <a:ext cx="3767138" cy="2795428"/>
          </a:xfrm>
          <a:prstGeom prst="rect">
            <a:avLst/>
          </a:prstGeom>
        </p:spPr>
      </p:pic>
    </p:spTree>
    <p:extLst>
      <p:ext uri="{BB962C8B-B14F-4D97-AF65-F5344CB8AC3E}">
        <p14:creationId xmlns:p14="http://schemas.microsoft.com/office/powerpoint/2010/main" val="19236164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Setting Route Start Time</a:t>
            </a:r>
            <a:endParaRPr lang="en-US" dirty="0"/>
          </a:p>
        </p:txBody>
      </p:sp>
      <p:grpSp>
        <p:nvGrpSpPr>
          <p:cNvPr id="17" name="Group 16"/>
          <p:cNvGrpSpPr/>
          <p:nvPr/>
        </p:nvGrpSpPr>
        <p:grpSpPr>
          <a:xfrm>
            <a:off x="1809750" y="953932"/>
            <a:ext cx="8534400" cy="1306890"/>
            <a:chOff x="304800" y="1232972"/>
            <a:chExt cx="8534400" cy="1306890"/>
          </a:xfrm>
        </p:grpSpPr>
        <p:pic>
          <p:nvPicPr>
            <p:cNvPr id="4" name="Picture 3"/>
            <p:cNvPicPr>
              <a:picLocks noChangeAspect="1"/>
            </p:cNvPicPr>
            <p:nvPr/>
          </p:nvPicPr>
          <p:blipFill>
            <a:blip r:embed="rId2"/>
            <a:stretch>
              <a:fillRect/>
            </a:stretch>
          </p:blipFill>
          <p:spPr>
            <a:xfrm>
              <a:off x="304800" y="1676400"/>
              <a:ext cx="8534400" cy="863462"/>
            </a:xfrm>
            <a:prstGeom prst="rect">
              <a:avLst/>
            </a:prstGeom>
          </p:spPr>
        </p:pic>
        <p:sp>
          <p:nvSpPr>
            <p:cNvPr id="5" name="TextBox 4"/>
            <p:cNvSpPr txBox="1"/>
            <p:nvPr/>
          </p:nvSpPr>
          <p:spPr>
            <a:xfrm>
              <a:off x="3733800" y="1232972"/>
              <a:ext cx="4876800" cy="369332"/>
            </a:xfrm>
            <a:prstGeom prst="rect">
              <a:avLst/>
            </a:prstGeom>
            <a:noFill/>
            <a:ln w="28575">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Right click on the lower time (‘Clock Time’)</a:t>
              </a:r>
            </a:p>
          </p:txBody>
        </p:sp>
        <p:sp>
          <p:nvSpPr>
            <p:cNvPr id="7" name="Oval 6"/>
            <p:cNvSpPr/>
            <p:nvPr/>
          </p:nvSpPr>
          <p:spPr>
            <a:xfrm>
              <a:off x="6096000" y="1855433"/>
              <a:ext cx="571130" cy="2515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Elbow Connector 8"/>
            <p:cNvCxnSpPr>
              <a:stCxn id="5" idx="2"/>
            </p:cNvCxnSpPr>
            <p:nvPr/>
          </p:nvCxnSpPr>
          <p:spPr>
            <a:xfrm rot="16200000" flipH="1">
              <a:off x="6150318" y="1624185"/>
              <a:ext cx="253129" cy="209365"/>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828800" y="2305346"/>
            <a:ext cx="8534400" cy="1103598"/>
            <a:chOff x="305170" y="2718895"/>
            <a:chExt cx="8534400" cy="1103598"/>
          </a:xfrm>
        </p:grpSpPr>
        <p:pic>
          <p:nvPicPr>
            <p:cNvPr id="10" name="Picture 9"/>
            <p:cNvPicPr>
              <a:picLocks noChangeAspect="1"/>
            </p:cNvPicPr>
            <p:nvPr/>
          </p:nvPicPr>
          <p:blipFill rotWithShape="1">
            <a:blip r:embed="rId3"/>
            <a:srcRect l="16854" t="40013" r="25843" b="50999"/>
            <a:stretch/>
          </p:blipFill>
          <p:spPr>
            <a:xfrm>
              <a:off x="305170" y="3069457"/>
              <a:ext cx="8534400" cy="753036"/>
            </a:xfrm>
            <a:prstGeom prst="rect">
              <a:avLst/>
            </a:prstGeom>
          </p:spPr>
        </p:pic>
        <p:sp>
          <p:nvSpPr>
            <p:cNvPr id="11" name="TextBox 10"/>
            <p:cNvSpPr txBox="1"/>
            <p:nvPr/>
          </p:nvSpPr>
          <p:spPr>
            <a:xfrm>
              <a:off x="5943600" y="2718895"/>
              <a:ext cx="2040029" cy="369332"/>
            </a:xfrm>
            <a:prstGeom prst="rect">
              <a:avLst/>
            </a:prstGeom>
            <a:noFill/>
            <a:ln w="28575">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Click ‘Enter Time’</a:t>
              </a:r>
            </a:p>
          </p:txBody>
        </p:sp>
        <p:sp>
          <p:nvSpPr>
            <p:cNvPr id="12" name="Oval 11"/>
            <p:cNvSpPr/>
            <p:nvPr/>
          </p:nvSpPr>
          <p:spPr>
            <a:xfrm>
              <a:off x="6400800" y="3493320"/>
              <a:ext cx="1219200" cy="2515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Elbow Connector 12"/>
            <p:cNvCxnSpPr>
              <a:stCxn id="11" idx="2"/>
              <a:endCxn id="12" idx="0"/>
            </p:cNvCxnSpPr>
            <p:nvPr/>
          </p:nvCxnSpPr>
          <p:spPr>
            <a:xfrm rot="16200000" flipH="1">
              <a:off x="6784461" y="3267380"/>
              <a:ext cx="405093" cy="46785"/>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rotWithShape="1">
          <a:blip r:embed="rId4"/>
          <a:srcRect l="1909" t="4483" r="2625" b="5109"/>
          <a:stretch/>
        </p:blipFill>
        <p:spPr>
          <a:xfrm>
            <a:off x="6762380" y="3505201"/>
            <a:ext cx="3543300" cy="2763775"/>
          </a:xfrm>
          <a:prstGeom prst="rect">
            <a:avLst/>
          </a:prstGeom>
        </p:spPr>
      </p:pic>
      <p:sp>
        <p:nvSpPr>
          <p:cNvPr id="19" name="TextBox 18"/>
          <p:cNvSpPr txBox="1"/>
          <p:nvPr/>
        </p:nvSpPr>
        <p:spPr>
          <a:xfrm>
            <a:off x="1981201" y="3962400"/>
            <a:ext cx="3945029" cy="1754326"/>
          </a:xfrm>
          <a:prstGeom prst="rect">
            <a:avLst/>
          </a:prstGeom>
          <a:noFill/>
          <a:ln w="28575">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Enter time as ‘00:00:00’</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Note: This is actually telling the system to set your arrival time at that point as midnight (local or Zulu, depending on JMPS preference settings).</a:t>
            </a:r>
          </a:p>
        </p:txBody>
      </p:sp>
      <p:sp>
        <p:nvSpPr>
          <p:cNvPr id="20" name="Oval 19"/>
          <p:cNvSpPr/>
          <p:nvPr/>
        </p:nvSpPr>
        <p:spPr>
          <a:xfrm>
            <a:off x="8658225" y="5447163"/>
            <a:ext cx="781050" cy="2515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Elbow Connector 20"/>
          <p:cNvCxnSpPr>
            <a:stCxn id="19" idx="3"/>
            <a:endCxn id="20" idx="0"/>
          </p:cNvCxnSpPr>
          <p:nvPr/>
        </p:nvCxnSpPr>
        <p:spPr>
          <a:xfrm>
            <a:off x="5926230" y="4839563"/>
            <a:ext cx="3122521" cy="60760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7737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Setting Route Start Time</a:t>
            </a:r>
            <a:endParaRPr lang="en-US" dirty="0"/>
          </a:p>
        </p:txBody>
      </p:sp>
      <p:pic>
        <p:nvPicPr>
          <p:cNvPr id="8" name="Picture 7"/>
          <p:cNvPicPr>
            <a:picLocks noChangeAspect="1"/>
          </p:cNvPicPr>
          <p:nvPr/>
        </p:nvPicPr>
        <p:blipFill>
          <a:blip r:embed="rId2"/>
          <a:stretch>
            <a:fillRect/>
          </a:stretch>
        </p:blipFill>
        <p:spPr>
          <a:xfrm>
            <a:off x="1752600" y="2017802"/>
            <a:ext cx="8686800" cy="4029230"/>
          </a:xfrm>
          <a:prstGeom prst="rect">
            <a:avLst/>
          </a:prstGeom>
        </p:spPr>
      </p:pic>
      <p:sp>
        <p:nvSpPr>
          <p:cNvPr id="9" name="TextBox 8"/>
          <p:cNvSpPr txBox="1"/>
          <p:nvPr/>
        </p:nvSpPr>
        <p:spPr>
          <a:xfrm>
            <a:off x="2962275" y="1094472"/>
            <a:ext cx="6267450" cy="923330"/>
          </a:xfrm>
          <a:prstGeom prst="rect">
            <a:avLst/>
          </a:prstGeom>
          <a:noFill/>
          <a:ln w="28575">
            <a:solidFill>
              <a:srgbClr val="FF0000"/>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If adjusting this time after calculating, </a:t>
            </a:r>
          </a:p>
          <a:p>
            <a:pPr algn="ctr"/>
            <a:r>
              <a:rPr lang="en-US" dirty="0">
                <a:latin typeface="Times New Roman" panose="02020603050405020304" pitchFamily="18" charset="0"/>
                <a:cs typeface="Times New Roman" panose="02020603050405020304" pitchFamily="18" charset="0"/>
              </a:rPr>
              <a:t>you will have to recalculate your route after setting this time (because JMPS and stuff).</a:t>
            </a:r>
          </a:p>
        </p:txBody>
      </p:sp>
      <p:sp>
        <p:nvSpPr>
          <p:cNvPr id="10" name="Oval 9"/>
          <p:cNvSpPr/>
          <p:nvPr/>
        </p:nvSpPr>
        <p:spPr>
          <a:xfrm>
            <a:off x="7467600" y="4648200"/>
            <a:ext cx="781050" cy="2515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Elbow Connector 10"/>
          <p:cNvCxnSpPr>
            <a:stCxn id="9" idx="2"/>
            <a:endCxn id="10" idx="0"/>
          </p:cNvCxnSpPr>
          <p:nvPr/>
        </p:nvCxnSpPr>
        <p:spPr>
          <a:xfrm rot="16200000" flipH="1">
            <a:off x="5661863" y="2451939"/>
            <a:ext cx="2630398" cy="1762125"/>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3564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dirty="0"/>
              <a:t>Fuel Calculations</a:t>
            </a:r>
          </a:p>
        </p:txBody>
      </p:sp>
      <p:sp>
        <p:nvSpPr>
          <p:cNvPr id="57347" name="Rectangle 3"/>
          <p:cNvSpPr>
            <a:spLocks noGrp="1" noChangeArrowheads="1"/>
          </p:cNvSpPr>
          <p:nvPr>
            <p:ph idx="1"/>
          </p:nvPr>
        </p:nvSpPr>
        <p:spPr>
          <a:xfrm>
            <a:off x="1981200" y="1600201"/>
            <a:ext cx="6019800" cy="4530725"/>
          </a:xfrm>
        </p:spPr>
        <p:txBody>
          <a:bodyPr/>
          <a:lstStyle/>
          <a:p>
            <a:r>
              <a:rPr lang="en-US" altLang="en-US" dirty="0">
                <a:latin typeface="Times New Roman" panose="02020603050405020304" pitchFamily="18" charset="0"/>
              </a:rPr>
              <a:t>Fuel is listed without the decimal point (e.g. 550=55.0 gallons)</a:t>
            </a:r>
          </a:p>
          <a:p>
            <a:endParaRPr lang="en-US" altLang="en-US" dirty="0">
              <a:latin typeface="Times New Roman" panose="02020603050405020304" pitchFamily="18" charset="0"/>
            </a:endParaRPr>
          </a:p>
          <a:p>
            <a:r>
              <a:rPr lang="en-US" altLang="en-US" dirty="0">
                <a:latin typeface="Times New Roman" panose="02020603050405020304" pitchFamily="18" charset="0"/>
              </a:rPr>
              <a:t>Default fuel is 750 (75.0 gallons)</a:t>
            </a:r>
          </a:p>
          <a:p>
            <a:endParaRPr lang="en-US" altLang="en-US" dirty="0">
              <a:latin typeface="Times New Roman" panose="02020603050405020304" pitchFamily="18" charset="0"/>
            </a:endParaRPr>
          </a:p>
          <a:p>
            <a:r>
              <a:rPr lang="en-US" altLang="en-US" dirty="0">
                <a:latin typeface="Times New Roman" panose="02020603050405020304" pitchFamily="18" charset="0"/>
              </a:rPr>
              <a:t>Once route is completed press the “Calculate” button to determine fuel burn</a:t>
            </a:r>
          </a:p>
        </p:txBody>
      </p:sp>
      <p:pic>
        <p:nvPicPr>
          <p:cNvPr id="57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2743200"/>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57349" name="Text Box 5"/>
          <p:cNvSpPr txBox="1">
            <a:spLocks noChangeArrowheads="1"/>
          </p:cNvSpPr>
          <p:nvPr/>
        </p:nvSpPr>
        <p:spPr bwMode="auto">
          <a:xfrm>
            <a:off x="8077200" y="32766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Times New Roman" panose="02020603050405020304" pitchFamily="18" charset="0"/>
              </a:rPr>
              <a:t>Calculate Button</a:t>
            </a:r>
          </a:p>
        </p:txBody>
      </p:sp>
    </p:spTree>
    <p:extLst>
      <p:ext uri="{BB962C8B-B14F-4D97-AF65-F5344CB8AC3E}">
        <p14:creationId xmlns:p14="http://schemas.microsoft.com/office/powerpoint/2010/main" val="13174404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b="1" dirty="0" smtClean="0"/>
              <a:t>Share-Drive Connection </a:t>
            </a:r>
            <a:endParaRPr lang="en-US" b="1" dirty="0"/>
          </a:p>
        </p:txBody>
      </p:sp>
      <p:sp>
        <p:nvSpPr>
          <p:cNvPr id="5" name="Text Placeholder 4"/>
          <p:cNvSpPr>
            <a:spLocks noGrp="1"/>
          </p:cNvSpPr>
          <p:nvPr>
            <p:ph type="body" idx="1"/>
          </p:nvPr>
        </p:nvSpPr>
        <p:spPr/>
        <p:txBody>
          <a:bodyPr/>
          <a:lstStyle/>
          <a:p>
            <a:r>
              <a:rPr lang="en-US" dirty="0" smtClean="0"/>
              <a:t>Overview: Ensure everyone is connected to the share drives, and then start the JMPS Program</a:t>
            </a:r>
            <a:endParaRPr lang="en-US" dirty="0"/>
          </a:p>
        </p:txBody>
      </p:sp>
    </p:spTree>
    <p:extLst>
      <p:ext uri="{BB962C8B-B14F-4D97-AF65-F5344CB8AC3E}">
        <p14:creationId xmlns:p14="http://schemas.microsoft.com/office/powerpoint/2010/main" val="8835877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dirty="0"/>
              <a:t>Fuel Calculations </a:t>
            </a:r>
            <a:r>
              <a:rPr lang="en-US" altLang="en-US" sz="2000" dirty="0"/>
              <a:t>(cont’d)</a:t>
            </a:r>
          </a:p>
        </p:txBody>
      </p:sp>
      <p:sp>
        <p:nvSpPr>
          <p:cNvPr id="58371" name="Rectangle 3"/>
          <p:cNvSpPr>
            <a:spLocks noGrp="1" noChangeArrowheads="1"/>
          </p:cNvSpPr>
          <p:nvPr>
            <p:ph idx="1"/>
          </p:nvPr>
        </p:nvSpPr>
        <p:spPr>
          <a:xfrm>
            <a:off x="1981200" y="1371601"/>
            <a:ext cx="8229600" cy="4759325"/>
          </a:xfrm>
        </p:spPr>
        <p:txBody>
          <a:bodyPr>
            <a:normAutofit/>
          </a:bodyPr>
          <a:lstStyle/>
          <a:p>
            <a:pPr>
              <a:spcBef>
                <a:spcPts val="0"/>
              </a:spcBef>
            </a:pPr>
            <a:r>
              <a:rPr lang="en-US" altLang="en-US" dirty="0">
                <a:latin typeface="Times New Roman" panose="02020603050405020304" pitchFamily="18" charset="0"/>
                <a:cs typeface="Times New Roman" panose="02020603050405020304" pitchFamily="18" charset="0"/>
              </a:rPr>
              <a:t>Determining Mission Fuel</a:t>
            </a:r>
          </a:p>
          <a:p>
            <a:pPr lvl="1">
              <a:spcBef>
                <a:spcPts val="0"/>
              </a:spcBef>
            </a:pPr>
            <a:r>
              <a:rPr lang="en-US" altLang="en-US" dirty="0">
                <a:latin typeface="Times New Roman" panose="02020603050405020304" pitchFamily="18" charset="0"/>
                <a:cs typeface="Times New Roman" panose="02020603050405020304" pitchFamily="18" charset="0"/>
              </a:rPr>
              <a:t>Method 1 - Manual</a:t>
            </a:r>
          </a:p>
          <a:p>
            <a:pPr lvl="2">
              <a:spcBef>
                <a:spcPts val="0"/>
              </a:spcBef>
            </a:pPr>
            <a:r>
              <a:rPr lang="en-US" altLang="en-US" dirty="0">
                <a:latin typeface="Times New Roman" panose="02020603050405020304" pitchFamily="18" charset="0"/>
                <a:cs typeface="Times New Roman" panose="02020603050405020304" pitchFamily="18" charset="0"/>
              </a:rPr>
              <a:t>Determine fuel remaining at the completion of the route</a:t>
            </a:r>
          </a:p>
          <a:p>
            <a:pPr lvl="2">
              <a:spcBef>
                <a:spcPts val="0"/>
              </a:spcBef>
            </a:pPr>
            <a:endParaRPr lang="en-US" altLang="en-US" dirty="0">
              <a:latin typeface="Times New Roman" panose="02020603050405020304" pitchFamily="18" charset="0"/>
              <a:cs typeface="Times New Roman" panose="02020603050405020304" pitchFamily="18" charset="0"/>
            </a:endParaRPr>
          </a:p>
          <a:p>
            <a:pPr lvl="2">
              <a:spcBef>
                <a:spcPts val="0"/>
              </a:spcBef>
            </a:pPr>
            <a:endParaRPr lang="en-US" altLang="en-US" dirty="0">
              <a:latin typeface="Times New Roman" panose="02020603050405020304" pitchFamily="18" charset="0"/>
              <a:cs typeface="Times New Roman" panose="02020603050405020304" pitchFamily="18" charset="0"/>
            </a:endParaRPr>
          </a:p>
          <a:p>
            <a:pPr lvl="2">
              <a:lnSpc>
                <a:spcPct val="80000"/>
              </a:lnSpc>
            </a:pPr>
            <a:r>
              <a:rPr lang="en-US" altLang="en-US" sz="1800" dirty="0">
                <a:latin typeface="Times New Roman" panose="02020603050405020304" pitchFamily="18" charset="0"/>
              </a:rPr>
              <a:t>Adjust “Internal Fuel” in “Platform Editor” to make fuel remaining at the end of the route = 101 (minimum fuel</a:t>
            </a:r>
          </a:p>
          <a:p>
            <a:pPr lvl="3">
              <a:lnSpc>
                <a:spcPct val="80000"/>
              </a:lnSpc>
            </a:pPr>
            <a:r>
              <a:rPr lang="en-US" altLang="en-US" sz="1600" dirty="0">
                <a:latin typeface="Times New Roman" panose="02020603050405020304" pitchFamily="18" charset="0"/>
              </a:rPr>
              <a:t>100 = 10.0 = NATOPS limit </a:t>
            </a:r>
          </a:p>
          <a:p>
            <a:pPr lvl="2">
              <a:lnSpc>
                <a:spcPct val="80000"/>
              </a:lnSpc>
            </a:pPr>
            <a:r>
              <a:rPr lang="en-US" altLang="en-US" sz="1800" dirty="0">
                <a:latin typeface="Times New Roman" panose="02020603050405020304" pitchFamily="18" charset="0"/>
              </a:rPr>
              <a:t>Mission fuel will be the amount of “Internal Fuel” that yields minimum fuel</a:t>
            </a:r>
          </a:p>
          <a:p>
            <a:pPr lvl="2">
              <a:lnSpc>
                <a:spcPct val="80000"/>
              </a:lnSpc>
            </a:pPr>
            <a:r>
              <a:rPr lang="en-US" altLang="en-US" sz="1800" dirty="0">
                <a:latin typeface="Times New Roman" panose="02020603050405020304" pitchFamily="18" charset="0"/>
              </a:rPr>
              <a:t> Round up to the nearest gallon</a:t>
            </a:r>
          </a:p>
          <a:p>
            <a:pPr lvl="3">
              <a:lnSpc>
                <a:spcPct val="80000"/>
              </a:lnSpc>
            </a:pPr>
            <a:r>
              <a:rPr lang="en-US" altLang="en-US" sz="1600" dirty="0">
                <a:latin typeface="Times New Roman" panose="02020603050405020304" pitchFamily="18" charset="0"/>
              </a:rPr>
              <a:t>i.e. 451 = 45.1 = 46 gallons</a:t>
            </a:r>
          </a:p>
          <a:p>
            <a:pPr lvl="1">
              <a:spcBef>
                <a:spcPts val="0"/>
              </a:spcBef>
            </a:pPr>
            <a:r>
              <a:rPr lang="en-US" altLang="en-US" dirty="0">
                <a:latin typeface="Times New Roman" panose="02020603050405020304" pitchFamily="18" charset="0"/>
                <a:cs typeface="Times New Roman" panose="02020603050405020304" pitchFamily="18" charset="0"/>
              </a:rPr>
              <a:t>Method 2 – Let JMPS do it…</a:t>
            </a:r>
          </a:p>
          <a:p>
            <a:pPr lvl="2">
              <a:spcBef>
                <a:spcPts val="0"/>
              </a:spcBef>
            </a:pPr>
            <a:r>
              <a:rPr lang="en-US" altLang="en-US" sz="1800" dirty="0">
                <a:latin typeface="Times New Roman" panose="02020603050405020304" pitchFamily="18" charset="0"/>
                <a:cs typeface="Times New Roman" panose="02020603050405020304" pitchFamily="18" charset="0"/>
              </a:rPr>
              <a:t>Select the appropriate ‘Path’ (most likely Path 1) in the ‘</a:t>
            </a:r>
            <a:r>
              <a:rPr lang="en-US" altLang="en-US" sz="1800" dirty="0">
                <a:latin typeface="Times New Roman" panose="02020603050405020304" pitchFamily="18" charset="0"/>
              </a:rPr>
              <a:t>Desired Landing/Alternate Path’ of the ‘Internal Fuel’ tab of the ‘Platform Editor’</a:t>
            </a:r>
          </a:p>
          <a:p>
            <a:pPr lvl="1">
              <a:spcBef>
                <a:spcPts val="0"/>
              </a:spcBef>
            </a:pPr>
            <a:r>
              <a:rPr lang="en-US" altLang="en-US" sz="2200" dirty="0">
                <a:latin typeface="Times New Roman" panose="02020603050405020304" pitchFamily="18" charset="0"/>
                <a:cs typeface="Times New Roman" panose="02020603050405020304" pitchFamily="18" charset="0"/>
              </a:rPr>
              <a:t>Re-Calculate</a:t>
            </a:r>
          </a:p>
          <a:p>
            <a:pPr lvl="2">
              <a:spcBef>
                <a:spcPts val="0"/>
              </a:spcBef>
            </a:pPr>
            <a:endParaRPr lang="en-US" altLang="en-US" dirty="0">
              <a:latin typeface="Times New Roman" panose="02020603050405020304" pitchFamily="18" charset="0"/>
              <a:cs typeface="Times New Roman" panose="02020603050405020304" pitchFamily="18" charset="0"/>
            </a:endParaRPr>
          </a:p>
          <a:p>
            <a:pPr lvl="1">
              <a:spcBef>
                <a:spcPts val="0"/>
              </a:spcBef>
            </a:pPr>
            <a:endParaRPr lang="en-US" altLang="en-US" dirty="0">
              <a:latin typeface="Times New Roman" panose="02020603050405020304" pitchFamily="18" charset="0"/>
              <a:cs typeface="Times New Roman" panose="02020603050405020304" pitchFamily="18" charset="0"/>
            </a:endParaRPr>
          </a:p>
          <a:p>
            <a:pPr lvl="1">
              <a:spcBef>
                <a:spcPts val="0"/>
              </a:spcBef>
            </a:pPr>
            <a:endParaRPr lang="en-US" altLang="en-US"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828801" y="2590800"/>
            <a:ext cx="8503889" cy="533400"/>
            <a:chOff x="304800" y="3810000"/>
            <a:chExt cx="8503889" cy="533400"/>
          </a:xfrm>
        </p:grpSpPr>
        <p:pic>
          <p:nvPicPr>
            <p:cNvPr id="2" name="Picture 1"/>
            <p:cNvPicPr>
              <a:picLocks noChangeAspect="1"/>
            </p:cNvPicPr>
            <p:nvPr/>
          </p:nvPicPr>
          <p:blipFill rotWithShape="1">
            <a:blip r:embed="rId2"/>
            <a:srcRect t="-6909" r="11667"/>
            <a:stretch/>
          </p:blipFill>
          <p:spPr>
            <a:xfrm>
              <a:off x="304800" y="3810000"/>
              <a:ext cx="8503889" cy="411314"/>
            </a:xfrm>
            <a:prstGeom prst="rect">
              <a:avLst/>
            </a:prstGeom>
          </p:spPr>
        </p:pic>
        <p:sp>
          <p:nvSpPr>
            <p:cNvPr id="3" name="Oval 2"/>
            <p:cNvSpPr/>
            <p:nvPr/>
          </p:nvSpPr>
          <p:spPr>
            <a:xfrm>
              <a:off x="8305800" y="3886200"/>
              <a:ext cx="502889"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grpSp>
    </p:spTree>
    <p:extLst>
      <p:ext uri="{BB962C8B-B14F-4D97-AF65-F5344CB8AC3E}">
        <p14:creationId xmlns:p14="http://schemas.microsoft.com/office/powerpoint/2010/main" val="11624676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dirty="0"/>
              <a:t>Fuel Calculations </a:t>
            </a:r>
            <a:r>
              <a:rPr lang="en-US" altLang="en-US" sz="2000" dirty="0"/>
              <a:t>(cont’d)</a:t>
            </a:r>
          </a:p>
        </p:txBody>
      </p:sp>
      <p:sp>
        <p:nvSpPr>
          <p:cNvPr id="5" name="Content Placeholder 4"/>
          <p:cNvSpPr>
            <a:spLocks noGrp="1"/>
          </p:cNvSpPr>
          <p:nvPr>
            <p:ph idx="1"/>
          </p:nvPr>
        </p:nvSpPr>
        <p:spPr>
          <a:xfrm>
            <a:off x="1981200" y="1600200"/>
            <a:ext cx="8229600" cy="4648200"/>
          </a:xfrm>
        </p:spPr>
        <p:txBody>
          <a:bodyPr/>
          <a:lstStyle/>
          <a:p>
            <a:pPr lvl="2"/>
            <a:r>
              <a:rPr lang="en-US" dirty="0" smtClean="0">
                <a:latin typeface="Times New Roman" panose="02020603050405020304" pitchFamily="18" charset="0"/>
                <a:cs typeface="Times New Roman" panose="02020603050405020304" pitchFamily="18" charset="0"/>
              </a:rPr>
              <a:t>The last checkpoint should have ’101’ in the ‘fuel’ field.</a:t>
            </a:r>
          </a:p>
          <a:p>
            <a:pPr lvl="1"/>
            <a:endParaRPr lang="en-US" dirty="0" smtClean="0">
              <a:latin typeface="Times New Roman" panose="02020603050405020304" pitchFamily="18" charset="0"/>
              <a:cs typeface="Times New Roman" panose="02020603050405020304" pitchFamily="18" charset="0"/>
            </a:endParaRPr>
          </a:p>
          <a:p>
            <a:pPr lvl="1"/>
            <a:r>
              <a:rPr lang="en-US" dirty="0" smtClean="0">
                <a:latin typeface="Times New Roman" panose="02020603050405020304" pitchFamily="18" charset="0"/>
                <a:cs typeface="Times New Roman" panose="02020603050405020304" pitchFamily="18" charset="0"/>
              </a:rPr>
              <a:t>Note</a:t>
            </a:r>
          </a:p>
          <a:p>
            <a:pPr lvl="2"/>
            <a:r>
              <a:rPr lang="en-US" dirty="0" smtClean="0">
                <a:latin typeface="Times New Roman" panose="02020603050405020304" pitchFamily="18" charset="0"/>
                <a:cs typeface="Times New Roman" panose="02020603050405020304" pitchFamily="18" charset="0"/>
              </a:rPr>
              <a:t>An ‘error’ will pop up.</a:t>
            </a:r>
          </a:p>
          <a:p>
            <a:pPr lvl="2"/>
            <a:r>
              <a:rPr lang="en-US" dirty="0" smtClean="0">
                <a:latin typeface="Times New Roman" panose="02020603050405020304" pitchFamily="18" charset="0"/>
                <a:cs typeface="Times New Roman" panose="02020603050405020304" pitchFamily="18" charset="0"/>
              </a:rPr>
              <a:t>READ IT!!!!</a:t>
            </a:r>
          </a:p>
          <a:p>
            <a:pPr lvl="2"/>
            <a:r>
              <a:rPr lang="en-US" dirty="0" smtClean="0">
                <a:latin typeface="Times New Roman" panose="02020603050405020304" pitchFamily="18" charset="0"/>
                <a:cs typeface="Times New Roman" panose="02020603050405020304" pitchFamily="18" charset="0"/>
              </a:rPr>
              <a:t>It should be telling you that the starting fuel was adjusted to match the desired landing fuel.</a:t>
            </a:r>
          </a:p>
          <a:p>
            <a:pPr lvl="2"/>
            <a:r>
              <a:rPr lang="en-US" dirty="0" smtClean="0">
                <a:latin typeface="Times New Roman" panose="02020603050405020304" pitchFamily="18" charset="0"/>
                <a:cs typeface="Times New Roman" panose="02020603050405020304" pitchFamily="18" charset="0"/>
              </a:rPr>
              <a:t>If it is a different error, inform your instructor.</a:t>
            </a:r>
          </a:p>
          <a:p>
            <a:pPr lvl="3"/>
            <a:r>
              <a:rPr lang="en-US" dirty="0" smtClean="0">
                <a:latin typeface="Times New Roman" panose="02020603050405020304" pitchFamily="18" charset="0"/>
                <a:cs typeface="Times New Roman" panose="02020603050405020304" pitchFamily="18" charset="0"/>
              </a:rPr>
              <a:t>You may need to close JMPS out and restart the program if you are planning on your own.</a:t>
            </a:r>
            <a:endParaRPr lang="en-US"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2052918" y="2091596"/>
            <a:ext cx="8153400" cy="426274"/>
            <a:chOff x="533400" y="5400422"/>
            <a:chExt cx="8153400" cy="426274"/>
          </a:xfrm>
        </p:grpSpPr>
        <p:pic>
          <p:nvPicPr>
            <p:cNvPr id="3" name="Picture 2"/>
            <p:cNvPicPr>
              <a:picLocks noChangeAspect="1"/>
            </p:cNvPicPr>
            <p:nvPr/>
          </p:nvPicPr>
          <p:blipFill rotWithShape="1">
            <a:blip r:embed="rId2"/>
            <a:srcRect l="10834"/>
            <a:stretch/>
          </p:blipFill>
          <p:spPr>
            <a:xfrm>
              <a:off x="533400" y="5400422"/>
              <a:ext cx="8153400" cy="426274"/>
            </a:xfrm>
            <a:prstGeom prst="rect">
              <a:avLst/>
            </a:prstGeom>
          </p:spPr>
        </p:pic>
        <p:sp>
          <p:nvSpPr>
            <p:cNvPr id="4" name="Oval 3"/>
            <p:cNvSpPr/>
            <p:nvPr/>
          </p:nvSpPr>
          <p:spPr>
            <a:xfrm>
              <a:off x="7162800" y="5562600"/>
              <a:ext cx="381000" cy="2640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57947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dirty="0"/>
              <a:t>Fuel Calculations </a:t>
            </a:r>
            <a:r>
              <a:rPr lang="en-US" altLang="en-US" sz="2000" dirty="0"/>
              <a:t>(cont’d)</a:t>
            </a:r>
          </a:p>
        </p:txBody>
      </p:sp>
      <p:sp>
        <p:nvSpPr>
          <p:cNvPr id="60419" name="Rectangle 3"/>
          <p:cNvSpPr>
            <a:spLocks noGrp="1" noChangeArrowheads="1"/>
          </p:cNvSpPr>
          <p:nvPr>
            <p:ph idx="1"/>
          </p:nvPr>
        </p:nvSpPr>
        <p:spPr>
          <a:xfrm>
            <a:off x="1981200" y="1066801"/>
            <a:ext cx="8229600" cy="4530725"/>
          </a:xfrm>
        </p:spPr>
        <p:txBody>
          <a:bodyPr>
            <a:normAutofit/>
          </a:bodyPr>
          <a:lstStyle/>
          <a:p>
            <a:pPr lvl="2"/>
            <a:endParaRPr lang="en-US" altLang="en-US" dirty="0">
              <a:latin typeface="Times New Roman" panose="02020603050405020304" pitchFamily="18" charset="0"/>
            </a:endParaRPr>
          </a:p>
          <a:p>
            <a:r>
              <a:rPr lang="en-US" altLang="en-US" sz="2600" dirty="0">
                <a:latin typeface="Times New Roman" panose="02020603050405020304" pitchFamily="18" charset="0"/>
              </a:rPr>
              <a:t>BINGO fuel</a:t>
            </a:r>
          </a:p>
          <a:p>
            <a:pPr lvl="1"/>
            <a:r>
              <a:rPr lang="en-US" altLang="en-US" sz="2200" dirty="0">
                <a:latin typeface="Times New Roman" panose="02020603050405020304" pitchFamily="18" charset="0"/>
              </a:rPr>
              <a:t>May calculate with JOGAIR and </a:t>
            </a:r>
            <a:r>
              <a:rPr lang="en-US" altLang="en-US" sz="2200" dirty="0" smtClean="0">
                <a:latin typeface="Times New Roman" panose="02020603050405020304" pitchFamily="18" charset="0"/>
              </a:rPr>
              <a:t>estimate fuel requirement </a:t>
            </a:r>
            <a:r>
              <a:rPr lang="en-US" altLang="en-US" sz="2200" dirty="0">
                <a:latin typeface="Times New Roman" panose="02020603050405020304" pitchFamily="18" charset="0"/>
              </a:rPr>
              <a:t>using</a:t>
            </a:r>
          </a:p>
          <a:p>
            <a:pPr lvl="2"/>
            <a:r>
              <a:rPr lang="en-US" altLang="en-US" dirty="0">
                <a:latin typeface="Times New Roman" panose="02020603050405020304" pitchFamily="18" charset="0"/>
              </a:rPr>
              <a:t>30 </a:t>
            </a:r>
            <a:r>
              <a:rPr lang="en-US" altLang="en-US" dirty="0" smtClean="0">
                <a:latin typeface="Times New Roman" panose="02020603050405020304" pitchFamily="18" charset="0"/>
              </a:rPr>
              <a:t>lbs. </a:t>
            </a:r>
            <a:r>
              <a:rPr lang="en-US" altLang="en-US" dirty="0">
                <a:latin typeface="Times New Roman" panose="02020603050405020304" pitchFamily="18" charset="0"/>
              </a:rPr>
              <a:t>/ </a:t>
            </a:r>
            <a:r>
              <a:rPr lang="en-US" altLang="en-US" dirty="0" smtClean="0">
                <a:latin typeface="Times New Roman" panose="02020603050405020304" pitchFamily="18" charset="0"/>
              </a:rPr>
              <a:t>hr.</a:t>
            </a:r>
            <a:endParaRPr lang="en-US" altLang="en-US" dirty="0">
              <a:latin typeface="Times New Roman" panose="02020603050405020304" pitchFamily="18" charset="0"/>
            </a:endParaRPr>
          </a:p>
          <a:p>
            <a:pPr lvl="2"/>
            <a:r>
              <a:rPr lang="en-US" altLang="en-US" dirty="0">
                <a:latin typeface="Times New Roman" panose="02020603050405020304" pitchFamily="18" charset="0"/>
              </a:rPr>
              <a:t>115KIAS</a:t>
            </a:r>
          </a:p>
          <a:p>
            <a:pPr lvl="2">
              <a:buFont typeface="Wingdings" panose="05000000000000000000" pitchFamily="2" charset="2"/>
              <a:buNone/>
            </a:pPr>
            <a:r>
              <a:rPr lang="en-US" altLang="en-US" dirty="0">
                <a:latin typeface="Times New Roman" panose="02020603050405020304" pitchFamily="18" charset="0"/>
              </a:rPr>
              <a:t>	</a:t>
            </a:r>
            <a:r>
              <a:rPr lang="en-US" altLang="en-US" b="1" dirty="0">
                <a:latin typeface="Times New Roman" panose="02020603050405020304" pitchFamily="18" charset="0"/>
              </a:rPr>
              <a:t>or</a:t>
            </a:r>
          </a:p>
          <a:p>
            <a:pPr lvl="1"/>
            <a:r>
              <a:rPr lang="en-US" altLang="en-US" sz="2200" dirty="0">
                <a:latin typeface="Times New Roman" panose="02020603050405020304" pitchFamily="18" charset="0"/>
              </a:rPr>
              <a:t>Plan a new route with JMPS from the furthest point in the route back to NDZ via Course Rules</a:t>
            </a:r>
          </a:p>
          <a:p>
            <a:pPr lvl="2"/>
            <a:r>
              <a:rPr lang="en-US" altLang="en-US" dirty="0">
                <a:latin typeface="Times New Roman" panose="02020603050405020304" pitchFamily="18" charset="0"/>
              </a:rPr>
              <a:t>Use the procedures outline to adjust “Internal Fuel” to yield 101 at the end of the route</a:t>
            </a:r>
          </a:p>
          <a:p>
            <a:pPr lvl="2"/>
            <a:r>
              <a:rPr lang="en-US" altLang="en-US" dirty="0">
                <a:latin typeface="Times New Roman" panose="02020603050405020304" pitchFamily="18" charset="0"/>
              </a:rPr>
              <a:t>This number in “Internal Fuel” is BINGO fuel</a:t>
            </a:r>
          </a:p>
          <a:p>
            <a:pPr lvl="2"/>
            <a:r>
              <a:rPr lang="en-US" altLang="en-US" dirty="0">
                <a:latin typeface="Times New Roman" panose="02020603050405020304" pitchFamily="18" charset="0"/>
              </a:rPr>
              <a:t>191 = 19.1 = 20 gallons</a:t>
            </a:r>
          </a:p>
        </p:txBody>
      </p:sp>
    </p:spTree>
    <p:extLst>
      <p:ext uri="{BB962C8B-B14F-4D97-AF65-F5344CB8AC3E}">
        <p14:creationId xmlns:p14="http://schemas.microsoft.com/office/powerpoint/2010/main" val="12168874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b="1" dirty="0" smtClean="0"/>
              <a:t>Route Card Preparation</a:t>
            </a:r>
            <a:endParaRPr lang="en-US" b="1" dirty="0"/>
          </a:p>
        </p:txBody>
      </p:sp>
      <p:sp>
        <p:nvSpPr>
          <p:cNvPr id="3" name="Text Placeholder 2"/>
          <p:cNvSpPr>
            <a:spLocks noGrp="1"/>
          </p:cNvSpPr>
          <p:nvPr>
            <p:ph type="body" idx="1"/>
          </p:nvPr>
        </p:nvSpPr>
        <p:spPr/>
        <p:txBody>
          <a:bodyPr/>
          <a:lstStyle/>
          <a:p>
            <a:r>
              <a:rPr lang="en-US" dirty="0" smtClean="0"/>
              <a:t>Overview: Demonstrate how to make changes to the route card (i.e. name, dates, aircraft and location, planned hover torques). Show how to print route cards. (~10 minutes)</a:t>
            </a:r>
            <a:endParaRPr lang="en-US" dirty="0"/>
          </a:p>
        </p:txBody>
      </p:sp>
    </p:spTree>
    <p:extLst>
      <p:ext uri="{BB962C8B-B14F-4D97-AF65-F5344CB8AC3E}">
        <p14:creationId xmlns:p14="http://schemas.microsoft.com/office/powerpoint/2010/main" val="561294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dirty="0"/>
              <a:t>Printing Route Cards</a:t>
            </a:r>
          </a:p>
        </p:txBody>
      </p:sp>
      <p:sp>
        <p:nvSpPr>
          <p:cNvPr id="61443" name="Rectangle 3"/>
          <p:cNvSpPr>
            <a:spLocks noGrp="1" noChangeArrowheads="1"/>
          </p:cNvSpPr>
          <p:nvPr>
            <p:ph idx="1"/>
          </p:nvPr>
        </p:nvSpPr>
        <p:spPr>
          <a:xfrm>
            <a:off x="1981200" y="1600201"/>
            <a:ext cx="4724400" cy="4530725"/>
          </a:xfrm>
        </p:spPr>
        <p:txBody>
          <a:bodyPr>
            <a:normAutofit fontScale="92500" lnSpcReduction="10000"/>
          </a:bodyPr>
          <a:lstStyle/>
          <a:p>
            <a:pPr>
              <a:lnSpc>
                <a:spcPct val="80000"/>
              </a:lnSpc>
            </a:pPr>
            <a:r>
              <a:rPr lang="en-US" altLang="en-US" sz="1900" dirty="0">
                <a:latin typeface="Times New Roman" panose="02020603050405020304" pitchFamily="18" charset="0"/>
              </a:rPr>
              <a:t>Click “File” then “Print”</a:t>
            </a:r>
          </a:p>
          <a:p>
            <a:pPr>
              <a:lnSpc>
                <a:spcPct val="80000"/>
              </a:lnSpc>
            </a:pPr>
            <a:r>
              <a:rPr lang="en-US" altLang="en-US" sz="1900" dirty="0">
                <a:latin typeface="Times New Roman" panose="02020603050405020304" pitchFamily="18" charset="0"/>
              </a:rPr>
              <a:t>A box with different ‘Available Data’ will pop up.</a:t>
            </a:r>
          </a:p>
          <a:p>
            <a:pPr>
              <a:lnSpc>
                <a:spcPct val="80000"/>
              </a:lnSpc>
            </a:pPr>
            <a:r>
              <a:rPr lang="en-US" altLang="en-US" sz="1900" dirty="0">
                <a:latin typeface="Times New Roman" panose="02020603050405020304" pitchFamily="18" charset="0"/>
              </a:rPr>
              <a:t>Ensure your route has the box checked next to it.</a:t>
            </a:r>
          </a:p>
          <a:p>
            <a:pPr>
              <a:lnSpc>
                <a:spcPct val="80000"/>
              </a:lnSpc>
            </a:pPr>
            <a:r>
              <a:rPr lang="en-US" altLang="en-US" sz="1900" dirty="0">
                <a:latin typeface="Times New Roman" panose="02020603050405020304" pitchFamily="18" charset="0"/>
              </a:rPr>
              <a:t>Select the ‘form’ you desire by clicking ‘Add…’</a:t>
            </a:r>
          </a:p>
          <a:p>
            <a:pPr lvl="1">
              <a:lnSpc>
                <a:spcPct val="80000"/>
              </a:lnSpc>
            </a:pPr>
            <a:r>
              <a:rPr lang="en-US" altLang="en-US" sz="1500" dirty="0">
                <a:latin typeface="Times New Roman" panose="02020603050405020304" pitchFamily="18" charset="0"/>
              </a:rPr>
              <a:t>A window will pop-up</a:t>
            </a:r>
          </a:p>
          <a:p>
            <a:pPr>
              <a:lnSpc>
                <a:spcPct val="80000"/>
              </a:lnSpc>
            </a:pPr>
            <a:r>
              <a:rPr lang="en-US" altLang="en-US" sz="1900" dirty="0">
                <a:latin typeface="Times New Roman" panose="02020603050405020304" pitchFamily="18" charset="0"/>
              </a:rPr>
              <a:t>Select ‘MAWTS v1.0.2.jxt’</a:t>
            </a:r>
          </a:p>
          <a:p>
            <a:pPr>
              <a:lnSpc>
                <a:spcPct val="80000"/>
              </a:lnSpc>
            </a:pPr>
            <a:r>
              <a:rPr lang="en-US" altLang="en-US" sz="1900" dirty="0">
                <a:latin typeface="Times New Roman" panose="02020603050405020304" pitchFamily="18" charset="0"/>
              </a:rPr>
              <a:t>Click “Open”</a:t>
            </a:r>
          </a:p>
          <a:p>
            <a:pPr>
              <a:lnSpc>
                <a:spcPct val="80000"/>
              </a:lnSpc>
            </a:pPr>
            <a:r>
              <a:rPr lang="en-US" altLang="en-US" sz="1900" dirty="0">
                <a:latin typeface="Times New Roman" panose="02020603050405020304" pitchFamily="18" charset="0"/>
              </a:rPr>
              <a:t>Ensure the proper route is selected in the next window, JMPS will default to printing the first</a:t>
            </a:r>
          </a:p>
          <a:p>
            <a:pPr>
              <a:lnSpc>
                <a:spcPct val="80000"/>
              </a:lnSpc>
            </a:pPr>
            <a:r>
              <a:rPr lang="en-US" altLang="en-US" sz="1900" dirty="0">
                <a:latin typeface="Times New Roman" panose="02020603050405020304" pitchFamily="18" charset="0"/>
              </a:rPr>
              <a:t>Select ‘Display Form’</a:t>
            </a:r>
          </a:p>
          <a:p>
            <a:pPr>
              <a:lnSpc>
                <a:spcPct val="80000"/>
              </a:lnSpc>
            </a:pPr>
            <a:r>
              <a:rPr lang="en-US" altLang="en-US" sz="1900" b="1" dirty="0">
                <a:latin typeface="Times New Roman" panose="02020603050405020304" pitchFamily="18" charset="0"/>
              </a:rPr>
              <a:t>Computer will now appear to be self-destructing. It is not. </a:t>
            </a:r>
          </a:p>
          <a:p>
            <a:pPr>
              <a:lnSpc>
                <a:spcPct val="80000"/>
              </a:lnSpc>
            </a:pPr>
            <a:r>
              <a:rPr lang="en-US" altLang="en-US" sz="1900" b="1" dirty="0">
                <a:latin typeface="Times New Roman" panose="02020603050405020304" pitchFamily="18" charset="0"/>
              </a:rPr>
              <a:t>Please wait and be patient.</a:t>
            </a:r>
          </a:p>
          <a:p>
            <a:pPr lvl="1">
              <a:lnSpc>
                <a:spcPct val="80000"/>
              </a:lnSpc>
            </a:pPr>
            <a:endParaRPr lang="en-US" altLang="en-US" sz="2200" b="1" dirty="0">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599070" y="685800"/>
            <a:ext cx="3640583" cy="1588618"/>
          </a:xfrm>
          <a:prstGeom prst="rect">
            <a:avLst/>
          </a:prstGeom>
        </p:spPr>
      </p:pic>
      <p:pic>
        <p:nvPicPr>
          <p:cNvPr id="3" name="Picture 2"/>
          <p:cNvPicPr>
            <a:picLocks noChangeAspect="1"/>
          </p:cNvPicPr>
          <p:nvPr/>
        </p:nvPicPr>
        <p:blipFill>
          <a:blip r:embed="rId3"/>
          <a:stretch>
            <a:fillRect/>
          </a:stretch>
        </p:blipFill>
        <p:spPr>
          <a:xfrm>
            <a:off x="6602280" y="2588629"/>
            <a:ext cx="3637373" cy="2049811"/>
          </a:xfrm>
          <a:prstGeom prst="rect">
            <a:avLst/>
          </a:prstGeom>
        </p:spPr>
      </p:pic>
      <p:pic>
        <p:nvPicPr>
          <p:cNvPr id="4" name="Picture 3"/>
          <p:cNvPicPr>
            <a:picLocks noChangeAspect="1"/>
          </p:cNvPicPr>
          <p:nvPr/>
        </p:nvPicPr>
        <p:blipFill>
          <a:blip r:embed="rId4"/>
          <a:stretch>
            <a:fillRect/>
          </a:stretch>
        </p:blipFill>
        <p:spPr>
          <a:xfrm>
            <a:off x="6584300" y="4838673"/>
            <a:ext cx="3655352" cy="1577519"/>
          </a:xfrm>
          <a:prstGeom prst="rect">
            <a:avLst/>
          </a:prstGeom>
        </p:spPr>
      </p:pic>
      <p:cxnSp>
        <p:nvCxnSpPr>
          <p:cNvPr id="9" name="Elbow Connector 8"/>
          <p:cNvCxnSpPr/>
          <p:nvPr/>
        </p:nvCxnSpPr>
        <p:spPr>
          <a:xfrm flipV="1">
            <a:off x="3254188" y="1905000"/>
            <a:ext cx="3527612" cy="1402976"/>
          </a:xfrm>
          <a:prstGeom prst="bentConnector3">
            <a:avLst>
              <a:gd name="adj1" fmla="val 9345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4572000" y="3505200"/>
            <a:ext cx="2012300" cy="7620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a:off x="5136777" y="3854824"/>
            <a:ext cx="2115671" cy="367552"/>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181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dirty="0"/>
              <a:t>Understanding the Route Cards</a:t>
            </a:r>
          </a:p>
        </p:txBody>
      </p:sp>
      <p:sp>
        <p:nvSpPr>
          <p:cNvPr id="62467" name="Rectangle 3"/>
          <p:cNvSpPr>
            <a:spLocks noGrp="1" noChangeArrowheads="1"/>
          </p:cNvSpPr>
          <p:nvPr>
            <p:ph idx="1"/>
          </p:nvPr>
        </p:nvSpPr>
        <p:spPr>
          <a:xfrm>
            <a:off x="1905000" y="1600201"/>
            <a:ext cx="8229600" cy="4530725"/>
          </a:xfrm>
        </p:spPr>
        <p:txBody>
          <a:bodyPr/>
          <a:lstStyle/>
          <a:p>
            <a:pPr>
              <a:lnSpc>
                <a:spcPct val="80000"/>
              </a:lnSpc>
            </a:pPr>
            <a:r>
              <a:rPr lang="en-US" altLang="en-US" sz="2400" dirty="0">
                <a:latin typeface="Times New Roman" panose="02020603050405020304" pitchFamily="18" charset="0"/>
              </a:rPr>
              <a:t>Route Cards will open in Microsoft Excel once you press print in JMPS</a:t>
            </a:r>
          </a:p>
          <a:p>
            <a:pPr>
              <a:lnSpc>
                <a:spcPct val="80000"/>
              </a:lnSpc>
            </a:pPr>
            <a:endParaRPr lang="en-US" altLang="en-US" sz="2400" dirty="0">
              <a:latin typeface="Times New Roman" panose="02020603050405020304" pitchFamily="18" charset="0"/>
            </a:endParaRPr>
          </a:p>
          <a:p>
            <a:pPr>
              <a:lnSpc>
                <a:spcPct val="80000"/>
              </a:lnSpc>
            </a:pPr>
            <a:r>
              <a:rPr lang="en-US" altLang="en-US" sz="2400" dirty="0">
                <a:latin typeface="Times New Roman" panose="02020603050405020304" pitchFamily="18" charset="0"/>
              </a:rPr>
              <a:t>The Route cards in Excel will change to not include the dates once you print from Excel</a:t>
            </a:r>
          </a:p>
          <a:p>
            <a:pPr>
              <a:lnSpc>
                <a:spcPct val="80000"/>
              </a:lnSpc>
            </a:pPr>
            <a:endParaRPr lang="en-US" altLang="en-US" sz="2400" dirty="0">
              <a:latin typeface="Times New Roman" panose="02020603050405020304" pitchFamily="18" charset="0"/>
            </a:endParaRPr>
          </a:p>
          <a:p>
            <a:pPr>
              <a:lnSpc>
                <a:spcPct val="80000"/>
              </a:lnSpc>
            </a:pPr>
            <a:r>
              <a:rPr lang="en-US" altLang="en-US" sz="2400" dirty="0">
                <a:latin typeface="Times New Roman" panose="02020603050405020304" pitchFamily="18" charset="0"/>
              </a:rPr>
              <a:t>Print two copies</a:t>
            </a:r>
          </a:p>
          <a:p>
            <a:pPr lvl="1">
              <a:lnSpc>
                <a:spcPct val="80000"/>
              </a:lnSpc>
            </a:pPr>
            <a:r>
              <a:rPr lang="en-US" altLang="en-US" dirty="0">
                <a:latin typeface="Times New Roman" panose="02020603050405020304" pitchFamily="18" charset="0"/>
              </a:rPr>
              <a:t>One for you</a:t>
            </a:r>
          </a:p>
          <a:p>
            <a:pPr lvl="1">
              <a:lnSpc>
                <a:spcPct val="80000"/>
              </a:lnSpc>
            </a:pPr>
            <a:r>
              <a:rPr lang="en-US" altLang="en-US" dirty="0">
                <a:latin typeface="Times New Roman" panose="02020603050405020304" pitchFamily="18" charset="0"/>
              </a:rPr>
              <a:t>One for instructor</a:t>
            </a:r>
          </a:p>
        </p:txBody>
      </p:sp>
    </p:spTree>
    <p:extLst>
      <p:ext uri="{BB962C8B-B14F-4D97-AF65-F5344CB8AC3E}">
        <p14:creationId xmlns:p14="http://schemas.microsoft.com/office/powerpoint/2010/main" val="11742707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dirty="0"/>
              <a:t>Understanding the Route Cards</a:t>
            </a:r>
          </a:p>
        </p:txBody>
      </p:sp>
      <p:sp>
        <p:nvSpPr>
          <p:cNvPr id="63491" name="Rectangle 3"/>
          <p:cNvSpPr>
            <a:spLocks noGrp="1" noChangeArrowheads="1"/>
          </p:cNvSpPr>
          <p:nvPr>
            <p:ph idx="1"/>
          </p:nvPr>
        </p:nvSpPr>
        <p:spPr/>
        <p:txBody>
          <a:bodyPr/>
          <a:lstStyle/>
          <a:p>
            <a:r>
              <a:rPr lang="en-US" altLang="en-US" dirty="0">
                <a:latin typeface="Times New Roman" panose="02020603050405020304" pitchFamily="18" charset="0"/>
              </a:rPr>
              <a:t>Route Time (e.x. CP1-CP10) = </a:t>
            </a:r>
          </a:p>
          <a:p>
            <a:pPr lvl="1">
              <a:buFont typeface="Wingdings" panose="05000000000000000000" pitchFamily="2" charset="2"/>
              <a:buNone/>
            </a:pPr>
            <a:r>
              <a:rPr lang="en-US" altLang="en-US" sz="3000" dirty="0">
                <a:latin typeface="Times New Roman" panose="02020603050405020304" pitchFamily="18" charset="0"/>
              </a:rPr>
              <a:t>Time elapsed by CP1 – Time elapsed by CP10</a:t>
            </a:r>
            <a:r>
              <a:rPr lang="en-US" altLang="en-US" dirty="0">
                <a:latin typeface="Times New Roman" panose="02020603050405020304" pitchFamily="18" charset="0"/>
              </a:rPr>
              <a:t>	</a:t>
            </a:r>
          </a:p>
        </p:txBody>
      </p:sp>
    </p:spTree>
    <p:extLst>
      <p:ext uri="{BB962C8B-B14F-4D97-AF65-F5344CB8AC3E}">
        <p14:creationId xmlns:p14="http://schemas.microsoft.com/office/powerpoint/2010/main" val="26021410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dirty="0"/>
              <a:t>Doghouses</a:t>
            </a:r>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65151"/>
            <a:ext cx="48482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385742"/>
            <a:ext cx="5362575" cy="2676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l="50833" t="21111" r="32917" b="57400"/>
          <a:stretch/>
        </p:blipFill>
        <p:spPr>
          <a:xfrm>
            <a:off x="3429000" y="1203724"/>
            <a:ext cx="5943600" cy="2210593"/>
          </a:xfrm>
          <a:prstGeom prst="rect">
            <a:avLst/>
          </a:prstGeom>
        </p:spPr>
      </p:pic>
      <p:pic>
        <p:nvPicPr>
          <p:cNvPr id="3" name="Picture 2"/>
          <p:cNvPicPr>
            <a:picLocks noChangeAspect="1"/>
          </p:cNvPicPr>
          <p:nvPr/>
        </p:nvPicPr>
        <p:blipFill>
          <a:blip r:embed="rId5"/>
          <a:stretch>
            <a:fillRect/>
          </a:stretch>
        </p:blipFill>
        <p:spPr>
          <a:xfrm>
            <a:off x="3505200" y="3581400"/>
            <a:ext cx="2286000" cy="2295512"/>
          </a:xfrm>
          <a:prstGeom prst="rect">
            <a:avLst/>
          </a:prstGeom>
        </p:spPr>
      </p:pic>
      <p:pic>
        <p:nvPicPr>
          <p:cNvPr id="4" name="Picture 3"/>
          <p:cNvPicPr>
            <a:picLocks noChangeAspect="1"/>
          </p:cNvPicPr>
          <p:nvPr/>
        </p:nvPicPr>
        <p:blipFill>
          <a:blip r:embed="rId6"/>
          <a:stretch>
            <a:fillRect/>
          </a:stretch>
        </p:blipFill>
        <p:spPr>
          <a:xfrm>
            <a:off x="6613525" y="3581400"/>
            <a:ext cx="2095500" cy="2340656"/>
          </a:xfrm>
          <a:prstGeom prst="rect">
            <a:avLst/>
          </a:prstGeom>
        </p:spPr>
      </p:pic>
    </p:spTree>
    <p:extLst>
      <p:ext uri="{BB962C8B-B14F-4D97-AF65-F5344CB8AC3E}">
        <p14:creationId xmlns:p14="http://schemas.microsoft.com/office/powerpoint/2010/main" val="252578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Doghouses (if CTW 5 template doesn’t exist)</a:t>
            </a:r>
            <a:endParaRPr lang="en-US" dirty="0"/>
          </a:p>
        </p:txBody>
      </p:sp>
      <p:pic>
        <p:nvPicPr>
          <p:cNvPr id="4" name="Picture 3"/>
          <p:cNvPicPr>
            <a:picLocks noChangeAspect="1"/>
          </p:cNvPicPr>
          <p:nvPr/>
        </p:nvPicPr>
        <p:blipFill>
          <a:blip r:embed="rId2"/>
          <a:stretch>
            <a:fillRect/>
          </a:stretch>
        </p:blipFill>
        <p:spPr>
          <a:xfrm>
            <a:off x="2209800" y="1600200"/>
            <a:ext cx="7848600" cy="4461310"/>
          </a:xfrm>
          <a:prstGeom prst="rect">
            <a:avLst/>
          </a:prstGeom>
        </p:spPr>
      </p:pic>
      <p:sp>
        <p:nvSpPr>
          <p:cNvPr id="5" name="Oval 4"/>
          <p:cNvSpPr/>
          <p:nvPr/>
        </p:nvSpPr>
        <p:spPr>
          <a:xfrm>
            <a:off x="3352800" y="3276600"/>
            <a:ext cx="1676400" cy="2664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80821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Doghouses</a:t>
            </a:r>
            <a:endParaRPr lang="en-US" dirty="0"/>
          </a:p>
        </p:txBody>
      </p:sp>
      <p:pic>
        <p:nvPicPr>
          <p:cNvPr id="4" name="Picture 3"/>
          <p:cNvPicPr>
            <a:picLocks noChangeAspect="1"/>
          </p:cNvPicPr>
          <p:nvPr/>
        </p:nvPicPr>
        <p:blipFill>
          <a:blip r:embed="rId2"/>
          <a:stretch>
            <a:fillRect/>
          </a:stretch>
        </p:blipFill>
        <p:spPr>
          <a:xfrm>
            <a:off x="3733800" y="1043102"/>
            <a:ext cx="3962400" cy="4868964"/>
          </a:xfrm>
          <a:prstGeom prst="rect">
            <a:avLst/>
          </a:prstGeom>
        </p:spPr>
      </p:pic>
      <p:sp>
        <p:nvSpPr>
          <p:cNvPr id="5" name="TextBox 4"/>
          <p:cNvSpPr txBox="1"/>
          <p:nvPr/>
        </p:nvSpPr>
        <p:spPr>
          <a:xfrm>
            <a:off x="1600200" y="1219201"/>
            <a:ext cx="2057400" cy="646331"/>
          </a:xfrm>
          <a:prstGeom prst="rect">
            <a:avLst/>
          </a:prstGeom>
          <a:noFill/>
          <a:ln w="28575">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1.) Click ‘Doghouse Template Editor</a:t>
            </a:r>
          </a:p>
        </p:txBody>
      </p:sp>
      <p:sp>
        <p:nvSpPr>
          <p:cNvPr id="6" name="Oval 5"/>
          <p:cNvSpPr/>
          <p:nvPr/>
        </p:nvSpPr>
        <p:spPr>
          <a:xfrm>
            <a:off x="4572000" y="1413670"/>
            <a:ext cx="228600" cy="1747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Elbow Connector 6"/>
          <p:cNvCxnSpPr>
            <a:stCxn id="5" idx="3"/>
            <a:endCxn id="6" idx="0"/>
          </p:cNvCxnSpPr>
          <p:nvPr/>
        </p:nvCxnSpPr>
        <p:spPr>
          <a:xfrm flipV="1">
            <a:off x="3657600" y="1413670"/>
            <a:ext cx="1028700" cy="128696"/>
          </a:xfrm>
          <a:prstGeom prst="bentConnector4">
            <a:avLst>
              <a:gd name="adj1" fmla="val 44444"/>
              <a:gd name="adj2" fmla="val 42873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87640" y="2209800"/>
            <a:ext cx="2057400" cy="923330"/>
          </a:xfrm>
          <a:prstGeom prst="rect">
            <a:avLst/>
          </a:prstGeom>
          <a:noFill/>
          <a:ln w="28575">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2.) Click ‘Import Templates from File’</a:t>
            </a:r>
          </a:p>
        </p:txBody>
      </p:sp>
      <p:sp>
        <p:nvSpPr>
          <p:cNvPr id="16" name="Oval 15"/>
          <p:cNvSpPr/>
          <p:nvPr/>
        </p:nvSpPr>
        <p:spPr>
          <a:xfrm>
            <a:off x="6309360" y="1551663"/>
            <a:ext cx="228600" cy="1747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Elbow Connector 16"/>
          <p:cNvCxnSpPr>
            <a:stCxn id="15" idx="3"/>
            <a:endCxn id="16" idx="0"/>
          </p:cNvCxnSpPr>
          <p:nvPr/>
        </p:nvCxnSpPr>
        <p:spPr>
          <a:xfrm flipH="1" flipV="1">
            <a:off x="6423660" y="1551663"/>
            <a:ext cx="3421380" cy="1119802"/>
          </a:xfrm>
          <a:prstGeom prst="bentConnector4">
            <a:avLst>
              <a:gd name="adj1" fmla="val -6682"/>
              <a:gd name="adj2" fmla="val 12041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3"/>
          <a:srcRect t="3086" r="70000" b="45062"/>
          <a:stretch/>
        </p:blipFill>
        <p:spPr>
          <a:xfrm>
            <a:off x="1752600" y="2940266"/>
            <a:ext cx="5029200" cy="2933700"/>
          </a:xfrm>
          <a:prstGeom prst="rect">
            <a:avLst/>
          </a:prstGeom>
        </p:spPr>
      </p:pic>
      <p:cxnSp>
        <p:nvCxnSpPr>
          <p:cNvPr id="20" name="Elbow Connector 19"/>
          <p:cNvCxnSpPr>
            <a:stCxn id="16" idx="4"/>
            <a:endCxn id="19" idx="0"/>
          </p:cNvCxnSpPr>
          <p:nvPr/>
        </p:nvCxnSpPr>
        <p:spPr>
          <a:xfrm rot="5400000">
            <a:off x="4738482" y="1255086"/>
            <a:ext cx="1213899" cy="215646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2552700" y="4145280"/>
            <a:ext cx="1333500" cy="198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5" name="TextBox 24"/>
          <p:cNvSpPr txBox="1"/>
          <p:nvPr/>
        </p:nvSpPr>
        <p:spPr>
          <a:xfrm>
            <a:off x="7787640" y="3477585"/>
            <a:ext cx="2057400" cy="1200329"/>
          </a:xfrm>
          <a:prstGeom prst="rect">
            <a:avLst/>
          </a:prstGeom>
          <a:noFill/>
          <a:ln w="28575">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3.) Select ‘CTW-5 Standard Doghouse’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4.) Select Open</a:t>
            </a:r>
          </a:p>
        </p:txBody>
      </p:sp>
      <p:cxnSp>
        <p:nvCxnSpPr>
          <p:cNvPr id="26" name="Elbow Connector 25"/>
          <p:cNvCxnSpPr>
            <a:stCxn id="25" idx="1"/>
            <a:endCxn id="24" idx="6"/>
          </p:cNvCxnSpPr>
          <p:nvPr/>
        </p:nvCxnSpPr>
        <p:spPr>
          <a:xfrm rot="10800000" flipV="1">
            <a:off x="3886200" y="4077749"/>
            <a:ext cx="3901440" cy="166591"/>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619750" y="5501641"/>
            <a:ext cx="613410" cy="27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Elbow Connector 29"/>
          <p:cNvCxnSpPr>
            <a:stCxn id="25" idx="2"/>
            <a:endCxn id="29" idx="6"/>
          </p:cNvCxnSpPr>
          <p:nvPr/>
        </p:nvCxnSpPr>
        <p:spPr>
          <a:xfrm rot="5400000">
            <a:off x="7044536" y="3866537"/>
            <a:ext cx="960428" cy="258318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973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170637" y="457200"/>
            <a:ext cx="6473128" cy="3647871"/>
          </a:xfrm>
          <a:prstGeom prst="rect">
            <a:avLst/>
          </a:prstGeom>
        </p:spPr>
      </p:pic>
      <p:sp>
        <p:nvSpPr>
          <p:cNvPr id="2" name="Title 1"/>
          <p:cNvSpPr>
            <a:spLocks noGrp="1"/>
          </p:cNvSpPr>
          <p:nvPr>
            <p:ph type="title"/>
          </p:nvPr>
        </p:nvSpPr>
        <p:spPr>
          <a:xfrm>
            <a:off x="179995" y="474133"/>
            <a:ext cx="4246090" cy="1143000"/>
          </a:xfrm>
        </p:spPr>
        <p:txBody>
          <a:bodyPr>
            <a:normAutofit fontScale="90000"/>
          </a:bodyPr>
          <a:lstStyle/>
          <a:p>
            <a:r>
              <a:rPr lang="en-US" sz="4400" dirty="0" smtClean="0"/>
              <a:t>Adding Both Drives</a:t>
            </a:r>
            <a:endParaRPr lang="en-US" sz="4400" dirty="0"/>
          </a:p>
        </p:txBody>
      </p:sp>
      <p:sp>
        <p:nvSpPr>
          <p:cNvPr id="4" name="Text Placeholder 3"/>
          <p:cNvSpPr>
            <a:spLocks noGrp="1"/>
          </p:cNvSpPr>
          <p:nvPr>
            <p:ph type="body" sz="half" idx="2"/>
          </p:nvPr>
        </p:nvSpPr>
        <p:spPr>
          <a:xfrm>
            <a:off x="319923" y="1780163"/>
            <a:ext cx="4582817" cy="4241258"/>
          </a:xfrm>
        </p:spPr>
        <p:txBody>
          <a:bodyPr>
            <a:normAutofit/>
          </a:bodyPr>
          <a:lstStyle/>
          <a:p>
            <a:r>
              <a:rPr lang="en-US" sz="2000" dirty="0" smtClean="0"/>
              <a:t>Open file explorer-&gt; </a:t>
            </a:r>
          </a:p>
          <a:p>
            <a:r>
              <a:rPr lang="en-US" sz="2000" dirty="0" smtClean="0"/>
              <a:t>Go to “This PC” -&gt; </a:t>
            </a:r>
          </a:p>
          <a:p>
            <a:r>
              <a:rPr lang="en-US" sz="2000" dirty="0" smtClean="0"/>
              <a:t>Right click and select “Add a network location” -&gt; </a:t>
            </a:r>
          </a:p>
          <a:p>
            <a:r>
              <a:rPr lang="en-US" sz="2000" dirty="0" smtClean="0"/>
              <a:t>Click next and then “Choose custom location” -&gt; </a:t>
            </a:r>
          </a:p>
          <a:p>
            <a:r>
              <a:rPr lang="en-US" sz="2000" dirty="0" smtClean="0"/>
              <a:t>under “Internet or network address:” ensure the following drives are added. </a:t>
            </a:r>
          </a:p>
          <a:p>
            <a:pPr marL="285750" indent="-285750">
              <a:buFont typeface="Arial" panose="020B0604020202020204" pitchFamily="34" charset="0"/>
              <a:buChar char="•"/>
            </a:pPr>
            <a:r>
              <a:rPr lang="en-US" sz="2000" dirty="0"/>
              <a:t>\\</a:t>
            </a:r>
            <a:r>
              <a:rPr lang="en-US" sz="2000" dirty="0" smtClean="0"/>
              <a:t>C27AUDTWHTGP01\Student Folder</a:t>
            </a:r>
          </a:p>
          <a:p>
            <a:pPr marL="285750" indent="-285750">
              <a:buFont typeface="Arial" panose="020B0604020202020204" pitchFamily="34" charset="0"/>
              <a:buChar char="•"/>
            </a:pPr>
            <a:r>
              <a:rPr lang="en-US" sz="2000" dirty="0"/>
              <a:t>\\</a:t>
            </a:r>
            <a:r>
              <a:rPr lang="en-US" sz="2000" dirty="0" smtClean="0"/>
              <a:t>C27AUDTWHTGP01\Mapdata</a:t>
            </a:r>
          </a:p>
          <a:p>
            <a:r>
              <a:rPr lang="en-US" sz="2000" dirty="0" smtClean="0"/>
              <a:t>(add map drive as a M: drive)</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3"/>
          <a:stretch>
            <a:fillRect/>
          </a:stretch>
        </p:blipFill>
        <p:spPr>
          <a:xfrm>
            <a:off x="6713587" y="3470862"/>
            <a:ext cx="3840235" cy="3093523"/>
          </a:xfrm>
          <a:prstGeom prst="rect">
            <a:avLst/>
          </a:prstGeom>
        </p:spPr>
      </p:pic>
      <p:pic>
        <p:nvPicPr>
          <p:cNvPr id="3" name="Picture 2"/>
          <p:cNvPicPr>
            <a:picLocks noChangeAspect="1"/>
          </p:cNvPicPr>
          <p:nvPr/>
        </p:nvPicPr>
        <p:blipFill>
          <a:blip r:embed="rId4"/>
          <a:stretch>
            <a:fillRect/>
          </a:stretch>
        </p:blipFill>
        <p:spPr>
          <a:xfrm>
            <a:off x="6713586" y="3470861"/>
            <a:ext cx="3840235" cy="3146769"/>
          </a:xfrm>
          <a:prstGeom prst="rect">
            <a:avLst/>
          </a:prstGeom>
        </p:spPr>
      </p:pic>
    </p:spTree>
    <p:extLst>
      <p:ext uri="{BB962C8B-B14F-4D97-AF65-F5344CB8AC3E}">
        <p14:creationId xmlns:p14="http://schemas.microsoft.com/office/powerpoint/2010/main" val="25791672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1200" y="1417638"/>
            <a:ext cx="664336" cy="4462462"/>
          </a:xfrm>
          <a:prstGeom prst="rect">
            <a:avLst/>
          </a:prstGeom>
        </p:spPr>
      </p:pic>
      <p:sp>
        <p:nvSpPr>
          <p:cNvPr id="5" name="TextBox 4"/>
          <p:cNvSpPr txBox="1"/>
          <p:nvPr/>
        </p:nvSpPr>
        <p:spPr>
          <a:xfrm>
            <a:off x="2819400" y="972235"/>
            <a:ext cx="2057400" cy="646331"/>
          </a:xfrm>
          <a:prstGeom prst="rect">
            <a:avLst/>
          </a:prstGeom>
          <a:noFill/>
          <a:ln w="28575">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1.) Click ‘Route Properties’</a:t>
            </a:r>
          </a:p>
        </p:txBody>
      </p:sp>
      <p:sp>
        <p:nvSpPr>
          <p:cNvPr id="6" name="Oval 5"/>
          <p:cNvSpPr/>
          <p:nvPr/>
        </p:nvSpPr>
        <p:spPr>
          <a:xfrm>
            <a:off x="1981200" y="4800600"/>
            <a:ext cx="283336" cy="3434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Elbow Connector 6"/>
          <p:cNvCxnSpPr>
            <a:stCxn id="5" idx="1"/>
            <a:endCxn id="6" idx="0"/>
          </p:cNvCxnSpPr>
          <p:nvPr/>
        </p:nvCxnSpPr>
        <p:spPr>
          <a:xfrm rot="10800000" flipV="1">
            <a:off x="2122868" y="1295400"/>
            <a:ext cx="696532" cy="350520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5272880" y="711552"/>
            <a:ext cx="2814437" cy="3033227"/>
          </a:xfrm>
          <a:prstGeom prst="rect">
            <a:avLst/>
          </a:prstGeom>
        </p:spPr>
      </p:pic>
      <p:sp>
        <p:nvSpPr>
          <p:cNvPr id="15" name="TextBox 14"/>
          <p:cNvSpPr txBox="1"/>
          <p:nvPr/>
        </p:nvSpPr>
        <p:spPr>
          <a:xfrm>
            <a:off x="2832481" y="1905001"/>
            <a:ext cx="2057400" cy="646331"/>
          </a:xfrm>
          <a:prstGeom prst="rect">
            <a:avLst/>
          </a:prstGeom>
          <a:noFill/>
          <a:ln w="28575">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2.) Select the ‘Doghouses’ tab.</a:t>
            </a:r>
          </a:p>
        </p:txBody>
      </p:sp>
      <p:sp>
        <p:nvSpPr>
          <p:cNvPr id="16" name="Oval 15"/>
          <p:cNvSpPr/>
          <p:nvPr/>
        </p:nvSpPr>
        <p:spPr>
          <a:xfrm>
            <a:off x="6129460" y="853440"/>
            <a:ext cx="461841" cy="1832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Elbow Connector 16"/>
          <p:cNvCxnSpPr>
            <a:stCxn id="15" idx="3"/>
            <a:endCxn id="16" idx="0"/>
          </p:cNvCxnSpPr>
          <p:nvPr/>
        </p:nvCxnSpPr>
        <p:spPr>
          <a:xfrm flipV="1">
            <a:off x="4889882" y="853440"/>
            <a:ext cx="1470499" cy="1374726"/>
          </a:xfrm>
          <a:prstGeom prst="bentConnector4">
            <a:avLst>
              <a:gd name="adj1" fmla="val 42148"/>
              <a:gd name="adj2" fmla="val 116629"/>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stretch>
            <a:fillRect/>
          </a:stretch>
        </p:blipFill>
        <p:spPr>
          <a:xfrm>
            <a:off x="6405379" y="1480661"/>
            <a:ext cx="2871303" cy="3134678"/>
          </a:xfrm>
          <a:prstGeom prst="rect">
            <a:avLst/>
          </a:prstGeom>
        </p:spPr>
      </p:pic>
      <p:sp>
        <p:nvSpPr>
          <p:cNvPr id="28" name="TextBox 27"/>
          <p:cNvSpPr txBox="1"/>
          <p:nvPr/>
        </p:nvSpPr>
        <p:spPr>
          <a:xfrm>
            <a:off x="2832481" y="2816268"/>
            <a:ext cx="2057400" cy="646331"/>
          </a:xfrm>
          <a:prstGeom prst="rect">
            <a:avLst/>
          </a:prstGeom>
          <a:noFill/>
          <a:ln w="28575">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3.) Select the ‘Doghouses’ tab.</a:t>
            </a:r>
          </a:p>
        </p:txBody>
      </p:sp>
      <p:sp>
        <p:nvSpPr>
          <p:cNvPr id="29" name="Oval 28"/>
          <p:cNvSpPr/>
          <p:nvPr/>
        </p:nvSpPr>
        <p:spPr>
          <a:xfrm>
            <a:off x="6518080" y="2679107"/>
            <a:ext cx="461841" cy="1832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Elbow Connector 29"/>
          <p:cNvCxnSpPr>
            <a:stCxn id="28" idx="3"/>
            <a:endCxn id="29" idx="0"/>
          </p:cNvCxnSpPr>
          <p:nvPr/>
        </p:nvCxnSpPr>
        <p:spPr>
          <a:xfrm flipV="1">
            <a:off x="4889882" y="2679107"/>
            <a:ext cx="1859119" cy="460326"/>
          </a:xfrm>
          <a:prstGeom prst="bentConnector4">
            <a:avLst>
              <a:gd name="adj1" fmla="val 43790"/>
              <a:gd name="adj2" fmla="val 14966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5"/>
          <a:stretch>
            <a:fillRect/>
          </a:stretch>
        </p:blipFill>
        <p:spPr>
          <a:xfrm>
            <a:off x="8087316" y="2142436"/>
            <a:ext cx="2914650" cy="1971675"/>
          </a:xfrm>
          <a:prstGeom prst="rect">
            <a:avLst/>
          </a:prstGeom>
        </p:spPr>
      </p:pic>
      <p:sp>
        <p:nvSpPr>
          <p:cNvPr id="35" name="TextBox 34"/>
          <p:cNvSpPr txBox="1"/>
          <p:nvPr/>
        </p:nvSpPr>
        <p:spPr>
          <a:xfrm>
            <a:off x="2832481" y="3707761"/>
            <a:ext cx="2057400" cy="646331"/>
          </a:xfrm>
          <a:prstGeom prst="rect">
            <a:avLst/>
          </a:prstGeom>
          <a:noFill/>
          <a:ln w="28575">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4.) Select ‘CTW 5 Doghouse’</a:t>
            </a:r>
          </a:p>
        </p:txBody>
      </p:sp>
      <p:sp>
        <p:nvSpPr>
          <p:cNvPr id="36" name="Oval 35"/>
          <p:cNvSpPr/>
          <p:nvPr/>
        </p:nvSpPr>
        <p:spPr>
          <a:xfrm>
            <a:off x="8180567" y="2804326"/>
            <a:ext cx="1002862" cy="2683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Elbow Connector 36"/>
          <p:cNvCxnSpPr>
            <a:stCxn id="35" idx="3"/>
            <a:endCxn id="36" idx="0"/>
          </p:cNvCxnSpPr>
          <p:nvPr/>
        </p:nvCxnSpPr>
        <p:spPr>
          <a:xfrm flipV="1">
            <a:off x="4889882" y="2804326"/>
            <a:ext cx="3792117" cy="1226600"/>
          </a:xfrm>
          <a:prstGeom prst="bentConnector4">
            <a:avLst>
              <a:gd name="adj1" fmla="val 43389"/>
              <a:gd name="adj2" fmla="val 118637"/>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825941" y="4615340"/>
            <a:ext cx="3544379" cy="646331"/>
          </a:xfrm>
          <a:prstGeom prst="rect">
            <a:avLst/>
          </a:prstGeom>
          <a:noFill/>
          <a:ln w="28575">
            <a:solidFill>
              <a:srgbClr val="0070C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5.) Click ‘</a:t>
            </a:r>
            <a:r>
              <a:rPr lang="en-US" dirty="0">
                <a:solidFill>
                  <a:srgbClr val="C00000"/>
                </a:solidFill>
                <a:latin typeface="Times New Roman" panose="02020603050405020304" pitchFamily="18" charset="0"/>
                <a:cs typeface="Times New Roman" panose="02020603050405020304" pitchFamily="18" charset="0"/>
              </a:rPr>
              <a:t>OK</a:t>
            </a:r>
            <a:r>
              <a:rPr lang="en-US" dirty="0">
                <a:latin typeface="Times New Roman" panose="02020603050405020304" pitchFamily="18" charset="0"/>
                <a:cs typeface="Times New Roman" panose="02020603050405020304" pitchFamily="18" charset="0"/>
              </a:rPr>
              <a:t>’, then ‘</a:t>
            </a:r>
            <a:r>
              <a:rPr lang="en-US" dirty="0">
                <a:solidFill>
                  <a:srgbClr val="7030A0"/>
                </a:solidFill>
                <a:latin typeface="Times New Roman" panose="02020603050405020304" pitchFamily="18" charset="0"/>
                <a:cs typeface="Times New Roman" panose="02020603050405020304" pitchFamily="18" charset="0"/>
              </a:rPr>
              <a:t>Apply</a:t>
            </a:r>
            <a:r>
              <a:rPr lang="en-US" dirty="0">
                <a:latin typeface="Times New Roman" panose="02020603050405020304" pitchFamily="18" charset="0"/>
                <a:cs typeface="Times New Roman" panose="02020603050405020304" pitchFamily="18" charset="0"/>
              </a:rPr>
              <a:t>’, then ‘</a:t>
            </a:r>
            <a:r>
              <a:rPr lang="en-US" dirty="0">
                <a:solidFill>
                  <a:srgbClr val="FF6600"/>
                </a:solidFill>
                <a:latin typeface="Times New Roman" panose="02020603050405020304" pitchFamily="18" charset="0"/>
                <a:cs typeface="Times New Roman" panose="02020603050405020304" pitchFamily="18" charset="0"/>
              </a:rPr>
              <a:t>OK</a:t>
            </a:r>
            <a:r>
              <a:rPr lang="en-US" dirty="0">
                <a:latin typeface="Times New Roman" panose="02020603050405020304" pitchFamily="18" charset="0"/>
                <a:cs typeface="Times New Roman" panose="02020603050405020304" pitchFamily="18" charset="0"/>
              </a:rPr>
              <a:t>’ on the open windows.</a:t>
            </a:r>
          </a:p>
        </p:txBody>
      </p:sp>
      <p:cxnSp>
        <p:nvCxnSpPr>
          <p:cNvPr id="42" name="Elbow Connector 41"/>
          <p:cNvCxnSpPr>
            <a:stCxn id="41" idx="3"/>
            <a:endCxn id="44" idx="6"/>
          </p:cNvCxnSpPr>
          <p:nvPr/>
        </p:nvCxnSpPr>
        <p:spPr>
          <a:xfrm flipV="1">
            <a:off x="6370319" y="3783031"/>
            <a:ext cx="3874852" cy="1155475"/>
          </a:xfrm>
          <a:prstGeom prst="bentConnector3">
            <a:avLst>
              <a:gd name="adj1" fmla="val 1059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9242309" y="3648869"/>
            <a:ext cx="1002862" cy="2683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48" name="TextBox 47"/>
          <p:cNvSpPr txBox="1"/>
          <p:nvPr/>
        </p:nvSpPr>
        <p:spPr>
          <a:xfrm>
            <a:off x="2861000" y="5506833"/>
            <a:ext cx="3544379" cy="646331"/>
          </a:xfrm>
          <a:prstGeom prst="rect">
            <a:avLst/>
          </a:prstGeom>
          <a:noFill/>
          <a:ln w="28575">
            <a:solidFill>
              <a:srgbClr val="00B05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**Ensure the ‘Doghouse(s) on’ box is selected.</a:t>
            </a:r>
          </a:p>
        </p:txBody>
      </p:sp>
      <p:cxnSp>
        <p:nvCxnSpPr>
          <p:cNvPr id="50" name="Elbow Connector 49"/>
          <p:cNvCxnSpPr>
            <a:stCxn id="41" idx="3"/>
            <a:endCxn id="51" idx="6"/>
          </p:cNvCxnSpPr>
          <p:nvPr/>
        </p:nvCxnSpPr>
        <p:spPr>
          <a:xfrm flipV="1">
            <a:off x="6370319" y="4462053"/>
            <a:ext cx="2936842" cy="476453"/>
          </a:xfrm>
          <a:prstGeom prst="bentConnector3">
            <a:avLst>
              <a:gd name="adj1" fmla="val 107784"/>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8678029" y="4359053"/>
            <a:ext cx="629132" cy="20599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Elbow Connector 53"/>
          <p:cNvCxnSpPr>
            <a:stCxn id="48" idx="3"/>
            <a:endCxn id="55" idx="6"/>
          </p:cNvCxnSpPr>
          <p:nvPr/>
        </p:nvCxnSpPr>
        <p:spPr>
          <a:xfrm flipV="1">
            <a:off x="6405378" y="1848764"/>
            <a:ext cx="765042" cy="3981234"/>
          </a:xfrm>
          <a:prstGeom prst="bentConnector3">
            <a:avLst>
              <a:gd name="adj1" fmla="val 12988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6401458" y="1775460"/>
            <a:ext cx="768962" cy="14660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Elbow Connector 58"/>
          <p:cNvCxnSpPr>
            <a:stCxn id="41" idx="3"/>
            <a:endCxn id="60" idx="6"/>
          </p:cNvCxnSpPr>
          <p:nvPr/>
        </p:nvCxnSpPr>
        <p:spPr>
          <a:xfrm flipV="1">
            <a:off x="6370319" y="4462053"/>
            <a:ext cx="2124814" cy="476453"/>
          </a:xfrm>
          <a:prstGeom prst="bentConnector3">
            <a:avLst>
              <a:gd name="adj1" fmla="val 110759"/>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7866001" y="4359053"/>
            <a:ext cx="629132" cy="205998"/>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7200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2700" y="1391715"/>
            <a:ext cx="6818050" cy="3924392"/>
          </a:xfrm>
          <a:prstGeom prst="rect">
            <a:avLst/>
          </a:prstGeom>
        </p:spPr>
      </p:pic>
      <p:sp>
        <p:nvSpPr>
          <p:cNvPr id="2" name="Title 1"/>
          <p:cNvSpPr>
            <a:spLocks noGrp="1"/>
          </p:cNvSpPr>
          <p:nvPr>
            <p:ph type="title"/>
          </p:nvPr>
        </p:nvSpPr>
        <p:spPr/>
        <p:txBody>
          <a:bodyPr/>
          <a:lstStyle/>
          <a:p>
            <a:r>
              <a:rPr lang="en-US" dirty="0" smtClean="0"/>
              <a:t>Doghouses</a:t>
            </a:r>
            <a:endParaRPr lang="en-US" dirty="0"/>
          </a:p>
        </p:txBody>
      </p:sp>
      <p:sp>
        <p:nvSpPr>
          <p:cNvPr id="5" name="TextBox 4"/>
          <p:cNvSpPr txBox="1"/>
          <p:nvPr/>
        </p:nvSpPr>
        <p:spPr>
          <a:xfrm>
            <a:off x="2552700" y="5000921"/>
            <a:ext cx="6818050" cy="1200329"/>
          </a:xfrm>
          <a:prstGeom prst="rect">
            <a:avLst/>
          </a:prstGeom>
          <a:solidFill>
            <a:schemeClr val="bg1"/>
          </a:solidFill>
          <a:ln w="28575">
            <a:solidFill>
              <a:srgbClr val="FF0000"/>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Right-click on the doghouse and select ‘Hide Doghouse’ to remove the doghouse from view.</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If you accidentally remove the wrong one, Ctrl+Z works.</a:t>
            </a:r>
          </a:p>
        </p:txBody>
      </p:sp>
    </p:spTree>
    <p:extLst>
      <p:ext uri="{BB962C8B-B14F-4D97-AF65-F5344CB8AC3E}">
        <p14:creationId xmlns:p14="http://schemas.microsoft.com/office/powerpoint/2010/main" val="9627347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b="1" dirty="0" smtClean="0"/>
              <a:t>SLAP Data And Vertical Obstruction Analysis</a:t>
            </a:r>
            <a:endParaRPr lang="en-US" b="1" dirty="0"/>
          </a:p>
        </p:txBody>
      </p:sp>
      <p:sp>
        <p:nvSpPr>
          <p:cNvPr id="3" name="Text Placeholder 2"/>
          <p:cNvSpPr>
            <a:spLocks noGrp="1"/>
          </p:cNvSpPr>
          <p:nvPr>
            <p:ph type="body" idx="1"/>
          </p:nvPr>
        </p:nvSpPr>
        <p:spPr/>
        <p:txBody>
          <a:bodyPr/>
          <a:lstStyle/>
          <a:p>
            <a:r>
              <a:rPr lang="en-US" dirty="0" smtClean="0"/>
              <a:t>Overview: Demonstrate how to retrieve SLAP data at KNDZ. Demonstrate how to conduct vertical obstruction analysis for route.(~15 minutes)</a:t>
            </a:r>
            <a:endParaRPr lang="en-US" dirty="0"/>
          </a:p>
        </p:txBody>
      </p:sp>
    </p:spTree>
    <p:extLst>
      <p:ext uri="{BB962C8B-B14F-4D97-AF65-F5344CB8AC3E}">
        <p14:creationId xmlns:p14="http://schemas.microsoft.com/office/powerpoint/2010/main" val="6479499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Obtaining Slap Data</a:t>
            </a:r>
            <a:endParaRPr lang="en-US" dirty="0"/>
          </a:p>
        </p:txBody>
      </p:sp>
      <p:sp>
        <p:nvSpPr>
          <p:cNvPr id="4" name="Content Placeholder 3"/>
          <p:cNvSpPr>
            <a:spLocks noGrp="1"/>
          </p:cNvSpPr>
          <p:nvPr>
            <p:ph idx="1"/>
          </p:nvPr>
        </p:nvSpPr>
        <p:spPr/>
        <p:txBody>
          <a:bodyPr/>
          <a:lstStyle/>
          <a:p>
            <a:r>
              <a:rPr lang="en-US" dirty="0" smtClean="0"/>
              <a:t>Will be used in the NVG syllabus. </a:t>
            </a:r>
            <a:endParaRPr lang="en-US" dirty="0"/>
          </a:p>
        </p:txBody>
      </p:sp>
    </p:spTree>
    <p:extLst>
      <p:ext uri="{BB962C8B-B14F-4D97-AF65-F5344CB8AC3E}">
        <p14:creationId xmlns:p14="http://schemas.microsoft.com/office/powerpoint/2010/main" val="7318470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a:t>
            </a:r>
            <a:endParaRPr lang="en-US" dirty="0"/>
          </a:p>
        </p:txBody>
      </p:sp>
      <p:grpSp>
        <p:nvGrpSpPr>
          <p:cNvPr id="5" name="Group 4"/>
          <p:cNvGrpSpPr/>
          <p:nvPr/>
        </p:nvGrpSpPr>
        <p:grpSpPr>
          <a:xfrm>
            <a:off x="1524000" y="1490366"/>
            <a:ext cx="9144000" cy="4891087"/>
            <a:chOff x="0" y="1490365"/>
            <a:chExt cx="9144000" cy="4891087"/>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0365"/>
              <a:ext cx="9144000" cy="489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917" t="3330" r="51666" b="90224"/>
            <a:stretch/>
          </p:blipFill>
          <p:spPr bwMode="auto">
            <a:xfrm>
              <a:off x="5867400" y="2359568"/>
              <a:ext cx="2476500" cy="1576340"/>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886200" y="1600200"/>
              <a:ext cx="5334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4419600" y="1600200"/>
              <a:ext cx="3924300" cy="7593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86200" y="1905000"/>
              <a:ext cx="1962150" cy="20309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162800" y="3147738"/>
              <a:ext cx="0" cy="1119462"/>
            </a:xfrm>
            <a:prstGeom prst="straightConnector1">
              <a:avLst/>
            </a:prstGeom>
            <a:ln w="889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56407" y="4267200"/>
              <a:ext cx="2286780" cy="369332"/>
            </a:xfrm>
            <a:prstGeom prst="rect">
              <a:avLst/>
            </a:prstGeom>
            <a:solidFill>
              <a:schemeClr val="bg1"/>
            </a:solidFill>
            <a:ln>
              <a:solidFill>
                <a:srgbClr val="FF0000"/>
              </a:solidFill>
            </a:ln>
          </p:spPr>
          <p:txBody>
            <a:bodyPr wrap="none" rtlCol="0">
              <a:spAutoFit/>
            </a:bodyPr>
            <a:lstStyle/>
            <a:p>
              <a:r>
                <a:rPr lang="en-US" dirty="0">
                  <a:latin typeface="Times New Roman" panose="02020603050405020304" pitchFamily="18" charset="0"/>
                  <a:cs typeface="Times New Roman" panose="02020603050405020304" pitchFamily="18" charset="0"/>
                </a:rPr>
                <a:t>Select the SUMO Tool</a:t>
              </a:r>
            </a:p>
          </p:txBody>
        </p:sp>
      </p:grpSp>
    </p:spTree>
    <p:extLst>
      <p:ext uri="{BB962C8B-B14F-4D97-AF65-F5344CB8AC3E}">
        <p14:creationId xmlns:p14="http://schemas.microsoft.com/office/powerpoint/2010/main" val="27292597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09712"/>
            <a:ext cx="9144000" cy="489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00088" y="4876800"/>
            <a:ext cx="5921493" cy="923330"/>
          </a:xfrm>
          <a:prstGeom prst="rect">
            <a:avLst/>
          </a:prstGeom>
          <a:solidFill>
            <a:schemeClr val="bg1"/>
          </a:solidFill>
          <a:ln>
            <a:noFill/>
          </a:ln>
        </p:spPr>
        <p:txBody>
          <a:bodyPr wrap="non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Find NAS Whiting Fld SUMO Point (YELLOW CIRCLE)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Right Click</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Select NAS Whiting Fld Properties</a:t>
            </a:r>
          </a:p>
        </p:txBody>
      </p:sp>
      <p:cxnSp>
        <p:nvCxnSpPr>
          <p:cNvPr id="6" name="Straight Arrow Connector 5"/>
          <p:cNvCxnSpPr/>
          <p:nvPr/>
        </p:nvCxnSpPr>
        <p:spPr>
          <a:xfrm flipV="1">
            <a:off x="6345843" y="4038600"/>
            <a:ext cx="0" cy="838200"/>
          </a:xfrm>
          <a:prstGeom prst="straightConnector1">
            <a:avLst/>
          </a:prstGeom>
          <a:ln w="889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7425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STEP 3</a:t>
            </a:r>
            <a:endParaRPr lang="en-US" dirty="0"/>
          </a:p>
        </p:txBody>
      </p:sp>
      <p:sp>
        <p:nvSpPr>
          <p:cNvPr id="4" name="Content Placeholder 3"/>
          <p:cNvSpPr>
            <a:spLocks noGrp="1"/>
          </p:cNvSpPr>
          <p:nvPr>
            <p:ph sz="half" idx="1"/>
          </p:nvPr>
        </p:nvSpPr>
        <p:spPr>
          <a:xfrm>
            <a:off x="1981200" y="1600201"/>
            <a:ext cx="3352800" cy="4525963"/>
          </a:xfrm>
        </p:spPr>
        <p:txBody>
          <a:bodyPr>
            <a:normAutofit/>
          </a:bodyPr>
          <a:lstStyle/>
          <a:p>
            <a:r>
              <a:rPr lang="en-US" sz="2000" dirty="0">
                <a:latin typeface="Times New Roman" panose="02020603050405020304" pitchFamily="18" charset="0"/>
                <a:cs typeface="Times New Roman" panose="02020603050405020304" pitchFamily="18" charset="0"/>
              </a:rPr>
              <a:t>Select ‘Calculate Using Longitude’</a:t>
            </a:r>
          </a:p>
          <a:p>
            <a:r>
              <a:rPr lang="en-US" sz="2000" dirty="0">
                <a:latin typeface="Times New Roman" panose="02020603050405020304" pitchFamily="18" charset="0"/>
                <a:cs typeface="Times New Roman" panose="02020603050405020304" pitchFamily="18" charset="0"/>
              </a:rPr>
              <a:t>Or…</a:t>
            </a:r>
          </a:p>
          <a:p>
            <a:r>
              <a:rPr lang="en-US" sz="2000" dirty="0">
                <a:latin typeface="Times New Roman" panose="02020603050405020304" pitchFamily="18" charset="0"/>
                <a:cs typeface="Times New Roman" panose="02020603050405020304" pitchFamily="18" charset="0"/>
              </a:rPr>
              <a:t>Select appropriate time zone</a:t>
            </a:r>
          </a:p>
          <a:p>
            <a:r>
              <a:rPr lang="en-US" sz="2000" dirty="0">
                <a:latin typeface="Times New Roman" panose="02020603050405020304" pitchFamily="18" charset="0"/>
                <a:cs typeface="Times New Roman" panose="02020603050405020304" pitchFamily="18" charset="0"/>
              </a:rPr>
              <a:t>Click “Apply”</a:t>
            </a:r>
          </a:p>
          <a:p>
            <a:r>
              <a:rPr lang="en-US" sz="2000" dirty="0">
                <a:latin typeface="Times New Roman" panose="02020603050405020304" pitchFamily="18" charset="0"/>
                <a:cs typeface="Times New Roman" panose="02020603050405020304" pitchFamily="18" charset="0"/>
              </a:rPr>
              <a:t>Click “OK”</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587501"/>
            <a:ext cx="472440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4876800" y="1828800"/>
            <a:ext cx="1219200" cy="1828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840942" y="2913062"/>
            <a:ext cx="1178859" cy="9858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0552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2995" b="5112"/>
          <a:stretch/>
        </p:blipFill>
        <p:spPr bwMode="auto">
          <a:xfrm>
            <a:off x="5643282" y="1143000"/>
            <a:ext cx="4584700" cy="495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3"/>
          <p:cNvSpPr txBox="1">
            <a:spLocks/>
          </p:cNvSpPr>
          <p:nvPr/>
        </p:nvSpPr>
        <p:spPr>
          <a:xfrm>
            <a:off x="1981200" y="1600201"/>
            <a:ext cx="33528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Go to the Tabular Editor</a:t>
            </a:r>
          </a:p>
          <a:p>
            <a:r>
              <a:rPr lang="en-US" sz="2000" dirty="0">
                <a:latin typeface="Times New Roman" panose="02020603050405020304" pitchFamily="18" charset="0"/>
                <a:cs typeface="Times New Roman" panose="02020603050405020304" pitchFamily="18" charset="0"/>
              </a:rPr>
              <a:t>Select Location to “NAS Whiting Fld”</a:t>
            </a:r>
          </a:p>
          <a:p>
            <a:r>
              <a:rPr lang="en-US" sz="2000" dirty="0">
                <a:latin typeface="Times New Roman" panose="02020603050405020304" pitchFamily="18" charset="0"/>
                <a:cs typeface="Times New Roman" panose="02020603050405020304" pitchFamily="18" charset="0"/>
              </a:rPr>
              <a:t>Enter “Start Time,” “Stop Time,” and “Time on Target,” as desired</a:t>
            </a:r>
          </a:p>
          <a:p>
            <a:r>
              <a:rPr lang="en-US" sz="2000" dirty="0">
                <a:latin typeface="Times New Roman" panose="02020603050405020304" pitchFamily="18" charset="0"/>
                <a:cs typeface="Times New Roman" panose="02020603050405020304" pitchFamily="18" charset="0"/>
              </a:rPr>
              <a:t>The times from ‘Start’ to ‘End’ </a:t>
            </a:r>
            <a:r>
              <a:rPr lang="en-US" sz="2000" b="1" dirty="0">
                <a:solidFill>
                  <a:srgbClr val="FF0000"/>
                </a:solidFill>
                <a:latin typeface="Times New Roman" panose="02020603050405020304" pitchFamily="18" charset="0"/>
                <a:cs typeface="Times New Roman" panose="02020603050405020304" pitchFamily="18" charset="0"/>
              </a:rPr>
              <a:t>WILL ROLL OVER</a:t>
            </a:r>
            <a:r>
              <a:rPr lang="en-US" sz="2000" dirty="0">
                <a:latin typeface="Times New Roman" panose="02020603050405020304" pitchFamily="18" charset="0"/>
                <a:cs typeface="Times New Roman" panose="02020603050405020304" pitchFamily="18" charset="0"/>
              </a:rPr>
              <a:t> to the next day.</a:t>
            </a:r>
            <a:endParaRPr lang="en-US" sz="1600" b="1" dirty="0">
              <a:solidFill>
                <a:srgbClr val="FF0000"/>
              </a:solidFill>
              <a:latin typeface="Times New Roman" panose="02020603050405020304" pitchFamily="18" charset="0"/>
              <a:cs typeface="Times New Roman" panose="02020603050405020304" pitchFamily="18" charset="0"/>
            </a:endParaRPr>
          </a:p>
          <a:p>
            <a:pPr lvl="1"/>
            <a:r>
              <a:rPr lang="en-US" sz="1600" dirty="0">
                <a:latin typeface="Times New Roman" panose="02020603050405020304" pitchFamily="18" charset="0"/>
                <a:cs typeface="Times New Roman" panose="02020603050405020304" pitchFamily="18" charset="0"/>
              </a:rPr>
              <a:t>Verified using the SLRS tool.</a:t>
            </a:r>
          </a:p>
        </p:txBody>
      </p:sp>
      <p:cxnSp>
        <p:nvCxnSpPr>
          <p:cNvPr id="7" name="Straight Arrow Connector 6"/>
          <p:cNvCxnSpPr/>
          <p:nvPr/>
        </p:nvCxnSpPr>
        <p:spPr>
          <a:xfrm>
            <a:off x="5181599" y="1906822"/>
            <a:ext cx="4572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54824" y="2519082"/>
            <a:ext cx="2447364" cy="4213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863" r="98224" b="75837"/>
          <a:stretch/>
        </p:blipFill>
        <p:spPr bwMode="auto">
          <a:xfrm>
            <a:off x="4971653" y="1601788"/>
            <a:ext cx="419895" cy="41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7242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048001" y="1371600"/>
            <a:ext cx="5968999" cy="5152190"/>
            <a:chOff x="1524000" y="1371600"/>
            <a:chExt cx="5968999" cy="515219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t="2629" r="47223" b="12204"/>
            <a:stretch/>
          </p:blipFill>
          <p:spPr bwMode="auto">
            <a:xfrm>
              <a:off x="1524000" y="1371600"/>
              <a:ext cx="5968999" cy="515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59" t="35179" r="44093" b="17517"/>
            <a:stretch/>
          </p:blipFill>
          <p:spPr bwMode="auto">
            <a:xfrm>
              <a:off x="2382942" y="3354696"/>
              <a:ext cx="4728098" cy="3042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1981200" y="270866"/>
            <a:ext cx="8229600" cy="1143000"/>
          </a:xfrm>
        </p:spPr>
        <p:txBody>
          <a:bodyPr/>
          <a:lstStyle/>
          <a:p>
            <a:r>
              <a:rPr lang="en-US" dirty="0" smtClean="0"/>
              <a:t>STEP 5</a:t>
            </a:r>
            <a:endParaRPr lang="en-US" dirty="0"/>
          </a:p>
        </p:txBody>
      </p:sp>
      <p:sp>
        <p:nvSpPr>
          <p:cNvPr id="4" name="TextBox 3"/>
          <p:cNvSpPr txBox="1"/>
          <p:nvPr/>
        </p:nvSpPr>
        <p:spPr>
          <a:xfrm>
            <a:off x="1676401" y="3160693"/>
            <a:ext cx="1848583" cy="707886"/>
          </a:xfrm>
          <a:prstGeom prst="rect">
            <a:avLst/>
          </a:prstGeom>
          <a:solidFill>
            <a:schemeClr val="bg1"/>
          </a:solidFill>
          <a:ln>
            <a:noFill/>
          </a:ln>
        </p:spPr>
        <p:txBody>
          <a:bodyPr wrap="non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Select LEAA</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Select Print</a:t>
            </a:r>
          </a:p>
        </p:txBody>
      </p:sp>
      <p:cxnSp>
        <p:nvCxnSpPr>
          <p:cNvPr id="5" name="Straight Arrow Connector 4"/>
          <p:cNvCxnSpPr/>
          <p:nvPr/>
        </p:nvCxnSpPr>
        <p:spPr>
          <a:xfrm flipV="1">
            <a:off x="3524984" y="2286000"/>
            <a:ext cx="3256817" cy="1066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524984" y="2857500"/>
            <a:ext cx="3714017" cy="8763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8013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8000" y="1371600"/>
            <a:ext cx="5791201" cy="4648200"/>
            <a:chOff x="1523999" y="1371600"/>
            <a:chExt cx="6352233" cy="515219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08" r="47900" b="18792"/>
            <a:stretch/>
          </p:blipFill>
          <p:spPr bwMode="auto">
            <a:xfrm>
              <a:off x="1523999" y="1371600"/>
              <a:ext cx="6352233" cy="515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47" t="34901" r="43823" b="23268"/>
            <a:stretch/>
          </p:blipFill>
          <p:spPr bwMode="auto">
            <a:xfrm>
              <a:off x="2454369" y="3509335"/>
              <a:ext cx="5103417" cy="2891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1981200" y="266700"/>
            <a:ext cx="8229600" cy="1143000"/>
          </a:xfrm>
        </p:spPr>
        <p:txBody>
          <a:bodyPr/>
          <a:lstStyle/>
          <a:p>
            <a:r>
              <a:rPr lang="en-US" dirty="0" smtClean="0"/>
              <a:t>STEP 6</a:t>
            </a:r>
            <a:endParaRPr lang="en-US" dirty="0"/>
          </a:p>
        </p:txBody>
      </p:sp>
      <p:sp>
        <p:nvSpPr>
          <p:cNvPr id="5" name="TextBox 4"/>
          <p:cNvSpPr txBox="1"/>
          <p:nvPr/>
        </p:nvSpPr>
        <p:spPr>
          <a:xfrm>
            <a:off x="1676401" y="3160693"/>
            <a:ext cx="1661865" cy="707886"/>
          </a:xfrm>
          <a:prstGeom prst="rect">
            <a:avLst/>
          </a:prstGeom>
          <a:solidFill>
            <a:schemeClr val="bg1"/>
          </a:solidFill>
          <a:ln>
            <a:solidFill>
              <a:schemeClr val="bg1"/>
            </a:solidFill>
          </a:ln>
        </p:spPr>
        <p:txBody>
          <a:bodyPr wrap="non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Select LDI</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Select Print</a:t>
            </a:r>
          </a:p>
        </p:txBody>
      </p:sp>
      <p:cxnSp>
        <p:nvCxnSpPr>
          <p:cNvPr id="6" name="Straight Arrow Connector 5"/>
          <p:cNvCxnSpPr/>
          <p:nvPr/>
        </p:nvCxnSpPr>
        <p:spPr>
          <a:xfrm flipV="1">
            <a:off x="3338266" y="2362200"/>
            <a:ext cx="1919535"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338266" y="2743200"/>
            <a:ext cx="3976935"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521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b="1" dirty="0" smtClean="0"/>
              <a:t>Brief JMPS Review</a:t>
            </a:r>
            <a:endParaRPr lang="en-US" b="1" dirty="0"/>
          </a:p>
        </p:txBody>
      </p:sp>
      <p:sp>
        <p:nvSpPr>
          <p:cNvPr id="5" name="Text Placeholder 4"/>
          <p:cNvSpPr>
            <a:spLocks noGrp="1"/>
          </p:cNvSpPr>
          <p:nvPr>
            <p:ph type="body" idx="1"/>
          </p:nvPr>
        </p:nvSpPr>
        <p:spPr/>
        <p:txBody>
          <a:bodyPr/>
          <a:lstStyle/>
          <a:p>
            <a:r>
              <a:rPr lang="en-US" dirty="0" smtClean="0"/>
              <a:t>Overview: Go over some basics of how JMPS is laid out, Tabs, </a:t>
            </a:r>
            <a:r>
              <a:rPr lang="en-US" dirty="0" err="1" smtClean="0"/>
              <a:t>Mapdata</a:t>
            </a:r>
            <a:r>
              <a:rPr lang="en-US" dirty="0" smtClean="0"/>
              <a:t>, Overlays, and Tools</a:t>
            </a:r>
            <a:endParaRPr lang="en-US" dirty="0"/>
          </a:p>
        </p:txBody>
      </p:sp>
    </p:spTree>
    <p:extLst>
      <p:ext uri="{BB962C8B-B14F-4D97-AF65-F5344CB8AC3E}">
        <p14:creationId xmlns:p14="http://schemas.microsoft.com/office/powerpoint/2010/main" val="38541824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6700"/>
            <a:ext cx="8229600" cy="1143000"/>
          </a:xfrm>
        </p:spPr>
        <p:txBody>
          <a:bodyPr/>
          <a:lstStyle/>
          <a:p>
            <a:r>
              <a:rPr lang="en-US" dirty="0" smtClean="0"/>
              <a:t>NOTES</a:t>
            </a:r>
            <a:endParaRPr lang="en-US" dirty="0"/>
          </a:p>
        </p:txBody>
      </p:sp>
      <p:sp>
        <p:nvSpPr>
          <p:cNvPr id="5" name="TextBox 4"/>
          <p:cNvSpPr txBox="1"/>
          <p:nvPr/>
        </p:nvSpPr>
        <p:spPr>
          <a:xfrm>
            <a:off x="2514600" y="1219200"/>
            <a:ext cx="7086600" cy="2862322"/>
          </a:xfrm>
          <a:prstGeom prst="rect">
            <a:avLst/>
          </a:prstGeom>
          <a:solidFill>
            <a:schemeClr val="bg1"/>
          </a:solidFill>
          <a:ln>
            <a:solidFill>
              <a:schemeClr val="bg1"/>
            </a:solidFill>
          </a:ln>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SUMO Point can be added by:</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Switching to the Graphical view </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Selecting the ‘Moon’ (yellow circle) on the top right</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Clicking on the desired location</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Right clicking on the newly dropped ‘Moon’</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Selecting ‘</a:t>
            </a:r>
            <a:r>
              <a:rPr lang="en-US" sz="2000" dirty="0" smtClean="0">
                <a:latin typeface="Times New Roman" panose="02020603050405020304" pitchFamily="18" charset="0"/>
                <a:cs typeface="Times New Roman" panose="02020603050405020304" pitchFamily="18" charset="0"/>
              </a:rPr>
              <a:t>SUMO-Data point </a:t>
            </a:r>
            <a:r>
              <a:rPr lang="en-US" sz="2000" dirty="0">
                <a:latin typeface="Times New Roman" panose="02020603050405020304" pitchFamily="18" charset="0"/>
                <a:cs typeface="Times New Roman" panose="02020603050405020304" pitchFamily="18" charset="0"/>
              </a:rPr>
              <a:t>XX Properties…’</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Rename the data point to something that makes sense.</a:t>
            </a:r>
          </a:p>
          <a:p>
            <a:pPr marL="914400" lvl="1" indent="-457200">
              <a:buFont typeface="+mj-lt"/>
              <a:buAutoNum type="arabicPeriod"/>
            </a:pPr>
            <a:r>
              <a:rPr lang="en-US" sz="2000" dirty="0">
                <a:latin typeface="Times New Roman" panose="02020603050405020304" pitchFamily="18" charset="0"/>
                <a:cs typeface="Times New Roman" panose="02020603050405020304" pitchFamily="18" charset="0"/>
              </a:rPr>
              <a:t>Adjust parameters for when you want to pull the data for as previously discussed.</a:t>
            </a:r>
          </a:p>
        </p:txBody>
      </p:sp>
    </p:spTree>
    <p:extLst>
      <p:ext uri="{BB962C8B-B14F-4D97-AF65-F5344CB8AC3E}">
        <p14:creationId xmlns:p14="http://schemas.microsoft.com/office/powerpoint/2010/main" val="1942807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Conducting Vertical analysis of your route.</a:t>
            </a:r>
            <a:endParaRPr lang="en-US" dirty="0"/>
          </a:p>
        </p:txBody>
      </p:sp>
      <p:sp>
        <p:nvSpPr>
          <p:cNvPr id="3" name="Content Placeholder 2"/>
          <p:cNvSpPr>
            <a:spLocks noGrp="1"/>
          </p:cNvSpPr>
          <p:nvPr>
            <p:ph idx="1"/>
          </p:nvPr>
        </p:nvSpPr>
        <p:spPr/>
        <p:txBody>
          <a:bodyPr/>
          <a:lstStyle/>
          <a:p>
            <a:r>
              <a:rPr lang="en-US" dirty="0" smtClean="0"/>
              <a:t>Gives analysis of highest obstacles within 1 mile of the route.</a:t>
            </a:r>
            <a:endParaRPr lang="en-US" dirty="0"/>
          </a:p>
        </p:txBody>
      </p:sp>
    </p:spTree>
    <p:extLst>
      <p:ext uri="{BB962C8B-B14F-4D97-AF65-F5344CB8AC3E}">
        <p14:creationId xmlns:p14="http://schemas.microsoft.com/office/powerpoint/2010/main" val="14106495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Oval 4"/>
          <p:cNvSpPr/>
          <p:nvPr/>
        </p:nvSpPr>
        <p:spPr>
          <a:xfrm>
            <a:off x="11948990" y="3766657"/>
            <a:ext cx="260811" cy="268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031716" y="1157032"/>
            <a:ext cx="2730123" cy="369332"/>
          </a:xfrm>
          <a:prstGeom prst="rect">
            <a:avLst/>
          </a:prstGeom>
          <a:solidFill>
            <a:schemeClr val="bg1"/>
          </a:solidFill>
        </p:spPr>
        <p:txBody>
          <a:bodyPr wrap="square" rtlCol="0">
            <a:spAutoFit/>
          </a:bodyPr>
          <a:lstStyle/>
          <a:p>
            <a:r>
              <a:rPr lang="en-US" dirty="0" smtClean="0"/>
              <a:t>Select vertical profile tool.</a:t>
            </a:r>
            <a:endParaRPr lang="en-US" dirty="0"/>
          </a:p>
        </p:txBody>
      </p:sp>
      <p:cxnSp>
        <p:nvCxnSpPr>
          <p:cNvPr id="8" name="Straight Arrow Connector 7"/>
          <p:cNvCxnSpPr/>
          <p:nvPr/>
        </p:nvCxnSpPr>
        <p:spPr>
          <a:xfrm>
            <a:off x="9761839" y="1526364"/>
            <a:ext cx="2075934" cy="2240293"/>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3514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5128775" y="1231173"/>
            <a:ext cx="2730123" cy="923330"/>
          </a:xfrm>
          <a:prstGeom prst="rect">
            <a:avLst/>
          </a:prstGeom>
          <a:solidFill>
            <a:schemeClr val="bg1"/>
          </a:solidFill>
        </p:spPr>
        <p:txBody>
          <a:bodyPr wrap="square" rtlCol="0">
            <a:spAutoFit/>
          </a:bodyPr>
          <a:lstStyle/>
          <a:p>
            <a:r>
              <a:rPr lang="en-US" dirty="0" smtClean="0"/>
              <a:t>Wait patiently for the system to conduct analysis of the route.</a:t>
            </a:r>
            <a:endParaRPr lang="en-US" dirty="0"/>
          </a:p>
        </p:txBody>
      </p:sp>
      <p:cxnSp>
        <p:nvCxnSpPr>
          <p:cNvPr id="5" name="Straight Arrow Connector 4"/>
          <p:cNvCxnSpPr>
            <a:stCxn id="3" idx="1"/>
          </p:cNvCxnSpPr>
          <p:nvPr/>
        </p:nvCxnSpPr>
        <p:spPr>
          <a:xfrm flipH="1">
            <a:off x="3311611" y="1692838"/>
            <a:ext cx="1817164" cy="461665"/>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13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Oval 4"/>
          <p:cNvSpPr/>
          <p:nvPr/>
        </p:nvSpPr>
        <p:spPr>
          <a:xfrm>
            <a:off x="1994841" y="3514988"/>
            <a:ext cx="924763" cy="2432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850401" y="1633362"/>
            <a:ext cx="3183949" cy="369332"/>
          </a:xfrm>
          <a:prstGeom prst="rect">
            <a:avLst/>
          </a:prstGeom>
          <a:solidFill>
            <a:schemeClr val="bg1"/>
          </a:solidFill>
          <a:ln w="9525">
            <a:solidFill>
              <a:schemeClr val="tx1"/>
            </a:solidFill>
          </a:ln>
        </p:spPr>
        <p:txBody>
          <a:bodyPr wrap="square" rtlCol="0">
            <a:spAutoFit/>
          </a:bodyPr>
          <a:lstStyle/>
          <a:p>
            <a:r>
              <a:rPr lang="en-US" dirty="0" smtClean="0"/>
              <a:t>Ensure this is adjusted to 1 mile.</a:t>
            </a:r>
            <a:endParaRPr lang="en-US" dirty="0"/>
          </a:p>
        </p:txBody>
      </p:sp>
      <p:cxnSp>
        <p:nvCxnSpPr>
          <p:cNvPr id="7" name="Straight Arrow Connector 6"/>
          <p:cNvCxnSpPr/>
          <p:nvPr/>
        </p:nvCxnSpPr>
        <p:spPr>
          <a:xfrm flipH="1">
            <a:off x="3163329" y="2002694"/>
            <a:ext cx="926757" cy="1378464"/>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7145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b="1" dirty="0" smtClean="0"/>
              <a:t>Chart Preparation Through CP 5</a:t>
            </a:r>
            <a:endParaRPr lang="en-US" b="1" dirty="0"/>
          </a:p>
        </p:txBody>
      </p:sp>
      <p:sp>
        <p:nvSpPr>
          <p:cNvPr id="3" name="Text Placeholder 2"/>
          <p:cNvSpPr>
            <a:spLocks noGrp="1"/>
          </p:cNvSpPr>
          <p:nvPr>
            <p:ph type="body" idx="1"/>
          </p:nvPr>
        </p:nvSpPr>
        <p:spPr/>
        <p:txBody>
          <a:bodyPr/>
          <a:lstStyle/>
          <a:p>
            <a:r>
              <a:rPr lang="en-US" dirty="0" smtClean="0"/>
              <a:t>Overview: Have four copies of a properly prepared chart to show the students what “right looks like”. Discuss “smart” doghouse placement as to not cover key map data, identifying key terrain features, and navigational techniques throughout the route. (~30 minutes)</a:t>
            </a:r>
            <a:endParaRPr lang="en-US" dirty="0"/>
          </a:p>
        </p:txBody>
      </p:sp>
    </p:spTree>
    <p:extLst>
      <p:ext uri="{BB962C8B-B14F-4D97-AF65-F5344CB8AC3E}">
        <p14:creationId xmlns:p14="http://schemas.microsoft.com/office/powerpoint/2010/main" val="2035752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Recommended Equipment</a:t>
            </a:r>
            <a:endParaRPr lang="en-US" dirty="0"/>
          </a:p>
        </p:txBody>
      </p:sp>
      <p:sp>
        <p:nvSpPr>
          <p:cNvPr id="5" name="Content Placeholder 4"/>
          <p:cNvSpPr>
            <a:spLocks noGrp="1"/>
          </p:cNvSpPr>
          <p:nvPr>
            <p:ph idx="1"/>
          </p:nvPr>
        </p:nvSpPr>
        <p:spPr/>
        <p:txBody>
          <a:bodyPr/>
          <a:lstStyle/>
          <a:p>
            <a:r>
              <a:rPr lang="en-US" dirty="0" smtClean="0"/>
              <a:t>Charts/Maps</a:t>
            </a:r>
          </a:p>
          <a:p>
            <a:r>
              <a:rPr lang="en-US" dirty="0" smtClean="0"/>
              <a:t>Straight edge</a:t>
            </a:r>
          </a:p>
          <a:p>
            <a:r>
              <a:rPr lang="en-US" dirty="0" smtClean="0"/>
              <a:t>Protractor (capable of identifying grid locations)</a:t>
            </a:r>
          </a:p>
          <a:p>
            <a:r>
              <a:rPr lang="en-US" dirty="0" smtClean="0"/>
              <a:t>Stencil (capable of making  doghouses, circles, triangles)</a:t>
            </a:r>
          </a:p>
          <a:p>
            <a:r>
              <a:rPr lang="en-US" dirty="0" smtClean="0"/>
              <a:t>Transparent Tape</a:t>
            </a:r>
          </a:p>
          <a:p>
            <a:r>
              <a:rPr lang="en-US" dirty="0" smtClean="0"/>
              <a:t>Scissors</a:t>
            </a:r>
          </a:p>
          <a:p>
            <a:r>
              <a:rPr lang="en-US" dirty="0" smtClean="0"/>
              <a:t>Ultrafine tip Marker (red)</a:t>
            </a:r>
          </a:p>
          <a:p>
            <a:r>
              <a:rPr lang="en-US" dirty="0" smtClean="0"/>
              <a:t>Fine Tip Marker (red, blue and black)</a:t>
            </a:r>
            <a:endParaRPr lang="en-US" dirty="0"/>
          </a:p>
        </p:txBody>
      </p:sp>
    </p:spTree>
    <p:extLst>
      <p:ext uri="{BB962C8B-B14F-4D97-AF65-F5344CB8AC3E}">
        <p14:creationId xmlns:p14="http://schemas.microsoft.com/office/powerpoint/2010/main" val="22292185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a:t>
            </a:r>
            <a:endParaRPr lang="en-US" dirty="0"/>
          </a:p>
        </p:txBody>
      </p:sp>
      <p:sp>
        <p:nvSpPr>
          <p:cNvPr id="3" name="Content Placeholder 2"/>
          <p:cNvSpPr>
            <a:spLocks noGrp="1"/>
          </p:cNvSpPr>
          <p:nvPr>
            <p:ph idx="1"/>
          </p:nvPr>
        </p:nvSpPr>
        <p:spPr/>
        <p:txBody>
          <a:bodyPr>
            <a:normAutofit/>
          </a:bodyPr>
          <a:lstStyle/>
          <a:p>
            <a:r>
              <a:rPr lang="en-US" b="1" dirty="0"/>
              <a:t>Step 1</a:t>
            </a:r>
            <a:r>
              <a:rPr lang="en-US" dirty="0"/>
              <a:t>. Tape the charts/maps together using scotch tape.</a:t>
            </a:r>
          </a:p>
          <a:p>
            <a:pPr marL="0" indent="0">
              <a:buNone/>
            </a:pPr>
            <a:r>
              <a:rPr lang="en-US" dirty="0" smtClean="0"/>
              <a:t>	</a:t>
            </a:r>
            <a:r>
              <a:rPr lang="en-US" sz="2000" dirty="0" smtClean="0"/>
              <a:t>JOG-A </a:t>
            </a:r>
            <a:r>
              <a:rPr lang="en-US" sz="2000" dirty="0"/>
              <a:t>(1:250,000) - Ensure Lat/Long and terrain features are aligned properly.</a:t>
            </a:r>
          </a:p>
          <a:p>
            <a:pPr marL="0" indent="0">
              <a:buNone/>
            </a:pPr>
            <a:r>
              <a:rPr lang="en-US" dirty="0" smtClean="0"/>
              <a:t>	</a:t>
            </a:r>
            <a:r>
              <a:rPr lang="en-US" sz="2000" dirty="0" smtClean="0"/>
              <a:t>1:50,000 </a:t>
            </a:r>
            <a:r>
              <a:rPr lang="en-US" sz="2000" dirty="0"/>
              <a:t>TLM - Ensure the gridlines and terrain features are aligned to the max extent </a:t>
            </a:r>
            <a:r>
              <a:rPr lang="en-US" sz="2000" dirty="0" smtClean="0"/>
              <a:t>	possible.</a:t>
            </a:r>
          </a:p>
          <a:p>
            <a:pPr marL="0" indent="0" algn="ctr">
              <a:buNone/>
            </a:pPr>
            <a:endParaRPr lang="en-US" sz="1800" b="1" dirty="0" smtClean="0"/>
          </a:p>
          <a:p>
            <a:pPr marL="0" indent="0" algn="ctr">
              <a:buNone/>
            </a:pPr>
            <a:r>
              <a:rPr lang="en-US" sz="1800" b="1" dirty="0" smtClean="0"/>
              <a:t>NOTE</a:t>
            </a:r>
          </a:p>
          <a:p>
            <a:pPr marL="0" indent="0" algn="ctr">
              <a:buNone/>
            </a:pPr>
            <a:r>
              <a:rPr lang="en-US" sz="1800" dirty="0" smtClean="0"/>
              <a:t>Due to differences in the publish dates of the maps, there can be some </a:t>
            </a:r>
            <a:r>
              <a:rPr lang="en-US" sz="1800" dirty="0"/>
              <a:t>slight feature misalignment even when the Lat/Long </a:t>
            </a:r>
            <a:r>
              <a:rPr lang="en-US" sz="1800" dirty="0" smtClean="0"/>
              <a:t>or gridlines </a:t>
            </a:r>
            <a:r>
              <a:rPr lang="en-US" sz="1800" dirty="0"/>
              <a:t>are properly aligned. When this occurs, the </a:t>
            </a:r>
            <a:r>
              <a:rPr lang="en-US" sz="1800" dirty="0" smtClean="0"/>
              <a:t>priority should </a:t>
            </a:r>
            <a:r>
              <a:rPr lang="en-US" sz="1800" dirty="0"/>
              <a:t>be with lat/long or gridline alignment.</a:t>
            </a:r>
          </a:p>
        </p:txBody>
      </p:sp>
    </p:spTree>
    <p:extLst>
      <p:ext uri="{BB962C8B-B14F-4D97-AF65-F5344CB8AC3E}">
        <p14:creationId xmlns:p14="http://schemas.microsoft.com/office/powerpoint/2010/main" val="18502883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 continued…</a:t>
            </a:r>
            <a:endParaRPr lang="en-US" dirty="0"/>
          </a:p>
        </p:txBody>
      </p:sp>
      <p:sp>
        <p:nvSpPr>
          <p:cNvPr id="3" name="Content Placeholder 2"/>
          <p:cNvSpPr>
            <a:spLocks noGrp="1"/>
          </p:cNvSpPr>
          <p:nvPr>
            <p:ph idx="1"/>
          </p:nvPr>
        </p:nvSpPr>
        <p:spPr/>
        <p:txBody>
          <a:bodyPr>
            <a:normAutofit/>
          </a:bodyPr>
          <a:lstStyle/>
          <a:p>
            <a:r>
              <a:rPr lang="en-US" b="1" dirty="0"/>
              <a:t>Step 2</a:t>
            </a:r>
            <a:r>
              <a:rPr lang="en-US" dirty="0"/>
              <a:t>. Chum all the obstacles on the chart using </a:t>
            </a:r>
            <a:r>
              <a:rPr lang="en-US" b="1" dirty="0"/>
              <a:t>ultrafine tip </a:t>
            </a:r>
            <a:r>
              <a:rPr lang="en-US" b="1" dirty="0">
                <a:solidFill>
                  <a:srgbClr val="FF0000"/>
                </a:solidFill>
              </a:rPr>
              <a:t>red</a:t>
            </a:r>
            <a:r>
              <a:rPr lang="en-US" dirty="0"/>
              <a:t> marker.</a:t>
            </a:r>
          </a:p>
          <a:p>
            <a:pPr marL="0" indent="0">
              <a:buNone/>
            </a:pPr>
            <a:r>
              <a:rPr lang="en-US" sz="2000" dirty="0" smtClean="0"/>
              <a:t>	Towers </a:t>
            </a:r>
            <a:r>
              <a:rPr lang="en-US" sz="2000" dirty="0"/>
              <a:t>shall be marked in fine tip red marker with the elevation in feet AGL at the base</a:t>
            </a:r>
            <a:r>
              <a:rPr lang="en-US" sz="2000" dirty="0" smtClean="0"/>
              <a:t>.</a:t>
            </a:r>
          </a:p>
          <a:p>
            <a:pPr marL="0" indent="0">
              <a:buNone/>
            </a:pPr>
            <a:endParaRPr lang="en-US" sz="2000" dirty="0"/>
          </a:p>
          <a:p>
            <a:pPr marL="0" indent="0">
              <a:buNone/>
            </a:pPr>
            <a:endParaRPr lang="en-US" sz="2000" dirty="0" smtClean="0"/>
          </a:p>
          <a:p>
            <a:pPr marL="0" indent="0">
              <a:buNone/>
            </a:pPr>
            <a:r>
              <a:rPr lang="en-US" sz="2000" dirty="0"/>
              <a:t>	</a:t>
            </a:r>
            <a:r>
              <a:rPr lang="en-US" sz="2000" dirty="0" smtClean="0"/>
              <a:t>Power </a:t>
            </a:r>
            <a:r>
              <a:rPr lang="en-US" sz="2000" dirty="0"/>
              <a:t>lines shall be marked with in fine tip red marker.</a:t>
            </a:r>
          </a:p>
          <a:p>
            <a:endParaRPr lang="en-US" sz="2000" dirty="0" smtClean="0"/>
          </a:p>
          <a:p>
            <a:pPr marL="0" indent="0">
              <a:buNone/>
            </a:pPr>
            <a:r>
              <a:rPr lang="en-US" sz="2000" dirty="0"/>
              <a:t>	</a:t>
            </a:r>
          </a:p>
          <a:p>
            <a:pPr marL="0" indent="0" algn="ctr">
              <a:buNone/>
            </a:pPr>
            <a:r>
              <a:rPr lang="en-US" sz="2000" b="1" dirty="0" smtClean="0"/>
              <a:t>***Use </a:t>
            </a:r>
            <a:r>
              <a:rPr lang="en-US" sz="2000" b="1" dirty="0"/>
              <a:t>the Chart Updating Manual (CHUM), JMPS, VFR Sectional, JOG-A, and local </a:t>
            </a:r>
            <a:r>
              <a:rPr lang="en-US" sz="2000" b="1" dirty="0" smtClean="0"/>
              <a:t>instructions to </a:t>
            </a:r>
            <a:r>
              <a:rPr lang="en-US" sz="2000" b="1" dirty="0"/>
              <a:t>update obstacles not that are not printed on the charts/maps</a:t>
            </a:r>
            <a:r>
              <a:rPr lang="en-US" sz="2000" b="1" dirty="0" smtClean="0"/>
              <a:t>.***</a:t>
            </a:r>
            <a:endParaRPr lang="en-US" sz="2000" b="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6501"/>
                    </a14:imgEffect>
                  </a14:imgLayer>
                </a14:imgProps>
              </a:ext>
            </a:extLst>
          </a:blip>
          <a:stretch>
            <a:fillRect/>
          </a:stretch>
        </p:blipFill>
        <p:spPr>
          <a:xfrm>
            <a:off x="5214025" y="3078636"/>
            <a:ext cx="1763950" cy="842335"/>
          </a:xfrm>
          <a:prstGeom prst="rect">
            <a:avLst/>
          </a:prstGeom>
          <a:solidFill>
            <a:srgbClr val="FF0000"/>
          </a:solidFill>
        </p:spPr>
      </p:pic>
      <p:pic>
        <p:nvPicPr>
          <p:cNvPr id="5" name="Picture 4"/>
          <p:cNvPicPr>
            <a:picLocks noChangeAspect="1"/>
          </p:cNvPicPr>
          <p:nvPr/>
        </p:nvPicPr>
        <p:blipFill>
          <a:blip r:embed="rId4"/>
          <a:stretch>
            <a:fillRect/>
          </a:stretch>
        </p:blipFill>
        <p:spPr>
          <a:xfrm>
            <a:off x="5217924" y="4310881"/>
            <a:ext cx="1760051" cy="738086"/>
          </a:xfrm>
          <a:prstGeom prst="rect">
            <a:avLst/>
          </a:prstGeom>
        </p:spPr>
      </p:pic>
    </p:spTree>
    <p:extLst>
      <p:ext uri="{BB962C8B-B14F-4D97-AF65-F5344CB8AC3E}">
        <p14:creationId xmlns:p14="http://schemas.microsoft.com/office/powerpoint/2010/main" val="24625568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708400" cy="1908175"/>
          </a:xfrm>
        </p:spPr>
        <p:txBody>
          <a:bodyPr/>
          <a:lstStyle/>
          <a:p>
            <a:r>
              <a:rPr lang="en-US" dirty="0"/>
              <a:t>Building your charts continued…</a:t>
            </a:r>
          </a:p>
        </p:txBody>
      </p:sp>
      <p:sp>
        <p:nvSpPr>
          <p:cNvPr id="3" name="Content Placeholder 2"/>
          <p:cNvSpPr>
            <a:spLocks noGrp="1"/>
          </p:cNvSpPr>
          <p:nvPr>
            <p:ph idx="1"/>
          </p:nvPr>
        </p:nvSpPr>
        <p:spPr>
          <a:xfrm>
            <a:off x="152400" y="3089274"/>
            <a:ext cx="3810000" cy="612775"/>
          </a:xfrm>
          <a:ln w="38100">
            <a:solidFill>
              <a:srgbClr val="FF0000"/>
            </a:solidFill>
          </a:ln>
        </p:spPr>
        <p:txBody>
          <a:bodyPr>
            <a:normAutofit fontScale="77500" lnSpcReduction="20000"/>
          </a:bodyPr>
          <a:lstStyle/>
          <a:p>
            <a:r>
              <a:rPr lang="en-US" dirty="0" smtClean="0"/>
              <a:t>Where to find CHUM?</a:t>
            </a:r>
          </a:p>
          <a:p>
            <a:pPr lvl="1"/>
            <a:r>
              <a:rPr lang="en-US" dirty="0" smtClean="0"/>
              <a:t>The AP/1B</a:t>
            </a:r>
          </a:p>
        </p:txBody>
      </p:sp>
      <p:pic>
        <p:nvPicPr>
          <p:cNvPr id="4" name="Picture 3"/>
          <p:cNvPicPr>
            <a:picLocks noChangeAspect="1"/>
          </p:cNvPicPr>
          <p:nvPr/>
        </p:nvPicPr>
        <p:blipFill>
          <a:blip r:embed="rId2"/>
          <a:stretch>
            <a:fillRect/>
          </a:stretch>
        </p:blipFill>
        <p:spPr>
          <a:xfrm>
            <a:off x="4800600" y="-66675"/>
            <a:ext cx="7391400" cy="6924675"/>
          </a:xfrm>
          <a:prstGeom prst="rect">
            <a:avLst/>
          </a:prstGeom>
        </p:spPr>
      </p:pic>
      <p:sp>
        <p:nvSpPr>
          <p:cNvPr id="6" name="Rounded Rectangle 5"/>
          <p:cNvSpPr/>
          <p:nvPr/>
        </p:nvSpPr>
        <p:spPr>
          <a:xfrm>
            <a:off x="5524500" y="3089274"/>
            <a:ext cx="6413500" cy="73342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3" idx="3"/>
            <a:endCxn id="6" idx="1"/>
          </p:cNvCxnSpPr>
          <p:nvPr/>
        </p:nvCxnSpPr>
        <p:spPr>
          <a:xfrm>
            <a:off x="3962400" y="3395662"/>
            <a:ext cx="1562100" cy="60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151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b="1" dirty="0" smtClean="0"/>
              <a:t>Work Space Setup</a:t>
            </a:r>
            <a:endParaRPr lang="en-US" b="1" dirty="0"/>
          </a:p>
        </p:txBody>
      </p:sp>
      <p:sp>
        <p:nvSpPr>
          <p:cNvPr id="5" name="Text Placeholder 4"/>
          <p:cNvSpPr>
            <a:spLocks noGrp="1"/>
          </p:cNvSpPr>
          <p:nvPr>
            <p:ph type="body" idx="1"/>
          </p:nvPr>
        </p:nvSpPr>
        <p:spPr/>
        <p:txBody>
          <a:bodyPr/>
          <a:lstStyle/>
          <a:p>
            <a:r>
              <a:rPr lang="en-US" dirty="0" smtClean="0"/>
              <a:t>Overview: Demonstrate how to set up JMPS workspace with the correct overlays, loading local points, importing a preference file, saving the system layout, opening up route editor, etc. (~10 minutes)</a:t>
            </a:r>
            <a:endParaRPr lang="en-US" dirty="0"/>
          </a:p>
        </p:txBody>
      </p:sp>
    </p:spTree>
    <p:extLst>
      <p:ext uri="{BB962C8B-B14F-4D97-AF65-F5344CB8AC3E}">
        <p14:creationId xmlns:p14="http://schemas.microsoft.com/office/powerpoint/2010/main" val="408694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 continued…</a:t>
            </a:r>
            <a:endParaRPr lang="en-US" dirty="0"/>
          </a:p>
        </p:txBody>
      </p:sp>
      <p:sp>
        <p:nvSpPr>
          <p:cNvPr id="3" name="Content Placeholder 2"/>
          <p:cNvSpPr>
            <a:spLocks noGrp="1"/>
          </p:cNvSpPr>
          <p:nvPr>
            <p:ph idx="1"/>
          </p:nvPr>
        </p:nvSpPr>
        <p:spPr/>
        <p:txBody>
          <a:bodyPr>
            <a:normAutofit/>
          </a:bodyPr>
          <a:lstStyle/>
          <a:p>
            <a:r>
              <a:rPr lang="en-US" b="1" dirty="0"/>
              <a:t>Step 3</a:t>
            </a:r>
            <a:r>
              <a:rPr lang="en-US" dirty="0"/>
              <a:t>. Plot the airspaces on the chart/map.</a:t>
            </a:r>
          </a:p>
          <a:p>
            <a:pPr marL="0" indent="0">
              <a:buNone/>
            </a:pPr>
            <a:r>
              <a:rPr lang="en-US" dirty="0" smtClean="0"/>
              <a:t>	</a:t>
            </a:r>
            <a:r>
              <a:rPr lang="en-US" sz="2000" dirty="0" smtClean="0"/>
              <a:t>Airspaces </a:t>
            </a:r>
            <a:r>
              <a:rPr lang="en-US" sz="2000" dirty="0"/>
              <a:t>(Class “C”) shall be marked in </a:t>
            </a:r>
            <a:r>
              <a:rPr lang="en-US" sz="2000" b="1" dirty="0"/>
              <a:t>fine tip </a:t>
            </a:r>
            <a:r>
              <a:rPr lang="en-US" sz="2000" b="1" dirty="0">
                <a:solidFill>
                  <a:srgbClr val="0070C0"/>
                </a:solidFill>
              </a:rPr>
              <a:t>blue</a:t>
            </a:r>
            <a:r>
              <a:rPr lang="en-US" sz="2000" dirty="0"/>
              <a:t> </a:t>
            </a:r>
            <a:r>
              <a:rPr lang="en-US" sz="2000" dirty="0" smtClean="0"/>
              <a:t>marker designating </a:t>
            </a:r>
            <a:r>
              <a:rPr lang="en-US" sz="2000" dirty="0"/>
              <a:t>the boundaries of </a:t>
            </a:r>
            <a:r>
              <a:rPr lang="en-US" sz="2000" dirty="0" smtClean="0"/>
              <a:t>	the airspace.</a:t>
            </a:r>
          </a:p>
          <a:p>
            <a:pPr marL="0" indent="0">
              <a:buNone/>
            </a:pPr>
            <a:endParaRPr lang="en-US" sz="2000" dirty="0"/>
          </a:p>
          <a:p>
            <a:pPr marL="0" indent="0">
              <a:buNone/>
            </a:pPr>
            <a:endParaRPr lang="en-US" sz="2000" dirty="0" smtClean="0"/>
          </a:p>
          <a:p>
            <a:pPr marL="0" indent="0">
              <a:buNone/>
            </a:pPr>
            <a:endParaRPr lang="en-US" sz="2000" dirty="0"/>
          </a:p>
          <a:p>
            <a:pPr marL="0" indent="0">
              <a:buNone/>
            </a:pPr>
            <a:r>
              <a:rPr lang="en-US" sz="2000" dirty="0" smtClean="0"/>
              <a:t>	Prohibited </a:t>
            </a:r>
            <a:r>
              <a:rPr lang="en-US" sz="2000" dirty="0"/>
              <a:t>Areas, Restricted Areas, and No-Fly Areas shall be marked in </a:t>
            </a:r>
            <a:r>
              <a:rPr lang="en-US" sz="2000" b="1" dirty="0" smtClean="0"/>
              <a:t>fine tip </a:t>
            </a:r>
            <a:r>
              <a:rPr lang="en-US" sz="2000" b="1" dirty="0" smtClean="0">
                <a:solidFill>
                  <a:srgbClr val="FF0000"/>
                </a:solidFill>
              </a:rPr>
              <a:t>red</a:t>
            </a:r>
            <a:r>
              <a:rPr lang="en-US" sz="2000" dirty="0" smtClean="0"/>
              <a:t> marker 	designating </a:t>
            </a:r>
            <a:r>
              <a:rPr lang="en-US" sz="2000" dirty="0"/>
              <a:t>the boundaries of the airspace with parallel lines through the middle of the </a:t>
            </a:r>
            <a:r>
              <a:rPr lang="en-US" sz="2000" dirty="0" smtClean="0"/>
              <a:t>	airspace</a:t>
            </a:r>
            <a:r>
              <a:rPr lang="en-US" sz="2000" dirty="0"/>
              <a:t>.</a:t>
            </a:r>
          </a:p>
        </p:txBody>
      </p:sp>
      <p:pic>
        <p:nvPicPr>
          <p:cNvPr id="4" name="Picture 3"/>
          <p:cNvPicPr>
            <a:picLocks noChangeAspect="1"/>
          </p:cNvPicPr>
          <p:nvPr/>
        </p:nvPicPr>
        <p:blipFill>
          <a:blip r:embed="rId2"/>
          <a:stretch>
            <a:fillRect/>
          </a:stretch>
        </p:blipFill>
        <p:spPr>
          <a:xfrm>
            <a:off x="5195580" y="2842503"/>
            <a:ext cx="1800841" cy="1426100"/>
          </a:xfrm>
          <a:prstGeom prst="rect">
            <a:avLst/>
          </a:prstGeom>
        </p:spPr>
      </p:pic>
      <p:pic>
        <p:nvPicPr>
          <p:cNvPr id="5" name="Picture 4"/>
          <p:cNvPicPr>
            <a:picLocks noChangeAspect="1"/>
          </p:cNvPicPr>
          <p:nvPr/>
        </p:nvPicPr>
        <p:blipFill>
          <a:blip r:embed="rId3"/>
          <a:stretch>
            <a:fillRect/>
          </a:stretch>
        </p:blipFill>
        <p:spPr>
          <a:xfrm>
            <a:off x="5351152" y="4902909"/>
            <a:ext cx="1506848" cy="1425213"/>
          </a:xfrm>
          <a:prstGeom prst="rect">
            <a:avLst/>
          </a:prstGeom>
        </p:spPr>
      </p:pic>
    </p:spTree>
    <p:extLst>
      <p:ext uri="{BB962C8B-B14F-4D97-AF65-F5344CB8AC3E}">
        <p14:creationId xmlns:p14="http://schemas.microsoft.com/office/powerpoint/2010/main" val="2721621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 continued…</a:t>
            </a:r>
            <a:endParaRPr lang="en-US" dirty="0"/>
          </a:p>
        </p:txBody>
      </p:sp>
      <p:sp>
        <p:nvSpPr>
          <p:cNvPr id="3" name="Content Placeholder 2"/>
          <p:cNvSpPr>
            <a:spLocks noGrp="1"/>
          </p:cNvSpPr>
          <p:nvPr>
            <p:ph idx="1"/>
          </p:nvPr>
        </p:nvSpPr>
        <p:spPr/>
        <p:txBody>
          <a:bodyPr>
            <a:normAutofit/>
          </a:bodyPr>
          <a:lstStyle/>
          <a:p>
            <a:r>
              <a:rPr lang="en-US" b="1" dirty="0"/>
              <a:t>Step 4</a:t>
            </a:r>
            <a:r>
              <a:rPr lang="en-US" dirty="0"/>
              <a:t>. Cut excess areas from charts/maps.</a:t>
            </a:r>
          </a:p>
          <a:p>
            <a:pPr marL="0" indent="0">
              <a:buNone/>
            </a:pPr>
            <a:r>
              <a:rPr lang="en-US" sz="2400" dirty="0" smtClean="0"/>
              <a:t>	</a:t>
            </a:r>
            <a:r>
              <a:rPr lang="en-US" sz="2000" dirty="0" smtClean="0"/>
              <a:t>The </a:t>
            </a:r>
            <a:r>
              <a:rPr lang="en-US" sz="2000" dirty="0"/>
              <a:t>chart/map should be cut to a manageable size, but not so small that </a:t>
            </a:r>
            <a:r>
              <a:rPr lang="en-US" sz="2000" dirty="0" smtClean="0"/>
              <a:t>important 	details </a:t>
            </a:r>
            <a:r>
              <a:rPr lang="en-US" sz="2000" dirty="0"/>
              <a:t>are lost.</a:t>
            </a:r>
          </a:p>
          <a:p>
            <a:pPr marL="0" indent="0">
              <a:buNone/>
            </a:pPr>
            <a:r>
              <a:rPr lang="en-US" sz="2000" dirty="0" smtClean="0"/>
              <a:t>	A good rule of thumb for the topographic line maps is to keep </a:t>
            </a:r>
            <a:r>
              <a:rPr lang="en-US" sz="2000" b="1" dirty="0" smtClean="0"/>
              <a:t>six </a:t>
            </a:r>
            <a:r>
              <a:rPr lang="en-US" sz="2000" dirty="0" smtClean="0"/>
              <a:t>grid squares as a border 	between the checkpoints and the edge of the map. The six grid squares provide 3.6 miles 	of important terrain/manmade features that could assist in navigation if disoriented. Also, 	if the grid numbers are listed within +/- one grid, the grid numbers should be kept to assist 	with navigation. For JOG-A charts, leave enough map area for navigation and for 	orientation. </a:t>
            </a:r>
          </a:p>
          <a:p>
            <a:pPr marL="0" indent="0">
              <a:buNone/>
            </a:pPr>
            <a:r>
              <a:rPr lang="en-US" sz="2000" dirty="0"/>
              <a:t>	</a:t>
            </a:r>
            <a:r>
              <a:rPr lang="en-US" sz="2000" dirty="0" smtClean="0"/>
              <a:t>Additionally, the chart should be cut in order to leave the grid numbers and lat/long 	information on the side of the chart. If doing so makes chart/map size untenable, then 	the margin data should be written in using black marker.</a:t>
            </a:r>
            <a:endParaRPr lang="en-US" sz="2000" dirty="0"/>
          </a:p>
        </p:txBody>
      </p:sp>
    </p:spTree>
    <p:extLst>
      <p:ext uri="{BB962C8B-B14F-4D97-AF65-F5344CB8AC3E}">
        <p14:creationId xmlns:p14="http://schemas.microsoft.com/office/powerpoint/2010/main" val="21672529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 continued…</a:t>
            </a:r>
            <a:endParaRPr lang="en-US" dirty="0"/>
          </a:p>
        </p:txBody>
      </p:sp>
      <p:sp>
        <p:nvSpPr>
          <p:cNvPr id="3" name="Content Placeholder 2"/>
          <p:cNvSpPr>
            <a:spLocks noGrp="1"/>
          </p:cNvSpPr>
          <p:nvPr>
            <p:ph idx="1"/>
          </p:nvPr>
        </p:nvSpPr>
        <p:spPr/>
        <p:txBody>
          <a:bodyPr/>
          <a:lstStyle/>
          <a:p>
            <a:r>
              <a:rPr lang="en-US" b="1" dirty="0"/>
              <a:t>Step 5</a:t>
            </a:r>
            <a:r>
              <a:rPr lang="en-US" dirty="0"/>
              <a:t>. Place marginal information on the chart.</a:t>
            </a:r>
          </a:p>
        </p:txBody>
      </p:sp>
      <p:pic>
        <p:nvPicPr>
          <p:cNvPr id="4" name="Picture 3"/>
          <p:cNvPicPr>
            <a:picLocks noChangeAspect="1"/>
          </p:cNvPicPr>
          <p:nvPr/>
        </p:nvPicPr>
        <p:blipFill>
          <a:blip r:embed="rId2"/>
          <a:stretch>
            <a:fillRect/>
          </a:stretch>
        </p:blipFill>
        <p:spPr>
          <a:xfrm>
            <a:off x="2701963" y="2479518"/>
            <a:ext cx="6788075" cy="3832382"/>
          </a:xfrm>
          <a:prstGeom prst="rect">
            <a:avLst/>
          </a:prstGeom>
        </p:spPr>
      </p:pic>
    </p:spTree>
    <p:extLst>
      <p:ext uri="{BB962C8B-B14F-4D97-AF65-F5344CB8AC3E}">
        <p14:creationId xmlns:p14="http://schemas.microsoft.com/office/powerpoint/2010/main" val="5760394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 continued…</a:t>
            </a:r>
            <a:endParaRPr lang="en-US" dirty="0"/>
          </a:p>
        </p:txBody>
      </p:sp>
      <p:sp>
        <p:nvSpPr>
          <p:cNvPr id="3" name="Content Placeholder 2"/>
          <p:cNvSpPr>
            <a:spLocks noGrp="1"/>
          </p:cNvSpPr>
          <p:nvPr>
            <p:ph idx="1"/>
          </p:nvPr>
        </p:nvSpPr>
        <p:spPr/>
        <p:txBody>
          <a:bodyPr/>
          <a:lstStyle/>
          <a:p>
            <a:r>
              <a:rPr lang="en-US" b="1" dirty="0"/>
              <a:t>Step 6</a:t>
            </a:r>
            <a:r>
              <a:rPr lang="en-US" dirty="0"/>
              <a:t>. Place chart/map type, scale, route (if applicable), name, and date on the chart</a:t>
            </a:r>
            <a:r>
              <a:rPr lang="en-US" dirty="0" smtClean="0"/>
              <a:t>.</a:t>
            </a:r>
          </a:p>
          <a:p>
            <a:pPr marL="0" indent="0">
              <a:buNone/>
            </a:pPr>
            <a:r>
              <a:rPr lang="en-US" sz="2000" dirty="0" smtClean="0"/>
              <a:t>	Do </a:t>
            </a:r>
            <a:r>
              <a:rPr lang="en-US" sz="2000" dirty="0"/>
              <a:t>not cover up important terrain features. Over water is a good place to write this </a:t>
            </a:r>
            <a:r>
              <a:rPr lang="en-US" sz="2000" dirty="0" smtClean="0"/>
              <a:t>	information, if </a:t>
            </a:r>
            <a:r>
              <a:rPr lang="en-US" sz="2000" dirty="0"/>
              <a:t>able. If lamination is available, this information should be under the </a:t>
            </a:r>
            <a:r>
              <a:rPr lang="en-US" sz="2000" dirty="0" smtClean="0"/>
              <a:t>	lamination</a:t>
            </a:r>
            <a:r>
              <a:rPr lang="en-US" sz="2000" dirty="0"/>
              <a:t>.</a:t>
            </a:r>
          </a:p>
        </p:txBody>
      </p:sp>
      <p:pic>
        <p:nvPicPr>
          <p:cNvPr id="4" name="Picture 3"/>
          <p:cNvPicPr>
            <a:picLocks noChangeAspect="1"/>
          </p:cNvPicPr>
          <p:nvPr/>
        </p:nvPicPr>
        <p:blipFill>
          <a:blip r:embed="rId2"/>
          <a:stretch>
            <a:fillRect/>
          </a:stretch>
        </p:blipFill>
        <p:spPr>
          <a:xfrm>
            <a:off x="2333625" y="4001294"/>
            <a:ext cx="7524750" cy="1343025"/>
          </a:xfrm>
          <a:prstGeom prst="rect">
            <a:avLst/>
          </a:prstGeom>
        </p:spPr>
      </p:pic>
    </p:spTree>
    <p:extLst>
      <p:ext uri="{BB962C8B-B14F-4D97-AF65-F5344CB8AC3E}">
        <p14:creationId xmlns:p14="http://schemas.microsoft.com/office/powerpoint/2010/main" val="12309284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 continued…</a:t>
            </a:r>
            <a:endParaRPr lang="en-US" dirty="0"/>
          </a:p>
        </p:txBody>
      </p:sp>
      <p:sp>
        <p:nvSpPr>
          <p:cNvPr id="3" name="Content Placeholder 2"/>
          <p:cNvSpPr>
            <a:spLocks noGrp="1"/>
          </p:cNvSpPr>
          <p:nvPr>
            <p:ph idx="1"/>
          </p:nvPr>
        </p:nvSpPr>
        <p:spPr/>
        <p:txBody>
          <a:bodyPr/>
          <a:lstStyle/>
          <a:p>
            <a:r>
              <a:rPr lang="en-US" b="1" dirty="0"/>
              <a:t>Step 7</a:t>
            </a:r>
            <a:r>
              <a:rPr lang="en-US" dirty="0"/>
              <a:t>. Use Joint Mission Planning System (JMPS) to plan entire route of flight. Routes </a:t>
            </a:r>
            <a:r>
              <a:rPr lang="en-US" dirty="0" smtClean="0"/>
              <a:t>shall be </a:t>
            </a:r>
            <a:r>
              <a:rPr lang="en-US" dirty="0"/>
              <a:t>planned using course rules from KNDZ or VFR departures from locations other than </a:t>
            </a:r>
            <a:r>
              <a:rPr lang="en-US" dirty="0" smtClean="0"/>
              <a:t>KNDZ or </a:t>
            </a:r>
            <a:r>
              <a:rPr lang="en-US" dirty="0"/>
              <a:t>as directed by the IP. Airspeed for course rules shall in IAW RWOP. Airspeed on </a:t>
            </a:r>
            <a:r>
              <a:rPr lang="en-US" dirty="0" smtClean="0"/>
              <a:t>the navigation </a:t>
            </a:r>
            <a:r>
              <a:rPr lang="en-US" dirty="0"/>
              <a:t>route shall be planned for 90 KTS ground speed. Twenty minutes of DLAs shall </a:t>
            </a:r>
            <a:r>
              <a:rPr lang="en-US" dirty="0" smtClean="0"/>
              <a:t>be planned </a:t>
            </a:r>
            <a:r>
              <a:rPr lang="en-US" dirty="0"/>
              <a:t>at the LZ as applicable.</a:t>
            </a:r>
          </a:p>
        </p:txBody>
      </p:sp>
    </p:spTree>
    <p:extLst>
      <p:ext uri="{BB962C8B-B14F-4D97-AF65-F5344CB8AC3E}">
        <p14:creationId xmlns:p14="http://schemas.microsoft.com/office/powerpoint/2010/main" val="4245393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 continued…</a:t>
            </a:r>
            <a:endParaRPr lang="en-US" dirty="0"/>
          </a:p>
        </p:txBody>
      </p:sp>
      <p:sp>
        <p:nvSpPr>
          <p:cNvPr id="3" name="Content Placeholder 2"/>
          <p:cNvSpPr>
            <a:spLocks noGrp="1"/>
          </p:cNvSpPr>
          <p:nvPr>
            <p:ph idx="1"/>
          </p:nvPr>
        </p:nvSpPr>
        <p:spPr/>
        <p:txBody>
          <a:bodyPr>
            <a:normAutofit/>
          </a:bodyPr>
          <a:lstStyle/>
          <a:p>
            <a:r>
              <a:rPr lang="en-US" b="1" dirty="0"/>
              <a:t>Step 8</a:t>
            </a:r>
            <a:r>
              <a:rPr lang="en-US" dirty="0"/>
              <a:t>. Place the route CPs and LZs on the chart/map. Plot CP’s with the protractor and </a:t>
            </a:r>
            <a:r>
              <a:rPr lang="en-US" dirty="0" smtClean="0"/>
              <a:t>mark them </a:t>
            </a:r>
            <a:r>
              <a:rPr lang="en-US" dirty="0"/>
              <a:t>with a circle. Route CPs are marked with a circle about the size of a nickel using a fine </a:t>
            </a:r>
            <a:r>
              <a:rPr lang="en-US" dirty="0" smtClean="0"/>
              <a:t>tip black </a:t>
            </a:r>
            <a:r>
              <a:rPr lang="en-US" dirty="0"/>
              <a:t>marker. Course rules CPs are marked with a smaller circle about the size of a dime using </a:t>
            </a:r>
            <a:r>
              <a:rPr lang="en-US" dirty="0" smtClean="0"/>
              <a:t>a fine </a:t>
            </a:r>
            <a:r>
              <a:rPr lang="en-US" dirty="0"/>
              <a:t>tip black marker. LZs shall be marked with a triangle using a fine tip black marker. </a:t>
            </a:r>
            <a:r>
              <a:rPr lang="en-US" dirty="0" smtClean="0"/>
              <a:t>The size </a:t>
            </a:r>
            <a:r>
              <a:rPr lang="en-US" dirty="0"/>
              <a:t>of the triangle should be approximately the same size of the route CP circles.</a:t>
            </a:r>
          </a:p>
        </p:txBody>
      </p:sp>
    </p:spTree>
    <p:extLst>
      <p:ext uri="{BB962C8B-B14F-4D97-AF65-F5344CB8AC3E}">
        <p14:creationId xmlns:p14="http://schemas.microsoft.com/office/powerpoint/2010/main" val="37582884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 continued…</a:t>
            </a:r>
            <a:endParaRPr lang="en-US" dirty="0"/>
          </a:p>
        </p:txBody>
      </p:sp>
      <p:sp>
        <p:nvSpPr>
          <p:cNvPr id="3" name="Content Placeholder 2"/>
          <p:cNvSpPr>
            <a:spLocks noGrp="1"/>
          </p:cNvSpPr>
          <p:nvPr>
            <p:ph idx="1"/>
          </p:nvPr>
        </p:nvSpPr>
        <p:spPr/>
        <p:txBody>
          <a:bodyPr/>
          <a:lstStyle/>
          <a:p>
            <a:r>
              <a:rPr lang="en-US" b="1" dirty="0"/>
              <a:t>Step 9</a:t>
            </a:r>
            <a:r>
              <a:rPr lang="en-US" dirty="0"/>
              <a:t>. Connect the CPs with a single black line using a straight edge drawn from one CP </a:t>
            </a:r>
            <a:r>
              <a:rPr lang="en-US" dirty="0" smtClean="0"/>
              <a:t>to next </a:t>
            </a:r>
            <a:r>
              <a:rPr lang="en-US" dirty="0"/>
              <a:t>CP as depicted below.</a:t>
            </a:r>
          </a:p>
        </p:txBody>
      </p:sp>
      <p:pic>
        <p:nvPicPr>
          <p:cNvPr id="4" name="Picture 3"/>
          <p:cNvPicPr>
            <a:picLocks noChangeAspect="1"/>
          </p:cNvPicPr>
          <p:nvPr/>
        </p:nvPicPr>
        <p:blipFill>
          <a:blip r:embed="rId2"/>
          <a:stretch>
            <a:fillRect/>
          </a:stretch>
        </p:blipFill>
        <p:spPr>
          <a:xfrm>
            <a:off x="3810000" y="2924969"/>
            <a:ext cx="4572000" cy="2152650"/>
          </a:xfrm>
          <a:prstGeom prst="rect">
            <a:avLst/>
          </a:prstGeom>
        </p:spPr>
      </p:pic>
    </p:spTree>
    <p:extLst>
      <p:ext uri="{BB962C8B-B14F-4D97-AF65-F5344CB8AC3E}">
        <p14:creationId xmlns:p14="http://schemas.microsoft.com/office/powerpoint/2010/main" val="19281857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 continued…</a:t>
            </a:r>
            <a:endParaRPr lang="en-US" dirty="0"/>
          </a:p>
        </p:txBody>
      </p:sp>
      <p:sp>
        <p:nvSpPr>
          <p:cNvPr id="3" name="Content Placeholder 2"/>
          <p:cNvSpPr>
            <a:spLocks noGrp="1"/>
          </p:cNvSpPr>
          <p:nvPr>
            <p:ph idx="1"/>
          </p:nvPr>
        </p:nvSpPr>
        <p:spPr/>
        <p:txBody>
          <a:bodyPr/>
          <a:lstStyle/>
          <a:p>
            <a:r>
              <a:rPr lang="en-US" b="1" dirty="0"/>
              <a:t>Step 10</a:t>
            </a:r>
            <a:r>
              <a:rPr lang="en-US" dirty="0"/>
              <a:t>. Label the CPs. Route CPs shall be labeled using the number of the CP and </a:t>
            </a:r>
            <a:r>
              <a:rPr lang="en-US" dirty="0" smtClean="0"/>
              <a:t>include brief </a:t>
            </a:r>
            <a:r>
              <a:rPr lang="en-US" dirty="0"/>
              <a:t>description</a:t>
            </a:r>
            <a:r>
              <a:rPr lang="en-US" dirty="0" smtClean="0"/>
              <a:t>.</a:t>
            </a:r>
          </a:p>
          <a:p>
            <a:pPr marL="0" indent="0">
              <a:buNone/>
            </a:pPr>
            <a:endParaRPr lang="en-US" dirty="0"/>
          </a:p>
          <a:p>
            <a:r>
              <a:rPr lang="en-US" b="1" dirty="0"/>
              <a:t>Step 11</a:t>
            </a:r>
            <a:r>
              <a:rPr lang="en-US" dirty="0"/>
              <a:t>. Laminate (If available, not a requirement).</a:t>
            </a:r>
          </a:p>
        </p:txBody>
      </p:sp>
    </p:spTree>
    <p:extLst>
      <p:ext uri="{BB962C8B-B14F-4D97-AF65-F5344CB8AC3E}">
        <p14:creationId xmlns:p14="http://schemas.microsoft.com/office/powerpoint/2010/main" val="29105773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 continued…</a:t>
            </a:r>
            <a:endParaRPr lang="en-US" dirty="0"/>
          </a:p>
        </p:txBody>
      </p:sp>
      <p:sp>
        <p:nvSpPr>
          <p:cNvPr id="3" name="Content Placeholder 2"/>
          <p:cNvSpPr>
            <a:spLocks noGrp="1"/>
          </p:cNvSpPr>
          <p:nvPr>
            <p:ph idx="1"/>
          </p:nvPr>
        </p:nvSpPr>
        <p:spPr/>
        <p:txBody>
          <a:bodyPr>
            <a:normAutofit/>
          </a:bodyPr>
          <a:lstStyle/>
          <a:p>
            <a:r>
              <a:rPr lang="en-US" b="1" dirty="0"/>
              <a:t>Step 12</a:t>
            </a:r>
            <a:r>
              <a:rPr lang="en-US" dirty="0"/>
              <a:t>. Place map changeover points (MCPs) and LZs on the chart/map as required. MCPs </a:t>
            </a:r>
            <a:r>
              <a:rPr lang="en-US" dirty="0" smtClean="0"/>
              <a:t>are marked </a:t>
            </a:r>
            <a:r>
              <a:rPr lang="en-US" dirty="0"/>
              <a:t>with a square about the size of a quarter using a fine tip black marker with the </a:t>
            </a:r>
            <a:r>
              <a:rPr lang="en-US" dirty="0" smtClean="0"/>
              <a:t>letters “MCP.”</a:t>
            </a:r>
          </a:p>
          <a:p>
            <a:pPr marL="0" indent="0">
              <a:buNone/>
            </a:pPr>
            <a:r>
              <a:rPr lang="en-US" dirty="0"/>
              <a:t>	</a:t>
            </a:r>
            <a:r>
              <a:rPr lang="en-US" sz="2000" dirty="0" smtClean="0"/>
              <a:t>LZs </a:t>
            </a:r>
            <a:r>
              <a:rPr lang="en-US" sz="2000" dirty="0"/>
              <a:t>should be labeled LZ “name of the OLF or airfield,” i.e., “LZ </a:t>
            </a:r>
            <a:r>
              <a:rPr lang="en-US" sz="2000" dirty="0" smtClean="0"/>
              <a:t>Bay </a:t>
            </a:r>
            <a:r>
              <a:rPr lang="en-US" sz="2000" dirty="0"/>
              <a:t>Minette” or “LZ </a:t>
            </a:r>
            <a:r>
              <a:rPr lang="en-US" sz="2000" dirty="0" smtClean="0"/>
              <a:t>	Harold.”</a:t>
            </a:r>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2000" dirty="0"/>
              <a:t>	</a:t>
            </a:r>
            <a:r>
              <a:rPr lang="en-US" sz="2000" dirty="0" smtClean="0"/>
              <a:t>Mileage tic marks may be used to assist in range estimation while traveling along route. 	Reference page 1-16 of P-428 Navigation FTI for more detailed instruction.</a:t>
            </a:r>
          </a:p>
          <a:p>
            <a:pPr marL="0" indent="0">
              <a:buNone/>
            </a:pPr>
            <a:endParaRPr lang="en-US" sz="2000" dirty="0"/>
          </a:p>
          <a:p>
            <a:pPr marL="0" indent="0">
              <a:buNone/>
            </a:pPr>
            <a:endParaRPr lang="en-US" sz="2000" dirty="0" smtClean="0"/>
          </a:p>
        </p:txBody>
      </p:sp>
      <p:pic>
        <p:nvPicPr>
          <p:cNvPr id="4" name="Picture 3"/>
          <p:cNvPicPr>
            <a:picLocks noChangeAspect="1"/>
          </p:cNvPicPr>
          <p:nvPr/>
        </p:nvPicPr>
        <p:blipFill>
          <a:blip r:embed="rId2"/>
          <a:stretch>
            <a:fillRect/>
          </a:stretch>
        </p:blipFill>
        <p:spPr>
          <a:xfrm>
            <a:off x="4791025" y="3667655"/>
            <a:ext cx="1874077" cy="1801812"/>
          </a:xfrm>
          <a:prstGeom prst="rect">
            <a:avLst/>
          </a:prstGeom>
        </p:spPr>
      </p:pic>
    </p:spTree>
    <p:extLst>
      <p:ext uri="{BB962C8B-B14F-4D97-AF65-F5344CB8AC3E}">
        <p14:creationId xmlns:p14="http://schemas.microsoft.com/office/powerpoint/2010/main" val="15228095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your charts continued…</a:t>
            </a:r>
            <a:endParaRPr lang="en-US" dirty="0"/>
          </a:p>
        </p:txBody>
      </p:sp>
      <p:sp>
        <p:nvSpPr>
          <p:cNvPr id="3" name="Content Placeholder 2"/>
          <p:cNvSpPr>
            <a:spLocks noGrp="1"/>
          </p:cNvSpPr>
          <p:nvPr>
            <p:ph idx="1"/>
          </p:nvPr>
        </p:nvSpPr>
        <p:spPr/>
        <p:txBody>
          <a:bodyPr>
            <a:normAutofit/>
          </a:bodyPr>
          <a:lstStyle/>
          <a:p>
            <a:r>
              <a:rPr lang="en-US" b="1" dirty="0"/>
              <a:t>Step 13</a:t>
            </a:r>
            <a:r>
              <a:rPr lang="en-US" dirty="0"/>
              <a:t>. Place doghouses on the chart. Doghouses should not be used for course rules to </a:t>
            </a:r>
            <a:r>
              <a:rPr lang="en-US" dirty="0" smtClean="0"/>
              <a:t>the route</a:t>
            </a:r>
            <a:r>
              <a:rPr lang="en-US" dirty="0"/>
              <a:t>, only on the route itself. Place the doghouses between the appropriate checkpoints but </a:t>
            </a:r>
            <a:r>
              <a:rPr lang="en-US" dirty="0" smtClean="0"/>
              <a:t>be careful </a:t>
            </a:r>
            <a:r>
              <a:rPr lang="en-US" dirty="0"/>
              <a:t>not to cover important features. Doghouses </a:t>
            </a:r>
            <a:r>
              <a:rPr lang="en-US" b="1" dirty="0"/>
              <a:t>shall </a:t>
            </a:r>
            <a:r>
              <a:rPr lang="en-US" dirty="0"/>
              <a:t>contain magnetic heading, </a:t>
            </a:r>
            <a:r>
              <a:rPr lang="en-US" dirty="0" smtClean="0"/>
              <a:t>distance between </a:t>
            </a:r>
            <a:r>
              <a:rPr lang="en-US" dirty="0"/>
              <a:t>CPs, leg time, total time, fuel state and reverse magnetic heading. Grid magnetic </a:t>
            </a:r>
            <a:r>
              <a:rPr lang="en-US" dirty="0" smtClean="0"/>
              <a:t>angle must </a:t>
            </a:r>
            <a:r>
              <a:rPr lang="en-US" dirty="0"/>
              <a:t>be converted to magnetic headings for the course. Use a fine tip black marker.</a:t>
            </a:r>
          </a:p>
        </p:txBody>
      </p:sp>
      <p:pic>
        <p:nvPicPr>
          <p:cNvPr id="4" name="Picture 3"/>
          <p:cNvPicPr>
            <a:picLocks noChangeAspect="1"/>
          </p:cNvPicPr>
          <p:nvPr/>
        </p:nvPicPr>
        <p:blipFill>
          <a:blip r:embed="rId2"/>
          <a:stretch>
            <a:fillRect/>
          </a:stretch>
        </p:blipFill>
        <p:spPr>
          <a:xfrm>
            <a:off x="5091112" y="4529137"/>
            <a:ext cx="2009775" cy="1936795"/>
          </a:xfrm>
          <a:prstGeom prst="rect">
            <a:avLst/>
          </a:prstGeom>
        </p:spPr>
      </p:pic>
    </p:spTree>
    <p:extLst>
      <p:ext uri="{BB962C8B-B14F-4D97-AF65-F5344CB8AC3E}">
        <p14:creationId xmlns:p14="http://schemas.microsoft.com/office/powerpoint/2010/main" val="2817992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1186</TotalTime>
  <Words>6361</Words>
  <Application>Microsoft Office PowerPoint</Application>
  <PresentationFormat>Widescreen</PresentationFormat>
  <Paragraphs>610</Paragraphs>
  <Slides>117</Slides>
  <Notes>1</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117</vt:i4>
      </vt:variant>
    </vt:vector>
  </HeadingPairs>
  <TitlesOfParts>
    <vt:vector size="123" baseType="lpstr">
      <vt:lpstr>Arial</vt:lpstr>
      <vt:lpstr>Calibri</vt:lpstr>
      <vt:lpstr>Calibri Light</vt:lpstr>
      <vt:lpstr>Times New Roman</vt:lpstr>
      <vt:lpstr>Wingdings</vt:lpstr>
      <vt:lpstr>Office Theme</vt:lpstr>
      <vt:lpstr>TRF Zero</vt:lpstr>
      <vt:lpstr>Learning Objectives</vt:lpstr>
      <vt:lpstr>Purpose</vt:lpstr>
      <vt:lpstr>Agenda</vt:lpstr>
      <vt:lpstr>Agenda (continued)</vt:lpstr>
      <vt:lpstr>Share-Drive Connection </vt:lpstr>
      <vt:lpstr>Adding Both Drives</vt:lpstr>
      <vt:lpstr>Brief JMPS Review</vt:lpstr>
      <vt:lpstr>Work Space Setup</vt:lpstr>
      <vt:lpstr>Map Go-To Tool</vt:lpstr>
      <vt:lpstr>JMPS Program</vt:lpstr>
      <vt:lpstr>Checking DAFIF Currency</vt:lpstr>
      <vt:lpstr>PowerPoint Presentation</vt:lpstr>
      <vt:lpstr>PowerPoint Presentation</vt:lpstr>
      <vt:lpstr>PowerPoint Presentation</vt:lpstr>
      <vt:lpstr>JMPS System Health</vt:lpstr>
      <vt:lpstr>Import Preferences</vt:lpstr>
      <vt:lpstr>PowerPoint Presentation</vt:lpstr>
      <vt:lpstr>Setting Up Overlays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Importing Local Points</vt:lpstr>
      <vt:lpstr>PowerPoint Presentation</vt:lpstr>
      <vt:lpstr>PowerPoint Presentation</vt:lpstr>
      <vt:lpstr>PowerPoint Presentation</vt:lpstr>
      <vt:lpstr>PowerPoint Presentation</vt:lpstr>
      <vt:lpstr>PowerPoint Presentation</vt:lpstr>
      <vt:lpstr>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Save Session Layout </vt:lpstr>
      <vt:lpstr>PowerPoint Presentation</vt:lpstr>
      <vt:lpstr>Setting up a Route</vt:lpstr>
      <vt:lpstr>Creating a New Route</vt:lpstr>
      <vt:lpstr>Training Squadron Routes</vt:lpstr>
      <vt:lpstr>Creating a New Route (cont’d)</vt:lpstr>
      <vt:lpstr>Creating a New Route (cont’d)</vt:lpstr>
      <vt:lpstr>Creating a New Route (cont’d)</vt:lpstr>
      <vt:lpstr>Building TFR 4001 Route In JMPS</vt:lpstr>
      <vt:lpstr>Leg Editor</vt:lpstr>
      <vt:lpstr>Entering Points with the Tabular Editor (lat./long. Coordinates)</vt:lpstr>
      <vt:lpstr>Entering Points with Graphical Editor</vt:lpstr>
      <vt:lpstr>Point Types</vt:lpstr>
      <vt:lpstr>Airspeed Adjustment</vt:lpstr>
      <vt:lpstr>Airspeed Adjustment (cont’d)</vt:lpstr>
      <vt:lpstr>Setting Route Start Time</vt:lpstr>
      <vt:lpstr>Setting Route Start Time</vt:lpstr>
      <vt:lpstr>Fuel Calculations</vt:lpstr>
      <vt:lpstr>Fuel Calculations (cont’d)</vt:lpstr>
      <vt:lpstr>Fuel Calculations (cont’d)</vt:lpstr>
      <vt:lpstr>Fuel Calculations (cont’d)</vt:lpstr>
      <vt:lpstr>Route Card Preparation</vt:lpstr>
      <vt:lpstr>Printing Route Cards</vt:lpstr>
      <vt:lpstr>Understanding the Route Cards</vt:lpstr>
      <vt:lpstr>Understanding the Route Cards</vt:lpstr>
      <vt:lpstr>Doghouses</vt:lpstr>
      <vt:lpstr>Doghouses (if CTW 5 template doesn’t exist)</vt:lpstr>
      <vt:lpstr>Doghouses</vt:lpstr>
      <vt:lpstr>PowerPoint Presentation</vt:lpstr>
      <vt:lpstr>Doghouses</vt:lpstr>
      <vt:lpstr>SLAP Data And Vertical Obstruction Analysis</vt:lpstr>
      <vt:lpstr>Obtaining Slap Data</vt:lpstr>
      <vt:lpstr>STEP 1</vt:lpstr>
      <vt:lpstr>STEP 2</vt:lpstr>
      <vt:lpstr>STEP 3</vt:lpstr>
      <vt:lpstr>STEP 4</vt:lpstr>
      <vt:lpstr>STEP 5</vt:lpstr>
      <vt:lpstr>STEP 6</vt:lpstr>
      <vt:lpstr>NOTES</vt:lpstr>
      <vt:lpstr>Conducting Vertical analysis of your route.</vt:lpstr>
      <vt:lpstr>PowerPoint Presentation</vt:lpstr>
      <vt:lpstr>PowerPoint Presentation</vt:lpstr>
      <vt:lpstr>PowerPoint Presentation</vt:lpstr>
      <vt:lpstr>Chart Preparation Through CP 5</vt:lpstr>
      <vt:lpstr>Recommended Equipment</vt:lpstr>
      <vt:lpstr>Building your charts</vt:lpstr>
      <vt:lpstr>Building your charts continued…</vt:lpstr>
      <vt:lpstr>Building your charts continued…</vt:lpstr>
      <vt:lpstr>Building your charts continued…</vt:lpstr>
      <vt:lpstr>Building your charts continued…</vt:lpstr>
      <vt:lpstr>Building your charts continued…</vt:lpstr>
      <vt:lpstr>Building your charts continued…</vt:lpstr>
      <vt:lpstr>Building your charts continued…</vt:lpstr>
      <vt:lpstr>Building your charts continued…</vt:lpstr>
      <vt:lpstr>Building your charts continued…</vt:lpstr>
      <vt:lpstr>Building your charts continued…</vt:lpstr>
      <vt:lpstr>Building your charts continued…</vt:lpstr>
      <vt:lpstr>Building your charts continued…</vt:lpstr>
      <vt:lpstr>Briefing Space Set Up Techniques</vt:lpstr>
      <vt:lpstr>Briefing Space Set Up Techniques</vt:lpstr>
      <vt:lpstr>Wall Layout</vt:lpstr>
      <vt:lpstr>Navigation Emphasis </vt:lpstr>
      <vt:lpstr>IP Demo Of Green Route Through Check Point 5</vt:lpstr>
      <vt:lpstr>Mission Briefing Procedures</vt:lpstr>
      <vt:lpstr>PowerPoint Presentation</vt:lpstr>
      <vt:lpstr>Instructor Briefing Guide TRF4001A</vt:lpstr>
      <vt:lpstr>Instructor Briefing Guide TRF4001A Cont’d</vt:lpstr>
      <vt:lpstr>Instructor Briefing Guide TRF4001A Cont’d</vt:lpstr>
      <vt:lpstr>Instructor Briefing Guide TRF4001A Cont’d</vt:lpstr>
      <vt:lpstr>Instructor Briefing Guide TRF4001A Cont’d</vt:lpstr>
      <vt:lpstr>Instructor Briefing Guide TRF4001A Cont’d</vt:lpstr>
      <vt:lpstr>Instructor Briefing Guide TRF4001A Cont’d</vt:lpstr>
      <vt:lpstr>Instructor Briefing Guide TRF4001A Cont’d</vt:lpstr>
      <vt:lpstr>PowerPoint Presentation</vt:lpstr>
      <vt:lpstr>IP Inspection Of Route Cards</vt:lpstr>
      <vt:lpstr>Area Clean Up / Q&amp;A</vt:lpstr>
    </vt:vector>
  </TitlesOfParts>
  <Company>HPES NMCI 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TRF Zero</dc:title>
  <dc:creator>Pearson, Brandon E LTJG USCG (USA)</dc:creator>
  <cp:lastModifiedBy>Connor, Seth A LT USN HT-28 (USA)</cp:lastModifiedBy>
  <cp:revision>93</cp:revision>
  <dcterms:created xsi:type="dcterms:W3CDTF">2022-05-13T16:35:12Z</dcterms:created>
  <dcterms:modified xsi:type="dcterms:W3CDTF">2023-06-26T18:01:44Z</dcterms:modified>
</cp:coreProperties>
</file>