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5" r:id="rId16"/>
    <p:sldId id="276" r:id="rId17"/>
    <p:sldId id="287" r:id="rId18"/>
    <p:sldId id="282" r:id="rId19"/>
    <p:sldId id="283" r:id="rId20"/>
    <p:sldId id="285" r:id="rId21"/>
    <p:sldId id="286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336" y="-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 userDrawn="1"/>
        </p:nvCxnSpPr>
        <p:spPr>
          <a:xfrm>
            <a:off x="457200" y="1311275"/>
            <a:ext cx="8229600" cy="0"/>
          </a:xfrm>
          <a:prstGeom prst="line">
            <a:avLst/>
          </a:prstGeom>
          <a:ln w="38100" cap="rnd" cmpd="sng">
            <a:solidFill>
              <a:srgbClr val="005ED0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>
            <a:lvl1pPr>
              <a:defRPr sz="3600" b="1">
                <a:latin typeface="+mn-lt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3"/>
          </p:nvPr>
        </p:nvSpPr>
        <p:spPr>
          <a:xfrm>
            <a:off x="457200" y="1524000"/>
            <a:ext cx="8229600" cy="4038600"/>
          </a:xfrm>
        </p:spPr>
        <p:txBody>
          <a:bodyPr/>
          <a:lstStyle>
            <a:lvl1pPr>
              <a:defRPr>
                <a:latin typeface="+mn-lt"/>
                <a:cs typeface="Arial" pitchFamily="34" charset="0"/>
              </a:defRPr>
            </a:lvl1pPr>
            <a:lvl2pPr>
              <a:defRPr>
                <a:latin typeface="+mn-lt"/>
                <a:cs typeface="Arial" pitchFamily="34" charset="0"/>
              </a:defRPr>
            </a:lvl2pPr>
            <a:lvl3pPr>
              <a:defRPr>
                <a:latin typeface="+mn-lt"/>
                <a:cs typeface="Arial" pitchFamily="34" charset="0"/>
              </a:defRPr>
            </a:lvl3pPr>
            <a:lvl4pPr>
              <a:defRPr>
                <a:latin typeface="+mn-lt"/>
                <a:cs typeface="Arial" pitchFamily="34" charset="0"/>
              </a:defRPr>
            </a:lvl4pPr>
            <a:lvl5pPr>
              <a:defRPr>
                <a:latin typeface="+mn-lt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74985B-D5D7-4225-A28A-88CD471A8987}" type="datetime1">
              <a:rPr lang="en-US" smtClean="0"/>
              <a:pPr>
                <a:defRPr/>
              </a:pPr>
              <a:t>4/8/2016</a:t>
            </a:fld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AEC6BE-7FF8-4790-83B5-A129A5E62F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7"/>
          </p:nvPr>
        </p:nvSpPr>
        <p:spPr>
          <a:xfrm>
            <a:off x="3124200" y="6324600"/>
            <a:ext cx="2895600" cy="457200"/>
          </a:xfrm>
        </p:spPr>
        <p:txBody>
          <a:bodyPr>
            <a:noAutofit/>
          </a:bodyPr>
          <a:lstStyle>
            <a:lvl1pPr marL="0" indent="0" algn="ctr">
              <a:buNone/>
              <a:defRPr sz="2400"/>
            </a:lvl1pPr>
            <a:lvl2pPr algn="ctr">
              <a:defRPr sz="2000"/>
            </a:lvl2pPr>
            <a:lvl3pPr algn="ctr">
              <a:defRPr sz="1800"/>
            </a:lvl3pPr>
            <a:lvl4pPr algn="ctr">
              <a:defRPr sz="1600"/>
            </a:lvl4pPr>
            <a:lvl5pPr algn="ctr">
              <a:defRPr sz="16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99124"/>
            <a:ext cx="1295400" cy="1032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75681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AD9EE-446B-425D-83B0-84F48248FBC0}" type="datetimeFigureOut">
              <a:rPr lang="en-US" smtClean="0"/>
              <a:t>4/8/2016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D6738-2F20-4171-BE8B-C3BC2D3BB5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642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AD9EE-446B-425D-83B0-84F48248FBC0}" type="datetimeFigureOut">
              <a:rPr lang="en-US" smtClean="0"/>
              <a:t>4/8/2016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D6738-2F20-4171-BE8B-C3BC2D3BB5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32978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AD9EE-446B-425D-83B0-84F48248FBC0}" type="datetimeFigureOut">
              <a:rPr lang="en-US" smtClean="0"/>
              <a:t>4/8/2016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D6738-2F20-4171-BE8B-C3BC2D3BB5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54964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AD9EE-446B-425D-83B0-84F48248FBC0}" type="datetimeFigureOut">
              <a:rPr lang="en-US" smtClean="0"/>
              <a:t>4/8/2016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D6738-2F20-4171-BE8B-C3BC2D3BB5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0234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AD9EE-446B-425D-83B0-84F48248FBC0}" type="datetimeFigureOut">
              <a:rPr lang="en-US" smtClean="0"/>
              <a:t>4/8/2016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D6738-2F20-4171-BE8B-C3BC2D3BB5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13081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AD9EE-446B-425D-83B0-84F48248FBC0}" type="datetimeFigureOut">
              <a:rPr lang="en-US" smtClean="0"/>
              <a:t>4/8/2016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D6738-2F20-4171-BE8B-C3BC2D3BB5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15800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AD9EE-446B-425D-83B0-84F48248FBC0}" type="datetimeFigureOut">
              <a:rPr lang="en-US" smtClean="0"/>
              <a:t>4/8/2016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D6738-2F20-4171-BE8B-C3BC2D3BB5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66472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AD9EE-446B-425D-83B0-84F48248FBC0}" type="datetimeFigureOut">
              <a:rPr lang="en-US" smtClean="0"/>
              <a:t>4/8/2016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D6738-2F20-4171-BE8B-C3BC2D3BB5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3640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AD9EE-446B-425D-83B0-84F48248FBC0}" type="datetimeFigureOut">
              <a:rPr lang="en-US" smtClean="0"/>
              <a:t>4/8/2016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D6738-2F20-4171-BE8B-C3BC2D3BB5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5647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AD9EE-446B-425D-83B0-84F48248FBC0}" type="datetimeFigureOut">
              <a:rPr lang="en-US" smtClean="0"/>
              <a:t>4/8/2016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D6738-2F20-4171-BE8B-C3BC2D3BB5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44514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AD9EE-446B-425D-83B0-84F48248FBC0}" type="datetimeFigureOut">
              <a:rPr lang="en-US" smtClean="0"/>
              <a:t>4/8/2016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D6738-2F20-4171-BE8B-C3BC2D3BB5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16686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7AD9EE-446B-425D-83B0-84F48248FBC0}" type="datetimeFigureOut">
              <a:rPr lang="en-US" smtClean="0"/>
              <a:t>4/8/2016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6D6738-2F20-4171-BE8B-C3BC2D3BB5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7820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natra.navy.mil/tw5/pubs_instructions.asp" TargetMode="External"/><Relationship Id="rId2" Type="http://schemas.openxmlformats.org/officeDocument/2006/relationships/hyperlink" Target="https://www.cnatra.navy.mil/pubs-instructions.asp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10743" y="418852"/>
            <a:ext cx="2922513" cy="232770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473575"/>
            <a:ext cx="7772400" cy="1470025"/>
          </a:xfrm>
        </p:spPr>
        <p:txBody>
          <a:bodyPr>
            <a:normAutofit/>
          </a:bodyPr>
          <a:lstStyle/>
          <a:p>
            <a:r>
              <a:rPr lang="en-US" dirty="0" smtClean="0"/>
              <a:t>TRAWING FIVE CDO</a:t>
            </a:r>
            <a:br>
              <a:rPr lang="en-US" dirty="0" smtClean="0"/>
            </a:br>
            <a:r>
              <a:rPr lang="en-US" sz="2400" dirty="0" smtClean="0"/>
              <a:t>Senior Watch Officer: LT Chris </a:t>
            </a:r>
            <a:r>
              <a:rPr lang="en-US" sz="2400" dirty="0" err="1" smtClean="0"/>
              <a:t>Swigart</a:t>
            </a:r>
            <a:endParaRPr lang="en-US" sz="2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892610"/>
            <a:ext cx="6400800" cy="1041590"/>
          </a:xfrm>
        </p:spPr>
        <p:txBody>
          <a:bodyPr>
            <a:normAutofit/>
          </a:bodyPr>
          <a:lstStyle/>
          <a:p>
            <a:endParaRPr lang="en-US" sz="2400" dirty="0" smtClean="0"/>
          </a:p>
          <a:p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A2861-0F13-4D99-AE2F-33AB17C927F2}" type="datetime1">
              <a:rPr lang="en-US" smtClean="0"/>
              <a:pPr/>
              <a:t>4/8/2016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2D22E-B8FB-4907-9B93-AEC76278A330}" type="slidenum">
              <a:rPr lang="en-US" smtClean="0"/>
              <a:pPr/>
              <a:t>1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7097" y="2554418"/>
            <a:ext cx="1752600" cy="15494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90697" y="2554418"/>
            <a:ext cx="1524000" cy="16129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862397" y="2526486"/>
            <a:ext cx="1790700" cy="170180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148397" y="2554418"/>
            <a:ext cx="1409700" cy="182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3805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Keep the CSO Informed About</a:t>
            </a:r>
          </a:p>
        </p:txBody>
      </p:sp>
      <p:sp>
        <p:nvSpPr>
          <p:cNvPr id="23554" name="Rectangle 3"/>
          <p:cNvSpPr>
            <a:spLocks noGrp="1" noChangeArrowheads="1"/>
          </p:cNvSpPr>
          <p:nvPr>
            <p:ph type="body" sz="quarter" idx="13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A person or family member is the victim of a crime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Aircraft mishap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Suicide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Domestic Violence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Arrest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Change in </a:t>
            </a:r>
            <a:r>
              <a:rPr lang="en-US" sz="2800" dirty="0" err="1" smtClean="0"/>
              <a:t>ThreatCon</a:t>
            </a:r>
            <a:endParaRPr lang="en-US" sz="2800" dirty="0" smtClean="0"/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PEL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See CDO Binder for more examples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When in doubt… Call!!!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5282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Medical Emergency/Death</a:t>
            </a:r>
          </a:p>
        </p:txBody>
      </p:sp>
      <p:sp>
        <p:nvSpPr>
          <p:cNvPr id="24578" name="Rectangle 3"/>
          <p:cNvSpPr>
            <a:spLocks noGrp="1" noChangeArrowheads="1"/>
          </p:cNvSpPr>
          <p:nvPr>
            <p:ph type="body" sz="quarter" idx="13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Call the ECC (Emergency Communication Center) at x7333 (if they did not notify you of the emergency)</a:t>
            </a:r>
          </a:p>
          <a:p>
            <a:pPr eaLnBrk="1" hangingPunct="1"/>
            <a:r>
              <a:rPr lang="en-US" smtClean="0"/>
              <a:t>Notify member’s department head</a:t>
            </a:r>
          </a:p>
          <a:p>
            <a:pPr eaLnBrk="1" hangingPunct="1"/>
            <a:r>
              <a:rPr lang="en-US" smtClean="0"/>
              <a:t>Notify CSO, Deputy Commodore and Commodore as appropriate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8655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Red Cross Messages</a:t>
            </a:r>
          </a:p>
        </p:txBody>
      </p:sp>
      <p:sp>
        <p:nvSpPr>
          <p:cNvPr id="25602" name="Rectangle 1027"/>
          <p:cNvSpPr>
            <a:spLocks noGrp="1" noChangeArrowheads="1"/>
          </p:cNvSpPr>
          <p:nvPr>
            <p:ph type="body" sz="quarter" idx="13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Information to service member of family member sickness or death</a:t>
            </a:r>
          </a:p>
          <a:p>
            <a:pPr eaLnBrk="1" hangingPunct="1"/>
            <a:r>
              <a:rPr lang="en-US" dirty="0" smtClean="0"/>
              <a:t>Inform department head</a:t>
            </a:r>
          </a:p>
          <a:p>
            <a:pPr eaLnBrk="1" hangingPunct="1"/>
            <a:r>
              <a:rPr lang="en-US" dirty="0" smtClean="0"/>
              <a:t>Inform CSO</a:t>
            </a:r>
          </a:p>
          <a:p>
            <a:pPr eaLnBrk="1" hangingPunct="1"/>
            <a:r>
              <a:rPr lang="en-US" dirty="0" smtClean="0"/>
              <a:t>For stash ENSs inform Student Control</a:t>
            </a:r>
          </a:p>
          <a:p>
            <a:pPr eaLnBrk="1" hangingPunct="1"/>
            <a:r>
              <a:rPr lang="en-US" dirty="0" smtClean="0"/>
              <a:t>Additional info in CDO binder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9699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Aircraft Mishap</a:t>
            </a:r>
          </a:p>
        </p:txBody>
      </p:sp>
      <p:sp>
        <p:nvSpPr>
          <p:cNvPr id="26626" name="Rectangle 1027"/>
          <p:cNvSpPr>
            <a:spLocks noGrp="1" noChangeArrowheads="1"/>
          </p:cNvSpPr>
          <p:nvPr>
            <p:ph type="body"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/>
              <a:t>Determine PCS unit of Pilot In Command, CDO is responsible for FITU/HITU aircraft</a:t>
            </a:r>
          </a:p>
          <a:p>
            <a:pPr eaLnBrk="1" hangingPunct="1"/>
            <a:r>
              <a:rPr lang="en-US" sz="2800" dirty="0" smtClean="0"/>
              <a:t>Activate Pre-mishap plan COMTRAWINGFIVE/NASWFINST 3750.8</a:t>
            </a:r>
          </a:p>
          <a:p>
            <a:pPr eaLnBrk="1" hangingPunct="1"/>
            <a:r>
              <a:rPr lang="en-US" sz="2800" dirty="0" smtClean="0"/>
              <a:t>Complete all required tabs, mishap flow chart is on page viii of wing instruction</a:t>
            </a:r>
          </a:p>
          <a:p>
            <a:pPr lvl="1"/>
            <a:r>
              <a:rPr lang="en-US" sz="2400" dirty="0" smtClean="0"/>
              <a:t>Don’t assume anyone already knows anything</a:t>
            </a:r>
          </a:p>
          <a:p>
            <a:pPr eaLnBrk="1" hangingPunct="1"/>
            <a:r>
              <a:rPr lang="en-US" sz="2800" dirty="0" smtClean="0"/>
              <a:t>TW-5 ASOs</a:t>
            </a:r>
          </a:p>
          <a:p>
            <a:pPr lvl="1"/>
            <a:r>
              <a:rPr lang="en-US" sz="1600" dirty="0" smtClean="0"/>
              <a:t>LCDR Jason Loriz – T-6B</a:t>
            </a:r>
          </a:p>
          <a:p>
            <a:pPr lvl="1"/>
            <a:r>
              <a:rPr lang="en-US" sz="1600" dirty="0" smtClean="0"/>
              <a:t>LCDR Matt McDermott – TH-57</a:t>
            </a:r>
          </a:p>
          <a:p>
            <a:pPr eaLnBrk="1" hangingPunct="1"/>
            <a:endParaRPr lang="en-US" sz="2000" dirty="0" smtClean="0"/>
          </a:p>
          <a:p>
            <a:pPr eaLnBrk="1" hangingPunct="1"/>
            <a:endParaRPr lang="en-US" sz="2400" dirty="0" smtClean="0"/>
          </a:p>
          <a:p>
            <a:pPr eaLnBrk="1" hangingPunct="1"/>
            <a:endParaRPr lang="en-US" sz="2400" dirty="0" smtClean="0"/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6790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PEL</a:t>
            </a:r>
          </a:p>
        </p:txBody>
      </p:sp>
      <p:sp>
        <p:nvSpPr>
          <p:cNvPr id="27650" name="Rectangle 1027"/>
          <p:cNvSpPr>
            <a:spLocks noGrp="1" noChangeArrowheads="1"/>
          </p:cNvSpPr>
          <p:nvPr>
            <p:ph type="body" sz="quarter" idx="13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en-US" dirty="0" smtClean="0"/>
              <a:t>Tab 16</a:t>
            </a:r>
          </a:p>
          <a:p>
            <a:pPr lvl="1" eaLnBrk="1" hangingPunct="1"/>
            <a:r>
              <a:rPr lang="en-US" dirty="0" smtClean="0"/>
              <a:t>Notification</a:t>
            </a:r>
          </a:p>
          <a:p>
            <a:pPr lvl="2"/>
            <a:r>
              <a:rPr lang="en-US" dirty="0" smtClean="0"/>
              <a:t>Squadron FDO sends email to CSO/COMO and others, then calls TW5 CDO.</a:t>
            </a:r>
          </a:p>
          <a:p>
            <a:pPr lvl="2"/>
            <a:r>
              <a:rPr lang="en-US" dirty="0" smtClean="0"/>
              <a:t>TW5 CDO calls required personnel (Como, CSO, OPS, Maint)</a:t>
            </a:r>
          </a:p>
          <a:p>
            <a:pPr lvl="2"/>
            <a:r>
              <a:rPr lang="en-US" dirty="0" smtClean="0"/>
              <a:t>***CSO and OPSO prefer texts for uneventful HT PELs</a:t>
            </a:r>
          </a:p>
          <a:p>
            <a:pPr lvl="1" eaLnBrk="1" hangingPunct="1"/>
            <a:r>
              <a:rPr lang="en-US" dirty="0" smtClean="0"/>
              <a:t>PEL sheets do not need to be filled out by CDO</a:t>
            </a:r>
          </a:p>
          <a:p>
            <a:pPr lvl="2"/>
            <a:r>
              <a:rPr lang="en-US" dirty="0" smtClean="0"/>
              <a:t>log who, what, where and when in the log book.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522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Alarms/Unsecured Doors</a:t>
            </a:r>
          </a:p>
        </p:txBody>
      </p:sp>
      <p:sp>
        <p:nvSpPr>
          <p:cNvPr id="31746" name="Rectangle 3"/>
          <p:cNvSpPr>
            <a:spLocks noGrp="1" noChangeArrowheads="1"/>
          </p:cNvSpPr>
          <p:nvPr>
            <p:ph type="body" sz="quarter" idx="13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If the TW-5 Building is found unsecured, the ECC will call the CDO  </a:t>
            </a:r>
          </a:p>
          <a:p>
            <a:pPr lvl="1" eaLnBrk="1" hangingPunct="1"/>
            <a:r>
              <a:rPr lang="en-US" smtClean="0"/>
              <a:t>CDO will secure the building</a:t>
            </a:r>
          </a:p>
          <a:p>
            <a:pPr eaLnBrk="1" hangingPunct="1"/>
            <a:r>
              <a:rPr lang="en-US" smtClean="0"/>
              <a:t>If there is evidence of forced entry or crime</a:t>
            </a:r>
          </a:p>
          <a:p>
            <a:pPr lvl="1" eaLnBrk="1" hangingPunct="1"/>
            <a:r>
              <a:rPr lang="en-US" smtClean="0"/>
              <a:t>Notify the CSO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576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International Students</a:t>
            </a:r>
          </a:p>
        </p:txBody>
      </p:sp>
      <p:sp>
        <p:nvSpPr>
          <p:cNvPr id="32770" name="Rectangle 3"/>
          <p:cNvSpPr>
            <a:spLocks noGrp="1" noChangeArrowheads="1"/>
          </p:cNvSpPr>
          <p:nvPr>
            <p:ph type="body" sz="quarter" idx="13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Treat them like any other student except call the IMSO first and let him coordinate with their country officer.</a:t>
            </a:r>
          </a:p>
          <a:p>
            <a:pPr eaLnBrk="1" hangingPunct="1">
              <a:lnSpc>
                <a:spcPct val="90000"/>
              </a:lnSpc>
            </a:pPr>
            <a:endParaRPr lang="en-US" dirty="0" smtClean="0"/>
          </a:p>
          <a:p>
            <a:pPr lvl="1" eaLnBrk="1" hangingPunct="1">
              <a:lnSpc>
                <a:spcPct val="90000"/>
              </a:lnSpc>
            </a:pPr>
            <a:r>
              <a:rPr lang="en-US" b="1" dirty="0" smtClean="0"/>
              <a:t>NETSAFA - </a:t>
            </a:r>
            <a:r>
              <a:rPr lang="en-US" dirty="0" smtClean="0"/>
              <a:t>Call </a:t>
            </a:r>
            <a:r>
              <a:rPr lang="en-US" dirty="0"/>
              <a:t>for Saudi students only</a:t>
            </a:r>
            <a:r>
              <a:rPr lang="en-US" dirty="0" smtClean="0"/>
              <a:t>.</a:t>
            </a:r>
            <a:endParaRPr lang="en-US" dirty="0"/>
          </a:p>
          <a:p>
            <a:pPr lvl="2" eaLnBrk="1" hangingPunct="1">
              <a:lnSpc>
                <a:spcPct val="90000"/>
              </a:lnSpc>
            </a:pPr>
            <a:r>
              <a:rPr lang="en-US" dirty="0" smtClean="0"/>
              <a:t>LCDR Rumph 665-6156</a:t>
            </a:r>
          </a:p>
          <a:p>
            <a:pPr lvl="2">
              <a:lnSpc>
                <a:spcPct val="90000"/>
              </a:lnSpc>
            </a:pPr>
            <a:r>
              <a:rPr lang="en-US" dirty="0" smtClean="0"/>
              <a:t>Art Kimmel 623-7263</a:t>
            </a:r>
          </a:p>
          <a:p>
            <a:pPr lvl="1" eaLnBrk="1" hangingPunct="1">
              <a:lnSpc>
                <a:spcPct val="90000"/>
              </a:lnSpc>
            </a:pPr>
            <a:r>
              <a:rPr lang="en-US" b="1" dirty="0" smtClean="0"/>
              <a:t>IMSO</a:t>
            </a:r>
            <a:r>
              <a:rPr lang="en-US" dirty="0" smtClean="0"/>
              <a:t> – Dennis Miller (TW-5 STUCON) 			</a:t>
            </a:r>
            <a:r>
              <a:rPr lang="en-US" sz="3200" dirty="0" smtClean="0"/>
              <a:t>x7061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en-US" dirty="0" smtClean="0"/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en-US" dirty="0" smtClean="0"/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576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Issues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Domestic Violence</a:t>
            </a:r>
          </a:p>
          <a:p>
            <a:r>
              <a:rPr lang="en-US" dirty="0" smtClean="0"/>
              <a:t>Arrest</a:t>
            </a:r>
          </a:p>
          <a:p>
            <a:r>
              <a:rPr lang="en-US" dirty="0" smtClean="0"/>
              <a:t>After Hours Calls for Commodore</a:t>
            </a:r>
          </a:p>
          <a:p>
            <a:r>
              <a:rPr lang="en-US" dirty="0" smtClean="0"/>
              <a:t>Unsecured Doors after hours</a:t>
            </a:r>
          </a:p>
          <a:p>
            <a:r>
              <a:rPr lang="en-US" dirty="0" smtClean="0"/>
              <a:t>Special Incident Reporting</a:t>
            </a:r>
          </a:p>
          <a:p>
            <a:pPr lvl="1"/>
            <a:r>
              <a:rPr lang="en-US" dirty="0" smtClean="0"/>
              <a:t>OPREP/Pinnacle/Navy Blue/etc.</a:t>
            </a:r>
          </a:p>
          <a:p>
            <a:pPr lvl="1"/>
            <a:r>
              <a:rPr lang="en-US" dirty="0" smtClean="0"/>
              <a:t>See COMTRAWINGFIVEINST 3100.1</a:t>
            </a:r>
          </a:p>
          <a:p>
            <a:pPr lvl="1"/>
            <a:r>
              <a:rPr lang="en-US" dirty="0" smtClean="0"/>
              <a:t>Contact Tony Williams, Wing ADMIN 850-748-9272</a:t>
            </a:r>
          </a:p>
          <a:p>
            <a:r>
              <a:rPr lang="en-US" dirty="0" smtClean="0"/>
              <a:t>After hours Message Traffic from ECC</a:t>
            </a:r>
          </a:p>
          <a:p>
            <a:pPr lvl="1"/>
            <a:r>
              <a:rPr lang="en-US" dirty="0" smtClean="0"/>
              <a:t>Get DTG, Classification, Subject, address line</a:t>
            </a:r>
          </a:p>
          <a:p>
            <a:pPr lvl="1"/>
            <a:r>
              <a:rPr lang="en-US" dirty="0" smtClean="0"/>
              <a:t>Notify CSO as applicable (from subject line)</a:t>
            </a:r>
          </a:p>
          <a:p>
            <a:pPr lvl="1"/>
            <a:endParaRPr lang="en-US" sz="2800" b="1" dirty="0"/>
          </a:p>
          <a:p>
            <a:r>
              <a:rPr lang="en-US" sz="3200" b="1" dirty="0" smtClean="0"/>
              <a:t>BOTTOM LINE: Check the Binder</a:t>
            </a:r>
            <a:endParaRPr lang="en-US" sz="3200" b="1" dirty="0"/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58298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Destructive Weather</a:t>
            </a:r>
          </a:p>
        </p:txBody>
      </p:sp>
      <p:sp>
        <p:nvSpPr>
          <p:cNvPr id="38914" name="Rectangle 3"/>
          <p:cNvSpPr>
            <a:spLocks noGrp="1" noChangeArrowheads="1"/>
          </p:cNvSpPr>
          <p:nvPr>
            <p:ph type="body" sz="quarter" idx="13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COMTRAWINGFIVEINST 3140.2G, Destructive Weather Bill</a:t>
            </a:r>
          </a:p>
          <a:p>
            <a:pPr lvl="1" eaLnBrk="1" hangingPunct="1"/>
            <a:r>
              <a:rPr lang="en-US" dirty="0" smtClean="0"/>
              <a:t>Enclosure (7) includes instruction on who to call for certain conditions</a:t>
            </a:r>
          </a:p>
          <a:p>
            <a:pPr lvl="1" eaLnBrk="1" hangingPunct="1"/>
            <a:r>
              <a:rPr lang="en-US" dirty="0" smtClean="0"/>
              <a:t>Instruction is located in CDO Binder</a:t>
            </a:r>
          </a:p>
          <a:p>
            <a:pPr lvl="1" eaLnBrk="1" hangingPunct="1"/>
            <a:r>
              <a:rPr lang="en-US" dirty="0" smtClean="0"/>
              <a:t>Make sure maintenance is notified!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228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Security Capabilities</a:t>
            </a:r>
          </a:p>
        </p:txBody>
      </p:sp>
      <p:sp>
        <p:nvSpPr>
          <p:cNvPr id="39938" name="Rectangle 3"/>
          <p:cNvSpPr>
            <a:spLocks noGrp="1" noChangeArrowheads="1"/>
          </p:cNvSpPr>
          <p:nvPr>
            <p:ph type="body" sz="quarter" idx="13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Secure Phone</a:t>
            </a:r>
          </a:p>
          <a:p>
            <a:pPr eaLnBrk="1" hangingPunct="1"/>
            <a:r>
              <a:rPr lang="en-US" dirty="0" smtClean="0"/>
              <a:t>Secure Fax</a:t>
            </a:r>
          </a:p>
          <a:p>
            <a:pPr eaLnBrk="1" hangingPunct="1"/>
            <a:r>
              <a:rPr lang="en-US" dirty="0" smtClean="0"/>
              <a:t>Base CDO has the key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04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err="1" smtClean="0"/>
              <a:t>Watchbill</a:t>
            </a:r>
            <a:endParaRPr lang="en-US" dirty="0" smtClean="0"/>
          </a:p>
        </p:txBody>
      </p:sp>
      <p:sp>
        <p:nvSpPr>
          <p:cNvPr id="14338" name="Rectangle 3"/>
          <p:cNvSpPr>
            <a:spLocks noGrp="1" noChangeArrowheads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r>
              <a:rPr lang="en-US" sz="2600" dirty="0"/>
              <a:t>CDO and Supernumerary</a:t>
            </a:r>
          </a:p>
          <a:p>
            <a:pPr eaLnBrk="1" hangingPunct="1"/>
            <a:r>
              <a:rPr lang="en-US" sz="2600" dirty="0" smtClean="0"/>
              <a:t>Stood on alternating weeks by FITU/HITU</a:t>
            </a:r>
          </a:p>
          <a:p>
            <a:pPr eaLnBrk="1" hangingPunct="1"/>
            <a:r>
              <a:rPr lang="en-US" sz="2600" dirty="0" smtClean="0"/>
              <a:t>O-3/4 IUTs during Ground/</a:t>
            </a:r>
            <a:r>
              <a:rPr lang="en-US" sz="2600" dirty="0" err="1" smtClean="0"/>
              <a:t>Sim</a:t>
            </a:r>
            <a:r>
              <a:rPr lang="en-US" sz="2600" dirty="0"/>
              <a:t> </a:t>
            </a:r>
            <a:r>
              <a:rPr lang="en-US" sz="2600" dirty="0" smtClean="0"/>
              <a:t>blocks or while Med Down</a:t>
            </a:r>
          </a:p>
          <a:p>
            <a:pPr eaLnBrk="1" hangingPunct="1"/>
            <a:r>
              <a:rPr lang="en-US" sz="2600" dirty="0" smtClean="0"/>
              <a:t>Scheduled by FITU/HITU Skeds.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8901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UH Roving Patrol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Walk through Navy </a:t>
            </a:r>
            <a:r>
              <a:rPr lang="en-US" dirty="0"/>
              <a:t>Gateway (Sikes Hall</a:t>
            </a:r>
            <a:r>
              <a:rPr lang="en-US" dirty="0" smtClean="0"/>
              <a:t>)</a:t>
            </a:r>
            <a:r>
              <a:rPr lang="en-US" dirty="0"/>
              <a:t> </a:t>
            </a:r>
            <a:r>
              <a:rPr lang="en-US" dirty="0" smtClean="0"/>
              <a:t> </a:t>
            </a:r>
          </a:p>
          <a:p>
            <a:pPr lvl="1" eaLnBrk="1" hangingPunct="1"/>
            <a:r>
              <a:rPr lang="en-US" dirty="0" smtClean="0"/>
              <a:t>2300-0500 on designated weekends</a:t>
            </a:r>
            <a:endParaRPr lang="en-US" dirty="0"/>
          </a:p>
          <a:p>
            <a:pPr eaLnBrk="1" hangingPunct="1"/>
            <a:r>
              <a:rPr lang="en-US" dirty="0" smtClean="0"/>
              <a:t>Check in with Base CDO in the Lobby</a:t>
            </a:r>
            <a:endParaRPr lang="en-US" dirty="0"/>
          </a:p>
          <a:p>
            <a:pPr eaLnBrk="1" hangingPunct="1"/>
            <a:r>
              <a:rPr lang="en-US" dirty="0" smtClean="0"/>
              <a:t>Ensure </a:t>
            </a:r>
            <a:r>
              <a:rPr lang="en-US" dirty="0"/>
              <a:t>current watch bill is in the binder </a:t>
            </a:r>
            <a:r>
              <a:rPr lang="en-US" sz="2400" dirty="0" smtClean="0"/>
              <a:t>(Can be obtained from Base </a:t>
            </a:r>
            <a:r>
              <a:rPr lang="en-US" sz="2400" dirty="0"/>
              <a:t>CDO or LT Hughes)</a:t>
            </a:r>
          </a:p>
          <a:p>
            <a:pPr eaLnBrk="1" hangingPunct="1"/>
            <a:r>
              <a:rPr lang="en-US" dirty="0"/>
              <a:t>Instruction located in Binder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778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2"/>
          <p:cNvSpPr>
            <a:spLocks noChangeArrowheads="1"/>
          </p:cNvSpPr>
          <p:nvPr/>
        </p:nvSpPr>
        <p:spPr bwMode="auto">
          <a:xfrm>
            <a:off x="1949450" y="3048000"/>
            <a:ext cx="5453352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400"/>
              <a:t>Questions/Comments?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800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-7620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Basics</a:t>
            </a:r>
          </a:p>
        </p:txBody>
      </p:sp>
      <p:sp>
        <p:nvSpPr>
          <p:cNvPr id="16386" name="Rectangle 3"/>
          <p:cNvSpPr>
            <a:spLocks noGrp="1" noChangeArrowheads="1"/>
          </p:cNvSpPr>
          <p:nvPr>
            <p:ph type="body" sz="quarter" idx="13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600" dirty="0" smtClean="0"/>
              <a:t>1530-1530 Monday through Monday</a:t>
            </a:r>
          </a:p>
          <a:p>
            <a:pPr eaLnBrk="1" hangingPunct="1">
              <a:lnSpc>
                <a:spcPct val="80000"/>
              </a:lnSpc>
            </a:pPr>
            <a:r>
              <a:rPr lang="en-US" sz="2600" dirty="0" smtClean="0"/>
              <a:t>On call with a cell phone </a:t>
            </a:r>
          </a:p>
          <a:p>
            <a:pPr eaLnBrk="1" hangingPunct="1">
              <a:lnSpc>
                <a:spcPct val="80000"/>
              </a:lnSpc>
            </a:pPr>
            <a:r>
              <a:rPr lang="en-US" sz="2600" dirty="0" smtClean="0"/>
              <a:t>Flight suits </a:t>
            </a:r>
          </a:p>
          <a:p>
            <a:pPr eaLnBrk="1" hangingPunct="1">
              <a:lnSpc>
                <a:spcPct val="80000"/>
              </a:lnSpc>
            </a:pPr>
            <a:r>
              <a:rPr lang="en-US" sz="2600" dirty="0" smtClean="0"/>
              <a:t>Can not fly</a:t>
            </a:r>
          </a:p>
          <a:p>
            <a:pPr eaLnBrk="1" hangingPunct="1">
              <a:lnSpc>
                <a:spcPct val="80000"/>
              </a:lnSpc>
            </a:pPr>
            <a:r>
              <a:rPr lang="en-US" sz="2600" dirty="0" smtClean="0"/>
              <a:t>DASWOs belong to you, it is your responsibility to manage them as necessary</a:t>
            </a:r>
          </a:p>
          <a:p>
            <a:pPr eaLnBrk="1" hangingPunct="1">
              <a:lnSpc>
                <a:spcPct val="80000"/>
              </a:lnSpc>
            </a:pPr>
            <a:r>
              <a:rPr lang="en-US" sz="2600" b="1" dirty="0" smtClean="0"/>
              <a:t>Update recall list Friday afternoon with Wing Student Services (TW-5 building near STUCON) x7058</a:t>
            </a:r>
          </a:p>
          <a:p>
            <a:pPr lvl="1">
              <a:lnSpc>
                <a:spcPct val="80000"/>
              </a:lnSpc>
            </a:pPr>
            <a:r>
              <a:rPr lang="en-US" sz="2200" dirty="0" smtClean="0"/>
              <a:t>Includes new check-ins and is necessary for dealing with issues on the weekend</a:t>
            </a:r>
          </a:p>
          <a:p>
            <a:pPr eaLnBrk="1" hangingPunct="1">
              <a:lnSpc>
                <a:spcPct val="80000"/>
              </a:lnSpc>
              <a:buNone/>
            </a:pPr>
            <a:endParaRPr lang="en-US" sz="20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000" dirty="0" smtClean="0"/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149655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CDO Turnover</a:t>
            </a:r>
          </a:p>
        </p:txBody>
      </p:sp>
      <p:sp>
        <p:nvSpPr>
          <p:cNvPr id="18434" name="Rectangle 3"/>
          <p:cNvSpPr>
            <a:spLocks noGrp="1" noChangeArrowheads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When:  1530 Monday</a:t>
            </a:r>
          </a:p>
          <a:p>
            <a:pPr>
              <a:lnSpc>
                <a:spcPct val="80000"/>
              </a:lnSpc>
            </a:pPr>
            <a:r>
              <a:rPr lang="en-US" sz="2400" dirty="0" smtClean="0"/>
              <a:t>Where:  *New* TRAWING FIVE Building, CSO’s Office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CDR Beam wants to meet all oncoming </a:t>
            </a:r>
            <a:r>
              <a:rPr lang="en-US" sz="2000" dirty="0" smtClean="0"/>
              <a:t>CDOs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What: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 smtClean="0"/>
              <a:t>CDO Cell Phone and charger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 smtClean="0"/>
              <a:t>CDO Binder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 smtClean="0"/>
              <a:t>Hurricane CDO Binder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 smtClean="0"/>
              <a:t>CDO Log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 smtClean="0"/>
              <a:t>CDO Keys</a:t>
            </a:r>
          </a:p>
          <a:p>
            <a:pPr lvl="2" eaLnBrk="1" hangingPunct="1">
              <a:lnSpc>
                <a:spcPct val="80000"/>
              </a:lnSpc>
            </a:pPr>
            <a:r>
              <a:rPr lang="en-US" dirty="0" smtClean="0"/>
              <a:t>TW-5 Building (2944)</a:t>
            </a:r>
          </a:p>
          <a:p>
            <a:pPr lvl="2" eaLnBrk="1" hangingPunct="1">
              <a:lnSpc>
                <a:spcPct val="80000"/>
              </a:lnSpc>
            </a:pPr>
            <a:r>
              <a:rPr lang="en-US" dirty="0" smtClean="0"/>
              <a:t>Academic Building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5933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026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dirty="0" smtClean="0"/>
              <a:t>Downed Aircraft Security </a:t>
            </a:r>
            <a:br>
              <a:rPr lang="en-US" dirty="0" smtClean="0"/>
            </a:br>
            <a:r>
              <a:rPr lang="en-US" dirty="0" smtClean="0"/>
              <a:t>Watch Officer (DASWO)</a:t>
            </a:r>
          </a:p>
        </p:txBody>
      </p:sp>
      <p:sp>
        <p:nvSpPr>
          <p:cNvPr id="19458" name="Rectangle 1027"/>
          <p:cNvSpPr>
            <a:spLocks noGrp="1" noChangeArrowheads="1"/>
          </p:cNvSpPr>
          <p:nvPr>
            <p:ph type="body" sz="quarter" idx="13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/>
            <a:r>
              <a:rPr lang="en-US" dirty="0" smtClean="0"/>
              <a:t>Stood by pooled flight students</a:t>
            </a:r>
          </a:p>
          <a:p>
            <a:pPr eaLnBrk="1" hangingPunct="1"/>
            <a:r>
              <a:rPr lang="en-US" dirty="0" smtClean="0"/>
              <a:t>TW-5 </a:t>
            </a:r>
            <a:r>
              <a:rPr lang="en-US" dirty="0" err="1" smtClean="0"/>
              <a:t>StuCon</a:t>
            </a:r>
            <a:r>
              <a:rPr lang="en-US" dirty="0" smtClean="0"/>
              <a:t> runs the watch-bill and conducts the training </a:t>
            </a:r>
          </a:p>
          <a:p>
            <a:pPr lvl="1"/>
            <a:r>
              <a:rPr lang="en-US" dirty="0" err="1" smtClean="0"/>
              <a:t>Watchbill</a:t>
            </a:r>
            <a:r>
              <a:rPr lang="en-US" dirty="0" smtClean="0"/>
              <a:t> on TW-5 Front Page</a:t>
            </a:r>
          </a:p>
          <a:p>
            <a:pPr lvl="1"/>
            <a:r>
              <a:rPr lang="en-US" u="sng" dirty="0">
                <a:solidFill>
                  <a:schemeClr val="accent1"/>
                </a:solidFill>
              </a:rPr>
              <a:t>https://www.cnatra.navy.mil/scheds/schedule_data.aspx?sq=trawing </a:t>
            </a:r>
            <a:r>
              <a:rPr lang="en-US" u="sng" dirty="0" smtClean="0">
                <a:solidFill>
                  <a:schemeClr val="accent1"/>
                </a:solidFill>
              </a:rPr>
              <a:t>5</a:t>
            </a:r>
          </a:p>
          <a:p>
            <a:r>
              <a:rPr lang="en-US" dirty="0" smtClean="0"/>
              <a:t>Use squadron vehicle to max extent, coordinate with other SDOs for additional vehicles</a:t>
            </a:r>
          </a:p>
          <a:p>
            <a:pPr eaLnBrk="1" hangingPunct="1"/>
            <a:r>
              <a:rPr lang="en-US" dirty="0" smtClean="0"/>
              <a:t>Lead DASWO has a government cell phone and the number is saved in your phone.</a:t>
            </a:r>
          </a:p>
          <a:p>
            <a:pPr eaLnBrk="1" hangingPunct="1">
              <a:buFontTx/>
              <a:buNone/>
            </a:pPr>
            <a:endParaRPr lang="en-US" dirty="0" smtClean="0"/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5929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DASWO Turnover</a:t>
            </a:r>
          </a:p>
        </p:txBody>
      </p:sp>
      <p:sp>
        <p:nvSpPr>
          <p:cNvPr id="17410" name="Rectangle 1027"/>
          <p:cNvSpPr>
            <a:spLocks noGrp="1" noChangeArrowheads="1"/>
          </p:cNvSpPr>
          <p:nvPr>
            <p:ph type="body" sz="quarter" idx="13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en-US" sz="2600" dirty="0" smtClean="0"/>
              <a:t>0800 Monday at TW-5 Student Control  </a:t>
            </a:r>
          </a:p>
          <a:p>
            <a:pPr eaLnBrk="1" hangingPunct="1"/>
            <a:r>
              <a:rPr lang="en-US" sz="2600" dirty="0" smtClean="0"/>
              <a:t>On-coming and off-going DAWSOs will attend, get pass down on what the DAWSO watch entails, any current downed aircraft, etc</a:t>
            </a:r>
          </a:p>
          <a:p>
            <a:pPr eaLnBrk="1" hangingPunct="1"/>
            <a:r>
              <a:rPr lang="en-US" sz="2600" dirty="0" smtClean="0"/>
              <a:t>As CDO, you own the DASWOs.  Please attend the turnover to push information as needed</a:t>
            </a:r>
          </a:p>
          <a:p>
            <a:pPr eaLnBrk="1" hangingPunct="1"/>
            <a:r>
              <a:rPr lang="en-US" sz="2600" dirty="0" smtClean="0"/>
              <a:t>DASWO Kit</a:t>
            </a:r>
          </a:p>
          <a:p>
            <a:pPr lvl="1" eaLnBrk="1" hangingPunct="1"/>
            <a:r>
              <a:rPr lang="en-US" sz="2600" dirty="0" smtClean="0"/>
              <a:t>Maintained by lead DASWO, turned over each week</a:t>
            </a:r>
          </a:p>
          <a:p>
            <a:pPr lvl="1" eaLnBrk="1" hangingPunct="1"/>
            <a:r>
              <a:rPr lang="en-US" sz="2600" dirty="0" smtClean="0"/>
              <a:t>Flashlights, chocks, sleeping bags, etc.</a:t>
            </a:r>
          </a:p>
          <a:p>
            <a:pPr eaLnBrk="1" hangingPunct="1"/>
            <a:endParaRPr lang="en-US" dirty="0" smtClean="0"/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8872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3"/>
          <p:cNvSpPr>
            <a:spLocks noGrp="1" noChangeArrowheads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pPr algn="l" eaLnBrk="1" hangingPunct="1"/>
            <a:r>
              <a:rPr lang="en-US" sz="2800" dirty="0" smtClean="0"/>
              <a:t>Airfield within 75nm, if it is not manned 24 hours/day or secure</a:t>
            </a:r>
          </a:p>
          <a:p>
            <a:pPr lvl="1"/>
            <a:r>
              <a:rPr lang="en-US" sz="2400" dirty="0"/>
              <a:t>See Tab 15 for list of Secure and Unsecure </a:t>
            </a:r>
            <a:r>
              <a:rPr lang="en-US" sz="2400" dirty="0" smtClean="0"/>
              <a:t>Sites</a:t>
            </a:r>
            <a:endParaRPr lang="en-US" dirty="0"/>
          </a:p>
          <a:p>
            <a:pPr algn="l" eaLnBrk="1" hangingPunct="1"/>
            <a:r>
              <a:rPr lang="en-US" sz="2800" dirty="0" smtClean="0"/>
              <a:t>Non-Airfield Environment </a:t>
            </a:r>
          </a:p>
          <a:p>
            <a:pPr lvl="1"/>
            <a:r>
              <a:rPr lang="en-US" sz="2400" dirty="0" smtClean="0"/>
              <a:t>(Farmer Field / </a:t>
            </a:r>
            <a:r>
              <a:rPr lang="en-US" sz="2400" dirty="0" err="1" smtClean="0"/>
              <a:t>Wal-mart</a:t>
            </a:r>
            <a:r>
              <a:rPr lang="en-US" sz="2400" dirty="0" smtClean="0"/>
              <a:t>)</a:t>
            </a:r>
          </a:p>
          <a:p>
            <a:pPr lvl="1"/>
            <a:r>
              <a:rPr lang="en-US" sz="2400" dirty="0" smtClean="0"/>
              <a:t>Contact local law enforcement if gated/locked</a:t>
            </a:r>
          </a:p>
          <a:p>
            <a:pPr algn="l" eaLnBrk="1" hangingPunct="1"/>
            <a:r>
              <a:rPr lang="en-US" sz="2400" dirty="0" smtClean="0"/>
              <a:t>AIRCREW SHALL STAY WITH A/C UNTIL DASWOS ARRIVE</a:t>
            </a:r>
          </a:p>
          <a:p>
            <a:pPr lvl="1"/>
            <a:r>
              <a:rPr lang="en-US" sz="2000" dirty="0" smtClean="0"/>
              <a:t>Don’t hesitate to get DASWOs </a:t>
            </a:r>
            <a:r>
              <a:rPr lang="en-US" sz="2000" dirty="0" err="1" smtClean="0"/>
              <a:t>enroute</a:t>
            </a:r>
            <a:endParaRPr lang="en-US" sz="2000" dirty="0" smtClean="0"/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DASWO Requirements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0244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Names to Remember</a:t>
            </a:r>
          </a:p>
        </p:txBody>
      </p:sp>
      <p:sp>
        <p:nvSpPr>
          <p:cNvPr id="21506" name="Rectangle 1027"/>
          <p:cNvSpPr>
            <a:spLocks noGrp="1" noChangeArrowheads="1"/>
          </p:cNvSpPr>
          <p:nvPr>
            <p:ph type="body" sz="quarter" idx="13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TW-5</a:t>
            </a:r>
          </a:p>
          <a:p>
            <a:pPr lvl="1"/>
            <a:r>
              <a:rPr lang="en-US" dirty="0" smtClean="0"/>
              <a:t>CAPT </a:t>
            </a:r>
            <a:r>
              <a:rPr lang="en-US" dirty="0"/>
              <a:t>Murray – Commodore</a:t>
            </a:r>
            <a:endParaRPr lang="en-US" dirty="0" smtClean="0"/>
          </a:p>
          <a:p>
            <a:pPr lvl="1" eaLnBrk="1" hangingPunct="1"/>
            <a:r>
              <a:rPr lang="en-US" dirty="0" smtClean="0"/>
              <a:t>Col Morris – Deputy Commodore</a:t>
            </a:r>
          </a:p>
          <a:p>
            <a:pPr lvl="1" eaLnBrk="1" hangingPunct="1"/>
            <a:r>
              <a:rPr lang="en-US" dirty="0" smtClean="0"/>
              <a:t>CDR Beam – CSO</a:t>
            </a:r>
          </a:p>
          <a:p>
            <a:pPr lvl="1" eaLnBrk="1" hangingPunct="1"/>
            <a:r>
              <a:rPr lang="en-US" dirty="0" smtClean="0"/>
              <a:t>LtCol Hubley – Operations Officer</a:t>
            </a:r>
          </a:p>
          <a:p>
            <a:pPr lvl="1" eaLnBrk="1" hangingPunct="1"/>
            <a:r>
              <a:rPr lang="en-US" dirty="0" smtClean="0"/>
              <a:t>LT Chris </a:t>
            </a:r>
            <a:r>
              <a:rPr lang="en-US" dirty="0" err="1" smtClean="0"/>
              <a:t>Swigart</a:t>
            </a:r>
            <a:r>
              <a:rPr lang="en-US" dirty="0" smtClean="0"/>
              <a:t> – T-6B Operations</a:t>
            </a:r>
          </a:p>
          <a:p>
            <a:pPr lvl="1" eaLnBrk="1" hangingPunct="1"/>
            <a:r>
              <a:rPr lang="en-US" dirty="0" smtClean="0"/>
              <a:t>Maj Chino/LCDR </a:t>
            </a:r>
            <a:r>
              <a:rPr lang="en-US" dirty="0" err="1" smtClean="0"/>
              <a:t>Uhrina</a:t>
            </a:r>
            <a:r>
              <a:rPr lang="en-US" dirty="0"/>
              <a:t> </a:t>
            </a:r>
            <a:r>
              <a:rPr lang="en-US" dirty="0" smtClean="0"/>
              <a:t>– TH-57 Operations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1956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Instructions</a:t>
            </a:r>
          </a:p>
        </p:txBody>
      </p:sp>
      <p:sp>
        <p:nvSpPr>
          <p:cNvPr id="22530" name="Rectangle 3"/>
          <p:cNvSpPr>
            <a:spLocks noGrp="1" noChangeArrowheads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2800" dirty="0" smtClean="0"/>
              <a:t>Applicable Instructions are located in CDO Binder, but are also available online:</a:t>
            </a:r>
          </a:p>
          <a:p>
            <a:pPr lvl="1"/>
            <a:r>
              <a:rPr lang="en-US" sz="2400" dirty="0" smtClean="0"/>
              <a:t>CNATRA</a:t>
            </a:r>
          </a:p>
          <a:p>
            <a:pPr lvl="2"/>
            <a:r>
              <a:rPr lang="en-US" sz="1800" dirty="0">
                <a:hlinkClick r:id="rId2"/>
              </a:rPr>
              <a:t>https://www.cnatra.navy.mil/pubs-instructions.asp</a:t>
            </a:r>
            <a:endParaRPr lang="en-US" sz="1800" dirty="0"/>
          </a:p>
          <a:p>
            <a:pPr lvl="1"/>
            <a:r>
              <a:rPr lang="en-US" sz="2400" dirty="0" smtClean="0"/>
              <a:t>TRAWING FIVE </a:t>
            </a:r>
          </a:p>
          <a:p>
            <a:pPr lvl="2"/>
            <a:r>
              <a:rPr lang="en-US" sz="1800" dirty="0" smtClean="0">
                <a:hlinkClick r:id="rId3"/>
              </a:rPr>
              <a:t>https://www.cnatra.navy.mil/tw5/pubs_instructions.asp</a:t>
            </a:r>
            <a:endParaRPr lang="en-US" sz="1800" dirty="0" smtClean="0"/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092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137</TotalTime>
  <Words>823</Words>
  <Application>Microsoft Office PowerPoint</Application>
  <PresentationFormat>On-screen Show (4:3)</PresentationFormat>
  <Paragraphs>143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TRAWING FIVE CDO Senior Watch Officer: LT Chris Swigart</vt:lpstr>
      <vt:lpstr>Watchbill</vt:lpstr>
      <vt:lpstr>Basics</vt:lpstr>
      <vt:lpstr>CDO Turnover</vt:lpstr>
      <vt:lpstr>Downed Aircraft Security  Watch Officer (DASWO)</vt:lpstr>
      <vt:lpstr>DASWO Turnover</vt:lpstr>
      <vt:lpstr>DASWO Requirements</vt:lpstr>
      <vt:lpstr>Names to Remember</vt:lpstr>
      <vt:lpstr>Instructions</vt:lpstr>
      <vt:lpstr>Keep the CSO Informed About</vt:lpstr>
      <vt:lpstr>Medical Emergency/Death</vt:lpstr>
      <vt:lpstr>Red Cross Messages</vt:lpstr>
      <vt:lpstr>Aircraft Mishap</vt:lpstr>
      <vt:lpstr>PEL</vt:lpstr>
      <vt:lpstr>Alarms/Unsecured Doors</vt:lpstr>
      <vt:lpstr>International Students</vt:lpstr>
      <vt:lpstr>Other Issues</vt:lpstr>
      <vt:lpstr>Destructive Weather</vt:lpstr>
      <vt:lpstr>Security Capabilities</vt:lpstr>
      <vt:lpstr>UH Roving Patrol</vt:lpstr>
      <vt:lpstr>PowerPoint Presentation</vt:lpstr>
    </vt:vector>
  </TitlesOfParts>
  <Company>NMCI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Swigart, Christopher M LT CTW5, IP</dc:creator>
  <cp:lastModifiedBy>Schneider, Chris J LT HT18, IP</cp:lastModifiedBy>
  <cp:revision>15</cp:revision>
  <dcterms:created xsi:type="dcterms:W3CDTF">2015-09-18T19:25:26Z</dcterms:created>
  <dcterms:modified xsi:type="dcterms:W3CDTF">2016-04-08T14:01:30Z</dcterms:modified>
</cp:coreProperties>
</file>