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7"/>
  </p:notesMasterIdLst>
  <p:handoutMasterIdLst>
    <p:handoutMasterId r:id="rId48"/>
  </p:handoutMasterIdLst>
  <p:sldIdLst>
    <p:sldId id="295" r:id="rId4"/>
    <p:sldId id="257" r:id="rId5"/>
    <p:sldId id="258" r:id="rId6"/>
    <p:sldId id="259" r:id="rId7"/>
    <p:sldId id="264" r:id="rId8"/>
    <p:sldId id="265" r:id="rId9"/>
    <p:sldId id="266" r:id="rId10"/>
    <p:sldId id="267" r:id="rId11"/>
    <p:sldId id="268" r:id="rId12"/>
    <p:sldId id="269" r:id="rId13"/>
    <p:sldId id="271" r:id="rId14"/>
    <p:sldId id="272" r:id="rId15"/>
    <p:sldId id="273" r:id="rId16"/>
    <p:sldId id="274" r:id="rId17"/>
    <p:sldId id="275" r:id="rId18"/>
    <p:sldId id="276" r:id="rId19"/>
    <p:sldId id="293" r:id="rId20"/>
    <p:sldId id="294" r:id="rId21"/>
    <p:sldId id="277" r:id="rId22"/>
    <p:sldId id="278" r:id="rId23"/>
    <p:sldId id="279" r:id="rId24"/>
    <p:sldId id="296" r:id="rId25"/>
    <p:sldId id="280" r:id="rId26"/>
    <p:sldId id="281" r:id="rId27"/>
    <p:sldId id="282" r:id="rId28"/>
    <p:sldId id="283" r:id="rId29"/>
    <p:sldId id="284" r:id="rId30"/>
    <p:sldId id="285" r:id="rId31"/>
    <p:sldId id="286" r:id="rId32"/>
    <p:sldId id="287" r:id="rId33"/>
    <p:sldId id="288" r:id="rId34"/>
    <p:sldId id="292" r:id="rId35"/>
    <p:sldId id="289" r:id="rId36"/>
    <p:sldId id="290" r:id="rId37"/>
    <p:sldId id="291" r:id="rId38"/>
    <p:sldId id="299" r:id="rId39"/>
    <p:sldId id="300" r:id="rId40"/>
    <p:sldId id="303" r:id="rId41"/>
    <p:sldId id="301" r:id="rId42"/>
    <p:sldId id="304" r:id="rId43"/>
    <p:sldId id="302" r:id="rId44"/>
    <p:sldId id="305" r:id="rId45"/>
    <p:sldId id="306"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2"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3E31A08-2D72-4BFF-B863-58F643B0A138}" type="datetimeFigureOut">
              <a:rPr lang="en-US" smtClean="0"/>
              <a:t>10/5/2021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2A6F61C-0FE2-4181-8DF8-1B963CFFC154}" type="slidenum">
              <a:rPr lang="en-US" smtClean="0"/>
              <a:t>‹#›</a:t>
            </a:fld>
            <a:endParaRPr lang="en-US"/>
          </a:p>
        </p:txBody>
      </p:sp>
    </p:spTree>
    <p:extLst>
      <p:ext uri="{BB962C8B-B14F-4D97-AF65-F5344CB8AC3E}">
        <p14:creationId xmlns:p14="http://schemas.microsoft.com/office/powerpoint/2010/main" val="3274983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AE1ED5E-42BB-4F34-B3EF-2FF4640EB753}" type="datetimeFigureOut">
              <a:rPr lang="en-US" smtClean="0"/>
              <a:t>10/5/2021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A9934DC-5E8F-40C4-B8F3-90AF19849131}" type="slidenum">
              <a:rPr lang="en-US" smtClean="0"/>
              <a:t>‹#›</a:t>
            </a:fld>
            <a:endParaRPr lang="en-US"/>
          </a:p>
        </p:txBody>
      </p:sp>
    </p:spTree>
    <p:extLst>
      <p:ext uri="{BB962C8B-B14F-4D97-AF65-F5344CB8AC3E}">
        <p14:creationId xmlns:p14="http://schemas.microsoft.com/office/powerpoint/2010/main" val="23613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bc0488f47c_0_58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gbc0488f47c_0_583:notes"/>
          <p:cNvSpPr txBox="1">
            <a:spLocks noGrp="1"/>
          </p:cNvSpPr>
          <p:nvPr>
            <p:ph type="body" idx="1"/>
          </p:nvPr>
        </p:nvSpPr>
        <p:spPr>
          <a:xfrm>
            <a:off x="934720" y="4415790"/>
            <a:ext cx="5140960" cy="4183380"/>
          </a:xfrm>
          <a:prstGeom prst="rect">
            <a:avLst/>
          </a:prstGeom>
          <a:noFill/>
          <a:ln>
            <a:noFill/>
          </a:ln>
        </p:spPr>
        <p:txBody>
          <a:bodyPr spcFirstLastPara="1" wrap="square" lIns="93162" tIns="46568" rIns="93162" bIns="46568" anchor="t" anchorCtr="0">
            <a:noAutofit/>
          </a:bodyPr>
          <a:lstStyle/>
          <a:p>
            <a:pPr marL="0" indent="0"/>
            <a:endParaRPr/>
          </a:p>
        </p:txBody>
      </p:sp>
    </p:spTree>
    <p:extLst>
      <p:ext uri="{BB962C8B-B14F-4D97-AF65-F5344CB8AC3E}">
        <p14:creationId xmlns:p14="http://schemas.microsoft.com/office/powerpoint/2010/main" val="3423880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234E06-06AF-4757-AB1E-B475E4FE73F4}"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FCD3B-AE86-4629-A66E-8F75B0E24FC4}" type="slidenum">
              <a:rPr lang="en-US" smtClean="0"/>
              <a:t>‹#›</a:t>
            </a:fld>
            <a:endParaRPr lang="en-US"/>
          </a:p>
        </p:txBody>
      </p:sp>
    </p:spTree>
    <p:extLst>
      <p:ext uri="{BB962C8B-B14F-4D97-AF65-F5344CB8AC3E}">
        <p14:creationId xmlns:p14="http://schemas.microsoft.com/office/powerpoint/2010/main" val="389667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34E06-06AF-4757-AB1E-B475E4FE73F4}"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FCD3B-AE86-4629-A66E-8F75B0E24FC4}" type="slidenum">
              <a:rPr lang="en-US" smtClean="0"/>
              <a:t>‹#›</a:t>
            </a:fld>
            <a:endParaRPr lang="en-US"/>
          </a:p>
        </p:txBody>
      </p:sp>
    </p:spTree>
    <p:extLst>
      <p:ext uri="{BB962C8B-B14F-4D97-AF65-F5344CB8AC3E}">
        <p14:creationId xmlns:p14="http://schemas.microsoft.com/office/powerpoint/2010/main" val="267699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34E06-06AF-4757-AB1E-B475E4FE73F4}"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FCD3B-AE86-4629-A66E-8F75B0E24FC4}" type="slidenum">
              <a:rPr lang="en-US" smtClean="0"/>
              <a:t>‹#›</a:t>
            </a:fld>
            <a:endParaRPr lang="en-US"/>
          </a:p>
        </p:txBody>
      </p:sp>
    </p:spTree>
    <p:extLst>
      <p:ext uri="{BB962C8B-B14F-4D97-AF65-F5344CB8AC3E}">
        <p14:creationId xmlns:p14="http://schemas.microsoft.com/office/powerpoint/2010/main" val="227908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722521-F9EA-4BDF-B5FA-B0314C9594A5}"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1551E-E269-43AA-95C7-73B1ECF6A792}" type="slidenum">
              <a:rPr lang="en-US" smtClean="0"/>
              <a:t>‹#›</a:t>
            </a:fld>
            <a:endParaRPr lang="en-US"/>
          </a:p>
        </p:txBody>
      </p:sp>
    </p:spTree>
    <p:extLst>
      <p:ext uri="{BB962C8B-B14F-4D97-AF65-F5344CB8AC3E}">
        <p14:creationId xmlns:p14="http://schemas.microsoft.com/office/powerpoint/2010/main" val="1991102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722521-F9EA-4BDF-B5FA-B0314C9594A5}"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1551E-E269-43AA-95C7-73B1ECF6A792}" type="slidenum">
              <a:rPr lang="en-US" smtClean="0"/>
              <a:t>‹#›</a:t>
            </a:fld>
            <a:endParaRPr lang="en-US"/>
          </a:p>
        </p:txBody>
      </p:sp>
    </p:spTree>
    <p:extLst>
      <p:ext uri="{BB962C8B-B14F-4D97-AF65-F5344CB8AC3E}">
        <p14:creationId xmlns:p14="http://schemas.microsoft.com/office/powerpoint/2010/main" val="3061981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722521-F9EA-4BDF-B5FA-B0314C9594A5}"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1551E-E269-43AA-95C7-73B1ECF6A792}" type="slidenum">
              <a:rPr lang="en-US" smtClean="0"/>
              <a:t>‹#›</a:t>
            </a:fld>
            <a:endParaRPr lang="en-US"/>
          </a:p>
        </p:txBody>
      </p:sp>
    </p:spTree>
    <p:extLst>
      <p:ext uri="{BB962C8B-B14F-4D97-AF65-F5344CB8AC3E}">
        <p14:creationId xmlns:p14="http://schemas.microsoft.com/office/powerpoint/2010/main" val="2649639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722521-F9EA-4BDF-B5FA-B0314C9594A5}"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1551E-E269-43AA-95C7-73B1ECF6A792}" type="slidenum">
              <a:rPr lang="en-US" smtClean="0"/>
              <a:t>‹#›</a:t>
            </a:fld>
            <a:endParaRPr lang="en-US"/>
          </a:p>
        </p:txBody>
      </p:sp>
    </p:spTree>
    <p:extLst>
      <p:ext uri="{BB962C8B-B14F-4D97-AF65-F5344CB8AC3E}">
        <p14:creationId xmlns:p14="http://schemas.microsoft.com/office/powerpoint/2010/main" val="1508066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22521-F9EA-4BDF-B5FA-B0314C9594A5}" type="datetimeFigureOut">
              <a:rPr lang="en-US" smtClean="0"/>
              <a:t>10/5/2021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11551E-E269-43AA-95C7-73B1ECF6A792}" type="slidenum">
              <a:rPr lang="en-US" smtClean="0"/>
              <a:t>‹#›</a:t>
            </a:fld>
            <a:endParaRPr lang="en-US"/>
          </a:p>
        </p:txBody>
      </p:sp>
    </p:spTree>
    <p:extLst>
      <p:ext uri="{BB962C8B-B14F-4D97-AF65-F5344CB8AC3E}">
        <p14:creationId xmlns:p14="http://schemas.microsoft.com/office/powerpoint/2010/main" val="2257921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722521-F9EA-4BDF-B5FA-B0314C9594A5}" type="datetimeFigureOut">
              <a:rPr lang="en-US" smtClean="0"/>
              <a:t>10/5/2021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1551E-E269-43AA-95C7-73B1ECF6A792}" type="slidenum">
              <a:rPr lang="en-US" smtClean="0"/>
              <a:t>‹#›</a:t>
            </a:fld>
            <a:endParaRPr lang="en-US"/>
          </a:p>
        </p:txBody>
      </p:sp>
    </p:spTree>
    <p:extLst>
      <p:ext uri="{BB962C8B-B14F-4D97-AF65-F5344CB8AC3E}">
        <p14:creationId xmlns:p14="http://schemas.microsoft.com/office/powerpoint/2010/main" val="995269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722521-F9EA-4BDF-B5FA-B0314C9594A5}" type="datetimeFigureOut">
              <a:rPr lang="en-US" smtClean="0"/>
              <a:t>10/5/2021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11551E-E269-43AA-95C7-73B1ECF6A792}" type="slidenum">
              <a:rPr lang="en-US" smtClean="0"/>
              <a:t>‹#›</a:t>
            </a:fld>
            <a:endParaRPr lang="en-US"/>
          </a:p>
        </p:txBody>
      </p:sp>
    </p:spTree>
    <p:extLst>
      <p:ext uri="{BB962C8B-B14F-4D97-AF65-F5344CB8AC3E}">
        <p14:creationId xmlns:p14="http://schemas.microsoft.com/office/powerpoint/2010/main" val="2290645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22521-F9EA-4BDF-B5FA-B0314C9594A5}"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1551E-E269-43AA-95C7-73B1ECF6A792}" type="slidenum">
              <a:rPr lang="en-US" smtClean="0"/>
              <a:t>‹#›</a:t>
            </a:fld>
            <a:endParaRPr lang="en-US"/>
          </a:p>
        </p:txBody>
      </p:sp>
    </p:spTree>
    <p:extLst>
      <p:ext uri="{BB962C8B-B14F-4D97-AF65-F5344CB8AC3E}">
        <p14:creationId xmlns:p14="http://schemas.microsoft.com/office/powerpoint/2010/main" val="2284298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34E06-06AF-4757-AB1E-B475E4FE73F4}"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FCD3B-AE86-4629-A66E-8F75B0E24FC4}" type="slidenum">
              <a:rPr lang="en-US" smtClean="0"/>
              <a:t>‹#›</a:t>
            </a:fld>
            <a:endParaRPr lang="en-US"/>
          </a:p>
        </p:txBody>
      </p:sp>
    </p:spTree>
    <p:extLst>
      <p:ext uri="{BB962C8B-B14F-4D97-AF65-F5344CB8AC3E}">
        <p14:creationId xmlns:p14="http://schemas.microsoft.com/office/powerpoint/2010/main" val="3242335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22521-F9EA-4BDF-B5FA-B0314C9594A5}"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1551E-E269-43AA-95C7-73B1ECF6A792}" type="slidenum">
              <a:rPr lang="en-US" smtClean="0"/>
              <a:t>‹#›</a:t>
            </a:fld>
            <a:endParaRPr lang="en-US"/>
          </a:p>
        </p:txBody>
      </p:sp>
    </p:spTree>
    <p:extLst>
      <p:ext uri="{BB962C8B-B14F-4D97-AF65-F5344CB8AC3E}">
        <p14:creationId xmlns:p14="http://schemas.microsoft.com/office/powerpoint/2010/main" val="3584928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722521-F9EA-4BDF-B5FA-B0314C9594A5}"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1551E-E269-43AA-95C7-73B1ECF6A792}" type="slidenum">
              <a:rPr lang="en-US" smtClean="0"/>
              <a:t>‹#›</a:t>
            </a:fld>
            <a:endParaRPr lang="en-US"/>
          </a:p>
        </p:txBody>
      </p:sp>
    </p:spTree>
    <p:extLst>
      <p:ext uri="{BB962C8B-B14F-4D97-AF65-F5344CB8AC3E}">
        <p14:creationId xmlns:p14="http://schemas.microsoft.com/office/powerpoint/2010/main" val="2991995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722521-F9EA-4BDF-B5FA-B0314C9594A5}"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1551E-E269-43AA-95C7-73B1ECF6A792}" type="slidenum">
              <a:rPr lang="en-US" smtClean="0"/>
              <a:t>‹#›</a:t>
            </a:fld>
            <a:endParaRPr lang="en-US"/>
          </a:p>
        </p:txBody>
      </p:sp>
    </p:spTree>
    <p:extLst>
      <p:ext uri="{BB962C8B-B14F-4D97-AF65-F5344CB8AC3E}">
        <p14:creationId xmlns:p14="http://schemas.microsoft.com/office/powerpoint/2010/main" val="4017829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OBJECT" type="obj">
  <p:cSld name="OBJECT">
    <p:spTree>
      <p:nvGrpSpPr>
        <p:cNvPr id="1" name="Shape 34"/>
        <p:cNvGrpSpPr/>
        <p:nvPr/>
      </p:nvGrpSpPr>
      <p:grpSpPr>
        <a:xfrm>
          <a:off x="0" y="0"/>
          <a:ext cx="0" cy="0"/>
          <a:chOff x="0" y="0"/>
          <a:chExt cx="0" cy="0"/>
        </a:xfrm>
      </p:grpSpPr>
      <p:sp>
        <p:nvSpPr>
          <p:cNvPr id="35" name="Google Shape;35;p32"/>
          <p:cNvSpPr/>
          <p:nvPr/>
        </p:nvSpPr>
        <p:spPr>
          <a:xfrm>
            <a:off x="0" y="1"/>
            <a:ext cx="12192000" cy="1096963"/>
          </a:xfrm>
          <a:prstGeom prst="rect">
            <a:avLst/>
          </a:prstGeom>
          <a:solidFill>
            <a:srgbClr val="1F3864"/>
          </a:solidFill>
          <a:ln w="12700" cap="flat" cmpd="sng">
            <a:solidFill>
              <a:srgbClr val="42719B"/>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000000"/>
              </a:solidFill>
              <a:latin typeface="Arial"/>
              <a:ea typeface="Arial"/>
              <a:cs typeface="Arial"/>
              <a:sym typeface="Arial"/>
            </a:endParaRPr>
          </a:p>
        </p:txBody>
      </p:sp>
      <p:pic>
        <p:nvPicPr>
          <p:cNvPr id="36" name="Google Shape;36;p32" descr="Google Shape;12;p34"/>
          <p:cNvPicPr preferRelativeResize="0"/>
          <p:nvPr/>
        </p:nvPicPr>
        <p:blipFill rotWithShape="1">
          <a:blip r:embed="rId2">
            <a:alphaModFix/>
          </a:blip>
          <a:srcRect/>
          <a:stretch/>
        </p:blipFill>
        <p:spPr>
          <a:xfrm>
            <a:off x="10680701" y="142876"/>
            <a:ext cx="1208617" cy="862013"/>
          </a:xfrm>
          <a:prstGeom prst="rect">
            <a:avLst/>
          </a:prstGeom>
          <a:noFill/>
          <a:ln>
            <a:noFill/>
          </a:ln>
          <a:effectLst>
            <a:outerShdw blurRad="50800" dist="38100" rotWithShape="0">
              <a:srgbClr val="000000">
                <a:alpha val="40000"/>
              </a:srgbClr>
            </a:outerShdw>
          </a:effectLst>
        </p:spPr>
      </p:pic>
      <p:pic>
        <p:nvPicPr>
          <p:cNvPr id="37" name="Google Shape;37;p32" descr="Google Shape;13;p34"/>
          <p:cNvPicPr preferRelativeResize="0"/>
          <p:nvPr/>
        </p:nvPicPr>
        <p:blipFill rotWithShape="1">
          <a:blip r:embed="rId3">
            <a:alphaModFix/>
          </a:blip>
          <a:srcRect/>
          <a:stretch/>
        </p:blipFill>
        <p:spPr>
          <a:xfrm>
            <a:off x="296334" y="234950"/>
            <a:ext cx="1083733" cy="706438"/>
          </a:xfrm>
          <a:prstGeom prst="rect">
            <a:avLst/>
          </a:prstGeom>
          <a:noFill/>
          <a:ln>
            <a:noFill/>
          </a:ln>
          <a:effectLst>
            <a:outerShdw blurRad="50800" dist="38100" rotWithShape="0">
              <a:srgbClr val="000000">
                <a:alpha val="40000"/>
              </a:srgbClr>
            </a:outerShdw>
          </a:effectLst>
        </p:spPr>
      </p:pic>
      <p:sp>
        <p:nvSpPr>
          <p:cNvPr id="38" name="Google Shape;38;p32"/>
          <p:cNvSpPr/>
          <p:nvPr/>
        </p:nvSpPr>
        <p:spPr>
          <a:xfrm>
            <a:off x="0" y="6557553"/>
            <a:ext cx="12192000" cy="191862"/>
          </a:xfrm>
          <a:prstGeom prst="rect">
            <a:avLst/>
          </a:prstGeom>
          <a:solidFill>
            <a:srgbClr val="1F386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39" name="Google Shape;39;p32"/>
          <p:cNvGrpSpPr/>
          <p:nvPr/>
        </p:nvGrpSpPr>
        <p:grpSpPr>
          <a:xfrm>
            <a:off x="1409697" y="6530974"/>
            <a:ext cx="2355856" cy="265117"/>
            <a:chOff x="-1" y="-1"/>
            <a:chExt cx="1766890" cy="265115"/>
          </a:xfrm>
        </p:grpSpPr>
        <p:sp>
          <p:nvSpPr>
            <p:cNvPr id="40" name="Google Shape;40;p32"/>
            <p:cNvSpPr/>
            <p:nvPr/>
          </p:nvSpPr>
          <p:spPr>
            <a:xfrm>
              <a:off x="-1" y="-1"/>
              <a:ext cx="1766890" cy="265115"/>
            </a:xfrm>
            <a:prstGeom prst="rect">
              <a:avLst/>
            </a:prstGeom>
            <a:solidFill>
              <a:srgbClr val="FFFFFF"/>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2"/>
            <p:cNvSpPr txBox="1"/>
            <p:nvPr/>
          </p:nvSpPr>
          <p:spPr>
            <a:xfrm>
              <a:off x="45724" y="-1"/>
              <a:ext cx="1675440" cy="230740"/>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1" u="none" strike="noStrike" cap="none">
                  <a:solidFill>
                    <a:srgbClr val="000000"/>
                  </a:solidFill>
                  <a:latin typeface="Arial"/>
                  <a:ea typeface="Arial"/>
                  <a:cs typeface="Arial"/>
                  <a:sym typeface="Arial"/>
                </a:rPr>
                <a:t>HELTRARON EIGHTEEN</a:t>
              </a:r>
              <a:endParaRPr sz="1400" b="0" i="0" u="none" strike="noStrike" cap="none">
                <a:solidFill>
                  <a:srgbClr val="000000"/>
                </a:solidFill>
                <a:latin typeface="Arial"/>
                <a:ea typeface="Arial"/>
                <a:cs typeface="Arial"/>
                <a:sym typeface="Arial"/>
              </a:endParaRPr>
            </a:p>
          </p:txBody>
        </p:sp>
      </p:grpSp>
      <p:grpSp>
        <p:nvGrpSpPr>
          <p:cNvPr id="42" name="Google Shape;42;p32"/>
          <p:cNvGrpSpPr/>
          <p:nvPr/>
        </p:nvGrpSpPr>
        <p:grpSpPr>
          <a:xfrm>
            <a:off x="8242297" y="6523038"/>
            <a:ext cx="2355856" cy="263526"/>
            <a:chOff x="-1" y="0"/>
            <a:chExt cx="1766890" cy="263525"/>
          </a:xfrm>
        </p:grpSpPr>
        <p:sp>
          <p:nvSpPr>
            <p:cNvPr id="43" name="Google Shape;43;p32"/>
            <p:cNvSpPr/>
            <p:nvPr/>
          </p:nvSpPr>
          <p:spPr>
            <a:xfrm>
              <a:off x="-1" y="0"/>
              <a:ext cx="1766890" cy="263525"/>
            </a:xfrm>
            <a:prstGeom prst="rect">
              <a:avLst/>
            </a:prstGeom>
            <a:solidFill>
              <a:srgbClr val="FFFFFF"/>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2"/>
            <p:cNvSpPr txBox="1"/>
            <p:nvPr/>
          </p:nvSpPr>
          <p:spPr>
            <a:xfrm>
              <a:off x="45724" y="0"/>
              <a:ext cx="1675440" cy="230741"/>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1" u="none" strike="noStrike" cap="none">
                  <a:solidFill>
                    <a:srgbClr val="000000"/>
                  </a:solidFill>
                  <a:latin typeface="Arial"/>
                  <a:ea typeface="Arial"/>
                  <a:cs typeface="Arial"/>
                  <a:sym typeface="Arial"/>
                </a:rPr>
                <a:t>WARRIORS TRAIN HERE</a:t>
              </a:r>
              <a:endParaRPr sz="1400" b="0" i="0" u="none" strike="noStrike" cap="none">
                <a:solidFill>
                  <a:srgbClr val="000000"/>
                </a:solidFill>
                <a:latin typeface="Arial"/>
                <a:ea typeface="Arial"/>
                <a:cs typeface="Arial"/>
                <a:sym typeface="Arial"/>
              </a:endParaRPr>
            </a:p>
          </p:txBody>
        </p:sp>
      </p:grpSp>
      <p:sp>
        <p:nvSpPr>
          <p:cNvPr id="45" name="Google Shape;45;p32"/>
          <p:cNvSpPr txBox="1">
            <a:spLocks noGrp="1"/>
          </p:cNvSpPr>
          <p:nvPr>
            <p:ph type="sldNum" idx="12"/>
          </p:nvPr>
        </p:nvSpPr>
        <p:spPr>
          <a:xfrm>
            <a:off x="11755375" y="6335713"/>
            <a:ext cx="327151" cy="246130"/>
          </a:xfrm>
          <a:prstGeom prst="rect">
            <a:avLst/>
          </a:prstGeom>
          <a:noFill/>
          <a:ln>
            <a:noFill/>
          </a:ln>
        </p:spPr>
        <p:txBody>
          <a:bodyPr spcFirstLastPara="1" wrap="square" lIns="45675" tIns="45675" rIns="45675" bIns="45675" anchor="t" anchorCtr="0">
            <a:sp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46" name="Google Shape;46;p32"/>
          <p:cNvSpPr txBox="1">
            <a:spLocks noGrp="1"/>
          </p:cNvSpPr>
          <p:nvPr>
            <p:ph type="title"/>
          </p:nvPr>
        </p:nvSpPr>
        <p:spPr>
          <a:xfrm>
            <a:off x="1428292" y="299725"/>
            <a:ext cx="9354477" cy="777463"/>
          </a:xfrm>
          <a:prstGeom prst="rect">
            <a:avLst/>
          </a:prstGeom>
          <a:noFill/>
          <a:ln>
            <a:noFill/>
          </a:ln>
        </p:spPr>
        <p:txBody>
          <a:bodyPr spcFirstLastPara="1" wrap="square" lIns="45675" tIns="45675" rIns="45675" bIns="45675" anchor="ctr" anchorCtr="0">
            <a:normAutofit/>
          </a:bodyPr>
          <a:lstStyle>
            <a:lvl1pPr lvl="0" algn="ctr">
              <a:lnSpc>
                <a:spcPct val="90000"/>
              </a:lnSpc>
              <a:spcBef>
                <a:spcPts val="0"/>
              </a:spcBef>
              <a:spcAft>
                <a:spcPts val="0"/>
              </a:spcAft>
              <a:buClr>
                <a:srgbClr val="FFFFFF"/>
              </a:buClr>
              <a:buSzPts val="3600"/>
              <a:buFont typeface="Arial"/>
              <a:buNone/>
              <a:defRPr sz="3600" b="1">
                <a:solidFill>
                  <a:srgbClr val="FFFFFF"/>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7" name="Google Shape;47;p32"/>
          <p:cNvSpPr txBox="1">
            <a:spLocks noGrp="1"/>
          </p:cNvSpPr>
          <p:nvPr>
            <p:ph type="body" idx="1"/>
          </p:nvPr>
        </p:nvSpPr>
        <p:spPr>
          <a:xfrm>
            <a:off x="838200" y="1466851"/>
            <a:ext cx="10515600" cy="4710113"/>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Clr>
                <a:srgbClr val="000000"/>
              </a:buClr>
              <a:buSzPts val="2800"/>
              <a:buFont typeface="Arial"/>
              <a:buChar char="•"/>
              <a:defRPr sz="2800"/>
            </a:lvl1pPr>
            <a:lvl2pPr marL="914400" lvl="1" indent="-406400" algn="l">
              <a:lnSpc>
                <a:spcPct val="90000"/>
              </a:lnSpc>
              <a:spcBef>
                <a:spcPts val="1000"/>
              </a:spcBef>
              <a:spcAft>
                <a:spcPts val="0"/>
              </a:spcAft>
              <a:buClr>
                <a:srgbClr val="000000"/>
              </a:buClr>
              <a:buSzPts val="2800"/>
              <a:buFont typeface="Arial"/>
              <a:buChar char="•"/>
              <a:defRPr sz="2800"/>
            </a:lvl2pPr>
            <a:lvl3pPr marL="1371600" lvl="2" indent="-406400" algn="l">
              <a:lnSpc>
                <a:spcPct val="90000"/>
              </a:lnSpc>
              <a:spcBef>
                <a:spcPts val="1000"/>
              </a:spcBef>
              <a:spcAft>
                <a:spcPts val="0"/>
              </a:spcAft>
              <a:buClr>
                <a:srgbClr val="000000"/>
              </a:buClr>
              <a:buSzPts val="2800"/>
              <a:buFont typeface="Arial"/>
              <a:buChar char="•"/>
              <a:defRPr sz="2800"/>
            </a:lvl3pPr>
            <a:lvl4pPr marL="1828800" lvl="3" indent="-406400" algn="l">
              <a:lnSpc>
                <a:spcPct val="90000"/>
              </a:lnSpc>
              <a:spcBef>
                <a:spcPts val="1000"/>
              </a:spcBef>
              <a:spcAft>
                <a:spcPts val="0"/>
              </a:spcAft>
              <a:buClr>
                <a:srgbClr val="000000"/>
              </a:buClr>
              <a:buSzPts val="2800"/>
              <a:buFont typeface="Arial"/>
              <a:buChar char="•"/>
              <a:defRPr sz="2800"/>
            </a:lvl4pPr>
            <a:lvl5pPr marL="2286000" lvl="4" indent="-406400" algn="l">
              <a:lnSpc>
                <a:spcPct val="90000"/>
              </a:lnSpc>
              <a:spcBef>
                <a:spcPts val="1000"/>
              </a:spcBef>
              <a:spcAft>
                <a:spcPts val="0"/>
              </a:spcAft>
              <a:buClr>
                <a:srgbClr val="000000"/>
              </a:buClr>
              <a:buSzPts val="2800"/>
              <a:buFont typeface="Arial"/>
              <a:buChar char="•"/>
              <a:defRPr sz="28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Tree>
    <p:extLst>
      <p:ext uri="{BB962C8B-B14F-4D97-AF65-F5344CB8AC3E}">
        <p14:creationId xmlns:p14="http://schemas.microsoft.com/office/powerpoint/2010/main" val="1456641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48"/>
        <p:cNvGrpSpPr/>
        <p:nvPr/>
      </p:nvGrpSpPr>
      <p:grpSpPr>
        <a:xfrm>
          <a:off x="0" y="0"/>
          <a:ext cx="0" cy="0"/>
          <a:chOff x="0" y="0"/>
          <a:chExt cx="0" cy="0"/>
        </a:xfrm>
      </p:grpSpPr>
      <p:sp>
        <p:nvSpPr>
          <p:cNvPr id="49" name="Google Shape;49;p33"/>
          <p:cNvSpPr/>
          <p:nvPr/>
        </p:nvSpPr>
        <p:spPr>
          <a:xfrm>
            <a:off x="0" y="1"/>
            <a:ext cx="12192000" cy="1096963"/>
          </a:xfrm>
          <a:prstGeom prst="rect">
            <a:avLst/>
          </a:prstGeom>
          <a:solidFill>
            <a:srgbClr val="1F3864"/>
          </a:solidFill>
          <a:ln w="12700" cap="flat" cmpd="sng">
            <a:solidFill>
              <a:srgbClr val="42719B"/>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000000"/>
              </a:solidFill>
              <a:latin typeface="Arial"/>
              <a:ea typeface="Arial"/>
              <a:cs typeface="Arial"/>
              <a:sym typeface="Arial"/>
            </a:endParaRPr>
          </a:p>
        </p:txBody>
      </p:sp>
      <p:pic>
        <p:nvPicPr>
          <p:cNvPr id="50" name="Google Shape;50;p33" descr="Google Shape;12;p34"/>
          <p:cNvPicPr preferRelativeResize="0"/>
          <p:nvPr/>
        </p:nvPicPr>
        <p:blipFill rotWithShape="1">
          <a:blip r:embed="rId2">
            <a:alphaModFix/>
          </a:blip>
          <a:srcRect/>
          <a:stretch/>
        </p:blipFill>
        <p:spPr>
          <a:xfrm>
            <a:off x="10680701" y="142876"/>
            <a:ext cx="1208617" cy="862013"/>
          </a:xfrm>
          <a:prstGeom prst="rect">
            <a:avLst/>
          </a:prstGeom>
          <a:noFill/>
          <a:ln>
            <a:noFill/>
          </a:ln>
          <a:effectLst>
            <a:outerShdw blurRad="50800" dist="38100" rotWithShape="0">
              <a:srgbClr val="000000">
                <a:alpha val="40000"/>
              </a:srgbClr>
            </a:outerShdw>
          </a:effectLst>
        </p:spPr>
      </p:pic>
      <p:pic>
        <p:nvPicPr>
          <p:cNvPr id="51" name="Google Shape;51;p33" descr="Google Shape;13;p34"/>
          <p:cNvPicPr preferRelativeResize="0"/>
          <p:nvPr/>
        </p:nvPicPr>
        <p:blipFill rotWithShape="1">
          <a:blip r:embed="rId3">
            <a:alphaModFix/>
          </a:blip>
          <a:srcRect/>
          <a:stretch/>
        </p:blipFill>
        <p:spPr>
          <a:xfrm>
            <a:off x="296334" y="234950"/>
            <a:ext cx="1083733" cy="706438"/>
          </a:xfrm>
          <a:prstGeom prst="rect">
            <a:avLst/>
          </a:prstGeom>
          <a:noFill/>
          <a:ln>
            <a:noFill/>
          </a:ln>
          <a:effectLst>
            <a:outerShdw blurRad="50800" dist="38100" rotWithShape="0">
              <a:srgbClr val="000000">
                <a:alpha val="40000"/>
              </a:srgbClr>
            </a:outerShdw>
          </a:effectLst>
        </p:spPr>
      </p:pic>
      <p:sp>
        <p:nvSpPr>
          <p:cNvPr id="52" name="Google Shape;52;p33"/>
          <p:cNvSpPr/>
          <p:nvPr/>
        </p:nvSpPr>
        <p:spPr>
          <a:xfrm>
            <a:off x="0" y="6557553"/>
            <a:ext cx="12192000" cy="191862"/>
          </a:xfrm>
          <a:prstGeom prst="rect">
            <a:avLst/>
          </a:prstGeom>
          <a:solidFill>
            <a:srgbClr val="1F386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53" name="Google Shape;53;p33"/>
          <p:cNvGrpSpPr/>
          <p:nvPr/>
        </p:nvGrpSpPr>
        <p:grpSpPr>
          <a:xfrm>
            <a:off x="1409697" y="6530974"/>
            <a:ext cx="2355856" cy="265117"/>
            <a:chOff x="-1" y="-1"/>
            <a:chExt cx="1766890" cy="265115"/>
          </a:xfrm>
        </p:grpSpPr>
        <p:sp>
          <p:nvSpPr>
            <p:cNvPr id="54" name="Google Shape;54;p33"/>
            <p:cNvSpPr/>
            <p:nvPr/>
          </p:nvSpPr>
          <p:spPr>
            <a:xfrm>
              <a:off x="-1" y="-1"/>
              <a:ext cx="1766890" cy="265115"/>
            </a:xfrm>
            <a:prstGeom prst="rect">
              <a:avLst/>
            </a:prstGeom>
            <a:solidFill>
              <a:srgbClr val="FFFFFF"/>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33"/>
            <p:cNvSpPr txBox="1"/>
            <p:nvPr/>
          </p:nvSpPr>
          <p:spPr>
            <a:xfrm>
              <a:off x="45724" y="-1"/>
              <a:ext cx="1675440" cy="230740"/>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1" u="none" strike="noStrike" cap="none">
                  <a:solidFill>
                    <a:srgbClr val="000000"/>
                  </a:solidFill>
                  <a:latin typeface="Arial"/>
                  <a:ea typeface="Arial"/>
                  <a:cs typeface="Arial"/>
                  <a:sym typeface="Arial"/>
                </a:rPr>
                <a:t>HELTRARON EIGHTEEN</a:t>
              </a:r>
              <a:endParaRPr sz="1400" b="0" i="0" u="none" strike="noStrike" cap="none">
                <a:solidFill>
                  <a:srgbClr val="000000"/>
                </a:solidFill>
                <a:latin typeface="Arial"/>
                <a:ea typeface="Arial"/>
                <a:cs typeface="Arial"/>
                <a:sym typeface="Arial"/>
              </a:endParaRPr>
            </a:p>
          </p:txBody>
        </p:sp>
      </p:grpSp>
      <p:grpSp>
        <p:nvGrpSpPr>
          <p:cNvPr id="56" name="Google Shape;56;p33"/>
          <p:cNvGrpSpPr/>
          <p:nvPr/>
        </p:nvGrpSpPr>
        <p:grpSpPr>
          <a:xfrm>
            <a:off x="8242297" y="6523038"/>
            <a:ext cx="2355856" cy="263526"/>
            <a:chOff x="-1" y="0"/>
            <a:chExt cx="1766890" cy="263525"/>
          </a:xfrm>
        </p:grpSpPr>
        <p:sp>
          <p:nvSpPr>
            <p:cNvPr id="57" name="Google Shape;57;p33"/>
            <p:cNvSpPr/>
            <p:nvPr/>
          </p:nvSpPr>
          <p:spPr>
            <a:xfrm>
              <a:off x="-1" y="0"/>
              <a:ext cx="1766890" cy="263525"/>
            </a:xfrm>
            <a:prstGeom prst="rect">
              <a:avLst/>
            </a:prstGeom>
            <a:solidFill>
              <a:srgbClr val="FFFFFF"/>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33"/>
            <p:cNvSpPr txBox="1"/>
            <p:nvPr/>
          </p:nvSpPr>
          <p:spPr>
            <a:xfrm>
              <a:off x="45724" y="0"/>
              <a:ext cx="1675440" cy="230741"/>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1" u="none" strike="noStrike" cap="none">
                  <a:solidFill>
                    <a:srgbClr val="000000"/>
                  </a:solidFill>
                  <a:latin typeface="Arial"/>
                  <a:ea typeface="Arial"/>
                  <a:cs typeface="Arial"/>
                  <a:sym typeface="Arial"/>
                </a:rPr>
                <a:t>WARRIORS TRAIN HERE</a:t>
              </a:r>
              <a:endParaRPr sz="1400" b="0" i="0" u="none" strike="noStrike" cap="none">
                <a:solidFill>
                  <a:srgbClr val="000000"/>
                </a:solidFill>
                <a:latin typeface="Arial"/>
                <a:ea typeface="Arial"/>
                <a:cs typeface="Arial"/>
                <a:sym typeface="Arial"/>
              </a:endParaRPr>
            </a:p>
          </p:txBody>
        </p:sp>
      </p:grpSp>
      <p:sp>
        <p:nvSpPr>
          <p:cNvPr id="59" name="Google Shape;59;p33"/>
          <p:cNvSpPr txBox="1">
            <a:spLocks noGrp="1"/>
          </p:cNvSpPr>
          <p:nvPr>
            <p:ph type="sldNum" idx="12"/>
          </p:nvPr>
        </p:nvSpPr>
        <p:spPr>
          <a:xfrm>
            <a:off x="11755375" y="6335713"/>
            <a:ext cx="327151" cy="246130"/>
          </a:xfrm>
          <a:prstGeom prst="rect">
            <a:avLst/>
          </a:prstGeom>
          <a:noFill/>
          <a:ln>
            <a:noFill/>
          </a:ln>
        </p:spPr>
        <p:txBody>
          <a:bodyPr spcFirstLastPara="1" wrap="square" lIns="45675" tIns="45675" rIns="45675" bIns="45675" anchor="t" anchorCtr="0">
            <a:sp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60" name="Google Shape;60;p33"/>
          <p:cNvSpPr txBox="1">
            <a:spLocks noGrp="1"/>
          </p:cNvSpPr>
          <p:nvPr>
            <p:ph type="body" idx="1"/>
          </p:nvPr>
        </p:nvSpPr>
        <p:spPr>
          <a:xfrm>
            <a:off x="838200" y="1456876"/>
            <a:ext cx="5181600" cy="4720089"/>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Clr>
                <a:srgbClr val="000000"/>
              </a:buClr>
              <a:buSzPts val="2800"/>
              <a:buFont typeface="Arial"/>
              <a:buChar char="•"/>
              <a:defRPr sz="2800"/>
            </a:lvl1pPr>
            <a:lvl2pPr marL="914400" lvl="1" indent="-406400" algn="l">
              <a:lnSpc>
                <a:spcPct val="90000"/>
              </a:lnSpc>
              <a:spcBef>
                <a:spcPts val="1000"/>
              </a:spcBef>
              <a:spcAft>
                <a:spcPts val="0"/>
              </a:spcAft>
              <a:buClr>
                <a:srgbClr val="000000"/>
              </a:buClr>
              <a:buSzPts val="2800"/>
              <a:buFont typeface="Arial"/>
              <a:buChar char="•"/>
              <a:defRPr sz="2800"/>
            </a:lvl2pPr>
            <a:lvl3pPr marL="1371600" lvl="2" indent="-406400" algn="l">
              <a:lnSpc>
                <a:spcPct val="90000"/>
              </a:lnSpc>
              <a:spcBef>
                <a:spcPts val="1000"/>
              </a:spcBef>
              <a:spcAft>
                <a:spcPts val="0"/>
              </a:spcAft>
              <a:buClr>
                <a:srgbClr val="000000"/>
              </a:buClr>
              <a:buSzPts val="2800"/>
              <a:buFont typeface="Arial"/>
              <a:buChar char="•"/>
              <a:defRPr sz="2800"/>
            </a:lvl3pPr>
            <a:lvl4pPr marL="1828800" lvl="3" indent="-406400" algn="l">
              <a:lnSpc>
                <a:spcPct val="90000"/>
              </a:lnSpc>
              <a:spcBef>
                <a:spcPts val="1000"/>
              </a:spcBef>
              <a:spcAft>
                <a:spcPts val="0"/>
              </a:spcAft>
              <a:buClr>
                <a:srgbClr val="000000"/>
              </a:buClr>
              <a:buSzPts val="2800"/>
              <a:buFont typeface="Arial"/>
              <a:buChar char="•"/>
              <a:defRPr sz="2800"/>
            </a:lvl4pPr>
            <a:lvl5pPr marL="2286000" lvl="4" indent="-406400" algn="l">
              <a:lnSpc>
                <a:spcPct val="90000"/>
              </a:lnSpc>
              <a:spcBef>
                <a:spcPts val="1000"/>
              </a:spcBef>
              <a:spcAft>
                <a:spcPts val="0"/>
              </a:spcAft>
              <a:buClr>
                <a:srgbClr val="000000"/>
              </a:buClr>
              <a:buSzPts val="2800"/>
              <a:buFont typeface="Arial"/>
              <a:buChar char="•"/>
              <a:defRPr sz="28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1" name="Google Shape;61;p33"/>
          <p:cNvSpPr txBox="1">
            <a:spLocks noGrp="1"/>
          </p:cNvSpPr>
          <p:nvPr>
            <p:ph type="body" idx="2"/>
          </p:nvPr>
        </p:nvSpPr>
        <p:spPr>
          <a:xfrm>
            <a:off x="6172200" y="1456876"/>
            <a:ext cx="5181600" cy="4720089"/>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2" name="Google Shape;62;p33"/>
          <p:cNvSpPr txBox="1">
            <a:spLocks noGrp="1"/>
          </p:cNvSpPr>
          <p:nvPr>
            <p:ph type="title"/>
          </p:nvPr>
        </p:nvSpPr>
        <p:spPr>
          <a:xfrm>
            <a:off x="1428292" y="299725"/>
            <a:ext cx="9354477" cy="777463"/>
          </a:xfrm>
          <a:prstGeom prst="rect">
            <a:avLst/>
          </a:prstGeom>
          <a:noFill/>
          <a:ln>
            <a:noFill/>
          </a:ln>
        </p:spPr>
        <p:txBody>
          <a:bodyPr spcFirstLastPara="1" wrap="square" lIns="45675" tIns="45675" rIns="45675" bIns="45675" anchor="ctr" anchorCtr="0">
            <a:normAutofit/>
          </a:bodyPr>
          <a:lstStyle>
            <a:lvl1pPr lvl="0" algn="ctr">
              <a:lnSpc>
                <a:spcPct val="90000"/>
              </a:lnSpc>
              <a:spcBef>
                <a:spcPts val="0"/>
              </a:spcBef>
              <a:spcAft>
                <a:spcPts val="0"/>
              </a:spcAft>
              <a:buClr>
                <a:srgbClr val="FFFFFF"/>
              </a:buClr>
              <a:buSzPts val="3600"/>
              <a:buFont typeface="Arial"/>
              <a:buNone/>
              <a:defRPr sz="3600" b="1">
                <a:solidFill>
                  <a:srgbClr val="FFFFFF"/>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Tree>
    <p:extLst>
      <p:ext uri="{BB962C8B-B14F-4D97-AF65-F5344CB8AC3E}">
        <p14:creationId xmlns:p14="http://schemas.microsoft.com/office/powerpoint/2010/main" val="2637091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p:cSld name="TITLE">
    <p:spTree>
      <p:nvGrpSpPr>
        <p:cNvPr id="1" name="Shape 63"/>
        <p:cNvGrpSpPr/>
        <p:nvPr/>
      </p:nvGrpSpPr>
      <p:grpSpPr>
        <a:xfrm>
          <a:off x="0" y="0"/>
          <a:ext cx="0" cy="0"/>
          <a:chOff x="0" y="0"/>
          <a:chExt cx="0" cy="0"/>
        </a:xfrm>
      </p:grpSpPr>
      <p:sp>
        <p:nvSpPr>
          <p:cNvPr id="64" name="Google Shape;64;p34"/>
          <p:cNvSpPr/>
          <p:nvPr/>
        </p:nvSpPr>
        <p:spPr>
          <a:xfrm>
            <a:off x="0" y="1"/>
            <a:ext cx="12192000" cy="1096963"/>
          </a:xfrm>
          <a:prstGeom prst="rect">
            <a:avLst/>
          </a:prstGeom>
          <a:solidFill>
            <a:srgbClr val="1F3864"/>
          </a:solidFill>
          <a:ln w="12700" cap="flat" cmpd="sng">
            <a:solidFill>
              <a:srgbClr val="42719B"/>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000000"/>
              </a:solidFill>
              <a:latin typeface="Arial"/>
              <a:ea typeface="Arial"/>
              <a:cs typeface="Arial"/>
              <a:sym typeface="Arial"/>
            </a:endParaRPr>
          </a:p>
        </p:txBody>
      </p:sp>
      <p:pic>
        <p:nvPicPr>
          <p:cNvPr id="65" name="Google Shape;65;p34" descr="Google Shape;12;p34"/>
          <p:cNvPicPr preferRelativeResize="0"/>
          <p:nvPr/>
        </p:nvPicPr>
        <p:blipFill rotWithShape="1">
          <a:blip r:embed="rId2">
            <a:alphaModFix/>
          </a:blip>
          <a:srcRect/>
          <a:stretch/>
        </p:blipFill>
        <p:spPr>
          <a:xfrm>
            <a:off x="10680701" y="142876"/>
            <a:ext cx="1208617" cy="862013"/>
          </a:xfrm>
          <a:prstGeom prst="rect">
            <a:avLst/>
          </a:prstGeom>
          <a:noFill/>
          <a:ln>
            <a:noFill/>
          </a:ln>
          <a:effectLst>
            <a:outerShdw blurRad="50800" dist="38100" rotWithShape="0">
              <a:srgbClr val="000000">
                <a:alpha val="40000"/>
              </a:srgbClr>
            </a:outerShdw>
          </a:effectLst>
        </p:spPr>
      </p:pic>
      <p:pic>
        <p:nvPicPr>
          <p:cNvPr id="66" name="Google Shape;66;p34" descr="Google Shape;13;p34"/>
          <p:cNvPicPr preferRelativeResize="0"/>
          <p:nvPr/>
        </p:nvPicPr>
        <p:blipFill rotWithShape="1">
          <a:blip r:embed="rId3">
            <a:alphaModFix/>
          </a:blip>
          <a:srcRect/>
          <a:stretch/>
        </p:blipFill>
        <p:spPr>
          <a:xfrm>
            <a:off x="296334" y="234950"/>
            <a:ext cx="1083733" cy="706438"/>
          </a:xfrm>
          <a:prstGeom prst="rect">
            <a:avLst/>
          </a:prstGeom>
          <a:noFill/>
          <a:ln>
            <a:noFill/>
          </a:ln>
          <a:effectLst>
            <a:outerShdw blurRad="50800" dist="38100" rotWithShape="0">
              <a:srgbClr val="000000">
                <a:alpha val="40000"/>
              </a:srgbClr>
            </a:outerShdw>
          </a:effectLst>
        </p:spPr>
      </p:pic>
      <p:sp>
        <p:nvSpPr>
          <p:cNvPr id="67" name="Google Shape;67;p34"/>
          <p:cNvSpPr/>
          <p:nvPr/>
        </p:nvSpPr>
        <p:spPr>
          <a:xfrm>
            <a:off x="0" y="6557553"/>
            <a:ext cx="12192000" cy="191862"/>
          </a:xfrm>
          <a:prstGeom prst="rect">
            <a:avLst/>
          </a:prstGeom>
          <a:solidFill>
            <a:srgbClr val="1F386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68" name="Google Shape;68;p34"/>
          <p:cNvGrpSpPr/>
          <p:nvPr/>
        </p:nvGrpSpPr>
        <p:grpSpPr>
          <a:xfrm>
            <a:off x="1409697" y="6530974"/>
            <a:ext cx="2355856" cy="265117"/>
            <a:chOff x="-1" y="-1"/>
            <a:chExt cx="1766890" cy="265115"/>
          </a:xfrm>
        </p:grpSpPr>
        <p:sp>
          <p:nvSpPr>
            <p:cNvPr id="69" name="Google Shape;69;p34"/>
            <p:cNvSpPr/>
            <p:nvPr/>
          </p:nvSpPr>
          <p:spPr>
            <a:xfrm>
              <a:off x="-1" y="-1"/>
              <a:ext cx="1766890" cy="265115"/>
            </a:xfrm>
            <a:prstGeom prst="rect">
              <a:avLst/>
            </a:prstGeom>
            <a:solidFill>
              <a:srgbClr val="FFFFFF"/>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34"/>
            <p:cNvSpPr txBox="1"/>
            <p:nvPr/>
          </p:nvSpPr>
          <p:spPr>
            <a:xfrm>
              <a:off x="45724" y="-1"/>
              <a:ext cx="1675440" cy="230740"/>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1" u="none" strike="noStrike" cap="none">
                  <a:solidFill>
                    <a:srgbClr val="000000"/>
                  </a:solidFill>
                  <a:latin typeface="Arial"/>
                  <a:ea typeface="Arial"/>
                  <a:cs typeface="Arial"/>
                  <a:sym typeface="Arial"/>
                </a:rPr>
                <a:t>HELTRARON EIGHTEEN</a:t>
              </a:r>
              <a:endParaRPr sz="1400" b="0" i="0" u="none" strike="noStrike" cap="none">
                <a:solidFill>
                  <a:srgbClr val="000000"/>
                </a:solidFill>
                <a:latin typeface="Arial"/>
                <a:ea typeface="Arial"/>
                <a:cs typeface="Arial"/>
                <a:sym typeface="Arial"/>
              </a:endParaRPr>
            </a:p>
          </p:txBody>
        </p:sp>
      </p:grpSp>
      <p:grpSp>
        <p:nvGrpSpPr>
          <p:cNvPr id="71" name="Google Shape;71;p34"/>
          <p:cNvGrpSpPr/>
          <p:nvPr/>
        </p:nvGrpSpPr>
        <p:grpSpPr>
          <a:xfrm>
            <a:off x="8242297" y="6523038"/>
            <a:ext cx="2355856" cy="263526"/>
            <a:chOff x="-1" y="0"/>
            <a:chExt cx="1766890" cy="263525"/>
          </a:xfrm>
        </p:grpSpPr>
        <p:sp>
          <p:nvSpPr>
            <p:cNvPr id="72" name="Google Shape;72;p34"/>
            <p:cNvSpPr/>
            <p:nvPr/>
          </p:nvSpPr>
          <p:spPr>
            <a:xfrm>
              <a:off x="-1" y="0"/>
              <a:ext cx="1766890" cy="263525"/>
            </a:xfrm>
            <a:prstGeom prst="rect">
              <a:avLst/>
            </a:prstGeom>
            <a:solidFill>
              <a:srgbClr val="FFFFFF"/>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34"/>
            <p:cNvSpPr txBox="1"/>
            <p:nvPr/>
          </p:nvSpPr>
          <p:spPr>
            <a:xfrm>
              <a:off x="45724" y="0"/>
              <a:ext cx="1675440" cy="230741"/>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1" u="none" strike="noStrike" cap="none">
                  <a:solidFill>
                    <a:srgbClr val="000000"/>
                  </a:solidFill>
                  <a:latin typeface="Arial"/>
                  <a:ea typeface="Arial"/>
                  <a:cs typeface="Arial"/>
                  <a:sym typeface="Arial"/>
                </a:rPr>
                <a:t>WARRIORS TRAIN HERE</a:t>
              </a:r>
              <a:endParaRPr sz="1400" b="0" i="0" u="none" strike="noStrike" cap="none">
                <a:solidFill>
                  <a:srgbClr val="000000"/>
                </a:solidFill>
                <a:latin typeface="Arial"/>
                <a:ea typeface="Arial"/>
                <a:cs typeface="Arial"/>
                <a:sym typeface="Arial"/>
              </a:endParaRPr>
            </a:p>
          </p:txBody>
        </p:sp>
      </p:grpSp>
      <p:sp>
        <p:nvSpPr>
          <p:cNvPr id="74" name="Google Shape;74;p34"/>
          <p:cNvSpPr txBox="1">
            <a:spLocks noGrp="1"/>
          </p:cNvSpPr>
          <p:nvPr>
            <p:ph type="sldNum" idx="12"/>
          </p:nvPr>
        </p:nvSpPr>
        <p:spPr>
          <a:xfrm>
            <a:off x="11755375" y="6335713"/>
            <a:ext cx="327151" cy="246130"/>
          </a:xfrm>
          <a:prstGeom prst="rect">
            <a:avLst/>
          </a:prstGeom>
          <a:noFill/>
          <a:ln>
            <a:noFill/>
          </a:ln>
        </p:spPr>
        <p:txBody>
          <a:bodyPr spcFirstLastPara="1" wrap="square" lIns="45675" tIns="45675" rIns="45675" bIns="45675" anchor="t" anchorCtr="0">
            <a:sp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75" name="Google Shape;75;p34"/>
          <p:cNvSpPr txBox="1">
            <a:spLocks noGrp="1"/>
          </p:cNvSpPr>
          <p:nvPr>
            <p:ph type="title"/>
          </p:nvPr>
        </p:nvSpPr>
        <p:spPr>
          <a:xfrm>
            <a:off x="914400" y="394325"/>
            <a:ext cx="10363200" cy="1470026"/>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4000"/>
              <a:buFont typeface="Arial"/>
              <a:buNone/>
              <a:defRPr sz="4000" b="1"/>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76" name="Google Shape;76;p34"/>
          <p:cNvSpPr txBox="1">
            <a:spLocks noGrp="1"/>
          </p:cNvSpPr>
          <p:nvPr>
            <p:ph type="body" idx="1"/>
          </p:nvPr>
        </p:nvSpPr>
        <p:spPr>
          <a:xfrm>
            <a:off x="1828800" y="1892900"/>
            <a:ext cx="8534400" cy="1752601"/>
          </a:xfrm>
          <a:prstGeom prst="rect">
            <a:avLst/>
          </a:prstGeom>
          <a:noFill/>
          <a:ln>
            <a:noFill/>
          </a:ln>
        </p:spPr>
        <p:txBody>
          <a:bodyPr spcFirstLastPara="1" wrap="square" lIns="45675" tIns="45675" rIns="45675" bIns="45675" anchor="t" anchorCtr="0">
            <a:normAutofit/>
          </a:bodyPr>
          <a:lstStyle>
            <a:lvl1pPr marL="457200" lvl="0" indent="-228600" algn="ctr">
              <a:lnSpc>
                <a:spcPct val="90000"/>
              </a:lnSpc>
              <a:spcBef>
                <a:spcPts val="1000"/>
              </a:spcBef>
              <a:spcAft>
                <a:spcPts val="0"/>
              </a:spcAft>
              <a:buClr>
                <a:srgbClr val="888888"/>
              </a:buClr>
              <a:buSzPts val="2800"/>
              <a:buFont typeface="Calibri"/>
              <a:buNone/>
              <a:defRPr sz="2800">
                <a:solidFill>
                  <a:srgbClr val="888888"/>
                </a:solidFill>
                <a:latin typeface="Calibri"/>
                <a:ea typeface="Calibri"/>
                <a:cs typeface="Calibri"/>
                <a:sym typeface="Calibri"/>
              </a:defRPr>
            </a:lvl1pPr>
            <a:lvl2pPr marL="914400" lvl="1" indent="-228600" algn="ctr">
              <a:lnSpc>
                <a:spcPct val="90000"/>
              </a:lnSpc>
              <a:spcBef>
                <a:spcPts val="1000"/>
              </a:spcBef>
              <a:spcAft>
                <a:spcPts val="0"/>
              </a:spcAft>
              <a:buClr>
                <a:srgbClr val="888888"/>
              </a:buClr>
              <a:buSzPts val="2800"/>
              <a:buFont typeface="Calibri"/>
              <a:buNone/>
              <a:defRPr sz="2800">
                <a:solidFill>
                  <a:srgbClr val="888888"/>
                </a:solidFill>
                <a:latin typeface="Calibri"/>
                <a:ea typeface="Calibri"/>
                <a:cs typeface="Calibri"/>
                <a:sym typeface="Calibri"/>
              </a:defRPr>
            </a:lvl2pPr>
            <a:lvl3pPr marL="1371600" lvl="2" indent="-228600" algn="ctr">
              <a:lnSpc>
                <a:spcPct val="90000"/>
              </a:lnSpc>
              <a:spcBef>
                <a:spcPts val="1000"/>
              </a:spcBef>
              <a:spcAft>
                <a:spcPts val="0"/>
              </a:spcAft>
              <a:buClr>
                <a:srgbClr val="888888"/>
              </a:buClr>
              <a:buSzPts val="2800"/>
              <a:buFont typeface="Calibri"/>
              <a:buNone/>
              <a:defRPr sz="2800">
                <a:solidFill>
                  <a:srgbClr val="888888"/>
                </a:solidFill>
                <a:latin typeface="Calibri"/>
                <a:ea typeface="Calibri"/>
                <a:cs typeface="Calibri"/>
                <a:sym typeface="Calibri"/>
              </a:defRPr>
            </a:lvl3pPr>
            <a:lvl4pPr marL="1828800" lvl="3" indent="-228600" algn="ctr">
              <a:lnSpc>
                <a:spcPct val="90000"/>
              </a:lnSpc>
              <a:spcBef>
                <a:spcPts val="1000"/>
              </a:spcBef>
              <a:spcAft>
                <a:spcPts val="0"/>
              </a:spcAft>
              <a:buClr>
                <a:srgbClr val="888888"/>
              </a:buClr>
              <a:buSzPts val="2800"/>
              <a:buFont typeface="Calibri"/>
              <a:buNone/>
              <a:defRPr sz="2800">
                <a:solidFill>
                  <a:srgbClr val="888888"/>
                </a:solidFill>
                <a:latin typeface="Calibri"/>
                <a:ea typeface="Calibri"/>
                <a:cs typeface="Calibri"/>
                <a:sym typeface="Calibri"/>
              </a:defRPr>
            </a:lvl4pPr>
            <a:lvl5pPr marL="2286000" lvl="4" indent="-228600" algn="ctr">
              <a:lnSpc>
                <a:spcPct val="90000"/>
              </a:lnSpc>
              <a:spcBef>
                <a:spcPts val="1000"/>
              </a:spcBef>
              <a:spcAft>
                <a:spcPts val="0"/>
              </a:spcAft>
              <a:buClr>
                <a:srgbClr val="888888"/>
              </a:buClr>
              <a:buSzPts val="2800"/>
              <a:buFont typeface="Calibri"/>
              <a:buNone/>
              <a:defRPr sz="2800">
                <a:solidFill>
                  <a:srgbClr val="888888"/>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Tree>
    <p:extLst>
      <p:ext uri="{BB962C8B-B14F-4D97-AF65-F5344CB8AC3E}">
        <p14:creationId xmlns:p14="http://schemas.microsoft.com/office/powerpoint/2010/main" val="1335809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ICTURE_WITH_CAPTION_TEXT" type="picTx">
  <p:cSld name="PICTURE_WITH_CAPTION_TEXT">
    <p:spTree>
      <p:nvGrpSpPr>
        <p:cNvPr id="1" name="Shape 77"/>
        <p:cNvGrpSpPr/>
        <p:nvPr/>
      </p:nvGrpSpPr>
      <p:grpSpPr>
        <a:xfrm>
          <a:off x="0" y="0"/>
          <a:ext cx="0" cy="0"/>
          <a:chOff x="0" y="0"/>
          <a:chExt cx="0" cy="0"/>
        </a:xfrm>
      </p:grpSpPr>
      <p:sp>
        <p:nvSpPr>
          <p:cNvPr id="78" name="Google Shape;78;p35"/>
          <p:cNvSpPr/>
          <p:nvPr/>
        </p:nvSpPr>
        <p:spPr>
          <a:xfrm>
            <a:off x="0" y="1"/>
            <a:ext cx="12192000" cy="1096963"/>
          </a:xfrm>
          <a:prstGeom prst="rect">
            <a:avLst/>
          </a:prstGeom>
          <a:solidFill>
            <a:srgbClr val="1F3864"/>
          </a:solidFill>
          <a:ln w="12700" cap="flat" cmpd="sng">
            <a:solidFill>
              <a:srgbClr val="42719B"/>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000000"/>
              </a:solidFill>
              <a:latin typeface="Arial"/>
              <a:ea typeface="Arial"/>
              <a:cs typeface="Arial"/>
              <a:sym typeface="Arial"/>
            </a:endParaRPr>
          </a:p>
        </p:txBody>
      </p:sp>
      <p:pic>
        <p:nvPicPr>
          <p:cNvPr id="79" name="Google Shape;79;p35" descr="Google Shape;12;p34"/>
          <p:cNvPicPr preferRelativeResize="0"/>
          <p:nvPr/>
        </p:nvPicPr>
        <p:blipFill rotWithShape="1">
          <a:blip r:embed="rId2">
            <a:alphaModFix/>
          </a:blip>
          <a:srcRect/>
          <a:stretch/>
        </p:blipFill>
        <p:spPr>
          <a:xfrm>
            <a:off x="10680701" y="142876"/>
            <a:ext cx="1208617" cy="862013"/>
          </a:xfrm>
          <a:prstGeom prst="rect">
            <a:avLst/>
          </a:prstGeom>
          <a:noFill/>
          <a:ln>
            <a:noFill/>
          </a:ln>
          <a:effectLst>
            <a:outerShdw blurRad="50800" dist="38100" rotWithShape="0">
              <a:srgbClr val="000000">
                <a:alpha val="40000"/>
              </a:srgbClr>
            </a:outerShdw>
          </a:effectLst>
        </p:spPr>
      </p:pic>
      <p:pic>
        <p:nvPicPr>
          <p:cNvPr id="80" name="Google Shape;80;p35" descr="Google Shape;13;p34"/>
          <p:cNvPicPr preferRelativeResize="0"/>
          <p:nvPr/>
        </p:nvPicPr>
        <p:blipFill rotWithShape="1">
          <a:blip r:embed="rId3">
            <a:alphaModFix/>
          </a:blip>
          <a:srcRect/>
          <a:stretch/>
        </p:blipFill>
        <p:spPr>
          <a:xfrm>
            <a:off x="296334" y="234950"/>
            <a:ext cx="1083733" cy="706438"/>
          </a:xfrm>
          <a:prstGeom prst="rect">
            <a:avLst/>
          </a:prstGeom>
          <a:noFill/>
          <a:ln>
            <a:noFill/>
          </a:ln>
          <a:effectLst>
            <a:outerShdw blurRad="50800" dist="38100" rotWithShape="0">
              <a:srgbClr val="000000">
                <a:alpha val="40000"/>
              </a:srgbClr>
            </a:outerShdw>
          </a:effectLst>
        </p:spPr>
      </p:pic>
      <p:sp>
        <p:nvSpPr>
          <p:cNvPr id="81" name="Google Shape;81;p35"/>
          <p:cNvSpPr/>
          <p:nvPr/>
        </p:nvSpPr>
        <p:spPr>
          <a:xfrm>
            <a:off x="0" y="6557553"/>
            <a:ext cx="12192000" cy="191862"/>
          </a:xfrm>
          <a:prstGeom prst="rect">
            <a:avLst/>
          </a:prstGeom>
          <a:solidFill>
            <a:srgbClr val="1F386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82" name="Google Shape;82;p35"/>
          <p:cNvGrpSpPr/>
          <p:nvPr/>
        </p:nvGrpSpPr>
        <p:grpSpPr>
          <a:xfrm>
            <a:off x="1409697" y="6530974"/>
            <a:ext cx="2355856" cy="265117"/>
            <a:chOff x="-1" y="-1"/>
            <a:chExt cx="1766890" cy="265115"/>
          </a:xfrm>
        </p:grpSpPr>
        <p:sp>
          <p:nvSpPr>
            <p:cNvPr id="83" name="Google Shape;83;p35"/>
            <p:cNvSpPr/>
            <p:nvPr/>
          </p:nvSpPr>
          <p:spPr>
            <a:xfrm>
              <a:off x="-1" y="-1"/>
              <a:ext cx="1766890" cy="265115"/>
            </a:xfrm>
            <a:prstGeom prst="rect">
              <a:avLst/>
            </a:prstGeom>
            <a:solidFill>
              <a:srgbClr val="FFFFFF"/>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35"/>
            <p:cNvSpPr txBox="1"/>
            <p:nvPr/>
          </p:nvSpPr>
          <p:spPr>
            <a:xfrm>
              <a:off x="45724" y="-1"/>
              <a:ext cx="1675440" cy="230740"/>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1" u="none" strike="noStrike" cap="none">
                  <a:solidFill>
                    <a:srgbClr val="000000"/>
                  </a:solidFill>
                  <a:latin typeface="Arial"/>
                  <a:ea typeface="Arial"/>
                  <a:cs typeface="Arial"/>
                  <a:sym typeface="Arial"/>
                </a:rPr>
                <a:t>HELTRARON EIGHTEEN</a:t>
              </a:r>
              <a:endParaRPr sz="1400" b="0" i="0" u="none" strike="noStrike" cap="none">
                <a:solidFill>
                  <a:srgbClr val="000000"/>
                </a:solidFill>
                <a:latin typeface="Arial"/>
                <a:ea typeface="Arial"/>
                <a:cs typeface="Arial"/>
                <a:sym typeface="Arial"/>
              </a:endParaRPr>
            </a:p>
          </p:txBody>
        </p:sp>
      </p:grpSp>
      <p:grpSp>
        <p:nvGrpSpPr>
          <p:cNvPr id="85" name="Google Shape;85;p35"/>
          <p:cNvGrpSpPr/>
          <p:nvPr/>
        </p:nvGrpSpPr>
        <p:grpSpPr>
          <a:xfrm>
            <a:off x="8242297" y="6523038"/>
            <a:ext cx="2355856" cy="263526"/>
            <a:chOff x="-1" y="0"/>
            <a:chExt cx="1766890" cy="263525"/>
          </a:xfrm>
        </p:grpSpPr>
        <p:sp>
          <p:nvSpPr>
            <p:cNvPr id="86" name="Google Shape;86;p35"/>
            <p:cNvSpPr/>
            <p:nvPr/>
          </p:nvSpPr>
          <p:spPr>
            <a:xfrm>
              <a:off x="-1" y="0"/>
              <a:ext cx="1766890" cy="263525"/>
            </a:xfrm>
            <a:prstGeom prst="rect">
              <a:avLst/>
            </a:prstGeom>
            <a:solidFill>
              <a:srgbClr val="FFFFFF"/>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35"/>
            <p:cNvSpPr txBox="1"/>
            <p:nvPr/>
          </p:nvSpPr>
          <p:spPr>
            <a:xfrm>
              <a:off x="45724" y="0"/>
              <a:ext cx="1675440" cy="230741"/>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1" u="none" strike="noStrike" cap="none">
                  <a:solidFill>
                    <a:srgbClr val="000000"/>
                  </a:solidFill>
                  <a:latin typeface="Arial"/>
                  <a:ea typeface="Arial"/>
                  <a:cs typeface="Arial"/>
                  <a:sym typeface="Arial"/>
                </a:rPr>
                <a:t>WARRIORS TRAIN HERE</a:t>
              </a:r>
              <a:endParaRPr sz="1400" b="0" i="0" u="none" strike="noStrike" cap="none">
                <a:solidFill>
                  <a:srgbClr val="000000"/>
                </a:solidFill>
                <a:latin typeface="Arial"/>
                <a:ea typeface="Arial"/>
                <a:cs typeface="Arial"/>
                <a:sym typeface="Arial"/>
              </a:endParaRPr>
            </a:p>
          </p:txBody>
        </p:sp>
      </p:grpSp>
      <p:sp>
        <p:nvSpPr>
          <p:cNvPr id="88" name="Google Shape;88;p35"/>
          <p:cNvSpPr txBox="1">
            <a:spLocks noGrp="1"/>
          </p:cNvSpPr>
          <p:nvPr>
            <p:ph type="sldNum" idx="12"/>
          </p:nvPr>
        </p:nvSpPr>
        <p:spPr>
          <a:xfrm>
            <a:off x="11755375" y="6335713"/>
            <a:ext cx="327151" cy="246130"/>
          </a:xfrm>
          <a:prstGeom prst="rect">
            <a:avLst/>
          </a:prstGeom>
          <a:noFill/>
          <a:ln>
            <a:noFill/>
          </a:ln>
        </p:spPr>
        <p:txBody>
          <a:bodyPr spcFirstLastPara="1" wrap="square" lIns="45675" tIns="45675" rIns="45675" bIns="45675" anchor="t" anchorCtr="0">
            <a:sp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89" name="Google Shape;89;p35"/>
          <p:cNvSpPr txBox="1">
            <a:spLocks noGrp="1"/>
          </p:cNvSpPr>
          <p:nvPr>
            <p:ph type="title"/>
          </p:nvPr>
        </p:nvSpPr>
        <p:spPr>
          <a:xfrm>
            <a:off x="2389718" y="4800600"/>
            <a:ext cx="7315201" cy="566738"/>
          </a:xfrm>
          <a:prstGeom prst="rect">
            <a:avLst/>
          </a:prstGeom>
          <a:noFill/>
          <a:ln>
            <a:noFill/>
          </a:ln>
        </p:spPr>
        <p:txBody>
          <a:bodyPr spcFirstLastPara="1" wrap="square" lIns="45675" tIns="45675" rIns="45675" bIns="45675" anchor="b" anchorCtr="0">
            <a:normAutofit/>
          </a:bodyPr>
          <a:lstStyle>
            <a:lvl1pPr lvl="0" algn="l">
              <a:lnSpc>
                <a:spcPct val="90000"/>
              </a:lnSpc>
              <a:spcBef>
                <a:spcPts val="0"/>
              </a:spcBef>
              <a:spcAft>
                <a:spcPts val="0"/>
              </a:spcAft>
              <a:buClr>
                <a:srgbClr val="000000"/>
              </a:buClr>
              <a:buSzPts val="2000"/>
              <a:buFont typeface="Arial"/>
              <a:buNone/>
              <a:defRPr sz="2000" b="1"/>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90" name="Google Shape;90;p35"/>
          <p:cNvSpPr>
            <a:spLocks noGrp="1"/>
          </p:cNvSpPr>
          <p:nvPr>
            <p:ph type="pic" idx="2"/>
          </p:nvPr>
        </p:nvSpPr>
        <p:spPr>
          <a:xfrm>
            <a:off x="2389718" y="1460089"/>
            <a:ext cx="7315201" cy="32674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1" name="Google Shape;91;p35"/>
          <p:cNvSpPr txBox="1">
            <a:spLocks noGrp="1"/>
          </p:cNvSpPr>
          <p:nvPr>
            <p:ph type="body" idx="1"/>
          </p:nvPr>
        </p:nvSpPr>
        <p:spPr>
          <a:xfrm>
            <a:off x="2389718" y="5367338"/>
            <a:ext cx="7315201" cy="804863"/>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000000"/>
              </a:buClr>
              <a:buSzPts val="1400"/>
              <a:buFont typeface="Calibri"/>
              <a:buNone/>
              <a:defRPr>
                <a:latin typeface="Calibri"/>
                <a:ea typeface="Calibri"/>
                <a:cs typeface="Calibri"/>
                <a:sym typeface="Calibri"/>
              </a:defRPr>
            </a:lvl1pPr>
            <a:lvl2pPr marL="914400" lvl="1" indent="-228600" algn="l">
              <a:lnSpc>
                <a:spcPct val="90000"/>
              </a:lnSpc>
              <a:spcBef>
                <a:spcPts val="1000"/>
              </a:spcBef>
              <a:spcAft>
                <a:spcPts val="0"/>
              </a:spcAft>
              <a:buClr>
                <a:srgbClr val="000000"/>
              </a:buClr>
              <a:buSzPts val="1400"/>
              <a:buFont typeface="Calibri"/>
              <a:buNone/>
              <a:defRPr>
                <a:latin typeface="Calibri"/>
                <a:ea typeface="Calibri"/>
                <a:cs typeface="Calibri"/>
                <a:sym typeface="Calibri"/>
              </a:defRPr>
            </a:lvl2pPr>
            <a:lvl3pPr marL="1371600" lvl="2" indent="-228600" algn="l">
              <a:lnSpc>
                <a:spcPct val="90000"/>
              </a:lnSpc>
              <a:spcBef>
                <a:spcPts val="1000"/>
              </a:spcBef>
              <a:spcAft>
                <a:spcPts val="0"/>
              </a:spcAft>
              <a:buClr>
                <a:srgbClr val="000000"/>
              </a:buClr>
              <a:buSzPts val="1400"/>
              <a:buFont typeface="Calibri"/>
              <a:buNone/>
              <a:defRPr>
                <a:latin typeface="Calibri"/>
                <a:ea typeface="Calibri"/>
                <a:cs typeface="Calibri"/>
                <a:sym typeface="Calibri"/>
              </a:defRPr>
            </a:lvl3pPr>
            <a:lvl4pPr marL="1828800" lvl="3" indent="-228600" algn="l">
              <a:lnSpc>
                <a:spcPct val="90000"/>
              </a:lnSpc>
              <a:spcBef>
                <a:spcPts val="1000"/>
              </a:spcBef>
              <a:spcAft>
                <a:spcPts val="0"/>
              </a:spcAft>
              <a:buClr>
                <a:srgbClr val="000000"/>
              </a:buClr>
              <a:buSzPts val="1400"/>
              <a:buFont typeface="Calibri"/>
              <a:buNone/>
              <a:defRPr>
                <a:latin typeface="Calibri"/>
                <a:ea typeface="Calibri"/>
                <a:cs typeface="Calibri"/>
                <a:sym typeface="Calibri"/>
              </a:defRPr>
            </a:lvl4pPr>
            <a:lvl5pPr marL="2286000" lvl="4" indent="-228600" algn="l">
              <a:lnSpc>
                <a:spcPct val="90000"/>
              </a:lnSpc>
              <a:spcBef>
                <a:spcPts val="1000"/>
              </a:spcBef>
              <a:spcAft>
                <a:spcPts val="0"/>
              </a:spcAft>
              <a:buClr>
                <a:srgbClr val="000000"/>
              </a:buClr>
              <a:buSzPts val="1400"/>
              <a:buFont typeface="Calibri"/>
              <a:buNone/>
              <a:defRPr>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Tree>
    <p:extLst>
      <p:ext uri="{BB962C8B-B14F-4D97-AF65-F5344CB8AC3E}">
        <p14:creationId xmlns:p14="http://schemas.microsoft.com/office/powerpoint/2010/main" val="1590563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SECTION_HEADER" type="secHead">
  <p:cSld name="SECTION_HEADER">
    <p:spTree>
      <p:nvGrpSpPr>
        <p:cNvPr id="1" name="Shape 92"/>
        <p:cNvGrpSpPr/>
        <p:nvPr/>
      </p:nvGrpSpPr>
      <p:grpSpPr>
        <a:xfrm>
          <a:off x="0" y="0"/>
          <a:ext cx="0" cy="0"/>
          <a:chOff x="0" y="0"/>
          <a:chExt cx="0" cy="0"/>
        </a:xfrm>
      </p:grpSpPr>
      <p:sp>
        <p:nvSpPr>
          <p:cNvPr id="93" name="Google Shape;93;p36"/>
          <p:cNvSpPr/>
          <p:nvPr/>
        </p:nvSpPr>
        <p:spPr>
          <a:xfrm>
            <a:off x="0" y="1"/>
            <a:ext cx="12192000" cy="1096963"/>
          </a:xfrm>
          <a:prstGeom prst="rect">
            <a:avLst/>
          </a:prstGeom>
          <a:solidFill>
            <a:srgbClr val="1F3864"/>
          </a:solidFill>
          <a:ln w="12700" cap="flat" cmpd="sng">
            <a:solidFill>
              <a:srgbClr val="42719B"/>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000000"/>
              </a:solidFill>
              <a:latin typeface="Arial"/>
              <a:ea typeface="Arial"/>
              <a:cs typeface="Arial"/>
              <a:sym typeface="Arial"/>
            </a:endParaRPr>
          </a:p>
        </p:txBody>
      </p:sp>
      <p:pic>
        <p:nvPicPr>
          <p:cNvPr id="94" name="Google Shape;94;p36" descr="Google Shape;12;p34"/>
          <p:cNvPicPr preferRelativeResize="0"/>
          <p:nvPr/>
        </p:nvPicPr>
        <p:blipFill rotWithShape="1">
          <a:blip r:embed="rId2">
            <a:alphaModFix/>
          </a:blip>
          <a:srcRect/>
          <a:stretch/>
        </p:blipFill>
        <p:spPr>
          <a:xfrm>
            <a:off x="10680701" y="142876"/>
            <a:ext cx="1208617" cy="862013"/>
          </a:xfrm>
          <a:prstGeom prst="rect">
            <a:avLst/>
          </a:prstGeom>
          <a:noFill/>
          <a:ln>
            <a:noFill/>
          </a:ln>
          <a:effectLst>
            <a:outerShdw blurRad="50800" dist="38100" rotWithShape="0">
              <a:srgbClr val="000000">
                <a:alpha val="40000"/>
              </a:srgbClr>
            </a:outerShdw>
          </a:effectLst>
        </p:spPr>
      </p:pic>
      <p:pic>
        <p:nvPicPr>
          <p:cNvPr id="95" name="Google Shape;95;p36" descr="Google Shape;13;p34"/>
          <p:cNvPicPr preferRelativeResize="0"/>
          <p:nvPr/>
        </p:nvPicPr>
        <p:blipFill rotWithShape="1">
          <a:blip r:embed="rId3">
            <a:alphaModFix/>
          </a:blip>
          <a:srcRect/>
          <a:stretch/>
        </p:blipFill>
        <p:spPr>
          <a:xfrm>
            <a:off x="296334" y="234950"/>
            <a:ext cx="1083733" cy="706438"/>
          </a:xfrm>
          <a:prstGeom prst="rect">
            <a:avLst/>
          </a:prstGeom>
          <a:noFill/>
          <a:ln>
            <a:noFill/>
          </a:ln>
          <a:effectLst>
            <a:outerShdw blurRad="50800" dist="38100" rotWithShape="0">
              <a:srgbClr val="000000">
                <a:alpha val="40000"/>
              </a:srgbClr>
            </a:outerShdw>
          </a:effectLst>
        </p:spPr>
      </p:pic>
      <p:sp>
        <p:nvSpPr>
          <p:cNvPr id="96" name="Google Shape;96;p36"/>
          <p:cNvSpPr/>
          <p:nvPr/>
        </p:nvSpPr>
        <p:spPr>
          <a:xfrm>
            <a:off x="0" y="6557553"/>
            <a:ext cx="12192000" cy="191862"/>
          </a:xfrm>
          <a:prstGeom prst="rect">
            <a:avLst/>
          </a:prstGeom>
          <a:solidFill>
            <a:srgbClr val="1F386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97" name="Google Shape;97;p36"/>
          <p:cNvGrpSpPr/>
          <p:nvPr/>
        </p:nvGrpSpPr>
        <p:grpSpPr>
          <a:xfrm>
            <a:off x="1409697" y="6530974"/>
            <a:ext cx="2355856" cy="265117"/>
            <a:chOff x="-1" y="-1"/>
            <a:chExt cx="1766890" cy="265115"/>
          </a:xfrm>
        </p:grpSpPr>
        <p:sp>
          <p:nvSpPr>
            <p:cNvPr id="98" name="Google Shape;98;p36"/>
            <p:cNvSpPr/>
            <p:nvPr/>
          </p:nvSpPr>
          <p:spPr>
            <a:xfrm>
              <a:off x="-1" y="-1"/>
              <a:ext cx="1766890" cy="265115"/>
            </a:xfrm>
            <a:prstGeom prst="rect">
              <a:avLst/>
            </a:prstGeom>
            <a:solidFill>
              <a:srgbClr val="FFFFFF"/>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36"/>
            <p:cNvSpPr txBox="1"/>
            <p:nvPr/>
          </p:nvSpPr>
          <p:spPr>
            <a:xfrm>
              <a:off x="45724" y="-1"/>
              <a:ext cx="1675440" cy="230740"/>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1" u="none" strike="noStrike" cap="none">
                  <a:solidFill>
                    <a:srgbClr val="000000"/>
                  </a:solidFill>
                  <a:latin typeface="Arial"/>
                  <a:ea typeface="Arial"/>
                  <a:cs typeface="Arial"/>
                  <a:sym typeface="Arial"/>
                </a:rPr>
                <a:t>HELTRARON EIGHTEEN</a:t>
              </a:r>
              <a:endParaRPr sz="1400" b="0" i="0" u="none" strike="noStrike" cap="none">
                <a:solidFill>
                  <a:srgbClr val="000000"/>
                </a:solidFill>
                <a:latin typeface="Arial"/>
                <a:ea typeface="Arial"/>
                <a:cs typeface="Arial"/>
                <a:sym typeface="Arial"/>
              </a:endParaRPr>
            </a:p>
          </p:txBody>
        </p:sp>
      </p:grpSp>
      <p:grpSp>
        <p:nvGrpSpPr>
          <p:cNvPr id="100" name="Google Shape;100;p36"/>
          <p:cNvGrpSpPr/>
          <p:nvPr/>
        </p:nvGrpSpPr>
        <p:grpSpPr>
          <a:xfrm>
            <a:off x="8242297" y="6523038"/>
            <a:ext cx="2355856" cy="263526"/>
            <a:chOff x="-1" y="0"/>
            <a:chExt cx="1766890" cy="263525"/>
          </a:xfrm>
        </p:grpSpPr>
        <p:sp>
          <p:nvSpPr>
            <p:cNvPr id="101" name="Google Shape;101;p36"/>
            <p:cNvSpPr/>
            <p:nvPr/>
          </p:nvSpPr>
          <p:spPr>
            <a:xfrm>
              <a:off x="-1" y="0"/>
              <a:ext cx="1766890" cy="263525"/>
            </a:xfrm>
            <a:prstGeom prst="rect">
              <a:avLst/>
            </a:prstGeom>
            <a:solidFill>
              <a:srgbClr val="FFFFFF"/>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6"/>
            <p:cNvSpPr txBox="1"/>
            <p:nvPr/>
          </p:nvSpPr>
          <p:spPr>
            <a:xfrm>
              <a:off x="45724" y="0"/>
              <a:ext cx="1675440" cy="230741"/>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1" u="none" strike="noStrike" cap="none">
                  <a:solidFill>
                    <a:srgbClr val="000000"/>
                  </a:solidFill>
                  <a:latin typeface="Arial"/>
                  <a:ea typeface="Arial"/>
                  <a:cs typeface="Arial"/>
                  <a:sym typeface="Arial"/>
                </a:rPr>
                <a:t>WARRIORS TRAIN HERE</a:t>
              </a:r>
              <a:endParaRPr sz="1400" b="0" i="0" u="none" strike="noStrike" cap="none">
                <a:solidFill>
                  <a:srgbClr val="000000"/>
                </a:solidFill>
                <a:latin typeface="Arial"/>
                <a:ea typeface="Arial"/>
                <a:cs typeface="Arial"/>
                <a:sym typeface="Arial"/>
              </a:endParaRPr>
            </a:p>
          </p:txBody>
        </p:sp>
      </p:grpSp>
      <p:sp>
        <p:nvSpPr>
          <p:cNvPr id="103" name="Google Shape;103;p36"/>
          <p:cNvSpPr txBox="1">
            <a:spLocks noGrp="1"/>
          </p:cNvSpPr>
          <p:nvPr>
            <p:ph type="sldNum" idx="12"/>
          </p:nvPr>
        </p:nvSpPr>
        <p:spPr>
          <a:xfrm>
            <a:off x="11755375" y="6335713"/>
            <a:ext cx="327151" cy="246130"/>
          </a:xfrm>
          <a:prstGeom prst="rect">
            <a:avLst/>
          </a:prstGeom>
          <a:noFill/>
          <a:ln>
            <a:noFill/>
          </a:ln>
        </p:spPr>
        <p:txBody>
          <a:bodyPr spcFirstLastPara="1" wrap="square" lIns="45675" tIns="45675" rIns="45675" bIns="45675" anchor="t" anchorCtr="0">
            <a:sp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104" name="Google Shape;104;p36"/>
          <p:cNvSpPr txBox="1">
            <a:spLocks noGrp="1"/>
          </p:cNvSpPr>
          <p:nvPr>
            <p:ph type="title"/>
          </p:nvPr>
        </p:nvSpPr>
        <p:spPr>
          <a:xfrm>
            <a:off x="963084" y="4557307"/>
            <a:ext cx="10363201" cy="1362076"/>
          </a:xfrm>
          <a:prstGeom prst="rect">
            <a:avLst/>
          </a:prstGeom>
          <a:noFill/>
          <a:ln>
            <a:noFill/>
          </a:ln>
        </p:spPr>
        <p:txBody>
          <a:bodyPr spcFirstLastPara="1" wrap="square" lIns="45675" tIns="45675" rIns="45675" bIns="45675" anchor="t" anchorCtr="0">
            <a:normAutofit/>
          </a:bodyPr>
          <a:lstStyle>
            <a:lvl1pPr lvl="0" algn="l">
              <a:lnSpc>
                <a:spcPct val="90000"/>
              </a:lnSpc>
              <a:spcBef>
                <a:spcPts val="0"/>
              </a:spcBef>
              <a:spcAft>
                <a:spcPts val="0"/>
              </a:spcAft>
              <a:buClr>
                <a:srgbClr val="000000"/>
              </a:buClr>
              <a:buSzPts val="3200"/>
              <a:buFont typeface="Arial"/>
              <a:buNone/>
              <a:defRPr sz="3200" b="1" i="1"/>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05" name="Google Shape;105;p36"/>
          <p:cNvSpPr txBox="1">
            <a:spLocks noGrp="1"/>
          </p:cNvSpPr>
          <p:nvPr>
            <p:ph type="body" idx="1"/>
          </p:nvPr>
        </p:nvSpPr>
        <p:spPr>
          <a:xfrm>
            <a:off x="963084" y="3624146"/>
            <a:ext cx="10363201" cy="899739"/>
          </a:xfrm>
          <a:prstGeom prst="rect">
            <a:avLst/>
          </a:prstGeom>
          <a:noFill/>
          <a:ln>
            <a:noFill/>
          </a:ln>
        </p:spPr>
        <p:txBody>
          <a:bodyPr spcFirstLastPara="1" wrap="square" lIns="45675" tIns="45675" rIns="45675" bIns="45675" anchor="b" anchorCtr="0">
            <a:normAutofit/>
          </a:bodyPr>
          <a:lstStyle>
            <a:lvl1pPr marL="457200" lvl="0" indent="-228600" algn="l">
              <a:lnSpc>
                <a:spcPct val="90000"/>
              </a:lnSpc>
              <a:spcBef>
                <a:spcPts val="1000"/>
              </a:spcBef>
              <a:spcAft>
                <a:spcPts val="0"/>
              </a:spcAft>
              <a:buClr>
                <a:srgbClr val="888888"/>
              </a:buClr>
              <a:buSzPts val="2000"/>
              <a:buFont typeface="Arial"/>
              <a:buNone/>
              <a:defRPr sz="2000">
                <a:solidFill>
                  <a:srgbClr val="888888"/>
                </a:solidFill>
              </a:defRPr>
            </a:lvl1pPr>
            <a:lvl2pPr marL="914400" lvl="1" indent="-228600" algn="l">
              <a:lnSpc>
                <a:spcPct val="90000"/>
              </a:lnSpc>
              <a:spcBef>
                <a:spcPts val="1000"/>
              </a:spcBef>
              <a:spcAft>
                <a:spcPts val="0"/>
              </a:spcAft>
              <a:buClr>
                <a:srgbClr val="888888"/>
              </a:buClr>
              <a:buSzPts val="2000"/>
              <a:buFont typeface="Arial"/>
              <a:buNone/>
              <a:defRPr sz="2000">
                <a:solidFill>
                  <a:srgbClr val="888888"/>
                </a:solidFill>
              </a:defRPr>
            </a:lvl2pPr>
            <a:lvl3pPr marL="1371600" lvl="2" indent="-228600" algn="l">
              <a:lnSpc>
                <a:spcPct val="90000"/>
              </a:lnSpc>
              <a:spcBef>
                <a:spcPts val="1000"/>
              </a:spcBef>
              <a:spcAft>
                <a:spcPts val="0"/>
              </a:spcAft>
              <a:buClr>
                <a:srgbClr val="888888"/>
              </a:buClr>
              <a:buSzPts val="2000"/>
              <a:buFont typeface="Arial"/>
              <a:buNone/>
              <a:defRPr sz="2000">
                <a:solidFill>
                  <a:srgbClr val="888888"/>
                </a:solidFill>
              </a:defRPr>
            </a:lvl3pPr>
            <a:lvl4pPr marL="1828800" lvl="3" indent="-228600" algn="l">
              <a:lnSpc>
                <a:spcPct val="90000"/>
              </a:lnSpc>
              <a:spcBef>
                <a:spcPts val="1000"/>
              </a:spcBef>
              <a:spcAft>
                <a:spcPts val="0"/>
              </a:spcAft>
              <a:buClr>
                <a:srgbClr val="888888"/>
              </a:buClr>
              <a:buSzPts val="2000"/>
              <a:buFont typeface="Arial"/>
              <a:buNone/>
              <a:defRPr sz="2000">
                <a:solidFill>
                  <a:srgbClr val="888888"/>
                </a:solidFill>
              </a:defRPr>
            </a:lvl4pPr>
            <a:lvl5pPr marL="2286000" lvl="4" indent="-228600" algn="l">
              <a:lnSpc>
                <a:spcPct val="90000"/>
              </a:lnSpc>
              <a:spcBef>
                <a:spcPts val="1000"/>
              </a:spcBef>
              <a:spcAft>
                <a:spcPts val="0"/>
              </a:spcAft>
              <a:buClr>
                <a:srgbClr val="888888"/>
              </a:buClr>
              <a:buSzPts val="2000"/>
              <a:buFont typeface="Arial"/>
              <a:buNone/>
              <a:defRPr sz="2000">
                <a:solidFill>
                  <a:srgbClr val="888888"/>
                </a:solidFill>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cxnSp>
        <p:nvCxnSpPr>
          <p:cNvPr id="106" name="Google Shape;106;p36"/>
          <p:cNvCxnSpPr/>
          <p:nvPr/>
        </p:nvCxnSpPr>
        <p:spPr>
          <a:xfrm>
            <a:off x="-49802" y="1151235"/>
            <a:ext cx="12241804" cy="1"/>
          </a:xfrm>
          <a:prstGeom prst="straightConnector1">
            <a:avLst/>
          </a:prstGeom>
          <a:noFill/>
          <a:ln w="92075" cap="flat" cmpd="sng">
            <a:solidFill>
              <a:srgbClr val="FF0000"/>
            </a:solidFill>
            <a:prstDash val="solid"/>
            <a:miter lim="8000"/>
            <a:headEnd type="none" w="sm" len="sm"/>
            <a:tailEnd type="stealth" w="med" len="med"/>
          </a:ln>
          <a:effectLst>
            <a:outerShdw blurRad="38100" dist="20000" dir="5400000" rotWithShape="0">
              <a:srgbClr val="000000">
                <a:alpha val="35294"/>
              </a:srgbClr>
            </a:outerShdw>
            <a:reflection stA="52000" endPos="40000" sy="-100000" algn="bl" rotWithShape="0"/>
          </a:effectLst>
        </p:spPr>
      </p:cxnSp>
    </p:spTree>
    <p:extLst>
      <p:ext uri="{BB962C8B-B14F-4D97-AF65-F5344CB8AC3E}">
        <p14:creationId xmlns:p14="http://schemas.microsoft.com/office/powerpoint/2010/main" val="972402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Slide" type="title">
  <p:cSld name="1_Title Slide">
    <p:spTree>
      <p:nvGrpSpPr>
        <p:cNvPr id="1" name="Shape 107"/>
        <p:cNvGrpSpPr/>
        <p:nvPr/>
      </p:nvGrpSpPr>
      <p:grpSpPr>
        <a:xfrm>
          <a:off x="0" y="0"/>
          <a:ext cx="0" cy="0"/>
          <a:chOff x="0" y="0"/>
          <a:chExt cx="0" cy="0"/>
        </a:xfrm>
      </p:grpSpPr>
      <p:sp>
        <p:nvSpPr>
          <p:cNvPr id="108" name="Google Shape;108;gbc0488f47c_0_757"/>
          <p:cNvSpPr txBox="1">
            <a:spLocks noGrp="1"/>
          </p:cNvSpPr>
          <p:nvPr>
            <p:ph type="sldNum" idx="12"/>
          </p:nvPr>
        </p:nvSpPr>
        <p:spPr>
          <a:xfrm>
            <a:off x="11755375" y="6335712"/>
            <a:ext cx="327200" cy="226800"/>
          </a:xfrm>
          <a:prstGeom prst="rect">
            <a:avLst/>
          </a:prstGeom>
          <a:noFill/>
          <a:ln>
            <a:noFill/>
          </a:ln>
        </p:spPr>
        <p:txBody>
          <a:bodyPr spcFirstLastPara="1" wrap="square" lIns="45675" tIns="45675" rIns="45675" bIns="45675" anchor="t"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06354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234E06-06AF-4757-AB1E-B475E4FE73F4}"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FCD3B-AE86-4629-A66E-8F75B0E24FC4}" type="slidenum">
              <a:rPr lang="en-US" smtClean="0"/>
              <a:t>‹#›</a:t>
            </a:fld>
            <a:endParaRPr lang="en-US"/>
          </a:p>
        </p:txBody>
      </p:sp>
    </p:spTree>
    <p:extLst>
      <p:ext uri="{BB962C8B-B14F-4D97-AF65-F5344CB8AC3E}">
        <p14:creationId xmlns:p14="http://schemas.microsoft.com/office/powerpoint/2010/main" val="235424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234E06-06AF-4757-AB1E-B475E4FE73F4}"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FCD3B-AE86-4629-A66E-8F75B0E24FC4}" type="slidenum">
              <a:rPr lang="en-US" smtClean="0"/>
              <a:t>‹#›</a:t>
            </a:fld>
            <a:endParaRPr lang="en-US"/>
          </a:p>
        </p:txBody>
      </p:sp>
    </p:spTree>
    <p:extLst>
      <p:ext uri="{BB962C8B-B14F-4D97-AF65-F5344CB8AC3E}">
        <p14:creationId xmlns:p14="http://schemas.microsoft.com/office/powerpoint/2010/main" val="3220156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234E06-06AF-4757-AB1E-B475E4FE73F4}" type="datetimeFigureOut">
              <a:rPr lang="en-US" smtClean="0"/>
              <a:t>10/5/2021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3FCD3B-AE86-4629-A66E-8F75B0E24FC4}" type="slidenum">
              <a:rPr lang="en-US" smtClean="0"/>
              <a:t>‹#›</a:t>
            </a:fld>
            <a:endParaRPr lang="en-US"/>
          </a:p>
        </p:txBody>
      </p:sp>
    </p:spTree>
    <p:extLst>
      <p:ext uri="{BB962C8B-B14F-4D97-AF65-F5344CB8AC3E}">
        <p14:creationId xmlns:p14="http://schemas.microsoft.com/office/powerpoint/2010/main" val="71048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234E06-06AF-4757-AB1E-B475E4FE73F4}" type="datetimeFigureOut">
              <a:rPr lang="en-US" smtClean="0"/>
              <a:t>10/5/2021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3FCD3B-AE86-4629-A66E-8F75B0E24FC4}" type="slidenum">
              <a:rPr lang="en-US" smtClean="0"/>
              <a:t>‹#›</a:t>
            </a:fld>
            <a:endParaRPr lang="en-US"/>
          </a:p>
        </p:txBody>
      </p:sp>
    </p:spTree>
    <p:extLst>
      <p:ext uri="{BB962C8B-B14F-4D97-AF65-F5344CB8AC3E}">
        <p14:creationId xmlns:p14="http://schemas.microsoft.com/office/powerpoint/2010/main" val="338565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34E06-06AF-4757-AB1E-B475E4FE73F4}" type="datetimeFigureOut">
              <a:rPr lang="en-US" smtClean="0"/>
              <a:t>10/5/2021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3FCD3B-AE86-4629-A66E-8F75B0E24FC4}" type="slidenum">
              <a:rPr lang="en-US" smtClean="0"/>
              <a:t>‹#›</a:t>
            </a:fld>
            <a:endParaRPr lang="en-US"/>
          </a:p>
        </p:txBody>
      </p:sp>
    </p:spTree>
    <p:extLst>
      <p:ext uri="{BB962C8B-B14F-4D97-AF65-F5344CB8AC3E}">
        <p14:creationId xmlns:p14="http://schemas.microsoft.com/office/powerpoint/2010/main" val="671882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34E06-06AF-4757-AB1E-B475E4FE73F4}"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FCD3B-AE86-4629-A66E-8F75B0E24FC4}" type="slidenum">
              <a:rPr lang="en-US" smtClean="0"/>
              <a:t>‹#›</a:t>
            </a:fld>
            <a:endParaRPr lang="en-US"/>
          </a:p>
        </p:txBody>
      </p:sp>
    </p:spTree>
    <p:extLst>
      <p:ext uri="{BB962C8B-B14F-4D97-AF65-F5344CB8AC3E}">
        <p14:creationId xmlns:p14="http://schemas.microsoft.com/office/powerpoint/2010/main" val="2606477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34E06-06AF-4757-AB1E-B475E4FE73F4}"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FCD3B-AE86-4629-A66E-8F75B0E24FC4}" type="slidenum">
              <a:rPr lang="en-US" smtClean="0"/>
              <a:t>‹#›</a:t>
            </a:fld>
            <a:endParaRPr lang="en-US"/>
          </a:p>
        </p:txBody>
      </p:sp>
    </p:spTree>
    <p:extLst>
      <p:ext uri="{BB962C8B-B14F-4D97-AF65-F5344CB8AC3E}">
        <p14:creationId xmlns:p14="http://schemas.microsoft.com/office/powerpoint/2010/main" val="307819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34E06-06AF-4757-AB1E-B475E4FE73F4}" type="datetimeFigureOut">
              <a:rPr lang="en-US" smtClean="0"/>
              <a:t>10/5/2021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FCD3B-AE86-4629-A66E-8F75B0E24FC4}"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686840" y="6123"/>
            <a:ext cx="1505160" cy="1448002"/>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123"/>
            <a:ext cx="1614212" cy="1454125"/>
          </a:xfrm>
          <a:prstGeom prst="rect">
            <a:avLst/>
          </a:prstGeom>
        </p:spPr>
      </p:pic>
    </p:spTree>
    <p:extLst>
      <p:ext uri="{BB962C8B-B14F-4D97-AF65-F5344CB8AC3E}">
        <p14:creationId xmlns:p14="http://schemas.microsoft.com/office/powerpoint/2010/main" val="339684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22521-F9EA-4BDF-B5FA-B0314C9594A5}" type="datetimeFigureOut">
              <a:rPr lang="en-US" smtClean="0"/>
              <a:t>10/5/2021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1551E-E269-43AA-95C7-73B1ECF6A792}" type="slidenum">
              <a:rPr lang="en-US" smtClean="0"/>
              <a:t>‹#›</a:t>
            </a:fld>
            <a:endParaRPr lang="en-US"/>
          </a:p>
        </p:txBody>
      </p:sp>
    </p:spTree>
    <p:extLst>
      <p:ext uri="{BB962C8B-B14F-4D97-AF65-F5344CB8AC3E}">
        <p14:creationId xmlns:p14="http://schemas.microsoft.com/office/powerpoint/2010/main" val="3438715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9"/>
          <p:cNvSpPr/>
          <p:nvPr/>
        </p:nvSpPr>
        <p:spPr>
          <a:xfrm>
            <a:off x="0" y="1"/>
            <a:ext cx="12192000" cy="1096963"/>
          </a:xfrm>
          <a:prstGeom prst="rect">
            <a:avLst/>
          </a:prstGeom>
          <a:solidFill>
            <a:srgbClr val="1F3864"/>
          </a:solidFill>
          <a:ln w="12700" cap="flat" cmpd="sng">
            <a:solidFill>
              <a:srgbClr val="42719B"/>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000000"/>
              </a:solidFill>
              <a:latin typeface="Arial"/>
              <a:ea typeface="Arial"/>
              <a:cs typeface="Arial"/>
              <a:sym typeface="Arial"/>
            </a:endParaRPr>
          </a:p>
        </p:txBody>
      </p:sp>
      <p:pic>
        <p:nvPicPr>
          <p:cNvPr id="7" name="Google Shape;7;p29" descr="Google Shape;12;p34"/>
          <p:cNvPicPr preferRelativeResize="0"/>
          <p:nvPr/>
        </p:nvPicPr>
        <p:blipFill rotWithShape="1">
          <a:blip r:embed="rId8">
            <a:alphaModFix/>
          </a:blip>
          <a:srcRect/>
          <a:stretch/>
        </p:blipFill>
        <p:spPr>
          <a:xfrm>
            <a:off x="10680701" y="142876"/>
            <a:ext cx="1208617" cy="862013"/>
          </a:xfrm>
          <a:prstGeom prst="rect">
            <a:avLst/>
          </a:prstGeom>
          <a:noFill/>
          <a:ln>
            <a:noFill/>
          </a:ln>
          <a:effectLst>
            <a:outerShdw blurRad="50800" dist="38100" rotWithShape="0">
              <a:srgbClr val="000000">
                <a:alpha val="40000"/>
              </a:srgbClr>
            </a:outerShdw>
          </a:effectLst>
        </p:spPr>
      </p:pic>
      <p:pic>
        <p:nvPicPr>
          <p:cNvPr id="8" name="Google Shape;8;p29" descr="Google Shape;13;p34"/>
          <p:cNvPicPr preferRelativeResize="0"/>
          <p:nvPr/>
        </p:nvPicPr>
        <p:blipFill rotWithShape="1">
          <a:blip r:embed="rId9">
            <a:alphaModFix/>
          </a:blip>
          <a:srcRect/>
          <a:stretch/>
        </p:blipFill>
        <p:spPr>
          <a:xfrm>
            <a:off x="296334" y="234950"/>
            <a:ext cx="1083733" cy="706438"/>
          </a:xfrm>
          <a:prstGeom prst="rect">
            <a:avLst/>
          </a:prstGeom>
          <a:noFill/>
          <a:ln>
            <a:noFill/>
          </a:ln>
          <a:effectLst>
            <a:outerShdw blurRad="50800" dist="38100" rotWithShape="0">
              <a:srgbClr val="000000">
                <a:alpha val="40000"/>
              </a:srgbClr>
            </a:outerShdw>
          </a:effectLst>
        </p:spPr>
      </p:pic>
      <p:sp>
        <p:nvSpPr>
          <p:cNvPr id="9" name="Google Shape;9;p29"/>
          <p:cNvSpPr/>
          <p:nvPr/>
        </p:nvSpPr>
        <p:spPr>
          <a:xfrm>
            <a:off x="0" y="6557553"/>
            <a:ext cx="12192000" cy="191862"/>
          </a:xfrm>
          <a:prstGeom prst="rect">
            <a:avLst/>
          </a:prstGeom>
          <a:solidFill>
            <a:srgbClr val="1F386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10" name="Google Shape;10;p29"/>
          <p:cNvGrpSpPr/>
          <p:nvPr/>
        </p:nvGrpSpPr>
        <p:grpSpPr>
          <a:xfrm>
            <a:off x="1409697" y="6530974"/>
            <a:ext cx="2355856" cy="265117"/>
            <a:chOff x="-1" y="-1"/>
            <a:chExt cx="1766890" cy="265115"/>
          </a:xfrm>
        </p:grpSpPr>
        <p:sp>
          <p:nvSpPr>
            <p:cNvPr id="11" name="Google Shape;11;p29"/>
            <p:cNvSpPr/>
            <p:nvPr/>
          </p:nvSpPr>
          <p:spPr>
            <a:xfrm>
              <a:off x="-1" y="-1"/>
              <a:ext cx="1766890" cy="265115"/>
            </a:xfrm>
            <a:prstGeom prst="rect">
              <a:avLst/>
            </a:prstGeom>
            <a:solidFill>
              <a:srgbClr val="FFFFFF"/>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9"/>
            <p:cNvSpPr txBox="1"/>
            <p:nvPr/>
          </p:nvSpPr>
          <p:spPr>
            <a:xfrm>
              <a:off x="45724" y="-1"/>
              <a:ext cx="1675440" cy="230740"/>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1" u="none" strike="noStrike" cap="none">
                  <a:solidFill>
                    <a:srgbClr val="000000"/>
                  </a:solidFill>
                  <a:latin typeface="Arial"/>
                  <a:ea typeface="Arial"/>
                  <a:cs typeface="Arial"/>
                  <a:sym typeface="Arial"/>
                </a:rPr>
                <a:t>HELTRARON EIGHTEEN</a:t>
              </a:r>
              <a:endParaRPr sz="1400" b="0" i="0" u="none" strike="noStrike" cap="none">
                <a:solidFill>
                  <a:srgbClr val="000000"/>
                </a:solidFill>
                <a:latin typeface="Arial"/>
                <a:ea typeface="Arial"/>
                <a:cs typeface="Arial"/>
                <a:sym typeface="Arial"/>
              </a:endParaRPr>
            </a:p>
          </p:txBody>
        </p:sp>
      </p:grpSp>
      <p:grpSp>
        <p:nvGrpSpPr>
          <p:cNvPr id="13" name="Google Shape;13;p29"/>
          <p:cNvGrpSpPr/>
          <p:nvPr/>
        </p:nvGrpSpPr>
        <p:grpSpPr>
          <a:xfrm>
            <a:off x="8242297" y="6523038"/>
            <a:ext cx="2355856" cy="263526"/>
            <a:chOff x="-1" y="0"/>
            <a:chExt cx="1766890" cy="263525"/>
          </a:xfrm>
        </p:grpSpPr>
        <p:sp>
          <p:nvSpPr>
            <p:cNvPr id="14" name="Google Shape;14;p29"/>
            <p:cNvSpPr/>
            <p:nvPr/>
          </p:nvSpPr>
          <p:spPr>
            <a:xfrm>
              <a:off x="-1" y="0"/>
              <a:ext cx="1766890" cy="263525"/>
            </a:xfrm>
            <a:prstGeom prst="rect">
              <a:avLst/>
            </a:prstGeom>
            <a:solidFill>
              <a:srgbClr val="FFFFFF"/>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9"/>
            <p:cNvSpPr txBox="1"/>
            <p:nvPr/>
          </p:nvSpPr>
          <p:spPr>
            <a:xfrm>
              <a:off x="45724" y="0"/>
              <a:ext cx="1675440" cy="230741"/>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1" u="none" strike="noStrike" cap="none">
                  <a:solidFill>
                    <a:srgbClr val="000000"/>
                  </a:solidFill>
                  <a:latin typeface="Arial"/>
                  <a:ea typeface="Arial"/>
                  <a:cs typeface="Arial"/>
                  <a:sym typeface="Arial"/>
                </a:rPr>
                <a:t>WARRIORS TRAIN HERE</a:t>
              </a:r>
              <a:endParaRPr sz="1400" b="0" i="0" u="none" strike="noStrike" cap="none">
                <a:solidFill>
                  <a:srgbClr val="000000"/>
                </a:solidFill>
                <a:latin typeface="Arial"/>
                <a:ea typeface="Arial"/>
                <a:cs typeface="Arial"/>
                <a:sym typeface="Arial"/>
              </a:endParaRPr>
            </a:p>
          </p:txBody>
        </p:sp>
      </p:grpSp>
      <p:sp>
        <p:nvSpPr>
          <p:cNvPr id="16" name="Google Shape;16;p29"/>
          <p:cNvSpPr txBox="1">
            <a:spLocks noGrp="1"/>
          </p:cNvSpPr>
          <p:nvPr>
            <p:ph type="sldNum" idx="12"/>
          </p:nvPr>
        </p:nvSpPr>
        <p:spPr>
          <a:xfrm>
            <a:off x="11755375" y="6335713"/>
            <a:ext cx="327151" cy="246130"/>
          </a:xfrm>
          <a:prstGeom prst="rect">
            <a:avLst/>
          </a:prstGeom>
          <a:noFill/>
          <a:ln>
            <a:noFill/>
          </a:ln>
        </p:spPr>
        <p:txBody>
          <a:bodyPr spcFirstLastPara="1" wrap="square" lIns="45675" tIns="45675" rIns="45675" bIns="45675" anchor="t" anchorCtr="0">
            <a:sp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pic>
        <p:nvPicPr>
          <p:cNvPr id="17" name="Google Shape;17;p29" descr="Google Shape;19;p35"/>
          <p:cNvPicPr preferRelativeResize="0"/>
          <p:nvPr/>
        </p:nvPicPr>
        <p:blipFill rotWithShape="1">
          <a:blip r:embed="rId8">
            <a:alphaModFix/>
          </a:blip>
          <a:srcRect/>
          <a:stretch/>
        </p:blipFill>
        <p:spPr>
          <a:xfrm>
            <a:off x="4538134" y="1611313"/>
            <a:ext cx="3126319" cy="2227263"/>
          </a:xfrm>
          <a:prstGeom prst="rect">
            <a:avLst/>
          </a:prstGeom>
          <a:noFill/>
          <a:ln>
            <a:noFill/>
          </a:ln>
        </p:spPr>
      </p:pic>
      <p:sp>
        <p:nvSpPr>
          <p:cNvPr id="18" name="Google Shape;18;p29"/>
          <p:cNvSpPr txBox="1"/>
          <p:nvPr/>
        </p:nvSpPr>
        <p:spPr>
          <a:xfrm>
            <a:off x="1489718" y="266007"/>
            <a:ext cx="9231615" cy="757039"/>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800"/>
              <a:buFont typeface="Arial Black"/>
              <a:buNone/>
            </a:pPr>
            <a:r>
              <a:rPr lang="en-US" sz="4800" b="0" i="0" u="none" strike="noStrike" cap="none">
                <a:solidFill>
                  <a:srgbClr val="FFFFFF"/>
                </a:solidFill>
                <a:latin typeface="Arial Black"/>
                <a:ea typeface="Arial Black"/>
                <a:cs typeface="Arial Black"/>
                <a:sym typeface="Arial Black"/>
              </a:rPr>
              <a:t>Vigilant Eagles</a:t>
            </a:r>
            <a:endParaRPr sz="1400" b="0" i="0" u="none" strike="noStrike" cap="none">
              <a:solidFill>
                <a:srgbClr val="000000"/>
              </a:solidFill>
              <a:latin typeface="Arial"/>
              <a:ea typeface="Arial"/>
              <a:cs typeface="Arial"/>
              <a:sym typeface="Arial"/>
            </a:endParaRPr>
          </a:p>
        </p:txBody>
      </p:sp>
      <p:sp>
        <p:nvSpPr>
          <p:cNvPr id="19" name="Google Shape;19;p29"/>
          <p:cNvSpPr txBox="1">
            <a:spLocks noGrp="1"/>
          </p:cNvSpPr>
          <p:nvPr>
            <p:ph type="title"/>
          </p:nvPr>
        </p:nvSpPr>
        <p:spPr>
          <a:xfrm>
            <a:off x="609600" y="92075"/>
            <a:ext cx="10972800" cy="1508127"/>
          </a:xfrm>
          <a:prstGeom prst="rect">
            <a:avLst/>
          </a:prstGeom>
          <a:noFill/>
          <a:ln>
            <a:noFill/>
          </a:ln>
        </p:spPr>
        <p:txBody>
          <a:bodyPr spcFirstLastPara="1" wrap="square" lIns="45675" tIns="45675" rIns="45675" bIns="45675" anchor="ctr" anchorCtr="0">
            <a:noAutofit/>
          </a:bodyPr>
          <a:lstStyle>
            <a:lvl1pPr marR="0" lvl="0" algn="l" rtl="0">
              <a:lnSpc>
                <a:spcPct val="9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1pPr>
            <a:lvl2pPr marR="0" lvl="1" algn="l" rtl="0">
              <a:lnSpc>
                <a:spcPct val="9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2pPr>
            <a:lvl3pPr marR="0" lvl="2" algn="l" rtl="0">
              <a:lnSpc>
                <a:spcPct val="9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3pPr>
            <a:lvl4pPr marR="0" lvl="3" algn="l" rtl="0">
              <a:lnSpc>
                <a:spcPct val="9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4pPr>
            <a:lvl5pPr marR="0" lvl="4" algn="l" rtl="0">
              <a:lnSpc>
                <a:spcPct val="9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5pPr>
            <a:lvl6pPr marR="0" lvl="5" algn="l" rtl="0">
              <a:lnSpc>
                <a:spcPct val="9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6pPr>
            <a:lvl7pPr marR="0" lvl="6" algn="l" rtl="0">
              <a:lnSpc>
                <a:spcPct val="9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7pPr>
            <a:lvl8pPr marR="0" lvl="7" algn="l" rtl="0">
              <a:lnSpc>
                <a:spcPct val="9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8pPr>
            <a:lvl9pPr marR="0" lvl="8" algn="l" rtl="0">
              <a:lnSpc>
                <a:spcPct val="9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9pPr>
          </a:lstStyle>
          <a:p>
            <a:endParaRPr/>
          </a:p>
        </p:txBody>
      </p:sp>
      <p:sp>
        <p:nvSpPr>
          <p:cNvPr id="20" name="Google Shape;20;p29"/>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843113629"/>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bc0488f47c_0_583"/>
          <p:cNvSpPr txBox="1">
            <a:spLocks noGrp="1"/>
          </p:cNvSpPr>
          <p:nvPr>
            <p:ph type="sldNum" idx="12"/>
          </p:nvPr>
        </p:nvSpPr>
        <p:spPr>
          <a:xfrm>
            <a:off x="10375846" y="6335712"/>
            <a:ext cx="174600" cy="226800"/>
          </a:xfrm>
          <a:prstGeom prst="rect">
            <a:avLst/>
          </a:prstGeom>
          <a:noFill/>
          <a:ln>
            <a:noFill/>
          </a:ln>
        </p:spPr>
        <p:txBody>
          <a:bodyPr spcFirstLastPara="1" wrap="square" lIns="45675" tIns="45675" rIns="45675" bIns="45675" anchor="t" anchorCtr="0">
            <a:noAutofit/>
          </a:bodyPr>
          <a:lstStyle/>
          <a:p>
            <a:fld id="{00000000-1234-1234-1234-123412341234}" type="slidenum">
              <a:rPr lang="en-US" kern="0"/>
              <a:pPr/>
              <a:t>1</a:t>
            </a:fld>
            <a:endParaRPr kern="0"/>
          </a:p>
        </p:txBody>
      </p:sp>
      <p:sp>
        <p:nvSpPr>
          <p:cNvPr id="114" name="Google Shape;114;gbc0488f47c_0_583"/>
          <p:cNvSpPr txBox="1">
            <a:spLocks noGrp="1"/>
          </p:cNvSpPr>
          <p:nvPr>
            <p:ph type="ctrTitle" idx="4294967295"/>
          </p:nvPr>
        </p:nvSpPr>
        <p:spPr>
          <a:xfrm>
            <a:off x="1524001" y="4117975"/>
            <a:ext cx="9144000" cy="2082900"/>
          </a:xfrm>
          <a:prstGeom prst="rect">
            <a:avLst/>
          </a:prstGeom>
          <a:noFill/>
          <a:ln>
            <a:noFill/>
          </a:ln>
        </p:spPr>
        <p:txBody>
          <a:bodyPr spcFirstLastPara="1" wrap="square" lIns="45675" tIns="45675" rIns="45675" bIns="45675" anchor="ctr" anchorCtr="0">
            <a:noAutofit/>
          </a:bodyPr>
          <a:lstStyle/>
          <a:p>
            <a:pPr algn="ctr"/>
            <a:r>
              <a:rPr lang="en-US" dirty="0" smtClean="0"/>
              <a:t>ADB SCREENING GUIDE</a:t>
            </a:r>
            <a:endParaRPr sz="2000" b="1" dirty="0"/>
          </a:p>
          <a:p>
            <a:pPr algn="ctr"/>
            <a:r>
              <a:rPr lang="en-US" sz="2000" b="1" dirty="0"/>
              <a:t>Standardization and Training Department</a:t>
            </a:r>
            <a:endParaRPr sz="2000" b="1" dirty="0"/>
          </a:p>
        </p:txBody>
      </p:sp>
    </p:spTree>
    <p:extLst>
      <p:ext uri="{BB962C8B-B14F-4D97-AF65-F5344CB8AC3E}">
        <p14:creationId xmlns:p14="http://schemas.microsoft.com/office/powerpoint/2010/main" val="3453752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p:txBody>
          <a:bodyPr>
            <a:normAutofit/>
          </a:bodyPr>
          <a:lstStyle/>
          <a:p>
            <a:r>
              <a:rPr lang="en-US" sz="3200" dirty="0" smtClean="0"/>
              <a:t>Block 6</a:t>
            </a:r>
          </a:p>
          <a:p>
            <a:pPr lvl="1"/>
            <a:r>
              <a:rPr lang="en-US" dirty="0" smtClean="0"/>
              <a:t>Oil added to each engine</a:t>
            </a:r>
          </a:p>
          <a:p>
            <a:pPr lvl="1"/>
            <a:r>
              <a:rPr lang="en-US" dirty="0" smtClean="0"/>
              <a:t>TH-57:</a:t>
            </a:r>
          </a:p>
          <a:p>
            <a:pPr lvl="2"/>
            <a:r>
              <a:rPr lang="en-US" sz="2000" dirty="0" smtClean="0"/>
              <a:t>1:  ENG</a:t>
            </a:r>
          </a:p>
          <a:p>
            <a:pPr lvl="2"/>
            <a:r>
              <a:rPr lang="en-US" sz="2000" dirty="0" smtClean="0"/>
              <a:t>2:  XMSN</a:t>
            </a:r>
          </a:p>
          <a:p>
            <a:pPr lvl="2"/>
            <a:r>
              <a:rPr lang="en-US" sz="2000" dirty="0" smtClean="0"/>
              <a:t>3:  T/R</a:t>
            </a:r>
          </a:p>
          <a:p>
            <a:pPr lvl="2"/>
            <a:r>
              <a:rPr lang="en-US" sz="2000" dirty="0" smtClean="0"/>
              <a:t>4:  HYD</a:t>
            </a:r>
          </a:p>
          <a:p>
            <a:pPr lvl="1"/>
            <a:endParaRPr lang="en-US" sz="2000" dirty="0"/>
          </a:p>
        </p:txBody>
      </p:sp>
      <p:pic>
        <p:nvPicPr>
          <p:cNvPr id="6" name="Content Placeholder 5"/>
          <p:cNvPicPr>
            <a:picLocks noGrp="1"/>
          </p:cNvPicPr>
          <p:nvPr>
            <p:ph sz="half" idx="4294967295"/>
          </p:nvPr>
        </p:nvPicPr>
        <p:blipFill rotWithShape="1">
          <a:blip r:embed="rId2"/>
          <a:srcRect l="1892" t="17504" b="18728"/>
          <a:stretch/>
        </p:blipFill>
        <p:spPr bwMode="auto">
          <a:xfrm>
            <a:off x="5762625" y="1690688"/>
            <a:ext cx="6429375" cy="2205037"/>
          </a:xfrm>
          <a:prstGeom prst="rect">
            <a:avLst/>
          </a:prstGeom>
          <a:ln>
            <a:noFill/>
          </a:ln>
          <a:extLst>
            <a:ext uri="{53640926-AAD7-44D8-BBD7-CCE9431645EC}">
              <a14:shadowObscured xmlns:a14="http://schemas.microsoft.com/office/drawing/2010/main"/>
            </a:ext>
          </a:extLst>
        </p:spPr>
      </p:pic>
      <p:sp>
        <p:nvSpPr>
          <p:cNvPr id="4" name="Title 3"/>
          <p:cNvSpPr>
            <a:spLocks noGrp="1"/>
          </p:cNvSpPr>
          <p:nvPr>
            <p:ph type="title"/>
          </p:nvPr>
        </p:nvSpPr>
        <p:spPr/>
        <p:txBody>
          <a:bodyPr/>
          <a:lstStyle/>
          <a:p>
            <a:r>
              <a:rPr lang="en-US" dirty="0" smtClean="0"/>
              <a:t>Aircraft Inspection and Acceptance Sheet </a:t>
            </a:r>
            <a:endParaRPr lang="en-US" dirty="0"/>
          </a:p>
        </p:txBody>
      </p:sp>
      <p:sp>
        <p:nvSpPr>
          <p:cNvPr id="2" name="Rectangle 1"/>
          <p:cNvSpPr/>
          <p:nvPr/>
        </p:nvSpPr>
        <p:spPr>
          <a:xfrm>
            <a:off x="9695984" y="1844493"/>
            <a:ext cx="1577881" cy="33314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83211" y="1869862"/>
            <a:ext cx="818606" cy="307777"/>
          </a:xfrm>
          <a:prstGeom prst="rect">
            <a:avLst/>
          </a:prstGeom>
          <a:noFill/>
        </p:spPr>
        <p:txBody>
          <a:bodyPr wrap="square" rtlCol="0">
            <a:spAutoFit/>
          </a:bodyPr>
          <a:lstStyle/>
          <a:p>
            <a:r>
              <a:rPr lang="en-US" sz="1400" dirty="0" smtClean="0"/>
              <a:t>TH-57C</a:t>
            </a:r>
            <a:endParaRPr lang="en-US" sz="1400" dirty="0"/>
          </a:p>
        </p:txBody>
      </p:sp>
      <p:sp>
        <p:nvSpPr>
          <p:cNvPr id="7" name="TextBox 6"/>
          <p:cNvSpPr txBox="1"/>
          <p:nvPr/>
        </p:nvSpPr>
        <p:spPr>
          <a:xfrm>
            <a:off x="5867816" y="1869862"/>
            <a:ext cx="936303" cy="307777"/>
          </a:xfrm>
          <a:prstGeom prst="rect">
            <a:avLst/>
          </a:prstGeom>
          <a:noFill/>
        </p:spPr>
        <p:txBody>
          <a:bodyPr wrap="square" rtlCol="0">
            <a:spAutoFit/>
          </a:bodyPr>
          <a:lstStyle/>
          <a:p>
            <a:r>
              <a:rPr lang="en-US" sz="1400" dirty="0" smtClean="0"/>
              <a:t>170138</a:t>
            </a:r>
            <a:endParaRPr lang="en-US" sz="1400" dirty="0"/>
          </a:p>
        </p:txBody>
      </p:sp>
      <p:sp>
        <p:nvSpPr>
          <p:cNvPr id="8" name="TextBox 7"/>
          <p:cNvSpPr txBox="1"/>
          <p:nvPr/>
        </p:nvSpPr>
        <p:spPr>
          <a:xfrm>
            <a:off x="7467600" y="1904804"/>
            <a:ext cx="914400" cy="307777"/>
          </a:xfrm>
          <a:prstGeom prst="rect">
            <a:avLst/>
          </a:prstGeom>
          <a:noFill/>
        </p:spPr>
        <p:txBody>
          <a:bodyPr wrap="square" rtlCol="0">
            <a:spAutoFit/>
          </a:bodyPr>
          <a:lstStyle/>
          <a:p>
            <a:r>
              <a:rPr lang="en-US" sz="1400" dirty="0" smtClean="0"/>
              <a:t>CTW-5</a:t>
            </a:r>
            <a:endParaRPr lang="en-US" sz="1400" dirty="0"/>
          </a:p>
        </p:txBody>
      </p:sp>
      <p:sp>
        <p:nvSpPr>
          <p:cNvPr id="9" name="TextBox 8"/>
          <p:cNvSpPr txBox="1"/>
          <p:nvPr/>
        </p:nvSpPr>
        <p:spPr>
          <a:xfrm>
            <a:off x="8399817" y="1904803"/>
            <a:ext cx="481231" cy="307777"/>
          </a:xfrm>
          <a:prstGeom prst="rect">
            <a:avLst/>
          </a:prstGeom>
          <a:noFill/>
        </p:spPr>
        <p:txBody>
          <a:bodyPr wrap="square" rtlCol="0">
            <a:spAutoFit/>
          </a:bodyPr>
          <a:lstStyle/>
          <a:p>
            <a:r>
              <a:rPr lang="en-US" sz="1400" dirty="0" smtClean="0"/>
              <a:t>N/A</a:t>
            </a:r>
            <a:endParaRPr lang="en-US" sz="1400" dirty="0"/>
          </a:p>
        </p:txBody>
      </p:sp>
      <p:sp>
        <p:nvSpPr>
          <p:cNvPr id="10" name="TextBox 9"/>
          <p:cNvSpPr txBox="1"/>
          <p:nvPr/>
        </p:nvSpPr>
        <p:spPr>
          <a:xfrm>
            <a:off x="8853183" y="1946260"/>
            <a:ext cx="480202" cy="430887"/>
          </a:xfrm>
          <a:prstGeom prst="rect">
            <a:avLst/>
          </a:prstGeom>
          <a:noFill/>
        </p:spPr>
        <p:txBody>
          <a:bodyPr wrap="square" rtlCol="0">
            <a:spAutoFit/>
          </a:bodyPr>
          <a:lstStyle/>
          <a:p>
            <a:r>
              <a:rPr lang="en-US" sz="1100" dirty="0" smtClean="0"/>
              <a:t>F-24</a:t>
            </a:r>
          </a:p>
          <a:p>
            <a:endParaRPr lang="en-US" sz="1100" dirty="0"/>
          </a:p>
        </p:txBody>
      </p:sp>
      <p:sp>
        <p:nvSpPr>
          <p:cNvPr id="11" name="TextBox 10"/>
          <p:cNvSpPr txBox="1"/>
          <p:nvPr/>
        </p:nvSpPr>
        <p:spPr>
          <a:xfrm>
            <a:off x="9280000" y="1956198"/>
            <a:ext cx="415984" cy="261610"/>
          </a:xfrm>
          <a:prstGeom prst="rect">
            <a:avLst/>
          </a:prstGeom>
          <a:noFill/>
        </p:spPr>
        <p:txBody>
          <a:bodyPr wrap="square" rtlCol="0">
            <a:spAutoFit/>
          </a:bodyPr>
          <a:lstStyle/>
          <a:p>
            <a:r>
              <a:rPr lang="en-US" sz="1100" dirty="0" smtClean="0"/>
              <a:t>70</a:t>
            </a:r>
            <a:endParaRPr lang="en-US" sz="1100" dirty="0"/>
          </a:p>
        </p:txBody>
      </p:sp>
      <p:sp>
        <p:nvSpPr>
          <p:cNvPr id="12" name="TextBox 11"/>
          <p:cNvSpPr txBox="1"/>
          <p:nvPr/>
        </p:nvSpPr>
        <p:spPr>
          <a:xfrm>
            <a:off x="9977204" y="1554314"/>
            <a:ext cx="1934041" cy="261610"/>
          </a:xfrm>
          <a:prstGeom prst="rect">
            <a:avLst/>
          </a:prstGeom>
          <a:noFill/>
        </p:spPr>
        <p:txBody>
          <a:bodyPr wrap="square" rtlCol="0">
            <a:spAutoFit/>
          </a:bodyPr>
          <a:lstStyle/>
          <a:p>
            <a:r>
              <a:rPr lang="en-US" sz="1100" dirty="0" smtClean="0"/>
              <a:t>ENG XMSN T/R HYD</a:t>
            </a:r>
            <a:endParaRPr lang="en-US" sz="1100" dirty="0"/>
          </a:p>
        </p:txBody>
      </p:sp>
    </p:spTree>
    <p:extLst>
      <p:ext uri="{BB962C8B-B14F-4D97-AF65-F5344CB8AC3E}">
        <p14:creationId xmlns:p14="http://schemas.microsoft.com/office/powerpoint/2010/main" val="2122348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p:txBody>
          <a:bodyPr>
            <a:normAutofit/>
          </a:bodyPr>
          <a:lstStyle/>
          <a:p>
            <a:r>
              <a:rPr lang="en-US" sz="3200" dirty="0" smtClean="0"/>
              <a:t>Block 7</a:t>
            </a:r>
          </a:p>
          <a:p>
            <a:pPr lvl="1"/>
            <a:r>
              <a:rPr lang="en-US" dirty="0" smtClean="0"/>
              <a:t>Today’s Julian Date</a:t>
            </a:r>
          </a:p>
          <a:p>
            <a:pPr lvl="1"/>
            <a:endParaRPr lang="en-US" sz="2000" dirty="0"/>
          </a:p>
        </p:txBody>
      </p:sp>
      <p:sp>
        <p:nvSpPr>
          <p:cNvPr id="4" name="Title 3"/>
          <p:cNvSpPr>
            <a:spLocks noGrp="1"/>
          </p:cNvSpPr>
          <p:nvPr>
            <p:ph type="title"/>
          </p:nvPr>
        </p:nvSpPr>
        <p:spPr/>
        <p:txBody>
          <a:bodyPr/>
          <a:lstStyle/>
          <a:p>
            <a:r>
              <a:rPr lang="en-US" dirty="0" smtClean="0"/>
              <a:t>Aircraft Inspection and Acceptance Sheet </a:t>
            </a:r>
            <a:endParaRPr lang="en-US" dirty="0"/>
          </a:p>
        </p:txBody>
      </p:sp>
      <p:pic>
        <p:nvPicPr>
          <p:cNvPr id="6" name="Content Placeholder 5"/>
          <p:cNvPicPr>
            <a:picLocks noGrp="1"/>
          </p:cNvPicPr>
          <p:nvPr>
            <p:ph sz="half" idx="4294967295"/>
          </p:nvPr>
        </p:nvPicPr>
        <p:blipFill rotWithShape="1">
          <a:blip r:embed="rId2"/>
          <a:srcRect l="1892" t="17504" b="18728"/>
          <a:stretch/>
        </p:blipFill>
        <p:spPr bwMode="auto">
          <a:xfrm>
            <a:off x="5362575" y="1690688"/>
            <a:ext cx="6829425" cy="2205037"/>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11223120" y="1825625"/>
            <a:ext cx="868581" cy="31721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67196" y="1844493"/>
            <a:ext cx="818606" cy="307777"/>
          </a:xfrm>
          <a:prstGeom prst="rect">
            <a:avLst/>
          </a:prstGeom>
          <a:noFill/>
        </p:spPr>
        <p:txBody>
          <a:bodyPr wrap="square" rtlCol="0">
            <a:spAutoFit/>
          </a:bodyPr>
          <a:lstStyle/>
          <a:p>
            <a:r>
              <a:rPr lang="en-US" sz="1400" dirty="0" smtClean="0"/>
              <a:t>TH-57C</a:t>
            </a:r>
            <a:endParaRPr lang="en-US" sz="1400" dirty="0"/>
          </a:p>
        </p:txBody>
      </p:sp>
      <p:sp>
        <p:nvSpPr>
          <p:cNvPr id="7" name="TextBox 6"/>
          <p:cNvSpPr txBox="1"/>
          <p:nvPr/>
        </p:nvSpPr>
        <p:spPr>
          <a:xfrm>
            <a:off x="5512321" y="1881721"/>
            <a:ext cx="936303" cy="307777"/>
          </a:xfrm>
          <a:prstGeom prst="rect">
            <a:avLst/>
          </a:prstGeom>
          <a:noFill/>
        </p:spPr>
        <p:txBody>
          <a:bodyPr wrap="square" rtlCol="0">
            <a:spAutoFit/>
          </a:bodyPr>
          <a:lstStyle/>
          <a:p>
            <a:r>
              <a:rPr lang="en-US" sz="1400" dirty="0" smtClean="0"/>
              <a:t>170138</a:t>
            </a:r>
            <a:endParaRPr lang="en-US" sz="1400" dirty="0"/>
          </a:p>
        </p:txBody>
      </p:sp>
      <p:sp>
        <p:nvSpPr>
          <p:cNvPr id="8" name="TextBox 7"/>
          <p:cNvSpPr txBox="1"/>
          <p:nvPr/>
        </p:nvSpPr>
        <p:spPr>
          <a:xfrm>
            <a:off x="7120703" y="1868839"/>
            <a:ext cx="914400" cy="307777"/>
          </a:xfrm>
          <a:prstGeom prst="rect">
            <a:avLst/>
          </a:prstGeom>
          <a:noFill/>
        </p:spPr>
        <p:txBody>
          <a:bodyPr wrap="square" rtlCol="0">
            <a:spAutoFit/>
          </a:bodyPr>
          <a:lstStyle/>
          <a:p>
            <a:r>
              <a:rPr lang="en-US" sz="1400" dirty="0" smtClean="0"/>
              <a:t>CTW-5</a:t>
            </a:r>
            <a:endParaRPr lang="en-US" sz="1400" dirty="0"/>
          </a:p>
        </p:txBody>
      </p:sp>
      <p:sp>
        <p:nvSpPr>
          <p:cNvPr id="9" name="TextBox 8"/>
          <p:cNvSpPr txBox="1"/>
          <p:nvPr/>
        </p:nvSpPr>
        <p:spPr>
          <a:xfrm>
            <a:off x="8163438" y="1881721"/>
            <a:ext cx="481231" cy="307777"/>
          </a:xfrm>
          <a:prstGeom prst="rect">
            <a:avLst/>
          </a:prstGeom>
          <a:noFill/>
        </p:spPr>
        <p:txBody>
          <a:bodyPr wrap="square" rtlCol="0">
            <a:spAutoFit/>
          </a:bodyPr>
          <a:lstStyle/>
          <a:p>
            <a:r>
              <a:rPr lang="en-US" sz="1400" dirty="0" smtClean="0"/>
              <a:t>N/A</a:t>
            </a:r>
            <a:endParaRPr lang="en-US" sz="1400" dirty="0"/>
          </a:p>
        </p:txBody>
      </p:sp>
      <p:sp>
        <p:nvSpPr>
          <p:cNvPr id="10" name="TextBox 9"/>
          <p:cNvSpPr txBox="1"/>
          <p:nvPr/>
        </p:nvSpPr>
        <p:spPr>
          <a:xfrm>
            <a:off x="8585741" y="1945348"/>
            <a:ext cx="520641" cy="430887"/>
          </a:xfrm>
          <a:prstGeom prst="rect">
            <a:avLst/>
          </a:prstGeom>
          <a:noFill/>
        </p:spPr>
        <p:txBody>
          <a:bodyPr wrap="square" rtlCol="0">
            <a:spAutoFit/>
          </a:bodyPr>
          <a:lstStyle/>
          <a:p>
            <a:r>
              <a:rPr lang="en-US" sz="1100" dirty="0" smtClean="0"/>
              <a:t>F-24</a:t>
            </a:r>
          </a:p>
          <a:p>
            <a:endParaRPr lang="en-US" sz="1100" dirty="0"/>
          </a:p>
        </p:txBody>
      </p:sp>
      <p:sp>
        <p:nvSpPr>
          <p:cNvPr id="11" name="TextBox 10"/>
          <p:cNvSpPr txBox="1"/>
          <p:nvPr/>
        </p:nvSpPr>
        <p:spPr>
          <a:xfrm>
            <a:off x="9127878" y="1956198"/>
            <a:ext cx="415984" cy="261610"/>
          </a:xfrm>
          <a:prstGeom prst="rect">
            <a:avLst/>
          </a:prstGeom>
          <a:noFill/>
        </p:spPr>
        <p:txBody>
          <a:bodyPr wrap="square" rtlCol="0">
            <a:spAutoFit/>
          </a:bodyPr>
          <a:lstStyle/>
          <a:p>
            <a:r>
              <a:rPr lang="en-US" sz="1100" dirty="0" smtClean="0"/>
              <a:t>70</a:t>
            </a:r>
            <a:endParaRPr lang="en-US" sz="1100" dirty="0"/>
          </a:p>
        </p:txBody>
      </p:sp>
      <p:sp>
        <p:nvSpPr>
          <p:cNvPr id="12" name="TextBox 11"/>
          <p:cNvSpPr txBox="1"/>
          <p:nvPr/>
        </p:nvSpPr>
        <p:spPr>
          <a:xfrm>
            <a:off x="9516945" y="1950897"/>
            <a:ext cx="424840" cy="261610"/>
          </a:xfrm>
          <a:prstGeom prst="rect">
            <a:avLst/>
          </a:prstGeom>
          <a:noFill/>
        </p:spPr>
        <p:txBody>
          <a:bodyPr wrap="square" rtlCol="0">
            <a:spAutoFit/>
          </a:bodyPr>
          <a:lstStyle/>
          <a:p>
            <a:r>
              <a:rPr lang="en-US" sz="1100" dirty="0" smtClean="0"/>
              <a:t>N/A</a:t>
            </a:r>
            <a:endParaRPr lang="en-US" sz="1100" dirty="0"/>
          </a:p>
        </p:txBody>
      </p:sp>
      <p:sp>
        <p:nvSpPr>
          <p:cNvPr id="13" name="TextBox 12"/>
          <p:cNvSpPr txBox="1"/>
          <p:nvPr/>
        </p:nvSpPr>
        <p:spPr>
          <a:xfrm>
            <a:off x="10002615" y="1945348"/>
            <a:ext cx="312560" cy="261610"/>
          </a:xfrm>
          <a:prstGeom prst="rect">
            <a:avLst/>
          </a:prstGeom>
          <a:noFill/>
        </p:spPr>
        <p:txBody>
          <a:bodyPr wrap="square" rtlCol="0">
            <a:spAutoFit/>
          </a:bodyPr>
          <a:lstStyle/>
          <a:p>
            <a:r>
              <a:rPr lang="en-US" sz="1100" dirty="0"/>
              <a:t>0</a:t>
            </a:r>
          </a:p>
        </p:txBody>
      </p:sp>
      <p:sp>
        <p:nvSpPr>
          <p:cNvPr id="14" name="TextBox 13"/>
          <p:cNvSpPr txBox="1"/>
          <p:nvPr/>
        </p:nvSpPr>
        <p:spPr>
          <a:xfrm>
            <a:off x="10297531" y="1938758"/>
            <a:ext cx="424840" cy="261610"/>
          </a:xfrm>
          <a:prstGeom prst="rect">
            <a:avLst/>
          </a:prstGeom>
          <a:noFill/>
        </p:spPr>
        <p:txBody>
          <a:bodyPr wrap="square" rtlCol="0">
            <a:spAutoFit/>
          </a:bodyPr>
          <a:lstStyle/>
          <a:p>
            <a:r>
              <a:rPr lang="en-US" sz="1100" dirty="0" smtClean="0"/>
              <a:t>0</a:t>
            </a:r>
            <a:endParaRPr lang="en-US" sz="1100" dirty="0"/>
          </a:p>
        </p:txBody>
      </p:sp>
      <p:sp>
        <p:nvSpPr>
          <p:cNvPr id="15" name="TextBox 14"/>
          <p:cNvSpPr txBox="1"/>
          <p:nvPr/>
        </p:nvSpPr>
        <p:spPr>
          <a:xfrm>
            <a:off x="10602231" y="1945348"/>
            <a:ext cx="424840" cy="261610"/>
          </a:xfrm>
          <a:prstGeom prst="rect">
            <a:avLst/>
          </a:prstGeom>
          <a:noFill/>
        </p:spPr>
        <p:txBody>
          <a:bodyPr wrap="square" rtlCol="0">
            <a:spAutoFit/>
          </a:bodyPr>
          <a:lstStyle/>
          <a:p>
            <a:r>
              <a:rPr lang="en-US" sz="1100" dirty="0" smtClean="0"/>
              <a:t>0</a:t>
            </a:r>
            <a:endParaRPr lang="en-US" sz="1100" dirty="0"/>
          </a:p>
        </p:txBody>
      </p:sp>
      <p:sp>
        <p:nvSpPr>
          <p:cNvPr id="16" name="TextBox 15"/>
          <p:cNvSpPr txBox="1"/>
          <p:nvPr/>
        </p:nvSpPr>
        <p:spPr>
          <a:xfrm>
            <a:off x="10889287" y="1945348"/>
            <a:ext cx="424840" cy="261610"/>
          </a:xfrm>
          <a:prstGeom prst="rect">
            <a:avLst/>
          </a:prstGeom>
          <a:noFill/>
        </p:spPr>
        <p:txBody>
          <a:bodyPr wrap="square" rtlCol="0">
            <a:spAutoFit/>
          </a:bodyPr>
          <a:lstStyle/>
          <a:p>
            <a:r>
              <a:rPr lang="en-US" sz="1100" dirty="0" smtClean="0"/>
              <a:t>0</a:t>
            </a:r>
            <a:endParaRPr lang="en-US" sz="1100" dirty="0"/>
          </a:p>
        </p:txBody>
      </p:sp>
    </p:spTree>
    <p:extLst>
      <p:ext uri="{BB962C8B-B14F-4D97-AF65-F5344CB8AC3E}">
        <p14:creationId xmlns:p14="http://schemas.microsoft.com/office/powerpoint/2010/main" val="3589723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p:txBody>
          <a:bodyPr>
            <a:normAutofit/>
          </a:bodyPr>
          <a:lstStyle/>
          <a:p>
            <a:r>
              <a:rPr lang="en-US" dirty="0" smtClean="0"/>
              <a:t>Block 8</a:t>
            </a:r>
          </a:p>
          <a:p>
            <a:pPr lvl="1"/>
            <a:r>
              <a:rPr lang="en-US" sz="2400" dirty="0" smtClean="0"/>
              <a:t>Ordnance/special equipment</a:t>
            </a:r>
          </a:p>
          <a:p>
            <a:pPr lvl="1"/>
            <a:endParaRPr lang="en-US" sz="2000" dirty="0"/>
          </a:p>
        </p:txBody>
      </p:sp>
      <p:sp>
        <p:nvSpPr>
          <p:cNvPr id="18" name="Text Placeholder 17"/>
          <p:cNvSpPr>
            <a:spLocks noGrp="1"/>
          </p:cNvSpPr>
          <p:nvPr>
            <p:ph type="body" idx="2"/>
          </p:nvPr>
        </p:nvSpPr>
        <p:spPr/>
        <p:txBody>
          <a:bodyPr/>
          <a:lstStyle/>
          <a:p>
            <a:endParaRPr lang="en-US" dirty="0"/>
          </a:p>
        </p:txBody>
      </p:sp>
      <p:sp>
        <p:nvSpPr>
          <p:cNvPr id="4" name="Title 3"/>
          <p:cNvSpPr>
            <a:spLocks noGrp="1"/>
          </p:cNvSpPr>
          <p:nvPr>
            <p:ph type="title"/>
          </p:nvPr>
        </p:nvSpPr>
        <p:spPr/>
        <p:txBody>
          <a:bodyPr/>
          <a:lstStyle/>
          <a:p>
            <a:r>
              <a:rPr lang="en-US" dirty="0" smtClean="0"/>
              <a:t>Aircraft Inspection and Acceptance Sheet </a:t>
            </a:r>
            <a:endParaRPr lang="en-US" dirty="0"/>
          </a:p>
        </p:txBody>
      </p:sp>
      <p:pic>
        <p:nvPicPr>
          <p:cNvPr id="6" name="Content Placeholder 5"/>
          <p:cNvPicPr>
            <a:picLocks noGrp="1"/>
          </p:cNvPicPr>
          <p:nvPr>
            <p:ph sz="half" idx="4294967295"/>
          </p:nvPr>
        </p:nvPicPr>
        <p:blipFill rotWithShape="1">
          <a:blip r:embed="rId2"/>
          <a:srcRect l="1892" t="17504" b="18728"/>
          <a:stretch/>
        </p:blipFill>
        <p:spPr bwMode="auto">
          <a:xfrm>
            <a:off x="5819775" y="1690688"/>
            <a:ext cx="6372225" cy="2205037"/>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5819776" y="2147469"/>
            <a:ext cx="3063426" cy="159721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25909" y="1857901"/>
            <a:ext cx="818606" cy="307777"/>
          </a:xfrm>
          <a:prstGeom prst="rect">
            <a:avLst/>
          </a:prstGeom>
          <a:noFill/>
        </p:spPr>
        <p:txBody>
          <a:bodyPr wrap="square" rtlCol="0">
            <a:spAutoFit/>
          </a:bodyPr>
          <a:lstStyle/>
          <a:p>
            <a:r>
              <a:rPr lang="en-US" sz="1400" dirty="0" smtClean="0"/>
              <a:t>TH-57C</a:t>
            </a:r>
            <a:endParaRPr lang="en-US" sz="1400" dirty="0"/>
          </a:p>
        </p:txBody>
      </p:sp>
      <p:sp>
        <p:nvSpPr>
          <p:cNvPr id="7" name="TextBox 6"/>
          <p:cNvSpPr txBox="1"/>
          <p:nvPr/>
        </p:nvSpPr>
        <p:spPr>
          <a:xfrm>
            <a:off x="5928929" y="1876110"/>
            <a:ext cx="936303" cy="307777"/>
          </a:xfrm>
          <a:prstGeom prst="rect">
            <a:avLst/>
          </a:prstGeom>
          <a:noFill/>
        </p:spPr>
        <p:txBody>
          <a:bodyPr wrap="square" rtlCol="0">
            <a:spAutoFit/>
          </a:bodyPr>
          <a:lstStyle/>
          <a:p>
            <a:r>
              <a:rPr lang="en-US" sz="1400" dirty="0" smtClean="0"/>
              <a:t>170138</a:t>
            </a:r>
            <a:endParaRPr lang="en-US" sz="1400" dirty="0"/>
          </a:p>
        </p:txBody>
      </p:sp>
      <p:sp>
        <p:nvSpPr>
          <p:cNvPr id="8" name="TextBox 7"/>
          <p:cNvSpPr txBox="1"/>
          <p:nvPr/>
        </p:nvSpPr>
        <p:spPr>
          <a:xfrm>
            <a:off x="7476472" y="1867005"/>
            <a:ext cx="914400" cy="307777"/>
          </a:xfrm>
          <a:prstGeom prst="rect">
            <a:avLst/>
          </a:prstGeom>
          <a:noFill/>
        </p:spPr>
        <p:txBody>
          <a:bodyPr wrap="square" rtlCol="0">
            <a:spAutoFit/>
          </a:bodyPr>
          <a:lstStyle/>
          <a:p>
            <a:r>
              <a:rPr lang="en-US" sz="1400" dirty="0" smtClean="0"/>
              <a:t>CTW-5</a:t>
            </a:r>
            <a:endParaRPr lang="en-US" sz="1400" dirty="0"/>
          </a:p>
        </p:txBody>
      </p:sp>
      <p:sp>
        <p:nvSpPr>
          <p:cNvPr id="9" name="TextBox 8"/>
          <p:cNvSpPr txBox="1"/>
          <p:nvPr/>
        </p:nvSpPr>
        <p:spPr>
          <a:xfrm>
            <a:off x="8431899" y="1887002"/>
            <a:ext cx="481231" cy="307777"/>
          </a:xfrm>
          <a:prstGeom prst="rect">
            <a:avLst/>
          </a:prstGeom>
          <a:noFill/>
        </p:spPr>
        <p:txBody>
          <a:bodyPr wrap="square" rtlCol="0">
            <a:spAutoFit/>
          </a:bodyPr>
          <a:lstStyle/>
          <a:p>
            <a:r>
              <a:rPr lang="en-US" sz="1400" dirty="0" smtClean="0"/>
              <a:t>N/A</a:t>
            </a:r>
            <a:endParaRPr lang="en-US" sz="1400" dirty="0"/>
          </a:p>
        </p:txBody>
      </p:sp>
      <p:sp>
        <p:nvSpPr>
          <p:cNvPr id="10" name="TextBox 9"/>
          <p:cNvSpPr txBox="1"/>
          <p:nvPr/>
        </p:nvSpPr>
        <p:spPr>
          <a:xfrm>
            <a:off x="8828045" y="1939782"/>
            <a:ext cx="503745" cy="261610"/>
          </a:xfrm>
          <a:prstGeom prst="rect">
            <a:avLst/>
          </a:prstGeom>
          <a:noFill/>
        </p:spPr>
        <p:txBody>
          <a:bodyPr wrap="square" rtlCol="0">
            <a:spAutoFit/>
          </a:bodyPr>
          <a:lstStyle/>
          <a:p>
            <a:r>
              <a:rPr lang="en-US" sz="1100" dirty="0" smtClean="0"/>
              <a:t>F-24</a:t>
            </a:r>
            <a:endParaRPr lang="en-US" sz="1100" dirty="0"/>
          </a:p>
        </p:txBody>
      </p:sp>
      <p:sp>
        <p:nvSpPr>
          <p:cNvPr id="11" name="TextBox 10"/>
          <p:cNvSpPr txBox="1"/>
          <p:nvPr/>
        </p:nvSpPr>
        <p:spPr>
          <a:xfrm>
            <a:off x="9393439" y="1927888"/>
            <a:ext cx="415984" cy="261610"/>
          </a:xfrm>
          <a:prstGeom prst="rect">
            <a:avLst/>
          </a:prstGeom>
          <a:noFill/>
        </p:spPr>
        <p:txBody>
          <a:bodyPr wrap="square" rtlCol="0">
            <a:spAutoFit/>
          </a:bodyPr>
          <a:lstStyle/>
          <a:p>
            <a:r>
              <a:rPr lang="en-US" sz="1100" dirty="0" smtClean="0"/>
              <a:t>70</a:t>
            </a:r>
            <a:endParaRPr lang="en-US" sz="1100" dirty="0"/>
          </a:p>
        </p:txBody>
      </p:sp>
      <p:sp>
        <p:nvSpPr>
          <p:cNvPr id="12" name="TextBox 11"/>
          <p:cNvSpPr txBox="1"/>
          <p:nvPr/>
        </p:nvSpPr>
        <p:spPr>
          <a:xfrm>
            <a:off x="9762391" y="1961097"/>
            <a:ext cx="424840" cy="261610"/>
          </a:xfrm>
          <a:prstGeom prst="rect">
            <a:avLst/>
          </a:prstGeom>
          <a:noFill/>
        </p:spPr>
        <p:txBody>
          <a:bodyPr wrap="square" rtlCol="0">
            <a:spAutoFit/>
          </a:bodyPr>
          <a:lstStyle/>
          <a:p>
            <a:r>
              <a:rPr lang="en-US" sz="1100" dirty="0" smtClean="0"/>
              <a:t>N/A</a:t>
            </a:r>
            <a:endParaRPr lang="en-US" sz="1100" dirty="0"/>
          </a:p>
        </p:txBody>
      </p:sp>
      <p:sp>
        <p:nvSpPr>
          <p:cNvPr id="13" name="TextBox 12"/>
          <p:cNvSpPr txBox="1"/>
          <p:nvPr/>
        </p:nvSpPr>
        <p:spPr>
          <a:xfrm>
            <a:off x="10132241" y="1945348"/>
            <a:ext cx="312560" cy="261610"/>
          </a:xfrm>
          <a:prstGeom prst="rect">
            <a:avLst/>
          </a:prstGeom>
          <a:noFill/>
        </p:spPr>
        <p:txBody>
          <a:bodyPr wrap="square" rtlCol="0">
            <a:spAutoFit/>
          </a:bodyPr>
          <a:lstStyle/>
          <a:p>
            <a:r>
              <a:rPr lang="en-US" sz="1100" dirty="0"/>
              <a:t>0</a:t>
            </a:r>
          </a:p>
        </p:txBody>
      </p:sp>
      <p:sp>
        <p:nvSpPr>
          <p:cNvPr id="14" name="TextBox 13"/>
          <p:cNvSpPr txBox="1"/>
          <p:nvPr/>
        </p:nvSpPr>
        <p:spPr>
          <a:xfrm>
            <a:off x="10418723" y="1953223"/>
            <a:ext cx="424840" cy="261610"/>
          </a:xfrm>
          <a:prstGeom prst="rect">
            <a:avLst/>
          </a:prstGeom>
          <a:noFill/>
        </p:spPr>
        <p:txBody>
          <a:bodyPr wrap="square" rtlCol="0">
            <a:spAutoFit/>
          </a:bodyPr>
          <a:lstStyle/>
          <a:p>
            <a:r>
              <a:rPr lang="en-US" sz="1100" dirty="0" smtClean="0"/>
              <a:t>0</a:t>
            </a:r>
            <a:endParaRPr lang="en-US" sz="1100" dirty="0"/>
          </a:p>
        </p:txBody>
      </p:sp>
      <p:sp>
        <p:nvSpPr>
          <p:cNvPr id="15" name="TextBox 14"/>
          <p:cNvSpPr txBox="1"/>
          <p:nvPr/>
        </p:nvSpPr>
        <p:spPr>
          <a:xfrm>
            <a:off x="10710836" y="1941375"/>
            <a:ext cx="424840" cy="261610"/>
          </a:xfrm>
          <a:prstGeom prst="rect">
            <a:avLst/>
          </a:prstGeom>
          <a:noFill/>
        </p:spPr>
        <p:txBody>
          <a:bodyPr wrap="square" rtlCol="0">
            <a:spAutoFit/>
          </a:bodyPr>
          <a:lstStyle/>
          <a:p>
            <a:r>
              <a:rPr lang="en-US" sz="1100" dirty="0" smtClean="0"/>
              <a:t>0</a:t>
            </a:r>
            <a:endParaRPr lang="en-US" sz="1100" dirty="0"/>
          </a:p>
        </p:txBody>
      </p:sp>
      <p:sp>
        <p:nvSpPr>
          <p:cNvPr id="16" name="TextBox 15"/>
          <p:cNvSpPr txBox="1"/>
          <p:nvPr/>
        </p:nvSpPr>
        <p:spPr>
          <a:xfrm>
            <a:off x="11002948" y="1945348"/>
            <a:ext cx="424840" cy="261610"/>
          </a:xfrm>
          <a:prstGeom prst="rect">
            <a:avLst/>
          </a:prstGeom>
          <a:noFill/>
        </p:spPr>
        <p:txBody>
          <a:bodyPr wrap="square" rtlCol="0">
            <a:spAutoFit/>
          </a:bodyPr>
          <a:lstStyle/>
          <a:p>
            <a:r>
              <a:rPr lang="en-US" sz="1100" dirty="0" smtClean="0"/>
              <a:t>0</a:t>
            </a:r>
            <a:endParaRPr lang="en-US" sz="1100" dirty="0"/>
          </a:p>
        </p:txBody>
      </p:sp>
      <p:sp>
        <p:nvSpPr>
          <p:cNvPr id="17" name="TextBox 16"/>
          <p:cNvSpPr txBox="1"/>
          <p:nvPr/>
        </p:nvSpPr>
        <p:spPr>
          <a:xfrm>
            <a:off x="11223121" y="1879997"/>
            <a:ext cx="792480" cy="307777"/>
          </a:xfrm>
          <a:prstGeom prst="rect">
            <a:avLst/>
          </a:prstGeom>
          <a:noFill/>
        </p:spPr>
        <p:txBody>
          <a:bodyPr wrap="square" rtlCol="0">
            <a:spAutoFit/>
          </a:bodyPr>
          <a:lstStyle/>
          <a:p>
            <a:r>
              <a:rPr lang="en-US" sz="1400" dirty="0" smtClean="0"/>
              <a:t>21262</a:t>
            </a:r>
            <a:endParaRPr lang="en-US" sz="1400" dirty="0"/>
          </a:p>
        </p:txBody>
      </p:sp>
    </p:spTree>
    <p:extLst>
      <p:ext uri="{BB962C8B-B14F-4D97-AF65-F5344CB8AC3E}">
        <p14:creationId xmlns:p14="http://schemas.microsoft.com/office/powerpoint/2010/main" val="788379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412451" y="1446459"/>
            <a:ext cx="5181600" cy="4720089"/>
          </a:xfrm>
        </p:spPr>
        <p:txBody>
          <a:bodyPr>
            <a:normAutofit/>
          </a:bodyPr>
          <a:lstStyle/>
          <a:p>
            <a:r>
              <a:rPr lang="en-US" dirty="0" smtClean="0"/>
              <a:t>Block 9</a:t>
            </a:r>
          </a:p>
          <a:p>
            <a:pPr lvl="1"/>
            <a:r>
              <a:rPr lang="en-US" sz="2400" dirty="0" smtClean="0"/>
              <a:t>Signature of Plane Captain who inspected the aircraft</a:t>
            </a:r>
          </a:p>
          <a:p>
            <a:pPr lvl="2"/>
            <a:endParaRPr lang="en-US" sz="1600" dirty="0" smtClean="0"/>
          </a:p>
          <a:p>
            <a:pPr lvl="1"/>
            <a:endParaRPr lang="en-US" sz="2000" dirty="0"/>
          </a:p>
        </p:txBody>
      </p:sp>
      <p:sp>
        <p:nvSpPr>
          <p:cNvPr id="4" name="Title 3"/>
          <p:cNvSpPr>
            <a:spLocks noGrp="1"/>
          </p:cNvSpPr>
          <p:nvPr>
            <p:ph type="title"/>
          </p:nvPr>
        </p:nvSpPr>
        <p:spPr/>
        <p:txBody>
          <a:bodyPr/>
          <a:lstStyle/>
          <a:p>
            <a:r>
              <a:rPr lang="en-US" dirty="0" smtClean="0"/>
              <a:t>Aircraft Inspection and Acceptance Sheet </a:t>
            </a:r>
            <a:endParaRPr lang="en-US" dirty="0"/>
          </a:p>
        </p:txBody>
      </p:sp>
      <p:pic>
        <p:nvPicPr>
          <p:cNvPr id="6" name="Content Placeholder 5"/>
          <p:cNvPicPr>
            <a:picLocks noGrp="1"/>
          </p:cNvPicPr>
          <p:nvPr>
            <p:ph sz="half" idx="4294967295"/>
          </p:nvPr>
        </p:nvPicPr>
        <p:blipFill rotWithShape="1">
          <a:blip r:embed="rId2"/>
          <a:srcRect l="1892" t="17504" b="18728"/>
          <a:stretch/>
        </p:blipFill>
        <p:spPr bwMode="auto">
          <a:xfrm>
            <a:off x="5326913" y="1690688"/>
            <a:ext cx="6865088" cy="2205037"/>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8658970" y="2328338"/>
            <a:ext cx="3025730" cy="42990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40441" y="1871836"/>
            <a:ext cx="818606" cy="307777"/>
          </a:xfrm>
          <a:prstGeom prst="rect">
            <a:avLst/>
          </a:prstGeom>
          <a:noFill/>
        </p:spPr>
        <p:txBody>
          <a:bodyPr wrap="square" rtlCol="0">
            <a:spAutoFit/>
          </a:bodyPr>
          <a:lstStyle/>
          <a:p>
            <a:r>
              <a:rPr lang="en-US" sz="1400" dirty="0" smtClean="0"/>
              <a:t>TH-57C</a:t>
            </a:r>
            <a:endParaRPr lang="en-US" sz="1400" dirty="0"/>
          </a:p>
        </p:txBody>
      </p:sp>
      <p:sp>
        <p:nvSpPr>
          <p:cNvPr id="7" name="TextBox 6"/>
          <p:cNvSpPr txBox="1"/>
          <p:nvPr/>
        </p:nvSpPr>
        <p:spPr>
          <a:xfrm>
            <a:off x="5422250" y="1871836"/>
            <a:ext cx="936303" cy="307777"/>
          </a:xfrm>
          <a:prstGeom prst="rect">
            <a:avLst/>
          </a:prstGeom>
          <a:noFill/>
        </p:spPr>
        <p:txBody>
          <a:bodyPr wrap="square" rtlCol="0">
            <a:spAutoFit/>
          </a:bodyPr>
          <a:lstStyle/>
          <a:p>
            <a:r>
              <a:rPr lang="en-US" sz="1400" dirty="0" smtClean="0"/>
              <a:t>170138</a:t>
            </a:r>
            <a:endParaRPr lang="en-US" sz="1400" dirty="0"/>
          </a:p>
        </p:txBody>
      </p:sp>
      <p:sp>
        <p:nvSpPr>
          <p:cNvPr id="8" name="TextBox 7"/>
          <p:cNvSpPr txBox="1"/>
          <p:nvPr/>
        </p:nvSpPr>
        <p:spPr>
          <a:xfrm>
            <a:off x="7167904" y="1844492"/>
            <a:ext cx="914400" cy="307777"/>
          </a:xfrm>
          <a:prstGeom prst="rect">
            <a:avLst/>
          </a:prstGeom>
          <a:noFill/>
        </p:spPr>
        <p:txBody>
          <a:bodyPr wrap="square" rtlCol="0">
            <a:spAutoFit/>
          </a:bodyPr>
          <a:lstStyle/>
          <a:p>
            <a:r>
              <a:rPr lang="en-US" sz="1400" dirty="0" smtClean="0"/>
              <a:t>CTW-5</a:t>
            </a:r>
            <a:endParaRPr lang="en-US" sz="1400" dirty="0"/>
          </a:p>
        </p:txBody>
      </p:sp>
      <p:sp>
        <p:nvSpPr>
          <p:cNvPr id="9" name="TextBox 8"/>
          <p:cNvSpPr txBox="1"/>
          <p:nvPr/>
        </p:nvSpPr>
        <p:spPr>
          <a:xfrm>
            <a:off x="8119400" y="1878273"/>
            <a:ext cx="481231" cy="307777"/>
          </a:xfrm>
          <a:prstGeom prst="rect">
            <a:avLst/>
          </a:prstGeom>
          <a:noFill/>
        </p:spPr>
        <p:txBody>
          <a:bodyPr wrap="square" rtlCol="0">
            <a:spAutoFit/>
          </a:bodyPr>
          <a:lstStyle/>
          <a:p>
            <a:r>
              <a:rPr lang="en-US" sz="1400" dirty="0" smtClean="0"/>
              <a:t>N/A</a:t>
            </a:r>
            <a:endParaRPr lang="en-US" sz="1400" dirty="0"/>
          </a:p>
        </p:txBody>
      </p:sp>
      <p:sp>
        <p:nvSpPr>
          <p:cNvPr id="10" name="TextBox 9"/>
          <p:cNvSpPr txBox="1"/>
          <p:nvPr/>
        </p:nvSpPr>
        <p:spPr>
          <a:xfrm>
            <a:off x="8600631" y="1941069"/>
            <a:ext cx="519832" cy="261610"/>
          </a:xfrm>
          <a:prstGeom prst="rect">
            <a:avLst/>
          </a:prstGeom>
          <a:noFill/>
        </p:spPr>
        <p:txBody>
          <a:bodyPr wrap="square" rtlCol="0">
            <a:spAutoFit/>
          </a:bodyPr>
          <a:lstStyle/>
          <a:p>
            <a:r>
              <a:rPr lang="en-US" sz="1100" dirty="0" smtClean="0"/>
              <a:t>F-24</a:t>
            </a:r>
            <a:endParaRPr lang="en-US" sz="1100" dirty="0"/>
          </a:p>
        </p:txBody>
      </p:sp>
      <p:sp>
        <p:nvSpPr>
          <p:cNvPr id="11" name="TextBox 10"/>
          <p:cNvSpPr txBox="1"/>
          <p:nvPr/>
        </p:nvSpPr>
        <p:spPr>
          <a:xfrm>
            <a:off x="9086048" y="1961097"/>
            <a:ext cx="415984" cy="261610"/>
          </a:xfrm>
          <a:prstGeom prst="rect">
            <a:avLst/>
          </a:prstGeom>
          <a:noFill/>
        </p:spPr>
        <p:txBody>
          <a:bodyPr wrap="square" rtlCol="0">
            <a:spAutoFit/>
          </a:bodyPr>
          <a:lstStyle/>
          <a:p>
            <a:r>
              <a:rPr lang="en-US" sz="1100" dirty="0" smtClean="0"/>
              <a:t>70</a:t>
            </a:r>
            <a:endParaRPr lang="en-US" sz="1100" dirty="0"/>
          </a:p>
        </p:txBody>
      </p:sp>
      <p:sp>
        <p:nvSpPr>
          <p:cNvPr id="12" name="TextBox 11"/>
          <p:cNvSpPr txBox="1"/>
          <p:nvPr/>
        </p:nvSpPr>
        <p:spPr>
          <a:xfrm>
            <a:off x="9501368" y="1961097"/>
            <a:ext cx="424840" cy="261610"/>
          </a:xfrm>
          <a:prstGeom prst="rect">
            <a:avLst/>
          </a:prstGeom>
          <a:noFill/>
        </p:spPr>
        <p:txBody>
          <a:bodyPr wrap="square" rtlCol="0">
            <a:spAutoFit/>
          </a:bodyPr>
          <a:lstStyle/>
          <a:p>
            <a:r>
              <a:rPr lang="en-US" sz="1100" dirty="0" smtClean="0"/>
              <a:t>N/A</a:t>
            </a:r>
            <a:endParaRPr lang="en-US" sz="1100" dirty="0"/>
          </a:p>
        </p:txBody>
      </p:sp>
      <p:sp>
        <p:nvSpPr>
          <p:cNvPr id="13" name="TextBox 12"/>
          <p:cNvSpPr txBox="1"/>
          <p:nvPr/>
        </p:nvSpPr>
        <p:spPr>
          <a:xfrm>
            <a:off x="9965978" y="1956198"/>
            <a:ext cx="312560" cy="261610"/>
          </a:xfrm>
          <a:prstGeom prst="rect">
            <a:avLst/>
          </a:prstGeom>
          <a:noFill/>
        </p:spPr>
        <p:txBody>
          <a:bodyPr wrap="square" rtlCol="0">
            <a:spAutoFit/>
          </a:bodyPr>
          <a:lstStyle/>
          <a:p>
            <a:r>
              <a:rPr lang="en-US" sz="1100" dirty="0"/>
              <a:t>0</a:t>
            </a:r>
          </a:p>
        </p:txBody>
      </p:sp>
      <p:sp>
        <p:nvSpPr>
          <p:cNvPr id="14" name="TextBox 13"/>
          <p:cNvSpPr txBox="1"/>
          <p:nvPr/>
        </p:nvSpPr>
        <p:spPr>
          <a:xfrm>
            <a:off x="10272798" y="1956198"/>
            <a:ext cx="424840" cy="261610"/>
          </a:xfrm>
          <a:prstGeom prst="rect">
            <a:avLst/>
          </a:prstGeom>
          <a:noFill/>
        </p:spPr>
        <p:txBody>
          <a:bodyPr wrap="square" rtlCol="0">
            <a:spAutoFit/>
          </a:bodyPr>
          <a:lstStyle/>
          <a:p>
            <a:r>
              <a:rPr lang="en-US" sz="1100" dirty="0" smtClean="0"/>
              <a:t>0</a:t>
            </a:r>
            <a:endParaRPr lang="en-US" sz="1100" dirty="0"/>
          </a:p>
        </p:txBody>
      </p:sp>
      <p:sp>
        <p:nvSpPr>
          <p:cNvPr id="15" name="TextBox 14"/>
          <p:cNvSpPr txBox="1"/>
          <p:nvPr/>
        </p:nvSpPr>
        <p:spPr>
          <a:xfrm>
            <a:off x="10592696" y="1956198"/>
            <a:ext cx="424840" cy="261610"/>
          </a:xfrm>
          <a:prstGeom prst="rect">
            <a:avLst/>
          </a:prstGeom>
          <a:noFill/>
        </p:spPr>
        <p:txBody>
          <a:bodyPr wrap="square" rtlCol="0">
            <a:spAutoFit/>
          </a:bodyPr>
          <a:lstStyle/>
          <a:p>
            <a:r>
              <a:rPr lang="en-US" sz="1100" dirty="0" smtClean="0"/>
              <a:t>0</a:t>
            </a:r>
            <a:endParaRPr lang="en-US" sz="1100" dirty="0"/>
          </a:p>
        </p:txBody>
      </p:sp>
      <p:sp>
        <p:nvSpPr>
          <p:cNvPr id="16" name="TextBox 15"/>
          <p:cNvSpPr txBox="1"/>
          <p:nvPr/>
        </p:nvSpPr>
        <p:spPr>
          <a:xfrm>
            <a:off x="10898603" y="1956375"/>
            <a:ext cx="424840" cy="261610"/>
          </a:xfrm>
          <a:prstGeom prst="rect">
            <a:avLst/>
          </a:prstGeom>
          <a:noFill/>
        </p:spPr>
        <p:txBody>
          <a:bodyPr wrap="square" rtlCol="0">
            <a:spAutoFit/>
          </a:bodyPr>
          <a:lstStyle/>
          <a:p>
            <a:r>
              <a:rPr lang="en-US" sz="1100" dirty="0" smtClean="0"/>
              <a:t>0</a:t>
            </a:r>
            <a:endParaRPr lang="en-US" sz="1100" dirty="0"/>
          </a:p>
        </p:txBody>
      </p:sp>
      <p:sp>
        <p:nvSpPr>
          <p:cNvPr id="17" name="TextBox 16"/>
          <p:cNvSpPr txBox="1"/>
          <p:nvPr/>
        </p:nvSpPr>
        <p:spPr>
          <a:xfrm>
            <a:off x="11223121" y="1879997"/>
            <a:ext cx="792480" cy="307777"/>
          </a:xfrm>
          <a:prstGeom prst="rect">
            <a:avLst/>
          </a:prstGeom>
          <a:noFill/>
        </p:spPr>
        <p:txBody>
          <a:bodyPr wrap="square" rtlCol="0">
            <a:spAutoFit/>
          </a:bodyPr>
          <a:lstStyle/>
          <a:p>
            <a:r>
              <a:rPr lang="en-US" sz="1400" dirty="0" smtClean="0"/>
              <a:t>21262</a:t>
            </a:r>
            <a:endParaRPr lang="en-US" sz="1400" dirty="0"/>
          </a:p>
        </p:txBody>
      </p:sp>
      <p:sp>
        <p:nvSpPr>
          <p:cNvPr id="18" name="TextBox 17"/>
          <p:cNvSpPr txBox="1"/>
          <p:nvPr/>
        </p:nvSpPr>
        <p:spPr>
          <a:xfrm>
            <a:off x="6473548" y="2799858"/>
            <a:ext cx="766355" cy="369332"/>
          </a:xfrm>
          <a:prstGeom prst="rect">
            <a:avLst/>
          </a:prstGeom>
          <a:noFill/>
        </p:spPr>
        <p:txBody>
          <a:bodyPr wrap="square" rtlCol="0">
            <a:spAutoFit/>
          </a:bodyPr>
          <a:lstStyle/>
          <a:p>
            <a:r>
              <a:rPr lang="en-US" dirty="0" smtClean="0"/>
              <a:t>N/A</a:t>
            </a:r>
            <a:endParaRPr lang="en-US" dirty="0"/>
          </a:p>
        </p:txBody>
      </p:sp>
      <p:sp>
        <p:nvSpPr>
          <p:cNvPr id="19" name="Text Placeholder 18"/>
          <p:cNvSpPr>
            <a:spLocks noGrp="1"/>
          </p:cNvSpPr>
          <p:nvPr>
            <p:ph type="body" idx="2"/>
          </p:nvPr>
        </p:nvSpPr>
        <p:spPr>
          <a:xfrm>
            <a:off x="8548992" y="2425524"/>
            <a:ext cx="4699222" cy="397565"/>
          </a:xfrm>
        </p:spPr>
        <p:txBody>
          <a:bodyPr>
            <a:normAutofit/>
          </a:bodyPr>
          <a:lstStyle/>
          <a:p>
            <a:r>
              <a:rPr lang="en-US" sz="1800" dirty="0" smtClean="0"/>
              <a:t>F. M. Maintainer</a:t>
            </a:r>
            <a:endParaRPr lang="en-US" sz="1800" dirty="0"/>
          </a:p>
        </p:txBody>
      </p:sp>
    </p:spTree>
    <p:extLst>
      <p:ext uri="{BB962C8B-B14F-4D97-AF65-F5344CB8AC3E}">
        <p14:creationId xmlns:p14="http://schemas.microsoft.com/office/powerpoint/2010/main" val="1423942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228600" y="1456876"/>
            <a:ext cx="5791200" cy="4720089"/>
          </a:xfrm>
        </p:spPr>
        <p:txBody>
          <a:bodyPr>
            <a:normAutofit/>
          </a:bodyPr>
          <a:lstStyle/>
          <a:p>
            <a:r>
              <a:rPr lang="en-US" dirty="0" smtClean="0"/>
              <a:t>Block 10</a:t>
            </a:r>
          </a:p>
          <a:p>
            <a:pPr lvl="1"/>
            <a:r>
              <a:rPr lang="en-US" sz="2400" dirty="0" smtClean="0"/>
              <a:t>Signature of Maintainer releasing the aircraft </a:t>
            </a:r>
            <a:r>
              <a:rPr lang="en-US" sz="2400" b="1" u="sng" dirty="0" smtClean="0"/>
              <a:t>SAFE FOR FLIGHT</a:t>
            </a:r>
            <a:r>
              <a:rPr lang="en-US" sz="2400" b="1" dirty="0" smtClean="0"/>
              <a:t> </a:t>
            </a:r>
            <a:r>
              <a:rPr lang="en-US" sz="2400" dirty="0" smtClean="0"/>
              <a:t>(Reference the HT-18 ADB FAM GUIDE for requirements for this signature)</a:t>
            </a:r>
          </a:p>
          <a:p>
            <a:pPr lvl="2"/>
            <a:endParaRPr lang="en-US" sz="1600" dirty="0" smtClean="0"/>
          </a:p>
          <a:p>
            <a:pPr lvl="1"/>
            <a:endParaRPr lang="en-US" sz="2000" dirty="0"/>
          </a:p>
        </p:txBody>
      </p:sp>
      <p:sp>
        <p:nvSpPr>
          <p:cNvPr id="4" name="Title 3"/>
          <p:cNvSpPr>
            <a:spLocks noGrp="1"/>
          </p:cNvSpPr>
          <p:nvPr>
            <p:ph type="title"/>
          </p:nvPr>
        </p:nvSpPr>
        <p:spPr/>
        <p:txBody>
          <a:bodyPr/>
          <a:lstStyle/>
          <a:p>
            <a:r>
              <a:rPr lang="en-US" dirty="0" smtClean="0"/>
              <a:t>Aircraft Inspection and Acceptance Sheet </a:t>
            </a:r>
            <a:endParaRPr lang="en-US" dirty="0"/>
          </a:p>
        </p:txBody>
      </p:sp>
      <p:pic>
        <p:nvPicPr>
          <p:cNvPr id="6" name="Content Placeholder 5"/>
          <p:cNvPicPr>
            <a:picLocks noGrp="1"/>
          </p:cNvPicPr>
          <p:nvPr>
            <p:ph sz="half" idx="4294967295"/>
          </p:nvPr>
        </p:nvPicPr>
        <p:blipFill rotWithShape="1">
          <a:blip r:embed="rId2"/>
          <a:srcRect l="1892" t="17504" b="18728"/>
          <a:stretch/>
        </p:blipFill>
        <p:spPr bwMode="auto">
          <a:xfrm>
            <a:off x="5841131" y="1655720"/>
            <a:ext cx="6353175" cy="2205037"/>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8968598" y="2668848"/>
            <a:ext cx="3047003" cy="54811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53497" y="1879995"/>
            <a:ext cx="818606" cy="276999"/>
          </a:xfrm>
          <a:prstGeom prst="rect">
            <a:avLst/>
          </a:prstGeom>
          <a:noFill/>
        </p:spPr>
        <p:txBody>
          <a:bodyPr wrap="square" rtlCol="0">
            <a:spAutoFit/>
          </a:bodyPr>
          <a:lstStyle/>
          <a:p>
            <a:r>
              <a:rPr lang="en-US" sz="1200" dirty="0" smtClean="0"/>
              <a:t>TH-57C</a:t>
            </a:r>
            <a:endParaRPr lang="en-US" sz="1200" dirty="0"/>
          </a:p>
        </p:txBody>
      </p:sp>
      <p:sp>
        <p:nvSpPr>
          <p:cNvPr id="7" name="TextBox 6"/>
          <p:cNvSpPr txBox="1"/>
          <p:nvPr/>
        </p:nvSpPr>
        <p:spPr>
          <a:xfrm>
            <a:off x="5917870" y="1879996"/>
            <a:ext cx="936303" cy="307777"/>
          </a:xfrm>
          <a:prstGeom prst="rect">
            <a:avLst/>
          </a:prstGeom>
          <a:noFill/>
        </p:spPr>
        <p:txBody>
          <a:bodyPr wrap="square" rtlCol="0">
            <a:spAutoFit/>
          </a:bodyPr>
          <a:lstStyle/>
          <a:p>
            <a:r>
              <a:rPr lang="en-US" sz="1400" dirty="0" smtClean="0"/>
              <a:t>170138</a:t>
            </a:r>
            <a:endParaRPr lang="en-US" sz="1400" dirty="0"/>
          </a:p>
        </p:txBody>
      </p:sp>
      <p:sp>
        <p:nvSpPr>
          <p:cNvPr id="8" name="TextBox 7"/>
          <p:cNvSpPr txBox="1"/>
          <p:nvPr/>
        </p:nvSpPr>
        <p:spPr>
          <a:xfrm>
            <a:off x="7498973" y="1864605"/>
            <a:ext cx="914400" cy="307777"/>
          </a:xfrm>
          <a:prstGeom prst="rect">
            <a:avLst/>
          </a:prstGeom>
          <a:noFill/>
        </p:spPr>
        <p:txBody>
          <a:bodyPr wrap="square" rtlCol="0">
            <a:spAutoFit/>
          </a:bodyPr>
          <a:lstStyle/>
          <a:p>
            <a:r>
              <a:rPr lang="en-US" sz="1400" dirty="0" smtClean="0"/>
              <a:t>CTW-5</a:t>
            </a:r>
            <a:endParaRPr lang="en-US" sz="1400" dirty="0"/>
          </a:p>
        </p:txBody>
      </p:sp>
      <p:sp>
        <p:nvSpPr>
          <p:cNvPr id="9" name="TextBox 8"/>
          <p:cNvSpPr txBox="1"/>
          <p:nvPr/>
        </p:nvSpPr>
        <p:spPr>
          <a:xfrm>
            <a:off x="8455006" y="1862459"/>
            <a:ext cx="481231" cy="307777"/>
          </a:xfrm>
          <a:prstGeom prst="rect">
            <a:avLst/>
          </a:prstGeom>
          <a:noFill/>
        </p:spPr>
        <p:txBody>
          <a:bodyPr wrap="square" rtlCol="0">
            <a:spAutoFit/>
          </a:bodyPr>
          <a:lstStyle/>
          <a:p>
            <a:r>
              <a:rPr lang="en-US" sz="1400" dirty="0" smtClean="0"/>
              <a:t>N/A</a:t>
            </a:r>
            <a:endParaRPr lang="en-US" sz="1400" dirty="0"/>
          </a:p>
        </p:txBody>
      </p:sp>
      <p:sp>
        <p:nvSpPr>
          <p:cNvPr id="10" name="TextBox 9"/>
          <p:cNvSpPr txBox="1"/>
          <p:nvPr/>
        </p:nvSpPr>
        <p:spPr>
          <a:xfrm>
            <a:off x="8842263" y="1899709"/>
            <a:ext cx="462926" cy="253916"/>
          </a:xfrm>
          <a:prstGeom prst="rect">
            <a:avLst/>
          </a:prstGeom>
          <a:noFill/>
        </p:spPr>
        <p:txBody>
          <a:bodyPr wrap="square" rtlCol="0">
            <a:spAutoFit/>
          </a:bodyPr>
          <a:lstStyle/>
          <a:p>
            <a:r>
              <a:rPr lang="en-US" sz="1050" dirty="0" smtClean="0"/>
              <a:t>F-24</a:t>
            </a:r>
            <a:endParaRPr lang="en-US" sz="1050" dirty="0"/>
          </a:p>
        </p:txBody>
      </p:sp>
      <p:sp>
        <p:nvSpPr>
          <p:cNvPr id="11" name="TextBox 10"/>
          <p:cNvSpPr txBox="1"/>
          <p:nvPr/>
        </p:nvSpPr>
        <p:spPr>
          <a:xfrm>
            <a:off x="9323494" y="1908626"/>
            <a:ext cx="415984" cy="261610"/>
          </a:xfrm>
          <a:prstGeom prst="rect">
            <a:avLst/>
          </a:prstGeom>
          <a:noFill/>
        </p:spPr>
        <p:txBody>
          <a:bodyPr wrap="square" rtlCol="0">
            <a:spAutoFit/>
          </a:bodyPr>
          <a:lstStyle/>
          <a:p>
            <a:r>
              <a:rPr lang="en-US" sz="1100" dirty="0" smtClean="0"/>
              <a:t>70</a:t>
            </a:r>
            <a:endParaRPr lang="en-US" sz="1100" dirty="0"/>
          </a:p>
        </p:txBody>
      </p:sp>
      <p:sp>
        <p:nvSpPr>
          <p:cNvPr id="12" name="TextBox 11"/>
          <p:cNvSpPr txBox="1"/>
          <p:nvPr/>
        </p:nvSpPr>
        <p:spPr>
          <a:xfrm>
            <a:off x="9679458" y="1913923"/>
            <a:ext cx="424840" cy="261610"/>
          </a:xfrm>
          <a:prstGeom prst="rect">
            <a:avLst/>
          </a:prstGeom>
          <a:noFill/>
        </p:spPr>
        <p:txBody>
          <a:bodyPr wrap="square" rtlCol="0">
            <a:spAutoFit/>
          </a:bodyPr>
          <a:lstStyle/>
          <a:p>
            <a:r>
              <a:rPr lang="en-US" sz="1100" dirty="0" smtClean="0"/>
              <a:t>N/A</a:t>
            </a:r>
            <a:endParaRPr lang="en-US" sz="1100" dirty="0"/>
          </a:p>
        </p:txBody>
      </p:sp>
      <p:sp>
        <p:nvSpPr>
          <p:cNvPr id="13" name="TextBox 12"/>
          <p:cNvSpPr txBox="1"/>
          <p:nvPr/>
        </p:nvSpPr>
        <p:spPr>
          <a:xfrm>
            <a:off x="10122638" y="1913345"/>
            <a:ext cx="312560" cy="261610"/>
          </a:xfrm>
          <a:prstGeom prst="rect">
            <a:avLst/>
          </a:prstGeom>
          <a:noFill/>
        </p:spPr>
        <p:txBody>
          <a:bodyPr wrap="square" rtlCol="0">
            <a:spAutoFit/>
          </a:bodyPr>
          <a:lstStyle/>
          <a:p>
            <a:r>
              <a:rPr lang="en-US" sz="1100" dirty="0"/>
              <a:t>0</a:t>
            </a:r>
          </a:p>
        </p:txBody>
      </p:sp>
      <p:sp>
        <p:nvSpPr>
          <p:cNvPr id="14" name="TextBox 13"/>
          <p:cNvSpPr txBox="1"/>
          <p:nvPr/>
        </p:nvSpPr>
        <p:spPr>
          <a:xfrm>
            <a:off x="10404319" y="1910086"/>
            <a:ext cx="424840" cy="261610"/>
          </a:xfrm>
          <a:prstGeom prst="rect">
            <a:avLst/>
          </a:prstGeom>
          <a:noFill/>
        </p:spPr>
        <p:txBody>
          <a:bodyPr wrap="square" rtlCol="0">
            <a:spAutoFit/>
          </a:bodyPr>
          <a:lstStyle/>
          <a:p>
            <a:r>
              <a:rPr lang="en-US" sz="1100" dirty="0" smtClean="0"/>
              <a:t>0</a:t>
            </a:r>
            <a:endParaRPr lang="en-US" sz="1100" dirty="0"/>
          </a:p>
        </p:txBody>
      </p:sp>
      <p:sp>
        <p:nvSpPr>
          <p:cNvPr id="15" name="TextBox 14"/>
          <p:cNvSpPr txBox="1"/>
          <p:nvPr/>
        </p:nvSpPr>
        <p:spPr>
          <a:xfrm>
            <a:off x="10696179" y="1913345"/>
            <a:ext cx="424840" cy="261610"/>
          </a:xfrm>
          <a:prstGeom prst="rect">
            <a:avLst/>
          </a:prstGeom>
          <a:noFill/>
        </p:spPr>
        <p:txBody>
          <a:bodyPr wrap="square" rtlCol="0">
            <a:spAutoFit/>
          </a:bodyPr>
          <a:lstStyle/>
          <a:p>
            <a:r>
              <a:rPr lang="en-US" sz="1100" dirty="0" smtClean="0"/>
              <a:t>0</a:t>
            </a:r>
            <a:endParaRPr lang="en-US" sz="1100" dirty="0"/>
          </a:p>
        </p:txBody>
      </p:sp>
      <p:sp>
        <p:nvSpPr>
          <p:cNvPr id="16" name="TextBox 15"/>
          <p:cNvSpPr txBox="1"/>
          <p:nvPr/>
        </p:nvSpPr>
        <p:spPr>
          <a:xfrm>
            <a:off x="10996192" y="1918182"/>
            <a:ext cx="424840" cy="261610"/>
          </a:xfrm>
          <a:prstGeom prst="rect">
            <a:avLst/>
          </a:prstGeom>
          <a:noFill/>
        </p:spPr>
        <p:txBody>
          <a:bodyPr wrap="square" rtlCol="0">
            <a:spAutoFit/>
          </a:bodyPr>
          <a:lstStyle/>
          <a:p>
            <a:r>
              <a:rPr lang="en-US" sz="1100" dirty="0" smtClean="0"/>
              <a:t>0</a:t>
            </a:r>
            <a:endParaRPr lang="en-US" sz="1100" dirty="0"/>
          </a:p>
        </p:txBody>
      </p:sp>
      <p:sp>
        <p:nvSpPr>
          <p:cNvPr id="17" name="TextBox 16"/>
          <p:cNvSpPr txBox="1"/>
          <p:nvPr/>
        </p:nvSpPr>
        <p:spPr>
          <a:xfrm>
            <a:off x="11223121" y="1879997"/>
            <a:ext cx="792480" cy="307777"/>
          </a:xfrm>
          <a:prstGeom prst="rect">
            <a:avLst/>
          </a:prstGeom>
          <a:noFill/>
        </p:spPr>
        <p:txBody>
          <a:bodyPr wrap="square" rtlCol="0">
            <a:spAutoFit/>
          </a:bodyPr>
          <a:lstStyle/>
          <a:p>
            <a:r>
              <a:rPr lang="en-US" sz="1400" dirty="0" smtClean="0"/>
              <a:t>21262</a:t>
            </a:r>
            <a:endParaRPr lang="en-US" sz="1400" dirty="0"/>
          </a:p>
        </p:txBody>
      </p:sp>
      <p:sp>
        <p:nvSpPr>
          <p:cNvPr id="18" name="TextBox 17"/>
          <p:cNvSpPr txBox="1"/>
          <p:nvPr/>
        </p:nvSpPr>
        <p:spPr>
          <a:xfrm>
            <a:off x="7048156" y="2961154"/>
            <a:ext cx="766355" cy="369332"/>
          </a:xfrm>
          <a:prstGeom prst="rect">
            <a:avLst/>
          </a:prstGeom>
          <a:noFill/>
        </p:spPr>
        <p:txBody>
          <a:bodyPr wrap="square" rtlCol="0">
            <a:spAutoFit/>
          </a:bodyPr>
          <a:lstStyle/>
          <a:p>
            <a:r>
              <a:rPr lang="en-US" dirty="0" smtClean="0"/>
              <a:t>N/A</a:t>
            </a:r>
            <a:endParaRPr lang="en-US" dirty="0"/>
          </a:p>
        </p:txBody>
      </p:sp>
      <p:sp>
        <p:nvSpPr>
          <p:cNvPr id="20" name="TextBox 19"/>
          <p:cNvSpPr txBox="1"/>
          <p:nvPr/>
        </p:nvSpPr>
        <p:spPr>
          <a:xfrm>
            <a:off x="8993733" y="2361540"/>
            <a:ext cx="3047003" cy="369332"/>
          </a:xfrm>
          <a:prstGeom prst="rect">
            <a:avLst/>
          </a:prstGeom>
          <a:noFill/>
        </p:spPr>
        <p:txBody>
          <a:bodyPr wrap="square" rtlCol="0">
            <a:spAutoFit/>
          </a:bodyPr>
          <a:lstStyle/>
          <a:p>
            <a:r>
              <a:rPr lang="en-US" dirty="0"/>
              <a:t>F</a:t>
            </a:r>
            <a:r>
              <a:rPr lang="en-US" dirty="0" smtClean="0"/>
              <a:t>. M. Maintainer</a:t>
            </a:r>
            <a:endParaRPr lang="en-US" dirty="0"/>
          </a:p>
        </p:txBody>
      </p:sp>
      <p:sp>
        <p:nvSpPr>
          <p:cNvPr id="19" name="Text Placeholder 18"/>
          <p:cNvSpPr>
            <a:spLocks noGrp="1"/>
          </p:cNvSpPr>
          <p:nvPr>
            <p:ph type="body" idx="2"/>
          </p:nvPr>
        </p:nvSpPr>
        <p:spPr>
          <a:xfrm>
            <a:off x="8842868" y="2920716"/>
            <a:ext cx="3706761" cy="351352"/>
          </a:xfrm>
        </p:spPr>
        <p:txBody>
          <a:bodyPr>
            <a:noAutofit/>
          </a:bodyPr>
          <a:lstStyle/>
          <a:p>
            <a:r>
              <a:rPr lang="en-US" sz="1800" dirty="0" smtClean="0"/>
              <a:t>F. M. SFF</a:t>
            </a:r>
            <a:endParaRPr lang="en-US" sz="1800" dirty="0"/>
          </a:p>
        </p:txBody>
      </p:sp>
      <p:cxnSp>
        <p:nvCxnSpPr>
          <p:cNvPr id="21" name="Straight Arrow Connector 20"/>
          <p:cNvCxnSpPr>
            <a:endCxn id="19" idx="1"/>
          </p:cNvCxnSpPr>
          <p:nvPr/>
        </p:nvCxnSpPr>
        <p:spPr>
          <a:xfrm>
            <a:off x="5677786" y="2567461"/>
            <a:ext cx="3165082" cy="52893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860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390895" y="1342576"/>
            <a:ext cx="5181600" cy="4720089"/>
          </a:xfrm>
        </p:spPr>
        <p:txBody>
          <a:bodyPr>
            <a:normAutofit/>
          </a:bodyPr>
          <a:lstStyle/>
          <a:p>
            <a:r>
              <a:rPr lang="en-US" sz="3200" dirty="0" smtClean="0"/>
              <a:t>Block 11</a:t>
            </a:r>
          </a:p>
          <a:p>
            <a:pPr lvl="1"/>
            <a:r>
              <a:rPr lang="en-US" dirty="0" smtClean="0"/>
              <a:t>Signature of PIC accepting Aircraft</a:t>
            </a:r>
          </a:p>
          <a:p>
            <a:pPr lvl="2"/>
            <a:r>
              <a:rPr lang="en-US" sz="2000" dirty="0" smtClean="0"/>
              <a:t>1:  Reviewed discrepancy reports of the previous 10 flights</a:t>
            </a:r>
          </a:p>
          <a:p>
            <a:pPr lvl="2"/>
            <a:r>
              <a:rPr lang="en-US" sz="2000" dirty="0" smtClean="0"/>
              <a:t>2:  Insured proper filing of the weight and balance data</a:t>
            </a:r>
          </a:p>
          <a:p>
            <a:pPr lvl="2"/>
            <a:r>
              <a:rPr lang="en-US" sz="2000" dirty="0" smtClean="0"/>
              <a:t>3:  Accept this aircraft for flight</a:t>
            </a:r>
          </a:p>
          <a:p>
            <a:pPr lvl="2"/>
            <a:endParaRPr lang="en-US" sz="1600" dirty="0" smtClean="0"/>
          </a:p>
          <a:p>
            <a:pPr lvl="1"/>
            <a:endParaRPr lang="en-US" sz="2000" dirty="0"/>
          </a:p>
        </p:txBody>
      </p:sp>
      <p:sp>
        <p:nvSpPr>
          <p:cNvPr id="4" name="Title 3"/>
          <p:cNvSpPr>
            <a:spLocks noGrp="1"/>
          </p:cNvSpPr>
          <p:nvPr>
            <p:ph type="title"/>
          </p:nvPr>
        </p:nvSpPr>
        <p:spPr/>
        <p:txBody>
          <a:bodyPr/>
          <a:lstStyle/>
          <a:p>
            <a:r>
              <a:rPr lang="en-US" dirty="0" smtClean="0"/>
              <a:t>Aircraft Inspection and Acceptance Sheet </a:t>
            </a:r>
            <a:endParaRPr lang="en-US" dirty="0"/>
          </a:p>
        </p:txBody>
      </p:sp>
      <p:pic>
        <p:nvPicPr>
          <p:cNvPr id="6" name="Content Placeholder 5"/>
          <p:cNvPicPr>
            <a:picLocks noGrp="1"/>
          </p:cNvPicPr>
          <p:nvPr>
            <p:ph sz="half" idx="4294967295"/>
          </p:nvPr>
        </p:nvPicPr>
        <p:blipFill rotWithShape="1">
          <a:blip r:embed="rId2"/>
          <a:srcRect l="1892" t="17504" b="18728"/>
          <a:stretch/>
        </p:blipFill>
        <p:spPr bwMode="auto">
          <a:xfrm>
            <a:off x="5857875" y="1690688"/>
            <a:ext cx="6334125" cy="2205037"/>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8993732" y="3239280"/>
            <a:ext cx="3047003" cy="54811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71936" y="1876640"/>
            <a:ext cx="818606" cy="307777"/>
          </a:xfrm>
          <a:prstGeom prst="rect">
            <a:avLst/>
          </a:prstGeom>
          <a:noFill/>
        </p:spPr>
        <p:txBody>
          <a:bodyPr wrap="square" rtlCol="0">
            <a:spAutoFit/>
          </a:bodyPr>
          <a:lstStyle/>
          <a:p>
            <a:r>
              <a:rPr lang="en-US" sz="1400" dirty="0" smtClean="0"/>
              <a:t>TH-57C</a:t>
            </a:r>
            <a:endParaRPr lang="en-US" sz="1400" dirty="0"/>
          </a:p>
        </p:txBody>
      </p:sp>
      <p:sp>
        <p:nvSpPr>
          <p:cNvPr id="7" name="TextBox 6"/>
          <p:cNvSpPr txBox="1"/>
          <p:nvPr/>
        </p:nvSpPr>
        <p:spPr>
          <a:xfrm>
            <a:off x="5959797" y="1882990"/>
            <a:ext cx="936303" cy="307777"/>
          </a:xfrm>
          <a:prstGeom prst="rect">
            <a:avLst/>
          </a:prstGeom>
          <a:noFill/>
        </p:spPr>
        <p:txBody>
          <a:bodyPr wrap="square" rtlCol="0">
            <a:spAutoFit/>
          </a:bodyPr>
          <a:lstStyle/>
          <a:p>
            <a:r>
              <a:rPr lang="en-US" sz="1400" dirty="0" smtClean="0"/>
              <a:t>170138</a:t>
            </a:r>
            <a:endParaRPr lang="en-US" sz="1400" dirty="0"/>
          </a:p>
        </p:txBody>
      </p:sp>
      <p:sp>
        <p:nvSpPr>
          <p:cNvPr id="8" name="TextBox 7"/>
          <p:cNvSpPr txBox="1"/>
          <p:nvPr/>
        </p:nvSpPr>
        <p:spPr>
          <a:xfrm>
            <a:off x="7498973" y="1882989"/>
            <a:ext cx="914400" cy="307777"/>
          </a:xfrm>
          <a:prstGeom prst="rect">
            <a:avLst/>
          </a:prstGeom>
          <a:noFill/>
        </p:spPr>
        <p:txBody>
          <a:bodyPr wrap="square" rtlCol="0">
            <a:spAutoFit/>
          </a:bodyPr>
          <a:lstStyle/>
          <a:p>
            <a:r>
              <a:rPr lang="en-US" sz="1400" dirty="0" smtClean="0"/>
              <a:t>CTW-5</a:t>
            </a:r>
            <a:endParaRPr lang="en-US" sz="1400" dirty="0"/>
          </a:p>
        </p:txBody>
      </p:sp>
      <p:sp>
        <p:nvSpPr>
          <p:cNvPr id="9" name="TextBox 8"/>
          <p:cNvSpPr txBox="1"/>
          <p:nvPr/>
        </p:nvSpPr>
        <p:spPr>
          <a:xfrm>
            <a:off x="8428514" y="1876639"/>
            <a:ext cx="481231" cy="307777"/>
          </a:xfrm>
          <a:prstGeom prst="rect">
            <a:avLst/>
          </a:prstGeom>
          <a:noFill/>
        </p:spPr>
        <p:txBody>
          <a:bodyPr wrap="square" rtlCol="0">
            <a:spAutoFit/>
          </a:bodyPr>
          <a:lstStyle/>
          <a:p>
            <a:r>
              <a:rPr lang="en-US" sz="1400" dirty="0" smtClean="0"/>
              <a:t>N/A</a:t>
            </a:r>
            <a:endParaRPr lang="en-US" sz="1400" dirty="0"/>
          </a:p>
        </p:txBody>
      </p:sp>
      <p:sp>
        <p:nvSpPr>
          <p:cNvPr id="10" name="TextBox 9"/>
          <p:cNvSpPr txBox="1"/>
          <p:nvPr/>
        </p:nvSpPr>
        <p:spPr>
          <a:xfrm>
            <a:off x="8939559" y="1961097"/>
            <a:ext cx="483847" cy="261610"/>
          </a:xfrm>
          <a:prstGeom prst="rect">
            <a:avLst/>
          </a:prstGeom>
          <a:noFill/>
        </p:spPr>
        <p:txBody>
          <a:bodyPr wrap="square" rtlCol="0">
            <a:spAutoFit/>
          </a:bodyPr>
          <a:lstStyle/>
          <a:p>
            <a:r>
              <a:rPr lang="en-US" sz="1000" dirty="0" smtClean="0"/>
              <a:t>F-2</a:t>
            </a:r>
            <a:r>
              <a:rPr lang="en-US" sz="1100" dirty="0" smtClean="0"/>
              <a:t>4</a:t>
            </a:r>
            <a:endParaRPr lang="en-US" sz="1100" dirty="0"/>
          </a:p>
        </p:txBody>
      </p:sp>
      <p:sp>
        <p:nvSpPr>
          <p:cNvPr id="11" name="TextBox 10"/>
          <p:cNvSpPr txBox="1"/>
          <p:nvPr/>
        </p:nvSpPr>
        <p:spPr>
          <a:xfrm>
            <a:off x="9338322" y="1941246"/>
            <a:ext cx="415984" cy="261610"/>
          </a:xfrm>
          <a:prstGeom prst="rect">
            <a:avLst/>
          </a:prstGeom>
          <a:noFill/>
        </p:spPr>
        <p:txBody>
          <a:bodyPr wrap="square" rtlCol="0">
            <a:spAutoFit/>
          </a:bodyPr>
          <a:lstStyle/>
          <a:p>
            <a:r>
              <a:rPr lang="en-US" sz="1100" dirty="0" smtClean="0"/>
              <a:t>70</a:t>
            </a:r>
            <a:endParaRPr lang="en-US" sz="1100" dirty="0"/>
          </a:p>
        </p:txBody>
      </p:sp>
      <p:sp>
        <p:nvSpPr>
          <p:cNvPr id="12" name="TextBox 11"/>
          <p:cNvSpPr txBox="1"/>
          <p:nvPr/>
        </p:nvSpPr>
        <p:spPr>
          <a:xfrm>
            <a:off x="9762391" y="1961097"/>
            <a:ext cx="424840" cy="261610"/>
          </a:xfrm>
          <a:prstGeom prst="rect">
            <a:avLst/>
          </a:prstGeom>
          <a:noFill/>
        </p:spPr>
        <p:txBody>
          <a:bodyPr wrap="square" rtlCol="0">
            <a:spAutoFit/>
          </a:bodyPr>
          <a:lstStyle/>
          <a:p>
            <a:r>
              <a:rPr lang="en-US" sz="1100" dirty="0" smtClean="0"/>
              <a:t>N/A</a:t>
            </a:r>
            <a:endParaRPr lang="en-US" sz="1100" dirty="0"/>
          </a:p>
        </p:txBody>
      </p:sp>
      <p:sp>
        <p:nvSpPr>
          <p:cNvPr id="13" name="TextBox 12"/>
          <p:cNvSpPr txBox="1"/>
          <p:nvPr/>
        </p:nvSpPr>
        <p:spPr>
          <a:xfrm>
            <a:off x="10132241" y="1945348"/>
            <a:ext cx="312560" cy="261610"/>
          </a:xfrm>
          <a:prstGeom prst="rect">
            <a:avLst/>
          </a:prstGeom>
          <a:noFill/>
        </p:spPr>
        <p:txBody>
          <a:bodyPr wrap="square" rtlCol="0">
            <a:spAutoFit/>
          </a:bodyPr>
          <a:lstStyle/>
          <a:p>
            <a:r>
              <a:rPr lang="en-US" sz="1100" dirty="0"/>
              <a:t>0</a:t>
            </a:r>
          </a:p>
        </p:txBody>
      </p:sp>
      <p:sp>
        <p:nvSpPr>
          <p:cNvPr id="14" name="TextBox 13"/>
          <p:cNvSpPr txBox="1"/>
          <p:nvPr/>
        </p:nvSpPr>
        <p:spPr>
          <a:xfrm>
            <a:off x="10418869" y="1961097"/>
            <a:ext cx="424840" cy="261610"/>
          </a:xfrm>
          <a:prstGeom prst="rect">
            <a:avLst/>
          </a:prstGeom>
          <a:noFill/>
        </p:spPr>
        <p:txBody>
          <a:bodyPr wrap="square" rtlCol="0">
            <a:spAutoFit/>
          </a:bodyPr>
          <a:lstStyle/>
          <a:p>
            <a:r>
              <a:rPr lang="en-US" sz="1100" dirty="0" smtClean="0"/>
              <a:t>0</a:t>
            </a:r>
            <a:endParaRPr lang="en-US" sz="1100" dirty="0"/>
          </a:p>
        </p:txBody>
      </p:sp>
      <p:sp>
        <p:nvSpPr>
          <p:cNvPr id="15" name="TextBox 14"/>
          <p:cNvSpPr txBox="1"/>
          <p:nvPr/>
        </p:nvSpPr>
        <p:spPr>
          <a:xfrm>
            <a:off x="10710849" y="1956198"/>
            <a:ext cx="424840" cy="261610"/>
          </a:xfrm>
          <a:prstGeom prst="rect">
            <a:avLst/>
          </a:prstGeom>
          <a:noFill/>
        </p:spPr>
        <p:txBody>
          <a:bodyPr wrap="square" rtlCol="0">
            <a:spAutoFit/>
          </a:bodyPr>
          <a:lstStyle/>
          <a:p>
            <a:r>
              <a:rPr lang="en-US" sz="1100" dirty="0" smtClean="0"/>
              <a:t>0</a:t>
            </a:r>
            <a:endParaRPr lang="en-US" sz="1100" dirty="0"/>
          </a:p>
        </p:txBody>
      </p:sp>
      <p:sp>
        <p:nvSpPr>
          <p:cNvPr id="16" name="TextBox 15"/>
          <p:cNvSpPr txBox="1"/>
          <p:nvPr/>
        </p:nvSpPr>
        <p:spPr>
          <a:xfrm>
            <a:off x="11000871" y="1951299"/>
            <a:ext cx="424840" cy="261610"/>
          </a:xfrm>
          <a:prstGeom prst="rect">
            <a:avLst/>
          </a:prstGeom>
          <a:noFill/>
        </p:spPr>
        <p:txBody>
          <a:bodyPr wrap="square" rtlCol="0">
            <a:spAutoFit/>
          </a:bodyPr>
          <a:lstStyle/>
          <a:p>
            <a:r>
              <a:rPr lang="en-US" sz="1100" dirty="0" smtClean="0"/>
              <a:t>0</a:t>
            </a:r>
            <a:endParaRPr lang="en-US" sz="1100" dirty="0"/>
          </a:p>
        </p:txBody>
      </p:sp>
      <p:sp>
        <p:nvSpPr>
          <p:cNvPr id="17" name="TextBox 16"/>
          <p:cNvSpPr txBox="1"/>
          <p:nvPr/>
        </p:nvSpPr>
        <p:spPr>
          <a:xfrm>
            <a:off x="11223121" y="1879997"/>
            <a:ext cx="792480" cy="307777"/>
          </a:xfrm>
          <a:prstGeom prst="rect">
            <a:avLst/>
          </a:prstGeom>
          <a:noFill/>
        </p:spPr>
        <p:txBody>
          <a:bodyPr wrap="square" rtlCol="0">
            <a:spAutoFit/>
          </a:bodyPr>
          <a:lstStyle/>
          <a:p>
            <a:r>
              <a:rPr lang="en-US" sz="1400" dirty="0" smtClean="0"/>
              <a:t>21262</a:t>
            </a:r>
            <a:endParaRPr lang="en-US" sz="1400" dirty="0"/>
          </a:p>
        </p:txBody>
      </p:sp>
      <p:sp>
        <p:nvSpPr>
          <p:cNvPr id="18" name="TextBox 17"/>
          <p:cNvSpPr txBox="1"/>
          <p:nvPr/>
        </p:nvSpPr>
        <p:spPr>
          <a:xfrm>
            <a:off x="7236822" y="2758239"/>
            <a:ext cx="766355" cy="369332"/>
          </a:xfrm>
          <a:prstGeom prst="rect">
            <a:avLst/>
          </a:prstGeom>
          <a:noFill/>
        </p:spPr>
        <p:txBody>
          <a:bodyPr wrap="square" rtlCol="0">
            <a:spAutoFit/>
          </a:bodyPr>
          <a:lstStyle/>
          <a:p>
            <a:r>
              <a:rPr lang="en-US" dirty="0" smtClean="0"/>
              <a:t>N/A</a:t>
            </a:r>
            <a:endParaRPr lang="en-US" dirty="0"/>
          </a:p>
        </p:txBody>
      </p:sp>
      <p:sp>
        <p:nvSpPr>
          <p:cNvPr id="20" name="TextBox 19"/>
          <p:cNvSpPr txBox="1"/>
          <p:nvPr/>
        </p:nvSpPr>
        <p:spPr>
          <a:xfrm>
            <a:off x="8993733" y="2361540"/>
            <a:ext cx="3047003" cy="369332"/>
          </a:xfrm>
          <a:prstGeom prst="rect">
            <a:avLst/>
          </a:prstGeom>
          <a:noFill/>
        </p:spPr>
        <p:txBody>
          <a:bodyPr wrap="square" rtlCol="0">
            <a:spAutoFit/>
          </a:bodyPr>
          <a:lstStyle/>
          <a:p>
            <a:r>
              <a:rPr lang="en-US" dirty="0"/>
              <a:t>F</a:t>
            </a:r>
            <a:r>
              <a:rPr lang="en-US" dirty="0" smtClean="0"/>
              <a:t>. M. Maintainer</a:t>
            </a:r>
            <a:endParaRPr lang="en-US" dirty="0"/>
          </a:p>
        </p:txBody>
      </p:sp>
      <p:sp>
        <p:nvSpPr>
          <p:cNvPr id="21" name="TextBox 20"/>
          <p:cNvSpPr txBox="1"/>
          <p:nvPr/>
        </p:nvSpPr>
        <p:spPr>
          <a:xfrm>
            <a:off x="9015631" y="2902914"/>
            <a:ext cx="3047003" cy="369332"/>
          </a:xfrm>
          <a:prstGeom prst="rect">
            <a:avLst/>
          </a:prstGeom>
          <a:noFill/>
        </p:spPr>
        <p:txBody>
          <a:bodyPr wrap="square" rtlCol="0">
            <a:spAutoFit/>
          </a:bodyPr>
          <a:lstStyle/>
          <a:p>
            <a:r>
              <a:rPr lang="en-US" dirty="0"/>
              <a:t>F</a:t>
            </a:r>
            <a:r>
              <a:rPr lang="en-US" dirty="0" smtClean="0"/>
              <a:t>. M. SFF</a:t>
            </a:r>
            <a:endParaRPr lang="en-US" dirty="0"/>
          </a:p>
        </p:txBody>
      </p:sp>
      <p:sp>
        <p:nvSpPr>
          <p:cNvPr id="19" name="Text Placeholder 18"/>
          <p:cNvSpPr>
            <a:spLocks noGrp="1"/>
          </p:cNvSpPr>
          <p:nvPr>
            <p:ph type="body" idx="2"/>
          </p:nvPr>
        </p:nvSpPr>
        <p:spPr>
          <a:xfrm>
            <a:off x="8833074" y="3500359"/>
            <a:ext cx="3171589" cy="401449"/>
          </a:xfrm>
        </p:spPr>
        <p:txBody>
          <a:bodyPr>
            <a:normAutofit/>
          </a:bodyPr>
          <a:lstStyle/>
          <a:p>
            <a:r>
              <a:rPr lang="en-US" sz="1800" dirty="0"/>
              <a:t>F</a:t>
            </a:r>
            <a:r>
              <a:rPr lang="en-US" sz="1800" dirty="0" smtClean="0"/>
              <a:t>. M. PIC</a:t>
            </a:r>
            <a:endParaRPr lang="en-US" sz="1800" dirty="0"/>
          </a:p>
        </p:txBody>
      </p:sp>
      <p:cxnSp>
        <p:nvCxnSpPr>
          <p:cNvPr id="22" name="Straight Arrow Connector 21"/>
          <p:cNvCxnSpPr/>
          <p:nvPr/>
        </p:nvCxnSpPr>
        <p:spPr>
          <a:xfrm>
            <a:off x="4114800" y="2361540"/>
            <a:ext cx="4802733" cy="126741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76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p:txBody>
          <a:bodyPr>
            <a:normAutofit/>
          </a:bodyPr>
          <a:lstStyle/>
          <a:p>
            <a:r>
              <a:rPr lang="en-US" sz="3200" dirty="0" err="1" smtClean="0"/>
              <a:t>Hotseat</a:t>
            </a:r>
            <a:r>
              <a:rPr lang="en-US" sz="3200" dirty="0" smtClean="0"/>
              <a:t> Note</a:t>
            </a:r>
          </a:p>
          <a:p>
            <a:pPr lvl="1"/>
            <a:r>
              <a:rPr lang="en-US" dirty="0" err="1" smtClean="0"/>
              <a:t>Offgoing</a:t>
            </a:r>
            <a:r>
              <a:rPr lang="en-US" dirty="0" smtClean="0"/>
              <a:t> PIC will sign block 10, oncoming PIC will sign block 11</a:t>
            </a:r>
          </a:p>
          <a:p>
            <a:pPr lvl="2"/>
            <a:endParaRPr lang="en-US" sz="1600" dirty="0" smtClean="0"/>
          </a:p>
          <a:p>
            <a:pPr lvl="1"/>
            <a:endParaRPr lang="en-US" sz="2000" dirty="0"/>
          </a:p>
        </p:txBody>
      </p:sp>
      <p:sp>
        <p:nvSpPr>
          <p:cNvPr id="4" name="Title 3"/>
          <p:cNvSpPr>
            <a:spLocks noGrp="1"/>
          </p:cNvSpPr>
          <p:nvPr>
            <p:ph type="title"/>
          </p:nvPr>
        </p:nvSpPr>
        <p:spPr/>
        <p:txBody>
          <a:bodyPr/>
          <a:lstStyle/>
          <a:p>
            <a:r>
              <a:rPr lang="en-US" dirty="0" smtClean="0"/>
              <a:t>Aircraft Inspection and Acceptance Sheet </a:t>
            </a:r>
            <a:endParaRPr lang="en-US" dirty="0"/>
          </a:p>
        </p:txBody>
      </p:sp>
      <p:pic>
        <p:nvPicPr>
          <p:cNvPr id="6" name="Content Placeholder 5"/>
          <p:cNvPicPr>
            <a:picLocks noGrp="1"/>
          </p:cNvPicPr>
          <p:nvPr>
            <p:ph sz="half" idx="4294967295"/>
          </p:nvPr>
        </p:nvPicPr>
        <p:blipFill rotWithShape="1">
          <a:blip r:embed="rId2"/>
          <a:srcRect l="1892" t="17504" b="18728"/>
          <a:stretch/>
        </p:blipFill>
        <p:spPr bwMode="auto">
          <a:xfrm>
            <a:off x="6019801" y="1690688"/>
            <a:ext cx="6172200" cy="2205037"/>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6938152" y="1883433"/>
            <a:ext cx="818606" cy="276999"/>
          </a:xfrm>
          <a:prstGeom prst="rect">
            <a:avLst/>
          </a:prstGeom>
          <a:noFill/>
        </p:spPr>
        <p:txBody>
          <a:bodyPr wrap="square" rtlCol="0">
            <a:spAutoFit/>
          </a:bodyPr>
          <a:lstStyle/>
          <a:p>
            <a:r>
              <a:rPr lang="en-US" sz="1200" dirty="0" smtClean="0"/>
              <a:t>TH-57C</a:t>
            </a:r>
            <a:endParaRPr lang="en-US" sz="1200" dirty="0"/>
          </a:p>
        </p:txBody>
      </p:sp>
      <p:sp>
        <p:nvSpPr>
          <p:cNvPr id="7" name="TextBox 6"/>
          <p:cNvSpPr txBox="1"/>
          <p:nvPr/>
        </p:nvSpPr>
        <p:spPr>
          <a:xfrm>
            <a:off x="6115244" y="1899181"/>
            <a:ext cx="936303" cy="307777"/>
          </a:xfrm>
          <a:prstGeom prst="rect">
            <a:avLst/>
          </a:prstGeom>
          <a:noFill/>
        </p:spPr>
        <p:txBody>
          <a:bodyPr wrap="square" rtlCol="0">
            <a:spAutoFit/>
          </a:bodyPr>
          <a:lstStyle/>
          <a:p>
            <a:r>
              <a:rPr lang="en-US" sz="1400" dirty="0" smtClean="0"/>
              <a:t>170138</a:t>
            </a:r>
            <a:endParaRPr lang="en-US" sz="1400" dirty="0"/>
          </a:p>
        </p:txBody>
      </p:sp>
      <p:sp>
        <p:nvSpPr>
          <p:cNvPr id="8" name="TextBox 7"/>
          <p:cNvSpPr txBox="1"/>
          <p:nvPr/>
        </p:nvSpPr>
        <p:spPr>
          <a:xfrm>
            <a:off x="7620000" y="1899180"/>
            <a:ext cx="914400" cy="307777"/>
          </a:xfrm>
          <a:prstGeom prst="rect">
            <a:avLst/>
          </a:prstGeom>
          <a:noFill/>
        </p:spPr>
        <p:txBody>
          <a:bodyPr wrap="square" rtlCol="0">
            <a:spAutoFit/>
          </a:bodyPr>
          <a:lstStyle/>
          <a:p>
            <a:r>
              <a:rPr lang="en-US" sz="1400" dirty="0" smtClean="0"/>
              <a:t>CTW-5</a:t>
            </a:r>
            <a:endParaRPr lang="en-US" sz="1400" dirty="0"/>
          </a:p>
        </p:txBody>
      </p:sp>
      <p:sp>
        <p:nvSpPr>
          <p:cNvPr id="9" name="TextBox 8"/>
          <p:cNvSpPr txBox="1"/>
          <p:nvPr/>
        </p:nvSpPr>
        <p:spPr>
          <a:xfrm>
            <a:off x="8534400" y="1844493"/>
            <a:ext cx="481231" cy="307777"/>
          </a:xfrm>
          <a:prstGeom prst="rect">
            <a:avLst/>
          </a:prstGeom>
          <a:noFill/>
        </p:spPr>
        <p:txBody>
          <a:bodyPr wrap="square" rtlCol="0">
            <a:spAutoFit/>
          </a:bodyPr>
          <a:lstStyle/>
          <a:p>
            <a:r>
              <a:rPr lang="en-US" sz="1400" dirty="0" smtClean="0"/>
              <a:t>N/A</a:t>
            </a:r>
            <a:endParaRPr lang="en-US" sz="1400" dirty="0"/>
          </a:p>
        </p:txBody>
      </p:sp>
      <p:sp>
        <p:nvSpPr>
          <p:cNvPr id="10" name="TextBox 9"/>
          <p:cNvSpPr txBox="1"/>
          <p:nvPr/>
        </p:nvSpPr>
        <p:spPr>
          <a:xfrm>
            <a:off x="8968597" y="1961097"/>
            <a:ext cx="470975" cy="246221"/>
          </a:xfrm>
          <a:prstGeom prst="rect">
            <a:avLst/>
          </a:prstGeom>
          <a:noFill/>
        </p:spPr>
        <p:txBody>
          <a:bodyPr wrap="square" rtlCol="0">
            <a:spAutoFit/>
          </a:bodyPr>
          <a:lstStyle/>
          <a:p>
            <a:r>
              <a:rPr lang="en-US" sz="1000" dirty="0" smtClean="0"/>
              <a:t>F-24</a:t>
            </a:r>
            <a:endParaRPr lang="en-US" sz="1000" dirty="0"/>
          </a:p>
        </p:txBody>
      </p:sp>
      <p:sp>
        <p:nvSpPr>
          <p:cNvPr id="11" name="TextBox 10"/>
          <p:cNvSpPr txBox="1"/>
          <p:nvPr/>
        </p:nvSpPr>
        <p:spPr>
          <a:xfrm>
            <a:off x="9407442" y="1945348"/>
            <a:ext cx="415984" cy="261610"/>
          </a:xfrm>
          <a:prstGeom prst="rect">
            <a:avLst/>
          </a:prstGeom>
          <a:noFill/>
        </p:spPr>
        <p:txBody>
          <a:bodyPr wrap="square" rtlCol="0">
            <a:spAutoFit/>
          </a:bodyPr>
          <a:lstStyle/>
          <a:p>
            <a:r>
              <a:rPr lang="en-US" sz="1100" dirty="0" smtClean="0"/>
              <a:t>70</a:t>
            </a:r>
            <a:endParaRPr lang="en-US" sz="1100" dirty="0"/>
          </a:p>
        </p:txBody>
      </p:sp>
      <p:sp>
        <p:nvSpPr>
          <p:cNvPr id="12" name="TextBox 11"/>
          <p:cNvSpPr txBox="1"/>
          <p:nvPr/>
        </p:nvSpPr>
        <p:spPr>
          <a:xfrm>
            <a:off x="9762391" y="1961097"/>
            <a:ext cx="424840" cy="261610"/>
          </a:xfrm>
          <a:prstGeom prst="rect">
            <a:avLst/>
          </a:prstGeom>
          <a:noFill/>
        </p:spPr>
        <p:txBody>
          <a:bodyPr wrap="square" rtlCol="0">
            <a:spAutoFit/>
          </a:bodyPr>
          <a:lstStyle/>
          <a:p>
            <a:r>
              <a:rPr lang="en-US" sz="1100" dirty="0" smtClean="0"/>
              <a:t>N/A</a:t>
            </a:r>
            <a:endParaRPr lang="en-US" sz="1100" dirty="0"/>
          </a:p>
        </p:txBody>
      </p:sp>
      <p:sp>
        <p:nvSpPr>
          <p:cNvPr id="13" name="TextBox 12"/>
          <p:cNvSpPr txBox="1"/>
          <p:nvPr/>
        </p:nvSpPr>
        <p:spPr>
          <a:xfrm>
            <a:off x="10132241" y="1945348"/>
            <a:ext cx="312560" cy="261610"/>
          </a:xfrm>
          <a:prstGeom prst="rect">
            <a:avLst/>
          </a:prstGeom>
          <a:noFill/>
        </p:spPr>
        <p:txBody>
          <a:bodyPr wrap="square" rtlCol="0">
            <a:spAutoFit/>
          </a:bodyPr>
          <a:lstStyle/>
          <a:p>
            <a:r>
              <a:rPr lang="en-US" sz="1100" dirty="0"/>
              <a:t>0</a:t>
            </a:r>
          </a:p>
        </p:txBody>
      </p:sp>
      <p:sp>
        <p:nvSpPr>
          <p:cNvPr id="14" name="TextBox 13"/>
          <p:cNvSpPr txBox="1"/>
          <p:nvPr/>
        </p:nvSpPr>
        <p:spPr>
          <a:xfrm>
            <a:off x="10458563" y="1961097"/>
            <a:ext cx="424840" cy="261610"/>
          </a:xfrm>
          <a:prstGeom prst="rect">
            <a:avLst/>
          </a:prstGeom>
          <a:noFill/>
        </p:spPr>
        <p:txBody>
          <a:bodyPr wrap="square" rtlCol="0">
            <a:spAutoFit/>
          </a:bodyPr>
          <a:lstStyle/>
          <a:p>
            <a:r>
              <a:rPr lang="en-US" sz="1100" dirty="0" smtClean="0"/>
              <a:t>0</a:t>
            </a:r>
            <a:endParaRPr lang="en-US" sz="1100" dirty="0"/>
          </a:p>
        </p:txBody>
      </p:sp>
      <p:sp>
        <p:nvSpPr>
          <p:cNvPr id="15" name="TextBox 14"/>
          <p:cNvSpPr txBox="1"/>
          <p:nvPr/>
        </p:nvSpPr>
        <p:spPr>
          <a:xfrm>
            <a:off x="10752477" y="1953402"/>
            <a:ext cx="424840" cy="261610"/>
          </a:xfrm>
          <a:prstGeom prst="rect">
            <a:avLst/>
          </a:prstGeom>
          <a:noFill/>
        </p:spPr>
        <p:txBody>
          <a:bodyPr wrap="square" rtlCol="0">
            <a:spAutoFit/>
          </a:bodyPr>
          <a:lstStyle/>
          <a:p>
            <a:r>
              <a:rPr lang="en-US" sz="1100" dirty="0" smtClean="0"/>
              <a:t>0</a:t>
            </a:r>
            <a:endParaRPr lang="en-US" sz="1100" dirty="0"/>
          </a:p>
        </p:txBody>
      </p:sp>
      <p:sp>
        <p:nvSpPr>
          <p:cNvPr id="16" name="TextBox 15"/>
          <p:cNvSpPr txBox="1"/>
          <p:nvPr/>
        </p:nvSpPr>
        <p:spPr>
          <a:xfrm>
            <a:off x="11024662" y="1945348"/>
            <a:ext cx="424840" cy="261610"/>
          </a:xfrm>
          <a:prstGeom prst="rect">
            <a:avLst/>
          </a:prstGeom>
          <a:noFill/>
        </p:spPr>
        <p:txBody>
          <a:bodyPr wrap="square" rtlCol="0">
            <a:spAutoFit/>
          </a:bodyPr>
          <a:lstStyle/>
          <a:p>
            <a:r>
              <a:rPr lang="en-US" sz="1100" dirty="0" smtClean="0"/>
              <a:t>0</a:t>
            </a:r>
            <a:endParaRPr lang="en-US" sz="1100" dirty="0"/>
          </a:p>
        </p:txBody>
      </p:sp>
      <p:sp>
        <p:nvSpPr>
          <p:cNvPr id="17" name="TextBox 16"/>
          <p:cNvSpPr txBox="1"/>
          <p:nvPr/>
        </p:nvSpPr>
        <p:spPr>
          <a:xfrm>
            <a:off x="11223121" y="1879997"/>
            <a:ext cx="792480" cy="307777"/>
          </a:xfrm>
          <a:prstGeom prst="rect">
            <a:avLst/>
          </a:prstGeom>
          <a:noFill/>
        </p:spPr>
        <p:txBody>
          <a:bodyPr wrap="square" rtlCol="0">
            <a:spAutoFit/>
          </a:bodyPr>
          <a:lstStyle/>
          <a:p>
            <a:r>
              <a:rPr lang="en-US" sz="1400" dirty="0" smtClean="0"/>
              <a:t>21262</a:t>
            </a:r>
            <a:endParaRPr lang="en-US" sz="1400" dirty="0"/>
          </a:p>
        </p:txBody>
      </p:sp>
      <p:sp>
        <p:nvSpPr>
          <p:cNvPr id="18" name="TextBox 17"/>
          <p:cNvSpPr txBox="1"/>
          <p:nvPr/>
        </p:nvSpPr>
        <p:spPr>
          <a:xfrm>
            <a:off x="7236822" y="2758239"/>
            <a:ext cx="766355" cy="369332"/>
          </a:xfrm>
          <a:prstGeom prst="rect">
            <a:avLst/>
          </a:prstGeom>
          <a:noFill/>
        </p:spPr>
        <p:txBody>
          <a:bodyPr wrap="square" rtlCol="0">
            <a:spAutoFit/>
          </a:bodyPr>
          <a:lstStyle/>
          <a:p>
            <a:r>
              <a:rPr lang="en-US" dirty="0" smtClean="0"/>
              <a:t>N/A</a:t>
            </a:r>
            <a:endParaRPr lang="en-US" dirty="0"/>
          </a:p>
        </p:txBody>
      </p:sp>
      <p:sp>
        <p:nvSpPr>
          <p:cNvPr id="21" name="TextBox 20"/>
          <p:cNvSpPr txBox="1"/>
          <p:nvPr/>
        </p:nvSpPr>
        <p:spPr>
          <a:xfrm>
            <a:off x="9031557" y="2901190"/>
            <a:ext cx="3047003" cy="369332"/>
          </a:xfrm>
          <a:prstGeom prst="rect">
            <a:avLst/>
          </a:prstGeom>
          <a:noFill/>
        </p:spPr>
        <p:txBody>
          <a:bodyPr wrap="square" rtlCol="0">
            <a:spAutoFit/>
          </a:bodyPr>
          <a:lstStyle/>
          <a:p>
            <a:r>
              <a:rPr lang="en-US" dirty="0"/>
              <a:t>F</a:t>
            </a:r>
            <a:r>
              <a:rPr lang="en-US" dirty="0" smtClean="0"/>
              <a:t>. M. PIC #1</a:t>
            </a:r>
            <a:endParaRPr lang="en-US" dirty="0"/>
          </a:p>
        </p:txBody>
      </p:sp>
      <p:sp>
        <p:nvSpPr>
          <p:cNvPr id="22" name="TextBox 21"/>
          <p:cNvSpPr txBox="1"/>
          <p:nvPr/>
        </p:nvSpPr>
        <p:spPr>
          <a:xfrm>
            <a:off x="9031557" y="3444288"/>
            <a:ext cx="3047003" cy="369332"/>
          </a:xfrm>
          <a:prstGeom prst="rect">
            <a:avLst/>
          </a:prstGeom>
          <a:noFill/>
        </p:spPr>
        <p:txBody>
          <a:bodyPr wrap="square" rtlCol="0">
            <a:spAutoFit/>
          </a:bodyPr>
          <a:lstStyle/>
          <a:p>
            <a:r>
              <a:rPr lang="en-US" dirty="0"/>
              <a:t>F</a:t>
            </a:r>
            <a:r>
              <a:rPr lang="en-US" dirty="0" smtClean="0"/>
              <a:t>. M. PIC #2</a:t>
            </a:r>
            <a:endParaRPr lang="en-US" dirty="0"/>
          </a:p>
        </p:txBody>
      </p:sp>
    </p:spTree>
    <p:extLst>
      <p:ext uri="{BB962C8B-B14F-4D97-AF65-F5344CB8AC3E}">
        <p14:creationId xmlns:p14="http://schemas.microsoft.com/office/powerpoint/2010/main" val="876609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p:txBody>
          <a:bodyPr>
            <a:normAutofit/>
          </a:bodyPr>
          <a:lstStyle/>
          <a:p>
            <a:r>
              <a:rPr lang="en-US" sz="3200" dirty="0" smtClean="0"/>
              <a:t>Dual Solo </a:t>
            </a:r>
            <a:r>
              <a:rPr lang="en-US" sz="3200" dirty="0" err="1" smtClean="0"/>
              <a:t>Hotseat</a:t>
            </a:r>
            <a:endParaRPr lang="en-US" sz="3200" dirty="0" smtClean="0"/>
          </a:p>
          <a:p>
            <a:pPr lvl="2"/>
            <a:r>
              <a:rPr lang="en-US" sz="2000" dirty="0" smtClean="0"/>
              <a:t>First Solo will sign 1</a:t>
            </a:r>
            <a:r>
              <a:rPr lang="en-US" sz="2000" baseline="30000" dirty="0" smtClean="0"/>
              <a:t>st</a:t>
            </a:r>
            <a:r>
              <a:rPr lang="en-US" sz="2000" dirty="0" smtClean="0"/>
              <a:t> A-Sheet as PIC</a:t>
            </a:r>
          </a:p>
          <a:p>
            <a:pPr lvl="1"/>
            <a:endParaRPr lang="en-US" sz="2000" dirty="0"/>
          </a:p>
        </p:txBody>
      </p:sp>
      <p:sp>
        <p:nvSpPr>
          <p:cNvPr id="4" name="Title 3"/>
          <p:cNvSpPr>
            <a:spLocks noGrp="1"/>
          </p:cNvSpPr>
          <p:nvPr>
            <p:ph type="title"/>
          </p:nvPr>
        </p:nvSpPr>
        <p:spPr/>
        <p:txBody>
          <a:bodyPr/>
          <a:lstStyle/>
          <a:p>
            <a:r>
              <a:rPr lang="en-US" dirty="0" smtClean="0"/>
              <a:t>Aircraft Inspection and Acceptance Sheet </a:t>
            </a:r>
            <a:endParaRPr lang="en-US" dirty="0"/>
          </a:p>
        </p:txBody>
      </p:sp>
      <p:pic>
        <p:nvPicPr>
          <p:cNvPr id="6" name="Content Placeholder 5"/>
          <p:cNvPicPr>
            <a:picLocks noGrp="1"/>
          </p:cNvPicPr>
          <p:nvPr>
            <p:ph sz="half" idx="4294967295"/>
          </p:nvPr>
        </p:nvPicPr>
        <p:blipFill rotWithShape="1">
          <a:blip r:embed="rId2"/>
          <a:srcRect l="1892" t="17504" b="18728"/>
          <a:stretch/>
        </p:blipFill>
        <p:spPr bwMode="auto">
          <a:xfrm>
            <a:off x="6208713" y="1690688"/>
            <a:ext cx="5983287" cy="2205037"/>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6977892" y="1835059"/>
            <a:ext cx="818606" cy="307777"/>
          </a:xfrm>
          <a:prstGeom prst="rect">
            <a:avLst/>
          </a:prstGeom>
          <a:noFill/>
        </p:spPr>
        <p:txBody>
          <a:bodyPr wrap="square" rtlCol="0">
            <a:spAutoFit/>
          </a:bodyPr>
          <a:lstStyle/>
          <a:p>
            <a:r>
              <a:rPr lang="en-US" sz="1400" dirty="0" smtClean="0"/>
              <a:t>TH-57C</a:t>
            </a:r>
            <a:endParaRPr lang="en-US" sz="1400" dirty="0"/>
          </a:p>
        </p:txBody>
      </p:sp>
      <p:sp>
        <p:nvSpPr>
          <p:cNvPr id="7" name="TextBox 6"/>
          <p:cNvSpPr txBox="1"/>
          <p:nvPr/>
        </p:nvSpPr>
        <p:spPr>
          <a:xfrm>
            <a:off x="6186922" y="1872225"/>
            <a:ext cx="936303" cy="307777"/>
          </a:xfrm>
          <a:prstGeom prst="rect">
            <a:avLst/>
          </a:prstGeom>
          <a:noFill/>
        </p:spPr>
        <p:txBody>
          <a:bodyPr wrap="square" rtlCol="0">
            <a:spAutoFit/>
          </a:bodyPr>
          <a:lstStyle/>
          <a:p>
            <a:r>
              <a:rPr lang="en-US" sz="1400" dirty="0" smtClean="0"/>
              <a:t>170138</a:t>
            </a:r>
            <a:endParaRPr lang="en-US" sz="1400" dirty="0"/>
          </a:p>
        </p:txBody>
      </p:sp>
      <p:sp>
        <p:nvSpPr>
          <p:cNvPr id="8" name="TextBox 7"/>
          <p:cNvSpPr txBox="1"/>
          <p:nvPr/>
        </p:nvSpPr>
        <p:spPr>
          <a:xfrm>
            <a:off x="7620000" y="1844493"/>
            <a:ext cx="914400" cy="307777"/>
          </a:xfrm>
          <a:prstGeom prst="rect">
            <a:avLst/>
          </a:prstGeom>
          <a:noFill/>
        </p:spPr>
        <p:txBody>
          <a:bodyPr wrap="square" rtlCol="0">
            <a:spAutoFit/>
          </a:bodyPr>
          <a:lstStyle/>
          <a:p>
            <a:r>
              <a:rPr lang="en-US" sz="1400" dirty="0" smtClean="0"/>
              <a:t>CTW-5</a:t>
            </a:r>
            <a:endParaRPr lang="en-US" sz="1400" dirty="0"/>
          </a:p>
        </p:txBody>
      </p:sp>
      <p:sp>
        <p:nvSpPr>
          <p:cNvPr id="9" name="TextBox 8"/>
          <p:cNvSpPr txBox="1"/>
          <p:nvPr/>
        </p:nvSpPr>
        <p:spPr>
          <a:xfrm>
            <a:off x="8534400" y="1844493"/>
            <a:ext cx="481231" cy="307777"/>
          </a:xfrm>
          <a:prstGeom prst="rect">
            <a:avLst/>
          </a:prstGeom>
          <a:noFill/>
        </p:spPr>
        <p:txBody>
          <a:bodyPr wrap="square" rtlCol="0">
            <a:spAutoFit/>
          </a:bodyPr>
          <a:lstStyle/>
          <a:p>
            <a:r>
              <a:rPr lang="en-US" sz="1400" dirty="0" smtClean="0"/>
              <a:t>N/A</a:t>
            </a:r>
            <a:endParaRPr lang="en-US" sz="1400" dirty="0"/>
          </a:p>
        </p:txBody>
      </p:sp>
      <p:sp>
        <p:nvSpPr>
          <p:cNvPr id="10" name="TextBox 9"/>
          <p:cNvSpPr txBox="1"/>
          <p:nvPr/>
        </p:nvSpPr>
        <p:spPr>
          <a:xfrm>
            <a:off x="8968598" y="1961097"/>
            <a:ext cx="415984" cy="246221"/>
          </a:xfrm>
          <a:prstGeom prst="rect">
            <a:avLst/>
          </a:prstGeom>
          <a:noFill/>
        </p:spPr>
        <p:txBody>
          <a:bodyPr wrap="square" rtlCol="0">
            <a:spAutoFit/>
          </a:bodyPr>
          <a:lstStyle/>
          <a:p>
            <a:r>
              <a:rPr lang="en-US" sz="1000" dirty="0" smtClean="0"/>
              <a:t>F-24</a:t>
            </a:r>
          </a:p>
        </p:txBody>
      </p:sp>
      <p:sp>
        <p:nvSpPr>
          <p:cNvPr id="11" name="TextBox 10"/>
          <p:cNvSpPr txBox="1"/>
          <p:nvPr/>
        </p:nvSpPr>
        <p:spPr>
          <a:xfrm>
            <a:off x="9393439" y="1927888"/>
            <a:ext cx="415984" cy="261610"/>
          </a:xfrm>
          <a:prstGeom prst="rect">
            <a:avLst/>
          </a:prstGeom>
          <a:noFill/>
        </p:spPr>
        <p:txBody>
          <a:bodyPr wrap="square" rtlCol="0">
            <a:spAutoFit/>
          </a:bodyPr>
          <a:lstStyle/>
          <a:p>
            <a:r>
              <a:rPr lang="en-US" sz="1100" dirty="0" smtClean="0"/>
              <a:t>70</a:t>
            </a:r>
            <a:endParaRPr lang="en-US" sz="1100" dirty="0"/>
          </a:p>
        </p:txBody>
      </p:sp>
      <p:sp>
        <p:nvSpPr>
          <p:cNvPr id="12" name="TextBox 11"/>
          <p:cNvSpPr txBox="1"/>
          <p:nvPr/>
        </p:nvSpPr>
        <p:spPr>
          <a:xfrm>
            <a:off x="9762391" y="1961097"/>
            <a:ext cx="424840" cy="261610"/>
          </a:xfrm>
          <a:prstGeom prst="rect">
            <a:avLst/>
          </a:prstGeom>
          <a:noFill/>
        </p:spPr>
        <p:txBody>
          <a:bodyPr wrap="square" rtlCol="0">
            <a:spAutoFit/>
          </a:bodyPr>
          <a:lstStyle/>
          <a:p>
            <a:r>
              <a:rPr lang="en-US" sz="1100" dirty="0" smtClean="0"/>
              <a:t>N/A</a:t>
            </a:r>
            <a:endParaRPr lang="en-US" sz="1100" dirty="0"/>
          </a:p>
        </p:txBody>
      </p:sp>
      <p:sp>
        <p:nvSpPr>
          <p:cNvPr id="13" name="TextBox 12"/>
          <p:cNvSpPr txBox="1"/>
          <p:nvPr/>
        </p:nvSpPr>
        <p:spPr>
          <a:xfrm>
            <a:off x="10132241" y="1945348"/>
            <a:ext cx="312560" cy="261610"/>
          </a:xfrm>
          <a:prstGeom prst="rect">
            <a:avLst/>
          </a:prstGeom>
          <a:noFill/>
        </p:spPr>
        <p:txBody>
          <a:bodyPr wrap="square" rtlCol="0">
            <a:spAutoFit/>
          </a:bodyPr>
          <a:lstStyle/>
          <a:p>
            <a:r>
              <a:rPr lang="en-US" sz="1100" dirty="0"/>
              <a:t>0</a:t>
            </a:r>
          </a:p>
        </p:txBody>
      </p:sp>
      <p:sp>
        <p:nvSpPr>
          <p:cNvPr id="14" name="TextBox 13"/>
          <p:cNvSpPr txBox="1"/>
          <p:nvPr/>
        </p:nvSpPr>
        <p:spPr>
          <a:xfrm>
            <a:off x="10329255" y="1961097"/>
            <a:ext cx="424840" cy="261610"/>
          </a:xfrm>
          <a:prstGeom prst="rect">
            <a:avLst/>
          </a:prstGeom>
          <a:noFill/>
        </p:spPr>
        <p:txBody>
          <a:bodyPr wrap="square" rtlCol="0">
            <a:spAutoFit/>
          </a:bodyPr>
          <a:lstStyle/>
          <a:p>
            <a:r>
              <a:rPr lang="en-US" sz="1100" dirty="0" smtClean="0"/>
              <a:t>0</a:t>
            </a:r>
            <a:endParaRPr lang="en-US" sz="1100" dirty="0"/>
          </a:p>
        </p:txBody>
      </p:sp>
      <p:sp>
        <p:nvSpPr>
          <p:cNvPr id="15" name="TextBox 14"/>
          <p:cNvSpPr txBox="1"/>
          <p:nvPr/>
        </p:nvSpPr>
        <p:spPr>
          <a:xfrm>
            <a:off x="10602231" y="1945348"/>
            <a:ext cx="424840" cy="261610"/>
          </a:xfrm>
          <a:prstGeom prst="rect">
            <a:avLst/>
          </a:prstGeom>
          <a:noFill/>
        </p:spPr>
        <p:txBody>
          <a:bodyPr wrap="square" rtlCol="0">
            <a:spAutoFit/>
          </a:bodyPr>
          <a:lstStyle/>
          <a:p>
            <a:r>
              <a:rPr lang="en-US" sz="1100" dirty="0" smtClean="0"/>
              <a:t>0</a:t>
            </a:r>
            <a:endParaRPr lang="en-US" sz="1100" dirty="0"/>
          </a:p>
        </p:txBody>
      </p:sp>
      <p:sp>
        <p:nvSpPr>
          <p:cNvPr id="16" name="TextBox 15"/>
          <p:cNvSpPr txBox="1"/>
          <p:nvPr/>
        </p:nvSpPr>
        <p:spPr>
          <a:xfrm>
            <a:off x="10889287" y="1945348"/>
            <a:ext cx="424840" cy="261610"/>
          </a:xfrm>
          <a:prstGeom prst="rect">
            <a:avLst/>
          </a:prstGeom>
          <a:noFill/>
        </p:spPr>
        <p:txBody>
          <a:bodyPr wrap="square" rtlCol="0">
            <a:spAutoFit/>
          </a:bodyPr>
          <a:lstStyle/>
          <a:p>
            <a:r>
              <a:rPr lang="en-US" sz="1100" dirty="0" smtClean="0"/>
              <a:t>0</a:t>
            </a:r>
            <a:endParaRPr lang="en-US" sz="1100" dirty="0"/>
          </a:p>
        </p:txBody>
      </p:sp>
      <p:sp>
        <p:nvSpPr>
          <p:cNvPr id="17" name="TextBox 16"/>
          <p:cNvSpPr txBox="1"/>
          <p:nvPr/>
        </p:nvSpPr>
        <p:spPr>
          <a:xfrm>
            <a:off x="11223121" y="1879997"/>
            <a:ext cx="792480" cy="307777"/>
          </a:xfrm>
          <a:prstGeom prst="rect">
            <a:avLst/>
          </a:prstGeom>
          <a:noFill/>
        </p:spPr>
        <p:txBody>
          <a:bodyPr wrap="square" rtlCol="0">
            <a:spAutoFit/>
          </a:bodyPr>
          <a:lstStyle/>
          <a:p>
            <a:r>
              <a:rPr lang="en-US" sz="1400" dirty="0" smtClean="0"/>
              <a:t>21262</a:t>
            </a:r>
            <a:endParaRPr lang="en-US" sz="1400" dirty="0"/>
          </a:p>
        </p:txBody>
      </p:sp>
      <p:sp>
        <p:nvSpPr>
          <p:cNvPr id="18" name="TextBox 17"/>
          <p:cNvSpPr txBox="1"/>
          <p:nvPr/>
        </p:nvSpPr>
        <p:spPr>
          <a:xfrm>
            <a:off x="7236822" y="2758239"/>
            <a:ext cx="766355" cy="369332"/>
          </a:xfrm>
          <a:prstGeom prst="rect">
            <a:avLst/>
          </a:prstGeom>
          <a:noFill/>
        </p:spPr>
        <p:txBody>
          <a:bodyPr wrap="square" rtlCol="0">
            <a:spAutoFit/>
          </a:bodyPr>
          <a:lstStyle/>
          <a:p>
            <a:r>
              <a:rPr lang="en-US" dirty="0" smtClean="0"/>
              <a:t>N/A</a:t>
            </a:r>
            <a:endParaRPr lang="en-US" dirty="0"/>
          </a:p>
        </p:txBody>
      </p:sp>
      <p:sp>
        <p:nvSpPr>
          <p:cNvPr id="20" name="TextBox 19"/>
          <p:cNvSpPr txBox="1"/>
          <p:nvPr/>
        </p:nvSpPr>
        <p:spPr>
          <a:xfrm>
            <a:off x="8993733" y="2361540"/>
            <a:ext cx="3047003" cy="369332"/>
          </a:xfrm>
          <a:prstGeom prst="rect">
            <a:avLst/>
          </a:prstGeom>
          <a:noFill/>
        </p:spPr>
        <p:txBody>
          <a:bodyPr wrap="square" rtlCol="0">
            <a:spAutoFit/>
          </a:bodyPr>
          <a:lstStyle/>
          <a:p>
            <a:r>
              <a:rPr lang="en-US" dirty="0"/>
              <a:t>F</a:t>
            </a:r>
            <a:r>
              <a:rPr lang="en-US" dirty="0" smtClean="0"/>
              <a:t>. M. Maintainer</a:t>
            </a:r>
            <a:endParaRPr lang="en-US" dirty="0"/>
          </a:p>
        </p:txBody>
      </p:sp>
      <p:sp>
        <p:nvSpPr>
          <p:cNvPr id="21" name="TextBox 20"/>
          <p:cNvSpPr txBox="1"/>
          <p:nvPr/>
        </p:nvSpPr>
        <p:spPr>
          <a:xfrm>
            <a:off x="9015631" y="2902914"/>
            <a:ext cx="3047003" cy="369332"/>
          </a:xfrm>
          <a:prstGeom prst="rect">
            <a:avLst/>
          </a:prstGeom>
          <a:noFill/>
        </p:spPr>
        <p:txBody>
          <a:bodyPr wrap="square" rtlCol="0">
            <a:spAutoFit/>
          </a:bodyPr>
          <a:lstStyle/>
          <a:p>
            <a:r>
              <a:rPr lang="en-US" dirty="0" smtClean="0"/>
              <a:t>F. M. SFF</a:t>
            </a:r>
            <a:endParaRPr lang="en-US" dirty="0"/>
          </a:p>
        </p:txBody>
      </p:sp>
      <p:sp>
        <p:nvSpPr>
          <p:cNvPr id="22" name="TextBox 21"/>
          <p:cNvSpPr txBox="1"/>
          <p:nvPr/>
        </p:nvSpPr>
        <p:spPr>
          <a:xfrm>
            <a:off x="9031557" y="3444288"/>
            <a:ext cx="3047003" cy="369332"/>
          </a:xfrm>
          <a:prstGeom prst="rect">
            <a:avLst/>
          </a:prstGeom>
          <a:noFill/>
        </p:spPr>
        <p:txBody>
          <a:bodyPr wrap="square" rtlCol="0">
            <a:spAutoFit/>
          </a:bodyPr>
          <a:lstStyle/>
          <a:p>
            <a:r>
              <a:rPr lang="en-US" dirty="0" smtClean="0"/>
              <a:t>F. M. Solo #1</a:t>
            </a:r>
            <a:endParaRPr lang="en-US" dirty="0"/>
          </a:p>
        </p:txBody>
      </p:sp>
      <p:cxnSp>
        <p:nvCxnSpPr>
          <p:cNvPr id="19" name="Straight Arrow Connector 18"/>
          <p:cNvCxnSpPr/>
          <p:nvPr/>
        </p:nvCxnSpPr>
        <p:spPr>
          <a:xfrm>
            <a:off x="2828260" y="2588822"/>
            <a:ext cx="6089273" cy="104013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899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289211" y="1264588"/>
            <a:ext cx="5181600" cy="4720089"/>
          </a:xfrm>
        </p:spPr>
        <p:txBody>
          <a:bodyPr>
            <a:normAutofit/>
          </a:bodyPr>
          <a:lstStyle/>
          <a:p>
            <a:r>
              <a:rPr lang="en-US" sz="3200" dirty="0" smtClean="0"/>
              <a:t>Dual Solo </a:t>
            </a:r>
            <a:r>
              <a:rPr lang="en-US" sz="3200" dirty="0" err="1" smtClean="0"/>
              <a:t>Hotseat</a:t>
            </a:r>
            <a:endParaRPr lang="en-US" sz="3200" dirty="0" smtClean="0"/>
          </a:p>
          <a:p>
            <a:pPr lvl="2"/>
            <a:r>
              <a:rPr lang="en-US" sz="2000" dirty="0" smtClean="0"/>
              <a:t>First Solo will sign 2</a:t>
            </a:r>
            <a:r>
              <a:rPr lang="en-US" sz="2000" baseline="30000" dirty="0" smtClean="0"/>
              <a:t>nd</a:t>
            </a:r>
            <a:r>
              <a:rPr lang="en-US" sz="2000" dirty="0" smtClean="0"/>
              <a:t> A-Sheet as Safe for Flight</a:t>
            </a:r>
          </a:p>
          <a:p>
            <a:pPr lvl="2"/>
            <a:r>
              <a:rPr lang="en-US" sz="2000" dirty="0" smtClean="0"/>
              <a:t>Second Solo will sign 2</a:t>
            </a:r>
            <a:r>
              <a:rPr lang="en-US" sz="2000" baseline="30000" dirty="0" smtClean="0"/>
              <a:t>nd</a:t>
            </a:r>
            <a:r>
              <a:rPr lang="en-US" sz="2000" dirty="0" smtClean="0"/>
              <a:t> A-Sheet as PIC</a:t>
            </a:r>
          </a:p>
          <a:p>
            <a:pPr lvl="1"/>
            <a:endParaRPr lang="en-US" sz="2000" dirty="0"/>
          </a:p>
        </p:txBody>
      </p:sp>
      <p:sp>
        <p:nvSpPr>
          <p:cNvPr id="4" name="Title 3"/>
          <p:cNvSpPr>
            <a:spLocks noGrp="1"/>
          </p:cNvSpPr>
          <p:nvPr>
            <p:ph type="title"/>
          </p:nvPr>
        </p:nvSpPr>
        <p:spPr/>
        <p:txBody>
          <a:bodyPr/>
          <a:lstStyle/>
          <a:p>
            <a:r>
              <a:rPr lang="en-US" dirty="0" smtClean="0"/>
              <a:t>Aircraft Inspection and Acceptance Sheet </a:t>
            </a:r>
            <a:endParaRPr lang="en-US" dirty="0"/>
          </a:p>
        </p:txBody>
      </p:sp>
      <p:pic>
        <p:nvPicPr>
          <p:cNvPr id="6" name="Content Placeholder 5"/>
          <p:cNvPicPr>
            <a:picLocks noGrp="1"/>
          </p:cNvPicPr>
          <p:nvPr>
            <p:ph sz="half" idx="4294967295"/>
          </p:nvPr>
        </p:nvPicPr>
        <p:blipFill rotWithShape="1">
          <a:blip r:embed="rId2"/>
          <a:srcRect l="1892" t="17504" b="18728"/>
          <a:stretch/>
        </p:blipFill>
        <p:spPr bwMode="auto">
          <a:xfrm>
            <a:off x="6208713" y="1690688"/>
            <a:ext cx="5983287" cy="2205037"/>
          </a:xfrm>
          <a:prstGeom prst="rect">
            <a:avLst/>
          </a:prstGeom>
          <a:ln>
            <a:noFill/>
          </a:ln>
          <a:extLst>
            <a:ext uri="{53640926-AAD7-44D8-BBD7-CCE9431645EC}">
              <a14:shadowObscured xmlns:a14="http://schemas.microsoft.com/office/drawing/2010/main"/>
            </a:ext>
          </a:extLst>
        </p:spPr>
      </p:pic>
      <p:grpSp>
        <p:nvGrpSpPr>
          <p:cNvPr id="25" name="Group 24"/>
          <p:cNvGrpSpPr/>
          <p:nvPr/>
        </p:nvGrpSpPr>
        <p:grpSpPr>
          <a:xfrm>
            <a:off x="6296084" y="1883290"/>
            <a:ext cx="5884804" cy="1283078"/>
            <a:chOff x="6193756" y="1844493"/>
            <a:chExt cx="5884804" cy="1283078"/>
          </a:xfrm>
        </p:grpSpPr>
        <p:sp>
          <p:nvSpPr>
            <p:cNvPr id="3" name="TextBox 2"/>
            <p:cNvSpPr txBox="1"/>
            <p:nvPr/>
          </p:nvSpPr>
          <p:spPr>
            <a:xfrm>
              <a:off x="6989145" y="1870753"/>
              <a:ext cx="818606" cy="276999"/>
            </a:xfrm>
            <a:prstGeom prst="rect">
              <a:avLst/>
            </a:prstGeom>
            <a:noFill/>
          </p:spPr>
          <p:txBody>
            <a:bodyPr wrap="square" rtlCol="0">
              <a:spAutoFit/>
            </a:bodyPr>
            <a:lstStyle/>
            <a:p>
              <a:r>
                <a:rPr lang="en-US" sz="1200" dirty="0" smtClean="0"/>
                <a:t>TH-57C</a:t>
              </a:r>
              <a:endParaRPr lang="en-US" sz="1400" dirty="0"/>
            </a:p>
          </p:txBody>
        </p:sp>
        <p:sp>
          <p:nvSpPr>
            <p:cNvPr id="7" name="TextBox 6"/>
            <p:cNvSpPr txBox="1"/>
            <p:nvPr/>
          </p:nvSpPr>
          <p:spPr>
            <a:xfrm>
              <a:off x="6193756" y="1844493"/>
              <a:ext cx="936303" cy="307777"/>
            </a:xfrm>
            <a:prstGeom prst="rect">
              <a:avLst/>
            </a:prstGeom>
            <a:noFill/>
          </p:spPr>
          <p:txBody>
            <a:bodyPr wrap="square" rtlCol="0">
              <a:spAutoFit/>
            </a:bodyPr>
            <a:lstStyle/>
            <a:p>
              <a:r>
                <a:rPr lang="en-US" sz="1400" dirty="0" smtClean="0"/>
                <a:t>170138</a:t>
              </a:r>
              <a:endParaRPr lang="en-US" sz="1400" dirty="0"/>
            </a:p>
          </p:txBody>
        </p:sp>
        <p:sp>
          <p:nvSpPr>
            <p:cNvPr id="8" name="TextBox 7"/>
            <p:cNvSpPr txBox="1"/>
            <p:nvPr/>
          </p:nvSpPr>
          <p:spPr>
            <a:xfrm>
              <a:off x="7783625" y="1873146"/>
              <a:ext cx="914400" cy="276999"/>
            </a:xfrm>
            <a:prstGeom prst="rect">
              <a:avLst/>
            </a:prstGeom>
            <a:noFill/>
          </p:spPr>
          <p:txBody>
            <a:bodyPr wrap="square" rtlCol="0">
              <a:spAutoFit/>
            </a:bodyPr>
            <a:lstStyle/>
            <a:p>
              <a:r>
                <a:rPr lang="en-US" sz="1200" dirty="0" smtClean="0"/>
                <a:t>CTW-5</a:t>
              </a:r>
              <a:endParaRPr lang="en-US" sz="1400" dirty="0"/>
            </a:p>
          </p:txBody>
        </p:sp>
        <p:sp>
          <p:nvSpPr>
            <p:cNvPr id="9" name="TextBox 8"/>
            <p:cNvSpPr txBox="1"/>
            <p:nvPr/>
          </p:nvSpPr>
          <p:spPr>
            <a:xfrm>
              <a:off x="8546882" y="1855365"/>
              <a:ext cx="481231" cy="307777"/>
            </a:xfrm>
            <a:prstGeom prst="rect">
              <a:avLst/>
            </a:prstGeom>
            <a:noFill/>
          </p:spPr>
          <p:txBody>
            <a:bodyPr wrap="square" rtlCol="0">
              <a:spAutoFit/>
            </a:bodyPr>
            <a:lstStyle/>
            <a:p>
              <a:r>
                <a:rPr lang="en-US" sz="1400" dirty="0" smtClean="0"/>
                <a:t>N/A</a:t>
              </a:r>
              <a:endParaRPr lang="en-US" sz="1400" dirty="0"/>
            </a:p>
          </p:txBody>
        </p:sp>
        <p:sp>
          <p:nvSpPr>
            <p:cNvPr id="10" name="TextBox 9"/>
            <p:cNvSpPr txBox="1"/>
            <p:nvPr/>
          </p:nvSpPr>
          <p:spPr>
            <a:xfrm>
              <a:off x="8977407" y="1907293"/>
              <a:ext cx="520817" cy="415498"/>
            </a:xfrm>
            <a:prstGeom prst="rect">
              <a:avLst/>
            </a:prstGeom>
            <a:noFill/>
          </p:spPr>
          <p:txBody>
            <a:bodyPr wrap="square" rtlCol="0">
              <a:spAutoFit/>
            </a:bodyPr>
            <a:lstStyle/>
            <a:p>
              <a:r>
                <a:rPr lang="en-US" sz="1050" dirty="0" smtClean="0"/>
                <a:t>F-24</a:t>
              </a:r>
            </a:p>
            <a:p>
              <a:endParaRPr lang="en-US" sz="1050" dirty="0"/>
            </a:p>
          </p:txBody>
        </p:sp>
        <p:sp>
          <p:nvSpPr>
            <p:cNvPr id="11" name="TextBox 10"/>
            <p:cNvSpPr txBox="1"/>
            <p:nvPr/>
          </p:nvSpPr>
          <p:spPr>
            <a:xfrm>
              <a:off x="9397737" y="1921150"/>
              <a:ext cx="369850" cy="246221"/>
            </a:xfrm>
            <a:prstGeom prst="rect">
              <a:avLst/>
            </a:prstGeom>
            <a:noFill/>
          </p:spPr>
          <p:txBody>
            <a:bodyPr wrap="square" rtlCol="0">
              <a:spAutoFit/>
            </a:bodyPr>
            <a:lstStyle/>
            <a:p>
              <a:r>
                <a:rPr lang="en-US" sz="1000" dirty="0" smtClean="0"/>
                <a:t>70</a:t>
              </a:r>
              <a:endParaRPr lang="en-US" sz="1000" dirty="0"/>
            </a:p>
          </p:txBody>
        </p:sp>
        <p:sp>
          <p:nvSpPr>
            <p:cNvPr id="12" name="TextBox 11"/>
            <p:cNvSpPr txBox="1"/>
            <p:nvPr/>
          </p:nvSpPr>
          <p:spPr>
            <a:xfrm>
              <a:off x="9727924" y="1913455"/>
              <a:ext cx="424840" cy="261610"/>
            </a:xfrm>
            <a:prstGeom prst="rect">
              <a:avLst/>
            </a:prstGeom>
            <a:noFill/>
          </p:spPr>
          <p:txBody>
            <a:bodyPr wrap="square" rtlCol="0">
              <a:spAutoFit/>
            </a:bodyPr>
            <a:lstStyle/>
            <a:p>
              <a:r>
                <a:rPr lang="en-US" sz="1100" dirty="0" smtClean="0"/>
                <a:t>N/A</a:t>
              </a:r>
              <a:endParaRPr lang="en-US" sz="1100" dirty="0"/>
            </a:p>
          </p:txBody>
        </p:sp>
        <p:sp>
          <p:nvSpPr>
            <p:cNvPr id="13" name="TextBox 12"/>
            <p:cNvSpPr txBox="1"/>
            <p:nvPr/>
          </p:nvSpPr>
          <p:spPr>
            <a:xfrm>
              <a:off x="10151969" y="1915252"/>
              <a:ext cx="168246" cy="246221"/>
            </a:xfrm>
            <a:prstGeom prst="rect">
              <a:avLst/>
            </a:prstGeom>
            <a:noFill/>
          </p:spPr>
          <p:txBody>
            <a:bodyPr wrap="square" rtlCol="0">
              <a:spAutoFit/>
            </a:bodyPr>
            <a:lstStyle/>
            <a:p>
              <a:r>
                <a:rPr lang="en-US" sz="1000" dirty="0"/>
                <a:t>0</a:t>
              </a:r>
            </a:p>
          </p:txBody>
        </p:sp>
        <p:sp>
          <p:nvSpPr>
            <p:cNvPr id="14" name="TextBox 13"/>
            <p:cNvSpPr txBox="1"/>
            <p:nvPr/>
          </p:nvSpPr>
          <p:spPr>
            <a:xfrm flipH="1">
              <a:off x="10424030" y="1928844"/>
              <a:ext cx="198928" cy="246221"/>
            </a:xfrm>
            <a:prstGeom prst="rect">
              <a:avLst/>
            </a:prstGeom>
            <a:noFill/>
          </p:spPr>
          <p:txBody>
            <a:bodyPr wrap="square" rtlCol="0">
              <a:spAutoFit/>
            </a:bodyPr>
            <a:lstStyle/>
            <a:p>
              <a:r>
                <a:rPr lang="en-US" sz="1000" dirty="0"/>
                <a:t>0</a:t>
              </a:r>
            </a:p>
          </p:txBody>
        </p:sp>
        <p:sp>
          <p:nvSpPr>
            <p:cNvPr id="15" name="TextBox 14"/>
            <p:cNvSpPr txBox="1"/>
            <p:nvPr/>
          </p:nvSpPr>
          <p:spPr>
            <a:xfrm>
              <a:off x="10680441" y="1928843"/>
              <a:ext cx="218756" cy="246221"/>
            </a:xfrm>
            <a:prstGeom prst="rect">
              <a:avLst/>
            </a:prstGeom>
            <a:noFill/>
          </p:spPr>
          <p:txBody>
            <a:bodyPr wrap="square" rtlCol="0">
              <a:spAutoFit/>
            </a:bodyPr>
            <a:lstStyle/>
            <a:p>
              <a:r>
                <a:rPr lang="en-US" sz="1000" dirty="0"/>
                <a:t>0</a:t>
              </a:r>
              <a:endParaRPr lang="en-US" sz="1100" dirty="0"/>
            </a:p>
          </p:txBody>
        </p:sp>
        <p:sp>
          <p:nvSpPr>
            <p:cNvPr id="16" name="TextBox 15"/>
            <p:cNvSpPr txBox="1"/>
            <p:nvPr/>
          </p:nvSpPr>
          <p:spPr>
            <a:xfrm>
              <a:off x="10967925" y="1913511"/>
              <a:ext cx="213559" cy="246221"/>
            </a:xfrm>
            <a:prstGeom prst="rect">
              <a:avLst/>
            </a:prstGeom>
            <a:noFill/>
          </p:spPr>
          <p:txBody>
            <a:bodyPr wrap="square" rtlCol="0">
              <a:spAutoFit/>
            </a:bodyPr>
            <a:lstStyle/>
            <a:p>
              <a:r>
                <a:rPr lang="en-US" sz="1000" dirty="0" smtClean="0"/>
                <a:t>0</a:t>
              </a:r>
              <a:endParaRPr lang="en-US" sz="1000" dirty="0"/>
            </a:p>
          </p:txBody>
        </p:sp>
        <p:sp>
          <p:nvSpPr>
            <p:cNvPr id="17" name="TextBox 16"/>
            <p:cNvSpPr txBox="1"/>
            <p:nvPr/>
          </p:nvSpPr>
          <p:spPr>
            <a:xfrm>
              <a:off x="11410055" y="1889639"/>
              <a:ext cx="668505" cy="261610"/>
            </a:xfrm>
            <a:prstGeom prst="rect">
              <a:avLst/>
            </a:prstGeom>
            <a:noFill/>
          </p:spPr>
          <p:txBody>
            <a:bodyPr wrap="square" rtlCol="0">
              <a:spAutoFit/>
            </a:bodyPr>
            <a:lstStyle/>
            <a:p>
              <a:r>
                <a:rPr lang="en-US" sz="1100" dirty="0" smtClean="0"/>
                <a:t>21262</a:t>
              </a:r>
              <a:endParaRPr lang="en-US" sz="1100" dirty="0"/>
            </a:p>
          </p:txBody>
        </p:sp>
        <p:sp>
          <p:nvSpPr>
            <p:cNvPr id="18" name="TextBox 17"/>
            <p:cNvSpPr txBox="1"/>
            <p:nvPr/>
          </p:nvSpPr>
          <p:spPr>
            <a:xfrm>
              <a:off x="7236822" y="2758239"/>
              <a:ext cx="766355" cy="369332"/>
            </a:xfrm>
            <a:prstGeom prst="rect">
              <a:avLst/>
            </a:prstGeom>
            <a:noFill/>
          </p:spPr>
          <p:txBody>
            <a:bodyPr wrap="square" rtlCol="0">
              <a:spAutoFit/>
            </a:bodyPr>
            <a:lstStyle/>
            <a:p>
              <a:r>
                <a:rPr lang="en-US" dirty="0" smtClean="0"/>
                <a:t>N/A</a:t>
              </a:r>
              <a:endParaRPr lang="en-US" dirty="0"/>
            </a:p>
          </p:txBody>
        </p:sp>
      </p:grpSp>
      <p:sp>
        <p:nvSpPr>
          <p:cNvPr id="21" name="TextBox 20"/>
          <p:cNvSpPr txBox="1"/>
          <p:nvPr/>
        </p:nvSpPr>
        <p:spPr>
          <a:xfrm>
            <a:off x="9168828" y="2911917"/>
            <a:ext cx="3047003" cy="369332"/>
          </a:xfrm>
          <a:prstGeom prst="rect">
            <a:avLst/>
          </a:prstGeom>
          <a:noFill/>
        </p:spPr>
        <p:txBody>
          <a:bodyPr wrap="square" rtlCol="0">
            <a:spAutoFit/>
          </a:bodyPr>
          <a:lstStyle/>
          <a:p>
            <a:r>
              <a:rPr lang="en-US" dirty="0" smtClean="0"/>
              <a:t>F.M. Solo #1</a:t>
            </a:r>
            <a:endParaRPr lang="en-US" dirty="0"/>
          </a:p>
        </p:txBody>
      </p:sp>
      <p:sp>
        <p:nvSpPr>
          <p:cNvPr id="22" name="TextBox 21"/>
          <p:cNvSpPr txBox="1"/>
          <p:nvPr/>
        </p:nvSpPr>
        <p:spPr>
          <a:xfrm>
            <a:off x="9192660" y="3473118"/>
            <a:ext cx="3047003" cy="369332"/>
          </a:xfrm>
          <a:prstGeom prst="rect">
            <a:avLst/>
          </a:prstGeom>
          <a:noFill/>
        </p:spPr>
        <p:txBody>
          <a:bodyPr wrap="square" rtlCol="0">
            <a:spAutoFit/>
          </a:bodyPr>
          <a:lstStyle/>
          <a:p>
            <a:r>
              <a:rPr lang="en-US" dirty="0" smtClean="0"/>
              <a:t>F. M. Solo #2</a:t>
            </a:r>
            <a:endParaRPr lang="en-US" dirty="0"/>
          </a:p>
        </p:txBody>
      </p:sp>
      <p:cxnSp>
        <p:nvCxnSpPr>
          <p:cNvPr id="19" name="Straight Arrow Connector 18"/>
          <p:cNvCxnSpPr/>
          <p:nvPr/>
        </p:nvCxnSpPr>
        <p:spPr>
          <a:xfrm>
            <a:off x="3774558" y="2385816"/>
            <a:ext cx="5305177" cy="69087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423684" y="3076688"/>
            <a:ext cx="5520557" cy="50980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124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2"/>
          </p:nvPr>
        </p:nvSpPr>
        <p:spPr>
          <a:xfrm>
            <a:off x="104203" y="1196994"/>
            <a:ext cx="5278128" cy="4720089"/>
          </a:xfrm>
        </p:spPr>
        <p:txBody>
          <a:bodyPr>
            <a:normAutofit fontScale="92500" lnSpcReduction="20000"/>
          </a:bodyPr>
          <a:lstStyle/>
          <a:p>
            <a:pPr marL="285750" indent="-285750">
              <a:buFont typeface="Arial" panose="020B0604020202020204" pitchFamily="34" charset="0"/>
              <a:buChar char="•"/>
            </a:pPr>
            <a:r>
              <a:rPr lang="en-US" sz="2200" dirty="0"/>
              <a:t>The turnaround and daily inspections are recorded and certified on the Maintenance Record (OPNAV 4790/38). </a:t>
            </a:r>
            <a:endParaRPr lang="en-US" sz="2200" dirty="0" smtClean="0"/>
          </a:p>
          <a:p>
            <a:pPr marL="285750" indent="-285750">
              <a:buFont typeface="Arial" panose="020B0604020202020204" pitchFamily="34" charset="0"/>
              <a:buChar char="•"/>
            </a:pPr>
            <a:endParaRPr lang="en-US" sz="2200" dirty="0"/>
          </a:p>
          <a:p>
            <a:pPr marL="742950" lvl="1" indent="-285750">
              <a:buFont typeface="Arial" panose="020B0604020202020204" pitchFamily="34" charset="0"/>
              <a:buChar char="•"/>
            </a:pPr>
            <a:r>
              <a:rPr lang="en-US" sz="2200" dirty="0"/>
              <a:t>Block 1 – The type of inspection performed (Daily or Turnaround) is checked off. </a:t>
            </a:r>
            <a:endParaRPr lang="en-US" sz="2200" dirty="0" smtClean="0"/>
          </a:p>
          <a:p>
            <a:pPr marL="742950" lvl="1" indent="-285750">
              <a:buFont typeface="Arial" panose="020B0604020202020204" pitchFamily="34" charset="0"/>
              <a:buChar char="•"/>
            </a:pPr>
            <a:r>
              <a:rPr lang="en-US" sz="2200" dirty="0"/>
              <a:t>Block 2 – DATE AND TIME. Date and time the inspection was performed.</a:t>
            </a:r>
          </a:p>
          <a:p>
            <a:pPr marL="742950" lvl="1" indent="-285750">
              <a:buFont typeface="Arial" panose="020B0604020202020204" pitchFamily="34" charset="0"/>
              <a:buChar char="•"/>
            </a:pPr>
            <a:r>
              <a:rPr lang="en-US" sz="2200" dirty="0"/>
              <a:t>Block 3 – Aircraft T/M/S inspected.</a:t>
            </a:r>
          </a:p>
          <a:p>
            <a:pPr marL="742950" lvl="1" indent="-285750">
              <a:buFont typeface="Arial" panose="020B0604020202020204" pitchFamily="34" charset="0"/>
              <a:buChar char="•"/>
            </a:pPr>
            <a:r>
              <a:rPr lang="en-US" sz="2200" dirty="0"/>
              <a:t>Block 4 – BUNO of aircraft inspected. </a:t>
            </a:r>
          </a:p>
          <a:p>
            <a:pPr marL="742950" lvl="1" indent="-285750">
              <a:buFont typeface="Arial" panose="020B0604020202020204" pitchFamily="34" charset="0"/>
              <a:buChar char="•"/>
            </a:pPr>
            <a:r>
              <a:rPr lang="en-US" sz="2200" dirty="0"/>
              <a:t>Block 5 – Side number of aircraft inspected.</a:t>
            </a:r>
          </a:p>
          <a:p>
            <a:pPr marL="742950" lvl="1" indent="-285750">
              <a:buFont typeface="Arial" panose="020B0604020202020204" pitchFamily="34" charset="0"/>
              <a:buChar char="•"/>
            </a:pPr>
            <a:r>
              <a:rPr lang="en-US" sz="2200" dirty="0"/>
              <a:t>Block 6 – Activity performing the inspection. </a:t>
            </a:r>
          </a:p>
          <a:p>
            <a:pPr marL="742950" lvl="1" indent="-285750">
              <a:buFont typeface="Arial" panose="020B0604020202020204" pitchFamily="34" charset="0"/>
              <a:buChar char="•"/>
            </a:pPr>
            <a:r>
              <a:rPr lang="en-US" sz="2200" dirty="0" smtClean="0"/>
              <a:t>Block 7 – Pertains </a:t>
            </a:r>
            <a:r>
              <a:rPr lang="en-US" sz="2200" dirty="0"/>
              <a:t>to maintenance checklist steps.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
        <p:nvSpPr>
          <p:cNvPr id="5" name="Title 4"/>
          <p:cNvSpPr>
            <a:spLocks noGrp="1"/>
          </p:cNvSpPr>
          <p:nvPr>
            <p:ph type="title"/>
          </p:nvPr>
        </p:nvSpPr>
        <p:spPr/>
        <p:txBody>
          <a:bodyPr/>
          <a:lstStyle/>
          <a:p>
            <a:r>
              <a:rPr lang="en-US" dirty="0" smtClean="0"/>
              <a:t>Daily/Turnaround Record</a:t>
            </a:r>
            <a:endParaRPr lang="en-US" dirty="0"/>
          </a:p>
        </p:txBody>
      </p:sp>
      <p:grpSp>
        <p:nvGrpSpPr>
          <p:cNvPr id="8" name="Group 7"/>
          <p:cNvGrpSpPr>
            <a:grpSpLocks/>
          </p:cNvGrpSpPr>
          <p:nvPr/>
        </p:nvGrpSpPr>
        <p:grpSpPr bwMode="auto">
          <a:xfrm>
            <a:off x="5481572" y="1196994"/>
            <a:ext cx="6602474" cy="4366623"/>
            <a:chOff x="1500" y="2274"/>
            <a:chExt cx="9048" cy="5984"/>
          </a:xfrm>
        </p:grpSpPr>
        <p:pic>
          <p:nvPicPr>
            <p:cNvPr id="9" name="Picture 8" descr="IMG_01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0" y="2274"/>
              <a:ext cx="4489" cy="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IMG_01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0" y="2274"/>
              <a:ext cx="4488" cy="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flipV="1">
              <a:off x="3600" y="3056"/>
              <a:ext cx="442" cy="71"/>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2" name="Rectangle 11"/>
            <p:cNvSpPr>
              <a:spLocks noChangeArrowheads="1"/>
            </p:cNvSpPr>
            <p:nvPr/>
          </p:nvSpPr>
          <p:spPr bwMode="auto">
            <a:xfrm flipV="1">
              <a:off x="4345" y="3083"/>
              <a:ext cx="442" cy="71"/>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3" name="Rectangle 12"/>
            <p:cNvSpPr>
              <a:spLocks noChangeArrowheads="1"/>
            </p:cNvSpPr>
            <p:nvPr/>
          </p:nvSpPr>
          <p:spPr bwMode="auto">
            <a:xfrm flipV="1">
              <a:off x="4893" y="3653"/>
              <a:ext cx="906" cy="71"/>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4" name="Rectangle 13"/>
            <p:cNvSpPr>
              <a:spLocks noChangeArrowheads="1"/>
            </p:cNvSpPr>
            <p:nvPr/>
          </p:nvSpPr>
          <p:spPr bwMode="auto">
            <a:xfrm flipV="1">
              <a:off x="4893" y="3822"/>
              <a:ext cx="906" cy="71"/>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5" name="Rectangle 14"/>
            <p:cNvSpPr>
              <a:spLocks noChangeArrowheads="1"/>
            </p:cNvSpPr>
            <p:nvPr/>
          </p:nvSpPr>
          <p:spPr bwMode="auto">
            <a:xfrm flipV="1">
              <a:off x="4893" y="4820"/>
              <a:ext cx="906" cy="71"/>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6" name="Rectangle 15"/>
            <p:cNvSpPr>
              <a:spLocks noChangeArrowheads="1"/>
            </p:cNvSpPr>
            <p:nvPr/>
          </p:nvSpPr>
          <p:spPr bwMode="auto">
            <a:xfrm flipV="1">
              <a:off x="4915" y="5263"/>
              <a:ext cx="906" cy="97"/>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7" name="Rectangle 16"/>
            <p:cNvSpPr>
              <a:spLocks noChangeArrowheads="1"/>
            </p:cNvSpPr>
            <p:nvPr/>
          </p:nvSpPr>
          <p:spPr bwMode="auto">
            <a:xfrm flipV="1">
              <a:off x="4893" y="5107"/>
              <a:ext cx="906" cy="71"/>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8" name="Rectangle 17"/>
            <p:cNvSpPr>
              <a:spLocks noChangeArrowheads="1"/>
            </p:cNvSpPr>
            <p:nvPr/>
          </p:nvSpPr>
          <p:spPr bwMode="auto">
            <a:xfrm flipV="1">
              <a:off x="4893" y="4967"/>
              <a:ext cx="906" cy="71"/>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9" name="Rectangle 18"/>
            <p:cNvSpPr>
              <a:spLocks noChangeArrowheads="1"/>
            </p:cNvSpPr>
            <p:nvPr/>
          </p:nvSpPr>
          <p:spPr bwMode="auto">
            <a:xfrm flipV="1">
              <a:off x="4893" y="5559"/>
              <a:ext cx="906"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20" name="Rectangle 19"/>
            <p:cNvSpPr>
              <a:spLocks noChangeArrowheads="1"/>
            </p:cNvSpPr>
            <p:nvPr/>
          </p:nvSpPr>
          <p:spPr bwMode="auto">
            <a:xfrm flipV="1">
              <a:off x="4972" y="7260"/>
              <a:ext cx="906" cy="71"/>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21" name="Rectangle 20"/>
            <p:cNvSpPr>
              <a:spLocks noChangeArrowheads="1"/>
            </p:cNvSpPr>
            <p:nvPr/>
          </p:nvSpPr>
          <p:spPr bwMode="auto">
            <a:xfrm flipV="1">
              <a:off x="4893" y="7430"/>
              <a:ext cx="906" cy="71"/>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22" name="Rectangle 21"/>
            <p:cNvSpPr>
              <a:spLocks noChangeArrowheads="1"/>
            </p:cNvSpPr>
            <p:nvPr/>
          </p:nvSpPr>
          <p:spPr bwMode="auto">
            <a:xfrm flipV="1">
              <a:off x="3767" y="7735"/>
              <a:ext cx="1636" cy="180"/>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23" name="Rectangle 22"/>
            <p:cNvSpPr>
              <a:spLocks noChangeArrowheads="1"/>
            </p:cNvSpPr>
            <p:nvPr/>
          </p:nvSpPr>
          <p:spPr bwMode="auto">
            <a:xfrm flipV="1">
              <a:off x="9440" y="5077"/>
              <a:ext cx="906" cy="71"/>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24" name="Rectangle 23"/>
            <p:cNvSpPr>
              <a:spLocks noChangeArrowheads="1"/>
            </p:cNvSpPr>
            <p:nvPr/>
          </p:nvSpPr>
          <p:spPr bwMode="auto">
            <a:xfrm flipV="1">
              <a:off x="9428" y="3170"/>
              <a:ext cx="906" cy="71"/>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25" name="Rectangle 24"/>
            <p:cNvSpPr>
              <a:spLocks noChangeArrowheads="1"/>
            </p:cNvSpPr>
            <p:nvPr/>
          </p:nvSpPr>
          <p:spPr bwMode="auto">
            <a:xfrm flipV="1">
              <a:off x="9428" y="7430"/>
              <a:ext cx="906"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26" name="Rectangle 25"/>
            <p:cNvSpPr>
              <a:spLocks noChangeArrowheads="1"/>
            </p:cNvSpPr>
            <p:nvPr/>
          </p:nvSpPr>
          <p:spPr bwMode="auto">
            <a:xfrm flipV="1">
              <a:off x="9506" y="7260"/>
              <a:ext cx="906"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3105175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type="body" idx="1"/>
          </p:nvPr>
        </p:nvSpPr>
        <p:spPr/>
        <p:txBody>
          <a:bodyPr>
            <a:normAutofit/>
          </a:bodyPr>
          <a:lstStyle/>
          <a:p>
            <a:pPr marL="0" indent="0">
              <a:buNone/>
            </a:pPr>
            <a:endParaRPr lang="en-US" sz="1000" dirty="0" smtClean="0"/>
          </a:p>
          <a:p>
            <a:r>
              <a:rPr lang="en-US" sz="3600" dirty="0"/>
              <a:t>COMNAVAIRFORINST 4790.2D Naval Aviation Maintenance Program (NAMP</a:t>
            </a:r>
            <a:r>
              <a:rPr lang="en-US" sz="3600" dirty="0" smtClean="0"/>
              <a:t>)</a:t>
            </a:r>
          </a:p>
          <a:p>
            <a:r>
              <a:rPr lang="en-US" sz="3600" dirty="0" smtClean="0"/>
              <a:t>HT-18 ADB Familiarization Guide</a:t>
            </a:r>
          </a:p>
        </p:txBody>
      </p:sp>
    </p:spTree>
    <p:extLst>
      <p:ext uri="{BB962C8B-B14F-4D97-AF65-F5344CB8AC3E}">
        <p14:creationId xmlns:p14="http://schemas.microsoft.com/office/powerpoint/2010/main" val="3839806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2"/>
          </p:nvPr>
        </p:nvSpPr>
        <p:spPr>
          <a:xfrm>
            <a:off x="207213" y="1341373"/>
            <a:ext cx="5181600" cy="4720089"/>
          </a:xfrm>
        </p:spPr>
        <p:txBody>
          <a:bodyPr>
            <a:normAutofit fontScale="92500" lnSpcReduction="20000"/>
          </a:bodyPr>
          <a:lstStyle/>
          <a:p>
            <a:pPr marL="285750" indent="-285750">
              <a:buFont typeface="Arial" panose="020B0604020202020204" pitchFamily="34" charset="0"/>
              <a:buChar char="•"/>
            </a:pPr>
            <a:r>
              <a:rPr lang="en-US" sz="1900" dirty="0"/>
              <a:t>The turnaround and daily inspections are recorded and certified on the Maintenance Record (OPNAV 4790/38). </a:t>
            </a:r>
            <a:endParaRPr lang="en-US" sz="1900" dirty="0" smtClean="0"/>
          </a:p>
          <a:p>
            <a:pPr marL="285750" indent="-285750">
              <a:buFont typeface="Arial" panose="020B0604020202020204" pitchFamily="34" charset="0"/>
              <a:buChar char="•"/>
            </a:pPr>
            <a:endParaRPr lang="en-US" sz="1900" dirty="0"/>
          </a:p>
          <a:p>
            <a:pPr marL="742950" lvl="1" indent="-285750">
              <a:buFont typeface="Arial" panose="020B0604020202020204" pitchFamily="34" charset="0"/>
              <a:buChar char="•"/>
            </a:pPr>
            <a:r>
              <a:rPr lang="en-US" sz="1900" dirty="0" smtClean="0"/>
              <a:t>Block 8 – Tool </a:t>
            </a:r>
            <a:r>
              <a:rPr lang="en-US" sz="1900" dirty="0"/>
              <a:t>container number, entered once, on the line where the using technician’s name first appears. </a:t>
            </a:r>
            <a:endParaRPr lang="en-US" sz="1900" dirty="0" smtClean="0"/>
          </a:p>
          <a:p>
            <a:pPr marL="742950" lvl="1" indent="-285750">
              <a:buFont typeface="Arial" panose="020B0604020202020204" pitchFamily="34" charset="0"/>
              <a:buChar char="•"/>
            </a:pPr>
            <a:endParaRPr lang="en-US" sz="1900" dirty="0" smtClean="0"/>
          </a:p>
          <a:p>
            <a:pPr marL="742950" lvl="1" indent="-285750">
              <a:buFont typeface="Arial" panose="020B0604020202020204" pitchFamily="34" charset="0"/>
              <a:buChar char="•"/>
            </a:pPr>
            <a:r>
              <a:rPr lang="en-US" sz="1900" dirty="0"/>
              <a:t>Block 9 – A brief narrative description of each discrepancy. </a:t>
            </a:r>
            <a:endParaRPr lang="en-US" sz="1900" dirty="0" smtClean="0"/>
          </a:p>
          <a:p>
            <a:pPr marL="742950" lvl="1" indent="-285750">
              <a:buFont typeface="Arial" panose="020B0604020202020204" pitchFamily="34" charset="0"/>
              <a:buChar char="•"/>
            </a:pPr>
            <a:endParaRPr lang="en-US" sz="1900" dirty="0"/>
          </a:p>
          <a:p>
            <a:pPr marL="742950" lvl="1" indent="-285750">
              <a:buFont typeface="Arial" panose="020B0604020202020204" pitchFamily="34" charset="0"/>
              <a:buChar char="•"/>
            </a:pPr>
            <a:r>
              <a:rPr lang="en-US" sz="1900" dirty="0"/>
              <a:t>Block 10 – Checked YES if discrepancy in Block 9 is corrected; NO if discrepancy has not been corrected. If NO is checked, there must be a Job Control Number (JCN) in Block 9. </a:t>
            </a:r>
            <a:endParaRPr lang="en-US" sz="1900" dirty="0" smtClean="0"/>
          </a:p>
          <a:p>
            <a:pPr marL="742950" lvl="1" indent="-285750">
              <a:buFont typeface="Arial" panose="020B0604020202020204" pitchFamily="34" charset="0"/>
              <a:buChar char="•"/>
            </a:pPr>
            <a:endParaRPr lang="en-US" sz="1900" dirty="0"/>
          </a:p>
          <a:p>
            <a:pPr marL="742950" lvl="1" indent="-285750">
              <a:buFont typeface="Arial" panose="020B0604020202020204" pitchFamily="34" charset="0"/>
              <a:buChar char="•"/>
            </a:pPr>
            <a:r>
              <a:rPr lang="en-US" sz="1900" dirty="0"/>
              <a:t>Block 11 – Signature and rate/MOS of the individual performing the inspection. A signature and rate or MOS must appear for each line entry.</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a:p>
        </p:txBody>
      </p:sp>
      <p:sp>
        <p:nvSpPr>
          <p:cNvPr id="5" name="Title 4"/>
          <p:cNvSpPr>
            <a:spLocks noGrp="1"/>
          </p:cNvSpPr>
          <p:nvPr>
            <p:ph type="title"/>
          </p:nvPr>
        </p:nvSpPr>
        <p:spPr/>
        <p:txBody>
          <a:bodyPr/>
          <a:lstStyle/>
          <a:p>
            <a:r>
              <a:rPr lang="en-US" dirty="0" smtClean="0"/>
              <a:t>Daily/Turnaround Record</a:t>
            </a:r>
            <a:endParaRPr lang="en-US" dirty="0"/>
          </a:p>
        </p:txBody>
      </p:sp>
      <p:grpSp>
        <p:nvGrpSpPr>
          <p:cNvPr id="8" name="Group 7"/>
          <p:cNvGrpSpPr>
            <a:grpSpLocks/>
          </p:cNvGrpSpPr>
          <p:nvPr/>
        </p:nvGrpSpPr>
        <p:grpSpPr bwMode="auto">
          <a:xfrm>
            <a:off x="5388813" y="1215294"/>
            <a:ext cx="6602474" cy="4366623"/>
            <a:chOff x="1500" y="2274"/>
            <a:chExt cx="9048" cy="5984"/>
          </a:xfrm>
        </p:grpSpPr>
        <p:pic>
          <p:nvPicPr>
            <p:cNvPr id="9" name="Picture 8" descr="IMG_01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0" y="2274"/>
              <a:ext cx="4489" cy="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IMG_01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0" y="2274"/>
              <a:ext cx="4488" cy="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flipV="1">
              <a:off x="3600" y="3056"/>
              <a:ext cx="442" cy="71"/>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2" name="Rectangle 11"/>
            <p:cNvSpPr>
              <a:spLocks noChangeArrowheads="1"/>
            </p:cNvSpPr>
            <p:nvPr/>
          </p:nvSpPr>
          <p:spPr bwMode="auto">
            <a:xfrm flipV="1">
              <a:off x="4345" y="3083"/>
              <a:ext cx="442" cy="71"/>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3" name="Rectangle 12"/>
            <p:cNvSpPr>
              <a:spLocks noChangeArrowheads="1"/>
            </p:cNvSpPr>
            <p:nvPr/>
          </p:nvSpPr>
          <p:spPr bwMode="auto">
            <a:xfrm flipV="1">
              <a:off x="4893" y="3653"/>
              <a:ext cx="906" cy="71"/>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4" name="Rectangle 13"/>
            <p:cNvSpPr>
              <a:spLocks noChangeArrowheads="1"/>
            </p:cNvSpPr>
            <p:nvPr/>
          </p:nvSpPr>
          <p:spPr bwMode="auto">
            <a:xfrm flipV="1">
              <a:off x="4893" y="3822"/>
              <a:ext cx="906" cy="71"/>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5" name="Rectangle 14"/>
            <p:cNvSpPr>
              <a:spLocks noChangeArrowheads="1"/>
            </p:cNvSpPr>
            <p:nvPr/>
          </p:nvSpPr>
          <p:spPr bwMode="auto">
            <a:xfrm flipV="1">
              <a:off x="4893" y="4820"/>
              <a:ext cx="906" cy="71"/>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6" name="Rectangle 15"/>
            <p:cNvSpPr>
              <a:spLocks noChangeArrowheads="1"/>
            </p:cNvSpPr>
            <p:nvPr/>
          </p:nvSpPr>
          <p:spPr bwMode="auto">
            <a:xfrm flipV="1">
              <a:off x="4915" y="5263"/>
              <a:ext cx="906" cy="97"/>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7" name="Rectangle 16"/>
            <p:cNvSpPr>
              <a:spLocks noChangeArrowheads="1"/>
            </p:cNvSpPr>
            <p:nvPr/>
          </p:nvSpPr>
          <p:spPr bwMode="auto">
            <a:xfrm flipV="1">
              <a:off x="4893" y="5107"/>
              <a:ext cx="906" cy="71"/>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8" name="Rectangle 17"/>
            <p:cNvSpPr>
              <a:spLocks noChangeArrowheads="1"/>
            </p:cNvSpPr>
            <p:nvPr/>
          </p:nvSpPr>
          <p:spPr bwMode="auto">
            <a:xfrm flipV="1">
              <a:off x="4893" y="4967"/>
              <a:ext cx="906" cy="71"/>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9" name="Rectangle 18"/>
            <p:cNvSpPr>
              <a:spLocks noChangeArrowheads="1"/>
            </p:cNvSpPr>
            <p:nvPr/>
          </p:nvSpPr>
          <p:spPr bwMode="auto">
            <a:xfrm flipV="1">
              <a:off x="4893" y="5559"/>
              <a:ext cx="906"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20" name="Rectangle 19"/>
            <p:cNvSpPr>
              <a:spLocks noChangeArrowheads="1"/>
            </p:cNvSpPr>
            <p:nvPr/>
          </p:nvSpPr>
          <p:spPr bwMode="auto">
            <a:xfrm flipV="1">
              <a:off x="4972" y="7260"/>
              <a:ext cx="906" cy="71"/>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21" name="Rectangle 20"/>
            <p:cNvSpPr>
              <a:spLocks noChangeArrowheads="1"/>
            </p:cNvSpPr>
            <p:nvPr/>
          </p:nvSpPr>
          <p:spPr bwMode="auto">
            <a:xfrm flipV="1">
              <a:off x="4893" y="7430"/>
              <a:ext cx="906" cy="71"/>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22" name="Rectangle 21"/>
            <p:cNvSpPr>
              <a:spLocks noChangeArrowheads="1"/>
            </p:cNvSpPr>
            <p:nvPr/>
          </p:nvSpPr>
          <p:spPr bwMode="auto">
            <a:xfrm flipV="1">
              <a:off x="3767" y="7735"/>
              <a:ext cx="1636" cy="180"/>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23" name="Rectangle 22"/>
            <p:cNvSpPr>
              <a:spLocks noChangeArrowheads="1"/>
            </p:cNvSpPr>
            <p:nvPr/>
          </p:nvSpPr>
          <p:spPr bwMode="auto">
            <a:xfrm flipV="1">
              <a:off x="9440" y="5077"/>
              <a:ext cx="906" cy="71"/>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24" name="Rectangle 23"/>
            <p:cNvSpPr>
              <a:spLocks noChangeArrowheads="1"/>
            </p:cNvSpPr>
            <p:nvPr/>
          </p:nvSpPr>
          <p:spPr bwMode="auto">
            <a:xfrm flipV="1">
              <a:off x="9428" y="3170"/>
              <a:ext cx="906" cy="71"/>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25" name="Rectangle 24"/>
            <p:cNvSpPr>
              <a:spLocks noChangeArrowheads="1"/>
            </p:cNvSpPr>
            <p:nvPr/>
          </p:nvSpPr>
          <p:spPr bwMode="auto">
            <a:xfrm flipV="1">
              <a:off x="9428" y="7430"/>
              <a:ext cx="906"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26" name="Rectangle 25"/>
            <p:cNvSpPr>
              <a:spLocks noChangeArrowheads="1"/>
            </p:cNvSpPr>
            <p:nvPr/>
          </p:nvSpPr>
          <p:spPr bwMode="auto">
            <a:xfrm flipV="1">
              <a:off x="9506" y="7260"/>
              <a:ext cx="906"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2971252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5878" y="125128"/>
            <a:ext cx="4976261" cy="1116531"/>
          </a:xfrm>
        </p:spPr>
        <p:txBody>
          <a:bodyPr>
            <a:noAutofit/>
          </a:bodyPr>
          <a:lstStyle/>
          <a:p>
            <a:r>
              <a:rPr lang="en-US" sz="3600" b="1" dirty="0" smtClean="0">
                <a:latin typeface="Arial" panose="020B0604020202020204" pitchFamily="34" charset="0"/>
                <a:cs typeface="Arial" panose="020B0604020202020204" pitchFamily="34" charset="0"/>
              </a:rPr>
              <a:t>TURNAROUND INSPECTION</a:t>
            </a:r>
            <a:endParaRPr lang="en-US" sz="3600" b="1" dirty="0">
              <a:latin typeface="Arial" panose="020B0604020202020204" pitchFamily="34" charset="0"/>
              <a:cs typeface="Arial" panose="020B0604020202020204" pitchFamily="34" charset="0"/>
            </a:endParaRPr>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344384" y="1366787"/>
            <a:ext cx="4427641" cy="5243019"/>
          </a:xfrm>
        </p:spPr>
        <p:txBody>
          <a:bodyPr>
            <a:normAutofit/>
          </a:bodyPr>
          <a:lstStyle/>
          <a:p>
            <a:pPr marL="285750"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Performed between flights that occur after completion of the Daily Inspection. A Turnaround Inspection is conducted to </a:t>
            </a:r>
            <a:r>
              <a:rPr lang="en-US" sz="1800" b="1" dirty="0" smtClean="0">
                <a:solidFill>
                  <a:srgbClr val="FF0000"/>
                </a:solidFill>
                <a:latin typeface="Arial" panose="020B0604020202020204" pitchFamily="34" charset="0"/>
                <a:cs typeface="Arial" panose="020B0604020202020204" pitchFamily="34" charset="0"/>
              </a:rPr>
              <a:t>detect material degradation that may have occurred during the previous flight, verify fluid consumption levels were within limits, and service the aircraft</a:t>
            </a:r>
            <a:r>
              <a:rPr lang="en-US" sz="1800" dirty="0" smtClean="0">
                <a:latin typeface="Arial" panose="020B0604020202020204" pitchFamily="34" charset="0"/>
                <a:cs typeface="Arial" panose="020B0604020202020204" pitchFamily="34" charset="0"/>
              </a:rPr>
              <a:t>. (NAMP 5-35)</a:t>
            </a:r>
            <a:endParaRPr lang="en-US"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Turnaround Inspections are valid for a period of </a:t>
            </a:r>
            <a:r>
              <a:rPr lang="en-US" sz="1800" b="1" dirty="0">
                <a:solidFill>
                  <a:srgbClr val="FF0000"/>
                </a:solidFill>
                <a:latin typeface="Arial" panose="020B0604020202020204" pitchFamily="34" charset="0"/>
                <a:cs typeface="Arial" panose="020B0604020202020204" pitchFamily="34" charset="0"/>
              </a:rPr>
              <a:t>24 hours </a:t>
            </a:r>
            <a:r>
              <a:rPr lang="en-US" sz="1800" dirty="0">
                <a:latin typeface="Arial" panose="020B0604020202020204" pitchFamily="34" charset="0"/>
                <a:cs typeface="Arial" panose="020B0604020202020204" pitchFamily="34" charset="0"/>
              </a:rPr>
              <a:t>commencing from the date and time the inspection is completed, provided no flight and no maintenance other than servicing occurs during this </a:t>
            </a:r>
            <a:r>
              <a:rPr lang="en-US" sz="1800" dirty="0" smtClean="0">
                <a:latin typeface="Arial" panose="020B0604020202020204" pitchFamily="34" charset="0"/>
                <a:cs typeface="Arial" panose="020B0604020202020204" pitchFamily="34" charset="0"/>
              </a:rPr>
              <a:t>period (NAMP </a:t>
            </a:r>
            <a:r>
              <a:rPr lang="en-US" sz="1800" dirty="0">
                <a:latin typeface="Arial" panose="020B0604020202020204" pitchFamily="34" charset="0"/>
                <a:cs typeface="Arial" panose="020B0604020202020204" pitchFamily="34" charset="0"/>
              </a:rPr>
              <a:t>5-35</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pic>
        <p:nvPicPr>
          <p:cNvPr id="1026" name="Picture 2" descr="INSPE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2139" y="0"/>
            <a:ext cx="5655530" cy="680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139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5878" y="125128"/>
            <a:ext cx="4976261" cy="1116531"/>
          </a:xfrm>
        </p:spPr>
        <p:txBody>
          <a:bodyPr>
            <a:noAutofit/>
          </a:bodyPr>
          <a:lstStyle/>
          <a:p>
            <a:r>
              <a:rPr lang="en-US" sz="3600" b="1" dirty="0" smtClean="0">
                <a:latin typeface="Arial" panose="020B0604020202020204" pitchFamily="34" charset="0"/>
                <a:cs typeface="Arial" panose="020B0604020202020204" pitchFamily="34" charset="0"/>
              </a:rPr>
              <a:t>TURNAROUND INSPECTION</a:t>
            </a:r>
            <a:endParaRPr lang="en-US" sz="3600" b="1" dirty="0">
              <a:latin typeface="Arial" panose="020B0604020202020204" pitchFamily="34" charset="0"/>
              <a:cs typeface="Arial" panose="020B0604020202020204" pitchFamily="34" charset="0"/>
            </a:endParaRPr>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344384" y="1366787"/>
            <a:ext cx="4427641" cy="5243019"/>
          </a:xfrm>
        </p:spPr>
        <p:txBody>
          <a:bodyPr>
            <a:normAutofit lnSpcReduction="10000"/>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Once the aircraft is weight off wheels, the Turnaround Inspection is considered to be expired</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(NAMP 5-35</a:t>
            </a:r>
            <a:r>
              <a:rPr lang="en-US"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Completing a Daily Inspection does not satisfy Turnaround Inspection </a:t>
            </a:r>
            <a:r>
              <a:rPr lang="en-US" dirty="0" smtClean="0">
                <a:latin typeface="Arial" panose="020B0604020202020204" pitchFamily="34" charset="0"/>
                <a:cs typeface="Arial" panose="020B0604020202020204" pitchFamily="34" charset="0"/>
              </a:rPr>
              <a:t>requirements        (</a:t>
            </a:r>
            <a:r>
              <a:rPr lang="en-US" dirty="0">
                <a:latin typeface="Arial" panose="020B0604020202020204" pitchFamily="34" charset="0"/>
                <a:cs typeface="Arial" panose="020B0604020202020204" pitchFamily="34" charset="0"/>
              </a:rPr>
              <a:t>NAMP 5-35</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Accomplishment of a complete Turnaround Inspection is not required between repetitive flight evolutions interspersed with brief ground periods, such as Hot Seating, hot refueling, passenger or cargo stops, short interruptions for adjustments during helicopter FCFs, or if cold refueling the aircraft for immediate relaunch when the pilot in </a:t>
            </a:r>
            <a:r>
              <a:rPr lang="en-US" dirty="0" smtClean="0">
                <a:latin typeface="Arial" panose="020B0604020202020204" pitchFamily="34" charset="0"/>
                <a:cs typeface="Arial" panose="020B0604020202020204" pitchFamily="34" charset="0"/>
              </a:rPr>
              <a:t>command </a:t>
            </a:r>
            <a:r>
              <a:rPr lang="en-US" dirty="0">
                <a:latin typeface="Arial" panose="020B0604020202020204" pitchFamily="34" charset="0"/>
                <a:cs typeface="Arial" panose="020B0604020202020204" pitchFamily="34" charset="0"/>
              </a:rPr>
              <a:t>remains the same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NAMP 5-35</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When servicing or other minor maintenance is performed during such ground periods, only those portions of the Turnaround Inspection applicable to that servicing or maintenance need to be performed, as directed by Maintenance Control</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NAMP 5-35)</a:t>
            </a:r>
          </a:p>
          <a:p>
            <a:pPr marL="285750" indent="-285750">
              <a:buFont typeface="Arial" panose="020B0604020202020204" pitchFamily="34" charset="0"/>
              <a:buChar char="•"/>
            </a:pPr>
            <a:endParaRPr lang="en-US" sz="1700" dirty="0"/>
          </a:p>
        </p:txBody>
      </p:sp>
      <p:pic>
        <p:nvPicPr>
          <p:cNvPr id="1026" name="Picture 2" descr="INSPE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2139" y="0"/>
            <a:ext cx="5655530" cy="680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7356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NSPE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2771" y="71389"/>
            <a:ext cx="5641128" cy="678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idx="2"/>
          </p:nvPr>
        </p:nvSpPr>
        <p:spPr>
          <a:xfrm>
            <a:off x="83596" y="800702"/>
            <a:ext cx="5273488" cy="5932170"/>
          </a:xfrm>
        </p:spPr>
        <p:txBody>
          <a:bodyPr>
            <a:noAutofit/>
          </a:bodyPr>
          <a:lstStyle/>
          <a:p>
            <a:pPr marL="285750" indent="-285750">
              <a:lnSpc>
                <a:spcPct val="90000"/>
              </a:lnSpc>
              <a:spcBef>
                <a:spcPts val="1000"/>
              </a:spcBef>
              <a:buFont typeface="Arial" panose="020B0604020202020204" pitchFamily="34" charset="0"/>
              <a:buChar char="•"/>
            </a:pPr>
            <a:r>
              <a:rPr lang="en-US" sz="1600" kern="1200" dirty="0">
                <a:solidFill>
                  <a:schemeClr val="tx1"/>
                </a:solidFill>
                <a:latin typeface="+mj-lt"/>
                <a:ea typeface="+mn-ea"/>
                <a:cs typeface="Calibri" panose="020F0502020204030204" pitchFamily="34" charset="0"/>
              </a:rPr>
              <a:t>The Daily Inspection is conducted to inspect for defects to a greater depth than the turnaround inspection</a:t>
            </a:r>
            <a:r>
              <a:rPr lang="en-US" sz="1600" kern="1200" dirty="0" smtClean="0">
                <a:solidFill>
                  <a:schemeClr val="tx1"/>
                </a:solidFill>
                <a:latin typeface="+mj-lt"/>
                <a:ea typeface="+mn-ea"/>
                <a:cs typeface="Calibri" panose="020F0502020204030204" pitchFamily="34" charset="0"/>
              </a:rPr>
              <a:t>.</a:t>
            </a:r>
            <a:r>
              <a:rPr lang="en-US" sz="1600" kern="1200" dirty="0">
                <a:solidFill>
                  <a:schemeClr val="tx1"/>
                </a:solidFill>
                <a:latin typeface="+mj-lt"/>
                <a:ea typeface="+mn-ea"/>
                <a:cs typeface="Calibri" panose="020F0502020204030204" pitchFamily="34" charset="0"/>
              </a:rPr>
              <a:t> </a:t>
            </a:r>
            <a:r>
              <a:rPr lang="en-US" sz="1600" kern="1200" dirty="0" smtClean="0">
                <a:solidFill>
                  <a:schemeClr val="tx1"/>
                </a:solidFill>
                <a:latin typeface="+mj-lt"/>
                <a:ea typeface="+mn-ea"/>
                <a:cs typeface="Calibri" panose="020F0502020204030204" pitchFamily="34" charset="0"/>
              </a:rPr>
              <a:t>       (</a:t>
            </a:r>
            <a:r>
              <a:rPr lang="en-US" sz="1600" kern="1200" dirty="0">
                <a:solidFill>
                  <a:schemeClr val="tx1"/>
                </a:solidFill>
                <a:latin typeface="+mj-lt"/>
                <a:ea typeface="+mn-ea"/>
                <a:cs typeface="Calibri" panose="020F0502020204030204" pitchFamily="34" charset="0"/>
              </a:rPr>
              <a:t>NAMP 5-34)</a:t>
            </a:r>
            <a:r>
              <a:rPr lang="en-US" sz="1600" kern="1200" dirty="0" smtClean="0">
                <a:solidFill>
                  <a:schemeClr val="tx1"/>
                </a:solidFill>
                <a:latin typeface="+mj-lt"/>
                <a:ea typeface="+mn-ea"/>
                <a:cs typeface="Calibri" panose="020F0502020204030204" pitchFamily="34" charset="0"/>
              </a:rPr>
              <a:t> </a:t>
            </a:r>
            <a:endParaRPr lang="en-US" sz="1600" kern="1200" dirty="0">
              <a:solidFill>
                <a:schemeClr val="tx1"/>
              </a:solidFill>
              <a:latin typeface="+mj-lt"/>
              <a:ea typeface="+mn-ea"/>
              <a:cs typeface="Calibri" panose="020F0502020204030204" pitchFamily="34" charset="0"/>
            </a:endParaRPr>
          </a:p>
          <a:p>
            <a:pPr marL="285750" indent="-285750">
              <a:lnSpc>
                <a:spcPct val="90000"/>
              </a:lnSpc>
              <a:spcBef>
                <a:spcPts val="1000"/>
              </a:spcBef>
              <a:buFont typeface="Arial" panose="020B0604020202020204" pitchFamily="34" charset="0"/>
              <a:buChar char="•"/>
            </a:pPr>
            <a:r>
              <a:rPr lang="en-US" sz="1600" kern="1200" dirty="0">
                <a:solidFill>
                  <a:schemeClr val="tx1"/>
                </a:solidFill>
                <a:latin typeface="+mj-lt"/>
                <a:ea typeface="+mn-ea"/>
                <a:cs typeface="Calibri" panose="020F0502020204030204" pitchFamily="34" charset="0"/>
              </a:rPr>
              <a:t>Daily Inspections are valid for a maximum of </a:t>
            </a:r>
            <a:r>
              <a:rPr lang="en-US" sz="1600" b="1" kern="1200" dirty="0">
                <a:solidFill>
                  <a:srgbClr val="FF0000"/>
                </a:solidFill>
                <a:latin typeface="+mj-lt"/>
                <a:ea typeface="+mn-ea"/>
                <a:cs typeface="Calibri" panose="020F0502020204030204" pitchFamily="34" charset="0"/>
              </a:rPr>
              <a:t>72 hours </a:t>
            </a:r>
            <a:r>
              <a:rPr lang="en-US" sz="1600" kern="1200" dirty="0">
                <a:solidFill>
                  <a:schemeClr val="tx1"/>
                </a:solidFill>
                <a:latin typeface="+mj-lt"/>
                <a:ea typeface="+mn-ea"/>
                <a:cs typeface="Calibri" panose="020F0502020204030204" pitchFamily="34" charset="0"/>
              </a:rPr>
              <a:t>commencing from the date and time the inspection is completed, provided no maintenance other than servicing is performed and </a:t>
            </a:r>
            <a:r>
              <a:rPr lang="en-US" sz="1600" b="1" kern="1200" dirty="0">
                <a:solidFill>
                  <a:srgbClr val="FF0000"/>
                </a:solidFill>
                <a:latin typeface="+mj-lt"/>
                <a:ea typeface="+mn-ea"/>
                <a:cs typeface="Calibri" panose="020F0502020204030204" pitchFamily="34" charset="0"/>
              </a:rPr>
              <a:t>no flight occurs during the 72-hour period</a:t>
            </a:r>
            <a:r>
              <a:rPr lang="en-US" sz="1600" b="1" kern="1200" dirty="0" smtClean="0">
                <a:solidFill>
                  <a:srgbClr val="FF0000"/>
                </a:solidFill>
                <a:latin typeface="+mj-lt"/>
                <a:ea typeface="+mn-ea"/>
                <a:cs typeface="Calibri" panose="020F0502020204030204" pitchFamily="34" charset="0"/>
              </a:rPr>
              <a:t>. </a:t>
            </a:r>
            <a:r>
              <a:rPr lang="en-US" sz="1600" kern="1200" dirty="0">
                <a:solidFill>
                  <a:schemeClr val="tx1"/>
                </a:solidFill>
                <a:latin typeface="+mj-lt"/>
                <a:cs typeface="Calibri" panose="020F0502020204030204" pitchFamily="34" charset="0"/>
              </a:rPr>
              <a:t>(NAMP 5-34)</a:t>
            </a:r>
            <a:endParaRPr lang="en-US" sz="1600" b="1" kern="1200" dirty="0" smtClean="0">
              <a:solidFill>
                <a:srgbClr val="FF0000"/>
              </a:solidFill>
              <a:latin typeface="+mj-lt"/>
              <a:ea typeface="+mn-ea"/>
              <a:cs typeface="Calibri" panose="020F0502020204030204" pitchFamily="34" charset="0"/>
            </a:endParaRPr>
          </a:p>
          <a:p>
            <a:pPr marL="285750" indent="-285750">
              <a:lnSpc>
                <a:spcPct val="90000"/>
              </a:lnSpc>
              <a:spcBef>
                <a:spcPts val="1000"/>
              </a:spcBef>
              <a:buFont typeface="Arial" panose="020B0604020202020204" pitchFamily="34" charset="0"/>
              <a:buChar char="•"/>
            </a:pPr>
            <a:r>
              <a:rPr lang="en-US" sz="1600" dirty="0">
                <a:latin typeface="+mj-lt"/>
                <a:cs typeface="Calibri" panose="020F0502020204030204" pitchFamily="34" charset="0"/>
              </a:rPr>
              <a:t>Once a flight occurs, the aircraft may make multiple flights within a 24-hour period without performing another Daily Inspection, provided no maintenance other than servicing is performed. </a:t>
            </a:r>
            <a:r>
              <a:rPr lang="en-US" sz="1600" kern="1200" dirty="0">
                <a:solidFill>
                  <a:schemeClr val="tx1"/>
                </a:solidFill>
                <a:latin typeface="+mj-lt"/>
                <a:cs typeface="Calibri" panose="020F0502020204030204" pitchFamily="34" charset="0"/>
              </a:rPr>
              <a:t>(NAMP 5-34)</a:t>
            </a:r>
            <a:endParaRPr lang="en-US" sz="1600" dirty="0" smtClean="0">
              <a:latin typeface="+mj-lt"/>
              <a:cs typeface="Calibri" panose="020F0502020204030204" pitchFamily="34" charset="0"/>
            </a:endParaRPr>
          </a:p>
          <a:p>
            <a:pPr marL="285750" indent="-285750">
              <a:lnSpc>
                <a:spcPct val="90000"/>
              </a:lnSpc>
              <a:spcBef>
                <a:spcPts val="1000"/>
              </a:spcBef>
              <a:buFont typeface="Arial" panose="020B0604020202020204" pitchFamily="34" charset="0"/>
              <a:buChar char="•"/>
            </a:pPr>
            <a:r>
              <a:rPr lang="en-US" sz="1600" dirty="0">
                <a:latin typeface="+mj-lt"/>
                <a:cs typeface="Calibri" panose="020F0502020204030204" pitchFamily="34" charset="0"/>
              </a:rPr>
              <a:t>In no case is a Daily Inspection valid for more than 72 hours </a:t>
            </a:r>
            <a:r>
              <a:rPr lang="en-US" sz="1600" b="1" dirty="0">
                <a:solidFill>
                  <a:srgbClr val="FF0000"/>
                </a:solidFill>
                <a:latin typeface="+mj-lt"/>
                <a:cs typeface="Calibri" panose="020F0502020204030204" pitchFamily="34" charset="0"/>
              </a:rPr>
              <a:t>unless the end of the 72-hour period occurs while the aircraft is in flight</a:t>
            </a:r>
            <a:r>
              <a:rPr lang="en-US" sz="1600" b="1" dirty="0" smtClean="0">
                <a:solidFill>
                  <a:srgbClr val="FF0000"/>
                </a:solidFill>
                <a:latin typeface="+mj-lt"/>
                <a:cs typeface="Calibri" panose="020F0502020204030204" pitchFamily="34" charset="0"/>
              </a:rPr>
              <a:t>. </a:t>
            </a:r>
            <a:r>
              <a:rPr lang="en-US" sz="1600" kern="1200" dirty="0">
                <a:solidFill>
                  <a:schemeClr val="tx1"/>
                </a:solidFill>
                <a:latin typeface="+mj-lt"/>
                <a:cs typeface="Calibri" panose="020F0502020204030204" pitchFamily="34" charset="0"/>
              </a:rPr>
              <a:t>(NAMP 5-34</a:t>
            </a:r>
            <a:r>
              <a:rPr lang="en-US" sz="1600" kern="1200" dirty="0" smtClean="0">
                <a:solidFill>
                  <a:schemeClr val="tx1"/>
                </a:solidFill>
                <a:latin typeface="+mj-lt"/>
                <a:cs typeface="Calibri" panose="020F0502020204030204" pitchFamily="34" charset="0"/>
              </a:rPr>
              <a:t>)</a:t>
            </a:r>
          </a:p>
          <a:p>
            <a:pPr marL="285750" indent="-285750">
              <a:lnSpc>
                <a:spcPct val="90000"/>
              </a:lnSpc>
              <a:spcBef>
                <a:spcPts val="1000"/>
              </a:spcBef>
              <a:buFont typeface="Arial" panose="020B0604020202020204" pitchFamily="34" charset="0"/>
              <a:buChar char="•"/>
            </a:pPr>
            <a:r>
              <a:rPr lang="en-US" sz="1600" b="1" kern="1200" dirty="0" smtClean="0">
                <a:solidFill>
                  <a:schemeClr val="tx1"/>
                </a:solidFill>
                <a:latin typeface="+mj-lt"/>
                <a:ea typeface="+mn-ea"/>
                <a:cs typeface="Calibri" panose="020F0502020204030204" pitchFamily="34" charset="0"/>
              </a:rPr>
              <a:t>CCX: </a:t>
            </a:r>
            <a:r>
              <a:rPr lang="en-US" sz="1600" dirty="0" smtClean="0">
                <a:latin typeface="+mj-lt"/>
                <a:cs typeface="Calibri" panose="020F0502020204030204" pitchFamily="34" charset="0"/>
              </a:rPr>
              <a:t>When </a:t>
            </a:r>
            <a:r>
              <a:rPr lang="en-US" sz="1600" dirty="0">
                <a:latin typeface="+mj-lt"/>
                <a:cs typeface="Calibri" panose="020F0502020204030204" pitchFamily="34" charset="0"/>
              </a:rPr>
              <a:t>aircraft must be operated away from the local area without qualified maintenance support for periods not exceeding 72 hours, the CO may authorize the pilot-in-command to conduct applicable T/M/S NATOPS pilot inspections in lieu of Preflight, Daily, Turnaround and </a:t>
            </a:r>
            <a:r>
              <a:rPr lang="en-US" sz="1600" dirty="0" err="1">
                <a:latin typeface="+mj-lt"/>
                <a:cs typeface="Calibri" panose="020F0502020204030204" pitchFamily="34" charset="0"/>
              </a:rPr>
              <a:t>Postflight</a:t>
            </a:r>
            <a:r>
              <a:rPr lang="en-US" sz="1600" dirty="0">
                <a:latin typeface="+mj-lt"/>
                <a:cs typeface="Calibri" panose="020F0502020204030204" pitchFamily="34" charset="0"/>
              </a:rPr>
              <a:t> inspections, certify servicing requirements are accomplished, and sign the Aircraft Inspection and Acceptance </a:t>
            </a:r>
            <a:r>
              <a:rPr lang="en-US" sz="1600" dirty="0" smtClean="0">
                <a:latin typeface="+mj-lt"/>
                <a:cs typeface="Calibri" panose="020F0502020204030204" pitchFamily="34" charset="0"/>
              </a:rPr>
              <a:t>in </a:t>
            </a:r>
            <a:r>
              <a:rPr lang="en-US" sz="1600" dirty="0">
                <a:latin typeface="+mj-lt"/>
                <a:cs typeface="Calibri" panose="020F0502020204030204" pitchFamily="34" charset="0"/>
              </a:rPr>
              <a:t>the certification block</a:t>
            </a:r>
            <a:r>
              <a:rPr lang="en-US" sz="1600" dirty="0" smtClean="0">
                <a:latin typeface="+mj-lt"/>
                <a:cs typeface="Calibri" panose="020F0502020204030204" pitchFamily="34" charset="0"/>
              </a:rPr>
              <a:t>. </a:t>
            </a:r>
            <a:r>
              <a:rPr lang="en-US" sz="1600" kern="1200" dirty="0">
                <a:solidFill>
                  <a:schemeClr val="tx1"/>
                </a:solidFill>
                <a:latin typeface="+mj-lt"/>
                <a:cs typeface="Calibri" panose="020F0502020204030204" pitchFamily="34" charset="0"/>
              </a:rPr>
              <a:t>(NAMP 5-34)</a:t>
            </a:r>
          </a:p>
          <a:p>
            <a:pPr marL="285750" indent="-285750">
              <a:lnSpc>
                <a:spcPct val="90000"/>
              </a:lnSpc>
              <a:spcBef>
                <a:spcPts val="1000"/>
              </a:spcBef>
              <a:buFont typeface="Arial" panose="020B0604020202020204" pitchFamily="34" charset="0"/>
              <a:buChar char="•"/>
            </a:pPr>
            <a:endParaRPr lang="en-US" sz="1600" b="1" kern="1200" dirty="0">
              <a:solidFill>
                <a:srgbClr val="FF0000"/>
              </a:solidFill>
              <a:latin typeface="Calibri" panose="020F0502020204030204" pitchFamily="34" charset="0"/>
              <a:ea typeface="+mn-ea"/>
              <a:cs typeface="Calibri" panose="020F0502020204030204" pitchFamily="34" charset="0"/>
            </a:endParaRPr>
          </a:p>
        </p:txBody>
      </p:sp>
      <p:sp>
        <p:nvSpPr>
          <p:cNvPr id="8" name="Title 7"/>
          <p:cNvSpPr>
            <a:spLocks noGrp="1"/>
          </p:cNvSpPr>
          <p:nvPr>
            <p:ph type="title"/>
          </p:nvPr>
        </p:nvSpPr>
        <p:spPr>
          <a:xfrm>
            <a:off x="429527" y="148366"/>
            <a:ext cx="4581626" cy="777463"/>
          </a:xfrm>
        </p:spPr>
        <p:txBody>
          <a:bodyPr>
            <a:normAutofit/>
          </a:bodyPr>
          <a:lstStyle/>
          <a:p>
            <a:r>
              <a:rPr lang="en-US" dirty="0" smtClean="0">
                <a:solidFill>
                  <a:schemeClr val="tx1"/>
                </a:solidFill>
              </a:rPr>
              <a:t>DAILY INSPECTION</a:t>
            </a:r>
            <a:endParaRPr lang="en-US" dirty="0">
              <a:solidFill>
                <a:schemeClr val="tx1"/>
              </a:solidFill>
            </a:endParaRPr>
          </a:p>
        </p:txBody>
      </p:sp>
    </p:spTree>
    <p:extLst>
      <p:ext uri="{BB962C8B-B14F-4D97-AF65-F5344CB8AC3E}">
        <p14:creationId xmlns:p14="http://schemas.microsoft.com/office/powerpoint/2010/main" val="1499495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146784" y="1216560"/>
            <a:ext cx="5984310" cy="4720089"/>
          </a:xfrm>
        </p:spPr>
        <p:txBody>
          <a:bodyPr>
            <a:normAutofit/>
          </a:bodyPr>
          <a:lstStyle/>
          <a:p>
            <a:pPr marL="285750" indent="-285750">
              <a:buFont typeface="Arial" panose="020B0604020202020204" pitchFamily="34" charset="0"/>
              <a:buChar char="•"/>
            </a:pPr>
            <a:r>
              <a:rPr lang="en-US" sz="2000" dirty="0"/>
              <a:t>Engine performance is determined by how “hot” the engine “burns” (TOT) for a given power setting compared against a baseline temperature.  This difference is logged as a plus or minus from the baseline TOT.  A negative number indicates that your engine is burning cooler than the baseline, thus performing well.  A positive number indicates your engine is burning hotter than the baseline and may indicate engine degradation</a:t>
            </a:r>
            <a:r>
              <a:rPr lang="en-US" sz="2000" dirty="0" smtClean="0"/>
              <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solidFill>
                  <a:srgbClr val="FF0000"/>
                </a:solidFill>
              </a:rPr>
              <a:t>Maintenance action is required if the HIT check produces a onetime temperature difference of plus 40, or two consecutive HIT Checks producing a temperature difference of plus 25. </a:t>
            </a:r>
            <a:endParaRPr lang="en-US" sz="2000" dirty="0">
              <a:solidFill>
                <a:srgbClr val="FF0000"/>
              </a:solidFill>
            </a:endParaRPr>
          </a:p>
          <a:p>
            <a:pPr marL="285750" indent="-285750">
              <a:buFont typeface="Arial" panose="020B0604020202020204" pitchFamily="34" charset="0"/>
              <a:buChar char="•"/>
            </a:pPr>
            <a:endParaRPr lang="en-US" dirty="0"/>
          </a:p>
        </p:txBody>
      </p:sp>
      <p:sp>
        <p:nvSpPr>
          <p:cNvPr id="2" name="Title 1"/>
          <p:cNvSpPr>
            <a:spLocks noGrp="1"/>
          </p:cNvSpPr>
          <p:nvPr>
            <p:ph type="title"/>
          </p:nvPr>
        </p:nvSpPr>
        <p:spPr/>
        <p:txBody>
          <a:bodyPr/>
          <a:lstStyle/>
          <a:p>
            <a:r>
              <a:rPr lang="en-US" dirty="0" smtClean="0"/>
              <a:t>HIT CHECKS</a:t>
            </a:r>
            <a:endParaRPr lang="en-US" dirty="0"/>
          </a:p>
        </p:txBody>
      </p:sp>
      <p:grpSp>
        <p:nvGrpSpPr>
          <p:cNvPr id="6" name="Group 5"/>
          <p:cNvGrpSpPr>
            <a:grpSpLocks noChangeAspect="1"/>
          </p:cNvGrpSpPr>
          <p:nvPr/>
        </p:nvGrpSpPr>
        <p:grpSpPr bwMode="auto">
          <a:xfrm>
            <a:off x="6352673" y="1208746"/>
            <a:ext cx="3957527" cy="5287247"/>
            <a:chOff x="3919" y="2385"/>
            <a:chExt cx="4483" cy="5984"/>
          </a:xfrm>
        </p:grpSpPr>
        <p:pic>
          <p:nvPicPr>
            <p:cNvPr id="7" name="Picture 6" descr="IMG_00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9" y="2385"/>
              <a:ext cx="4483" cy="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6525" y="3150"/>
              <a:ext cx="564" cy="4423"/>
            </a:xfrm>
            <a:prstGeom prst="rect">
              <a:avLst/>
            </a:prstGeom>
            <a:solidFill>
              <a:srgbClr val="FFFF00">
                <a:alpha val="2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ot="0" vert="horz" wrap="square" lIns="91440" tIns="45720" rIns="91440" bIns="45720" anchor="t" anchorCtr="0" upright="1">
              <a:noAutofit/>
            </a:bodyPr>
            <a:lstStyle/>
            <a:p>
              <a:endParaRPr lang="en-US"/>
            </a:p>
          </p:txBody>
        </p:sp>
        <p:sp>
          <p:nvSpPr>
            <p:cNvPr id="9" name="Rectangle 8"/>
            <p:cNvSpPr>
              <a:spLocks noChangeArrowheads="1"/>
            </p:cNvSpPr>
            <p:nvPr/>
          </p:nvSpPr>
          <p:spPr bwMode="auto">
            <a:xfrm>
              <a:off x="7884" y="3337"/>
              <a:ext cx="267" cy="1200"/>
            </a:xfrm>
            <a:prstGeom prst="rect">
              <a:avLst/>
            </a:prstGeom>
            <a:solidFill>
              <a:srgbClr val="000000"/>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0" name="Rectangle 9"/>
            <p:cNvSpPr>
              <a:spLocks noChangeArrowheads="1"/>
            </p:cNvSpPr>
            <p:nvPr/>
          </p:nvSpPr>
          <p:spPr bwMode="auto">
            <a:xfrm>
              <a:off x="7255" y="3371"/>
              <a:ext cx="429" cy="1200"/>
            </a:xfrm>
            <a:prstGeom prst="rect">
              <a:avLst/>
            </a:prstGeom>
            <a:solidFill>
              <a:srgbClr val="000000"/>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1" name="Rectangle 10"/>
            <p:cNvSpPr>
              <a:spLocks noChangeArrowheads="1"/>
            </p:cNvSpPr>
            <p:nvPr/>
          </p:nvSpPr>
          <p:spPr bwMode="auto">
            <a:xfrm flipV="1">
              <a:off x="6578" y="2770"/>
              <a:ext cx="677" cy="71"/>
            </a:xfrm>
            <a:prstGeom prst="rect">
              <a:avLst/>
            </a:prstGeom>
            <a:solidFill>
              <a:srgbClr val="000000"/>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2" name="Rectangle 11"/>
            <p:cNvSpPr>
              <a:spLocks noChangeArrowheads="1"/>
            </p:cNvSpPr>
            <p:nvPr/>
          </p:nvSpPr>
          <p:spPr bwMode="auto">
            <a:xfrm>
              <a:off x="4720" y="2741"/>
              <a:ext cx="772" cy="71"/>
            </a:xfrm>
            <a:prstGeom prst="rect">
              <a:avLst/>
            </a:prstGeom>
            <a:solidFill>
              <a:srgbClr val="000000"/>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2792882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368167" y="1408749"/>
            <a:ext cx="5830502" cy="4720089"/>
          </a:xfrm>
        </p:spPr>
        <p:txBody>
          <a:bodyPr>
            <a:normAutofit/>
          </a:bodyPr>
          <a:lstStyle/>
          <a:p>
            <a:pPr marL="285750" indent="-285750">
              <a:buFont typeface="Arial" panose="020B0604020202020204" pitchFamily="34" charset="0"/>
              <a:buChar char="•"/>
            </a:pPr>
            <a:r>
              <a:rPr lang="en-US" sz="2800" dirty="0"/>
              <a:t>This is used by Maintenance Control to track engine starts that are not logged on a NAVFLIR. Ensure the BUNO on this form matches your A/C.</a:t>
            </a:r>
          </a:p>
          <a:p>
            <a:pPr marL="285750" indent="-285750">
              <a:buFont typeface="Arial" panose="020B0604020202020204" pitchFamily="34" charset="0"/>
              <a:buChar char="•"/>
            </a:pPr>
            <a:endParaRPr lang="en-US" dirty="0"/>
          </a:p>
        </p:txBody>
      </p:sp>
      <p:sp>
        <p:nvSpPr>
          <p:cNvPr id="2" name="Title 1"/>
          <p:cNvSpPr>
            <a:spLocks noGrp="1"/>
          </p:cNvSpPr>
          <p:nvPr>
            <p:ph type="title"/>
          </p:nvPr>
        </p:nvSpPr>
        <p:spPr/>
        <p:txBody>
          <a:bodyPr/>
          <a:lstStyle/>
          <a:p>
            <a:r>
              <a:rPr lang="en-US" dirty="0" smtClean="0"/>
              <a:t>Engine Start Logs </a:t>
            </a:r>
            <a:endParaRPr lang="en-US" dirty="0"/>
          </a:p>
        </p:txBody>
      </p:sp>
      <p:pic>
        <p:nvPicPr>
          <p:cNvPr id="13" name="Picture Placeholder 12"/>
          <p:cNvPicPr>
            <a:picLocks noGrp="1"/>
          </p:cNvPicPr>
          <p:nvPr>
            <p:ph type="pic" idx="4294967295"/>
          </p:nvPr>
        </p:nvPicPr>
        <p:blipFill rotWithShape="1">
          <a:blip r:embed="rId2">
            <a:extLst>
              <a:ext uri="{28A0092B-C50C-407E-A947-70E740481C1C}">
                <a14:useLocalDpi xmlns:a14="http://schemas.microsoft.com/office/drawing/2010/main" val="0"/>
              </a:ext>
            </a:extLst>
          </a:blip>
          <a:stretch/>
        </p:blipFill>
        <p:spPr bwMode="auto">
          <a:xfrm>
            <a:off x="8266113" y="1152525"/>
            <a:ext cx="3925887" cy="52339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1114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127534" y="1225870"/>
            <a:ext cx="5647623" cy="4720089"/>
          </a:xfrm>
        </p:spPr>
        <p:txBody>
          <a:bodyPr>
            <a:normAutofit fontScale="92500" lnSpcReduction="10000"/>
          </a:bodyPr>
          <a:lstStyle/>
          <a:p>
            <a:pPr marL="285750" indent="-285750">
              <a:buFont typeface="Arial" panose="020B0604020202020204" pitchFamily="34" charset="0"/>
              <a:buChar char="•"/>
            </a:pPr>
            <a:r>
              <a:rPr lang="en-US" sz="2400" dirty="0"/>
              <a:t>The current working copy of the Engine/Gearbox Oil Consumption Record is maintained in the aircraft discrepancy book (ADB). Oil consumption is documented in the Engine/Gearbox Oil Consumption record in the quantity specified. This sheet will provide a summary of all oil added to your A/C.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Note the quantities and dates oil was added and look for trends. </a:t>
            </a:r>
            <a:r>
              <a:rPr lang="en-US" sz="2400" b="1" dirty="0">
                <a:solidFill>
                  <a:srgbClr val="FF0000"/>
                </a:solidFill>
              </a:rPr>
              <a:t>Oil usage rate is calculated by maintenance and the consumption limits are printed at the bottom of the page.</a:t>
            </a:r>
          </a:p>
          <a:p>
            <a:pPr marL="285750" indent="-285750">
              <a:buFont typeface="Arial" panose="020B0604020202020204" pitchFamily="34" charset="0"/>
              <a:buChar char="•"/>
            </a:pPr>
            <a:endParaRPr lang="en-US" dirty="0"/>
          </a:p>
        </p:txBody>
      </p:sp>
      <p:sp>
        <p:nvSpPr>
          <p:cNvPr id="2" name="Title 1"/>
          <p:cNvSpPr>
            <a:spLocks noGrp="1"/>
          </p:cNvSpPr>
          <p:nvPr>
            <p:ph type="title"/>
          </p:nvPr>
        </p:nvSpPr>
        <p:spPr/>
        <p:txBody>
          <a:bodyPr/>
          <a:lstStyle/>
          <a:p>
            <a:r>
              <a:rPr lang="en-US" dirty="0" smtClean="0"/>
              <a:t>Oil Consumption</a:t>
            </a:r>
            <a:endParaRPr lang="en-US" dirty="0"/>
          </a:p>
        </p:txBody>
      </p:sp>
      <p:pic>
        <p:nvPicPr>
          <p:cNvPr id="6" name="Picture Placeholder 5"/>
          <p:cNvPicPr>
            <a:picLocks noGrp="1"/>
          </p:cNvPicPr>
          <p:nvPr>
            <p:ph type="pic" idx="4294967295"/>
          </p:nvPr>
        </p:nvPicPr>
        <p:blipFill>
          <a:blip r:embed="rId2" cstate="print">
            <a:extLst>
              <a:ext uri="{28A0092B-C50C-407E-A947-70E740481C1C}">
                <a14:useLocalDpi xmlns:a14="http://schemas.microsoft.com/office/drawing/2010/main" val="0"/>
              </a:ext>
            </a:extLst>
          </a:blip>
          <a:srcRect l="2571" r="2571"/>
          <a:stretch>
            <a:fillRect/>
          </a:stretch>
        </p:blipFill>
        <p:spPr bwMode="auto">
          <a:xfrm>
            <a:off x="6019800" y="1225550"/>
            <a:ext cx="6172200" cy="4873625"/>
          </a:xfrm>
          <a:prstGeom prst="rect">
            <a:avLst/>
          </a:prstGeom>
          <a:noFill/>
        </p:spPr>
      </p:pic>
    </p:spTree>
    <p:extLst>
      <p:ext uri="{BB962C8B-B14F-4D97-AF65-F5344CB8AC3E}">
        <p14:creationId xmlns:p14="http://schemas.microsoft.com/office/powerpoint/2010/main" val="2289353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98659" y="1225870"/>
            <a:ext cx="5181600" cy="4720089"/>
          </a:xfrm>
        </p:spPr>
        <p:txBody>
          <a:bodyPr>
            <a:normAutofit lnSpcReduction="10000"/>
          </a:bodyPr>
          <a:lstStyle/>
          <a:p>
            <a:pPr marL="285750" indent="-285750">
              <a:buFont typeface="Arial" panose="020B0604020202020204" pitchFamily="34" charset="0"/>
              <a:buChar char="•"/>
            </a:pPr>
            <a:r>
              <a:rPr lang="en-US" sz="1800" dirty="0"/>
              <a:t>These MAFs will only be present in the event of engine or transmission chips on previous flights that will affect follow on flights if another of the same type of chip occurs. Engine and transmission chip MAFs will be placed backwards in the ADB immediately following the Oil Consumption log. Maintenance control keeps a running log of flight time to let the pilots know when 30 minutes or 50 hours has lapsed</a:t>
            </a:r>
            <a:r>
              <a:rPr lang="en-US" sz="1800" dirty="0" smtClean="0"/>
              <a:t>.</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Note if the chip was in the engine or transmission lubrication system and how many chip occurrences. </a:t>
            </a:r>
            <a:r>
              <a:rPr lang="en-US" sz="1800" b="1" dirty="0">
                <a:solidFill>
                  <a:srgbClr val="FF0000"/>
                </a:solidFill>
              </a:rPr>
              <a:t>Refer to NATOPS procedures to determine appropriate response should you get another chip light in flight.</a:t>
            </a:r>
          </a:p>
          <a:p>
            <a:pPr marL="285750" indent="-285750">
              <a:buFont typeface="Arial" panose="020B0604020202020204" pitchFamily="34" charset="0"/>
              <a:buChar char="•"/>
            </a:pPr>
            <a:endParaRPr lang="en-US" dirty="0"/>
          </a:p>
        </p:txBody>
      </p:sp>
      <p:sp>
        <p:nvSpPr>
          <p:cNvPr id="2" name="Title 1"/>
          <p:cNvSpPr>
            <a:spLocks noGrp="1"/>
          </p:cNvSpPr>
          <p:nvPr>
            <p:ph type="title"/>
          </p:nvPr>
        </p:nvSpPr>
        <p:spPr/>
        <p:txBody>
          <a:bodyPr/>
          <a:lstStyle/>
          <a:p>
            <a:r>
              <a:rPr lang="en-US" dirty="0" smtClean="0"/>
              <a:t>History of Chip Lights</a:t>
            </a:r>
            <a:endParaRPr lang="en-US" dirty="0"/>
          </a:p>
        </p:txBody>
      </p:sp>
      <p:pic>
        <p:nvPicPr>
          <p:cNvPr id="7" name="Picture 6"/>
          <p:cNvPicPr/>
          <p:nvPr/>
        </p:nvPicPr>
        <p:blipFill rotWithShape="1">
          <a:blip r:embed="rId2">
            <a:extLst>
              <a:ext uri="{28A0092B-C50C-407E-A947-70E740481C1C}">
                <a14:useLocalDpi xmlns:a14="http://schemas.microsoft.com/office/drawing/2010/main" val="0"/>
              </a:ext>
            </a:extLst>
          </a:blip>
          <a:srcRect l="23388" t="21278"/>
          <a:stretch/>
        </p:blipFill>
        <p:spPr bwMode="auto">
          <a:xfrm>
            <a:off x="5280259" y="1225870"/>
            <a:ext cx="6824085" cy="450087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16610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122028" y="1196994"/>
            <a:ext cx="5950556" cy="4720089"/>
          </a:xfrm>
        </p:spPr>
        <p:txBody>
          <a:bodyPr>
            <a:normAutofit fontScale="92500" lnSpcReduction="10000"/>
          </a:bodyPr>
          <a:lstStyle/>
          <a:p>
            <a:pPr marL="285750" indent="-285750">
              <a:buFont typeface="Arial" panose="020B0604020202020204" pitchFamily="34" charset="0"/>
              <a:buChar char="•"/>
            </a:pPr>
            <a:r>
              <a:rPr lang="en-US" sz="1800" dirty="0"/>
              <a:t>This section contains a record of the 10 previous Acceptance sheets and associated Maintenance Actions</a:t>
            </a:r>
            <a:r>
              <a:rPr lang="en-US" sz="1800" dirty="0" smtClean="0"/>
              <a:t>.</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Review there are 10 previous flight records</a:t>
            </a:r>
            <a:r>
              <a:rPr lang="en-US" sz="1800" dirty="0" smtClean="0"/>
              <a:t>.</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Ensure any documented MAFs have corrective action listed and pay particular attention to any “WO Status Cd” – D MAFs</a:t>
            </a:r>
            <a:r>
              <a:rPr lang="en-US" sz="1800" dirty="0" smtClean="0"/>
              <a:t>.</a:t>
            </a:r>
          </a:p>
          <a:p>
            <a:pPr marL="285750" indent="-285750">
              <a:buFont typeface="Arial" panose="020B0604020202020204" pitchFamily="34" charset="0"/>
              <a:buChar char="•"/>
            </a:pPr>
            <a:endParaRPr lang="en-US" sz="1800" dirty="0" smtClean="0"/>
          </a:p>
          <a:p>
            <a:pPr marL="285750" indent="-285750">
              <a:buFont typeface="Arial" panose="020B0604020202020204" pitchFamily="34" charset="0"/>
              <a:buChar char="•"/>
            </a:pPr>
            <a:r>
              <a:rPr lang="en-US" sz="1800" b="1" dirty="0">
                <a:solidFill>
                  <a:srgbClr val="FF0000"/>
                </a:solidFill>
              </a:rPr>
              <a:t>If a MAF lists “FCF REQUIRED” ensure there is an associated A-Sheet record for the FCF. </a:t>
            </a:r>
            <a:r>
              <a:rPr lang="en-US" sz="1800" dirty="0"/>
              <a:t>On the FCF A-Sheet, ensure the FCF is circled complete and note the number of Up/Down discrepancies. All Down discrepancies must have an associated MAF, corrective action, and be signed off before the aircraft can be released to fly. An FCF may or may not require multiple flights to complete, and may have multiple FCF A-Sheets. Any Downing discrepancies discovered on the FCF may or may not require an additional flight to certify complete.</a:t>
            </a:r>
          </a:p>
          <a:p>
            <a:pPr marL="285750" indent="-285750">
              <a:buFont typeface="Arial" panose="020B0604020202020204" pitchFamily="34" charset="0"/>
              <a:buChar char="•"/>
            </a:pPr>
            <a:endParaRPr lang="en-US" dirty="0"/>
          </a:p>
        </p:txBody>
      </p:sp>
      <p:sp>
        <p:nvSpPr>
          <p:cNvPr id="2" name="Title 1"/>
          <p:cNvSpPr>
            <a:spLocks noGrp="1"/>
          </p:cNvSpPr>
          <p:nvPr>
            <p:ph type="title"/>
          </p:nvPr>
        </p:nvSpPr>
        <p:spPr/>
        <p:txBody>
          <a:bodyPr>
            <a:normAutofit/>
          </a:bodyPr>
          <a:lstStyle/>
          <a:p>
            <a:r>
              <a:rPr lang="en-US" dirty="0" smtClean="0"/>
              <a:t>Flight Records and MAFs </a:t>
            </a:r>
            <a:endParaRPr lang="en-US" dirty="0"/>
          </a:p>
        </p:txBody>
      </p:sp>
      <p:grpSp>
        <p:nvGrpSpPr>
          <p:cNvPr id="6" name="Group 5"/>
          <p:cNvGrpSpPr>
            <a:grpSpLocks/>
          </p:cNvGrpSpPr>
          <p:nvPr/>
        </p:nvGrpSpPr>
        <p:grpSpPr bwMode="auto">
          <a:xfrm>
            <a:off x="6105530" y="1196994"/>
            <a:ext cx="6075939" cy="4556954"/>
            <a:chOff x="1698" y="2344"/>
            <a:chExt cx="6639" cy="4972"/>
          </a:xfrm>
        </p:grpSpPr>
        <p:pic>
          <p:nvPicPr>
            <p:cNvPr id="8" name="Picture 7" descr="7 Day Inspe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8" y="2344"/>
              <a:ext cx="6639" cy="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7625" y="3740"/>
              <a:ext cx="36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0" name="Rectangle 9"/>
            <p:cNvSpPr>
              <a:spLocks noChangeArrowheads="1"/>
            </p:cNvSpPr>
            <p:nvPr/>
          </p:nvSpPr>
          <p:spPr bwMode="auto">
            <a:xfrm>
              <a:off x="2647" y="3677"/>
              <a:ext cx="36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1" name="Rectangle 10"/>
            <p:cNvSpPr>
              <a:spLocks noChangeArrowheads="1"/>
            </p:cNvSpPr>
            <p:nvPr/>
          </p:nvSpPr>
          <p:spPr bwMode="auto">
            <a:xfrm>
              <a:off x="2042" y="7104"/>
              <a:ext cx="41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2" name="Rectangle 11"/>
            <p:cNvSpPr>
              <a:spLocks noChangeArrowheads="1"/>
            </p:cNvSpPr>
            <p:nvPr/>
          </p:nvSpPr>
          <p:spPr bwMode="auto">
            <a:xfrm>
              <a:off x="3803" y="7080"/>
              <a:ext cx="41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3" name="Rectangle 12"/>
            <p:cNvSpPr>
              <a:spLocks noChangeArrowheads="1"/>
            </p:cNvSpPr>
            <p:nvPr/>
          </p:nvSpPr>
          <p:spPr bwMode="auto">
            <a:xfrm>
              <a:off x="5200" y="7080"/>
              <a:ext cx="41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4" name="Rectangle 13"/>
            <p:cNvSpPr>
              <a:spLocks noChangeArrowheads="1"/>
            </p:cNvSpPr>
            <p:nvPr/>
          </p:nvSpPr>
          <p:spPr bwMode="auto">
            <a:xfrm>
              <a:off x="4680" y="3716"/>
              <a:ext cx="41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21149298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117271" y="1216244"/>
            <a:ext cx="5561633" cy="4720089"/>
          </a:xfrm>
        </p:spPr>
        <p:txBody>
          <a:bodyPr>
            <a:normAutofit fontScale="92500" lnSpcReduction="10000"/>
          </a:bodyPr>
          <a:lstStyle/>
          <a:p>
            <a:pPr marL="285750" indent="-285750">
              <a:buFont typeface="Arial" panose="020B0604020202020204" pitchFamily="34" charset="0"/>
              <a:buChar char="•"/>
            </a:pPr>
            <a:r>
              <a:rPr lang="en-US" sz="2400" dirty="0"/>
              <a:t>Outstanding aircraft discrepancies and special inspections are recorded on a MAF and placed in the right side of the ADB. Once the discrepancy is completed, the corrective action performed is filled out and the MAF is then moved over to the left side of the ADB. Maintenance Control removes the MAF from the ADB after 10 subsequent flights. Especially when reviewing an uncorrected MAF, look at the WO Status Cd block. </a:t>
            </a:r>
            <a:r>
              <a:rPr lang="en-US" sz="2400" b="1" dirty="0">
                <a:solidFill>
                  <a:srgbClr val="FF0000"/>
                </a:solidFill>
              </a:rPr>
              <a:t>It will contain a “U” if the discrepancy is not a downing discrepancy. If the block has a “D” the A/C is down.</a:t>
            </a:r>
          </a:p>
          <a:p>
            <a:pPr marL="285750" indent="-285750">
              <a:buFont typeface="Arial" panose="020B0604020202020204" pitchFamily="34" charset="0"/>
              <a:buChar char="•"/>
            </a:pPr>
            <a:endParaRPr lang="en-US" dirty="0"/>
          </a:p>
        </p:txBody>
      </p:sp>
      <p:sp>
        <p:nvSpPr>
          <p:cNvPr id="2" name="Title 1"/>
          <p:cNvSpPr>
            <a:spLocks noGrp="1"/>
          </p:cNvSpPr>
          <p:nvPr>
            <p:ph type="title"/>
          </p:nvPr>
        </p:nvSpPr>
        <p:spPr/>
        <p:txBody>
          <a:bodyPr>
            <a:normAutofit/>
          </a:bodyPr>
          <a:lstStyle/>
          <a:p>
            <a:r>
              <a:rPr lang="en-US" dirty="0" smtClean="0"/>
              <a:t>Flight Records and MAFs </a:t>
            </a:r>
            <a:endParaRPr lang="en-US" dirty="0"/>
          </a:p>
        </p:txBody>
      </p:sp>
      <p:grpSp>
        <p:nvGrpSpPr>
          <p:cNvPr id="6" name="Group 5"/>
          <p:cNvGrpSpPr>
            <a:grpSpLocks/>
          </p:cNvGrpSpPr>
          <p:nvPr/>
        </p:nvGrpSpPr>
        <p:grpSpPr bwMode="auto">
          <a:xfrm>
            <a:off x="5780135" y="1216244"/>
            <a:ext cx="6075939" cy="4556954"/>
            <a:chOff x="1698" y="2344"/>
            <a:chExt cx="6639" cy="4972"/>
          </a:xfrm>
        </p:grpSpPr>
        <p:pic>
          <p:nvPicPr>
            <p:cNvPr id="8" name="Picture 7" descr="7 Day Inspe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8" y="2344"/>
              <a:ext cx="6639" cy="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7625" y="3740"/>
              <a:ext cx="36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0" name="Rectangle 9"/>
            <p:cNvSpPr>
              <a:spLocks noChangeArrowheads="1"/>
            </p:cNvSpPr>
            <p:nvPr/>
          </p:nvSpPr>
          <p:spPr bwMode="auto">
            <a:xfrm>
              <a:off x="2647" y="3677"/>
              <a:ext cx="36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1" name="Rectangle 10"/>
            <p:cNvSpPr>
              <a:spLocks noChangeArrowheads="1"/>
            </p:cNvSpPr>
            <p:nvPr/>
          </p:nvSpPr>
          <p:spPr bwMode="auto">
            <a:xfrm>
              <a:off x="2042" y="7104"/>
              <a:ext cx="41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2" name="Rectangle 11"/>
            <p:cNvSpPr>
              <a:spLocks noChangeArrowheads="1"/>
            </p:cNvSpPr>
            <p:nvPr/>
          </p:nvSpPr>
          <p:spPr bwMode="auto">
            <a:xfrm>
              <a:off x="3803" y="7080"/>
              <a:ext cx="41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3" name="Rectangle 12"/>
            <p:cNvSpPr>
              <a:spLocks noChangeArrowheads="1"/>
            </p:cNvSpPr>
            <p:nvPr/>
          </p:nvSpPr>
          <p:spPr bwMode="auto">
            <a:xfrm>
              <a:off x="5200" y="7080"/>
              <a:ext cx="41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4" name="Rectangle 13"/>
            <p:cNvSpPr>
              <a:spLocks noChangeArrowheads="1"/>
            </p:cNvSpPr>
            <p:nvPr/>
          </p:nvSpPr>
          <p:spPr bwMode="auto">
            <a:xfrm>
              <a:off x="4680" y="3716"/>
              <a:ext cx="41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3301543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ADB Overview</a:t>
            </a:r>
            <a:endParaRPr lang="en-US" dirty="0"/>
          </a:p>
        </p:txBody>
      </p:sp>
      <p:sp>
        <p:nvSpPr>
          <p:cNvPr id="3" name="Content Placeholder 2"/>
          <p:cNvSpPr>
            <a:spLocks noGrp="1"/>
          </p:cNvSpPr>
          <p:nvPr>
            <p:ph type="body" idx="1"/>
          </p:nvPr>
        </p:nvSpPr>
        <p:spPr/>
        <p:txBody>
          <a:bodyPr>
            <a:normAutofit fontScale="92500"/>
          </a:bodyPr>
          <a:lstStyle/>
          <a:p>
            <a:r>
              <a:rPr lang="en-US" dirty="0"/>
              <a:t>Per CNAF M-3710.7 Series, each pilot in command (PIC) shall review a record of aircraft discrepancies and corrective actions for the 10 previous flights. As practice, SNAs also review the ADB at TW-5. Maintenance Control will maintain an ADB for each aircraft. It provides an accurate, comprehensive, and chronological record of flights and maintenance performed for at least the last 10 flights. </a:t>
            </a:r>
          </a:p>
          <a:p>
            <a:r>
              <a:rPr lang="en-US" dirty="0"/>
              <a:t>All outstanding discrepancies shall be displayed in the ADB for the aircrew to be aware of and will accurately reflect the status of all pending maintenance requirements. Maintenance control will evaluate the ADB for completed and outstanding Maintenance Action Forms (MAFs) before certifying the aircraft is safe for flight. </a:t>
            </a:r>
          </a:p>
          <a:p>
            <a:endParaRPr lang="en-US" dirty="0"/>
          </a:p>
        </p:txBody>
      </p:sp>
    </p:spTree>
    <p:extLst>
      <p:ext uri="{BB962C8B-B14F-4D97-AF65-F5344CB8AC3E}">
        <p14:creationId xmlns:p14="http://schemas.microsoft.com/office/powerpoint/2010/main" val="25468565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117272" y="1225870"/>
            <a:ext cx="5633924" cy="4720089"/>
          </a:xfrm>
        </p:spPr>
        <p:txBody>
          <a:bodyPr>
            <a:normAutofit/>
          </a:bodyPr>
          <a:lstStyle/>
          <a:p>
            <a:pPr marL="285750" indent="-285750">
              <a:buFont typeface="Arial" panose="020B0604020202020204" pitchFamily="34" charset="0"/>
              <a:buChar char="•"/>
            </a:pPr>
            <a:r>
              <a:rPr lang="en-US" sz="2000" dirty="0"/>
              <a:t>Special Inspections are scheduled inspections with a prescribed interval other than daily or phase</a:t>
            </a:r>
            <a:r>
              <a:rPr lang="en-US" sz="2000" dirty="0" smtClean="0"/>
              <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intervals are specified in the applicable maintenance publication and are based on elapsed calendar time, flight hours, operating ours, or number of cycles or events, for example, 7, 28 days; 50,100, 200 hours. In some cases, aircraft special inspections contain engine inspection requirements, referred to as combined airframe and engine special inspections. </a:t>
            </a:r>
          </a:p>
          <a:p>
            <a:pPr marL="285750" indent="-285750">
              <a:buFont typeface="Arial" panose="020B0604020202020204" pitchFamily="34" charset="0"/>
              <a:buChar char="•"/>
            </a:pPr>
            <a:endParaRPr lang="en-US" dirty="0"/>
          </a:p>
        </p:txBody>
      </p:sp>
      <p:sp>
        <p:nvSpPr>
          <p:cNvPr id="2" name="Title 1"/>
          <p:cNvSpPr>
            <a:spLocks noGrp="1"/>
          </p:cNvSpPr>
          <p:nvPr>
            <p:ph type="title"/>
          </p:nvPr>
        </p:nvSpPr>
        <p:spPr/>
        <p:txBody>
          <a:bodyPr>
            <a:normAutofit/>
          </a:bodyPr>
          <a:lstStyle/>
          <a:p>
            <a:r>
              <a:rPr lang="en-US" dirty="0" smtClean="0"/>
              <a:t>Special Inspections</a:t>
            </a:r>
            <a:endParaRPr lang="en-US" dirty="0"/>
          </a:p>
        </p:txBody>
      </p:sp>
      <p:grpSp>
        <p:nvGrpSpPr>
          <p:cNvPr id="6" name="Group 5"/>
          <p:cNvGrpSpPr>
            <a:grpSpLocks/>
          </p:cNvGrpSpPr>
          <p:nvPr/>
        </p:nvGrpSpPr>
        <p:grpSpPr bwMode="auto">
          <a:xfrm>
            <a:off x="5991891" y="1225870"/>
            <a:ext cx="6075939" cy="4556954"/>
            <a:chOff x="1698" y="2344"/>
            <a:chExt cx="6639" cy="4972"/>
          </a:xfrm>
        </p:grpSpPr>
        <p:pic>
          <p:nvPicPr>
            <p:cNvPr id="8" name="Picture 7" descr="7 Day Inspe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8" y="2344"/>
              <a:ext cx="6639" cy="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7625" y="3740"/>
              <a:ext cx="36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0" name="Rectangle 9"/>
            <p:cNvSpPr>
              <a:spLocks noChangeArrowheads="1"/>
            </p:cNvSpPr>
            <p:nvPr/>
          </p:nvSpPr>
          <p:spPr bwMode="auto">
            <a:xfrm>
              <a:off x="2647" y="3677"/>
              <a:ext cx="36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1" name="Rectangle 10"/>
            <p:cNvSpPr>
              <a:spLocks noChangeArrowheads="1"/>
            </p:cNvSpPr>
            <p:nvPr/>
          </p:nvSpPr>
          <p:spPr bwMode="auto">
            <a:xfrm>
              <a:off x="2042" y="7104"/>
              <a:ext cx="41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2" name="Rectangle 11"/>
            <p:cNvSpPr>
              <a:spLocks noChangeArrowheads="1"/>
            </p:cNvSpPr>
            <p:nvPr/>
          </p:nvSpPr>
          <p:spPr bwMode="auto">
            <a:xfrm>
              <a:off x="3803" y="7080"/>
              <a:ext cx="41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3" name="Rectangle 12"/>
            <p:cNvSpPr>
              <a:spLocks noChangeArrowheads="1"/>
            </p:cNvSpPr>
            <p:nvPr/>
          </p:nvSpPr>
          <p:spPr bwMode="auto">
            <a:xfrm>
              <a:off x="5200" y="7080"/>
              <a:ext cx="41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4" name="Rectangle 13"/>
            <p:cNvSpPr>
              <a:spLocks noChangeArrowheads="1"/>
            </p:cNvSpPr>
            <p:nvPr/>
          </p:nvSpPr>
          <p:spPr bwMode="auto">
            <a:xfrm>
              <a:off x="4680" y="3716"/>
              <a:ext cx="41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34613112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117272" y="1187369"/>
            <a:ext cx="5774296" cy="4720089"/>
          </a:xfrm>
        </p:spPr>
        <p:txBody>
          <a:bodyPr>
            <a:normAutofit fontScale="92500" lnSpcReduction="20000"/>
          </a:bodyPr>
          <a:lstStyle/>
          <a:p>
            <a:pPr marL="285750" indent="-285750">
              <a:buFont typeface="Arial" panose="020B0604020202020204" pitchFamily="34" charset="0"/>
              <a:buChar char="•"/>
            </a:pPr>
            <a:r>
              <a:rPr lang="en-US" sz="1800" dirty="0"/>
              <a:t>To meet unusual situations or to ease workload scheduling, the following are allowable deviations to inspections</a:t>
            </a:r>
            <a:r>
              <a:rPr lang="en-US" sz="1800" dirty="0" smtClean="0"/>
              <a:t>:</a:t>
            </a:r>
          </a:p>
          <a:p>
            <a:pPr marL="285750" indent="-285750">
              <a:buFont typeface="Arial" panose="020B0604020202020204" pitchFamily="34" charset="0"/>
              <a:buChar char="•"/>
            </a:pPr>
            <a:endParaRPr lang="en-US" sz="1800" dirty="0"/>
          </a:p>
          <a:p>
            <a:pPr marL="742950" lvl="1" indent="-285750">
              <a:buFont typeface="Arial" panose="020B0604020202020204" pitchFamily="34" charset="0"/>
              <a:buChar char="•"/>
            </a:pPr>
            <a:r>
              <a:rPr lang="en-US" sz="1800" dirty="0"/>
              <a:t>A plus or minus 3 days, or a portion thereof, may be applied to the authorized inspection interval of all inspections. The next inspection is scheduled as if no deviation had occurred. </a:t>
            </a:r>
            <a:endParaRPr lang="en-US" sz="1800" dirty="0" smtClean="0"/>
          </a:p>
          <a:p>
            <a:pPr marL="742950" lvl="1" indent="-285750">
              <a:buFont typeface="Arial" panose="020B0604020202020204" pitchFamily="34" charset="0"/>
              <a:buChar char="•"/>
            </a:pPr>
            <a:endParaRPr lang="en-US" sz="1800" dirty="0"/>
          </a:p>
          <a:p>
            <a:pPr marL="742950" lvl="1" indent="-285750">
              <a:buFont typeface="Arial" panose="020B0604020202020204" pitchFamily="34" charset="0"/>
              <a:buChar char="•"/>
            </a:pPr>
            <a:r>
              <a:rPr lang="en-US" sz="1800" dirty="0"/>
              <a:t>A plus or minus 10 percent, or a portion thereof, may be applied to the authorized inspection interval of all other scheduled maintenance requirements, based on flight hours, operating hours, cycles, or events. The next inspection is scheduled as if no deviation had occurred</a:t>
            </a:r>
            <a:r>
              <a:rPr lang="en-US" sz="1800" dirty="0" smtClean="0"/>
              <a:t>.</a:t>
            </a:r>
          </a:p>
          <a:p>
            <a:pPr marL="742950" lvl="1" indent="-285750">
              <a:buFont typeface="Arial" panose="020B0604020202020204" pitchFamily="34" charset="0"/>
              <a:buChar char="•"/>
            </a:pPr>
            <a:endParaRPr lang="en-US" sz="1800" dirty="0"/>
          </a:p>
          <a:p>
            <a:pPr marL="742950" lvl="1" indent="-285750">
              <a:buFont typeface="Arial" panose="020B0604020202020204" pitchFamily="34" charset="0"/>
              <a:buChar char="•"/>
            </a:pPr>
            <a:r>
              <a:rPr lang="en-US" sz="1800" dirty="0"/>
              <a:t>Some inspections provide a window already (i.e. “10–25 hour re-torque inspection”), in which case the window applies instead of the +/-10 percent or +/-3 days.</a:t>
            </a:r>
          </a:p>
          <a:p>
            <a:pPr marL="285750" indent="-285750">
              <a:buFont typeface="Arial" panose="020B0604020202020204" pitchFamily="34" charset="0"/>
              <a:buChar char="•"/>
            </a:pPr>
            <a:endParaRPr lang="en-US" dirty="0"/>
          </a:p>
        </p:txBody>
      </p:sp>
      <p:sp>
        <p:nvSpPr>
          <p:cNvPr id="2" name="Title 1"/>
          <p:cNvSpPr>
            <a:spLocks noGrp="1"/>
          </p:cNvSpPr>
          <p:nvPr>
            <p:ph type="title"/>
          </p:nvPr>
        </p:nvSpPr>
        <p:spPr/>
        <p:txBody>
          <a:bodyPr>
            <a:normAutofit/>
          </a:bodyPr>
          <a:lstStyle/>
          <a:p>
            <a:r>
              <a:rPr lang="en-US" dirty="0" smtClean="0"/>
              <a:t>Special Inspections</a:t>
            </a:r>
            <a:endParaRPr lang="en-US" dirty="0"/>
          </a:p>
        </p:txBody>
      </p:sp>
      <p:grpSp>
        <p:nvGrpSpPr>
          <p:cNvPr id="6" name="Group 5"/>
          <p:cNvGrpSpPr>
            <a:grpSpLocks/>
          </p:cNvGrpSpPr>
          <p:nvPr/>
        </p:nvGrpSpPr>
        <p:grpSpPr bwMode="auto">
          <a:xfrm>
            <a:off x="5924514" y="1187369"/>
            <a:ext cx="6075939" cy="4556954"/>
            <a:chOff x="1698" y="2344"/>
            <a:chExt cx="6639" cy="4972"/>
          </a:xfrm>
        </p:grpSpPr>
        <p:pic>
          <p:nvPicPr>
            <p:cNvPr id="8" name="Picture 7" descr="7 Day Inspe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8" y="2344"/>
              <a:ext cx="6639" cy="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7625" y="3740"/>
              <a:ext cx="36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0" name="Rectangle 9"/>
            <p:cNvSpPr>
              <a:spLocks noChangeArrowheads="1"/>
            </p:cNvSpPr>
            <p:nvPr/>
          </p:nvSpPr>
          <p:spPr bwMode="auto">
            <a:xfrm>
              <a:off x="2647" y="3677"/>
              <a:ext cx="36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1" name="Rectangle 10"/>
            <p:cNvSpPr>
              <a:spLocks noChangeArrowheads="1"/>
            </p:cNvSpPr>
            <p:nvPr/>
          </p:nvSpPr>
          <p:spPr bwMode="auto">
            <a:xfrm>
              <a:off x="2042" y="7104"/>
              <a:ext cx="41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2" name="Rectangle 11"/>
            <p:cNvSpPr>
              <a:spLocks noChangeArrowheads="1"/>
            </p:cNvSpPr>
            <p:nvPr/>
          </p:nvSpPr>
          <p:spPr bwMode="auto">
            <a:xfrm>
              <a:off x="3803" y="7080"/>
              <a:ext cx="41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3" name="Rectangle 12"/>
            <p:cNvSpPr>
              <a:spLocks noChangeArrowheads="1"/>
            </p:cNvSpPr>
            <p:nvPr/>
          </p:nvSpPr>
          <p:spPr bwMode="auto">
            <a:xfrm>
              <a:off x="5200" y="7080"/>
              <a:ext cx="41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4" name="Rectangle 13"/>
            <p:cNvSpPr>
              <a:spLocks noChangeArrowheads="1"/>
            </p:cNvSpPr>
            <p:nvPr/>
          </p:nvSpPr>
          <p:spPr bwMode="auto">
            <a:xfrm>
              <a:off x="4680" y="3716"/>
              <a:ext cx="41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9966025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117272" y="1254746"/>
            <a:ext cx="5181600" cy="4720089"/>
          </a:xfrm>
        </p:spPr>
        <p:txBody>
          <a:bodyPr>
            <a:normAutofit/>
          </a:bodyPr>
          <a:lstStyle/>
          <a:p>
            <a:pPr marL="285750" indent="-285750">
              <a:buFont typeface="Arial" panose="020B0604020202020204" pitchFamily="34" charset="0"/>
              <a:buChar char="•"/>
            </a:pPr>
            <a:r>
              <a:rPr lang="en-US" sz="2000" dirty="0" smtClean="0"/>
              <a:t>Special Inspections with specific inspection windows:</a:t>
            </a:r>
          </a:p>
          <a:p>
            <a:pPr marL="285750" indent="-285750">
              <a:buFont typeface="Arial" panose="020B0604020202020204" pitchFamily="34" charset="0"/>
              <a:buChar char="•"/>
            </a:pPr>
            <a:endParaRPr lang="en-US" sz="2000" dirty="0" smtClean="0"/>
          </a:p>
          <a:p>
            <a:pPr marL="742950" lvl="1" indent="-285750">
              <a:buFont typeface="Arial" panose="020B0604020202020204" pitchFamily="34" charset="0"/>
              <a:buChar char="•"/>
            </a:pPr>
            <a:r>
              <a:rPr lang="en-US" sz="2000" b="1" dirty="0">
                <a:solidFill>
                  <a:srgbClr val="FF0000"/>
                </a:solidFill>
              </a:rPr>
              <a:t>7/14/28 day +/-3 days</a:t>
            </a:r>
          </a:p>
          <a:p>
            <a:pPr marL="742950" lvl="1" indent="-285750">
              <a:buFont typeface="Arial" panose="020B0604020202020204" pitchFamily="34" charset="0"/>
              <a:buChar char="•"/>
            </a:pPr>
            <a:r>
              <a:rPr lang="en-US" sz="2000" b="1" dirty="0">
                <a:solidFill>
                  <a:srgbClr val="FF0000"/>
                </a:solidFill>
              </a:rPr>
              <a:t>56 day +/- 6 days</a:t>
            </a:r>
          </a:p>
          <a:p>
            <a:pPr marL="742950" lvl="1" indent="-285750">
              <a:buFont typeface="Arial" panose="020B0604020202020204" pitchFamily="34" charset="0"/>
              <a:buChar char="•"/>
            </a:pPr>
            <a:r>
              <a:rPr lang="en-US" sz="2000" b="1" dirty="0">
                <a:solidFill>
                  <a:srgbClr val="FF0000"/>
                </a:solidFill>
              </a:rPr>
              <a:t>365 Day +/- 16 days </a:t>
            </a:r>
          </a:p>
          <a:p>
            <a:pPr marL="742950" lvl="1" indent="-285750">
              <a:buFont typeface="Arial" panose="020B0604020202020204" pitchFamily="34" charset="0"/>
              <a:buChar char="•"/>
            </a:pPr>
            <a:r>
              <a:rPr lang="en-US" sz="2000" b="1" dirty="0">
                <a:solidFill>
                  <a:srgbClr val="FF0000"/>
                </a:solidFill>
              </a:rPr>
              <a:t>12 Month M/R Dynamic </a:t>
            </a:r>
            <a:r>
              <a:rPr lang="en-US" sz="2000" b="1" dirty="0" smtClean="0">
                <a:solidFill>
                  <a:srgbClr val="FF0000"/>
                </a:solidFill>
              </a:rPr>
              <a:t>Balance +/-3 days</a:t>
            </a:r>
          </a:p>
          <a:p>
            <a:pPr marL="742950" lvl="1" indent="-285750">
              <a:buFont typeface="Arial" panose="020B0604020202020204" pitchFamily="34" charset="0"/>
              <a:buChar char="•"/>
            </a:pPr>
            <a:r>
              <a:rPr lang="en-US" sz="2000" b="1" dirty="0" smtClean="0">
                <a:solidFill>
                  <a:srgbClr val="FF0000"/>
                </a:solidFill>
              </a:rPr>
              <a:t>12 </a:t>
            </a:r>
            <a:r>
              <a:rPr lang="en-US" sz="2000" b="1" dirty="0">
                <a:solidFill>
                  <a:srgbClr val="FF0000"/>
                </a:solidFill>
              </a:rPr>
              <a:t>Month Compass Swing +/- 3 days</a:t>
            </a:r>
          </a:p>
          <a:p>
            <a:pPr marL="742950" lvl="1" indent="-285750">
              <a:buFont typeface="Arial" panose="020B0604020202020204" pitchFamily="34" charset="0"/>
              <a:buChar char="•"/>
            </a:pPr>
            <a:r>
              <a:rPr lang="en-US" sz="2000" b="1" dirty="0">
                <a:solidFill>
                  <a:srgbClr val="FF0000"/>
                </a:solidFill>
              </a:rPr>
              <a:t>728 Day +/- 16 days</a:t>
            </a:r>
          </a:p>
          <a:p>
            <a:pPr lvl="1"/>
            <a:endParaRPr lang="en-US" dirty="0"/>
          </a:p>
        </p:txBody>
      </p:sp>
      <p:sp>
        <p:nvSpPr>
          <p:cNvPr id="2" name="Title 1"/>
          <p:cNvSpPr>
            <a:spLocks noGrp="1"/>
          </p:cNvSpPr>
          <p:nvPr>
            <p:ph type="title"/>
          </p:nvPr>
        </p:nvSpPr>
        <p:spPr/>
        <p:txBody>
          <a:bodyPr>
            <a:normAutofit/>
          </a:bodyPr>
          <a:lstStyle/>
          <a:p>
            <a:r>
              <a:rPr lang="en-US" dirty="0" smtClean="0"/>
              <a:t>Special Inspections</a:t>
            </a:r>
            <a:endParaRPr lang="en-US" dirty="0"/>
          </a:p>
        </p:txBody>
      </p:sp>
      <p:grpSp>
        <p:nvGrpSpPr>
          <p:cNvPr id="6" name="Group 5"/>
          <p:cNvGrpSpPr>
            <a:grpSpLocks/>
          </p:cNvGrpSpPr>
          <p:nvPr/>
        </p:nvGrpSpPr>
        <p:grpSpPr bwMode="auto">
          <a:xfrm>
            <a:off x="5655006" y="1186543"/>
            <a:ext cx="6075939" cy="4556954"/>
            <a:chOff x="1698" y="2344"/>
            <a:chExt cx="6639" cy="4972"/>
          </a:xfrm>
        </p:grpSpPr>
        <p:pic>
          <p:nvPicPr>
            <p:cNvPr id="8" name="Picture 7" descr="7 Day Inspe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8" y="2344"/>
              <a:ext cx="6639" cy="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7625" y="3740"/>
              <a:ext cx="36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0" name="Rectangle 9"/>
            <p:cNvSpPr>
              <a:spLocks noChangeArrowheads="1"/>
            </p:cNvSpPr>
            <p:nvPr/>
          </p:nvSpPr>
          <p:spPr bwMode="auto">
            <a:xfrm>
              <a:off x="2647" y="3677"/>
              <a:ext cx="36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1" name="Rectangle 10"/>
            <p:cNvSpPr>
              <a:spLocks noChangeArrowheads="1"/>
            </p:cNvSpPr>
            <p:nvPr/>
          </p:nvSpPr>
          <p:spPr bwMode="auto">
            <a:xfrm>
              <a:off x="2042" y="7104"/>
              <a:ext cx="41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2" name="Rectangle 11"/>
            <p:cNvSpPr>
              <a:spLocks noChangeArrowheads="1"/>
            </p:cNvSpPr>
            <p:nvPr/>
          </p:nvSpPr>
          <p:spPr bwMode="auto">
            <a:xfrm>
              <a:off x="3803" y="7080"/>
              <a:ext cx="41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3" name="Rectangle 12"/>
            <p:cNvSpPr>
              <a:spLocks noChangeArrowheads="1"/>
            </p:cNvSpPr>
            <p:nvPr/>
          </p:nvSpPr>
          <p:spPr bwMode="auto">
            <a:xfrm>
              <a:off x="5200" y="7080"/>
              <a:ext cx="41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4" name="Rectangle 13"/>
            <p:cNvSpPr>
              <a:spLocks noChangeArrowheads="1"/>
            </p:cNvSpPr>
            <p:nvPr/>
          </p:nvSpPr>
          <p:spPr bwMode="auto">
            <a:xfrm>
              <a:off x="4680" y="3716"/>
              <a:ext cx="41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7586521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93722" y="1303716"/>
            <a:ext cx="5181600" cy="4720089"/>
          </a:xfrm>
        </p:spPr>
        <p:txBody>
          <a:bodyPr>
            <a:normAutofit fontScale="92500"/>
          </a:bodyPr>
          <a:lstStyle/>
          <a:p>
            <a:r>
              <a:rPr lang="en-US" dirty="0"/>
              <a:t>Technical Directives are also recorded on MAFs and located after special inspections in TH-57 ADBs. These are inspection or maintenance actions that concern a T/M/S that are not recurring in nature.  These are typically one-time inspections or actions that are a result of a newly discovered hazard or new component to be installed on the A/C.</a:t>
            </a:r>
          </a:p>
          <a:p>
            <a:endParaRPr lang="en-US" dirty="0"/>
          </a:p>
        </p:txBody>
      </p:sp>
      <p:sp>
        <p:nvSpPr>
          <p:cNvPr id="7" name="Text Placeholder 6"/>
          <p:cNvSpPr>
            <a:spLocks noGrp="1"/>
          </p:cNvSpPr>
          <p:nvPr>
            <p:ph type="body" idx="2"/>
          </p:nvPr>
        </p:nvSpPr>
        <p:spPr/>
        <p:txBody>
          <a:bodyPr/>
          <a:lstStyle/>
          <a:p>
            <a:endParaRPr lang="en-US"/>
          </a:p>
        </p:txBody>
      </p:sp>
      <p:sp>
        <p:nvSpPr>
          <p:cNvPr id="2" name="Title 1"/>
          <p:cNvSpPr>
            <a:spLocks noGrp="1"/>
          </p:cNvSpPr>
          <p:nvPr>
            <p:ph type="title"/>
          </p:nvPr>
        </p:nvSpPr>
        <p:spPr/>
        <p:txBody>
          <a:bodyPr>
            <a:normAutofit/>
          </a:bodyPr>
          <a:lstStyle/>
          <a:p>
            <a:r>
              <a:rPr lang="en-US" dirty="0" smtClean="0"/>
              <a:t>Technical Directives</a:t>
            </a:r>
            <a:endParaRPr lang="en-US" dirty="0"/>
          </a:p>
        </p:txBody>
      </p:sp>
      <p:grpSp>
        <p:nvGrpSpPr>
          <p:cNvPr id="6" name="Group 5"/>
          <p:cNvGrpSpPr>
            <a:grpSpLocks/>
          </p:cNvGrpSpPr>
          <p:nvPr/>
        </p:nvGrpSpPr>
        <p:grpSpPr bwMode="auto">
          <a:xfrm>
            <a:off x="5895638" y="1466851"/>
            <a:ext cx="6075939" cy="4556954"/>
            <a:chOff x="1698" y="2344"/>
            <a:chExt cx="6639" cy="4972"/>
          </a:xfrm>
        </p:grpSpPr>
        <p:pic>
          <p:nvPicPr>
            <p:cNvPr id="8" name="Picture 7" descr="7 Day Inspe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8" y="2344"/>
              <a:ext cx="6639" cy="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7625" y="3740"/>
              <a:ext cx="36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0" name="Rectangle 9"/>
            <p:cNvSpPr>
              <a:spLocks noChangeArrowheads="1"/>
            </p:cNvSpPr>
            <p:nvPr/>
          </p:nvSpPr>
          <p:spPr bwMode="auto">
            <a:xfrm>
              <a:off x="2647" y="3677"/>
              <a:ext cx="36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1" name="Rectangle 10"/>
            <p:cNvSpPr>
              <a:spLocks noChangeArrowheads="1"/>
            </p:cNvSpPr>
            <p:nvPr/>
          </p:nvSpPr>
          <p:spPr bwMode="auto">
            <a:xfrm>
              <a:off x="2042" y="7104"/>
              <a:ext cx="41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2" name="Rectangle 11"/>
            <p:cNvSpPr>
              <a:spLocks noChangeArrowheads="1"/>
            </p:cNvSpPr>
            <p:nvPr/>
          </p:nvSpPr>
          <p:spPr bwMode="auto">
            <a:xfrm>
              <a:off x="3803" y="7080"/>
              <a:ext cx="41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3" name="Rectangle 12"/>
            <p:cNvSpPr>
              <a:spLocks noChangeArrowheads="1"/>
            </p:cNvSpPr>
            <p:nvPr/>
          </p:nvSpPr>
          <p:spPr bwMode="auto">
            <a:xfrm>
              <a:off x="5200" y="7080"/>
              <a:ext cx="41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4" name="Rectangle 13"/>
            <p:cNvSpPr>
              <a:spLocks noChangeArrowheads="1"/>
            </p:cNvSpPr>
            <p:nvPr/>
          </p:nvSpPr>
          <p:spPr bwMode="auto">
            <a:xfrm>
              <a:off x="4680" y="3716"/>
              <a:ext cx="41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2194841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105530" y="1370249"/>
            <a:ext cx="5181600" cy="4720089"/>
          </a:xfrm>
        </p:spPr>
        <p:txBody>
          <a:bodyPr/>
          <a:lstStyle/>
          <a:p>
            <a:endParaRPr lang="en-US" dirty="0"/>
          </a:p>
        </p:txBody>
      </p:sp>
      <p:sp>
        <p:nvSpPr>
          <p:cNvPr id="4" name="Text Placeholder 3"/>
          <p:cNvSpPr>
            <a:spLocks noGrp="1"/>
          </p:cNvSpPr>
          <p:nvPr>
            <p:ph type="body" idx="2"/>
          </p:nvPr>
        </p:nvSpPr>
        <p:spPr>
          <a:xfrm>
            <a:off x="342168" y="1370249"/>
            <a:ext cx="5181600" cy="4720089"/>
          </a:xfrm>
        </p:spPr>
        <p:txBody>
          <a:bodyPr>
            <a:normAutofit/>
          </a:bodyPr>
          <a:lstStyle/>
          <a:p>
            <a:pPr marL="285750" indent="-285750">
              <a:buFont typeface="Arial" panose="020B0604020202020204" pitchFamily="34" charset="0"/>
              <a:buChar char="•"/>
            </a:pPr>
            <a:r>
              <a:rPr lang="en-US" sz="2800" dirty="0"/>
              <a:t>The final section of MAFs located in a TH-57 ADB is a record of unrepaired dents. </a:t>
            </a:r>
            <a:r>
              <a:rPr lang="en-US" sz="2800" b="1" dirty="0">
                <a:solidFill>
                  <a:srgbClr val="FF0000"/>
                </a:solidFill>
              </a:rPr>
              <a:t>Ensure that all recorded dents are marked as “within limits”, “checks good”, or “within expanded limits”.</a:t>
            </a:r>
          </a:p>
          <a:p>
            <a:pPr marL="285750" indent="-285750">
              <a:buFont typeface="Arial" panose="020B0604020202020204" pitchFamily="34" charset="0"/>
              <a:buChar char="•"/>
            </a:pPr>
            <a:endParaRPr lang="en-US" dirty="0"/>
          </a:p>
        </p:txBody>
      </p:sp>
      <p:sp>
        <p:nvSpPr>
          <p:cNvPr id="2" name="Title 1"/>
          <p:cNvSpPr>
            <a:spLocks noGrp="1"/>
          </p:cNvSpPr>
          <p:nvPr>
            <p:ph type="title"/>
          </p:nvPr>
        </p:nvSpPr>
        <p:spPr/>
        <p:txBody>
          <a:bodyPr>
            <a:normAutofit/>
          </a:bodyPr>
          <a:lstStyle/>
          <a:p>
            <a:r>
              <a:rPr lang="en-US" dirty="0" smtClean="0"/>
              <a:t>Dents</a:t>
            </a:r>
            <a:endParaRPr lang="en-US" dirty="0"/>
          </a:p>
        </p:txBody>
      </p:sp>
      <p:grpSp>
        <p:nvGrpSpPr>
          <p:cNvPr id="6" name="Group 5"/>
          <p:cNvGrpSpPr>
            <a:grpSpLocks/>
          </p:cNvGrpSpPr>
          <p:nvPr/>
        </p:nvGrpSpPr>
        <p:grpSpPr bwMode="auto">
          <a:xfrm>
            <a:off x="5875421" y="1370249"/>
            <a:ext cx="6075939" cy="4556954"/>
            <a:chOff x="1698" y="2344"/>
            <a:chExt cx="6639" cy="4972"/>
          </a:xfrm>
        </p:grpSpPr>
        <p:pic>
          <p:nvPicPr>
            <p:cNvPr id="8" name="Picture 7" descr="7 Day Inspe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8" y="2344"/>
              <a:ext cx="6639" cy="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7625" y="3740"/>
              <a:ext cx="36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0" name="Rectangle 9"/>
            <p:cNvSpPr>
              <a:spLocks noChangeArrowheads="1"/>
            </p:cNvSpPr>
            <p:nvPr/>
          </p:nvSpPr>
          <p:spPr bwMode="auto">
            <a:xfrm>
              <a:off x="2647" y="3677"/>
              <a:ext cx="36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1" name="Rectangle 10"/>
            <p:cNvSpPr>
              <a:spLocks noChangeArrowheads="1"/>
            </p:cNvSpPr>
            <p:nvPr/>
          </p:nvSpPr>
          <p:spPr bwMode="auto">
            <a:xfrm>
              <a:off x="2042" y="7104"/>
              <a:ext cx="41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2" name="Rectangle 11"/>
            <p:cNvSpPr>
              <a:spLocks noChangeArrowheads="1"/>
            </p:cNvSpPr>
            <p:nvPr/>
          </p:nvSpPr>
          <p:spPr bwMode="auto">
            <a:xfrm>
              <a:off x="3803" y="7080"/>
              <a:ext cx="41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3" name="Rectangle 12"/>
            <p:cNvSpPr>
              <a:spLocks noChangeArrowheads="1"/>
            </p:cNvSpPr>
            <p:nvPr/>
          </p:nvSpPr>
          <p:spPr bwMode="auto">
            <a:xfrm>
              <a:off x="5200" y="7080"/>
              <a:ext cx="41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sp>
          <p:nvSpPr>
            <p:cNvPr id="14" name="Rectangle 13"/>
            <p:cNvSpPr>
              <a:spLocks noChangeArrowheads="1"/>
            </p:cNvSpPr>
            <p:nvPr/>
          </p:nvSpPr>
          <p:spPr bwMode="auto">
            <a:xfrm>
              <a:off x="4680" y="3716"/>
              <a:ext cx="412" cy="114"/>
            </a:xfrm>
            <a:prstGeom prst="rect">
              <a:avLst/>
            </a:prstGeom>
            <a:solidFill>
              <a:srgbClr val="000000"/>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29783" dir="3885598" algn="ctr" rotWithShape="0">
                      <a:srgbClr val="7F7F7F">
                        <a:alpha val="50000"/>
                      </a:srgbClr>
                    </a:outerShdw>
                  </a:effectLst>
                </a14:hiddenEffects>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18037768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type="body" idx="1"/>
          </p:nvPr>
        </p:nvSpPr>
        <p:spPr/>
        <p:txBody>
          <a:bodyPr>
            <a:normAutofit fontScale="77500" lnSpcReduction="20000"/>
          </a:bodyPr>
          <a:lstStyle/>
          <a:p>
            <a:r>
              <a:rPr lang="en-US" sz="1800" dirty="0" smtClean="0">
                <a:cs typeface="Times New Roman" panose="02020603050405020304" pitchFamily="18" charset="0"/>
              </a:rPr>
              <a:t>A-Sheet</a:t>
            </a:r>
          </a:p>
          <a:p>
            <a:pPr lvl="1"/>
            <a:r>
              <a:rPr lang="en-US" sz="1700" dirty="0">
                <a:cs typeface="Times New Roman" panose="02020603050405020304" pitchFamily="18" charset="0"/>
              </a:rPr>
              <a:t>Who signs block 9, 10, 11</a:t>
            </a:r>
            <a:r>
              <a:rPr lang="en-US" sz="1700" dirty="0" smtClean="0">
                <a:cs typeface="Times New Roman" panose="02020603050405020304" pitchFamily="18" charset="0"/>
              </a:rPr>
              <a:t>?</a:t>
            </a:r>
          </a:p>
          <a:p>
            <a:pPr lvl="1"/>
            <a:r>
              <a:rPr lang="en-US" sz="1700" dirty="0">
                <a:cs typeface="Times New Roman" panose="02020603050405020304" pitchFamily="18" charset="0"/>
              </a:rPr>
              <a:t>What is in block 10 and who signs block 11 if hot seating?</a:t>
            </a:r>
          </a:p>
          <a:p>
            <a:pPr lvl="1"/>
            <a:r>
              <a:rPr lang="en-US" sz="1700" dirty="0">
                <a:cs typeface="Times New Roman" panose="02020603050405020304" pitchFamily="18" charset="0"/>
              </a:rPr>
              <a:t>What does each individual signature mean? </a:t>
            </a:r>
          </a:p>
          <a:p>
            <a:r>
              <a:rPr lang="en-US" sz="1800" dirty="0" smtClean="0">
                <a:cs typeface="Times New Roman" panose="02020603050405020304" pitchFamily="18" charset="0"/>
              </a:rPr>
              <a:t>Daily/Turnaround</a:t>
            </a:r>
          </a:p>
          <a:p>
            <a:pPr lvl="1"/>
            <a:r>
              <a:rPr lang="en-US" sz="1700" dirty="0">
                <a:cs typeface="Times New Roman" panose="02020603050405020304" pitchFamily="18" charset="0"/>
              </a:rPr>
              <a:t>When is each inspection required?</a:t>
            </a:r>
          </a:p>
          <a:p>
            <a:pPr lvl="1"/>
            <a:r>
              <a:rPr lang="en-US" sz="1700" dirty="0">
                <a:cs typeface="Times New Roman" panose="02020603050405020304" pitchFamily="18" charset="0"/>
              </a:rPr>
              <a:t>What are the tolerances for each inspection?</a:t>
            </a:r>
          </a:p>
          <a:p>
            <a:r>
              <a:rPr lang="en-US" sz="1800" dirty="0" smtClean="0">
                <a:cs typeface="Times New Roman" panose="02020603050405020304" pitchFamily="18" charset="0"/>
              </a:rPr>
              <a:t>Engine HIT Checks</a:t>
            </a:r>
          </a:p>
          <a:p>
            <a:pPr lvl="1"/>
            <a:r>
              <a:rPr lang="en-US" sz="1700" dirty="0">
                <a:cs typeface="Times New Roman" panose="02020603050405020304" pitchFamily="18" charset="0"/>
              </a:rPr>
              <a:t>Trend analysis</a:t>
            </a:r>
          </a:p>
          <a:p>
            <a:pPr lvl="1"/>
            <a:r>
              <a:rPr lang="en-US" sz="1700" dirty="0">
                <a:cs typeface="Times New Roman" panose="02020603050405020304" pitchFamily="18" charset="0"/>
              </a:rPr>
              <a:t>What having a positive or negative HIT check means</a:t>
            </a:r>
          </a:p>
          <a:p>
            <a:pPr lvl="1"/>
            <a:r>
              <a:rPr lang="en-US" sz="1700" dirty="0">
                <a:cs typeface="Times New Roman" panose="02020603050405020304" pitchFamily="18" charset="0"/>
              </a:rPr>
              <a:t>Automatic downing criteria </a:t>
            </a:r>
          </a:p>
          <a:p>
            <a:r>
              <a:rPr lang="en-US" sz="1800" dirty="0">
                <a:cs typeface="Times New Roman" panose="02020603050405020304" pitchFamily="18" charset="0"/>
              </a:rPr>
              <a:t>Record of Oil Consumption</a:t>
            </a:r>
          </a:p>
          <a:p>
            <a:pPr lvl="1"/>
            <a:r>
              <a:rPr lang="en-US" sz="1800" dirty="0">
                <a:cs typeface="Times New Roman" panose="02020603050405020304" pitchFamily="18" charset="0"/>
              </a:rPr>
              <a:t>Trend analysis</a:t>
            </a:r>
          </a:p>
          <a:p>
            <a:pPr lvl="1"/>
            <a:r>
              <a:rPr lang="en-US" sz="1800" dirty="0">
                <a:cs typeface="Times New Roman" panose="02020603050405020304" pitchFamily="18" charset="0"/>
              </a:rPr>
              <a:t>How to tell if out of limits</a:t>
            </a:r>
          </a:p>
          <a:p>
            <a:r>
              <a:rPr lang="en-US" sz="1800" dirty="0">
                <a:cs typeface="Times New Roman" panose="02020603050405020304" pitchFamily="18" charset="0"/>
              </a:rPr>
              <a:t>Chip MAFs</a:t>
            </a:r>
          </a:p>
          <a:p>
            <a:pPr lvl="1"/>
            <a:r>
              <a:rPr lang="en-US" sz="1800" dirty="0">
                <a:cs typeface="Times New Roman" panose="02020603050405020304" pitchFamily="18" charset="0"/>
              </a:rPr>
              <a:t>Application of NATOPS criteria</a:t>
            </a:r>
          </a:p>
          <a:p>
            <a:pPr lvl="1"/>
            <a:endParaRPr lang="en-US" dirty="0"/>
          </a:p>
          <a:p>
            <a:pPr lvl="1"/>
            <a:endParaRPr lang="en-US" dirty="0"/>
          </a:p>
        </p:txBody>
      </p:sp>
      <p:sp>
        <p:nvSpPr>
          <p:cNvPr id="20" name="Content Placeholder 19"/>
          <p:cNvSpPr>
            <a:spLocks noGrp="1"/>
          </p:cNvSpPr>
          <p:nvPr>
            <p:ph type="body" idx="2"/>
          </p:nvPr>
        </p:nvSpPr>
        <p:spPr/>
        <p:txBody>
          <a:bodyPr>
            <a:normAutofit/>
          </a:bodyPr>
          <a:lstStyle/>
          <a:p>
            <a:r>
              <a:rPr lang="en-US" sz="1800" dirty="0">
                <a:cs typeface="Times New Roman" panose="02020603050405020304" pitchFamily="18" charset="0"/>
              </a:rPr>
              <a:t>Other MAFs</a:t>
            </a:r>
          </a:p>
          <a:p>
            <a:pPr lvl="1"/>
            <a:r>
              <a:rPr lang="en-US" sz="1700" dirty="0">
                <a:cs typeface="Times New Roman" panose="02020603050405020304" pitchFamily="18" charset="0"/>
              </a:rPr>
              <a:t>Which side are corrected/outstanding MAFs on?</a:t>
            </a:r>
          </a:p>
          <a:p>
            <a:pPr lvl="1"/>
            <a:r>
              <a:rPr lang="en-US" sz="1700" dirty="0">
                <a:cs typeface="Times New Roman" panose="02020603050405020304" pitchFamily="18" charset="0"/>
              </a:rPr>
              <a:t>How do you tell if the MAF is a downing discrepancy?</a:t>
            </a:r>
          </a:p>
          <a:p>
            <a:pPr lvl="1"/>
            <a:r>
              <a:rPr lang="en-US" sz="1700" dirty="0">
                <a:cs typeface="Times New Roman" panose="02020603050405020304" pitchFamily="18" charset="0"/>
              </a:rPr>
              <a:t>How long do corrected MAFs remain in the ADB? Or, why are there 10 A-sheets? </a:t>
            </a:r>
          </a:p>
          <a:p>
            <a:pPr lvl="1"/>
            <a:r>
              <a:rPr lang="en-US" sz="1700" dirty="0">
                <a:cs typeface="Times New Roman" panose="02020603050405020304" pitchFamily="18" charset="0"/>
              </a:rPr>
              <a:t>What are tolerances on inspections?</a:t>
            </a:r>
          </a:p>
          <a:p>
            <a:pPr lvl="1"/>
            <a:r>
              <a:rPr lang="en-US" sz="1700" dirty="0">
                <a:cs typeface="Times New Roman" panose="02020603050405020304" pitchFamily="18" charset="0"/>
              </a:rPr>
              <a:t>What does ‘FCF’ on an A-Sheet mean?</a:t>
            </a:r>
          </a:p>
          <a:p>
            <a:pPr lvl="1"/>
            <a:r>
              <a:rPr lang="en-US" sz="1700" dirty="0">
                <a:cs typeface="Times New Roman" panose="02020603050405020304" pitchFamily="18" charset="0"/>
              </a:rPr>
              <a:t>How can you tell that the FCF was completed</a:t>
            </a:r>
          </a:p>
          <a:p>
            <a:r>
              <a:rPr lang="en-US" sz="1700" b="1" dirty="0">
                <a:solidFill>
                  <a:srgbClr val="FF0000"/>
                </a:solidFill>
              </a:rPr>
              <a:t>The most important thing for the SNA to know is that they need to ask Maintenance Control if they do not understand something.</a:t>
            </a:r>
          </a:p>
          <a:p>
            <a:endParaRPr lang="en-US" dirty="0"/>
          </a:p>
        </p:txBody>
      </p:sp>
      <p:sp>
        <p:nvSpPr>
          <p:cNvPr id="18" name="Title 17"/>
          <p:cNvSpPr>
            <a:spLocks noGrp="1"/>
          </p:cNvSpPr>
          <p:nvPr>
            <p:ph type="title"/>
          </p:nvPr>
        </p:nvSpPr>
        <p:spPr/>
        <p:txBody>
          <a:bodyPr>
            <a:normAutofit/>
          </a:bodyPr>
          <a:lstStyle/>
          <a:p>
            <a:r>
              <a:rPr lang="en-US" sz="3200" dirty="0" smtClean="0"/>
              <a:t>Expected Knowledge</a:t>
            </a:r>
            <a:endParaRPr lang="en-US" sz="3200" dirty="0"/>
          </a:p>
        </p:txBody>
      </p:sp>
    </p:spTree>
    <p:extLst>
      <p:ext uri="{BB962C8B-B14F-4D97-AF65-F5344CB8AC3E}">
        <p14:creationId xmlns:p14="http://schemas.microsoft.com/office/powerpoint/2010/main" val="25392403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type="body" idx="1"/>
          </p:nvPr>
        </p:nvSpPr>
        <p:spPr/>
        <p:txBody>
          <a:bodyPr>
            <a:normAutofit/>
          </a:bodyPr>
          <a:lstStyle/>
          <a:p>
            <a:r>
              <a:rPr lang="en-US" sz="1800" dirty="0" smtClean="0">
                <a:cs typeface="Times New Roman" panose="02020603050405020304" pitchFamily="18" charset="0"/>
              </a:rPr>
              <a:t>Conditional Inspections</a:t>
            </a:r>
          </a:p>
          <a:p>
            <a:r>
              <a:rPr lang="en-US" sz="1800" dirty="0" smtClean="0">
                <a:cs typeface="Times New Roman" panose="02020603050405020304" pitchFamily="18" charset="0"/>
              </a:rPr>
              <a:t>Phase Inspections</a:t>
            </a:r>
          </a:p>
          <a:p>
            <a:r>
              <a:rPr lang="en-US" sz="1800" dirty="0" smtClean="0">
                <a:cs typeface="Times New Roman" panose="02020603050405020304" pitchFamily="18" charset="0"/>
              </a:rPr>
              <a:t>Maintenance Levels</a:t>
            </a:r>
          </a:p>
          <a:p>
            <a:r>
              <a:rPr lang="en-US" sz="1800" dirty="0" smtClean="0">
                <a:cs typeface="Times New Roman" panose="02020603050405020304" pitchFamily="18" charset="0"/>
              </a:rPr>
              <a:t>PDM/PMI/IMC</a:t>
            </a:r>
          </a:p>
          <a:p>
            <a:r>
              <a:rPr lang="en-US" sz="1800" dirty="0" smtClean="0">
                <a:cs typeface="Times New Roman" panose="02020603050405020304" pitchFamily="18" charset="0"/>
              </a:rPr>
              <a:t>Maintenance Organization</a:t>
            </a:r>
          </a:p>
          <a:p>
            <a:pPr marL="50800" indent="0">
              <a:buNone/>
            </a:pPr>
            <a:endParaRPr lang="en-US" sz="1800" dirty="0" smtClean="0">
              <a:cs typeface="Times New Roman" panose="02020603050405020304" pitchFamily="18" charset="0"/>
            </a:endParaRPr>
          </a:p>
          <a:p>
            <a:endParaRPr lang="en-US" sz="1800" dirty="0" smtClean="0">
              <a:cs typeface="Times New Roman" panose="02020603050405020304" pitchFamily="18" charset="0"/>
            </a:endParaRPr>
          </a:p>
          <a:p>
            <a:pPr lvl="1"/>
            <a:endParaRPr lang="en-US" dirty="0"/>
          </a:p>
          <a:p>
            <a:pPr lvl="1"/>
            <a:endParaRPr lang="en-US" dirty="0"/>
          </a:p>
        </p:txBody>
      </p:sp>
      <p:sp>
        <p:nvSpPr>
          <p:cNvPr id="18" name="Title 17"/>
          <p:cNvSpPr>
            <a:spLocks noGrp="1"/>
          </p:cNvSpPr>
          <p:nvPr>
            <p:ph type="title"/>
          </p:nvPr>
        </p:nvSpPr>
        <p:spPr/>
        <p:txBody>
          <a:bodyPr>
            <a:normAutofit/>
          </a:bodyPr>
          <a:lstStyle/>
          <a:p>
            <a:r>
              <a:rPr lang="en-US" sz="3200" dirty="0" smtClean="0"/>
              <a:t>Additional Information</a:t>
            </a:r>
            <a:endParaRPr lang="en-US" sz="3200" dirty="0"/>
          </a:p>
        </p:txBody>
      </p:sp>
      <p:pic>
        <p:nvPicPr>
          <p:cNvPr id="2" name="Picture 1"/>
          <p:cNvPicPr>
            <a:picLocks noChangeAspect="1"/>
          </p:cNvPicPr>
          <p:nvPr/>
        </p:nvPicPr>
        <p:blipFill>
          <a:blip r:embed="rId2"/>
          <a:stretch>
            <a:fillRect/>
          </a:stretch>
        </p:blipFill>
        <p:spPr>
          <a:xfrm>
            <a:off x="5394960" y="1230632"/>
            <a:ext cx="6595110" cy="4946333"/>
          </a:xfrm>
          <a:prstGeom prst="rect">
            <a:avLst/>
          </a:prstGeom>
        </p:spPr>
      </p:pic>
    </p:spTree>
    <p:extLst>
      <p:ext uri="{BB962C8B-B14F-4D97-AF65-F5344CB8AC3E}">
        <p14:creationId xmlns:p14="http://schemas.microsoft.com/office/powerpoint/2010/main" val="1069613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type="body" idx="1"/>
          </p:nvPr>
        </p:nvSpPr>
        <p:spPr>
          <a:xfrm>
            <a:off x="0" y="1171126"/>
            <a:ext cx="5181600" cy="4720089"/>
          </a:xfrm>
        </p:spPr>
        <p:txBody>
          <a:bodyPr>
            <a:normAutofit/>
          </a:bodyPr>
          <a:lstStyle/>
          <a:p>
            <a:r>
              <a:rPr lang="en-US" sz="1800" dirty="0" smtClean="0"/>
              <a:t>Conditional Inspections</a:t>
            </a:r>
          </a:p>
          <a:p>
            <a:pPr lvl="1"/>
            <a:r>
              <a:rPr lang="en-US" sz="1800" dirty="0"/>
              <a:t>Conditional inspections are inspections required due to an over limit condition, specific usage, or operational event. Hard landing, over stress, over temp, lightning strike, over weight takeoff or landing, and field arrestment are examples of over limit conditional inspections. A post-fire gun inspection is an example of a specific usage conditional inspection. Pre-and-post carrier operations are examples of operational event conditional </a:t>
            </a:r>
            <a:r>
              <a:rPr lang="en-US" sz="1800" dirty="0" smtClean="0"/>
              <a:t>inspections. (NAMP 5-39)</a:t>
            </a:r>
            <a:endParaRPr lang="en-US" sz="1800" dirty="0"/>
          </a:p>
          <a:p>
            <a:pPr lvl="1"/>
            <a:endParaRPr lang="en-US" dirty="0"/>
          </a:p>
        </p:txBody>
      </p:sp>
      <p:sp>
        <p:nvSpPr>
          <p:cNvPr id="20" name="Content Placeholder 19"/>
          <p:cNvSpPr>
            <a:spLocks noGrp="1"/>
          </p:cNvSpPr>
          <p:nvPr>
            <p:ph type="body" idx="2"/>
          </p:nvPr>
        </p:nvSpPr>
        <p:spPr>
          <a:xfrm>
            <a:off x="5601169" y="1171125"/>
            <a:ext cx="5181600" cy="4720089"/>
          </a:xfrm>
        </p:spPr>
        <p:txBody>
          <a:bodyPr>
            <a:normAutofit/>
          </a:bodyPr>
          <a:lstStyle/>
          <a:p>
            <a:pPr indent="-406400">
              <a:lnSpc>
                <a:spcPct val="90000"/>
              </a:lnSpc>
              <a:spcBef>
                <a:spcPts val="1000"/>
              </a:spcBef>
              <a:buSzPts val="2800"/>
              <a:buFont typeface="Arial"/>
              <a:buChar char="•"/>
            </a:pPr>
            <a:r>
              <a:rPr lang="en-US" sz="1800" dirty="0"/>
              <a:t>Phase Inspections </a:t>
            </a:r>
            <a:endParaRPr lang="en-US" sz="1800" dirty="0" smtClean="0"/>
          </a:p>
          <a:p>
            <a:pPr lvl="1" indent="-406400">
              <a:lnSpc>
                <a:spcPct val="90000"/>
              </a:lnSpc>
              <a:spcBef>
                <a:spcPts val="1000"/>
              </a:spcBef>
              <a:buSzPts val="2800"/>
              <a:buFont typeface="Arial"/>
              <a:buChar char="•"/>
            </a:pPr>
            <a:r>
              <a:rPr lang="en-US" sz="1800" dirty="0"/>
              <a:t>Some, but not all, T/M/S aircraft have an established Phase Inspection cycle that divides major inspection and maintenance requirements into ordered segments (Phase A, B, C, D, etc.) performed sequentially at specified flight-hour or calendar intervals. Completion of all required phase inspections in sequence completes the phase inspection cycle, which then starts over. The cycle is repetitive for the service life of the aircraft and is not interrupted during standard rework. </a:t>
            </a:r>
            <a:r>
              <a:rPr lang="en-US" sz="1800" dirty="0" smtClean="0"/>
              <a:t>Daily/Turnaround (NAMP 5-37)</a:t>
            </a:r>
            <a:endParaRPr lang="en-US" sz="1800" dirty="0"/>
          </a:p>
        </p:txBody>
      </p:sp>
      <p:sp>
        <p:nvSpPr>
          <p:cNvPr id="18" name="Title 17"/>
          <p:cNvSpPr>
            <a:spLocks noGrp="1"/>
          </p:cNvSpPr>
          <p:nvPr>
            <p:ph type="title"/>
          </p:nvPr>
        </p:nvSpPr>
        <p:spPr/>
        <p:txBody>
          <a:bodyPr>
            <a:normAutofit/>
          </a:bodyPr>
          <a:lstStyle/>
          <a:p>
            <a:r>
              <a:rPr lang="en-US" sz="3200" dirty="0" smtClean="0"/>
              <a:t>Inspections</a:t>
            </a:r>
            <a:endParaRPr lang="en-US" sz="3200" dirty="0"/>
          </a:p>
        </p:txBody>
      </p:sp>
    </p:spTree>
    <p:extLst>
      <p:ext uri="{BB962C8B-B14F-4D97-AF65-F5344CB8AC3E}">
        <p14:creationId xmlns:p14="http://schemas.microsoft.com/office/powerpoint/2010/main" val="12478164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Maintenance Levels</a:t>
            </a:r>
            <a:endParaRPr lang="en-US" dirty="0"/>
          </a:p>
        </p:txBody>
      </p:sp>
      <p:sp>
        <p:nvSpPr>
          <p:cNvPr id="5" name="Content Placeholder 4"/>
          <p:cNvSpPr>
            <a:spLocks noGrp="1"/>
          </p:cNvSpPr>
          <p:nvPr>
            <p:ph type="body" idx="1"/>
          </p:nvPr>
        </p:nvSpPr>
        <p:spPr/>
        <p:txBody>
          <a:bodyPr>
            <a:normAutofit/>
          </a:bodyPr>
          <a:lstStyle/>
          <a:p>
            <a:pPr marL="0" indent="0">
              <a:buNone/>
            </a:pPr>
            <a:endParaRPr lang="en-US" sz="1000" dirty="0" smtClean="0"/>
          </a:p>
          <a:p>
            <a:pPr lvl="1"/>
            <a:r>
              <a:rPr lang="en-US" dirty="0"/>
              <a:t>The NAMP classifies maintenance in three levels based on technical complexity, depth, scope, and range of work performed. The three levels are Organizational (O-level), Intermediate (</a:t>
            </a:r>
            <a:r>
              <a:rPr lang="en-US" dirty="0" smtClean="0"/>
              <a:t>I-level</a:t>
            </a:r>
            <a:r>
              <a:rPr lang="en-US" dirty="0"/>
              <a:t>), and Depot (D-level</a:t>
            </a:r>
            <a:r>
              <a:rPr lang="en-US" dirty="0" smtClean="0"/>
              <a:t>). (NAMP 3-1)</a:t>
            </a:r>
            <a:endParaRPr lang="en-US" dirty="0"/>
          </a:p>
        </p:txBody>
      </p:sp>
    </p:spTree>
    <p:extLst>
      <p:ext uri="{BB962C8B-B14F-4D97-AF65-F5344CB8AC3E}">
        <p14:creationId xmlns:p14="http://schemas.microsoft.com/office/powerpoint/2010/main" val="29817433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type="body" idx="1"/>
          </p:nvPr>
        </p:nvSpPr>
        <p:spPr>
          <a:xfrm>
            <a:off x="0" y="1171126"/>
            <a:ext cx="5715000" cy="5183954"/>
          </a:xfrm>
        </p:spPr>
        <p:txBody>
          <a:bodyPr>
            <a:noAutofit/>
          </a:bodyPr>
          <a:lstStyle/>
          <a:p>
            <a:pPr lvl="1"/>
            <a:r>
              <a:rPr lang="en-US" sz="1500" b="1" u="sng" dirty="0" smtClean="0"/>
              <a:t>O-Level</a:t>
            </a:r>
          </a:p>
          <a:p>
            <a:pPr lvl="2"/>
            <a:r>
              <a:rPr lang="en-US" sz="1500" dirty="0" smtClean="0"/>
              <a:t>O-level </a:t>
            </a:r>
            <a:r>
              <a:rPr lang="en-US" sz="1500" dirty="0"/>
              <a:t>maintenance is basic maintenance performed by an activity on its assigned aircraft and equipment. O-level maintenance is organized to achieve quick turnaround of aircraft and equipment in order to optimize operational availability. O-level maintenance is the upkeep of aircraft and related equipment by the operating unit. O-level maintenance includes inspection, servicing, lubrication, adjustment, incorporation of O-level technical directives, and replacement of parts, minor assemblies and subassemblies.</a:t>
            </a:r>
          </a:p>
        </p:txBody>
      </p:sp>
      <p:sp>
        <p:nvSpPr>
          <p:cNvPr id="20" name="Content Placeholder 19"/>
          <p:cNvSpPr>
            <a:spLocks noGrp="1"/>
          </p:cNvSpPr>
          <p:nvPr>
            <p:ph type="body" idx="2"/>
          </p:nvPr>
        </p:nvSpPr>
        <p:spPr>
          <a:xfrm>
            <a:off x="5601169" y="1171125"/>
            <a:ext cx="5181600" cy="5321115"/>
          </a:xfrm>
        </p:spPr>
        <p:txBody>
          <a:bodyPr>
            <a:noAutofit/>
          </a:bodyPr>
          <a:lstStyle/>
          <a:p>
            <a:pPr indent="-406400">
              <a:lnSpc>
                <a:spcPct val="90000"/>
              </a:lnSpc>
              <a:spcBef>
                <a:spcPts val="1000"/>
              </a:spcBef>
              <a:buSzPts val="2800"/>
              <a:buFont typeface="Arial"/>
              <a:buChar char="•"/>
            </a:pPr>
            <a:r>
              <a:rPr lang="en-US" sz="1500" b="1" u="sng" dirty="0" smtClean="0"/>
              <a:t>I-Level</a:t>
            </a:r>
          </a:p>
          <a:p>
            <a:pPr lvl="1" indent="-406400">
              <a:lnSpc>
                <a:spcPct val="90000"/>
              </a:lnSpc>
              <a:spcBef>
                <a:spcPts val="1000"/>
              </a:spcBef>
              <a:buSzPts val="2800"/>
              <a:buFont typeface="Arial"/>
              <a:buChar char="•"/>
            </a:pPr>
            <a:r>
              <a:rPr lang="en-US" sz="1500" dirty="0"/>
              <a:t>I-level maintenance is performed by designated Intermediate Maintenance Activities (IMA) responsible for supporting units operating aircraft and aeronautical equipment. The primary focus of I-level maintenance is to produce ready-for-issue (RFI) parts and ready-for-use (RFU) support equipment in sufficient quantities to support aircraft </a:t>
            </a:r>
            <a:r>
              <a:rPr lang="en-US" sz="1500" dirty="0" smtClean="0"/>
              <a:t>operations. I-level maintenance primarily consists of:</a:t>
            </a:r>
          </a:p>
          <a:p>
            <a:pPr lvl="1" indent="-406400">
              <a:lnSpc>
                <a:spcPct val="90000"/>
              </a:lnSpc>
              <a:spcBef>
                <a:spcPts val="1000"/>
              </a:spcBef>
              <a:buSzPts val="2800"/>
              <a:buFont typeface="Arial"/>
              <a:buChar char="•"/>
            </a:pPr>
            <a:r>
              <a:rPr lang="en-US" sz="1500" dirty="0"/>
              <a:t>Inspection, testing and repair of aeronautical components and support equipment (SE</a:t>
            </a:r>
            <a:r>
              <a:rPr lang="en-US" sz="1500" dirty="0" smtClean="0"/>
              <a:t>)</a:t>
            </a:r>
          </a:p>
          <a:p>
            <a:pPr lvl="1" indent="-406400">
              <a:lnSpc>
                <a:spcPct val="90000"/>
              </a:lnSpc>
              <a:spcBef>
                <a:spcPts val="1000"/>
              </a:spcBef>
              <a:buSzPts val="2800"/>
              <a:buFont typeface="Arial"/>
              <a:buChar char="•"/>
            </a:pPr>
            <a:r>
              <a:rPr lang="en-US" sz="1500" dirty="0"/>
              <a:t>I-level </a:t>
            </a:r>
            <a:r>
              <a:rPr lang="en-US" sz="1500" dirty="0" smtClean="0"/>
              <a:t>calibration</a:t>
            </a:r>
          </a:p>
          <a:p>
            <a:pPr lvl="1" indent="-406400">
              <a:lnSpc>
                <a:spcPct val="90000"/>
              </a:lnSpc>
              <a:spcBef>
                <a:spcPts val="1000"/>
              </a:spcBef>
              <a:buSzPts val="2800"/>
              <a:buFont typeface="Arial"/>
              <a:buChar char="•"/>
            </a:pPr>
            <a:r>
              <a:rPr lang="en-US" sz="1500" dirty="0"/>
              <a:t>Technical assistance to supported </a:t>
            </a:r>
            <a:r>
              <a:rPr lang="en-US" sz="1500" dirty="0" smtClean="0"/>
              <a:t>units</a:t>
            </a:r>
          </a:p>
          <a:p>
            <a:pPr lvl="1" indent="-406400">
              <a:lnSpc>
                <a:spcPct val="90000"/>
              </a:lnSpc>
              <a:spcBef>
                <a:spcPts val="1000"/>
              </a:spcBef>
              <a:buSzPts val="2800"/>
              <a:buFont typeface="Arial"/>
              <a:buChar char="•"/>
            </a:pPr>
            <a:r>
              <a:rPr lang="en-US" sz="1500" dirty="0"/>
              <a:t>Incorporation of I-level Technical Directives (TD</a:t>
            </a:r>
            <a:r>
              <a:rPr lang="en-US" sz="1500" dirty="0" smtClean="0"/>
              <a:t>)</a:t>
            </a:r>
          </a:p>
          <a:p>
            <a:pPr lvl="1" indent="-406400">
              <a:lnSpc>
                <a:spcPct val="90000"/>
              </a:lnSpc>
              <a:spcBef>
                <a:spcPts val="1000"/>
              </a:spcBef>
              <a:buSzPts val="2800"/>
              <a:buFont typeface="Arial"/>
              <a:buChar char="•"/>
            </a:pPr>
            <a:r>
              <a:rPr lang="en-US" sz="1500" dirty="0"/>
              <a:t>Manufacture of selected aeronautical components, liquids, and </a:t>
            </a:r>
            <a:r>
              <a:rPr lang="en-US" sz="1500" dirty="0" smtClean="0"/>
              <a:t>gases</a:t>
            </a:r>
          </a:p>
          <a:p>
            <a:pPr lvl="1" indent="-406400">
              <a:lnSpc>
                <a:spcPct val="90000"/>
              </a:lnSpc>
              <a:spcBef>
                <a:spcPts val="1000"/>
              </a:spcBef>
              <a:buSzPts val="2800"/>
              <a:buFont typeface="Arial"/>
              <a:buChar char="•"/>
            </a:pPr>
            <a:r>
              <a:rPr lang="en-US" sz="1500" dirty="0"/>
              <a:t>Performance of I-level maintenance on aircraft, such as Non-Destructive Inspection (NDI) of airframe and dynamic components (when required) </a:t>
            </a:r>
          </a:p>
        </p:txBody>
      </p:sp>
      <p:sp>
        <p:nvSpPr>
          <p:cNvPr id="18" name="Title 17"/>
          <p:cNvSpPr>
            <a:spLocks noGrp="1"/>
          </p:cNvSpPr>
          <p:nvPr>
            <p:ph type="title"/>
          </p:nvPr>
        </p:nvSpPr>
        <p:spPr/>
        <p:txBody>
          <a:bodyPr>
            <a:normAutofit/>
          </a:bodyPr>
          <a:lstStyle/>
          <a:p>
            <a:r>
              <a:rPr lang="en-US" sz="3200" dirty="0" smtClean="0"/>
              <a:t>Maintenance Levels</a:t>
            </a:r>
            <a:endParaRPr lang="en-US" sz="3200" dirty="0"/>
          </a:p>
        </p:txBody>
      </p:sp>
    </p:spTree>
    <p:extLst>
      <p:ext uri="{BB962C8B-B14F-4D97-AF65-F5344CB8AC3E}">
        <p14:creationId xmlns:p14="http://schemas.microsoft.com/office/powerpoint/2010/main" val="2204908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p:txBody>
          <a:bodyPr>
            <a:normAutofit lnSpcReduction="10000"/>
          </a:bodyPr>
          <a:lstStyle/>
          <a:p>
            <a:pPr marL="514350" indent="-514350">
              <a:buFont typeface="+mj-lt"/>
              <a:buAutoNum type="arabicPeriod"/>
            </a:pPr>
            <a:r>
              <a:rPr lang="en-US" sz="2400" dirty="0" smtClean="0"/>
              <a:t>OPNAV 4790/141 A-Sheet</a:t>
            </a:r>
          </a:p>
          <a:p>
            <a:pPr marL="514350" indent="-514350">
              <a:buFont typeface="+mj-lt"/>
              <a:buAutoNum type="arabicPeriod"/>
            </a:pPr>
            <a:r>
              <a:rPr lang="en-US" sz="2400" dirty="0" smtClean="0"/>
              <a:t>Daily/Turnaround MX record</a:t>
            </a:r>
          </a:p>
          <a:p>
            <a:pPr marL="514350" indent="-514350">
              <a:buFont typeface="+mj-lt"/>
              <a:buAutoNum type="arabicPeriod"/>
            </a:pPr>
            <a:r>
              <a:rPr lang="en-US" sz="2400" dirty="0" smtClean="0"/>
              <a:t>Engine Health Data – HIT checks</a:t>
            </a:r>
          </a:p>
          <a:p>
            <a:pPr marL="514350" indent="-514350">
              <a:buFont typeface="+mj-lt"/>
              <a:buAutoNum type="arabicPeriod"/>
            </a:pPr>
            <a:r>
              <a:rPr lang="en-US" sz="2400" dirty="0" smtClean="0"/>
              <a:t>Engine Start Logs</a:t>
            </a:r>
          </a:p>
          <a:p>
            <a:pPr marL="514350" indent="-514350">
              <a:buFont typeface="+mj-lt"/>
              <a:buAutoNum type="arabicPeriod"/>
            </a:pPr>
            <a:r>
              <a:rPr lang="en-US" sz="2400" dirty="0" smtClean="0"/>
              <a:t>Oil Consumption Record </a:t>
            </a:r>
          </a:p>
          <a:p>
            <a:pPr marL="514350" indent="-514350">
              <a:buFont typeface="+mj-lt"/>
              <a:buAutoNum type="arabicPeriod"/>
            </a:pPr>
            <a:r>
              <a:rPr lang="en-US" sz="2400" dirty="0" smtClean="0"/>
              <a:t>Chip history</a:t>
            </a:r>
          </a:p>
          <a:p>
            <a:pPr marL="514350" indent="-514350">
              <a:buFont typeface="+mj-lt"/>
              <a:buAutoNum type="arabicPeriod"/>
            </a:pPr>
            <a:r>
              <a:rPr lang="en-US" sz="2400" dirty="0" smtClean="0"/>
              <a:t>A-sheets and MAFs for 10 previous flights</a:t>
            </a:r>
          </a:p>
          <a:p>
            <a:pPr marL="514350" indent="-514350">
              <a:buFont typeface="+mj-lt"/>
              <a:buAutoNum type="arabicPeriod"/>
            </a:pPr>
            <a:r>
              <a:rPr lang="en-US" sz="2400" dirty="0" smtClean="0"/>
              <a:t>Special Inspections</a:t>
            </a:r>
          </a:p>
          <a:p>
            <a:pPr marL="514350" indent="-514350">
              <a:buFont typeface="+mj-lt"/>
              <a:buAutoNum type="arabicPeriod"/>
            </a:pPr>
            <a:r>
              <a:rPr lang="en-US" sz="2400" dirty="0" smtClean="0"/>
              <a:t>Technical Directives</a:t>
            </a:r>
          </a:p>
          <a:p>
            <a:pPr marL="514350" indent="-514350">
              <a:buFont typeface="+mj-lt"/>
              <a:buAutoNum type="arabicPeriod"/>
            </a:pPr>
            <a:r>
              <a:rPr lang="en-US" sz="2400" dirty="0" smtClean="0"/>
              <a:t>Unrepaired Dents</a:t>
            </a:r>
            <a:endParaRPr lang="en-US" sz="2400" dirty="0"/>
          </a:p>
        </p:txBody>
      </p:sp>
      <p:sp>
        <p:nvSpPr>
          <p:cNvPr id="4" name="Title 3"/>
          <p:cNvSpPr>
            <a:spLocks noGrp="1"/>
          </p:cNvSpPr>
          <p:nvPr>
            <p:ph type="title"/>
          </p:nvPr>
        </p:nvSpPr>
        <p:spPr/>
        <p:txBody>
          <a:bodyPr/>
          <a:lstStyle/>
          <a:p>
            <a:r>
              <a:rPr lang="en-US" dirty="0" smtClean="0"/>
              <a:t>ADB Layout</a:t>
            </a:r>
            <a:endParaRPr lang="en-US" dirty="0"/>
          </a:p>
        </p:txBody>
      </p:sp>
      <p:pic>
        <p:nvPicPr>
          <p:cNvPr id="9" name="Content Placeholder 8"/>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6820374" y="1208088"/>
            <a:ext cx="3962395" cy="5269934"/>
          </a:xfrm>
        </p:spPr>
      </p:pic>
    </p:spTree>
    <p:extLst>
      <p:ext uri="{BB962C8B-B14F-4D97-AF65-F5344CB8AC3E}">
        <p14:creationId xmlns:p14="http://schemas.microsoft.com/office/powerpoint/2010/main" val="19262371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type="body" idx="1"/>
          </p:nvPr>
        </p:nvSpPr>
        <p:spPr>
          <a:xfrm>
            <a:off x="0" y="1171126"/>
            <a:ext cx="5715000" cy="5183954"/>
          </a:xfrm>
        </p:spPr>
        <p:txBody>
          <a:bodyPr>
            <a:noAutofit/>
          </a:bodyPr>
          <a:lstStyle/>
          <a:p>
            <a:pPr lvl="1"/>
            <a:r>
              <a:rPr lang="en-US" sz="1500" b="1" u="sng" dirty="0" smtClean="0"/>
              <a:t>D-Level</a:t>
            </a:r>
          </a:p>
          <a:p>
            <a:pPr lvl="2"/>
            <a:r>
              <a:rPr lang="en-US" sz="1600" dirty="0"/>
              <a:t>D-level maintenance and rework is performed by designated depot activities on aircraft, equipment and material requiring overhaul, upgrading, or rebuilding of parts, assemblies, subassemblies, and end items, including manufacture, modification, testing, and reclamation of parts. Rework requires extensive diagnostic equipment and industrial-level manufacturing COMNAVAIRFORINST 4790.2D 1 Feb 2021 3-2 capabilities beyond the capability and resources of O-level and I-level maintenance activities. Rework typically occurs in depot facilities managed by Commander, Naval Air Systems Command (COMNAVAIRSYSCOM) or at original equipment manufacturer (OEM) sites. Selected depot rework and maintenance functions are performed at aircraft operational sites in order to minimize cost and turnaround time. D-level maintenance and rework includes:</a:t>
            </a:r>
            <a:endParaRPr lang="en-US" sz="1500" dirty="0"/>
          </a:p>
        </p:txBody>
      </p:sp>
      <p:sp>
        <p:nvSpPr>
          <p:cNvPr id="20" name="Content Placeholder 19"/>
          <p:cNvSpPr>
            <a:spLocks noGrp="1"/>
          </p:cNvSpPr>
          <p:nvPr>
            <p:ph type="body" idx="2"/>
          </p:nvPr>
        </p:nvSpPr>
        <p:spPr>
          <a:xfrm>
            <a:off x="5601169" y="1171125"/>
            <a:ext cx="5181600" cy="5321115"/>
          </a:xfrm>
        </p:spPr>
        <p:txBody>
          <a:bodyPr>
            <a:noAutofit/>
          </a:bodyPr>
          <a:lstStyle/>
          <a:p>
            <a:pPr indent="-406400">
              <a:lnSpc>
                <a:spcPct val="90000"/>
              </a:lnSpc>
              <a:spcBef>
                <a:spcPts val="1000"/>
              </a:spcBef>
              <a:buSzPts val="2800"/>
              <a:buFont typeface="Arial"/>
              <a:buChar char="•"/>
            </a:pPr>
            <a:r>
              <a:rPr lang="en-US" sz="1500" b="1" u="sng" dirty="0" smtClean="0"/>
              <a:t>D-Level</a:t>
            </a:r>
          </a:p>
          <a:p>
            <a:pPr lvl="1" indent="-406400">
              <a:lnSpc>
                <a:spcPct val="90000"/>
              </a:lnSpc>
              <a:spcBef>
                <a:spcPts val="1000"/>
              </a:spcBef>
              <a:buSzPts val="2800"/>
              <a:buFont typeface="Arial"/>
              <a:buChar char="•"/>
            </a:pPr>
            <a:r>
              <a:rPr lang="en-US" sz="1600" dirty="0"/>
              <a:t>Aircraft standard and special </a:t>
            </a:r>
            <a:r>
              <a:rPr lang="en-US" sz="1600" dirty="0" smtClean="0"/>
              <a:t>rework</a:t>
            </a:r>
          </a:p>
          <a:p>
            <a:pPr lvl="1" indent="-406400">
              <a:lnSpc>
                <a:spcPct val="90000"/>
              </a:lnSpc>
              <a:spcBef>
                <a:spcPts val="1000"/>
              </a:spcBef>
              <a:buSzPts val="2800"/>
              <a:buFont typeface="Arial"/>
              <a:buChar char="•"/>
            </a:pPr>
            <a:r>
              <a:rPr lang="en-US" sz="1600" dirty="0"/>
              <a:t>Rework and repair of engines, components, and </a:t>
            </a:r>
            <a:r>
              <a:rPr lang="en-US" sz="1600" dirty="0" smtClean="0"/>
              <a:t>SE</a:t>
            </a:r>
          </a:p>
          <a:p>
            <a:pPr lvl="1" indent="-406400">
              <a:lnSpc>
                <a:spcPct val="90000"/>
              </a:lnSpc>
              <a:spcBef>
                <a:spcPts val="1000"/>
              </a:spcBef>
              <a:buSzPts val="2800"/>
              <a:buFont typeface="Arial"/>
              <a:buChar char="•"/>
            </a:pPr>
            <a:r>
              <a:rPr lang="en-US" sz="1600" dirty="0"/>
              <a:t>Calibration by Navy calibration laboratories and Navy </a:t>
            </a:r>
            <a:r>
              <a:rPr lang="en-US" sz="1600" dirty="0" smtClean="0"/>
              <a:t>Primary </a:t>
            </a:r>
            <a:r>
              <a:rPr lang="en-US" sz="1600" dirty="0"/>
              <a:t>Standards Labs (NPSL</a:t>
            </a:r>
            <a:r>
              <a:rPr lang="en-US" sz="1600" dirty="0" smtClean="0"/>
              <a:t>)</a:t>
            </a:r>
          </a:p>
          <a:p>
            <a:pPr lvl="1" indent="-406400">
              <a:lnSpc>
                <a:spcPct val="90000"/>
              </a:lnSpc>
              <a:spcBef>
                <a:spcPts val="1000"/>
              </a:spcBef>
              <a:buSzPts val="2800"/>
              <a:buFont typeface="Arial"/>
              <a:buChar char="•"/>
            </a:pPr>
            <a:r>
              <a:rPr lang="en-US" sz="1600" dirty="0"/>
              <a:t>Incorporation of D-level technical directives (TD</a:t>
            </a:r>
            <a:r>
              <a:rPr lang="en-US" sz="1600" dirty="0" smtClean="0"/>
              <a:t>)</a:t>
            </a:r>
          </a:p>
          <a:p>
            <a:pPr lvl="1" indent="-406400">
              <a:lnSpc>
                <a:spcPct val="90000"/>
              </a:lnSpc>
              <a:spcBef>
                <a:spcPts val="1000"/>
              </a:spcBef>
              <a:buSzPts val="2800"/>
              <a:buFont typeface="Arial"/>
              <a:buChar char="•"/>
            </a:pPr>
            <a:r>
              <a:rPr lang="en-US" sz="1600" dirty="0"/>
              <a:t>Modification of aircraft, engines, and support equipment (SE</a:t>
            </a:r>
            <a:r>
              <a:rPr lang="en-US" sz="1600" dirty="0" smtClean="0"/>
              <a:t>)</a:t>
            </a:r>
          </a:p>
          <a:p>
            <a:pPr lvl="1" indent="-406400">
              <a:lnSpc>
                <a:spcPct val="90000"/>
              </a:lnSpc>
              <a:spcBef>
                <a:spcPts val="1000"/>
              </a:spcBef>
              <a:buSzPts val="2800"/>
              <a:buFont typeface="Arial"/>
              <a:buChar char="•"/>
            </a:pPr>
            <a:r>
              <a:rPr lang="en-US" sz="1600" dirty="0"/>
              <a:t>Manufacture and modification of parts and </a:t>
            </a:r>
            <a:r>
              <a:rPr lang="en-US" sz="1600" dirty="0" smtClean="0"/>
              <a:t>kits</a:t>
            </a:r>
          </a:p>
          <a:p>
            <a:pPr lvl="1" indent="-406400">
              <a:lnSpc>
                <a:spcPct val="90000"/>
              </a:lnSpc>
              <a:spcBef>
                <a:spcPts val="1000"/>
              </a:spcBef>
              <a:buSzPts val="2800"/>
              <a:buFont typeface="Arial"/>
              <a:buChar char="•"/>
            </a:pPr>
            <a:r>
              <a:rPr lang="en-US" sz="1600" dirty="0"/>
              <a:t>Depot Field Team </a:t>
            </a:r>
            <a:r>
              <a:rPr lang="en-US" sz="1600" dirty="0" smtClean="0"/>
              <a:t>assistance</a:t>
            </a:r>
          </a:p>
          <a:p>
            <a:pPr lvl="1" indent="-406400">
              <a:lnSpc>
                <a:spcPct val="90000"/>
              </a:lnSpc>
              <a:spcBef>
                <a:spcPts val="1000"/>
              </a:spcBef>
              <a:buSzPts val="2800"/>
              <a:buFont typeface="Arial"/>
              <a:buChar char="•"/>
            </a:pPr>
            <a:r>
              <a:rPr lang="en-US" sz="1600" dirty="0"/>
              <a:t>Technical and engineering </a:t>
            </a:r>
            <a:r>
              <a:rPr lang="en-US" sz="1600" dirty="0" smtClean="0"/>
              <a:t>assistance</a:t>
            </a:r>
          </a:p>
          <a:p>
            <a:pPr lvl="1" indent="-406400">
              <a:lnSpc>
                <a:spcPct val="90000"/>
              </a:lnSpc>
              <a:spcBef>
                <a:spcPts val="1000"/>
              </a:spcBef>
              <a:buSzPts val="2800"/>
              <a:buFont typeface="Arial"/>
              <a:buChar char="•"/>
            </a:pPr>
            <a:r>
              <a:rPr lang="en-US" sz="1600" dirty="0"/>
              <a:t>Age exploration (AE) of aircraft and equipment under Reliability Centered Maintenance (RCM)</a:t>
            </a:r>
            <a:endParaRPr lang="en-US" sz="1500" dirty="0" smtClean="0"/>
          </a:p>
        </p:txBody>
      </p:sp>
      <p:sp>
        <p:nvSpPr>
          <p:cNvPr id="18" name="Title 17"/>
          <p:cNvSpPr>
            <a:spLocks noGrp="1"/>
          </p:cNvSpPr>
          <p:nvPr>
            <p:ph type="title"/>
          </p:nvPr>
        </p:nvSpPr>
        <p:spPr/>
        <p:txBody>
          <a:bodyPr>
            <a:normAutofit/>
          </a:bodyPr>
          <a:lstStyle/>
          <a:p>
            <a:r>
              <a:rPr lang="en-US" sz="3200" dirty="0" smtClean="0"/>
              <a:t>Maintenance Levels</a:t>
            </a:r>
            <a:endParaRPr lang="en-US" sz="3200" dirty="0"/>
          </a:p>
        </p:txBody>
      </p:sp>
    </p:spTree>
    <p:extLst>
      <p:ext uri="{BB962C8B-B14F-4D97-AF65-F5344CB8AC3E}">
        <p14:creationId xmlns:p14="http://schemas.microsoft.com/office/powerpoint/2010/main" val="18717047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type="body" idx="1"/>
          </p:nvPr>
        </p:nvSpPr>
        <p:spPr>
          <a:xfrm>
            <a:off x="0" y="1171126"/>
            <a:ext cx="5737860" cy="4720089"/>
          </a:xfrm>
        </p:spPr>
        <p:txBody>
          <a:bodyPr>
            <a:normAutofit/>
          </a:bodyPr>
          <a:lstStyle/>
          <a:p>
            <a:pPr lvl="1"/>
            <a:r>
              <a:rPr lang="en-US" sz="1900" b="1" u="sng" dirty="0" smtClean="0"/>
              <a:t>Phased Depot Maintenance (PDM)</a:t>
            </a:r>
          </a:p>
          <a:p>
            <a:pPr lvl="2"/>
            <a:r>
              <a:rPr lang="en-US" sz="1900" dirty="0"/>
              <a:t>PDM divides a T/M/S aircraft’s total Standard Rework requirements into phases. PDM phases are based on fixed Operating Service Periods (OSP), expressed in months tailored to the depot maintenance requirements for each T/M/S aircraft. Several titles are used to denote PDM events: F/A-18 aircraft PDM events are called Planned Maintenance Intervals (PMI) events; H-60 aircraft PDM events are called Integrated Maintenance Concept (IMC) events.</a:t>
            </a:r>
            <a:endParaRPr lang="en-US" sz="1900" dirty="0" smtClean="0"/>
          </a:p>
          <a:p>
            <a:pPr lvl="1"/>
            <a:endParaRPr lang="en-US" dirty="0"/>
          </a:p>
        </p:txBody>
      </p:sp>
      <p:sp>
        <p:nvSpPr>
          <p:cNvPr id="20" name="Content Placeholder 19"/>
          <p:cNvSpPr>
            <a:spLocks noGrp="1"/>
          </p:cNvSpPr>
          <p:nvPr>
            <p:ph type="body" idx="2"/>
          </p:nvPr>
        </p:nvSpPr>
        <p:spPr>
          <a:xfrm>
            <a:off x="5601169" y="1171125"/>
            <a:ext cx="5181600" cy="4720089"/>
          </a:xfrm>
        </p:spPr>
        <p:txBody>
          <a:bodyPr>
            <a:normAutofit/>
          </a:bodyPr>
          <a:lstStyle/>
          <a:p>
            <a:pPr indent="-406400">
              <a:lnSpc>
                <a:spcPct val="90000"/>
              </a:lnSpc>
              <a:spcBef>
                <a:spcPts val="1000"/>
              </a:spcBef>
              <a:buSzPts val="2800"/>
              <a:buFont typeface="Arial"/>
              <a:buChar char="•"/>
            </a:pPr>
            <a:r>
              <a:rPr lang="en-US" sz="1800" dirty="0" smtClean="0"/>
              <a:t>Planned Maintenance Interval (PMI)</a:t>
            </a:r>
          </a:p>
          <a:p>
            <a:pPr lvl="1" indent="-406400">
              <a:lnSpc>
                <a:spcPct val="90000"/>
              </a:lnSpc>
              <a:spcBef>
                <a:spcPts val="1000"/>
              </a:spcBef>
              <a:buSzPts val="2800"/>
              <a:buFont typeface="Arial"/>
              <a:buChar char="•"/>
            </a:pPr>
            <a:r>
              <a:rPr lang="en-US" sz="1800" dirty="0"/>
              <a:t>Period of time for execution of an IMC/P or PDM scheduled maintenance event. Can include O-level, I-level, and D-level maintenance actions</a:t>
            </a:r>
            <a:r>
              <a:rPr lang="en-US" sz="1800" dirty="0" smtClean="0"/>
              <a:t>.</a:t>
            </a:r>
          </a:p>
          <a:p>
            <a:pPr indent="-406400">
              <a:lnSpc>
                <a:spcPct val="90000"/>
              </a:lnSpc>
              <a:spcBef>
                <a:spcPts val="1000"/>
              </a:spcBef>
              <a:buSzPts val="2800"/>
              <a:buFont typeface="Arial"/>
              <a:buChar char="•"/>
            </a:pPr>
            <a:r>
              <a:rPr lang="en-US" sz="1800" dirty="0" smtClean="0"/>
              <a:t>Integrated Maintenance Concept/Program</a:t>
            </a:r>
          </a:p>
          <a:p>
            <a:pPr lvl="1" indent="-406400">
              <a:lnSpc>
                <a:spcPct val="90000"/>
              </a:lnSpc>
              <a:spcBef>
                <a:spcPts val="1000"/>
              </a:spcBef>
              <a:buSzPts val="2800"/>
              <a:buFont typeface="Arial"/>
              <a:buChar char="•"/>
            </a:pPr>
            <a:r>
              <a:rPr lang="en-US" sz="1800" dirty="0" smtClean="0"/>
              <a:t>IMC/P is scheduled </a:t>
            </a:r>
            <a:r>
              <a:rPr lang="en-US" sz="1800" dirty="0"/>
              <a:t>D-level maintenance based on a </a:t>
            </a:r>
            <a:r>
              <a:rPr lang="en-US" sz="1800" dirty="0" smtClean="0"/>
              <a:t>Fixed Induction Date (FID), </a:t>
            </a:r>
            <a:r>
              <a:rPr lang="en-US" sz="1800" dirty="0"/>
              <a:t>and may segregate the </a:t>
            </a:r>
            <a:r>
              <a:rPr lang="en-US" sz="1800" dirty="0" smtClean="0"/>
              <a:t>Operating Service Period (OSP) </a:t>
            </a:r>
            <a:r>
              <a:rPr lang="en-US" sz="1800" dirty="0"/>
              <a:t>into smaller periods of </a:t>
            </a:r>
            <a:r>
              <a:rPr lang="en-US" sz="1800" dirty="0" smtClean="0"/>
              <a:t>Planned Operational Interval (POI) </a:t>
            </a:r>
            <a:r>
              <a:rPr lang="en-US" sz="1800" dirty="0"/>
              <a:t>and PMI. </a:t>
            </a:r>
            <a:endParaRPr lang="en-US" sz="1800" dirty="0" smtClean="0"/>
          </a:p>
        </p:txBody>
      </p:sp>
      <p:sp>
        <p:nvSpPr>
          <p:cNvPr id="18" name="Title 17"/>
          <p:cNvSpPr>
            <a:spLocks noGrp="1"/>
          </p:cNvSpPr>
          <p:nvPr>
            <p:ph type="title"/>
          </p:nvPr>
        </p:nvSpPr>
        <p:spPr/>
        <p:txBody>
          <a:bodyPr>
            <a:normAutofit/>
          </a:bodyPr>
          <a:lstStyle/>
          <a:p>
            <a:r>
              <a:rPr lang="en-US" sz="3200" dirty="0" smtClean="0"/>
              <a:t>Planned Maintenance (PDM/PMI/IMC)</a:t>
            </a:r>
            <a:endParaRPr lang="en-US" sz="3200" dirty="0"/>
          </a:p>
        </p:txBody>
      </p:sp>
    </p:spTree>
    <p:extLst>
      <p:ext uri="{BB962C8B-B14F-4D97-AF65-F5344CB8AC3E}">
        <p14:creationId xmlns:p14="http://schemas.microsoft.com/office/powerpoint/2010/main" val="5462988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type="body" idx="1"/>
          </p:nvPr>
        </p:nvSpPr>
        <p:spPr>
          <a:xfrm>
            <a:off x="0" y="1171126"/>
            <a:ext cx="5737860" cy="4720089"/>
          </a:xfrm>
        </p:spPr>
        <p:txBody>
          <a:bodyPr>
            <a:normAutofit/>
          </a:bodyPr>
          <a:lstStyle/>
          <a:p>
            <a:pPr lvl="1"/>
            <a:r>
              <a:rPr lang="en-US" sz="1700" dirty="0"/>
              <a:t>“Department” applies to all maintenance activities having a department head. </a:t>
            </a:r>
            <a:endParaRPr lang="en-US" sz="1700" dirty="0" smtClean="0"/>
          </a:p>
          <a:p>
            <a:pPr lvl="1"/>
            <a:r>
              <a:rPr lang="en-US" sz="1700" dirty="0" smtClean="0"/>
              <a:t>“</a:t>
            </a:r>
            <a:r>
              <a:rPr lang="en-US" sz="1700" dirty="0"/>
              <a:t>Division” is a subsection of a department devoted to performing a specific category of maintenance, and in which distinct sub-functions of the division are divided into branches. For example, an O-level Aircraft Division (Work Center Code 100) is often comprised of separate branches for Power Plants (110), Airframes (120), and Aviation Life Support Systems (130). </a:t>
            </a:r>
          </a:p>
        </p:txBody>
      </p:sp>
      <p:sp>
        <p:nvSpPr>
          <p:cNvPr id="20" name="Content Placeholder 19"/>
          <p:cNvSpPr>
            <a:spLocks noGrp="1"/>
          </p:cNvSpPr>
          <p:nvPr>
            <p:ph type="body" idx="2"/>
          </p:nvPr>
        </p:nvSpPr>
        <p:spPr>
          <a:xfrm>
            <a:off x="6105530" y="1171125"/>
            <a:ext cx="5181600" cy="4720089"/>
          </a:xfrm>
        </p:spPr>
        <p:txBody>
          <a:bodyPr>
            <a:normAutofit fontScale="92500"/>
          </a:bodyPr>
          <a:lstStyle/>
          <a:p>
            <a:pPr indent="-406400">
              <a:lnSpc>
                <a:spcPct val="90000"/>
              </a:lnSpc>
              <a:spcBef>
                <a:spcPts val="1000"/>
              </a:spcBef>
              <a:buSzPts val="2800"/>
              <a:buFont typeface="Arial"/>
              <a:buChar char="•"/>
            </a:pPr>
            <a:r>
              <a:rPr lang="en-US" sz="1800" dirty="0"/>
              <a:t>“Branch” applies to a subsection of a division in which a functional area is divided into separate shops. For example, the Airframes Branch (Work Center Code 120) may be comprised of Structures Shop (12A), Hydraulics Shop (12B), and Corrosion Control Shop (12C). </a:t>
            </a:r>
            <a:endParaRPr lang="en-US" sz="1800" dirty="0" smtClean="0"/>
          </a:p>
          <a:p>
            <a:pPr indent="-406400">
              <a:lnSpc>
                <a:spcPct val="90000"/>
              </a:lnSpc>
              <a:spcBef>
                <a:spcPts val="1000"/>
              </a:spcBef>
              <a:buSzPts val="2800"/>
              <a:buFont typeface="Arial"/>
              <a:buChar char="•"/>
            </a:pPr>
            <a:r>
              <a:rPr lang="en-US" sz="1800" dirty="0"/>
              <a:t>Work Centers” (often called “shops”) are designated functional areas to which personnel are permanently assigned, for example the Structures Shop (12A), Power Plants Module Repair Shop (414) and Aviation Tool Issue/Tool Control Center (05D). The number and designation of COMNAVAIRFORINST 4790.2D 1 Feb 2021 3-8 work centers will be based upon assessment of required maintenance or support functions, numbers of personnel, span of control, workload schedules, and work locations. </a:t>
            </a:r>
            <a:endParaRPr lang="en-US" sz="1800" dirty="0" smtClean="0"/>
          </a:p>
        </p:txBody>
      </p:sp>
      <p:sp>
        <p:nvSpPr>
          <p:cNvPr id="18" name="Title 17"/>
          <p:cNvSpPr>
            <a:spLocks noGrp="1"/>
          </p:cNvSpPr>
          <p:nvPr>
            <p:ph type="title"/>
          </p:nvPr>
        </p:nvSpPr>
        <p:spPr/>
        <p:txBody>
          <a:bodyPr>
            <a:normAutofit/>
          </a:bodyPr>
          <a:lstStyle/>
          <a:p>
            <a:r>
              <a:rPr lang="en-US" sz="3200" dirty="0" smtClean="0"/>
              <a:t>Maintenance Organization</a:t>
            </a:r>
            <a:endParaRPr lang="en-US" sz="3200" dirty="0"/>
          </a:p>
        </p:txBody>
      </p:sp>
    </p:spTree>
    <p:extLst>
      <p:ext uri="{BB962C8B-B14F-4D97-AF65-F5344CB8AC3E}">
        <p14:creationId xmlns:p14="http://schemas.microsoft.com/office/powerpoint/2010/main" val="39478688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type="body" idx="1"/>
          </p:nvPr>
        </p:nvSpPr>
        <p:spPr>
          <a:xfrm>
            <a:off x="0" y="1171126"/>
            <a:ext cx="5737860" cy="4720089"/>
          </a:xfrm>
        </p:spPr>
        <p:txBody>
          <a:bodyPr>
            <a:normAutofit fontScale="92500"/>
          </a:bodyPr>
          <a:lstStyle/>
          <a:p>
            <a:pPr lvl="1"/>
            <a:r>
              <a:rPr lang="en-US" sz="1700" dirty="0" err="1" smtClean="0"/>
              <a:t>Workcenters</a:t>
            </a:r>
            <a:endParaRPr lang="en-US" sz="1700" dirty="0"/>
          </a:p>
          <a:p>
            <a:pPr lvl="2"/>
            <a:r>
              <a:rPr lang="en-US" sz="1700" dirty="0" smtClean="0"/>
              <a:t>020 – Maintenance Control (SFF)</a:t>
            </a:r>
          </a:p>
          <a:p>
            <a:pPr lvl="2"/>
            <a:r>
              <a:rPr lang="en-US" sz="1700" dirty="0" smtClean="0"/>
              <a:t>030 – Maintenance Admin (AZ)</a:t>
            </a:r>
          </a:p>
          <a:p>
            <a:pPr lvl="2"/>
            <a:r>
              <a:rPr lang="en-US" sz="1700" dirty="0" smtClean="0"/>
              <a:t>040 – Quality Assurance (QA)</a:t>
            </a:r>
          </a:p>
          <a:p>
            <a:pPr lvl="2"/>
            <a:r>
              <a:rPr lang="en-US" sz="1700" dirty="0" smtClean="0"/>
              <a:t>050 – Material Control (LS)</a:t>
            </a:r>
          </a:p>
          <a:p>
            <a:pPr lvl="2"/>
            <a:r>
              <a:rPr lang="en-US" sz="1700" dirty="0" smtClean="0"/>
              <a:t>110 – Power Plants Branch (AD) </a:t>
            </a:r>
          </a:p>
          <a:p>
            <a:pPr lvl="2"/>
            <a:r>
              <a:rPr lang="en-US" sz="1700" dirty="0" smtClean="0"/>
              <a:t>120 – Airframes Branch (AM)</a:t>
            </a:r>
          </a:p>
          <a:p>
            <a:pPr lvl="2"/>
            <a:r>
              <a:rPr lang="en-US" sz="1700" dirty="0" smtClean="0"/>
              <a:t>12C – Corrosion Control Shop</a:t>
            </a:r>
          </a:p>
          <a:p>
            <a:pPr lvl="2"/>
            <a:r>
              <a:rPr lang="en-US" sz="1700" dirty="0" smtClean="0"/>
              <a:t>130/13A – Aviation Life Support Branch (PR)</a:t>
            </a:r>
          </a:p>
          <a:p>
            <a:pPr lvl="2"/>
            <a:r>
              <a:rPr lang="en-US" sz="1700" dirty="0" smtClean="0"/>
              <a:t>210 – Aviation Electronic Technician (AT)</a:t>
            </a:r>
          </a:p>
          <a:p>
            <a:pPr lvl="2"/>
            <a:r>
              <a:rPr lang="en-US" sz="1700" dirty="0" smtClean="0"/>
              <a:t>220 – Aviation Electricians Mate (AE)</a:t>
            </a:r>
          </a:p>
          <a:p>
            <a:pPr lvl="2"/>
            <a:r>
              <a:rPr lang="en-US" sz="1700" dirty="0" smtClean="0"/>
              <a:t>230 – Armament Branch (AO) </a:t>
            </a:r>
          </a:p>
          <a:p>
            <a:pPr lvl="2"/>
            <a:r>
              <a:rPr lang="en-US" sz="1700" dirty="0" smtClean="0"/>
              <a:t>310 – Plane Captain Branch (PC) </a:t>
            </a:r>
            <a:r>
              <a:rPr lang="en-US" sz="1700" smtClean="0"/>
              <a:t>“Line Shack</a:t>
            </a:r>
            <a:r>
              <a:rPr lang="en-US" sz="1700" dirty="0" smtClean="0"/>
              <a:t>”</a:t>
            </a:r>
            <a:endParaRPr lang="en-US" sz="1700" dirty="0"/>
          </a:p>
        </p:txBody>
      </p:sp>
      <p:sp>
        <p:nvSpPr>
          <p:cNvPr id="20" name="Content Placeholder 19"/>
          <p:cNvSpPr>
            <a:spLocks noGrp="1"/>
          </p:cNvSpPr>
          <p:nvPr>
            <p:ph type="body" idx="2"/>
          </p:nvPr>
        </p:nvSpPr>
        <p:spPr>
          <a:xfrm>
            <a:off x="5601169" y="1171125"/>
            <a:ext cx="5181600" cy="4720089"/>
          </a:xfrm>
        </p:spPr>
        <p:txBody>
          <a:bodyPr>
            <a:normAutofit/>
          </a:bodyPr>
          <a:lstStyle/>
          <a:p>
            <a:pPr indent="-406400">
              <a:lnSpc>
                <a:spcPct val="90000"/>
              </a:lnSpc>
              <a:spcBef>
                <a:spcPts val="1000"/>
              </a:spcBef>
              <a:buSzPts val="2800"/>
              <a:buFont typeface="Arial"/>
              <a:buChar char="•"/>
            </a:pPr>
            <a:r>
              <a:rPr lang="en-US" sz="1800" dirty="0" smtClean="0"/>
              <a:t>DEMOT</a:t>
            </a:r>
          </a:p>
          <a:p>
            <a:pPr lvl="1" indent="-406400">
              <a:lnSpc>
                <a:spcPct val="90000"/>
              </a:lnSpc>
              <a:spcBef>
                <a:spcPts val="1000"/>
              </a:spcBef>
              <a:buSzPts val="2800"/>
              <a:buFont typeface="Arial"/>
              <a:buChar char="•"/>
            </a:pPr>
            <a:r>
              <a:rPr lang="en-US" sz="1800" dirty="0" smtClean="0"/>
              <a:t>Troubleshooting teams are often organized into DEMOT groupings that will have one representative from each of the five main work centers. The teams will commonly attend the aircraft during preflight, start-up, and hot seat evolutions. Numbered 1-5. i.e. to call an AD you would make a T with your hands to the PC then hold up 1 finger.</a:t>
            </a:r>
          </a:p>
          <a:p>
            <a:pPr lvl="1" indent="-406400">
              <a:lnSpc>
                <a:spcPct val="90000"/>
              </a:lnSpc>
              <a:spcBef>
                <a:spcPts val="1000"/>
              </a:spcBef>
              <a:buSzPts val="2800"/>
              <a:buFont typeface="Arial"/>
              <a:buChar char="•"/>
            </a:pPr>
            <a:r>
              <a:rPr lang="en-US" sz="1800" dirty="0" smtClean="0"/>
              <a:t>AD – 1</a:t>
            </a:r>
          </a:p>
          <a:p>
            <a:pPr lvl="1" indent="-406400">
              <a:lnSpc>
                <a:spcPct val="90000"/>
              </a:lnSpc>
              <a:spcBef>
                <a:spcPts val="1000"/>
              </a:spcBef>
              <a:buSzPts val="2800"/>
              <a:buFont typeface="Arial"/>
              <a:buChar char="•"/>
            </a:pPr>
            <a:r>
              <a:rPr lang="en-US" sz="1800" dirty="0" smtClean="0"/>
              <a:t>AE – 2 </a:t>
            </a:r>
          </a:p>
          <a:p>
            <a:pPr lvl="1" indent="-406400">
              <a:lnSpc>
                <a:spcPct val="90000"/>
              </a:lnSpc>
              <a:spcBef>
                <a:spcPts val="1000"/>
              </a:spcBef>
              <a:buSzPts val="2800"/>
              <a:buFont typeface="Arial"/>
              <a:buChar char="•"/>
            </a:pPr>
            <a:r>
              <a:rPr lang="en-US" sz="1800" dirty="0" smtClean="0"/>
              <a:t>AM – 3 </a:t>
            </a:r>
          </a:p>
          <a:p>
            <a:pPr lvl="1" indent="-406400">
              <a:lnSpc>
                <a:spcPct val="90000"/>
              </a:lnSpc>
              <a:spcBef>
                <a:spcPts val="1000"/>
              </a:spcBef>
              <a:buSzPts val="2800"/>
              <a:buFont typeface="Arial"/>
              <a:buChar char="•"/>
            </a:pPr>
            <a:r>
              <a:rPr lang="en-US" sz="1800" dirty="0" smtClean="0"/>
              <a:t>AO – 4 </a:t>
            </a:r>
          </a:p>
          <a:p>
            <a:pPr lvl="1" indent="-406400">
              <a:lnSpc>
                <a:spcPct val="90000"/>
              </a:lnSpc>
              <a:spcBef>
                <a:spcPts val="1000"/>
              </a:spcBef>
              <a:buSzPts val="2800"/>
              <a:buFont typeface="Arial"/>
              <a:buChar char="•"/>
            </a:pPr>
            <a:r>
              <a:rPr lang="en-US" sz="1800" dirty="0" smtClean="0"/>
              <a:t>AT – 5</a:t>
            </a:r>
          </a:p>
        </p:txBody>
      </p:sp>
      <p:sp>
        <p:nvSpPr>
          <p:cNvPr id="18" name="Title 17"/>
          <p:cNvSpPr>
            <a:spLocks noGrp="1"/>
          </p:cNvSpPr>
          <p:nvPr>
            <p:ph type="title"/>
          </p:nvPr>
        </p:nvSpPr>
        <p:spPr/>
        <p:txBody>
          <a:bodyPr>
            <a:normAutofit/>
          </a:bodyPr>
          <a:lstStyle/>
          <a:p>
            <a:r>
              <a:rPr lang="en-US" sz="3200" dirty="0" smtClean="0"/>
              <a:t>Maintenance Organization</a:t>
            </a:r>
            <a:endParaRPr lang="en-US" sz="3200" dirty="0"/>
          </a:p>
        </p:txBody>
      </p:sp>
    </p:spTree>
    <p:extLst>
      <p:ext uri="{BB962C8B-B14F-4D97-AF65-F5344CB8AC3E}">
        <p14:creationId xmlns:p14="http://schemas.microsoft.com/office/powerpoint/2010/main" val="3152151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sz="half" idx="4294967295"/>
          </p:nvPr>
        </p:nvPicPr>
        <p:blipFill rotWithShape="1">
          <a:blip r:embed="rId2"/>
          <a:srcRect l="1892" t="17504" b="18728"/>
          <a:stretch/>
        </p:blipFill>
        <p:spPr bwMode="auto">
          <a:xfrm>
            <a:off x="5835558" y="1709738"/>
            <a:ext cx="6334125" cy="2205037"/>
          </a:xfrm>
          <a:prstGeom prst="rect">
            <a:avLst/>
          </a:prstGeom>
          <a:ln>
            <a:noFill/>
          </a:ln>
          <a:extLst>
            <a:ext uri="{53640926-AAD7-44D8-BBD7-CCE9431645EC}">
              <a14:shadowObscured xmlns:a14="http://schemas.microsoft.com/office/drawing/2010/main"/>
            </a:ext>
          </a:extLst>
        </p:spPr>
      </p:pic>
      <p:sp>
        <p:nvSpPr>
          <p:cNvPr id="5" name="Content Placeholder 4"/>
          <p:cNvSpPr>
            <a:spLocks noGrp="1"/>
          </p:cNvSpPr>
          <p:nvPr>
            <p:ph type="body" idx="1"/>
          </p:nvPr>
        </p:nvSpPr>
        <p:spPr/>
        <p:txBody>
          <a:bodyPr>
            <a:normAutofit/>
          </a:bodyPr>
          <a:lstStyle/>
          <a:p>
            <a:r>
              <a:rPr lang="en-US" sz="3200" dirty="0" smtClean="0"/>
              <a:t>Block 1</a:t>
            </a:r>
          </a:p>
          <a:p>
            <a:pPr lvl="1"/>
            <a:r>
              <a:rPr lang="en-US" dirty="0" smtClean="0"/>
              <a:t>A/C </a:t>
            </a:r>
            <a:r>
              <a:rPr lang="en-US" dirty="0"/>
              <a:t>BU/SERNO. Enter the BUNO of the aircraft </a:t>
            </a:r>
          </a:p>
        </p:txBody>
      </p:sp>
      <p:sp>
        <p:nvSpPr>
          <p:cNvPr id="4" name="Title 3"/>
          <p:cNvSpPr>
            <a:spLocks noGrp="1"/>
          </p:cNvSpPr>
          <p:nvPr>
            <p:ph type="title"/>
          </p:nvPr>
        </p:nvSpPr>
        <p:spPr/>
        <p:txBody>
          <a:bodyPr/>
          <a:lstStyle/>
          <a:p>
            <a:r>
              <a:rPr lang="en-US" dirty="0" smtClean="0"/>
              <a:t>Aircraft Inspection and Acceptance Sheet </a:t>
            </a:r>
            <a:endParaRPr lang="en-US" dirty="0"/>
          </a:p>
        </p:txBody>
      </p:sp>
      <p:sp>
        <p:nvSpPr>
          <p:cNvPr id="2" name="Rectangle 1"/>
          <p:cNvSpPr/>
          <p:nvPr/>
        </p:nvSpPr>
        <p:spPr>
          <a:xfrm>
            <a:off x="5908493" y="1816100"/>
            <a:ext cx="911407" cy="32702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564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p:txBody>
          <a:bodyPr>
            <a:normAutofit/>
          </a:bodyPr>
          <a:lstStyle/>
          <a:p>
            <a:r>
              <a:rPr lang="en-US" sz="3200" dirty="0" smtClean="0"/>
              <a:t>Block 2</a:t>
            </a:r>
          </a:p>
          <a:p>
            <a:pPr lvl="1"/>
            <a:r>
              <a:rPr lang="en-US" dirty="0" smtClean="0"/>
              <a:t>T/M/S of aircraft</a:t>
            </a:r>
            <a:endParaRPr lang="en-US" dirty="0"/>
          </a:p>
        </p:txBody>
      </p:sp>
      <p:sp>
        <p:nvSpPr>
          <p:cNvPr id="4" name="Title 3"/>
          <p:cNvSpPr>
            <a:spLocks noGrp="1"/>
          </p:cNvSpPr>
          <p:nvPr>
            <p:ph type="title"/>
          </p:nvPr>
        </p:nvSpPr>
        <p:spPr/>
        <p:txBody>
          <a:bodyPr/>
          <a:lstStyle/>
          <a:p>
            <a:r>
              <a:rPr lang="en-US" dirty="0" smtClean="0"/>
              <a:t>Aircraft Inspection and Acceptance Sheet </a:t>
            </a:r>
            <a:endParaRPr lang="en-US" dirty="0"/>
          </a:p>
        </p:txBody>
      </p:sp>
      <p:pic>
        <p:nvPicPr>
          <p:cNvPr id="6" name="Content Placeholder 5"/>
          <p:cNvPicPr>
            <a:picLocks noGrp="1"/>
          </p:cNvPicPr>
          <p:nvPr>
            <p:ph sz="half" idx="4294967295"/>
          </p:nvPr>
        </p:nvPicPr>
        <p:blipFill rotWithShape="1">
          <a:blip r:embed="rId2"/>
          <a:srcRect l="1892" t="17504" b="18728"/>
          <a:stretch/>
        </p:blipFill>
        <p:spPr bwMode="auto">
          <a:xfrm>
            <a:off x="5334001" y="1690688"/>
            <a:ext cx="6858000" cy="2205037"/>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6400453" y="1819275"/>
            <a:ext cx="714721" cy="304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464152" y="1910030"/>
            <a:ext cx="936303" cy="307777"/>
          </a:xfrm>
          <a:prstGeom prst="rect">
            <a:avLst/>
          </a:prstGeom>
          <a:noFill/>
        </p:spPr>
        <p:txBody>
          <a:bodyPr wrap="square" rtlCol="0">
            <a:spAutoFit/>
          </a:bodyPr>
          <a:lstStyle/>
          <a:p>
            <a:r>
              <a:rPr lang="en-US" sz="1400" dirty="0" smtClean="0"/>
              <a:t>170138</a:t>
            </a:r>
            <a:endParaRPr lang="en-US" sz="1400" dirty="0"/>
          </a:p>
        </p:txBody>
      </p:sp>
    </p:spTree>
    <p:extLst>
      <p:ext uri="{BB962C8B-B14F-4D97-AF65-F5344CB8AC3E}">
        <p14:creationId xmlns:p14="http://schemas.microsoft.com/office/powerpoint/2010/main" val="464057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p:txBody>
          <a:bodyPr>
            <a:normAutofit/>
          </a:bodyPr>
          <a:lstStyle/>
          <a:p>
            <a:r>
              <a:rPr lang="en-US" sz="3200" dirty="0" smtClean="0"/>
              <a:t>Block 3</a:t>
            </a:r>
          </a:p>
          <a:p>
            <a:pPr lvl="1"/>
            <a:r>
              <a:rPr lang="en-US" dirty="0" smtClean="0"/>
              <a:t>Reporting Custodian</a:t>
            </a:r>
            <a:endParaRPr lang="en-US" dirty="0"/>
          </a:p>
        </p:txBody>
      </p:sp>
      <p:sp>
        <p:nvSpPr>
          <p:cNvPr id="4" name="Title 3"/>
          <p:cNvSpPr>
            <a:spLocks noGrp="1"/>
          </p:cNvSpPr>
          <p:nvPr>
            <p:ph type="title"/>
          </p:nvPr>
        </p:nvSpPr>
        <p:spPr/>
        <p:txBody>
          <a:bodyPr/>
          <a:lstStyle/>
          <a:p>
            <a:r>
              <a:rPr lang="en-US" dirty="0" smtClean="0"/>
              <a:t>Aircraft Inspection and Acceptance Sheet </a:t>
            </a:r>
            <a:endParaRPr lang="en-US" dirty="0"/>
          </a:p>
        </p:txBody>
      </p:sp>
      <p:pic>
        <p:nvPicPr>
          <p:cNvPr id="6" name="Content Placeholder 5"/>
          <p:cNvPicPr>
            <a:picLocks noGrp="1"/>
          </p:cNvPicPr>
          <p:nvPr>
            <p:ph sz="half" idx="4294967295"/>
          </p:nvPr>
        </p:nvPicPr>
        <p:blipFill rotWithShape="1">
          <a:blip r:embed="rId2"/>
          <a:srcRect l="1892" t="17504" b="18728"/>
          <a:stretch/>
        </p:blipFill>
        <p:spPr bwMode="auto">
          <a:xfrm>
            <a:off x="5505451" y="1690688"/>
            <a:ext cx="6686550" cy="2205037"/>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7219950" y="1819276"/>
            <a:ext cx="1028700" cy="32385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497748" y="1906855"/>
            <a:ext cx="818606" cy="307777"/>
          </a:xfrm>
          <a:prstGeom prst="rect">
            <a:avLst/>
          </a:prstGeom>
          <a:noFill/>
        </p:spPr>
        <p:txBody>
          <a:bodyPr wrap="square" rtlCol="0">
            <a:spAutoFit/>
          </a:bodyPr>
          <a:lstStyle/>
          <a:p>
            <a:r>
              <a:rPr lang="en-US" sz="1400" dirty="0" smtClean="0"/>
              <a:t>TH-57C</a:t>
            </a:r>
            <a:endParaRPr lang="en-US" sz="1400" dirty="0"/>
          </a:p>
        </p:txBody>
      </p:sp>
      <p:sp>
        <p:nvSpPr>
          <p:cNvPr id="7" name="TextBox 6"/>
          <p:cNvSpPr txBox="1"/>
          <p:nvPr/>
        </p:nvSpPr>
        <p:spPr>
          <a:xfrm>
            <a:off x="5551648" y="1910030"/>
            <a:ext cx="936303" cy="307777"/>
          </a:xfrm>
          <a:prstGeom prst="rect">
            <a:avLst/>
          </a:prstGeom>
          <a:noFill/>
        </p:spPr>
        <p:txBody>
          <a:bodyPr wrap="square" rtlCol="0">
            <a:spAutoFit/>
          </a:bodyPr>
          <a:lstStyle/>
          <a:p>
            <a:r>
              <a:rPr lang="en-US" sz="1400" dirty="0" smtClean="0"/>
              <a:t>170138</a:t>
            </a:r>
            <a:endParaRPr lang="en-US" sz="1400" dirty="0"/>
          </a:p>
        </p:txBody>
      </p:sp>
    </p:spTree>
    <p:extLst>
      <p:ext uri="{BB962C8B-B14F-4D97-AF65-F5344CB8AC3E}">
        <p14:creationId xmlns:p14="http://schemas.microsoft.com/office/powerpoint/2010/main" val="1535789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p:txBody>
          <a:bodyPr>
            <a:normAutofit/>
          </a:bodyPr>
          <a:lstStyle/>
          <a:p>
            <a:r>
              <a:rPr lang="en-US" sz="3200" dirty="0" smtClean="0"/>
              <a:t>Block 4</a:t>
            </a:r>
          </a:p>
          <a:p>
            <a:pPr lvl="1"/>
            <a:r>
              <a:rPr lang="en-US" dirty="0" smtClean="0"/>
              <a:t>Amount of Oxygen (N/A) </a:t>
            </a:r>
            <a:endParaRPr lang="en-US" dirty="0"/>
          </a:p>
        </p:txBody>
      </p:sp>
      <p:sp>
        <p:nvSpPr>
          <p:cNvPr id="4" name="Title 3"/>
          <p:cNvSpPr>
            <a:spLocks noGrp="1"/>
          </p:cNvSpPr>
          <p:nvPr>
            <p:ph type="title"/>
          </p:nvPr>
        </p:nvSpPr>
        <p:spPr/>
        <p:txBody>
          <a:bodyPr/>
          <a:lstStyle/>
          <a:p>
            <a:r>
              <a:rPr lang="en-US" dirty="0" smtClean="0"/>
              <a:t>Aircraft Inspection and Acceptance Sheet </a:t>
            </a:r>
            <a:endParaRPr lang="en-US" dirty="0"/>
          </a:p>
        </p:txBody>
      </p:sp>
      <p:pic>
        <p:nvPicPr>
          <p:cNvPr id="6" name="Content Placeholder 5"/>
          <p:cNvPicPr>
            <a:picLocks noGrp="1"/>
          </p:cNvPicPr>
          <p:nvPr>
            <p:ph sz="half" idx="4294967295"/>
          </p:nvPr>
        </p:nvPicPr>
        <p:blipFill rotWithShape="1">
          <a:blip r:embed="rId2"/>
          <a:srcRect l="1892" t="17504" b="18728"/>
          <a:stretch/>
        </p:blipFill>
        <p:spPr bwMode="auto">
          <a:xfrm>
            <a:off x="5734051" y="1690688"/>
            <a:ext cx="6457950" cy="2205037"/>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8343901" y="1825625"/>
            <a:ext cx="523875" cy="31721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48994" y="1906855"/>
            <a:ext cx="818606" cy="307777"/>
          </a:xfrm>
          <a:prstGeom prst="rect">
            <a:avLst/>
          </a:prstGeom>
          <a:noFill/>
        </p:spPr>
        <p:txBody>
          <a:bodyPr wrap="square" rtlCol="0">
            <a:spAutoFit/>
          </a:bodyPr>
          <a:lstStyle/>
          <a:p>
            <a:r>
              <a:rPr lang="en-US" sz="1400" dirty="0" smtClean="0"/>
              <a:t>TH-57C</a:t>
            </a:r>
            <a:endParaRPr lang="en-US" sz="1400" dirty="0"/>
          </a:p>
        </p:txBody>
      </p:sp>
      <p:sp>
        <p:nvSpPr>
          <p:cNvPr id="7" name="TextBox 6"/>
          <p:cNvSpPr txBox="1"/>
          <p:nvPr/>
        </p:nvSpPr>
        <p:spPr>
          <a:xfrm>
            <a:off x="5811685" y="1910030"/>
            <a:ext cx="936303" cy="307777"/>
          </a:xfrm>
          <a:prstGeom prst="rect">
            <a:avLst/>
          </a:prstGeom>
          <a:noFill/>
        </p:spPr>
        <p:txBody>
          <a:bodyPr wrap="square" rtlCol="0">
            <a:spAutoFit/>
          </a:bodyPr>
          <a:lstStyle/>
          <a:p>
            <a:r>
              <a:rPr lang="en-US" sz="1400" dirty="0" smtClean="0"/>
              <a:t>170138</a:t>
            </a:r>
            <a:endParaRPr lang="en-US" sz="1400" dirty="0"/>
          </a:p>
        </p:txBody>
      </p:sp>
      <p:sp>
        <p:nvSpPr>
          <p:cNvPr id="8" name="TextBox 7"/>
          <p:cNvSpPr txBox="1"/>
          <p:nvPr/>
        </p:nvSpPr>
        <p:spPr>
          <a:xfrm>
            <a:off x="7429501" y="1900505"/>
            <a:ext cx="914400" cy="307777"/>
          </a:xfrm>
          <a:prstGeom prst="rect">
            <a:avLst/>
          </a:prstGeom>
          <a:noFill/>
        </p:spPr>
        <p:txBody>
          <a:bodyPr wrap="square" rtlCol="0">
            <a:spAutoFit/>
          </a:bodyPr>
          <a:lstStyle/>
          <a:p>
            <a:r>
              <a:rPr lang="en-US" sz="1400" dirty="0" smtClean="0"/>
              <a:t>CTW-5</a:t>
            </a:r>
            <a:endParaRPr lang="en-US" sz="1400" dirty="0"/>
          </a:p>
        </p:txBody>
      </p:sp>
    </p:spTree>
    <p:extLst>
      <p:ext uri="{BB962C8B-B14F-4D97-AF65-F5344CB8AC3E}">
        <p14:creationId xmlns:p14="http://schemas.microsoft.com/office/powerpoint/2010/main" val="1282567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p:txBody>
          <a:bodyPr>
            <a:normAutofit/>
          </a:bodyPr>
          <a:lstStyle/>
          <a:p>
            <a:r>
              <a:rPr lang="en-US" sz="3200" dirty="0" smtClean="0"/>
              <a:t>Block 5</a:t>
            </a:r>
          </a:p>
          <a:p>
            <a:pPr lvl="1"/>
            <a:r>
              <a:rPr lang="en-US" dirty="0" smtClean="0"/>
              <a:t>Fuel grade and quantity </a:t>
            </a:r>
          </a:p>
          <a:p>
            <a:pPr lvl="1"/>
            <a:r>
              <a:rPr lang="en-US" dirty="0" smtClean="0"/>
              <a:t>TH-57</a:t>
            </a:r>
          </a:p>
          <a:p>
            <a:pPr lvl="2"/>
            <a:r>
              <a:rPr lang="en-US" sz="2000" dirty="0" smtClean="0"/>
              <a:t>F-24</a:t>
            </a:r>
            <a:endParaRPr lang="en-US" sz="2000" dirty="0"/>
          </a:p>
        </p:txBody>
      </p:sp>
      <p:sp>
        <p:nvSpPr>
          <p:cNvPr id="4" name="Title 3"/>
          <p:cNvSpPr>
            <a:spLocks noGrp="1"/>
          </p:cNvSpPr>
          <p:nvPr>
            <p:ph type="title"/>
          </p:nvPr>
        </p:nvSpPr>
        <p:spPr/>
        <p:txBody>
          <a:bodyPr/>
          <a:lstStyle/>
          <a:p>
            <a:r>
              <a:rPr lang="en-US" dirty="0" smtClean="0"/>
              <a:t>Aircraft Inspection and Acceptance Sheet </a:t>
            </a:r>
            <a:endParaRPr lang="en-US" dirty="0"/>
          </a:p>
        </p:txBody>
      </p:sp>
      <p:pic>
        <p:nvPicPr>
          <p:cNvPr id="6" name="Content Placeholder 5"/>
          <p:cNvPicPr>
            <a:picLocks noGrp="1"/>
          </p:cNvPicPr>
          <p:nvPr>
            <p:ph sz="half" idx="4294967295"/>
          </p:nvPr>
        </p:nvPicPr>
        <p:blipFill rotWithShape="1">
          <a:blip r:embed="rId2"/>
          <a:srcRect l="1892" t="17504" b="18728"/>
          <a:stretch/>
        </p:blipFill>
        <p:spPr bwMode="auto">
          <a:xfrm>
            <a:off x="5534025" y="1690688"/>
            <a:ext cx="6657975" cy="2205037"/>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8747842" y="1827569"/>
            <a:ext cx="853358" cy="31721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501031" y="1910029"/>
            <a:ext cx="818606" cy="307777"/>
          </a:xfrm>
          <a:prstGeom prst="rect">
            <a:avLst/>
          </a:prstGeom>
          <a:noFill/>
        </p:spPr>
        <p:txBody>
          <a:bodyPr wrap="square" rtlCol="0">
            <a:spAutoFit/>
          </a:bodyPr>
          <a:lstStyle/>
          <a:p>
            <a:r>
              <a:rPr lang="en-US" sz="1400" dirty="0" smtClean="0"/>
              <a:t>TH-57C</a:t>
            </a:r>
            <a:endParaRPr lang="en-US" sz="1400" dirty="0"/>
          </a:p>
        </p:txBody>
      </p:sp>
      <p:sp>
        <p:nvSpPr>
          <p:cNvPr id="7" name="TextBox 6"/>
          <p:cNvSpPr txBox="1"/>
          <p:nvPr/>
        </p:nvSpPr>
        <p:spPr>
          <a:xfrm>
            <a:off x="5605979" y="1910030"/>
            <a:ext cx="936303" cy="307777"/>
          </a:xfrm>
          <a:prstGeom prst="rect">
            <a:avLst/>
          </a:prstGeom>
          <a:noFill/>
        </p:spPr>
        <p:txBody>
          <a:bodyPr wrap="square" rtlCol="0">
            <a:spAutoFit/>
          </a:bodyPr>
          <a:lstStyle/>
          <a:p>
            <a:r>
              <a:rPr lang="en-US" sz="1400" dirty="0" smtClean="0"/>
              <a:t>170138</a:t>
            </a:r>
            <a:endParaRPr lang="en-US" sz="1400" dirty="0"/>
          </a:p>
        </p:txBody>
      </p:sp>
      <p:sp>
        <p:nvSpPr>
          <p:cNvPr id="8" name="TextBox 7"/>
          <p:cNvSpPr txBox="1"/>
          <p:nvPr/>
        </p:nvSpPr>
        <p:spPr>
          <a:xfrm>
            <a:off x="7258594" y="1910028"/>
            <a:ext cx="914400" cy="307777"/>
          </a:xfrm>
          <a:prstGeom prst="rect">
            <a:avLst/>
          </a:prstGeom>
          <a:noFill/>
        </p:spPr>
        <p:txBody>
          <a:bodyPr wrap="square" rtlCol="0">
            <a:spAutoFit/>
          </a:bodyPr>
          <a:lstStyle/>
          <a:p>
            <a:r>
              <a:rPr lang="en-US" sz="1400" dirty="0" smtClean="0"/>
              <a:t>CTW-5</a:t>
            </a:r>
            <a:endParaRPr lang="en-US" sz="1400" dirty="0"/>
          </a:p>
        </p:txBody>
      </p:sp>
      <p:sp>
        <p:nvSpPr>
          <p:cNvPr id="9" name="TextBox 8"/>
          <p:cNvSpPr txBox="1"/>
          <p:nvPr/>
        </p:nvSpPr>
        <p:spPr>
          <a:xfrm>
            <a:off x="8281769" y="1859228"/>
            <a:ext cx="481231" cy="307777"/>
          </a:xfrm>
          <a:prstGeom prst="rect">
            <a:avLst/>
          </a:prstGeom>
          <a:noFill/>
        </p:spPr>
        <p:txBody>
          <a:bodyPr wrap="square" rtlCol="0">
            <a:spAutoFit/>
          </a:bodyPr>
          <a:lstStyle/>
          <a:p>
            <a:r>
              <a:rPr lang="en-US" sz="1400" dirty="0" smtClean="0"/>
              <a:t>N/A</a:t>
            </a:r>
            <a:endParaRPr lang="en-US" sz="1400" dirty="0"/>
          </a:p>
        </p:txBody>
      </p:sp>
    </p:spTree>
    <p:extLst>
      <p:ext uri="{BB962C8B-B14F-4D97-AF65-F5344CB8AC3E}">
        <p14:creationId xmlns:p14="http://schemas.microsoft.com/office/powerpoint/2010/main" val="3533202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1_Custom Design">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11966</TotalTime>
  <Words>3599</Words>
  <Application>Microsoft Office PowerPoint</Application>
  <PresentationFormat>Widescreen</PresentationFormat>
  <Paragraphs>386</Paragraphs>
  <Slides>43</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43</vt:i4>
      </vt:variant>
    </vt:vector>
  </HeadingPairs>
  <TitlesOfParts>
    <vt:vector size="51" baseType="lpstr">
      <vt:lpstr>Arial</vt:lpstr>
      <vt:lpstr>Arial Black</vt:lpstr>
      <vt:lpstr>Calibri</vt:lpstr>
      <vt:lpstr>Calibri Light</vt:lpstr>
      <vt:lpstr>Times New Roman</vt:lpstr>
      <vt:lpstr>Office Theme</vt:lpstr>
      <vt:lpstr>Custom Design</vt:lpstr>
      <vt:lpstr>1_Custom Design</vt:lpstr>
      <vt:lpstr>ADB SCREENING GUIDE Standardization and Training Department</vt:lpstr>
      <vt:lpstr>References</vt:lpstr>
      <vt:lpstr>ADB Overview</vt:lpstr>
      <vt:lpstr>ADB Layout</vt:lpstr>
      <vt:lpstr>Aircraft Inspection and Acceptance Sheet </vt:lpstr>
      <vt:lpstr>Aircraft Inspection and Acceptance Sheet </vt:lpstr>
      <vt:lpstr>Aircraft Inspection and Acceptance Sheet </vt:lpstr>
      <vt:lpstr>Aircraft Inspection and Acceptance Sheet </vt:lpstr>
      <vt:lpstr>Aircraft Inspection and Acceptance Sheet </vt:lpstr>
      <vt:lpstr>Aircraft Inspection and Acceptance Sheet </vt:lpstr>
      <vt:lpstr>Aircraft Inspection and Acceptance Sheet </vt:lpstr>
      <vt:lpstr>Aircraft Inspection and Acceptance Sheet </vt:lpstr>
      <vt:lpstr>Aircraft Inspection and Acceptance Sheet </vt:lpstr>
      <vt:lpstr>Aircraft Inspection and Acceptance Sheet </vt:lpstr>
      <vt:lpstr>Aircraft Inspection and Acceptance Sheet </vt:lpstr>
      <vt:lpstr>Aircraft Inspection and Acceptance Sheet </vt:lpstr>
      <vt:lpstr>Aircraft Inspection and Acceptance Sheet </vt:lpstr>
      <vt:lpstr>Aircraft Inspection and Acceptance Sheet </vt:lpstr>
      <vt:lpstr>Daily/Turnaround Record</vt:lpstr>
      <vt:lpstr>Daily/Turnaround Record</vt:lpstr>
      <vt:lpstr>TURNAROUND INSPECTION</vt:lpstr>
      <vt:lpstr>TURNAROUND INSPECTION</vt:lpstr>
      <vt:lpstr>DAILY INSPECTION</vt:lpstr>
      <vt:lpstr>HIT CHECKS</vt:lpstr>
      <vt:lpstr>Engine Start Logs </vt:lpstr>
      <vt:lpstr>Oil Consumption</vt:lpstr>
      <vt:lpstr>History of Chip Lights</vt:lpstr>
      <vt:lpstr>Flight Records and MAFs </vt:lpstr>
      <vt:lpstr>Flight Records and MAFs </vt:lpstr>
      <vt:lpstr>Special Inspections</vt:lpstr>
      <vt:lpstr>Special Inspections</vt:lpstr>
      <vt:lpstr>Special Inspections</vt:lpstr>
      <vt:lpstr>Technical Directives</vt:lpstr>
      <vt:lpstr>Dents</vt:lpstr>
      <vt:lpstr>Expected Knowledge</vt:lpstr>
      <vt:lpstr>Additional Information</vt:lpstr>
      <vt:lpstr>Inspections</vt:lpstr>
      <vt:lpstr>Maintenance Levels</vt:lpstr>
      <vt:lpstr>Maintenance Levels</vt:lpstr>
      <vt:lpstr>Maintenance Levels</vt:lpstr>
      <vt:lpstr>Planned Maintenance (PDM/PMI/IMC)</vt:lpstr>
      <vt:lpstr>Maintenance Organization</vt:lpstr>
      <vt:lpstr>Maintenance Organization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HT-18 ADB Screening Guide</dc:title>
  <dc:creator>David Mosebar</dc:creator>
  <cp:lastModifiedBy>Wallis, Mark D LCDR USN (USA)</cp:lastModifiedBy>
  <cp:revision>59</cp:revision>
  <cp:lastPrinted>2021-10-04T18:06:32Z</cp:lastPrinted>
  <dcterms:created xsi:type="dcterms:W3CDTF">2021-09-20T15:44:26Z</dcterms:created>
  <dcterms:modified xsi:type="dcterms:W3CDTF">2021-10-05T19:21:25Z</dcterms:modified>
</cp:coreProperties>
</file>