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1"/>
  </p:notesMasterIdLst>
  <p:handoutMasterIdLst>
    <p:handoutMasterId r:id="rId22"/>
  </p:handoutMasterIdLst>
  <p:sldIdLst>
    <p:sldId id="305" r:id="rId5"/>
    <p:sldId id="289" r:id="rId6"/>
    <p:sldId id="285" r:id="rId7"/>
    <p:sldId id="258" r:id="rId8"/>
    <p:sldId id="296" r:id="rId9"/>
    <p:sldId id="275" r:id="rId10"/>
    <p:sldId id="277" r:id="rId11"/>
    <p:sldId id="286" r:id="rId12"/>
    <p:sldId id="263" r:id="rId13"/>
    <p:sldId id="264" r:id="rId14"/>
    <p:sldId id="265" r:id="rId15"/>
    <p:sldId id="270" r:id="rId16"/>
    <p:sldId id="271" r:id="rId17"/>
    <p:sldId id="300" r:id="rId18"/>
    <p:sldId id="266" r:id="rId19"/>
    <p:sldId id="31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34" autoAdjust="0"/>
  </p:normalViewPr>
  <p:slideViewPr>
    <p:cSldViewPr snapToGrid="0" snapToObjects="1">
      <p:cViewPr varScale="1">
        <p:scale>
          <a:sx n="94" d="100"/>
          <a:sy n="94" d="100"/>
        </p:scale>
        <p:origin x="2016" y="78"/>
      </p:cViewPr>
      <p:guideLst>
        <p:guide orient="horz" pos="2160"/>
        <p:guide pos="2880"/>
      </p:guideLst>
    </p:cSldViewPr>
  </p:slideViewPr>
  <p:notesTextViewPr>
    <p:cViewPr>
      <p:scale>
        <a:sx n="100" d="100"/>
        <a:sy n="100" d="100"/>
      </p:scale>
      <p:origin x="0" y="0"/>
    </p:cViewPr>
  </p:notesTextViewPr>
  <p:notesViewPr>
    <p:cSldViewPr snapToGrid="0" snapToObjects="1">
      <p:cViewPr>
        <p:scale>
          <a:sx n="100" d="100"/>
          <a:sy n="100" d="100"/>
        </p:scale>
        <p:origin x="-1632" y="2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BFD50B-B1F2-2140-BA71-0BA06787192B}" type="datetimeFigureOut">
              <a:rPr lang="en-US" smtClean="0"/>
              <a:t>5/8/2020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EED993-9B56-F140-8B2C-783A7CF64209}" type="slidenum">
              <a:rPr lang="en-US" smtClean="0"/>
              <a:t>‹#›</a:t>
            </a:fld>
            <a:endParaRPr lang="en-US"/>
          </a:p>
        </p:txBody>
      </p:sp>
    </p:spTree>
    <p:extLst>
      <p:ext uri="{BB962C8B-B14F-4D97-AF65-F5344CB8AC3E}">
        <p14:creationId xmlns:p14="http://schemas.microsoft.com/office/powerpoint/2010/main" val="2651880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2D314A-CD5C-4BD8-9CA3-5986599B7906}" type="datetimeFigureOut">
              <a:rPr lang="en-US" smtClean="0"/>
              <a:pPr/>
              <a:t>5/8/2020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286B60-ED0B-4487-8D16-01DA31FA442E}" type="slidenum">
              <a:rPr lang="en-US" smtClean="0"/>
              <a:pPr/>
              <a:t>‹#›</a:t>
            </a:fld>
            <a:endParaRPr lang="en-US"/>
          </a:p>
        </p:txBody>
      </p:sp>
    </p:spTree>
    <p:extLst>
      <p:ext uri="{BB962C8B-B14F-4D97-AF65-F5344CB8AC3E}">
        <p14:creationId xmlns:p14="http://schemas.microsoft.com/office/powerpoint/2010/main" val="860307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C760DB1-C34E-5344-B4D4-0354DD929DEA}" type="slidenum">
              <a:rPr lang="en-US" smtClean="0"/>
              <a:pPr/>
              <a:t>1</a:t>
            </a:fld>
            <a:endParaRPr lang="en-US"/>
          </a:p>
        </p:txBody>
      </p:sp>
    </p:spTree>
    <p:extLst>
      <p:ext uri="{BB962C8B-B14F-4D97-AF65-F5344CB8AC3E}">
        <p14:creationId xmlns:p14="http://schemas.microsoft.com/office/powerpoint/2010/main" val="2008592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Gauge vs Outside Scan</a:t>
            </a:r>
          </a:p>
          <a:p>
            <a:r>
              <a:rPr lang="en-US" dirty="0" smtClean="0"/>
              <a:t>Anticipate the Nr Horn</a:t>
            </a:r>
          </a:p>
          <a:p>
            <a:r>
              <a:rPr lang="en-US" dirty="0" smtClean="0"/>
              <a:t>94-95% Nr Optimum</a:t>
            </a:r>
          </a:p>
          <a:p>
            <a:r>
              <a:rPr lang="en-US" dirty="0" smtClean="0"/>
              <a:t>Up Collective can tighten your</a:t>
            </a:r>
            <a:r>
              <a:rPr lang="en-US" baseline="0" dirty="0" smtClean="0"/>
              <a:t> turn</a:t>
            </a:r>
          </a:p>
          <a:p>
            <a:r>
              <a:rPr lang="en-US" baseline="0" dirty="0" smtClean="0"/>
              <a:t>Nr will build with tighter turn</a:t>
            </a:r>
          </a:p>
          <a:p>
            <a:r>
              <a:rPr lang="en-US" baseline="0" dirty="0" smtClean="0"/>
              <a:t>Right pedal to counter tail rotor lift</a:t>
            </a:r>
          </a:p>
          <a:p>
            <a:endParaRPr lang="en-US" dirty="0" smtClean="0"/>
          </a:p>
          <a:p>
            <a:r>
              <a:rPr lang="en-US" sz="1200" kern="1200" dirty="0" smtClean="0">
                <a:solidFill>
                  <a:schemeClr val="tx1"/>
                </a:solidFill>
                <a:effectLst/>
                <a:latin typeface="+mn-lt"/>
                <a:ea typeface="+mn-ea"/>
                <a:cs typeface="+mn-cs"/>
              </a:rPr>
              <a:t>“ATTITUDE”= use cyclic to control nose attitude in a 50-60 KIAS descending attitude.</a:t>
            </a:r>
          </a:p>
          <a:p>
            <a:r>
              <a:rPr lang="en-US" sz="1200" kern="1200" dirty="0" smtClean="0">
                <a:solidFill>
                  <a:schemeClr val="tx1"/>
                </a:solidFill>
                <a:effectLst/>
                <a:latin typeface="+mn-lt"/>
                <a:ea typeface="+mn-ea"/>
                <a:cs typeface="+mn-cs"/>
              </a:rPr>
              <a:t>“Nr”= use collective to control </a:t>
            </a:r>
            <a:r>
              <a:rPr lang="en-US" sz="1200" kern="1200" dirty="0" err="1" smtClean="0">
                <a:solidFill>
                  <a:schemeClr val="tx1"/>
                </a:solidFill>
                <a:effectLst/>
                <a:latin typeface="+mn-lt"/>
                <a:ea typeface="+mn-ea"/>
                <a:cs typeface="+mn-cs"/>
              </a:rPr>
              <a:t>Nrbetween</a:t>
            </a:r>
            <a:r>
              <a:rPr lang="en-US" sz="1200" kern="1200" dirty="0" smtClean="0">
                <a:solidFill>
                  <a:schemeClr val="tx1"/>
                </a:solidFill>
                <a:effectLst/>
                <a:latin typeface="+mn-lt"/>
                <a:ea typeface="+mn-ea"/>
                <a:cs typeface="+mn-cs"/>
              </a:rPr>
              <a:t> 90-107% (94-95% </a:t>
            </a:r>
            <a:r>
              <a:rPr lang="en-US" sz="1200" kern="1200" dirty="0" err="1" smtClean="0">
                <a:solidFill>
                  <a:schemeClr val="tx1"/>
                </a:solidFill>
                <a:effectLst/>
                <a:latin typeface="+mn-lt"/>
                <a:ea typeface="+mn-ea"/>
                <a:cs typeface="+mn-cs"/>
              </a:rPr>
              <a:t>Nris</a:t>
            </a:r>
            <a:r>
              <a:rPr lang="en-US" sz="1200" kern="1200" dirty="0" smtClean="0">
                <a:solidFill>
                  <a:schemeClr val="tx1"/>
                </a:solidFill>
                <a:effectLst/>
                <a:latin typeface="+mn-lt"/>
                <a:ea typeface="+mn-ea"/>
                <a:cs typeface="+mn-cs"/>
              </a:rPr>
              <a:t> optimum)</a:t>
            </a:r>
          </a:p>
          <a:p>
            <a:r>
              <a:rPr lang="en-US" sz="1200" kern="1200" dirty="0" smtClean="0">
                <a:solidFill>
                  <a:schemeClr val="tx1"/>
                </a:solidFill>
                <a:effectLst/>
                <a:latin typeface="+mn-lt"/>
                <a:ea typeface="+mn-ea"/>
                <a:cs typeface="+mn-cs"/>
              </a:rPr>
              <a:t>“BALL” = use pedals to maintain balanced flight or crosswind correction as necessary.</a:t>
            </a:r>
          </a:p>
          <a:p>
            <a:endParaRPr lang="en-US" dirty="0" smtClean="0"/>
          </a:p>
        </p:txBody>
      </p:sp>
      <p:sp>
        <p:nvSpPr>
          <p:cNvPr id="4" name="Slide Number Placeholder 3"/>
          <p:cNvSpPr>
            <a:spLocks noGrp="1"/>
          </p:cNvSpPr>
          <p:nvPr>
            <p:ph type="sldNum" sz="quarter" idx="10"/>
          </p:nvPr>
        </p:nvSpPr>
        <p:spPr/>
        <p:txBody>
          <a:bodyPr/>
          <a:lstStyle/>
          <a:p>
            <a:fld id="{33286B60-ED0B-4487-8D16-01DA31FA442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Anticipate crosswind component.</a:t>
            </a:r>
          </a:p>
          <a:p>
            <a:r>
              <a:rPr lang="en-US" dirty="0" smtClean="0"/>
              <a:t>Modify collective position to maintain optimum Nr</a:t>
            </a:r>
          </a:p>
          <a:p>
            <a:r>
              <a:rPr lang="en-US" dirty="0" smtClean="0"/>
              <a:t>	Most</a:t>
            </a:r>
            <a:r>
              <a:rPr lang="en-US" baseline="0" dirty="0" smtClean="0"/>
              <a:t> Likely full down</a:t>
            </a:r>
            <a:endParaRPr lang="en-US" dirty="0" smtClean="0"/>
          </a:p>
          <a:p>
            <a:r>
              <a:rPr lang="en-US" dirty="0" smtClean="0"/>
              <a:t>	Roll out on final at 100% Nr, decrease Nr to 90% will increase your range.</a:t>
            </a:r>
          </a:p>
          <a:p>
            <a:r>
              <a:rPr lang="en-US" dirty="0" smtClean="0"/>
              <a:t>	Low Nr will require nose down</a:t>
            </a:r>
            <a:r>
              <a:rPr lang="en-US" baseline="0" dirty="0" smtClean="0"/>
              <a:t> (accelerating </a:t>
            </a:r>
            <a:r>
              <a:rPr lang="en-US" baseline="0" dirty="0" err="1" smtClean="0"/>
              <a:t>attitutde</a:t>
            </a:r>
            <a:r>
              <a:rPr lang="en-US" baseline="0" dirty="0" smtClean="0"/>
              <a:t>)</a:t>
            </a:r>
            <a:endParaRPr lang="en-US" dirty="0" smtClean="0"/>
          </a:p>
          <a:p>
            <a:r>
              <a:rPr lang="en-US" dirty="0" smtClean="0"/>
              <a:t>Energy Management, airspeed,</a:t>
            </a:r>
            <a:r>
              <a:rPr lang="en-US" baseline="0" dirty="0" smtClean="0"/>
              <a:t> Nr, altitude.</a:t>
            </a:r>
          </a:p>
          <a:p>
            <a:r>
              <a:rPr lang="en-US" baseline="0" dirty="0" smtClean="0"/>
              <a:t>Build outside scan.</a:t>
            </a:r>
          </a:p>
          <a:p>
            <a:r>
              <a:rPr lang="en-US" baseline="0" dirty="0" smtClean="0"/>
              <a:t>Slower than 50 KIAS, requires more power</a:t>
            </a:r>
            <a:endParaRPr lang="en-US" baseline="0" dirty="0"/>
          </a:p>
          <a:p>
            <a:r>
              <a:rPr lang="en-US" baseline="0" dirty="0" smtClean="0"/>
              <a:t>Calibrate your eyes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“200 FT ON COURSELINE” = at no lower than 200 </a:t>
            </a:r>
            <a:r>
              <a:rPr lang="en-US" sz="1200" kern="1200" dirty="0" err="1" smtClean="0">
                <a:solidFill>
                  <a:schemeClr val="tx1"/>
                </a:solidFill>
                <a:effectLst/>
                <a:latin typeface="+mn-lt"/>
                <a:ea typeface="+mn-ea"/>
                <a:cs typeface="+mn-cs"/>
              </a:rPr>
              <a:t>ft</a:t>
            </a:r>
            <a:r>
              <a:rPr lang="en-US" sz="1200" kern="1200" dirty="0" smtClean="0">
                <a:solidFill>
                  <a:schemeClr val="tx1"/>
                </a:solidFill>
                <a:effectLst/>
                <a:latin typeface="+mn-lt"/>
                <a:ea typeface="+mn-ea"/>
                <a:cs typeface="+mn-cs"/>
              </a:rPr>
              <a:t> AGL ensure wings are level (or proper crosswind correction is established) and aircraft is on </a:t>
            </a:r>
            <a:r>
              <a:rPr lang="en-US" sz="1200" kern="1200" dirty="0" err="1" smtClean="0">
                <a:solidFill>
                  <a:schemeClr val="tx1"/>
                </a:solidFill>
                <a:effectLst/>
                <a:latin typeface="+mn-lt"/>
                <a:ea typeface="+mn-ea"/>
                <a:cs typeface="+mn-cs"/>
              </a:rPr>
              <a:t>courseline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“150 FT COLLECTIVE FULL DOWN” = ensure that collective is in the full down position.</a:t>
            </a:r>
          </a:p>
          <a:p>
            <a:endParaRPr lang="en-US" baseline="0" dirty="0" smtClean="0"/>
          </a:p>
        </p:txBody>
      </p:sp>
      <p:sp>
        <p:nvSpPr>
          <p:cNvPr id="4" name="Slide Number Placeholder 3"/>
          <p:cNvSpPr>
            <a:spLocks noGrp="1"/>
          </p:cNvSpPr>
          <p:nvPr>
            <p:ph type="sldNum" sz="quarter" idx="10"/>
          </p:nvPr>
        </p:nvSpPr>
        <p:spPr/>
        <p:txBody>
          <a:bodyPr/>
          <a:lstStyle/>
          <a:p>
            <a:fld id="{33286B60-ED0B-4487-8D16-01DA31FA442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Too much flare equates</a:t>
            </a:r>
            <a:r>
              <a:rPr lang="en-US" baseline="0" dirty="0" smtClean="0"/>
              <a:t> to greater descent rate</a:t>
            </a:r>
          </a:p>
          <a:p>
            <a:r>
              <a:rPr lang="en-US" baseline="0" dirty="0" smtClean="0"/>
              <a:t>Too little flare equates to high ground speed in the terminal phase</a:t>
            </a:r>
            <a:endParaRPr lang="en-US" dirty="0" smtClean="0"/>
          </a:p>
          <a:p>
            <a:r>
              <a:rPr lang="en-US" dirty="0" smtClean="0"/>
              <a:t>Not every flare</a:t>
            </a:r>
            <a:r>
              <a:rPr lang="en-US" baseline="0" dirty="0" smtClean="0"/>
              <a:t> is the same</a:t>
            </a:r>
          </a:p>
          <a:p>
            <a:r>
              <a:rPr lang="en-US" baseline="0" dirty="0" smtClean="0"/>
              <a:t>	High DA day, great flare to build turns and slow down aircraft.</a:t>
            </a:r>
          </a:p>
          <a:p>
            <a:endParaRPr lang="en-US" dirty="0" smtClean="0"/>
          </a:p>
          <a:p>
            <a:r>
              <a:rPr lang="en-US" dirty="0" smtClean="0"/>
              <a:t>Lower Flare equates to greater range, more shallow approach.  Similar to sliding landing.</a:t>
            </a:r>
          </a:p>
          <a:p>
            <a:endParaRPr lang="en-US" dirty="0" smtClean="0"/>
          </a:p>
          <a:p>
            <a:r>
              <a:rPr lang="en-US" dirty="0" smtClean="0"/>
              <a:t>High Flare for steeper, shorter approach.  Might require reverse flare</a:t>
            </a:r>
          </a:p>
          <a:p>
            <a:endParaRPr lang="en-US" dirty="0" smtClean="0"/>
          </a:p>
          <a:p>
            <a:r>
              <a:rPr lang="en-US" dirty="0" smtClean="0"/>
              <a:t>Pitch for a glide slope</a:t>
            </a:r>
          </a:p>
          <a:p>
            <a:endParaRPr lang="en-US" dirty="0" smtClean="0"/>
          </a:p>
          <a:p>
            <a:r>
              <a:rPr lang="en-US" sz="1200" kern="1200" dirty="0" smtClean="0">
                <a:solidFill>
                  <a:schemeClr val="tx1"/>
                </a:solidFill>
                <a:effectLst/>
                <a:latin typeface="+mn-lt"/>
                <a:ea typeface="+mn-ea"/>
                <a:cs typeface="+mn-cs"/>
              </a:rPr>
              <a:t>“100 FT FLARE, TWIST GRIP FULL OPEN” or</a:t>
            </a:r>
          </a:p>
          <a:p>
            <a:r>
              <a:rPr lang="en-US" sz="1200" kern="1200" dirty="0" smtClean="0">
                <a:solidFill>
                  <a:schemeClr val="tx1"/>
                </a:solidFill>
                <a:effectLst/>
                <a:latin typeface="+mn-lt"/>
                <a:ea typeface="+mn-ea"/>
                <a:cs typeface="+mn-cs"/>
              </a:rPr>
              <a:t>“TWIST GRIP FLIGHT IDLE” = flare with aft cyclic, and with the collective in the full down position, smoothly rotate the twist grip to </a:t>
            </a:r>
          </a:p>
          <a:p>
            <a:r>
              <a:rPr lang="en-US" sz="1200" kern="1200" dirty="0" smtClean="0">
                <a:solidFill>
                  <a:schemeClr val="tx1"/>
                </a:solidFill>
                <a:effectLst/>
                <a:latin typeface="+mn-lt"/>
                <a:ea typeface="+mn-ea"/>
                <a:cs typeface="+mn-cs"/>
              </a:rPr>
              <a:t>the full open position for the power recovery or remain at flight idle for the full auto. Pilot not at the controls confirm twist grip position and verbalizes </a:t>
            </a:r>
          </a:p>
          <a:p>
            <a:r>
              <a:rPr lang="en-US" sz="1200" kern="1200" dirty="0" smtClean="0">
                <a:solidFill>
                  <a:schemeClr val="tx1"/>
                </a:solidFill>
                <a:effectLst/>
                <a:latin typeface="+mn-lt"/>
                <a:ea typeface="+mn-ea"/>
                <a:cs typeface="+mn-cs"/>
              </a:rPr>
              <a:t>“ROGER, TWIST GRIP FULL </a:t>
            </a:r>
            <a:r>
              <a:rPr lang="en-US" sz="1200" kern="1200" dirty="0" err="1" smtClean="0">
                <a:solidFill>
                  <a:schemeClr val="tx1"/>
                </a:solidFill>
                <a:effectLst/>
                <a:latin typeface="+mn-lt"/>
                <a:ea typeface="+mn-ea"/>
                <a:cs typeface="+mn-cs"/>
              </a:rPr>
              <a:t>OPEN”or</a:t>
            </a:r>
            <a:r>
              <a:rPr lang="en-US" sz="1200" kern="1200" dirty="0" smtClean="0">
                <a:solidFill>
                  <a:schemeClr val="tx1"/>
                </a:solidFill>
                <a:effectLst/>
                <a:latin typeface="+mn-lt"/>
                <a:ea typeface="+mn-ea"/>
                <a:cs typeface="+mn-cs"/>
              </a:rPr>
              <a:t> “ROGER, TWIST GRIP FLIGHT IDLE.”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3286B60-ED0B-4487-8D16-01DA31FA442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Higher Pull for steeper approach, shallow out the approach.</a:t>
            </a:r>
          </a:p>
          <a:p>
            <a:r>
              <a:rPr lang="en-US" dirty="0" smtClean="0"/>
              <a:t>	Easier on low DA days</a:t>
            </a:r>
          </a:p>
          <a:p>
            <a:endParaRPr lang="en-US" dirty="0" smtClean="0"/>
          </a:p>
          <a:p>
            <a:r>
              <a:rPr lang="en-US" dirty="0" smtClean="0"/>
              <a:t>Lower Pull</a:t>
            </a:r>
          </a:p>
          <a:p>
            <a:r>
              <a:rPr lang="en-US" dirty="0" smtClean="0"/>
              <a:t>	Better on high DA days</a:t>
            </a:r>
          </a:p>
          <a:p>
            <a:endParaRPr lang="en-US" dirty="0" smtClean="0"/>
          </a:p>
          <a:p>
            <a:r>
              <a:rPr lang="en-US" sz="1200" kern="1200" dirty="0" smtClean="0">
                <a:solidFill>
                  <a:schemeClr val="tx1"/>
                </a:solidFill>
                <a:effectLst/>
                <a:latin typeface="+mn-lt"/>
                <a:ea typeface="+mn-ea"/>
                <a:cs typeface="+mn-cs"/>
              </a:rPr>
              <a:t>“10-15 FT PULL” = pull up collective to arrest rate of descent.</a:t>
            </a:r>
          </a:p>
          <a:p>
            <a:r>
              <a:rPr lang="en-US" sz="1200" kern="1200" dirty="0" smtClean="0">
                <a:solidFill>
                  <a:schemeClr val="tx1"/>
                </a:solidFill>
                <a:effectLst/>
                <a:latin typeface="+mn-lt"/>
                <a:ea typeface="+mn-ea"/>
                <a:cs typeface="+mn-cs"/>
              </a:rPr>
              <a:t>“PAUSE” = momentarily pause to slow groundspeed to 0 to 10 knots.</a:t>
            </a:r>
          </a:p>
          <a:p>
            <a:r>
              <a:rPr lang="en-US" sz="1200" kern="1200" dirty="0" smtClean="0">
                <a:solidFill>
                  <a:schemeClr val="tx1"/>
                </a:solidFill>
                <a:effectLst/>
                <a:latin typeface="+mn-lt"/>
                <a:ea typeface="+mn-ea"/>
                <a:cs typeface="+mn-cs"/>
              </a:rPr>
              <a:t>“LEVEL” = apply forward cyclic to achieve a 5 </a:t>
            </a:r>
            <a:r>
              <a:rPr lang="en-US" sz="1200" kern="1200" dirty="0" err="1" smtClean="0">
                <a:solidFill>
                  <a:schemeClr val="tx1"/>
                </a:solidFill>
                <a:effectLst/>
                <a:latin typeface="+mn-lt"/>
                <a:ea typeface="+mn-ea"/>
                <a:cs typeface="+mn-cs"/>
              </a:rPr>
              <a:t>ft</a:t>
            </a:r>
            <a:r>
              <a:rPr lang="en-US" sz="1200" kern="1200" dirty="0" smtClean="0">
                <a:solidFill>
                  <a:schemeClr val="tx1"/>
                </a:solidFill>
                <a:effectLst/>
                <a:latin typeface="+mn-lt"/>
                <a:ea typeface="+mn-ea"/>
                <a:cs typeface="+mn-cs"/>
              </a:rPr>
              <a:t> level skid attitude, nose aligned with direction of travel.</a:t>
            </a:r>
          </a:p>
          <a:p>
            <a:r>
              <a:rPr lang="en-US" sz="1200" kern="1200" dirty="0" smtClean="0">
                <a:solidFill>
                  <a:schemeClr val="tx1"/>
                </a:solidFill>
                <a:effectLst/>
                <a:latin typeface="+mn-lt"/>
                <a:ea typeface="+mn-ea"/>
                <a:cs typeface="+mn-cs"/>
              </a:rPr>
              <a:t>“5 FT TAXI, TAXI, TAXI”* (for Power Recovery Auto) = five foot*, level skid attitude hover taxi at 0 to 10 knots groundspeed, aligned with direction of travel (*10 foot for night).</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or</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“5 FT CUSHION, CUSHION, CUSHION” (for Full Auto) = five foot level skid attitude, at 0 to 10 knots groundspeed, cushioning touchdown with collective, aligned with direction of travel.</a:t>
            </a:r>
          </a:p>
          <a:p>
            <a:endParaRPr lang="en-US" dirty="0" smtClean="0"/>
          </a:p>
        </p:txBody>
      </p:sp>
      <p:sp>
        <p:nvSpPr>
          <p:cNvPr id="4" name="Slide Number Placeholder 3"/>
          <p:cNvSpPr>
            <a:spLocks noGrp="1"/>
          </p:cNvSpPr>
          <p:nvPr>
            <p:ph type="sldNum" sz="quarter" idx="10"/>
          </p:nvPr>
        </p:nvSpPr>
        <p:spPr/>
        <p:txBody>
          <a:bodyPr/>
          <a:lstStyle/>
          <a:p>
            <a:fld id="{33286B60-ED0B-4487-8D16-01DA31FA442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57 </a:t>
            </a:r>
            <a:r>
              <a:rPr lang="en-US" dirty="0" err="1" smtClean="0"/>
              <a:t>Natops</a:t>
            </a:r>
            <a:r>
              <a:rPr lang="en-US" dirty="0" smtClean="0"/>
              <a:t> (9-2)</a:t>
            </a:r>
          </a:p>
          <a:p>
            <a:r>
              <a:rPr lang="en-US" dirty="0" smtClean="0"/>
              <a:t>At</a:t>
            </a:r>
            <a:r>
              <a:rPr lang="en-US" baseline="0" dirty="0" smtClean="0"/>
              <a:t> less than  70 Percent  Nr these conditions by induce destructive vibrations in the aircraft during full auto landings.</a:t>
            </a:r>
          </a:p>
          <a:p>
            <a:r>
              <a:rPr lang="en-US" baseline="0" dirty="0" smtClean="0"/>
              <a:t>	Winds greater than 20 KTS and gust greater than 10 KTS</a:t>
            </a:r>
          </a:p>
          <a:p>
            <a:r>
              <a:rPr lang="en-US" baseline="0" dirty="0" smtClean="0"/>
              <a:t>	Groundspeed greater than 10 KTS</a:t>
            </a:r>
          </a:p>
          <a:p>
            <a:r>
              <a:rPr lang="en-US" baseline="0" dirty="0" smtClean="0"/>
              <a:t>	Cross Wind Greater than 10 KTS</a:t>
            </a:r>
          </a:p>
          <a:p>
            <a:endParaRPr lang="en-US" baseline="0" dirty="0" smtClean="0"/>
          </a:p>
          <a:p>
            <a:r>
              <a:rPr lang="en-US" dirty="0" smtClean="0"/>
              <a:t>Drag Link – Limit</a:t>
            </a:r>
            <a:r>
              <a:rPr lang="en-US" baseline="0" dirty="0" smtClean="0"/>
              <a:t> fore and aft movement, spike will indicate excessive </a:t>
            </a:r>
            <a:r>
              <a:rPr lang="en-US" baseline="0" dirty="0" err="1" smtClean="0"/>
              <a:t>movemnt</a:t>
            </a:r>
            <a:r>
              <a:rPr lang="en-US" baseline="0" dirty="0" smtClean="0"/>
              <a:t>, attached to isolation mount to absorb vibration.</a:t>
            </a:r>
          </a:p>
          <a:p>
            <a:r>
              <a:rPr lang="en-US" baseline="0" dirty="0" smtClean="0"/>
              <a:t>Pylon- permits side to side shift.</a:t>
            </a:r>
            <a:endParaRPr lang="en-US" dirty="0" smtClean="0"/>
          </a:p>
          <a:p>
            <a:endParaRPr lang="en-US" baseline="0" dirty="0" smtClean="0"/>
          </a:p>
          <a:p>
            <a:r>
              <a:rPr lang="en-US" u="sng" baseline="0" dirty="0" smtClean="0"/>
              <a:t>OH-58 </a:t>
            </a:r>
            <a:r>
              <a:rPr lang="en-US" u="sng" baseline="0" dirty="0" err="1" smtClean="0"/>
              <a:t>Natops</a:t>
            </a:r>
            <a:endParaRPr lang="en-US" u="sng" dirty="0" smtClean="0"/>
          </a:p>
          <a:p>
            <a:endParaRPr lang="en-US" dirty="0" smtClean="0"/>
          </a:p>
          <a:p>
            <a:r>
              <a:rPr lang="en-US" dirty="0" smtClean="0"/>
              <a:t>Spike Knock – </a:t>
            </a:r>
            <a:r>
              <a:rPr lang="en-US" sz="1200" kern="1200" dirty="0" smtClean="0">
                <a:solidFill>
                  <a:schemeClr val="tx1"/>
                </a:solidFill>
                <a:effectLst/>
                <a:latin typeface="+mn-lt"/>
                <a:ea typeface="+mn-ea"/>
                <a:cs typeface="+mn-cs"/>
              </a:rPr>
              <a:t>.  Spike knock occurs when the round pin in the drag-pin fitting contacts the side of the square hole of the pylon stop, which is mounted to the roof. It creates a loud noise and will occur during a rocking of the pylon. The following factors can cause spike knock, low rotor RPM, extreme asymmetric loading, poor execution of an </a:t>
            </a:r>
            <a:r>
              <a:rPr lang="en-US" sz="1200" kern="1200" dirty="0" err="1" smtClean="0">
                <a:solidFill>
                  <a:schemeClr val="tx1"/>
                </a:solidFill>
                <a:effectLst/>
                <a:latin typeface="+mn-lt"/>
                <a:ea typeface="+mn-ea"/>
                <a:cs typeface="+mn-cs"/>
              </a:rPr>
              <a:t>autorotational</a:t>
            </a:r>
            <a:r>
              <a:rPr lang="en-US" sz="1200" kern="1200" dirty="0" smtClean="0">
                <a:solidFill>
                  <a:schemeClr val="tx1"/>
                </a:solidFill>
                <a:effectLst/>
                <a:latin typeface="+mn-lt"/>
                <a:ea typeface="+mn-ea"/>
                <a:cs typeface="+mn-cs"/>
              </a:rPr>
              <a:t> landing and low G maneuvers below +.5 </a:t>
            </a:r>
            <a:r>
              <a:rPr lang="en-US" sz="1200" kern="1200" dirty="0" err="1" smtClean="0">
                <a:solidFill>
                  <a:schemeClr val="tx1"/>
                </a:solidFill>
                <a:effectLst/>
                <a:latin typeface="+mn-lt"/>
                <a:ea typeface="+mn-ea"/>
                <a:cs typeface="+mn-cs"/>
              </a:rPr>
              <a:t>Gs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b.  Spike knock will be more prevalent during zero ground run </a:t>
            </a:r>
            <a:r>
              <a:rPr lang="en-US" sz="1200" kern="1200" dirty="0" err="1" smtClean="0">
                <a:solidFill>
                  <a:schemeClr val="tx1"/>
                </a:solidFill>
                <a:effectLst/>
                <a:latin typeface="+mn-lt"/>
                <a:ea typeface="+mn-ea"/>
                <a:cs typeface="+mn-cs"/>
              </a:rPr>
              <a:t>autorotational</a:t>
            </a:r>
            <a:r>
              <a:rPr lang="en-US" sz="1200" kern="1200" dirty="0" smtClean="0">
                <a:solidFill>
                  <a:schemeClr val="tx1"/>
                </a:solidFill>
                <a:effectLst/>
                <a:latin typeface="+mn-lt"/>
                <a:ea typeface="+mn-ea"/>
                <a:cs typeface="+mn-cs"/>
              </a:rPr>
              <a:t> landings than for sliding </a:t>
            </a:r>
            <a:r>
              <a:rPr lang="en-US" sz="1200" kern="1200" dirty="0" err="1" smtClean="0">
                <a:solidFill>
                  <a:schemeClr val="tx1"/>
                </a:solidFill>
                <a:effectLst/>
                <a:latin typeface="+mn-lt"/>
                <a:ea typeface="+mn-ea"/>
                <a:cs typeface="+mn-cs"/>
              </a:rPr>
              <a:t>autorotational</a:t>
            </a:r>
            <a:r>
              <a:rPr lang="en-US" sz="1200" kern="1200" dirty="0" smtClean="0">
                <a:solidFill>
                  <a:schemeClr val="tx1"/>
                </a:solidFill>
                <a:effectLst/>
                <a:latin typeface="+mn-lt"/>
                <a:ea typeface="+mn-ea"/>
                <a:cs typeface="+mn-cs"/>
              </a:rPr>
              <a:t> landings and running landings.</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  Spike knock in itself is not hazardous but is an indicator of a condition that could be hazardous. If spike knock is encountered, an entry must be made on the 2408-13 to include the flight conditions under which the spike knock occurred. An inspection will be performed  by  maintenance  personnel before continuing.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d.  During landing, starting, and rotor </a:t>
            </a:r>
            <a:r>
              <a:rPr lang="en-US" sz="1200" kern="1200" dirty="0" err="1" smtClean="0">
                <a:solidFill>
                  <a:schemeClr val="tx1"/>
                </a:solidFill>
                <a:effectLst/>
                <a:latin typeface="+mn-lt"/>
                <a:ea typeface="+mn-ea"/>
                <a:cs typeface="+mn-cs"/>
              </a:rPr>
              <a:t>coastdown</a:t>
            </a:r>
            <a:r>
              <a:rPr lang="en-US" sz="1200" kern="1200" dirty="0" smtClean="0">
                <a:solidFill>
                  <a:schemeClr val="tx1"/>
                </a:solidFill>
                <a:effectLst/>
                <a:latin typeface="+mn-lt"/>
                <a:ea typeface="+mn-ea"/>
                <a:cs typeface="+mn-cs"/>
              </a:rPr>
              <a:t>, spike knock could also occur, especially if there are high winds and/or the elastomeric damper is deteriorated. This type of spike knock is not considered damaging to the aircraft.</a:t>
            </a:r>
          </a:p>
          <a:p>
            <a:endParaRPr lang="en-US" baseline="0" dirty="0" smtClean="0"/>
          </a:p>
          <a:p>
            <a:r>
              <a:rPr lang="en-US" baseline="0" dirty="0" smtClean="0"/>
              <a:t>Pylon Whirl – </a:t>
            </a:r>
            <a:r>
              <a:rPr lang="en-US" sz="1200" kern="1200" dirty="0" smtClean="0">
                <a:solidFill>
                  <a:schemeClr val="tx1"/>
                </a:solidFill>
                <a:effectLst/>
                <a:latin typeface="+mn-lt"/>
                <a:ea typeface="+mn-ea"/>
                <a:cs typeface="+mn-cs"/>
              </a:rPr>
              <a:t>Pylon whirl is a condition which occurs after blade flapping and mast bumping. The resultant motion of the pylon is elliptical, and spike knock is apt to occur. If the frequency of motion coincides with a particular natural frequency of the helicopter, and the amplitude and direction of the force is large enough, damaging vibrations can occur in the aft section </a:t>
            </a:r>
            <a:r>
              <a:rPr lang="en-US" sz="1200" kern="1200" dirty="0" err="1" smtClean="0">
                <a:solidFill>
                  <a:schemeClr val="tx1"/>
                </a:solidFill>
                <a:effectLst/>
                <a:latin typeface="+mn-lt"/>
                <a:ea typeface="+mn-ea"/>
                <a:cs typeface="+mn-cs"/>
              </a:rPr>
              <a:t>tailboom</a:t>
            </a:r>
            <a:r>
              <a:rPr lang="en-US" sz="1200" kern="1200" dirty="0" smtClean="0">
                <a:solidFill>
                  <a:schemeClr val="tx1"/>
                </a:solidFill>
                <a:effectLst/>
                <a:latin typeface="+mn-lt"/>
                <a:ea typeface="+mn-ea"/>
                <a:cs typeface="+mn-cs"/>
              </a:rPr>
              <a:t> of the helicopter. Motion of this type could occur during touchdown </a:t>
            </a:r>
            <a:r>
              <a:rPr lang="en-US" sz="1200" kern="1200" dirty="0" err="1" smtClean="0">
                <a:solidFill>
                  <a:schemeClr val="tx1"/>
                </a:solidFill>
                <a:effectLst/>
                <a:latin typeface="+mn-lt"/>
                <a:ea typeface="+mn-ea"/>
                <a:cs typeface="+mn-cs"/>
              </a:rPr>
              <a:t>autorotations</a:t>
            </a:r>
            <a:r>
              <a:rPr lang="en-US" sz="1200" kern="1200" dirty="0" smtClean="0">
                <a:solidFill>
                  <a:schemeClr val="tx1"/>
                </a:solidFill>
                <a:effectLst/>
                <a:latin typeface="+mn-lt"/>
                <a:ea typeface="+mn-ea"/>
                <a:cs typeface="+mn-cs"/>
              </a:rPr>
              <a:t>, if operational limits are exceeded.</a:t>
            </a:r>
          </a:p>
          <a:p>
            <a:endParaRPr lang="en-US" baseline="0" dirty="0" smtClean="0"/>
          </a:p>
          <a:p>
            <a:r>
              <a:rPr lang="en-US" baseline="0" dirty="0" smtClean="0"/>
              <a:t>Critical Tail boom dynamics modes </a:t>
            </a:r>
          </a:p>
          <a:p>
            <a:r>
              <a:rPr lang="en-US" baseline="0" dirty="0" smtClean="0"/>
              <a:t>	1. 225 RPM (~64%)</a:t>
            </a:r>
          </a:p>
          <a:p>
            <a:r>
              <a:rPr lang="en-US" baseline="0" dirty="0" smtClean="0"/>
              <a:t>	2. 240-260 (68-73%)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Two critical </a:t>
            </a:r>
            <a:r>
              <a:rPr lang="en-US" sz="1200" kern="1200" dirty="0" err="1" smtClean="0">
                <a:solidFill>
                  <a:schemeClr val="tx1"/>
                </a:solidFill>
                <a:effectLst/>
                <a:latin typeface="+mn-lt"/>
                <a:ea typeface="+mn-ea"/>
                <a:cs typeface="+mn-cs"/>
              </a:rPr>
              <a:t>tailboom</a:t>
            </a:r>
            <a:r>
              <a:rPr lang="en-US" sz="1200" kern="1200" dirty="0" smtClean="0">
                <a:solidFill>
                  <a:schemeClr val="tx1"/>
                </a:solidFill>
                <a:effectLst/>
                <a:latin typeface="+mn-lt"/>
                <a:ea typeface="+mn-ea"/>
                <a:cs typeface="+mn-cs"/>
              </a:rPr>
              <a:t> dynamic modes exist. One of these may occur during an improperly executed touchdown a </a:t>
            </a:r>
            <a:r>
              <a:rPr lang="en-US" sz="1200" kern="1200" dirty="0" err="1" smtClean="0">
                <a:solidFill>
                  <a:schemeClr val="tx1"/>
                </a:solidFill>
                <a:effectLst/>
                <a:latin typeface="+mn-lt"/>
                <a:ea typeface="+mn-ea"/>
                <a:cs typeface="+mn-cs"/>
              </a:rPr>
              <a:t>utorotationa</a:t>
            </a:r>
            <a:r>
              <a:rPr lang="en-US" sz="1200" kern="1200" dirty="0" smtClean="0">
                <a:solidFill>
                  <a:schemeClr val="tx1"/>
                </a:solidFill>
                <a:effectLst/>
                <a:latin typeface="+mn-lt"/>
                <a:ea typeface="+mn-ea"/>
                <a:cs typeface="+mn-cs"/>
              </a:rPr>
              <a:t> I landing and corresponds to a frequency of less than 225 main rotor RPM D'~ (64 percent ~ ). The second may </a:t>
            </a:r>
            <a:r>
              <a:rPr lang="en-US" sz="1200" kern="1200" dirty="0" err="1" smtClean="0">
                <a:solidFill>
                  <a:schemeClr val="tx1"/>
                </a:solidFill>
                <a:effectLst/>
                <a:latin typeface="+mn-lt"/>
                <a:ea typeface="+mn-ea"/>
                <a:cs typeface="+mn-cs"/>
              </a:rPr>
              <a:t>occurduring</a:t>
            </a:r>
            <a:r>
              <a:rPr lang="en-US" sz="1200" kern="1200" dirty="0" smtClean="0">
                <a:solidFill>
                  <a:schemeClr val="tx1"/>
                </a:solidFill>
                <a:effectLst/>
                <a:latin typeface="+mn-lt"/>
                <a:ea typeface="+mn-ea"/>
                <a:cs typeface="+mn-cs"/>
              </a:rPr>
              <a:t> a high speed </a:t>
            </a:r>
            <a:r>
              <a:rPr lang="en-US" sz="1200" kern="1200" dirty="0" err="1" smtClean="0">
                <a:solidFill>
                  <a:schemeClr val="tx1"/>
                </a:solidFill>
                <a:effectLst/>
                <a:latin typeface="+mn-lt"/>
                <a:ea typeface="+mn-ea"/>
                <a:cs typeface="+mn-cs"/>
              </a:rPr>
              <a:t>autorotational</a:t>
            </a:r>
            <a:r>
              <a:rPr lang="en-US" sz="1200" kern="1200" dirty="0" smtClean="0">
                <a:solidFill>
                  <a:schemeClr val="tx1"/>
                </a:solidFill>
                <a:effectLst/>
                <a:latin typeface="+mn-lt"/>
                <a:ea typeface="+mn-ea"/>
                <a:cs typeface="+mn-cs"/>
              </a:rPr>
              <a:t> entry, or any maneuver in which application of collective allows a significant decay in RPM down to a critical frequency corresponding to approximately 240-260 main rotor RPM </a:t>
            </a:r>
            <a:r>
              <a:rPr lang="en-US" sz="1200" b="1" kern="1200" dirty="0" smtClean="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(68-73 percent </a:t>
            </a:r>
            <a:r>
              <a:rPr lang="en-US" sz="1200" b="1" kern="1200" dirty="0" smtClean="0">
                <a:solidFill>
                  <a:schemeClr val="tx1"/>
                </a:solidFill>
                <a:effectLst/>
                <a:latin typeface="+mn-lt"/>
                <a:ea typeface="+mn-ea"/>
                <a:cs typeface="+mn-cs"/>
              </a:rPr>
              <a:t>(C) </a:t>
            </a:r>
            <a:r>
              <a:rPr lang="en-US" sz="1200" kern="1200" dirty="0" smtClean="0">
                <a:solidFill>
                  <a:schemeClr val="tx1"/>
                </a:solidFill>
                <a:effectLst/>
                <a:latin typeface="+mn-lt"/>
                <a:ea typeface="+mn-ea"/>
                <a:cs typeface="+mn-cs"/>
              </a:rPr>
              <a:t>). At high blade angles of attack (increased collective), there may be a point where the blade does not produce more lift. When there is this condition of low rotor speeds and high collective blade angles, there will be excessive flapping of the main rotor. The cycle will be as follows: rotor blade flap, mast bumping, and spike knock which, ultimately, results in main rotor inertia/energy transfer to the airframe. These conditions generate a resonance and the </a:t>
            </a:r>
            <a:r>
              <a:rPr lang="en-US" sz="1200" kern="1200" dirty="0" err="1" smtClean="0">
                <a:solidFill>
                  <a:schemeClr val="tx1"/>
                </a:solidFill>
                <a:effectLst/>
                <a:latin typeface="+mn-lt"/>
                <a:ea typeface="+mn-ea"/>
                <a:cs typeface="+mn-cs"/>
              </a:rPr>
              <a:t>tailboom</a:t>
            </a:r>
            <a:r>
              <a:rPr lang="en-US" sz="1200" kern="1200" dirty="0" smtClean="0">
                <a:solidFill>
                  <a:schemeClr val="tx1"/>
                </a:solidFill>
                <a:effectLst/>
                <a:latin typeface="+mn-lt"/>
                <a:ea typeface="+mn-ea"/>
                <a:cs typeface="+mn-cs"/>
              </a:rPr>
              <a:t> will rapidly respond to these frequencies. The </a:t>
            </a:r>
            <a:r>
              <a:rPr lang="en-US" sz="1200" kern="1200" dirty="0" err="1" smtClean="0">
                <a:solidFill>
                  <a:schemeClr val="tx1"/>
                </a:solidFill>
                <a:effectLst/>
                <a:latin typeface="+mn-lt"/>
                <a:ea typeface="+mn-ea"/>
                <a:cs typeface="+mn-cs"/>
              </a:rPr>
              <a:t>tailboom</a:t>
            </a:r>
            <a:r>
              <a:rPr lang="en-US" sz="1200" kern="1200" dirty="0" smtClean="0">
                <a:solidFill>
                  <a:schemeClr val="tx1"/>
                </a:solidFill>
                <a:effectLst/>
                <a:latin typeface="+mn-lt"/>
                <a:ea typeface="+mn-ea"/>
                <a:cs typeface="+mn-cs"/>
              </a:rPr>
              <a:t> will then have up and down movements as it responds to the resonant condition and at some point, a structural failure ~</a:t>
            </a:r>
            <a:r>
              <a:rPr lang="en-US" sz="1200" kern="1200" dirty="0" err="1" smtClean="0">
                <a:solidFill>
                  <a:schemeClr val="tx1"/>
                </a:solidFill>
                <a:effectLst/>
                <a:latin typeface="+mn-lt"/>
                <a:ea typeface="+mn-ea"/>
                <a:cs typeface="+mn-cs"/>
              </a:rPr>
              <a:t>Nill</a:t>
            </a:r>
            <a:r>
              <a:rPr lang="en-US" sz="1200" kern="1200" dirty="0" smtClean="0">
                <a:solidFill>
                  <a:schemeClr val="tx1"/>
                </a:solidFill>
                <a:effectLst/>
                <a:latin typeface="+mn-lt"/>
                <a:ea typeface="+mn-ea"/>
                <a:cs typeface="+mn-cs"/>
              </a:rPr>
              <a:t> occur. Typically, there will be wrinkles in the </a:t>
            </a:r>
            <a:r>
              <a:rPr lang="en-US" sz="1200" kern="1200" dirty="0" err="1" smtClean="0">
                <a:solidFill>
                  <a:schemeClr val="tx1"/>
                </a:solidFill>
                <a:effectLst/>
                <a:latin typeface="+mn-lt"/>
                <a:ea typeface="+mn-ea"/>
                <a:cs typeface="+mn-cs"/>
              </a:rPr>
              <a:t>tailboom</a:t>
            </a:r>
            <a:r>
              <a:rPr lang="en-US" sz="1200" kern="1200" dirty="0" smtClean="0">
                <a:solidFill>
                  <a:schemeClr val="tx1"/>
                </a:solidFill>
                <a:effectLst/>
                <a:latin typeface="+mn-lt"/>
                <a:ea typeface="+mn-ea"/>
                <a:cs typeface="+mn-cs"/>
              </a:rPr>
              <a:t> just aft of the boom attaching points. After the </a:t>
            </a:r>
            <a:r>
              <a:rPr lang="en-US" sz="1200" kern="1200" dirty="0" err="1" smtClean="0">
                <a:solidFill>
                  <a:schemeClr val="tx1"/>
                </a:solidFill>
                <a:effectLst/>
                <a:latin typeface="+mn-lt"/>
                <a:ea typeface="+mn-ea"/>
                <a:cs typeface="+mn-cs"/>
              </a:rPr>
              <a:t>tailboom</a:t>
            </a:r>
            <a:r>
              <a:rPr lang="en-US" sz="1200" kern="1200" dirty="0" smtClean="0">
                <a:solidFill>
                  <a:schemeClr val="tx1"/>
                </a:solidFill>
                <a:effectLst/>
                <a:latin typeface="+mn-lt"/>
                <a:ea typeface="+mn-ea"/>
                <a:cs typeface="+mn-cs"/>
              </a:rPr>
              <a:t> has buckled and/or been damaged, the vibrations may (and usually will) cease; predominately, because the failure unloads the condition or the landing has stopped or main rotor flapping has ceased. This could be aggravated by high winds and abrupt cyclic inputs while in the condition. High forward speed relative to the maneuver may provide the driving force for excessive blade flapping, mast bumping, and, as a result, damaging vibration. Likelihood of encountering the second mode is remote and is avoidable if operating limitations of the helicopter are observed.</a:t>
            </a:r>
          </a:p>
          <a:p>
            <a:endParaRPr lang="en-US" baseline="0" dirty="0" smtClean="0"/>
          </a:p>
          <a:p>
            <a:r>
              <a:rPr lang="en-US" baseline="0" dirty="0" smtClean="0"/>
              <a:t>High angle of attacks blade no longer </a:t>
            </a:r>
            <a:r>
              <a:rPr lang="en-US" baseline="0" dirty="0" err="1" smtClean="0"/>
              <a:t>procudes</a:t>
            </a:r>
            <a:r>
              <a:rPr lang="en-US" baseline="0" dirty="0" smtClean="0"/>
              <a:t> lift (stalls) Low rotor speed and high collective blade angles, there will be excessive flapping of the main rotor.  </a:t>
            </a:r>
          </a:p>
          <a:p>
            <a:endParaRPr lang="en-US" baseline="0" dirty="0" smtClean="0"/>
          </a:p>
          <a:p>
            <a:r>
              <a:rPr lang="en-US" baseline="0" dirty="0" smtClean="0"/>
              <a:t>The cycle:  rotor blade flap, mast bumping spike knock (transfers main rotor head transfers energy to the </a:t>
            </a:r>
            <a:r>
              <a:rPr lang="en-US" baseline="0" dirty="0" err="1" smtClean="0"/>
              <a:t>airfram</a:t>
            </a:r>
            <a:r>
              <a:rPr lang="en-US" baseline="0" dirty="0" smtClean="0"/>
              <a:t> creating resonance.  </a:t>
            </a:r>
            <a:r>
              <a:rPr lang="en-US" baseline="0" dirty="0" err="1" smtClean="0"/>
              <a:t>Tailboom</a:t>
            </a:r>
            <a:r>
              <a:rPr lang="en-US" baseline="0" dirty="0" smtClean="0"/>
              <a:t> will then move up and down until a structural failure.  </a:t>
            </a:r>
            <a:r>
              <a:rPr lang="en-US" baseline="0" dirty="0" err="1" smtClean="0"/>
              <a:t>Furher</a:t>
            </a:r>
            <a:r>
              <a:rPr lang="en-US" baseline="0" dirty="0" smtClean="0"/>
              <a:t> </a:t>
            </a:r>
            <a:r>
              <a:rPr lang="en-US" baseline="0" dirty="0" err="1" smtClean="0"/>
              <a:t>aggrevated</a:t>
            </a:r>
            <a:r>
              <a:rPr lang="en-US" baseline="0" dirty="0" smtClean="0"/>
              <a:t> by cyclic inputs and high winds.</a:t>
            </a:r>
          </a:p>
          <a:p>
            <a:endParaRPr lang="en-US" baseline="0" dirty="0" smtClean="0"/>
          </a:p>
          <a:p>
            <a:r>
              <a:rPr lang="en-US" baseline="0" dirty="0" smtClean="0"/>
              <a:t>Experience at the end of the auto while leaving collective up for too long.</a:t>
            </a:r>
          </a:p>
        </p:txBody>
      </p:sp>
      <p:sp>
        <p:nvSpPr>
          <p:cNvPr id="4" name="Slide Number Placeholder 3"/>
          <p:cNvSpPr>
            <a:spLocks noGrp="1"/>
          </p:cNvSpPr>
          <p:nvPr>
            <p:ph type="sldNum" sz="quarter" idx="10"/>
          </p:nvPr>
        </p:nvSpPr>
        <p:spPr/>
        <p:txBody>
          <a:bodyPr/>
          <a:lstStyle/>
          <a:p>
            <a:fld id="{33286B60-ED0B-4487-8D16-01DA31FA442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286B60-ED0B-4487-8D16-01DA31FA442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60DB1-C34E-5344-B4D4-0354DD929DEA}" type="slidenum">
              <a:rPr lang="en-US" smtClean="0"/>
              <a:pPr/>
              <a:t>16</a:t>
            </a:fld>
            <a:endParaRPr lang="en-US"/>
          </a:p>
        </p:txBody>
      </p:sp>
    </p:spTree>
    <p:extLst>
      <p:ext uri="{BB962C8B-B14F-4D97-AF65-F5344CB8AC3E}">
        <p14:creationId xmlns:p14="http://schemas.microsoft.com/office/powerpoint/2010/main" val="45910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the brief is to enhance the procedures that are outlined in the FTI and NATOPS.  During the brief, discussion is encourage.   Through active participants, I hope to have techniques shared.  The ability to take these procedures and apply them to the aircraft during varying </a:t>
            </a:r>
            <a:r>
              <a:rPr lang="en-US" dirty="0" err="1" smtClean="0"/>
              <a:t>condicions</a:t>
            </a:r>
            <a:r>
              <a:rPr lang="en-US" dirty="0" smtClean="0"/>
              <a:t> is key to developing confidence and instruction.  All parameters are reviewed under perfect conditions</a:t>
            </a:r>
            <a:endParaRPr lang="en-US" dirty="0"/>
          </a:p>
        </p:txBody>
      </p:sp>
      <p:sp>
        <p:nvSpPr>
          <p:cNvPr id="4" name="Slide Number Placeholder 3"/>
          <p:cNvSpPr>
            <a:spLocks noGrp="1"/>
          </p:cNvSpPr>
          <p:nvPr>
            <p:ph type="sldNum" sz="quarter" idx="10"/>
          </p:nvPr>
        </p:nvSpPr>
        <p:spPr/>
        <p:txBody>
          <a:bodyPr/>
          <a:lstStyle/>
          <a:p>
            <a:fld id="{33286B60-ED0B-4487-8D16-01DA31FA44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286B60-ED0B-4487-8D16-01DA31FA44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Airspeed – Min rate is 50 knots.  Max distance is 72 knots.  Rate</a:t>
            </a:r>
            <a:r>
              <a:rPr lang="en-US" baseline="0" dirty="0" smtClean="0"/>
              <a:t> of descent increases at other than 50 knots, while glide distance decreases at other than 72 knots.</a:t>
            </a:r>
          </a:p>
          <a:p>
            <a:endParaRPr lang="en-US" baseline="0" dirty="0" smtClean="0"/>
          </a:p>
          <a:p>
            <a:r>
              <a:rPr lang="en-US" baseline="0" dirty="0" smtClean="0"/>
              <a:t>Nr – A tradeoff between kinetic energy storage for the flare and cushion or use for reducing ROD.  Higher RPM in the descent will increase rate of descent but provide more energy for the cushion.  Lower RPM results in lower ROD but less energy for a cushion.  Question – Do you have the field made?  More RPM is better.  Is it questionable?  Less RPM may be better.  Tight zone and within glide distance?  Higher RPM because those trees are tall.  Remember though, reducing RPM beyond a certain pt will increase rate of descent.</a:t>
            </a:r>
          </a:p>
          <a:p>
            <a:endParaRPr lang="en-US" baseline="0" dirty="0" smtClean="0"/>
          </a:p>
          <a:p>
            <a:pPr defTabSz="452417">
              <a:defRPr/>
            </a:pPr>
            <a:r>
              <a:rPr lang="en-US" dirty="0" smtClean="0"/>
              <a:t>Gross Weight – Higher gross weight results in more energy transfer (potential to kinetic) to the rotor system requiring a greater collective pitch resulting in a lower ROD.  However, momentum will also be greater requiring more pull at the bottom.  Also, maneuvering flight has the same effect as a shift in gross weight.  The g-loading on the aircraft results in a higher effective weight and higher RPM if not controlled.  If controlled, ROD change will be negligible.  If not controlled, Nr will become excessive and ROD will increase for two reasons – 1) AOB and 2) RPM increase causing a larger prop region.</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 – Higher DA requires more pitch to maintain a given Nr but will still result in a higher rate of descent.  Later pull at bottom</a:t>
            </a:r>
            <a:r>
              <a:rPr lang="en-US" baseline="0" dirty="0" smtClean="0"/>
              <a:t> </a:t>
            </a:r>
            <a:r>
              <a:rPr lang="en-US" dirty="0" smtClean="0"/>
              <a:t>preferred</a:t>
            </a:r>
          </a:p>
          <a:p>
            <a:endParaRPr lang="en-US" dirty="0"/>
          </a:p>
          <a:p>
            <a:r>
              <a:rPr lang="en-US" dirty="0" smtClean="0"/>
              <a:t>Wind – Strong Headwind effects flare, crosswind corrections.</a:t>
            </a:r>
          </a:p>
          <a:p>
            <a:endParaRPr lang="en-US" dirty="0"/>
          </a:p>
          <a:p>
            <a:r>
              <a:rPr lang="en-US" dirty="0" smtClean="0"/>
              <a:t>Temperature -  Higher Temp, greater rate of descent</a:t>
            </a:r>
          </a:p>
          <a:p>
            <a:endParaRPr lang="en-US" dirty="0" smtClean="0"/>
          </a:p>
          <a:p>
            <a:r>
              <a:rPr lang="en-US" dirty="0" smtClean="0"/>
              <a:t>NATOPS Discrepancy – NATOPS notes that DA and gross weight have a negligible effect on </a:t>
            </a:r>
            <a:r>
              <a:rPr lang="en-US" dirty="0" err="1" smtClean="0"/>
              <a:t>autorotational</a:t>
            </a:r>
            <a:r>
              <a:rPr lang="en-US" dirty="0" smtClean="0"/>
              <a:t> performance.  This is not a statement that can be generalized to fleet aircraft.  However, in the TH-57 given it’s minimal gross weight changes (typically less than 15% difference from Takeoff to Landing) and typical operating environment, DA and GW changes are negligible.  In contrast, an H-60 may be 25% lighter upon landing and an H-53 may be nearly 50% lighter.</a:t>
            </a:r>
          </a:p>
          <a:p>
            <a:endParaRPr lang="en-US" dirty="0"/>
          </a:p>
          <a:p>
            <a:endParaRPr lang="en-US" dirty="0"/>
          </a:p>
        </p:txBody>
      </p:sp>
      <p:sp>
        <p:nvSpPr>
          <p:cNvPr id="4" name="Slide Number Placeholder 3"/>
          <p:cNvSpPr>
            <a:spLocks noGrp="1"/>
          </p:cNvSpPr>
          <p:nvPr>
            <p:ph type="sldNum" sz="quarter" idx="10"/>
          </p:nvPr>
        </p:nvSpPr>
        <p:spPr/>
        <p:txBody>
          <a:bodyPr/>
          <a:lstStyle/>
          <a:p>
            <a:fld id="{33286B60-ED0B-4487-8D16-01DA31FA44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compare NATOPS to our experience.  A Normal</a:t>
            </a:r>
            <a:r>
              <a:rPr lang="en-US" baseline="0" dirty="0" smtClean="0"/>
              <a:t> Approach glideslope is 25 degrees producing slightly more than a 2 to 1 glide ratio.  With the NATOPS indicating a 3 to 1 and 4 to 1 ratio for 50 KIAS and 72 KIAS respectively, this actually indicates a more shallow glideslope than our normal approach profile.  So why does it seem that our actual profile is steeper than this?  Flight test data is from “similar type aircraft”.  No indication of ECS on/off.  Nr is assumed 90% as opposed to our target of 94%.   No wind.  What to do?  See if you can maintain right above the horn (91%) and note the better glide ratio.  Please keep in mind however that maintaining a lower Nr in the descent will result in a lower Nr on Flare entry requiring a lower or more aggressive flare to build Nr.</a:t>
            </a:r>
          </a:p>
          <a:p>
            <a:endParaRPr lang="en-US" baseline="0" dirty="0" smtClean="0"/>
          </a:p>
          <a:p>
            <a:r>
              <a:rPr lang="en-US" baseline="0" dirty="0" smtClean="0"/>
              <a:t>GS: 4 to 1.  For every foot of altitude, you will travel 4 feet (no wind).  Enter at 600’ AGL, and travel 2,400’.  </a:t>
            </a:r>
          </a:p>
        </p:txBody>
      </p:sp>
      <p:sp>
        <p:nvSpPr>
          <p:cNvPr id="4" name="Slide Number Placeholder 3"/>
          <p:cNvSpPr>
            <a:spLocks noGrp="1"/>
          </p:cNvSpPr>
          <p:nvPr>
            <p:ph type="sldNum" sz="quarter" idx="10"/>
          </p:nvPr>
        </p:nvSpPr>
        <p:spPr/>
        <p:txBody>
          <a:bodyPr/>
          <a:lstStyle/>
          <a:p>
            <a:fld id="{6C760DB1-C34E-5344-B4D4-0354DD929DEA}" type="slidenum">
              <a:rPr lang="en-US" smtClean="0"/>
              <a:pPr/>
              <a:t>5</a:t>
            </a:fld>
            <a:endParaRPr lang="en-US"/>
          </a:p>
        </p:txBody>
      </p:sp>
    </p:spTree>
    <p:extLst>
      <p:ext uri="{BB962C8B-B14F-4D97-AF65-F5344CB8AC3E}">
        <p14:creationId xmlns:p14="http://schemas.microsoft.com/office/powerpoint/2010/main" val="1592501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90% Nr used to calculate.</a:t>
            </a:r>
          </a:p>
          <a:p>
            <a:r>
              <a:rPr lang="en-US" dirty="0" smtClean="0"/>
              <a:t>Does not account for flare or reaction time, ranges may vary. Expect longer ranges.  Anything greater or less</a:t>
            </a:r>
            <a:r>
              <a:rPr lang="en-US" baseline="0" dirty="0" smtClean="0"/>
              <a:t> than 90% Nr could create shorter ranges.</a:t>
            </a:r>
            <a:endParaRPr lang="en-US" dirty="0"/>
          </a:p>
        </p:txBody>
      </p:sp>
      <p:sp>
        <p:nvSpPr>
          <p:cNvPr id="4" name="Slide Number Placeholder 3"/>
          <p:cNvSpPr>
            <a:spLocks noGrp="1"/>
          </p:cNvSpPr>
          <p:nvPr>
            <p:ph type="sldNum" sz="quarter" idx="10"/>
          </p:nvPr>
        </p:nvSpPr>
        <p:spPr/>
        <p:txBody>
          <a:bodyPr/>
          <a:lstStyle/>
          <a:p>
            <a:fld id="{33286B60-ED0B-4487-8D16-01DA31FA442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286B60-ED0B-4487-8D16-01DA31FA442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Difficult to account for turns in a auto, simplify problem for straighten auto.  </a:t>
            </a:r>
          </a:p>
          <a:p>
            <a:r>
              <a:rPr lang="en-US" dirty="0"/>
              <a:t>	</a:t>
            </a:r>
            <a:r>
              <a:rPr lang="en-US" dirty="0" smtClean="0"/>
              <a:t>Airspeed indications erratic</a:t>
            </a:r>
          </a:p>
          <a:p>
            <a:endParaRPr lang="en-US" dirty="0" smtClean="0"/>
          </a:p>
          <a:p>
            <a:r>
              <a:rPr lang="en-US" dirty="0" smtClean="0"/>
              <a:t>Ideal conditions, no wind way.</a:t>
            </a:r>
          </a:p>
          <a:p>
            <a:endParaRPr lang="en-US" dirty="0" smtClean="0"/>
          </a:p>
          <a:p>
            <a:r>
              <a:rPr lang="en-US" dirty="0" smtClean="0"/>
              <a:t>Calculations</a:t>
            </a:r>
            <a:r>
              <a:rPr lang="en-US" baseline="0" dirty="0" smtClean="0"/>
              <a:t> do not account for reaction time and flare.</a:t>
            </a:r>
            <a:endParaRPr lang="en-US" dirty="0" smtClean="0"/>
          </a:p>
          <a:p>
            <a:r>
              <a:rPr lang="en-US" dirty="0"/>
              <a:t>	</a:t>
            </a:r>
          </a:p>
        </p:txBody>
      </p:sp>
      <p:sp>
        <p:nvSpPr>
          <p:cNvPr id="4" name="Slide Number Placeholder 3"/>
          <p:cNvSpPr>
            <a:spLocks noGrp="1"/>
          </p:cNvSpPr>
          <p:nvPr>
            <p:ph type="sldNum" sz="quarter" idx="10"/>
          </p:nvPr>
        </p:nvSpPr>
        <p:spPr/>
        <p:txBody>
          <a:bodyPr/>
          <a:lstStyle/>
          <a:p>
            <a:fld id="{33286B60-ED0B-4487-8D16-01DA31FA442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Lane,</a:t>
            </a:r>
            <a:r>
              <a:rPr lang="en-US" baseline="0" dirty="0" smtClean="0"/>
              <a:t> Lock, Sock</a:t>
            </a:r>
            <a:endParaRPr lang="en-US" dirty="0" smtClean="0"/>
          </a:p>
          <a:p>
            <a:endParaRPr lang="en-US" dirty="0" smtClean="0"/>
          </a:p>
          <a:p>
            <a:r>
              <a:rPr lang="en-US" dirty="0" smtClean="0"/>
              <a:t>What type of nose pitch is required?</a:t>
            </a:r>
          </a:p>
          <a:p>
            <a:r>
              <a:rPr lang="en-US" dirty="0" smtClean="0"/>
              <a:t>Dependent</a:t>
            </a:r>
            <a:r>
              <a:rPr lang="en-US" baseline="0" dirty="0" smtClean="0"/>
              <a:t> on winds, but calm day requires mostly level nose attitude.</a:t>
            </a:r>
          </a:p>
          <a:p>
            <a:endParaRPr lang="en-US" dirty="0" smtClean="0"/>
          </a:p>
          <a:p>
            <a:r>
              <a:rPr lang="en-US" dirty="0" smtClean="0"/>
              <a:t>Where are the winds?</a:t>
            </a:r>
          </a:p>
          <a:p>
            <a:r>
              <a:rPr lang="en-US" dirty="0" smtClean="0"/>
              <a:t>Expect winds</a:t>
            </a:r>
            <a:r>
              <a:rPr lang="en-US" baseline="0" dirty="0" smtClean="0"/>
              <a:t> to push you on the base away from the field.  Anticipate crab on final.</a:t>
            </a:r>
            <a:endParaRPr lang="en-US" dirty="0" smtClean="0"/>
          </a:p>
          <a:p>
            <a:endParaRPr lang="en-US" dirty="0" smtClean="0"/>
          </a:p>
          <a:p>
            <a:r>
              <a:rPr lang="en-US" dirty="0" smtClean="0"/>
              <a:t>10KTS Faster</a:t>
            </a:r>
            <a:r>
              <a:rPr lang="en-US" baseline="0" dirty="0" smtClean="0"/>
              <a:t> and 100 FT Higher than </a:t>
            </a:r>
            <a:r>
              <a:rPr lang="en-US" baseline="0" dirty="0" err="1" smtClean="0"/>
              <a:t>Natops</a:t>
            </a:r>
            <a:endParaRPr lang="en-US" baseline="0" dirty="0" smtClean="0"/>
          </a:p>
          <a:p>
            <a:endParaRPr lang="en-US" baseline="0" dirty="0" smtClean="0"/>
          </a:p>
          <a:p>
            <a:r>
              <a:rPr lang="en-US" sz="1200" kern="1200" dirty="0" smtClean="0">
                <a:solidFill>
                  <a:schemeClr val="tx1"/>
                </a:solidFill>
                <a:effectLst/>
                <a:latin typeface="+mn-lt"/>
                <a:ea typeface="+mn-ea"/>
                <a:cs typeface="+mn-cs"/>
              </a:rPr>
              <a:t>“LANE”= check 90 or 180 auto lane and call out any traffic in the lane.</a:t>
            </a:r>
          </a:p>
          <a:p>
            <a:r>
              <a:rPr lang="en-US" sz="1200" kern="1200" dirty="0" smtClean="0">
                <a:solidFill>
                  <a:schemeClr val="tx1"/>
                </a:solidFill>
                <a:effectLst/>
                <a:latin typeface="+mn-lt"/>
                <a:ea typeface="+mn-ea"/>
                <a:cs typeface="+mn-cs"/>
              </a:rPr>
              <a:t>“LOCK” = ensure shoulder harnesses are locked.</a:t>
            </a:r>
          </a:p>
          <a:p>
            <a:r>
              <a:rPr lang="en-US" sz="1200" kern="1200" dirty="0" smtClean="0">
                <a:solidFill>
                  <a:schemeClr val="tx1"/>
                </a:solidFill>
                <a:effectLst/>
                <a:latin typeface="+mn-lt"/>
                <a:ea typeface="+mn-ea"/>
                <a:cs typeface="+mn-cs"/>
              </a:rPr>
              <a:t>“SOCK” = check windsock, ensure there is no tailwind component, and note any crosswind</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Prior to Entry (600 </a:t>
            </a:r>
            <a:r>
              <a:rPr lang="en-US" sz="1200" kern="1200" dirty="0" err="1" smtClean="0">
                <a:solidFill>
                  <a:schemeClr val="tx1"/>
                </a:solidFill>
                <a:effectLst/>
                <a:latin typeface="+mn-lt"/>
                <a:ea typeface="+mn-ea"/>
                <a:cs typeface="+mn-cs"/>
              </a:rPr>
              <a:t>ft</a:t>
            </a:r>
            <a:r>
              <a:rPr lang="en-US" sz="1200" kern="1200" dirty="0" smtClean="0">
                <a:solidFill>
                  <a:schemeClr val="tx1"/>
                </a:solidFill>
                <a:effectLst/>
                <a:latin typeface="+mn-lt"/>
                <a:ea typeface="+mn-ea"/>
                <a:cs typeface="+mn-cs"/>
              </a:rPr>
              <a:t> AGL 70 KIAS)</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“ALTITUDE 600 FT, 70 KIAS” = confirm</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“VSI AT OR BELOW ZERO, AIRCRAFT IN TRIM” = confirm</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On Entry</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“DOWN” = smoothly lower the collective to the full down position in no less than 2 seconds.</a:t>
            </a:r>
          </a:p>
          <a:p>
            <a:r>
              <a:rPr lang="en-US" sz="1200" kern="1200" dirty="0" smtClean="0">
                <a:solidFill>
                  <a:schemeClr val="tx1"/>
                </a:solidFill>
                <a:effectLst/>
                <a:latin typeface="+mn-lt"/>
                <a:ea typeface="+mn-ea"/>
                <a:cs typeface="+mn-cs"/>
              </a:rPr>
              <a:t>“RIGHT” = use right pedal as necessary to center the ball and maintain balanced flight.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“IDLE” = smoothly rotate the twist grip to the flight idle position.</a:t>
            </a:r>
          </a:p>
          <a:p>
            <a:r>
              <a:rPr lang="en-US" sz="1200" kern="1200" dirty="0" smtClean="0">
                <a:solidFill>
                  <a:schemeClr val="tx1"/>
                </a:solidFill>
                <a:effectLst/>
                <a:latin typeface="+mn-lt"/>
                <a:ea typeface="+mn-ea"/>
                <a:cs typeface="+mn-cs"/>
              </a:rPr>
              <a:t>“TURN” = maintain balanced </a:t>
            </a:r>
            <a:r>
              <a:rPr lang="en-US" sz="1200" kern="1200" dirty="0" err="1" smtClean="0">
                <a:solidFill>
                  <a:schemeClr val="tx1"/>
                </a:solidFill>
                <a:effectLst/>
                <a:latin typeface="+mn-lt"/>
                <a:ea typeface="+mn-ea"/>
                <a:cs typeface="+mn-cs"/>
              </a:rPr>
              <a:t>flight,initiate</a:t>
            </a:r>
            <a:r>
              <a:rPr lang="en-US" sz="1200" kern="1200" dirty="0" smtClean="0">
                <a:solidFill>
                  <a:schemeClr val="tx1"/>
                </a:solidFill>
                <a:effectLst/>
                <a:latin typeface="+mn-lt"/>
                <a:ea typeface="+mn-ea"/>
                <a:cs typeface="+mn-cs"/>
              </a:rPr>
              <a:t> a turn to intercept course line, and establish a crosswind correction as necessary.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3286B60-ED0B-4487-8D16-01DA31FA442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03600" y="1611313"/>
            <a:ext cx="2344738"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p:cNvSpPr>
          <p:nvPr userDrawn="1"/>
        </p:nvSpPr>
        <p:spPr>
          <a:xfrm>
            <a:off x="1071563" y="255588"/>
            <a:ext cx="7015162" cy="777875"/>
          </a:xfrm>
          <a:prstGeom prst="rect">
            <a:avLst/>
          </a:prstGeom>
        </p:spPr>
        <p:txBody>
          <a:bodyPr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defRPr/>
            </a:pPr>
            <a:r>
              <a:rPr lang="en-US" sz="4800" i="1" dirty="0" smtClean="0">
                <a:solidFill>
                  <a:schemeClr val="bg1"/>
                </a:solidFill>
                <a:effectLst>
                  <a:outerShdw blurRad="38100" dist="38100" dir="2700000" algn="tl">
                    <a:srgbClr val="000000">
                      <a:alpha val="43137"/>
                    </a:srgbClr>
                  </a:outerShdw>
                </a:effectLst>
                <a:latin typeface="Arial Black" panose="020B0A04020102020204" pitchFamily="34" charset="0"/>
              </a:rPr>
              <a:t>Vigilant Eagles</a:t>
            </a:r>
            <a:endParaRPr lang="en-US" sz="4800" i="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407823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6435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1219" y="299725"/>
            <a:ext cx="7015857" cy="777461"/>
          </a:xfrm>
          <a:prstGeom prst="rect">
            <a:avLst/>
          </a:prstGeom>
        </p:spPr>
        <p:txBody>
          <a:bodyPr>
            <a:noAutofit/>
          </a:bodyPr>
          <a:lstStyle>
            <a:lvl1pPr algn="ctr">
              <a:defRPr sz="3600" b="1">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6850"/>
            <a:ext cx="7886700" cy="471011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141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6876"/>
            <a:ext cx="3886200" cy="47200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456876"/>
            <a:ext cx="3886200" cy="47200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1071219" y="299725"/>
            <a:ext cx="7015857" cy="777461"/>
          </a:xfrm>
          <a:prstGeom prst="rect">
            <a:avLst/>
          </a:prstGeom>
        </p:spPr>
        <p:txBody>
          <a:bodyPr>
            <a:noAutofit/>
          </a:bodyPr>
          <a:lstStyle>
            <a:lvl1pPr algn="ctr">
              <a:defRPr sz="3600" b="1">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8313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4325"/>
            <a:ext cx="7772400" cy="1470025"/>
          </a:xfrm>
        </p:spPr>
        <p:txBody>
          <a:bodyPr>
            <a:normAutofit/>
          </a:bodyPr>
          <a:lstStyle>
            <a:lvl1pPr>
              <a:defRPr sz="4000" b="1">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1892900"/>
            <a:ext cx="6400800" cy="1752600"/>
          </a:xfrm>
        </p:spPr>
        <p:txBody>
          <a:bodyPr/>
          <a:lstStyle>
            <a:lvl1pPr marL="0" indent="0" algn="ctr">
              <a:buNone/>
              <a:defRPr>
                <a:solidFill>
                  <a:schemeClr val="tx1">
                    <a:tint val="75000"/>
                  </a:schemeClr>
                </a:solidFill>
                <a:latin typeface="Calibri (Body)"/>
                <a:cs typeface="Calibri (Body)"/>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2186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39" y="1376112"/>
            <a:ext cx="8668875" cy="4711588"/>
          </a:xfrm>
        </p:spPr>
        <p:txBody>
          <a:bodyPr/>
          <a:lstStyle>
            <a:lvl1pPr>
              <a:defRPr sz="2800">
                <a:latin typeface="Arial"/>
                <a:cs typeface="Arial"/>
              </a:defRPr>
            </a:lvl1pPr>
            <a:lvl2pPr>
              <a:defRPr sz="2400">
                <a:latin typeface="Arial"/>
                <a:cs typeface="Arial"/>
              </a:defRPr>
            </a:lvl2pPr>
            <a:lvl3pPr>
              <a:defRPr sz="2000">
                <a:latin typeface="Arial"/>
                <a:cs typeface="Arial"/>
              </a:defRPr>
            </a:lvl3pPr>
            <a:lvl4pPr>
              <a:defRPr sz="1800">
                <a:latin typeface="Arial"/>
                <a:cs typeface="Arial"/>
              </a:defRPr>
            </a:lvl4pPr>
            <a:lvl5pPr>
              <a:defRPr sz="18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03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01301"/>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41063"/>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01301"/>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41063"/>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itle 1"/>
          <p:cNvSpPr>
            <a:spLocks noGrp="1"/>
          </p:cNvSpPr>
          <p:nvPr>
            <p:ph type="title"/>
          </p:nvPr>
        </p:nvSpPr>
        <p:spPr>
          <a:xfrm>
            <a:off x="1186339" y="74094"/>
            <a:ext cx="6737521" cy="962023"/>
          </a:xfrm>
        </p:spPr>
        <p:txBody>
          <a:bodyPr>
            <a:normAutofit/>
          </a:bodyPr>
          <a:lstStyle>
            <a:lvl1pPr algn="l">
              <a:defRPr sz="4000" i="1">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69692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4000" b="1">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5652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p:nvPr>
        </p:nvSpPr>
        <p:spPr>
          <a:xfrm>
            <a:off x="1186339" y="74094"/>
            <a:ext cx="6737521" cy="962023"/>
          </a:xfrm>
        </p:spPr>
        <p:txBody>
          <a:bodyPr>
            <a:normAutofit/>
          </a:bodyPr>
          <a:lstStyle>
            <a:lvl1pPr algn="l">
              <a:defRPr sz="4000" i="1">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22999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 name="Rectangle 6"/>
          <p:cNvSpPr/>
          <p:nvPr userDrawn="1"/>
        </p:nvSpPr>
        <p:spPr>
          <a:xfrm>
            <a:off x="0" y="0"/>
            <a:ext cx="9144000" cy="109696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7"/>
          <p:cNvPicPr>
            <a:picLocks noChangeAspect="1"/>
          </p:cNvPicPr>
          <p:nvPr userDrawn="1"/>
        </p:nvPicPr>
        <p:blipFill>
          <a:blip r:embed="rId11"/>
          <a:stretch>
            <a:fillRect/>
          </a:stretch>
        </p:blipFill>
        <p:spPr>
          <a:xfrm>
            <a:off x="8010525" y="142875"/>
            <a:ext cx="906463" cy="862013"/>
          </a:xfrm>
          <a:prstGeom prst="rect">
            <a:avLst/>
          </a:prstGeom>
          <a:effectLst>
            <a:outerShdw blurRad="50800" dist="38100" algn="l" rotWithShape="0">
              <a:prstClr val="black">
                <a:alpha val="40000"/>
              </a:prstClr>
            </a:outerShdw>
          </a:effectLst>
        </p:spPr>
      </p:pic>
      <p:pic>
        <p:nvPicPr>
          <p:cNvPr id="9" name="Picture 11" descr="tw5"/>
          <p:cNvPicPr>
            <a:picLocks noChangeAspect="1" noChangeArrowheads="1"/>
          </p:cNvPicPr>
          <p:nvPr userDrawn="1"/>
        </p:nvPicPr>
        <p:blipFill>
          <a:blip r:embed="rId12"/>
          <a:srcRect/>
          <a:stretch>
            <a:fillRect/>
          </a:stretch>
        </p:blipFill>
        <p:spPr bwMode="auto">
          <a:xfrm>
            <a:off x="222250" y="234950"/>
            <a:ext cx="812800" cy="706438"/>
          </a:xfrm>
          <a:prstGeom prst="rect">
            <a:avLst/>
          </a:prstGeom>
          <a:noFill/>
          <a:ln w="9525">
            <a:noFill/>
            <a:miter lim="800000"/>
            <a:headEnd/>
            <a:tailEnd/>
          </a:ln>
          <a:effectLst>
            <a:outerShdw blurRad="50800" dist="38100" algn="l" rotWithShape="0">
              <a:prstClr val="black">
                <a:alpha val="40000"/>
              </a:prstClr>
            </a:outerShdw>
          </a:effectLst>
        </p:spPr>
      </p:pic>
      <p:sp>
        <p:nvSpPr>
          <p:cNvPr id="10" name="Rectangle 9"/>
          <p:cNvSpPr/>
          <p:nvPr userDrawn="1"/>
        </p:nvSpPr>
        <p:spPr>
          <a:xfrm>
            <a:off x="0" y="6557554"/>
            <a:ext cx="9144000" cy="191860"/>
          </a:xfrm>
          <a:prstGeom prst="rect">
            <a:avLst/>
          </a:prstGeom>
          <a:solidFill>
            <a:schemeClr val="accent5">
              <a:lumMod val="50000"/>
            </a:schemeClr>
          </a:solidFill>
          <a:ln>
            <a:noFill/>
          </a:ln>
          <a:effectLst>
            <a:softEdge rad="12700"/>
          </a:effectLst>
          <a:scene3d>
            <a:camera prst="orthographicFront"/>
            <a:lightRig rig="threeP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Footer Placeholder 4"/>
          <p:cNvSpPr txBox="1">
            <a:spLocks/>
          </p:cNvSpPr>
          <p:nvPr userDrawn="1"/>
        </p:nvSpPr>
        <p:spPr>
          <a:xfrm>
            <a:off x="1057275" y="6530975"/>
            <a:ext cx="1766888" cy="265113"/>
          </a:xfrm>
          <a:prstGeom prst="rect">
            <a:avLst/>
          </a:prstGeom>
          <a:solidFill>
            <a:schemeClr val="bg1"/>
          </a:solidFill>
        </p:spPr>
        <p:txBody>
          <a:bodyPr/>
          <a:lstStyle>
            <a:defPPr>
              <a:defRPr lang="en-US"/>
            </a:defPPr>
            <a:lvl1pPr marL="0" algn="l" defTabSz="457200" rtl="0" eaLnBrk="1" latinLnBrk="0" hangingPunct="1">
              <a:defRPr sz="12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sz="900" b="1" i="1" dirty="0" smtClean="0">
                <a:solidFill>
                  <a:schemeClr val="tx1"/>
                </a:solidFill>
                <a:latin typeface="Arial" panose="020B0604020202020204" pitchFamily="34" charset="0"/>
                <a:cs typeface="Arial" panose="020B0604020202020204" pitchFamily="34" charset="0"/>
              </a:rPr>
              <a:t>HELTRARON EIGHTEEN</a:t>
            </a:r>
            <a:endParaRPr lang="en-US" sz="900" b="1" i="1" dirty="0">
              <a:solidFill>
                <a:schemeClr val="tx1"/>
              </a:solidFill>
              <a:latin typeface="Arial" panose="020B0604020202020204" pitchFamily="34" charset="0"/>
              <a:cs typeface="Arial" panose="020B0604020202020204" pitchFamily="34" charset="0"/>
            </a:endParaRPr>
          </a:p>
        </p:txBody>
      </p:sp>
      <p:sp>
        <p:nvSpPr>
          <p:cNvPr id="12" name="Footer Placeholder 4"/>
          <p:cNvSpPr txBox="1">
            <a:spLocks/>
          </p:cNvSpPr>
          <p:nvPr userDrawn="1"/>
        </p:nvSpPr>
        <p:spPr>
          <a:xfrm>
            <a:off x="6181725" y="6523038"/>
            <a:ext cx="1766888" cy="263525"/>
          </a:xfrm>
          <a:prstGeom prst="rect">
            <a:avLst/>
          </a:prstGeom>
          <a:solidFill>
            <a:schemeClr val="bg1"/>
          </a:solidFill>
        </p:spPr>
        <p:txBody>
          <a:bodyPr/>
          <a:lstStyle>
            <a:defPPr>
              <a:defRPr lang="en-US"/>
            </a:defPPr>
            <a:lvl1pPr marL="0" algn="l" defTabSz="457200" rtl="0" eaLnBrk="1" latinLnBrk="0" hangingPunct="1">
              <a:defRPr sz="12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sz="900" b="1" i="1" dirty="0" smtClean="0">
                <a:solidFill>
                  <a:schemeClr val="tx1"/>
                </a:solidFill>
                <a:latin typeface="Arial" panose="020B0604020202020204" pitchFamily="34" charset="0"/>
                <a:cs typeface="Arial" panose="020B0604020202020204" pitchFamily="34" charset="0"/>
              </a:rPr>
              <a:t>WARRIORS TRAIN HERE</a:t>
            </a:r>
            <a:endParaRPr lang="en-US" sz="900" b="1" i="1" dirty="0">
              <a:solidFill>
                <a:schemeClr val="tx1"/>
              </a:solidFill>
              <a:latin typeface="Arial" panose="020B0604020202020204" pitchFamily="34" charset="0"/>
              <a:cs typeface="Arial" panose="020B0604020202020204" pitchFamily="34" charset="0"/>
            </a:endParaRPr>
          </a:p>
        </p:txBody>
      </p:sp>
      <p:sp>
        <p:nvSpPr>
          <p:cNvPr id="3" name="TextBox 2"/>
          <p:cNvSpPr txBox="1"/>
          <p:nvPr userDrawn="1"/>
        </p:nvSpPr>
        <p:spPr>
          <a:xfrm>
            <a:off x="8734425" y="6335713"/>
            <a:ext cx="409575" cy="261937"/>
          </a:xfrm>
          <a:prstGeom prst="rect">
            <a:avLst/>
          </a:prstGeom>
          <a:noFill/>
        </p:spPr>
        <p:txBody>
          <a:bodyPr>
            <a:spAutoFit/>
          </a:bodyPr>
          <a:lstStyle/>
          <a:p>
            <a:pPr algn="ctr">
              <a:defRPr/>
            </a:pPr>
            <a:fld id="{10AA768B-D834-4685-9B90-3A7664704287}" type="slidenum">
              <a:rPr lang="en-US" sz="1050">
                <a:cs typeface="Arial" panose="020B0604020202020204" pitchFamily="34" charset="0"/>
              </a:rPr>
              <a:pPr algn="ctr">
                <a:defRPr/>
              </a:pPr>
              <a:t>‹#›</a:t>
            </a:fld>
            <a:endParaRPr lang="en-US" sz="1050" dirty="0">
              <a:cs typeface="Arial" panose="020B0604020202020204" pitchFamily="34" charset="0"/>
            </a:endParaRPr>
          </a:p>
        </p:txBody>
      </p:sp>
    </p:spTree>
    <p:extLst>
      <p:ext uri="{BB962C8B-B14F-4D97-AF65-F5344CB8AC3E}">
        <p14:creationId xmlns:p14="http://schemas.microsoft.com/office/powerpoint/2010/main" val="4731833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64" r:id="rId9"/>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4013200"/>
            <a:ext cx="9144000" cy="1470025"/>
          </a:xfrm>
        </p:spPr>
        <p:txBody>
          <a:bodyPr>
            <a:normAutofit/>
          </a:bodyPr>
          <a:lstStyle/>
          <a:p>
            <a:pPr algn="ctr"/>
            <a:r>
              <a:rPr lang="en-US" i="1" dirty="0" smtClean="0"/>
              <a:t>TH-57 Autorotation </a:t>
            </a:r>
            <a:br>
              <a:rPr lang="en-US" i="1" dirty="0" smtClean="0"/>
            </a:br>
            <a:r>
              <a:rPr lang="en-US" i="1" dirty="0" smtClean="0"/>
              <a:t>Variables and Procedures Review </a:t>
            </a:r>
            <a:endParaRPr lang="en-US" i="1" dirty="0"/>
          </a:p>
        </p:txBody>
      </p:sp>
    </p:spTree>
    <p:extLst>
      <p:ext uri="{BB962C8B-B14F-4D97-AF65-F5344CB8AC3E}">
        <p14:creationId xmlns:p14="http://schemas.microsoft.com/office/powerpoint/2010/main" val="683606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FTI</a:t>
            </a:r>
            <a:endParaRPr lang="en-US" dirty="0"/>
          </a:p>
        </p:txBody>
      </p:sp>
      <p:sp>
        <p:nvSpPr>
          <p:cNvPr id="4" name="Content Placeholder 3"/>
          <p:cNvSpPr>
            <a:spLocks noGrp="1"/>
          </p:cNvSpPr>
          <p:nvPr>
            <p:ph sz="half" idx="2"/>
          </p:nvPr>
        </p:nvSpPr>
        <p:spPr/>
        <p:txBody>
          <a:bodyPr/>
          <a:lstStyle/>
          <a:p>
            <a:r>
              <a:rPr lang="en-US" dirty="0" smtClean="0"/>
              <a:t>Transition to 50 to 60 KTS descending attitude.  Monitor Nr and control between 90 and 107 % with collective (optimum 94 to 95%).</a:t>
            </a:r>
            <a:endParaRPr lang="en-US" dirty="0"/>
          </a:p>
        </p:txBody>
      </p:sp>
      <p:sp>
        <p:nvSpPr>
          <p:cNvPr id="5" name="Text Placeholder 4"/>
          <p:cNvSpPr>
            <a:spLocks noGrp="1"/>
          </p:cNvSpPr>
          <p:nvPr>
            <p:ph type="body" sz="quarter" idx="3"/>
          </p:nvPr>
        </p:nvSpPr>
        <p:spPr/>
        <p:txBody>
          <a:bodyPr/>
          <a:lstStyle/>
          <a:p>
            <a:r>
              <a:rPr lang="en-US" dirty="0" smtClean="0"/>
              <a:t>NATOPS</a:t>
            </a:r>
            <a:endParaRPr lang="en-US" dirty="0"/>
          </a:p>
        </p:txBody>
      </p:sp>
      <p:sp>
        <p:nvSpPr>
          <p:cNvPr id="6" name="Content Placeholder 5"/>
          <p:cNvSpPr>
            <a:spLocks noGrp="1"/>
          </p:cNvSpPr>
          <p:nvPr>
            <p:ph sz="quarter" idx="4"/>
          </p:nvPr>
        </p:nvSpPr>
        <p:spPr/>
        <p:txBody>
          <a:bodyPr/>
          <a:lstStyle/>
          <a:p>
            <a:pPr>
              <a:buNone/>
            </a:pPr>
            <a:r>
              <a:rPr lang="en-US" dirty="0" smtClean="0"/>
              <a:t>PAC: “Attitude, Nr, Ball”</a:t>
            </a:r>
            <a:endParaRPr lang="en-US" dirty="0"/>
          </a:p>
        </p:txBody>
      </p:sp>
      <p:sp>
        <p:nvSpPr>
          <p:cNvPr id="2" name="Title 1"/>
          <p:cNvSpPr>
            <a:spLocks noGrp="1"/>
          </p:cNvSpPr>
          <p:nvPr>
            <p:ph type="title"/>
          </p:nvPr>
        </p:nvSpPr>
        <p:spPr>
          <a:xfrm>
            <a:off x="0" y="74094"/>
            <a:ext cx="9143999" cy="962023"/>
          </a:xfrm>
        </p:spPr>
        <p:txBody>
          <a:bodyPr>
            <a:normAutofit/>
          </a:bodyPr>
          <a:lstStyle/>
          <a:p>
            <a:pPr algn="ctr"/>
            <a:r>
              <a:rPr lang="en-US" sz="3600" b="1" dirty="0">
                <a:solidFill>
                  <a:schemeClr val="bg1"/>
                </a:solidFill>
                <a:latin typeface="Arial" panose="020B0604020202020204" pitchFamily="34" charset="0"/>
                <a:cs typeface="Arial" panose="020B0604020202020204" pitchFamily="34" charset="0"/>
              </a:rPr>
              <a:t>Transition to Final</a:t>
            </a:r>
            <a:endParaRPr lang="en-US"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080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FTI</a:t>
            </a:r>
            <a:endParaRPr lang="en-US" dirty="0"/>
          </a:p>
        </p:txBody>
      </p:sp>
      <p:sp>
        <p:nvSpPr>
          <p:cNvPr id="4" name="Content Placeholder 3"/>
          <p:cNvSpPr>
            <a:spLocks noGrp="1"/>
          </p:cNvSpPr>
          <p:nvPr>
            <p:ph sz="half" idx="2"/>
          </p:nvPr>
        </p:nvSpPr>
        <p:spPr/>
        <p:txBody>
          <a:bodyPr/>
          <a:lstStyle/>
          <a:p>
            <a:r>
              <a:rPr lang="en-US" dirty="0" smtClean="0"/>
              <a:t>Intercept the course line and establish crosswind correction as necessary.  Maintain the 50 to 60 KTS descending attitude.</a:t>
            </a:r>
          </a:p>
          <a:p>
            <a:r>
              <a:rPr lang="en-US" dirty="0" smtClean="0"/>
              <a:t>Ensure Collective is full down by 150 feet AGL</a:t>
            </a:r>
            <a:endParaRPr lang="en-US" dirty="0"/>
          </a:p>
        </p:txBody>
      </p:sp>
      <p:sp>
        <p:nvSpPr>
          <p:cNvPr id="5" name="Text Placeholder 4"/>
          <p:cNvSpPr>
            <a:spLocks noGrp="1"/>
          </p:cNvSpPr>
          <p:nvPr>
            <p:ph type="body" sz="quarter" idx="3"/>
          </p:nvPr>
        </p:nvSpPr>
        <p:spPr/>
        <p:txBody>
          <a:bodyPr/>
          <a:lstStyle/>
          <a:p>
            <a:r>
              <a:rPr lang="en-US" dirty="0" err="1" smtClean="0"/>
              <a:t>Verbals</a:t>
            </a:r>
            <a:endParaRPr lang="en-US" dirty="0"/>
          </a:p>
        </p:txBody>
      </p:sp>
      <p:sp>
        <p:nvSpPr>
          <p:cNvPr id="6" name="Content Placeholder 5"/>
          <p:cNvSpPr>
            <a:spLocks noGrp="1"/>
          </p:cNvSpPr>
          <p:nvPr>
            <p:ph sz="quarter" idx="4"/>
          </p:nvPr>
        </p:nvSpPr>
        <p:spPr/>
        <p:txBody>
          <a:bodyPr/>
          <a:lstStyle/>
          <a:p>
            <a:pPr marL="0" indent="0">
              <a:buNone/>
            </a:pPr>
            <a:r>
              <a:rPr lang="en-US" dirty="0" smtClean="0"/>
              <a:t>PAC: “200’ On </a:t>
            </a:r>
            <a:r>
              <a:rPr lang="en-US" dirty="0" err="1" smtClean="0"/>
              <a:t>Courseline</a:t>
            </a:r>
            <a:r>
              <a:rPr lang="en-US" dirty="0" smtClean="0"/>
              <a:t>”</a:t>
            </a:r>
          </a:p>
          <a:p>
            <a:pPr marL="0" indent="0">
              <a:buNone/>
            </a:pPr>
            <a:endParaRPr lang="en-US" dirty="0"/>
          </a:p>
          <a:p>
            <a:pPr marL="0" indent="0">
              <a:buNone/>
            </a:pPr>
            <a:r>
              <a:rPr lang="en-US" dirty="0" smtClean="0"/>
              <a:t>PAC: “150’ Collective Full 	Down”</a:t>
            </a:r>
            <a:endParaRPr lang="en-US" dirty="0"/>
          </a:p>
        </p:txBody>
      </p:sp>
      <p:sp>
        <p:nvSpPr>
          <p:cNvPr id="2" name="Title 1"/>
          <p:cNvSpPr>
            <a:spLocks noGrp="1"/>
          </p:cNvSpPr>
          <p:nvPr>
            <p:ph type="title"/>
          </p:nvPr>
        </p:nvSpPr>
        <p:spPr>
          <a:xfrm>
            <a:off x="0" y="74094"/>
            <a:ext cx="9143999" cy="962023"/>
          </a:xfrm>
        </p:spPr>
        <p:txBody>
          <a:bodyPr>
            <a:normAutofit/>
          </a:bodyPr>
          <a:lstStyle/>
          <a:p>
            <a:pPr algn="ctr"/>
            <a:r>
              <a:rPr lang="en-US" sz="3600" b="1" dirty="0">
                <a:solidFill>
                  <a:schemeClr val="bg1"/>
                </a:solidFill>
                <a:latin typeface="Arial" panose="020B0604020202020204" pitchFamily="34" charset="0"/>
                <a:cs typeface="Arial" panose="020B0604020202020204" pitchFamily="34" charset="0"/>
              </a:rPr>
              <a:t>Final</a:t>
            </a:r>
            <a:endParaRPr lang="en-US"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4668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FTI</a:t>
            </a:r>
            <a:endParaRPr lang="en-US" dirty="0"/>
          </a:p>
        </p:txBody>
      </p:sp>
      <p:sp>
        <p:nvSpPr>
          <p:cNvPr id="4" name="Content Placeholder 3"/>
          <p:cNvSpPr>
            <a:spLocks noGrp="1"/>
          </p:cNvSpPr>
          <p:nvPr>
            <p:ph sz="half" idx="2"/>
          </p:nvPr>
        </p:nvSpPr>
        <p:spPr/>
        <p:txBody>
          <a:bodyPr/>
          <a:lstStyle/>
          <a:p>
            <a:r>
              <a:rPr lang="en-US" dirty="0" smtClean="0"/>
              <a:t>At 75 to 100’ AGL flare with cyclic in order to reduce rate of descent, reduce groundspeed, and increase Nr.</a:t>
            </a:r>
          </a:p>
          <a:p>
            <a:r>
              <a:rPr lang="en-US" dirty="0" smtClean="0"/>
              <a:t>Adjust flare as required to achieve desired groundspeed and minimal rate of descent.</a:t>
            </a:r>
            <a:endParaRPr lang="en-US" dirty="0"/>
          </a:p>
        </p:txBody>
      </p:sp>
      <p:sp>
        <p:nvSpPr>
          <p:cNvPr id="5" name="Text Placeholder 4"/>
          <p:cNvSpPr>
            <a:spLocks noGrp="1"/>
          </p:cNvSpPr>
          <p:nvPr>
            <p:ph type="body" sz="quarter" idx="3"/>
          </p:nvPr>
        </p:nvSpPr>
        <p:spPr/>
        <p:txBody>
          <a:bodyPr/>
          <a:lstStyle/>
          <a:p>
            <a:r>
              <a:rPr lang="en-US" dirty="0" err="1" smtClean="0"/>
              <a:t>Verbals</a:t>
            </a:r>
            <a:endParaRPr lang="en-US" dirty="0"/>
          </a:p>
        </p:txBody>
      </p:sp>
      <p:sp>
        <p:nvSpPr>
          <p:cNvPr id="6" name="Content Placeholder 5"/>
          <p:cNvSpPr>
            <a:spLocks noGrp="1"/>
          </p:cNvSpPr>
          <p:nvPr>
            <p:ph sz="quarter" idx="4"/>
          </p:nvPr>
        </p:nvSpPr>
        <p:spPr/>
        <p:txBody>
          <a:bodyPr>
            <a:normAutofit fontScale="92500" lnSpcReduction="10000"/>
          </a:bodyPr>
          <a:lstStyle/>
          <a:p>
            <a:pPr>
              <a:buNone/>
            </a:pPr>
            <a:r>
              <a:rPr lang="en-US" u="sng" dirty="0" smtClean="0"/>
              <a:t>Power Recovery</a:t>
            </a:r>
          </a:p>
          <a:p>
            <a:pPr>
              <a:buNone/>
            </a:pPr>
            <a:r>
              <a:rPr lang="en-US" dirty="0" smtClean="0"/>
              <a:t>PAC: “100’ Flare, Twist Grip Full Open”</a:t>
            </a:r>
          </a:p>
          <a:p>
            <a:pPr>
              <a:buNone/>
            </a:pPr>
            <a:r>
              <a:rPr lang="en-US" dirty="0" smtClean="0"/>
              <a:t>PNAC: “</a:t>
            </a:r>
            <a:r>
              <a:rPr lang="en-US" dirty="0"/>
              <a:t>Roger Twist Grip Full Open</a:t>
            </a:r>
            <a:r>
              <a:rPr lang="en-US" dirty="0" smtClean="0"/>
              <a:t>”</a:t>
            </a:r>
            <a:r>
              <a:rPr lang="en-US" dirty="0"/>
              <a:t> </a:t>
            </a:r>
            <a:endParaRPr lang="en-US" dirty="0" smtClean="0"/>
          </a:p>
          <a:p>
            <a:pPr>
              <a:buNone/>
            </a:pPr>
            <a:endParaRPr lang="en-US" dirty="0" smtClean="0"/>
          </a:p>
          <a:p>
            <a:pPr>
              <a:buNone/>
            </a:pPr>
            <a:r>
              <a:rPr lang="en-US" u="sng" dirty="0" smtClean="0"/>
              <a:t>Full Auto</a:t>
            </a:r>
            <a:endParaRPr lang="en-US" u="sng" dirty="0"/>
          </a:p>
          <a:p>
            <a:pPr>
              <a:buNone/>
            </a:pPr>
            <a:r>
              <a:rPr lang="en-US" dirty="0" smtClean="0"/>
              <a:t>PAC: “100’ </a:t>
            </a:r>
            <a:r>
              <a:rPr lang="en-US" dirty="0" err="1" smtClean="0"/>
              <a:t>Flare,Twist</a:t>
            </a:r>
            <a:r>
              <a:rPr lang="en-US" dirty="0" smtClean="0"/>
              <a:t> </a:t>
            </a:r>
            <a:r>
              <a:rPr lang="en-US" dirty="0"/>
              <a:t>Grip Flight Idle.</a:t>
            </a:r>
            <a:r>
              <a:rPr lang="en-US" dirty="0" smtClean="0"/>
              <a:t>”</a:t>
            </a:r>
            <a:endParaRPr lang="en-US" dirty="0"/>
          </a:p>
          <a:p>
            <a:pPr>
              <a:buNone/>
            </a:pPr>
            <a:r>
              <a:rPr lang="en-US" dirty="0" smtClean="0"/>
              <a:t>PNAC: “Roger, Twist Grip is Flight Idle”</a:t>
            </a:r>
          </a:p>
        </p:txBody>
      </p:sp>
      <p:sp>
        <p:nvSpPr>
          <p:cNvPr id="2" name="Title 1"/>
          <p:cNvSpPr>
            <a:spLocks noGrp="1"/>
          </p:cNvSpPr>
          <p:nvPr>
            <p:ph type="title"/>
          </p:nvPr>
        </p:nvSpPr>
        <p:spPr>
          <a:xfrm>
            <a:off x="0" y="74094"/>
            <a:ext cx="9143999" cy="962023"/>
          </a:xfrm>
        </p:spPr>
        <p:txBody>
          <a:bodyPr>
            <a:normAutofit/>
          </a:bodyPr>
          <a:lstStyle/>
          <a:p>
            <a:pPr algn="ctr"/>
            <a:r>
              <a:rPr lang="en-US" sz="3600" b="1" dirty="0">
                <a:solidFill>
                  <a:schemeClr val="bg1"/>
                </a:solidFill>
                <a:latin typeface="Arial" panose="020B0604020202020204" pitchFamily="34" charset="0"/>
                <a:cs typeface="Arial" panose="020B0604020202020204" pitchFamily="34" charset="0"/>
              </a:rPr>
              <a:t>Flare</a:t>
            </a:r>
            <a:endParaRPr lang="en-US"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994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FTI</a:t>
            </a:r>
            <a:endParaRPr lang="en-US" dirty="0"/>
          </a:p>
        </p:txBody>
      </p:sp>
      <p:sp>
        <p:nvSpPr>
          <p:cNvPr id="4" name="Content Placeholder 3"/>
          <p:cNvSpPr>
            <a:spLocks noGrp="1"/>
          </p:cNvSpPr>
          <p:nvPr>
            <p:ph sz="half" idx="2"/>
          </p:nvPr>
        </p:nvSpPr>
        <p:spPr/>
        <p:txBody>
          <a:bodyPr/>
          <a:lstStyle/>
          <a:p>
            <a:r>
              <a:rPr lang="en-US" dirty="0" smtClean="0"/>
              <a:t>10 to 15’ AGL, coordinate up collective and forward cyclic to slow the rate of descent and lower the </a:t>
            </a:r>
            <a:r>
              <a:rPr lang="en-US" dirty="0" err="1" smtClean="0"/>
              <a:t>noce</a:t>
            </a:r>
            <a:r>
              <a:rPr lang="en-US" dirty="0" smtClean="0"/>
              <a:t> to level attitude.  Maintain heading with the pedals.</a:t>
            </a:r>
            <a:endParaRPr lang="en-US" dirty="0"/>
          </a:p>
        </p:txBody>
      </p:sp>
      <p:sp>
        <p:nvSpPr>
          <p:cNvPr id="5" name="Text Placeholder 4"/>
          <p:cNvSpPr>
            <a:spLocks noGrp="1"/>
          </p:cNvSpPr>
          <p:nvPr>
            <p:ph type="body" sz="quarter" idx="3"/>
          </p:nvPr>
        </p:nvSpPr>
        <p:spPr/>
        <p:txBody>
          <a:bodyPr/>
          <a:lstStyle/>
          <a:p>
            <a:r>
              <a:rPr lang="en-US" dirty="0" err="1" smtClean="0"/>
              <a:t>Verbals</a:t>
            </a:r>
            <a:endParaRPr lang="en-US" dirty="0"/>
          </a:p>
        </p:txBody>
      </p:sp>
      <p:sp>
        <p:nvSpPr>
          <p:cNvPr id="6" name="Content Placeholder 5"/>
          <p:cNvSpPr>
            <a:spLocks noGrp="1"/>
          </p:cNvSpPr>
          <p:nvPr>
            <p:ph sz="quarter" idx="4"/>
          </p:nvPr>
        </p:nvSpPr>
        <p:spPr/>
        <p:txBody>
          <a:bodyPr/>
          <a:lstStyle/>
          <a:p>
            <a:pPr marL="0" indent="0">
              <a:buNone/>
            </a:pPr>
            <a:r>
              <a:rPr lang="en-US" dirty="0"/>
              <a:t>PAC: “10-15’ Pull, Pause, Level”</a:t>
            </a:r>
          </a:p>
          <a:p>
            <a:endParaRPr lang="en-US" dirty="0"/>
          </a:p>
          <a:p>
            <a:pPr marL="0" indent="0">
              <a:buNone/>
            </a:pPr>
            <a:r>
              <a:rPr lang="en-US" u="sng" dirty="0"/>
              <a:t>Power Recovery</a:t>
            </a:r>
          </a:p>
          <a:p>
            <a:pPr marL="0" indent="0">
              <a:buNone/>
            </a:pPr>
            <a:r>
              <a:rPr lang="en-US" dirty="0"/>
              <a:t>PAC: “5’ Taxi, Taxi, Taxi”</a:t>
            </a:r>
          </a:p>
          <a:p>
            <a:endParaRPr lang="en-US" dirty="0"/>
          </a:p>
          <a:p>
            <a:pPr marL="0" indent="0">
              <a:buNone/>
            </a:pPr>
            <a:r>
              <a:rPr lang="en-US" u="sng" dirty="0"/>
              <a:t>Full Auto</a:t>
            </a:r>
          </a:p>
          <a:p>
            <a:pPr marL="0" indent="0">
              <a:buNone/>
            </a:pPr>
            <a:r>
              <a:rPr lang="en-US" dirty="0"/>
              <a:t>PAC:“5’ Cushion, Cushion, Cushion.”</a:t>
            </a:r>
          </a:p>
          <a:p>
            <a:pPr>
              <a:buNone/>
            </a:pPr>
            <a:endParaRPr lang="en-US" dirty="0" smtClean="0"/>
          </a:p>
        </p:txBody>
      </p:sp>
      <p:sp>
        <p:nvSpPr>
          <p:cNvPr id="2" name="Title 1"/>
          <p:cNvSpPr>
            <a:spLocks noGrp="1"/>
          </p:cNvSpPr>
          <p:nvPr>
            <p:ph type="title"/>
          </p:nvPr>
        </p:nvSpPr>
        <p:spPr/>
        <p:txBody>
          <a:bodyPr>
            <a:normAutofit/>
          </a:bodyPr>
          <a:lstStyle/>
          <a:p>
            <a:pPr algn="ctr"/>
            <a:r>
              <a:rPr lang="en-US" sz="3600" b="1" dirty="0">
                <a:solidFill>
                  <a:schemeClr val="bg1"/>
                </a:solidFill>
                <a:latin typeface="Arial" panose="020B0604020202020204" pitchFamily="34" charset="0"/>
                <a:cs typeface="Arial" panose="020B0604020202020204" pitchFamily="34" charset="0"/>
              </a:rPr>
              <a:t>Recovery</a:t>
            </a:r>
            <a:endParaRPr lang="en-US"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702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r>
              <a:rPr lang="en-US" dirty="0" smtClean="0"/>
              <a:t>Spike Knock</a:t>
            </a:r>
          </a:p>
          <a:p>
            <a:pPr lvl="1"/>
            <a:r>
              <a:rPr lang="en-US" dirty="0" smtClean="0"/>
              <a:t>Low RPM, </a:t>
            </a:r>
          </a:p>
          <a:p>
            <a:pPr lvl="1"/>
            <a:r>
              <a:rPr lang="en-US" dirty="0" smtClean="0"/>
              <a:t>Poor Auto Landing, </a:t>
            </a:r>
          </a:p>
          <a:p>
            <a:pPr lvl="1"/>
            <a:r>
              <a:rPr lang="en-US" dirty="0" smtClean="0"/>
              <a:t>Low G (+.5)</a:t>
            </a:r>
          </a:p>
          <a:p>
            <a:r>
              <a:rPr lang="en-US" dirty="0" smtClean="0"/>
              <a:t>Pylon Whirl</a:t>
            </a:r>
          </a:p>
          <a:p>
            <a:pPr lvl="1"/>
            <a:r>
              <a:rPr lang="en-US" dirty="0" smtClean="0"/>
              <a:t>Blade Flapping/Mast Bumping.  </a:t>
            </a:r>
          </a:p>
          <a:p>
            <a:pPr lvl="1"/>
            <a:r>
              <a:rPr lang="en-US" dirty="0" smtClean="0"/>
              <a:t>Touchdown after an Auto</a:t>
            </a:r>
          </a:p>
          <a:p>
            <a:r>
              <a:rPr lang="en-US" dirty="0" err="1" smtClean="0"/>
              <a:t>Tailboom</a:t>
            </a:r>
            <a:r>
              <a:rPr lang="en-US" dirty="0" smtClean="0"/>
              <a:t> Dynamic Modes</a:t>
            </a:r>
          </a:p>
          <a:p>
            <a:pPr lvl="1"/>
            <a:r>
              <a:rPr lang="en-US" dirty="0" smtClean="0"/>
              <a:t>Touchdown after auto (~64% N%)</a:t>
            </a:r>
          </a:p>
          <a:p>
            <a:pPr lvl="1"/>
            <a:r>
              <a:rPr lang="en-US" dirty="0" err="1" smtClean="0"/>
              <a:t>Highspeed</a:t>
            </a:r>
            <a:r>
              <a:rPr lang="en-US" dirty="0" smtClean="0"/>
              <a:t> auto (68-73%Nr)</a:t>
            </a:r>
          </a:p>
          <a:p>
            <a:pPr lvl="1"/>
            <a:endParaRPr lang="en-US" dirty="0"/>
          </a:p>
        </p:txBody>
      </p:sp>
      <p:sp>
        <p:nvSpPr>
          <p:cNvPr id="8" name="Content Placeholder 7"/>
          <p:cNvSpPr>
            <a:spLocks noGrp="1"/>
          </p:cNvSpPr>
          <p:nvPr>
            <p:ph sz="half" idx="2"/>
          </p:nvPr>
        </p:nvSpPr>
        <p:spPr/>
        <p:txBody>
          <a:bodyPr/>
          <a:lstStyle/>
          <a:p>
            <a:endParaRPr lang="en-US"/>
          </a:p>
        </p:txBody>
      </p:sp>
      <p:pic>
        <p:nvPicPr>
          <p:cNvPr id="4" name="Picture 3"/>
          <p:cNvPicPr>
            <a:picLocks noChangeAspect="1"/>
          </p:cNvPicPr>
          <p:nvPr/>
        </p:nvPicPr>
        <p:blipFill>
          <a:blip r:embed="rId3"/>
          <a:stretch>
            <a:fillRect/>
          </a:stretch>
        </p:blipFill>
        <p:spPr>
          <a:xfrm>
            <a:off x="4495615" y="1317716"/>
            <a:ext cx="4471835" cy="5480520"/>
          </a:xfrm>
          <a:prstGeom prst="rect">
            <a:avLst/>
          </a:prstGeom>
        </p:spPr>
      </p:pic>
      <p:sp>
        <p:nvSpPr>
          <p:cNvPr id="6" name="Title 1"/>
          <p:cNvSpPr txBox="1">
            <a:spLocks/>
          </p:cNvSpPr>
          <p:nvPr/>
        </p:nvSpPr>
        <p:spPr bwMode="auto">
          <a:xfrm>
            <a:off x="1071219" y="221105"/>
            <a:ext cx="7015857" cy="777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lnSpc>
                <a:spcPct val="90000"/>
              </a:lnSpc>
              <a:spcBef>
                <a:spcPct val="0"/>
              </a:spcBef>
              <a:spcAft>
                <a:spcPct val="0"/>
              </a:spcAft>
              <a:defRPr sz="3600" b="1" kern="1200">
                <a:solidFill>
                  <a:schemeClr val="bg1"/>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a:lstStyle>
          <a:p>
            <a:pPr defTabSz="914400"/>
            <a:r>
              <a:rPr lang="en-US" i="1" dirty="0"/>
              <a:t>Hazards</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dirty="0" smtClean="0"/>
              <a:t>Controlled</a:t>
            </a:r>
          </a:p>
          <a:p>
            <a:pPr lvl="1"/>
            <a:r>
              <a:rPr lang="en-US" dirty="0" smtClean="0"/>
              <a:t>Airspeed</a:t>
            </a:r>
          </a:p>
          <a:p>
            <a:pPr lvl="1"/>
            <a:r>
              <a:rPr lang="en-US" dirty="0" smtClean="0"/>
              <a:t>Nr</a:t>
            </a:r>
          </a:p>
          <a:p>
            <a:pPr lvl="1"/>
            <a:r>
              <a:rPr lang="en-US" dirty="0" smtClean="0"/>
              <a:t>Trim</a:t>
            </a:r>
          </a:p>
          <a:p>
            <a:pPr lvl="1"/>
            <a:r>
              <a:rPr lang="en-US" dirty="0" smtClean="0"/>
              <a:t>Reaction Time</a:t>
            </a:r>
          </a:p>
          <a:p>
            <a:r>
              <a:rPr lang="en-US" dirty="0" smtClean="0"/>
              <a:t>Uncontrolled</a:t>
            </a:r>
          </a:p>
          <a:p>
            <a:pPr lvl="1"/>
            <a:r>
              <a:rPr lang="en-US" dirty="0" smtClean="0"/>
              <a:t>Gross Weight</a:t>
            </a:r>
          </a:p>
          <a:p>
            <a:pPr lvl="1"/>
            <a:r>
              <a:rPr lang="en-US" dirty="0" smtClean="0"/>
              <a:t>DA</a:t>
            </a:r>
          </a:p>
          <a:p>
            <a:pPr lvl="1"/>
            <a:r>
              <a:rPr lang="en-US" dirty="0" smtClean="0"/>
              <a:t>Wind</a:t>
            </a:r>
          </a:p>
          <a:p>
            <a:pPr lvl="1"/>
            <a:r>
              <a:rPr lang="en-US" dirty="0" smtClean="0"/>
              <a:t>Temperature</a:t>
            </a:r>
          </a:p>
        </p:txBody>
      </p:sp>
      <p:sp>
        <p:nvSpPr>
          <p:cNvPr id="4" name="Content Placeholder 3"/>
          <p:cNvSpPr>
            <a:spLocks noGrp="1"/>
          </p:cNvSpPr>
          <p:nvPr>
            <p:ph sz="half" idx="2"/>
          </p:nvPr>
        </p:nvSpPr>
        <p:spPr/>
        <p:txBody>
          <a:bodyPr>
            <a:normAutofit/>
          </a:bodyPr>
          <a:lstStyle/>
          <a:p>
            <a:r>
              <a:rPr lang="en-US" dirty="0" smtClean="0"/>
              <a:t>Self Critique</a:t>
            </a:r>
          </a:p>
          <a:p>
            <a:r>
              <a:rPr lang="en-US" dirty="0" smtClean="0"/>
              <a:t>Debrief:</a:t>
            </a:r>
          </a:p>
          <a:p>
            <a:pPr lvl="1"/>
            <a:r>
              <a:rPr lang="en-US" dirty="0" smtClean="0"/>
              <a:t>Conditions</a:t>
            </a:r>
          </a:p>
          <a:p>
            <a:pPr lvl="2"/>
            <a:r>
              <a:rPr lang="en-US" dirty="0" smtClean="0"/>
              <a:t>DA Effects	</a:t>
            </a:r>
          </a:p>
          <a:p>
            <a:pPr lvl="2"/>
            <a:r>
              <a:rPr lang="en-US" dirty="0" smtClean="0"/>
              <a:t>Winds</a:t>
            </a:r>
          </a:p>
          <a:p>
            <a:pPr lvl="1"/>
            <a:r>
              <a:rPr lang="en-US" dirty="0" smtClean="0"/>
              <a:t>Flare</a:t>
            </a:r>
          </a:p>
          <a:p>
            <a:pPr lvl="1"/>
            <a:r>
              <a:rPr lang="en-US" dirty="0" smtClean="0"/>
              <a:t>Pull</a:t>
            </a:r>
          </a:p>
        </p:txBody>
      </p:sp>
      <p:sp>
        <p:nvSpPr>
          <p:cNvPr id="2" name="Title 1"/>
          <p:cNvSpPr>
            <a:spLocks noGrp="1"/>
          </p:cNvSpPr>
          <p:nvPr>
            <p:ph type="title"/>
          </p:nvPr>
        </p:nvSpPr>
        <p:spPr/>
        <p:txBody>
          <a:bodyPr/>
          <a:lstStyle/>
          <a:p>
            <a:r>
              <a:rPr lang="en-US" i="1" dirty="0"/>
              <a:t>First Auto</a:t>
            </a:r>
            <a:endParaRPr lang="en-US" i="1" dirty="0"/>
          </a:p>
        </p:txBody>
      </p:sp>
    </p:spTree>
    <p:extLst>
      <p:ext uri="{BB962C8B-B14F-4D97-AF65-F5344CB8AC3E}">
        <p14:creationId xmlns:p14="http://schemas.microsoft.com/office/powerpoint/2010/main" val="2829566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8122"/>
            <a:ext cx="8229600" cy="1143000"/>
          </a:xfrm>
        </p:spPr>
        <p:txBody>
          <a:bodyPr/>
          <a:lstStyle/>
          <a:p>
            <a:r>
              <a:rPr lang="en-US" b="0" i="1" dirty="0" smtClean="0"/>
              <a:t>Questions?</a:t>
            </a:r>
            <a:endParaRPr lang="en-US" b="0" i="1" dirty="0"/>
          </a:p>
        </p:txBody>
      </p:sp>
    </p:spTree>
    <p:extLst>
      <p:ext uri="{BB962C8B-B14F-4D97-AF65-F5344CB8AC3E}">
        <p14:creationId xmlns:p14="http://schemas.microsoft.com/office/powerpoint/2010/main" val="3672355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NAVAIR 01-H57BC - NATOPS</a:t>
            </a:r>
          </a:p>
          <a:p>
            <a:r>
              <a:rPr lang="en-US" dirty="0" smtClean="0"/>
              <a:t>CNATRA P-457 – CONTACT FTI</a:t>
            </a:r>
          </a:p>
          <a:p>
            <a:r>
              <a:rPr lang="en-US" dirty="0"/>
              <a:t>COMTRAWINGFIVEINST </a:t>
            </a:r>
            <a:r>
              <a:rPr lang="en-US" dirty="0" smtClean="0"/>
              <a:t>3710.8U </a:t>
            </a:r>
            <a:r>
              <a:rPr lang="en-US" dirty="0" smtClean="0"/>
              <a:t>– RWOP</a:t>
            </a:r>
          </a:p>
          <a:p>
            <a:r>
              <a:rPr lang="en-US" dirty="0" smtClean="0"/>
              <a:t>CNATRA P402 (Rev. 04-11) – Systems </a:t>
            </a:r>
            <a:r>
              <a:rPr lang="en-US" dirty="0" err="1" smtClean="0"/>
              <a:t>Workboo</a:t>
            </a:r>
            <a:endParaRPr lang="en-US" dirty="0"/>
          </a:p>
        </p:txBody>
      </p:sp>
      <p:sp>
        <p:nvSpPr>
          <p:cNvPr id="2" name="Title 1"/>
          <p:cNvSpPr>
            <a:spLocks noGrp="1"/>
          </p:cNvSpPr>
          <p:nvPr>
            <p:ph type="title" idx="4294967295"/>
          </p:nvPr>
        </p:nvSpPr>
        <p:spPr>
          <a:xfrm>
            <a:off x="0" y="74613"/>
            <a:ext cx="9144000" cy="962025"/>
          </a:xfrm>
        </p:spPr>
        <p:txBody>
          <a:bodyPr/>
          <a:lstStyle/>
          <a:p>
            <a:pPr algn="ctr"/>
            <a:r>
              <a:rPr lang="en-US" sz="3600" b="1" dirty="0">
                <a:solidFill>
                  <a:schemeClr val="bg1"/>
                </a:solidFill>
              </a:rPr>
              <a:t>Reference</a:t>
            </a:r>
            <a:endParaRPr lang="en-US" sz="36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Auto Variables Review</a:t>
            </a:r>
          </a:p>
          <a:p>
            <a:r>
              <a:rPr lang="en-US" dirty="0" smtClean="0"/>
              <a:t>Auto Geometry</a:t>
            </a:r>
          </a:p>
          <a:p>
            <a:r>
              <a:rPr lang="en-US" dirty="0" smtClean="0"/>
              <a:t>FTI </a:t>
            </a:r>
            <a:r>
              <a:rPr lang="en-US" dirty="0" smtClean="0"/>
              <a:t>Procedures</a:t>
            </a:r>
          </a:p>
          <a:p>
            <a:r>
              <a:rPr lang="en-US" dirty="0" smtClean="0"/>
              <a:t>Hazards</a:t>
            </a:r>
            <a:endParaRPr lang="en-US" dirty="0" smtClean="0"/>
          </a:p>
          <a:p>
            <a:r>
              <a:rPr lang="en-US" dirty="0" smtClean="0"/>
              <a:t>First </a:t>
            </a:r>
            <a:r>
              <a:rPr lang="en-US" dirty="0" smtClean="0"/>
              <a:t>Auto</a:t>
            </a:r>
            <a:endParaRPr lang="en-US" dirty="0"/>
          </a:p>
          <a:p>
            <a:endParaRPr lang="en-US" dirty="0" smtClean="0"/>
          </a:p>
        </p:txBody>
      </p:sp>
      <p:sp>
        <p:nvSpPr>
          <p:cNvPr id="2" name="Title 1"/>
          <p:cNvSpPr>
            <a:spLocks noGrp="1"/>
          </p:cNvSpPr>
          <p:nvPr>
            <p:ph type="title" idx="4294967295"/>
          </p:nvPr>
        </p:nvSpPr>
        <p:spPr>
          <a:xfrm>
            <a:off x="0" y="74613"/>
            <a:ext cx="9144000" cy="962025"/>
          </a:xfrm>
        </p:spPr>
        <p:txBody>
          <a:bodyPr/>
          <a:lstStyle/>
          <a:p>
            <a:pPr algn="ctr"/>
            <a:r>
              <a:rPr lang="en-US" sz="3600" b="1" dirty="0">
                <a:solidFill>
                  <a:schemeClr val="bg1"/>
                </a:solidFill>
              </a:rPr>
              <a:t>Outline</a:t>
            </a:r>
            <a:endParaRPr lang="en-US" sz="3600" b="1" dirty="0">
              <a:solidFill>
                <a:schemeClr val="bg1"/>
              </a:solidFill>
            </a:endParaRPr>
          </a:p>
        </p:txBody>
      </p:sp>
      <p:sp>
        <p:nvSpPr>
          <p:cNvPr id="4" name="Rectangle 3"/>
          <p:cNvSpPr/>
          <p:nvPr/>
        </p:nvSpPr>
        <p:spPr>
          <a:xfrm>
            <a:off x="-1506796" y="2019333"/>
            <a:ext cx="184666" cy="523220"/>
          </a:xfrm>
          <a:prstGeom prst="rect">
            <a:avLst/>
          </a:prstGeom>
        </p:spPr>
        <p:txBody>
          <a:bodyPr wrap="none">
            <a:spAutoFit/>
          </a:bodyPr>
          <a:lstStyle/>
          <a:p>
            <a:r>
              <a:rPr lang="en-US" sz="2800" dirty="0">
                <a:solidFill>
                  <a:prstClr val="black"/>
                </a:solidFill>
                <a:latin typeface="Arial"/>
                <a:cs typeface="Arial"/>
              </a:rPr>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6730" y="1456876"/>
            <a:ext cx="3886200" cy="4720087"/>
          </a:xfrm>
        </p:spPr>
        <p:txBody>
          <a:bodyPr>
            <a:normAutofit/>
          </a:bodyPr>
          <a:lstStyle/>
          <a:p>
            <a:r>
              <a:rPr lang="en-US" dirty="0" smtClean="0"/>
              <a:t>Controlled</a:t>
            </a:r>
          </a:p>
          <a:p>
            <a:pPr lvl="1"/>
            <a:r>
              <a:rPr lang="en-US" dirty="0" smtClean="0"/>
              <a:t>Airspeed</a:t>
            </a:r>
          </a:p>
          <a:p>
            <a:pPr lvl="1"/>
            <a:r>
              <a:rPr lang="en-US" dirty="0" smtClean="0"/>
              <a:t>Nr</a:t>
            </a:r>
          </a:p>
          <a:p>
            <a:pPr lvl="1"/>
            <a:r>
              <a:rPr lang="en-US" dirty="0" smtClean="0"/>
              <a:t>Reaction Time</a:t>
            </a:r>
          </a:p>
          <a:p>
            <a:r>
              <a:rPr lang="en-US" dirty="0" smtClean="0"/>
              <a:t>Uncontrolled</a:t>
            </a:r>
          </a:p>
          <a:p>
            <a:pPr lvl="1"/>
            <a:r>
              <a:rPr lang="en-US" dirty="0" smtClean="0"/>
              <a:t>Gross Weight</a:t>
            </a:r>
          </a:p>
          <a:p>
            <a:pPr lvl="1"/>
            <a:r>
              <a:rPr lang="en-US" dirty="0" smtClean="0"/>
              <a:t>DA</a:t>
            </a:r>
          </a:p>
          <a:p>
            <a:pPr lvl="1"/>
            <a:r>
              <a:rPr lang="en-US" dirty="0" smtClean="0"/>
              <a:t>Wind</a:t>
            </a:r>
          </a:p>
          <a:p>
            <a:pPr lvl="1"/>
            <a:r>
              <a:rPr lang="en-US" dirty="0" smtClean="0"/>
              <a:t>Temperature</a:t>
            </a:r>
          </a:p>
          <a:p>
            <a:pPr lvl="1"/>
            <a:r>
              <a:rPr lang="en-US" dirty="0" smtClean="0"/>
              <a:t>Reaction Time</a:t>
            </a:r>
          </a:p>
          <a:p>
            <a:pPr lvl="1"/>
            <a:endParaRPr lang="en-US" dirty="0" smtClean="0"/>
          </a:p>
        </p:txBody>
      </p:sp>
      <p:sp>
        <p:nvSpPr>
          <p:cNvPr id="2" name="Title 1"/>
          <p:cNvSpPr>
            <a:spLocks noGrp="1"/>
          </p:cNvSpPr>
          <p:nvPr>
            <p:ph type="title"/>
          </p:nvPr>
        </p:nvSpPr>
        <p:spPr>
          <a:xfrm>
            <a:off x="0" y="299725"/>
            <a:ext cx="9143999" cy="777461"/>
          </a:xfrm>
        </p:spPr>
        <p:txBody>
          <a:bodyPr/>
          <a:lstStyle/>
          <a:p>
            <a:r>
              <a:rPr lang="en-US" dirty="0" smtClean="0"/>
              <a:t>Variables</a:t>
            </a:r>
            <a:endParaRPr lang="en-US" dirty="0"/>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896" t="13918" r="12015" b="8981"/>
          <a:stretch/>
        </p:blipFill>
        <p:spPr bwMode="auto">
          <a:xfrm>
            <a:off x="3416713" y="1421316"/>
            <a:ext cx="5597406" cy="44898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362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3358" y="1376112"/>
            <a:ext cx="4291343" cy="2433888"/>
          </a:xfrm>
        </p:spPr>
        <p:txBody>
          <a:bodyPr/>
          <a:lstStyle/>
          <a:p>
            <a:pPr marL="0" indent="0">
              <a:buNone/>
            </a:pPr>
            <a:r>
              <a:rPr lang="en-US" sz="2400" dirty="0" smtClean="0"/>
              <a:t>FTI vs. NATOPS</a:t>
            </a:r>
          </a:p>
          <a:p>
            <a:pPr lvl="1">
              <a:buFont typeface="Arial"/>
              <a:buChar char="•"/>
            </a:pPr>
            <a:r>
              <a:rPr lang="en-US" dirty="0" smtClean="0"/>
              <a:t>FTI:  </a:t>
            </a:r>
          </a:p>
          <a:p>
            <a:pPr marL="914400" lvl="2" indent="0">
              <a:buNone/>
            </a:pPr>
            <a:r>
              <a:rPr lang="en-US" dirty="0" smtClean="0"/>
              <a:t>Nr maintained at or above 94% =&gt; Larger ROD &amp; GS.</a:t>
            </a:r>
          </a:p>
          <a:p>
            <a:pPr lvl="1">
              <a:buFont typeface="Arial"/>
              <a:buChar char="•"/>
            </a:pPr>
            <a:r>
              <a:rPr lang="en-US" dirty="0" smtClean="0"/>
              <a:t>NATOPS:  </a:t>
            </a:r>
          </a:p>
          <a:p>
            <a:pPr marL="914400" lvl="2" indent="0">
              <a:buNone/>
            </a:pPr>
            <a:r>
              <a:rPr lang="en-US" dirty="0" smtClean="0"/>
              <a:t>Assumes 90% Nr</a:t>
            </a:r>
            <a:endParaRPr lang="en-US" dirty="0"/>
          </a:p>
        </p:txBody>
      </p:sp>
      <p:sp>
        <p:nvSpPr>
          <p:cNvPr id="2" name="Title 1"/>
          <p:cNvSpPr>
            <a:spLocks noGrp="1"/>
          </p:cNvSpPr>
          <p:nvPr>
            <p:ph type="title" idx="4294967295"/>
          </p:nvPr>
        </p:nvSpPr>
        <p:spPr>
          <a:xfrm>
            <a:off x="0" y="74613"/>
            <a:ext cx="9144000" cy="962025"/>
          </a:xfrm>
        </p:spPr>
        <p:txBody>
          <a:bodyPr/>
          <a:lstStyle/>
          <a:p>
            <a:pPr algn="ctr"/>
            <a:r>
              <a:rPr lang="en-US" sz="3600" b="1" dirty="0">
                <a:solidFill>
                  <a:schemeClr val="bg1"/>
                </a:solidFill>
              </a:rPr>
              <a:t>TH-57 Glide Characteristics</a:t>
            </a:r>
            <a:endParaRPr lang="en-US" sz="3600" b="1" dirty="0">
              <a:solidFill>
                <a:schemeClr val="bg1"/>
              </a:solidFill>
            </a:endParaRPr>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7278" t="18640" r="30232" b="20265"/>
          <a:stretch/>
        </p:blipFill>
        <p:spPr bwMode="auto">
          <a:xfrm>
            <a:off x="457200" y="1321791"/>
            <a:ext cx="3610823" cy="509255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ine Callout 1 6"/>
          <p:cNvSpPr/>
          <p:nvPr/>
        </p:nvSpPr>
        <p:spPr>
          <a:xfrm>
            <a:off x="5067300" y="5334000"/>
            <a:ext cx="1905000" cy="685800"/>
          </a:xfrm>
          <a:prstGeom prst="borderCallout1">
            <a:avLst>
              <a:gd name="adj1" fmla="val 18750"/>
              <a:gd name="adj2" fmla="val -8333"/>
              <a:gd name="adj3" fmla="val -14718"/>
              <a:gd name="adj4" fmla="val -79690"/>
            </a:avLst>
          </a:pr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panose="020B0604020202020204" pitchFamily="34" charset="0"/>
                <a:cs typeface="Arial" panose="020B0604020202020204" pitchFamily="34" charset="0"/>
              </a:rPr>
              <a:t>Glide Ratio: </a:t>
            </a:r>
          </a:p>
          <a:p>
            <a:pPr algn="ctr"/>
            <a:r>
              <a:rPr lang="en-US" sz="1400" dirty="0" smtClean="0">
                <a:solidFill>
                  <a:srgbClr val="000000"/>
                </a:solidFill>
                <a:latin typeface="Arial" panose="020B0604020202020204" pitchFamily="34" charset="0"/>
                <a:cs typeface="Arial" panose="020B0604020202020204" pitchFamily="34" charset="0"/>
              </a:rPr>
              <a:t>4.1 (72kias)</a:t>
            </a:r>
            <a:endParaRPr lang="en-US" sz="1400" dirty="0">
              <a:solidFill>
                <a:srgbClr val="000000"/>
              </a:solidFill>
              <a:latin typeface="Arial" panose="020B0604020202020204" pitchFamily="34" charset="0"/>
              <a:cs typeface="Arial" panose="020B0604020202020204" pitchFamily="34" charset="0"/>
            </a:endParaRPr>
          </a:p>
        </p:txBody>
      </p:sp>
      <p:sp>
        <p:nvSpPr>
          <p:cNvPr id="9" name="Line Callout 1 8"/>
          <p:cNvSpPr/>
          <p:nvPr/>
        </p:nvSpPr>
        <p:spPr>
          <a:xfrm>
            <a:off x="5067300" y="4038600"/>
            <a:ext cx="1905000" cy="685800"/>
          </a:xfrm>
          <a:prstGeom prst="borderCallout1">
            <a:avLst>
              <a:gd name="adj1" fmla="val 18750"/>
              <a:gd name="adj2" fmla="val -8333"/>
              <a:gd name="adj3" fmla="val -136450"/>
              <a:gd name="adj4" fmla="val -79073"/>
            </a:avLst>
          </a:pr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panose="020B0604020202020204" pitchFamily="34" charset="0"/>
                <a:cs typeface="Arial" panose="020B0604020202020204" pitchFamily="34" charset="0"/>
              </a:rPr>
              <a:t>Rate of Descent: 1760 fpm (72kias)</a:t>
            </a:r>
            <a:endParaRPr lang="en-US" sz="1400" dirty="0">
              <a:solidFill>
                <a:srgbClr val="000000"/>
              </a:solidFill>
              <a:latin typeface="Arial" panose="020B0604020202020204" pitchFamily="34" charset="0"/>
              <a:cs typeface="Arial" panose="020B0604020202020204" pitchFamily="34" charset="0"/>
            </a:endParaRPr>
          </a:p>
        </p:txBody>
      </p:sp>
      <p:sp>
        <p:nvSpPr>
          <p:cNvPr id="8" name="Oval 7"/>
          <p:cNvSpPr/>
          <p:nvPr/>
        </p:nvSpPr>
        <p:spPr>
          <a:xfrm>
            <a:off x="3429000" y="2948284"/>
            <a:ext cx="228600" cy="228600"/>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3429000" y="5105400"/>
            <a:ext cx="228600" cy="228600"/>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Line Callout 1 11"/>
          <p:cNvSpPr/>
          <p:nvPr/>
        </p:nvSpPr>
        <p:spPr>
          <a:xfrm>
            <a:off x="5064477" y="4038600"/>
            <a:ext cx="1905000" cy="685800"/>
          </a:xfrm>
          <a:prstGeom prst="borderCallout1">
            <a:avLst>
              <a:gd name="adj1" fmla="val 18750"/>
              <a:gd name="adj2" fmla="val -8333"/>
              <a:gd name="adj3" fmla="val -61010"/>
              <a:gd name="adj4" fmla="val -121047"/>
            </a:avLst>
          </a:pr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panose="020B0604020202020204" pitchFamily="34" charset="0"/>
                <a:cs typeface="Arial" panose="020B0604020202020204" pitchFamily="34" charset="0"/>
              </a:rPr>
              <a:t>Rate of Descent: 1360 fpm (50kias)</a:t>
            </a:r>
            <a:endParaRPr lang="en-US" sz="1400" dirty="0">
              <a:solidFill>
                <a:srgbClr val="000000"/>
              </a:solidFill>
              <a:latin typeface="Arial" panose="020B0604020202020204" pitchFamily="34" charset="0"/>
              <a:cs typeface="Arial" panose="020B0604020202020204" pitchFamily="34" charset="0"/>
            </a:endParaRPr>
          </a:p>
        </p:txBody>
      </p:sp>
      <p:sp>
        <p:nvSpPr>
          <p:cNvPr id="13" name="Line Callout 1 12"/>
          <p:cNvSpPr/>
          <p:nvPr/>
        </p:nvSpPr>
        <p:spPr>
          <a:xfrm>
            <a:off x="5070489" y="5334000"/>
            <a:ext cx="1905000" cy="685800"/>
          </a:xfrm>
          <a:prstGeom prst="borderCallout1">
            <a:avLst>
              <a:gd name="adj1" fmla="val 18750"/>
              <a:gd name="adj2" fmla="val -8333"/>
              <a:gd name="adj3" fmla="val 36718"/>
              <a:gd name="adj4" fmla="val -124133"/>
            </a:avLst>
          </a:pr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panose="020B0604020202020204" pitchFamily="34" charset="0"/>
                <a:cs typeface="Arial" panose="020B0604020202020204" pitchFamily="34" charset="0"/>
              </a:rPr>
              <a:t>Glide Ratio: </a:t>
            </a:r>
          </a:p>
          <a:p>
            <a:pPr algn="ctr"/>
            <a:r>
              <a:rPr lang="en-US" sz="1400" dirty="0" smtClean="0">
                <a:solidFill>
                  <a:srgbClr val="000000"/>
                </a:solidFill>
                <a:latin typeface="Arial" panose="020B0604020202020204" pitchFamily="34" charset="0"/>
                <a:cs typeface="Arial" panose="020B0604020202020204" pitchFamily="34" charset="0"/>
              </a:rPr>
              <a:t>3.3 (50kias)</a:t>
            </a:r>
            <a:endParaRPr lang="en-US" sz="1400" dirty="0">
              <a:solidFill>
                <a:srgbClr val="000000"/>
              </a:solidFill>
              <a:latin typeface="Arial" panose="020B0604020202020204" pitchFamily="34" charset="0"/>
              <a:cs typeface="Arial" panose="020B0604020202020204" pitchFamily="34" charset="0"/>
            </a:endParaRPr>
          </a:p>
        </p:txBody>
      </p:sp>
      <p:sp>
        <p:nvSpPr>
          <p:cNvPr id="14" name="Oval 13"/>
          <p:cNvSpPr/>
          <p:nvPr/>
        </p:nvSpPr>
        <p:spPr>
          <a:xfrm>
            <a:off x="2429464" y="3429000"/>
            <a:ext cx="228600" cy="228600"/>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2417705" y="5462884"/>
            <a:ext cx="228600" cy="228600"/>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9969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P spid="8" grpId="0" animBg="1"/>
      <p:bldP spid="8" grpId="1" animBg="1"/>
      <p:bldP spid="11" grpId="0" animBg="1"/>
      <p:bldP spid="11" grpId="1"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50 KIAS	</a:t>
            </a:r>
            <a:endParaRPr lang="en-US" dirty="0"/>
          </a:p>
        </p:txBody>
      </p:sp>
      <p:sp>
        <p:nvSpPr>
          <p:cNvPr id="4" name="Content Placeholder 3"/>
          <p:cNvSpPr>
            <a:spLocks noGrp="1"/>
          </p:cNvSpPr>
          <p:nvPr>
            <p:ph sz="half" idx="2"/>
          </p:nvPr>
        </p:nvSpPr>
        <p:spPr>
          <a:xfrm>
            <a:off x="457200" y="3170657"/>
            <a:ext cx="4040188" cy="2955505"/>
          </a:xfrm>
        </p:spPr>
        <p:txBody>
          <a:bodyPr/>
          <a:lstStyle/>
          <a:p>
            <a:pPr marL="0" indent="0">
              <a:buNone/>
            </a:pPr>
            <a:r>
              <a:rPr lang="en-US" dirty="0" smtClean="0"/>
              <a:t>Glide Slope Ratio:  3.25</a:t>
            </a:r>
          </a:p>
          <a:p>
            <a:pPr marL="0" indent="0">
              <a:buNone/>
            </a:pPr>
            <a:r>
              <a:rPr lang="en-US" dirty="0" smtClean="0"/>
              <a:t>19 DEG</a:t>
            </a:r>
          </a:p>
          <a:p>
            <a:pPr marL="0" indent="0">
              <a:buNone/>
            </a:pPr>
            <a:r>
              <a:rPr lang="en-US" dirty="0" smtClean="0"/>
              <a:t>600’ AGL = 1,950</a:t>
            </a:r>
            <a:r>
              <a:rPr lang="en-US" dirty="0"/>
              <a:t>’ </a:t>
            </a:r>
            <a:r>
              <a:rPr lang="en-US" dirty="0" smtClean="0"/>
              <a:t>OTG</a:t>
            </a:r>
          </a:p>
          <a:p>
            <a:pPr marL="0" indent="0">
              <a:buNone/>
            </a:pPr>
            <a:r>
              <a:rPr lang="en-US" dirty="0"/>
              <a:t>	</a:t>
            </a:r>
            <a:r>
              <a:rPr lang="en-US" dirty="0" smtClean="0"/>
              <a:t>	 (0.37 Miles) </a:t>
            </a:r>
          </a:p>
          <a:p>
            <a:pPr marL="0" indent="0">
              <a:buNone/>
            </a:pPr>
            <a:r>
              <a:rPr lang="en-US" dirty="0" smtClean="0"/>
              <a:t>300’ AGL = 975’ OTG</a:t>
            </a:r>
          </a:p>
          <a:p>
            <a:pPr marL="0" indent="0">
              <a:buNone/>
            </a:pPr>
            <a:r>
              <a:rPr lang="en-US" dirty="0"/>
              <a:t>	</a:t>
            </a:r>
            <a:r>
              <a:rPr lang="en-US" dirty="0" smtClean="0"/>
              <a:t>	(</a:t>
            </a:r>
            <a:r>
              <a:rPr lang="en-US" dirty="0"/>
              <a:t>0.18 </a:t>
            </a:r>
            <a:r>
              <a:rPr lang="en-US" dirty="0" smtClean="0"/>
              <a:t>Miles)</a:t>
            </a:r>
          </a:p>
        </p:txBody>
      </p:sp>
      <p:sp>
        <p:nvSpPr>
          <p:cNvPr id="5" name="Text Placeholder 4"/>
          <p:cNvSpPr>
            <a:spLocks noGrp="1"/>
          </p:cNvSpPr>
          <p:nvPr>
            <p:ph type="body" sz="quarter" idx="3"/>
          </p:nvPr>
        </p:nvSpPr>
        <p:spPr/>
        <p:txBody>
          <a:bodyPr/>
          <a:lstStyle/>
          <a:p>
            <a:r>
              <a:rPr lang="en-US" dirty="0" smtClean="0"/>
              <a:t>72 KIAS</a:t>
            </a:r>
            <a:endParaRPr lang="en-US" dirty="0"/>
          </a:p>
        </p:txBody>
      </p:sp>
      <p:sp>
        <p:nvSpPr>
          <p:cNvPr id="6" name="Content Placeholder 5"/>
          <p:cNvSpPr>
            <a:spLocks noGrp="1"/>
          </p:cNvSpPr>
          <p:nvPr>
            <p:ph sz="quarter" idx="4"/>
          </p:nvPr>
        </p:nvSpPr>
        <p:spPr>
          <a:xfrm>
            <a:off x="4645024" y="3170657"/>
            <a:ext cx="4211571" cy="2955505"/>
          </a:xfrm>
        </p:spPr>
        <p:txBody>
          <a:bodyPr>
            <a:normAutofit/>
          </a:bodyPr>
          <a:lstStyle/>
          <a:p>
            <a:pPr marL="0" indent="0">
              <a:buNone/>
            </a:pPr>
            <a:r>
              <a:rPr lang="en-US" dirty="0" smtClean="0"/>
              <a:t>Glide Ratio: 4.08</a:t>
            </a:r>
          </a:p>
          <a:p>
            <a:pPr marL="0" indent="0">
              <a:buNone/>
            </a:pPr>
            <a:r>
              <a:rPr lang="en-US" dirty="0" smtClean="0"/>
              <a:t>14 DEG</a:t>
            </a:r>
          </a:p>
          <a:p>
            <a:pPr marL="0" indent="0">
              <a:buNone/>
            </a:pPr>
            <a:r>
              <a:rPr lang="en-US" dirty="0" smtClean="0"/>
              <a:t>600’ AGL = 2,448’ OTG</a:t>
            </a:r>
          </a:p>
          <a:p>
            <a:pPr marL="0" indent="0">
              <a:buNone/>
            </a:pPr>
            <a:r>
              <a:rPr lang="en-US" dirty="0" smtClean="0"/>
              <a:t>		(0.46 Miles) </a:t>
            </a:r>
          </a:p>
          <a:p>
            <a:pPr marL="0" indent="0">
              <a:buNone/>
            </a:pPr>
            <a:r>
              <a:rPr lang="en-US" dirty="0" smtClean="0"/>
              <a:t>300’ AGL = 1224’ </a:t>
            </a:r>
            <a:r>
              <a:rPr lang="en-US" dirty="0"/>
              <a:t>OTG</a:t>
            </a:r>
          </a:p>
          <a:p>
            <a:pPr marL="0" indent="0">
              <a:buNone/>
            </a:pPr>
            <a:r>
              <a:rPr lang="en-US" dirty="0"/>
              <a:t>	</a:t>
            </a:r>
            <a:r>
              <a:rPr lang="en-US" dirty="0" smtClean="0"/>
              <a:t>	(0.23 Miles)</a:t>
            </a:r>
          </a:p>
        </p:txBody>
      </p:sp>
      <p:sp>
        <p:nvSpPr>
          <p:cNvPr id="2" name="Title 1"/>
          <p:cNvSpPr>
            <a:spLocks noGrp="1"/>
          </p:cNvSpPr>
          <p:nvPr>
            <p:ph type="title"/>
          </p:nvPr>
        </p:nvSpPr>
        <p:spPr>
          <a:xfrm>
            <a:off x="1" y="74094"/>
            <a:ext cx="9144000" cy="962023"/>
          </a:xfrm>
        </p:spPr>
        <p:txBody>
          <a:bodyPr>
            <a:normAutofit/>
          </a:bodyPr>
          <a:lstStyle/>
          <a:p>
            <a:pPr algn="ctr"/>
            <a:r>
              <a:rPr lang="en-US" sz="3600" b="1" dirty="0">
                <a:solidFill>
                  <a:schemeClr val="bg1"/>
                </a:solidFill>
                <a:latin typeface="Arial" panose="020B0604020202020204" pitchFamily="34" charset="0"/>
                <a:cs typeface="Arial" panose="020B0604020202020204" pitchFamily="34" charset="0"/>
              </a:rPr>
              <a:t>Auto Geometry</a:t>
            </a:r>
            <a:endParaRPr lang="en-US" sz="3600" b="1" dirty="0">
              <a:solidFill>
                <a:schemeClr val="bg1"/>
              </a:solidFill>
              <a:latin typeface="Arial" panose="020B0604020202020204" pitchFamily="34" charset="0"/>
              <a:cs typeface="Arial" panose="020B0604020202020204" pitchFamily="34" charset="0"/>
            </a:endParaRPr>
          </a:p>
        </p:txBody>
      </p:sp>
      <p:sp>
        <p:nvSpPr>
          <p:cNvPr id="7" name="Right Triangle 6"/>
          <p:cNvSpPr/>
          <p:nvPr/>
        </p:nvSpPr>
        <p:spPr>
          <a:xfrm>
            <a:off x="522931" y="2174875"/>
            <a:ext cx="2971568" cy="913017"/>
          </a:xfrm>
          <a:prstGeom prst="rtTriangl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Triangle 7"/>
          <p:cNvSpPr/>
          <p:nvPr/>
        </p:nvSpPr>
        <p:spPr>
          <a:xfrm>
            <a:off x="4645025" y="2174875"/>
            <a:ext cx="3726908" cy="913017"/>
          </a:xfrm>
          <a:prstGeom prst="rtTriangl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3646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06" y="2802034"/>
            <a:ext cx="8229600" cy="3082773"/>
          </a:xfrm>
        </p:spPr>
        <p:txBody>
          <a:bodyPr/>
          <a:lstStyle/>
          <a:p>
            <a:pPr marL="0" indent="0">
              <a:buNone/>
            </a:pPr>
            <a:r>
              <a:rPr lang="en-US" dirty="0" smtClean="0"/>
              <a:t>Glide Slope 2:1</a:t>
            </a:r>
          </a:p>
          <a:p>
            <a:pPr marL="0" indent="0">
              <a:buNone/>
            </a:pPr>
            <a:r>
              <a:rPr lang="en-US" dirty="0" smtClean="0"/>
              <a:t>600’ AGL = 1200’ (.23 Miles) OTG</a:t>
            </a:r>
          </a:p>
          <a:p>
            <a:pPr marL="0" indent="0">
              <a:buNone/>
            </a:pPr>
            <a:r>
              <a:rPr lang="en-US" dirty="0" smtClean="0"/>
              <a:t>300’ AGL = 600’ (.11 Miles) OTG</a:t>
            </a:r>
            <a:endParaRPr lang="en-US" dirty="0"/>
          </a:p>
        </p:txBody>
      </p:sp>
      <p:sp>
        <p:nvSpPr>
          <p:cNvPr id="2" name="Title 1"/>
          <p:cNvSpPr>
            <a:spLocks noGrp="1"/>
          </p:cNvSpPr>
          <p:nvPr>
            <p:ph type="title" idx="4294967295"/>
          </p:nvPr>
        </p:nvSpPr>
        <p:spPr>
          <a:xfrm>
            <a:off x="0" y="74613"/>
            <a:ext cx="9144000" cy="962025"/>
          </a:xfrm>
        </p:spPr>
        <p:txBody>
          <a:bodyPr/>
          <a:lstStyle/>
          <a:p>
            <a:pPr algn="ctr"/>
            <a:r>
              <a:rPr lang="en-US" sz="3600" b="1" i="1" dirty="0">
                <a:solidFill>
                  <a:schemeClr val="bg1"/>
                </a:solidFill>
              </a:rPr>
              <a:t>Normal Approach Geometry</a:t>
            </a:r>
            <a:endParaRPr lang="en-US" sz="3600" b="1" i="1" dirty="0">
              <a:solidFill>
                <a:schemeClr val="bg1"/>
              </a:solidFill>
            </a:endParaRPr>
          </a:p>
        </p:txBody>
      </p:sp>
      <p:sp>
        <p:nvSpPr>
          <p:cNvPr id="4" name="Right Triangle 3"/>
          <p:cNvSpPr/>
          <p:nvPr/>
        </p:nvSpPr>
        <p:spPr>
          <a:xfrm>
            <a:off x="962854" y="1776232"/>
            <a:ext cx="1826102" cy="913017"/>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6717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3983833"/>
              </p:ext>
            </p:extLst>
          </p:nvPr>
        </p:nvGraphicFramePr>
        <p:xfrm>
          <a:off x="1186339" y="1371600"/>
          <a:ext cx="6326748" cy="4584340"/>
        </p:xfrm>
        <a:graphic>
          <a:graphicData uri="http://schemas.openxmlformats.org/drawingml/2006/table">
            <a:tbl>
              <a:tblPr firstRow="1" bandRow="1">
                <a:tableStyleId>{5C22544A-7EE6-4342-B048-85BDC9FD1C3A}</a:tableStyleId>
              </a:tblPr>
              <a:tblGrid>
                <a:gridCol w="2108916">
                  <a:extLst>
                    <a:ext uri="{9D8B030D-6E8A-4147-A177-3AD203B41FA5}">
                      <a16:colId xmlns:a16="http://schemas.microsoft.com/office/drawing/2014/main" val="20000"/>
                    </a:ext>
                  </a:extLst>
                </a:gridCol>
                <a:gridCol w="2108916">
                  <a:extLst>
                    <a:ext uri="{9D8B030D-6E8A-4147-A177-3AD203B41FA5}">
                      <a16:colId xmlns:a16="http://schemas.microsoft.com/office/drawing/2014/main" val="20001"/>
                    </a:ext>
                  </a:extLst>
                </a:gridCol>
                <a:gridCol w="2108916">
                  <a:extLst>
                    <a:ext uri="{9D8B030D-6E8A-4147-A177-3AD203B41FA5}">
                      <a16:colId xmlns:a16="http://schemas.microsoft.com/office/drawing/2014/main" val="20002"/>
                    </a:ext>
                  </a:extLst>
                </a:gridCol>
              </a:tblGrid>
              <a:tr h="916868">
                <a:tc>
                  <a:txBody>
                    <a:bodyPr/>
                    <a:lstStyle/>
                    <a:p>
                      <a:r>
                        <a:rPr lang="en-US" sz="2400" dirty="0" smtClean="0"/>
                        <a:t>Calculated at 90% Nr</a:t>
                      </a:r>
                      <a:endParaRPr lang="en-US" sz="2400" dirty="0"/>
                    </a:p>
                  </a:txBody>
                  <a:tcPr/>
                </a:tc>
                <a:tc>
                  <a:txBody>
                    <a:bodyPr/>
                    <a:lstStyle/>
                    <a:p>
                      <a:pPr algn="ctr"/>
                      <a:r>
                        <a:rPr lang="en-US" sz="2400" dirty="0" smtClean="0"/>
                        <a:t>50 KIAS</a:t>
                      </a:r>
                    </a:p>
                    <a:p>
                      <a:pPr algn="ctr"/>
                      <a:r>
                        <a:rPr lang="en-US" sz="2400" dirty="0" smtClean="0"/>
                        <a:t>Min Descent</a:t>
                      </a:r>
                      <a:endParaRPr lang="en-US" sz="2400" dirty="0"/>
                    </a:p>
                  </a:txBody>
                  <a:tcPr/>
                </a:tc>
                <a:tc>
                  <a:txBody>
                    <a:bodyPr/>
                    <a:lstStyle/>
                    <a:p>
                      <a:pPr algn="ctr"/>
                      <a:r>
                        <a:rPr lang="en-US" sz="2400" dirty="0" smtClean="0"/>
                        <a:t>72 KIAS</a:t>
                      </a:r>
                    </a:p>
                    <a:p>
                      <a:pPr algn="ctr"/>
                      <a:r>
                        <a:rPr lang="en-US" sz="2400" dirty="0" smtClean="0"/>
                        <a:t>Max</a:t>
                      </a:r>
                      <a:r>
                        <a:rPr lang="en-US" sz="2400" baseline="0" dirty="0" smtClean="0"/>
                        <a:t> Glide</a:t>
                      </a:r>
                      <a:endParaRPr lang="en-US" sz="2400" dirty="0"/>
                    </a:p>
                  </a:txBody>
                  <a:tcPr/>
                </a:tc>
                <a:extLst>
                  <a:ext uri="{0D108BD9-81ED-4DB2-BD59-A6C34878D82A}">
                    <a16:rowId xmlns:a16="http://schemas.microsoft.com/office/drawing/2014/main" val="10000"/>
                  </a:ext>
                </a:extLst>
              </a:tr>
              <a:tr h="916868">
                <a:tc>
                  <a:txBody>
                    <a:bodyPr/>
                    <a:lstStyle/>
                    <a:p>
                      <a:r>
                        <a:rPr lang="en-US" sz="2400" dirty="0" smtClean="0"/>
                        <a:t>Glide Slope</a:t>
                      </a:r>
                    </a:p>
                  </a:txBody>
                  <a:tcPr/>
                </a:tc>
                <a:tc>
                  <a:txBody>
                    <a:bodyPr/>
                    <a:lstStyle/>
                    <a:p>
                      <a:pPr algn="ctr"/>
                      <a:r>
                        <a:rPr lang="en-US" sz="2400" dirty="0" smtClean="0"/>
                        <a:t>3.25</a:t>
                      </a:r>
                      <a:endParaRPr lang="en-US" sz="2400" dirty="0"/>
                    </a:p>
                  </a:txBody>
                  <a:tcPr/>
                </a:tc>
                <a:tc>
                  <a:txBody>
                    <a:bodyPr/>
                    <a:lstStyle/>
                    <a:p>
                      <a:pPr algn="ctr"/>
                      <a:r>
                        <a:rPr lang="en-US" sz="2400" dirty="0" smtClean="0"/>
                        <a:t>4.08</a:t>
                      </a:r>
                      <a:endParaRPr lang="en-US" sz="2400" dirty="0"/>
                    </a:p>
                  </a:txBody>
                  <a:tcPr/>
                </a:tc>
                <a:extLst>
                  <a:ext uri="{0D108BD9-81ED-4DB2-BD59-A6C34878D82A}">
                    <a16:rowId xmlns:a16="http://schemas.microsoft.com/office/drawing/2014/main" val="10001"/>
                  </a:ext>
                </a:extLst>
              </a:tr>
              <a:tr h="916868">
                <a:tc>
                  <a:txBody>
                    <a:bodyPr/>
                    <a:lstStyle/>
                    <a:p>
                      <a:r>
                        <a:rPr lang="en-US" sz="2400" dirty="0" smtClean="0"/>
                        <a:t>Distance</a:t>
                      </a:r>
                      <a:r>
                        <a:rPr lang="en-US" sz="2400" baseline="0" dirty="0" smtClean="0"/>
                        <a:t> OTG (Ft)</a:t>
                      </a:r>
                    </a:p>
                  </a:txBody>
                  <a:tcPr/>
                </a:tc>
                <a:tc>
                  <a:txBody>
                    <a:bodyPr/>
                    <a:lstStyle/>
                    <a:p>
                      <a:pPr algn="ctr"/>
                      <a:r>
                        <a:rPr lang="en-US" sz="2400" dirty="0" smtClean="0"/>
                        <a:t>650</a:t>
                      </a:r>
                      <a:endParaRPr lang="en-US" sz="2400" dirty="0"/>
                    </a:p>
                  </a:txBody>
                  <a:tcPr/>
                </a:tc>
                <a:tc>
                  <a:txBody>
                    <a:bodyPr/>
                    <a:lstStyle/>
                    <a:p>
                      <a:pPr algn="ctr"/>
                      <a:r>
                        <a:rPr lang="en-US" sz="2400" dirty="0" smtClean="0"/>
                        <a:t>816</a:t>
                      </a:r>
                      <a:endParaRPr lang="en-US" sz="2400" dirty="0"/>
                    </a:p>
                  </a:txBody>
                  <a:tcPr/>
                </a:tc>
                <a:extLst>
                  <a:ext uri="{0D108BD9-81ED-4DB2-BD59-A6C34878D82A}">
                    <a16:rowId xmlns:a16="http://schemas.microsoft.com/office/drawing/2014/main" val="10002"/>
                  </a:ext>
                </a:extLst>
              </a:tr>
              <a:tr h="916868">
                <a:tc>
                  <a:txBody>
                    <a:bodyPr/>
                    <a:lstStyle/>
                    <a:p>
                      <a:r>
                        <a:rPr lang="en-US" sz="2400" dirty="0" smtClean="0"/>
                        <a:t>Rate of Descent (FPM)</a:t>
                      </a:r>
                      <a:endParaRPr lang="en-US" sz="2400" dirty="0"/>
                    </a:p>
                  </a:txBody>
                  <a:tcPr/>
                </a:tc>
                <a:tc>
                  <a:txBody>
                    <a:bodyPr/>
                    <a:lstStyle/>
                    <a:p>
                      <a:pPr algn="ctr"/>
                      <a:r>
                        <a:rPr lang="en-US" sz="2400" dirty="0" smtClean="0"/>
                        <a:t>1558</a:t>
                      </a:r>
                      <a:endParaRPr lang="en-US" sz="2400" dirty="0"/>
                    </a:p>
                  </a:txBody>
                  <a:tcPr/>
                </a:tc>
                <a:tc>
                  <a:txBody>
                    <a:bodyPr/>
                    <a:lstStyle/>
                    <a:p>
                      <a:pPr algn="ctr"/>
                      <a:r>
                        <a:rPr lang="en-US" sz="2400" dirty="0" smtClean="0"/>
                        <a:t>1780</a:t>
                      </a:r>
                      <a:endParaRPr lang="en-US" sz="2400" dirty="0"/>
                    </a:p>
                  </a:txBody>
                  <a:tcPr/>
                </a:tc>
                <a:extLst>
                  <a:ext uri="{0D108BD9-81ED-4DB2-BD59-A6C34878D82A}">
                    <a16:rowId xmlns:a16="http://schemas.microsoft.com/office/drawing/2014/main" val="10003"/>
                  </a:ext>
                </a:extLst>
              </a:tr>
              <a:tr h="916868">
                <a:tc>
                  <a:txBody>
                    <a:bodyPr/>
                    <a:lstStyle/>
                    <a:p>
                      <a:r>
                        <a:rPr lang="en-US" sz="2400" dirty="0" smtClean="0"/>
                        <a:t>Time</a:t>
                      </a:r>
                    </a:p>
                    <a:p>
                      <a:r>
                        <a:rPr lang="en-US" sz="2400" dirty="0" smtClean="0"/>
                        <a:t>(Sec)</a:t>
                      </a:r>
                      <a:endParaRPr lang="en-US" sz="2400" dirty="0"/>
                    </a:p>
                  </a:txBody>
                  <a:tcPr/>
                </a:tc>
                <a:tc>
                  <a:txBody>
                    <a:bodyPr/>
                    <a:lstStyle/>
                    <a:p>
                      <a:pPr algn="ctr"/>
                      <a:r>
                        <a:rPr lang="en-US" sz="2400" dirty="0" smtClean="0"/>
                        <a:t>7.7</a:t>
                      </a:r>
                      <a:endParaRPr lang="en-US" sz="2400" dirty="0"/>
                    </a:p>
                  </a:txBody>
                  <a:tcPr/>
                </a:tc>
                <a:tc>
                  <a:txBody>
                    <a:bodyPr/>
                    <a:lstStyle/>
                    <a:p>
                      <a:pPr algn="ctr"/>
                      <a:r>
                        <a:rPr lang="en-US" sz="2400" dirty="0" smtClean="0"/>
                        <a:t>6.7</a:t>
                      </a:r>
                      <a:endParaRPr lang="en-US" sz="2400" dirty="0"/>
                    </a:p>
                  </a:txBody>
                  <a:tcPr/>
                </a:tc>
                <a:extLst>
                  <a:ext uri="{0D108BD9-81ED-4DB2-BD59-A6C34878D82A}">
                    <a16:rowId xmlns:a16="http://schemas.microsoft.com/office/drawing/2014/main" val="10004"/>
                  </a:ext>
                </a:extLst>
              </a:tr>
            </a:tbl>
          </a:graphicData>
        </a:graphic>
      </p:graphicFrame>
      <p:sp>
        <p:nvSpPr>
          <p:cNvPr id="2" name="Title 1"/>
          <p:cNvSpPr>
            <a:spLocks noGrp="1"/>
          </p:cNvSpPr>
          <p:nvPr>
            <p:ph type="title" idx="4294967295"/>
          </p:nvPr>
        </p:nvSpPr>
        <p:spPr>
          <a:xfrm>
            <a:off x="0" y="74613"/>
            <a:ext cx="9144000" cy="962025"/>
          </a:xfrm>
        </p:spPr>
        <p:txBody>
          <a:bodyPr>
            <a:normAutofit/>
          </a:bodyPr>
          <a:lstStyle/>
          <a:p>
            <a:pPr algn="ctr"/>
            <a:r>
              <a:rPr lang="en-US" sz="3600" b="1" i="1" dirty="0" smtClean="0">
                <a:solidFill>
                  <a:schemeClr val="bg1"/>
                </a:solidFill>
              </a:rPr>
              <a:t>Airspeed </a:t>
            </a:r>
            <a:r>
              <a:rPr lang="en-US" sz="3600" b="1" i="1" dirty="0" err="1" smtClean="0">
                <a:solidFill>
                  <a:schemeClr val="bg1"/>
                </a:solidFill>
              </a:rPr>
              <a:t>Comparision</a:t>
            </a:r>
            <a:endParaRPr lang="en-US" sz="3600" b="1" i="1" dirty="0">
              <a:solidFill>
                <a:schemeClr val="bg1"/>
              </a:solidFill>
            </a:endParaRPr>
          </a:p>
        </p:txBody>
      </p:sp>
      <p:sp>
        <p:nvSpPr>
          <p:cNvPr id="5" name="TextBox 4"/>
          <p:cNvSpPr txBox="1"/>
          <p:nvPr/>
        </p:nvSpPr>
        <p:spPr>
          <a:xfrm>
            <a:off x="1249250" y="6156097"/>
            <a:ext cx="7096259" cy="369332"/>
          </a:xfrm>
          <a:prstGeom prst="rect">
            <a:avLst/>
          </a:prstGeom>
          <a:noFill/>
        </p:spPr>
        <p:txBody>
          <a:bodyPr wrap="square" rtlCol="0">
            <a:spAutoFit/>
          </a:bodyPr>
          <a:lstStyle/>
          <a:p>
            <a:pPr algn="ctr"/>
            <a:r>
              <a:rPr lang="en-US" dirty="0" smtClean="0"/>
              <a:t>*Does not account for flare.  Expect longer distances at higher airspeeds.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FTI	</a:t>
            </a:r>
            <a:endParaRPr lang="en-US" dirty="0"/>
          </a:p>
        </p:txBody>
      </p:sp>
      <p:sp>
        <p:nvSpPr>
          <p:cNvPr id="4" name="Content Placeholder 3"/>
          <p:cNvSpPr>
            <a:spLocks noGrp="1"/>
          </p:cNvSpPr>
          <p:nvPr>
            <p:ph sz="half" idx="2"/>
          </p:nvPr>
        </p:nvSpPr>
        <p:spPr/>
        <p:txBody>
          <a:bodyPr>
            <a:normAutofit/>
          </a:bodyPr>
          <a:lstStyle/>
          <a:p>
            <a:r>
              <a:rPr lang="en-US" dirty="0" smtClean="0"/>
              <a:t>70 KTS / 600’ AGL</a:t>
            </a:r>
          </a:p>
          <a:p>
            <a:r>
              <a:rPr lang="en-US" dirty="0" smtClean="0"/>
              <a:t>Enter the autorotation by smoothly lowering the collective to the full down position and </a:t>
            </a:r>
            <a:r>
              <a:rPr lang="en-US" u="sng" dirty="0" smtClean="0"/>
              <a:t>simultaneously </a:t>
            </a:r>
            <a:r>
              <a:rPr lang="en-US" dirty="0" smtClean="0"/>
              <a:t>adding right pedal to maintain balanced flight.  Reduce twist grip to the flight idle position and turn to the course line.</a:t>
            </a:r>
            <a:endParaRPr lang="en-US" dirty="0"/>
          </a:p>
        </p:txBody>
      </p:sp>
      <p:sp>
        <p:nvSpPr>
          <p:cNvPr id="5" name="Text Placeholder 4"/>
          <p:cNvSpPr>
            <a:spLocks noGrp="1"/>
          </p:cNvSpPr>
          <p:nvPr>
            <p:ph type="body" sz="quarter" idx="3"/>
          </p:nvPr>
        </p:nvSpPr>
        <p:spPr/>
        <p:txBody>
          <a:bodyPr/>
          <a:lstStyle/>
          <a:p>
            <a:r>
              <a:rPr lang="en-US" dirty="0" err="1" smtClean="0"/>
              <a:t>Verbals</a:t>
            </a:r>
            <a:endParaRPr lang="en-US" dirty="0"/>
          </a:p>
        </p:txBody>
      </p:sp>
      <p:sp>
        <p:nvSpPr>
          <p:cNvPr id="6" name="Content Placeholder 5"/>
          <p:cNvSpPr>
            <a:spLocks noGrp="1"/>
          </p:cNvSpPr>
          <p:nvPr>
            <p:ph sz="quarter" idx="4"/>
          </p:nvPr>
        </p:nvSpPr>
        <p:spPr/>
        <p:txBody>
          <a:bodyPr/>
          <a:lstStyle/>
          <a:p>
            <a:pPr>
              <a:buNone/>
            </a:pPr>
            <a:r>
              <a:rPr lang="en-US" dirty="0" smtClean="0"/>
              <a:t>PAC: “Lane, Lock, Sock”</a:t>
            </a:r>
          </a:p>
          <a:p>
            <a:pPr>
              <a:buNone/>
            </a:pPr>
            <a:endParaRPr lang="en-US" dirty="0"/>
          </a:p>
          <a:p>
            <a:pPr>
              <a:buNone/>
            </a:pPr>
            <a:r>
              <a:rPr lang="en-US" dirty="0" smtClean="0"/>
              <a:t>PAC: “Altitude 600 FT, 70 KIAS, VSI AT OR BELOW ZERO, AIRCRAFT IN TRIM”</a:t>
            </a:r>
          </a:p>
          <a:p>
            <a:pPr>
              <a:buNone/>
            </a:pPr>
            <a:endParaRPr lang="en-US" dirty="0"/>
          </a:p>
          <a:p>
            <a:pPr>
              <a:buNone/>
            </a:pPr>
            <a:r>
              <a:rPr lang="en-US" dirty="0" smtClean="0"/>
              <a:t>PAC: “Down, Right, IDLE, Turn.”</a:t>
            </a:r>
            <a:endParaRPr lang="en-US" dirty="0"/>
          </a:p>
        </p:txBody>
      </p:sp>
      <p:sp>
        <p:nvSpPr>
          <p:cNvPr id="2" name="Title 1"/>
          <p:cNvSpPr>
            <a:spLocks noGrp="1"/>
          </p:cNvSpPr>
          <p:nvPr>
            <p:ph type="title"/>
          </p:nvPr>
        </p:nvSpPr>
        <p:spPr>
          <a:xfrm>
            <a:off x="1" y="74094"/>
            <a:ext cx="9144000" cy="962023"/>
          </a:xfrm>
        </p:spPr>
        <p:txBody>
          <a:bodyPr>
            <a:normAutofit/>
          </a:bodyPr>
          <a:lstStyle/>
          <a:p>
            <a:pPr algn="ctr"/>
            <a:r>
              <a:rPr lang="en-US" sz="3600" b="1" dirty="0">
                <a:solidFill>
                  <a:schemeClr val="bg1"/>
                </a:solidFill>
                <a:latin typeface="Arial" panose="020B0604020202020204" pitchFamily="34" charset="0"/>
                <a:cs typeface="Arial" panose="020B0604020202020204" pitchFamily="34" charset="0"/>
              </a:rPr>
              <a:t>Entry</a:t>
            </a:r>
            <a:endParaRPr lang="en-US"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39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2DD25B5F9A1242A5904DB2BDCF8574" ma:contentTypeVersion="0" ma:contentTypeDescription="Create a new document." ma:contentTypeScope="" ma:versionID="d9157978b7be40b1df75bfb0fe2d255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2BC1E8-54C5-4509-875A-9CAA1E09B8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1CFD1C4-A3A0-4B25-A925-DA0773D14727}">
  <ds:schemaRefs>
    <ds:schemaRef ds:uri="http://schemas.microsoft.com/sharepoint/v3/contenttype/forms"/>
  </ds:schemaRefs>
</ds:datastoreItem>
</file>

<file path=customXml/itemProps3.xml><?xml version="1.0" encoding="utf-8"?>
<ds:datastoreItem xmlns:ds="http://schemas.openxmlformats.org/officeDocument/2006/customXml" ds:itemID="{48D806FA-1A1E-490A-878F-D4CBD256412C}">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15109</TotalTime>
  <Words>2975</Words>
  <Application>Microsoft Office PowerPoint</Application>
  <PresentationFormat>On-screen Show (4:3)</PresentationFormat>
  <Paragraphs>304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(Body)</vt:lpstr>
      <vt:lpstr>1_Custom Design</vt:lpstr>
      <vt:lpstr>TH-57 Autorotation  Variables and Procedures Review </vt:lpstr>
      <vt:lpstr>Reference</vt:lpstr>
      <vt:lpstr>Outline</vt:lpstr>
      <vt:lpstr>Variables</vt:lpstr>
      <vt:lpstr>TH-57 Glide Characteristics</vt:lpstr>
      <vt:lpstr>Auto Geometry</vt:lpstr>
      <vt:lpstr>Normal Approach Geometry</vt:lpstr>
      <vt:lpstr>Airspeed Comparision</vt:lpstr>
      <vt:lpstr>Entry</vt:lpstr>
      <vt:lpstr>Transition to Final</vt:lpstr>
      <vt:lpstr>Final</vt:lpstr>
      <vt:lpstr>Flare</vt:lpstr>
      <vt:lpstr>Recovery</vt:lpstr>
      <vt:lpstr>PowerPoint Presentation</vt:lpstr>
      <vt:lpstr>First Auto</vt:lpstr>
      <vt:lpstr>Questions?</vt:lpstr>
    </vt:vector>
  </TitlesOfParts>
  <Company>Carnes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Carnes</dc:creator>
  <cp:lastModifiedBy>Guard, Michael W Maj USMC MARFORPAC (USA)</cp:lastModifiedBy>
  <cp:revision>68</cp:revision>
  <cp:lastPrinted>2015-01-20T02:49:20Z</cp:lastPrinted>
  <dcterms:created xsi:type="dcterms:W3CDTF">2015-01-06T01:40:35Z</dcterms:created>
  <dcterms:modified xsi:type="dcterms:W3CDTF">2020-05-08T20:15:42Z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0x0101004A2DD25B5F9A1242A5904DB2BDCF8574</vt:lpwstr>
  </property>
</Properties>
</file>