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4" r:id="rId3"/>
    <p:sldId id="263" r:id="rId4"/>
    <p:sldId id="256" r:id="rId5"/>
    <p:sldId id="262" r:id="rId6"/>
    <p:sldId id="261" r:id="rId7"/>
    <p:sldId id="260" r:id="rId8"/>
    <p:sldId id="258" r:id="rId9"/>
    <p:sldId id="267" r:id="rId1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7" autoAdjust="0"/>
    <p:restoredTop sz="94660"/>
  </p:normalViewPr>
  <p:slideViewPr>
    <p:cSldViewPr>
      <p:cViewPr>
        <p:scale>
          <a:sx n="90" d="100"/>
          <a:sy n="90" d="100"/>
        </p:scale>
        <p:origin x="2178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1433DC-3F7A-4319-A74D-DE48138F741E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B989B4F-D50F-4ABF-B77B-CED7C65E7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0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CEA1-0905-4D30-B92A-8BEFDA0393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0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CEA1-0905-4D30-B92A-8BEFDA0393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0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CEA1-0905-4D30-B92A-8BEFDA0393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0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CEA1-0905-4D30-B92A-8BEFDA0393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01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CEA1-0905-4D30-B92A-8BEFDA0393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01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CEA1-0905-4D30-B92A-8BEFDA0393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0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2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4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6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00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4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2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86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5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10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4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5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54839-3E89-4505-A6E2-D2C61FC505A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627E5-9723-48B8-902E-2E34B404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8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8" t="17343" r="17819" b="15121"/>
          <a:stretch/>
        </p:blipFill>
        <p:spPr bwMode="auto">
          <a:xfrm>
            <a:off x="0" y="0"/>
            <a:ext cx="9144000" cy="688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823679" y="-16965"/>
            <a:ext cx="1377042" cy="1146779"/>
            <a:chOff x="-2819400" y="166108"/>
            <a:chExt cx="1377042" cy="1146779"/>
          </a:xfrm>
        </p:grpSpPr>
        <p:sp>
          <p:nvSpPr>
            <p:cNvPr id="6" name="Rectangle 5"/>
            <p:cNvSpPr/>
            <p:nvPr/>
          </p:nvSpPr>
          <p:spPr>
            <a:xfrm>
              <a:off x="-2734628" y="188852"/>
              <a:ext cx="1247775" cy="1124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819400" y="166108"/>
              <a:ext cx="1377042" cy="1051298"/>
              <a:chOff x="-1508760" y="313191"/>
              <a:chExt cx="1377042" cy="1292903"/>
            </a:xfrm>
            <a:noFill/>
          </p:grpSpPr>
          <p:grpSp>
            <p:nvGrpSpPr>
              <p:cNvPr id="8" name="Group 7"/>
              <p:cNvGrpSpPr/>
              <p:nvPr/>
            </p:nvGrpSpPr>
            <p:grpSpPr>
              <a:xfrm>
                <a:off x="-1219200" y="313191"/>
                <a:ext cx="838200" cy="1102268"/>
                <a:chOff x="-1219200" y="313191"/>
                <a:chExt cx="838200" cy="1102268"/>
              </a:xfrm>
              <a:grpFill/>
            </p:grpSpPr>
            <p:sp>
              <p:nvSpPr>
                <p:cNvPr id="20" name="Oval 19"/>
                <p:cNvSpPr/>
                <p:nvPr/>
              </p:nvSpPr>
              <p:spPr>
                <a:xfrm>
                  <a:off x="-1219200" y="554090"/>
                  <a:ext cx="838200" cy="86136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>
                  <a:stCxn id="20" idx="0"/>
                </p:cNvCxnSpPr>
                <p:nvPr/>
              </p:nvCxnSpPr>
              <p:spPr>
                <a:xfrm flipV="1">
                  <a:off x="-800100" y="313191"/>
                  <a:ext cx="0" cy="240899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Connector 8"/>
              <p:cNvCxnSpPr>
                <a:stCxn id="20" idx="0"/>
                <a:endCxn id="20" idx="4"/>
              </p:cNvCxnSpPr>
              <p:nvPr/>
            </p:nvCxnSpPr>
            <p:spPr>
              <a:xfrm>
                <a:off x="-800100" y="554090"/>
                <a:ext cx="0" cy="86136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0" idx="2"/>
                <a:endCxn id="20" idx="6"/>
              </p:cNvCxnSpPr>
              <p:nvPr/>
            </p:nvCxnSpPr>
            <p:spPr>
              <a:xfrm>
                <a:off x="-1219200" y="984775"/>
                <a:ext cx="838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0" idx="3"/>
                <a:endCxn id="20" idx="7"/>
              </p:cNvCxnSpPr>
              <p:nvPr/>
            </p:nvCxnSpPr>
            <p:spPr>
              <a:xfrm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0" idx="5"/>
                <a:endCxn id="20" idx="1"/>
              </p:cNvCxnSpPr>
              <p:nvPr/>
            </p:nvCxnSpPr>
            <p:spPr>
              <a:xfrm flipH="1"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-577850" y="5270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45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431800" y="8699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90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577850" y="1232356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135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980090" y="13906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180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369630" y="12509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508760" y="879187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270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375235" y="501264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315</a:t>
                </a:r>
              </a:p>
            </p:txBody>
          </p:sp>
        </p:grpSp>
        <p:sp>
          <p:nvSpPr>
            <p:cNvPr id="22" name="TextBox 43"/>
            <p:cNvSpPr txBox="1">
              <a:spLocks noChangeArrowheads="1"/>
            </p:cNvSpPr>
            <p:nvPr/>
          </p:nvSpPr>
          <p:spPr bwMode="auto">
            <a:xfrm>
              <a:off x="-2398966" y="1143610"/>
              <a:ext cx="6078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500" dirty="0">
                  <a:solidFill>
                    <a:srgbClr val="000000"/>
                  </a:solidFill>
                </a:rPr>
                <a:t>MAG VAR </a:t>
              </a:r>
              <a:r>
                <a:rPr lang="en-US" altLang="en-US" sz="500" dirty="0" smtClean="0">
                  <a:solidFill>
                    <a:srgbClr val="000000"/>
                  </a:solidFill>
                </a:rPr>
                <a:t>-2.1</a:t>
              </a:r>
              <a:endParaRPr lang="en-US" altLang="en-US" sz="5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552"/>
          <p:cNvGrpSpPr>
            <a:grpSpLocks/>
          </p:cNvGrpSpPr>
          <p:nvPr/>
        </p:nvGrpSpPr>
        <p:grpSpPr bwMode="auto">
          <a:xfrm>
            <a:off x="5087660" y="4527225"/>
            <a:ext cx="122515" cy="211279"/>
            <a:chOff x="3976" y="321"/>
            <a:chExt cx="319" cy="399"/>
          </a:xfrm>
        </p:grpSpPr>
        <p:sp>
          <p:nvSpPr>
            <p:cNvPr id="24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31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8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-3579814" y="76633"/>
            <a:ext cx="2282825" cy="27781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kern="0" dirty="0" smtClean="0">
                <a:solidFill>
                  <a:srgbClr val="000000"/>
                </a:solidFill>
                <a:latin typeface="Calibri" pitchFamily="34" charset="0"/>
              </a:rPr>
              <a:t>NOLF HAROLD</a:t>
            </a:r>
            <a:endParaRPr kumimoji="0" lang="en-US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aphicFrame>
        <p:nvGraphicFramePr>
          <p:cNvPr id="76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877828"/>
              </p:ext>
            </p:extLst>
          </p:nvPr>
        </p:nvGraphicFramePr>
        <p:xfrm>
          <a:off x="-1" y="5357214"/>
          <a:ext cx="3049587" cy="1527916"/>
        </p:xfrm>
        <a:graphic>
          <a:graphicData uri="http://schemas.openxmlformats.org/drawingml/2006/table">
            <a:tbl>
              <a:tblPr/>
              <a:tblGrid>
                <a:gridCol w="83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1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6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NOLF HAROLD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16REV 113 940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N30 40.72 W086 52.78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ELEVATION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159 FEET MSL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1500 x 1500 METERS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COMPOSITION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GRASS, GRAVEL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OBSTACLES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75-100’ TREES, PINNACLE, CRASH SHACK, PWR LINES</a:t>
                      </a:r>
                    </a:p>
                  </a:txBody>
                  <a:tcPr marL="36576" marR="36576" marT="9146" marB="914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8" name="Freeform 3"/>
          <p:cNvSpPr>
            <a:spLocks noChangeAspect="1"/>
          </p:cNvSpPr>
          <p:nvPr/>
        </p:nvSpPr>
        <p:spPr bwMode="auto">
          <a:xfrm rot="19653561">
            <a:off x="-4901983" y="285245"/>
            <a:ext cx="982744" cy="760203"/>
          </a:xfrm>
          <a:custGeom>
            <a:avLst/>
            <a:gdLst>
              <a:gd name="T0" fmla="*/ 1628867 w 1090"/>
              <a:gd name="T1" fmla="*/ 371174 h 832"/>
              <a:gd name="T2" fmla="*/ 1628867 w 1090"/>
              <a:gd name="T3" fmla="*/ 371174 h 832"/>
              <a:gd name="T4" fmla="*/ 553426 w 1090"/>
              <a:gd name="T5" fmla="*/ 1136245 h 832"/>
              <a:gd name="T6" fmla="*/ 628213 w 1090"/>
              <a:gd name="T7" fmla="*/ 1243810 h 832"/>
              <a:gd name="T8" fmla="*/ 0 w 1090"/>
              <a:gd name="T9" fmla="*/ 1258960 h 832"/>
              <a:gd name="T10" fmla="*/ 224362 w 1090"/>
              <a:gd name="T11" fmla="*/ 663567 h 832"/>
              <a:gd name="T12" fmla="*/ 294662 w 1090"/>
              <a:gd name="T13" fmla="*/ 763557 h 832"/>
              <a:gd name="T14" fmla="*/ 1370103 w 1090"/>
              <a:gd name="T15" fmla="*/ 0 h 832"/>
              <a:gd name="T16" fmla="*/ 1628867 w 1090"/>
              <a:gd name="T17" fmla="*/ 371174 h 832"/>
              <a:gd name="T18" fmla="*/ 1628867 w 1090"/>
              <a:gd name="T19" fmla="*/ 371174 h 8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90"/>
              <a:gd name="T31" fmla="*/ 0 h 832"/>
              <a:gd name="T32" fmla="*/ 1090 w 1090"/>
              <a:gd name="T33" fmla="*/ 832 h 8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90" h="832">
                <a:moveTo>
                  <a:pt x="1089" y="245"/>
                </a:moveTo>
                <a:lnTo>
                  <a:pt x="1089" y="245"/>
                </a:lnTo>
                <a:lnTo>
                  <a:pt x="370" y="750"/>
                </a:lnTo>
                <a:lnTo>
                  <a:pt x="420" y="821"/>
                </a:lnTo>
                <a:lnTo>
                  <a:pt x="0" y="831"/>
                </a:lnTo>
                <a:lnTo>
                  <a:pt x="150" y="438"/>
                </a:lnTo>
                <a:lnTo>
                  <a:pt x="197" y="504"/>
                </a:lnTo>
                <a:lnTo>
                  <a:pt x="916" y="0"/>
                </a:lnTo>
                <a:lnTo>
                  <a:pt x="1089" y="245"/>
                </a:lnTo>
              </a:path>
            </a:pathLst>
          </a:custGeom>
          <a:solidFill>
            <a:srgbClr val="FFFF00"/>
          </a:solidFill>
          <a:ln w="920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 rot="17516477">
            <a:off x="-5144098" y="1214436"/>
            <a:ext cx="12414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WINDS 020 5KTS</a:t>
            </a:r>
          </a:p>
        </p:txBody>
      </p:sp>
      <p:sp>
        <p:nvSpPr>
          <p:cNvPr id="80" name="Text Box 10"/>
          <p:cNvSpPr txBox="1">
            <a:spLocks noChangeArrowheads="1"/>
          </p:cNvSpPr>
          <p:nvPr/>
        </p:nvSpPr>
        <p:spPr bwMode="auto">
          <a:xfrm rot="19578256">
            <a:off x="7647781" y="5632672"/>
            <a:ext cx="1219200" cy="469359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INGRESS </a:t>
            </a:r>
            <a:r>
              <a:rPr lang="en-US" altLang="en-US" sz="1400" b="1" kern="0" dirty="0" smtClean="0">
                <a:solidFill>
                  <a:srgbClr val="000000"/>
                </a:solidFill>
                <a:latin typeface="Calibri" pitchFamily="34" charset="0"/>
              </a:rPr>
              <a:t>257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b="1" kern="0" dirty="0" smtClean="0">
                <a:solidFill>
                  <a:srgbClr val="000000"/>
                </a:solidFill>
                <a:latin typeface="Calibri" pitchFamily="34" charset="0"/>
              </a:rPr>
              <a:t>FROM RACETRACK</a:t>
            </a:r>
            <a:endParaRPr kumimoji="0" lang="en-US" altLang="en-US" sz="105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81" name="Group 173"/>
          <p:cNvGrpSpPr>
            <a:grpSpLocks noChangeAspect="1"/>
          </p:cNvGrpSpPr>
          <p:nvPr/>
        </p:nvGrpSpPr>
        <p:grpSpPr bwMode="auto">
          <a:xfrm rot="14645060">
            <a:off x="7683729" y="4873290"/>
            <a:ext cx="399982" cy="1239249"/>
            <a:chOff x="4048" y="213"/>
            <a:chExt cx="519" cy="1608"/>
          </a:xfrm>
          <a:noFill/>
        </p:grpSpPr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5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9" name="Group 173"/>
          <p:cNvGrpSpPr>
            <a:grpSpLocks noChangeAspect="1"/>
          </p:cNvGrpSpPr>
          <p:nvPr/>
        </p:nvGrpSpPr>
        <p:grpSpPr bwMode="auto">
          <a:xfrm rot="21590017">
            <a:off x="5159051" y="5357795"/>
            <a:ext cx="399982" cy="1239249"/>
            <a:chOff x="4048" y="213"/>
            <a:chExt cx="519" cy="1608"/>
          </a:xfrm>
          <a:noFill/>
        </p:grpSpPr>
        <p:sp>
          <p:nvSpPr>
            <p:cNvPr id="90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1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2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3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4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8" name="Text Box 10"/>
          <p:cNvSpPr txBox="1">
            <a:spLocks noChangeArrowheads="1"/>
          </p:cNvSpPr>
          <p:nvPr/>
        </p:nvSpPr>
        <p:spPr bwMode="auto">
          <a:xfrm rot="5400000">
            <a:off x="4478060" y="5956500"/>
            <a:ext cx="1219200" cy="307777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LAND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 360°</a:t>
            </a:r>
          </a:p>
        </p:txBody>
      </p:sp>
      <p:sp>
        <p:nvSpPr>
          <p:cNvPr id="95" name="Text Box 10"/>
          <p:cNvSpPr txBox="1">
            <a:spLocks noChangeArrowheads="1"/>
          </p:cNvSpPr>
          <p:nvPr/>
        </p:nvSpPr>
        <p:spPr bwMode="auto">
          <a:xfrm rot="5173745">
            <a:off x="6307137" y="464899"/>
            <a:ext cx="1219200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222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GRESS 350°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kern="0" dirty="0" smtClean="0">
                <a:solidFill>
                  <a:srgbClr val="000000"/>
                </a:solidFill>
                <a:latin typeface="Calibri" pitchFamily="34" charset="0"/>
              </a:rPr>
              <a:t>TO DEATON R. BRG</a:t>
            </a:r>
            <a:endParaRPr kumimoji="0" lang="en-US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96" name="Group 173"/>
          <p:cNvGrpSpPr>
            <a:grpSpLocks noChangeAspect="1"/>
          </p:cNvGrpSpPr>
          <p:nvPr/>
        </p:nvGrpSpPr>
        <p:grpSpPr bwMode="auto">
          <a:xfrm rot="21178879">
            <a:off x="6359622" y="92168"/>
            <a:ext cx="313890" cy="972514"/>
            <a:chOff x="4048" y="213"/>
            <a:chExt cx="519" cy="1608"/>
          </a:xfrm>
          <a:noFill/>
        </p:grpSpPr>
        <p:sp>
          <p:nvSpPr>
            <p:cNvPr id="97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8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9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0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02" name="Text Box 10"/>
          <p:cNvSpPr txBox="1">
            <a:spLocks noChangeArrowheads="1"/>
          </p:cNvSpPr>
          <p:nvPr/>
        </p:nvSpPr>
        <p:spPr bwMode="auto">
          <a:xfrm>
            <a:off x="5284436" y="1245513"/>
            <a:ext cx="836612" cy="430887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FF0000"/>
                </a:solidFill>
                <a:latin typeface="Calibri" pitchFamily="34" charset="0"/>
              </a:rPr>
              <a:t>WAVE OFF </a:t>
            </a:r>
            <a:r>
              <a:rPr lang="en-US" altLang="en-US" sz="1100" b="1" dirty="0" smtClean="0">
                <a:solidFill>
                  <a:srgbClr val="FF0000"/>
                </a:solidFill>
                <a:latin typeface="Calibri" pitchFamily="34" charset="0"/>
              </a:rPr>
              <a:t>EAST</a:t>
            </a:r>
            <a:endParaRPr lang="en-US" altLang="en-US" sz="11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3" name="Curved Up Arrow 361"/>
          <p:cNvSpPr>
            <a:spLocks noChangeArrowheads="1"/>
          </p:cNvSpPr>
          <p:nvPr/>
        </p:nvSpPr>
        <p:spPr bwMode="auto">
          <a:xfrm rot="10800000" flipH="1">
            <a:off x="5310883" y="694938"/>
            <a:ext cx="953290" cy="549890"/>
          </a:xfrm>
          <a:prstGeom prst="curvedUpArrow">
            <a:avLst>
              <a:gd name="adj1" fmla="val 25093"/>
              <a:gd name="adj2" fmla="val 50177"/>
              <a:gd name="adj3" fmla="val 25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52400" y="1249717"/>
            <a:ext cx="552450" cy="59372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1300S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EL: 36</a:t>
            </a:r>
          </a:p>
        </p:txBody>
      </p:sp>
      <p:graphicFrame>
        <p:nvGraphicFramePr>
          <p:cNvPr id="105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42012"/>
              </p:ext>
            </p:extLst>
          </p:nvPr>
        </p:nvGraphicFramePr>
        <p:xfrm>
          <a:off x="16042" y="19328"/>
          <a:ext cx="2512529" cy="1110485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AGENCY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BTN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HAROLD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237.900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EAST FORM CMN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308.650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KNDZ TWR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348.675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HT-18 BASE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255.100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9" name="Rectangle 78"/>
          <p:cNvSpPr/>
          <p:nvPr/>
        </p:nvSpPr>
        <p:spPr>
          <a:xfrm>
            <a:off x="6448727" y="3442565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124200" y="2405268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5562600" y="2544103"/>
            <a:ext cx="3276600" cy="43138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839200" y="2405268"/>
            <a:ext cx="304800" cy="1456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3049586" y="2336572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TextBox 57"/>
          <p:cNvSpPr txBox="1">
            <a:spLocks noChangeArrowheads="1"/>
          </p:cNvSpPr>
          <p:nvPr/>
        </p:nvSpPr>
        <p:spPr bwMode="auto">
          <a:xfrm>
            <a:off x="1760444" y="1901825"/>
            <a:ext cx="84029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PINNACLE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4" name="Straight Connector 123"/>
          <p:cNvCxnSpPr>
            <a:stCxn id="122" idx="1"/>
            <a:endCxn id="123" idx="3"/>
          </p:cNvCxnSpPr>
          <p:nvPr/>
        </p:nvCxnSpPr>
        <p:spPr>
          <a:xfrm flipH="1" flipV="1">
            <a:off x="2600739" y="2024936"/>
            <a:ext cx="489532" cy="3520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6358016" y="3373869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6" name="TextBox 57"/>
          <p:cNvSpPr txBox="1">
            <a:spLocks noChangeArrowheads="1"/>
          </p:cNvSpPr>
          <p:nvPr/>
        </p:nvSpPr>
        <p:spPr bwMode="auto">
          <a:xfrm>
            <a:off x="6694098" y="3048000"/>
            <a:ext cx="1133644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CRASH SHACK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7" name="Straight Connector 126"/>
          <p:cNvCxnSpPr>
            <a:stCxn id="125" idx="6"/>
            <a:endCxn id="126" idx="2"/>
          </p:cNvCxnSpPr>
          <p:nvPr/>
        </p:nvCxnSpPr>
        <p:spPr>
          <a:xfrm flipV="1">
            <a:off x="6635829" y="3294221"/>
            <a:ext cx="625091" cy="217761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57"/>
          <p:cNvSpPr txBox="1">
            <a:spLocks noChangeArrowheads="1"/>
          </p:cNvSpPr>
          <p:nvPr/>
        </p:nvSpPr>
        <p:spPr bwMode="auto">
          <a:xfrm rot="18458538">
            <a:off x="6879475" y="4252813"/>
            <a:ext cx="108074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POWER LINES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1331997">
            <a:off x="4405997" y="205737"/>
            <a:ext cx="591623" cy="1133069"/>
          </a:xfrm>
          <a:prstGeom prst="down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020@5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8" name="Isosceles Triangle 107"/>
          <p:cNvSpPr/>
          <p:nvPr/>
        </p:nvSpPr>
        <p:spPr>
          <a:xfrm rot="18153436">
            <a:off x="10086766" y="2119885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Isosceles Triangle 117"/>
          <p:cNvSpPr/>
          <p:nvPr/>
        </p:nvSpPr>
        <p:spPr>
          <a:xfrm rot="19501246">
            <a:off x="8826501" y="2257998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 rot="18153436">
            <a:off x="8397527" y="2693200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/>
          <p:cNvSpPr/>
          <p:nvPr/>
        </p:nvSpPr>
        <p:spPr>
          <a:xfrm rot="18153436">
            <a:off x="7871611" y="3350844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120"/>
          <p:cNvSpPr/>
          <p:nvPr/>
        </p:nvSpPr>
        <p:spPr>
          <a:xfrm rot="18153436">
            <a:off x="6592637" y="5114720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Isosceles Triangle 127"/>
          <p:cNvSpPr/>
          <p:nvPr/>
        </p:nvSpPr>
        <p:spPr>
          <a:xfrm rot="18153436">
            <a:off x="6136254" y="5733190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Isosceles Triangle 128"/>
          <p:cNvSpPr/>
          <p:nvPr/>
        </p:nvSpPr>
        <p:spPr>
          <a:xfrm rot="18153436">
            <a:off x="5711328" y="6351689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0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624201"/>
              </p:ext>
            </p:extLst>
          </p:nvPr>
        </p:nvGraphicFramePr>
        <p:xfrm>
          <a:off x="6898" y="4689655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32" name="Group 552"/>
          <p:cNvGrpSpPr>
            <a:grpSpLocks/>
          </p:cNvGrpSpPr>
          <p:nvPr/>
        </p:nvGrpSpPr>
        <p:grpSpPr bwMode="auto">
          <a:xfrm>
            <a:off x="5240060" y="4679625"/>
            <a:ext cx="122515" cy="211279"/>
            <a:chOff x="3976" y="321"/>
            <a:chExt cx="319" cy="399"/>
          </a:xfrm>
        </p:grpSpPr>
        <p:sp>
          <p:nvSpPr>
            <p:cNvPr id="133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5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6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140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1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2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0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1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2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5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7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37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9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4772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1" t="19096" r="9034" b="5647"/>
          <a:stretch/>
        </p:blipFill>
        <p:spPr bwMode="auto">
          <a:xfrm>
            <a:off x="15500" y="0"/>
            <a:ext cx="9140726" cy="686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802897" y="-16965"/>
            <a:ext cx="1377042" cy="1146779"/>
            <a:chOff x="-2819400" y="166108"/>
            <a:chExt cx="1377042" cy="1146779"/>
          </a:xfrm>
        </p:grpSpPr>
        <p:sp>
          <p:nvSpPr>
            <p:cNvPr id="6" name="Rectangle 5"/>
            <p:cNvSpPr/>
            <p:nvPr/>
          </p:nvSpPr>
          <p:spPr>
            <a:xfrm>
              <a:off x="-2734628" y="188852"/>
              <a:ext cx="1247775" cy="1124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819400" y="166108"/>
              <a:ext cx="1377042" cy="1051298"/>
              <a:chOff x="-1508760" y="313191"/>
              <a:chExt cx="1377042" cy="1292903"/>
            </a:xfrm>
            <a:noFill/>
          </p:grpSpPr>
          <p:grpSp>
            <p:nvGrpSpPr>
              <p:cNvPr id="8" name="Group 7"/>
              <p:cNvGrpSpPr/>
              <p:nvPr/>
            </p:nvGrpSpPr>
            <p:grpSpPr>
              <a:xfrm>
                <a:off x="-1219200" y="313191"/>
                <a:ext cx="838200" cy="1102268"/>
                <a:chOff x="-1219200" y="313191"/>
                <a:chExt cx="838200" cy="1102268"/>
              </a:xfrm>
              <a:grpFill/>
            </p:grpSpPr>
            <p:sp>
              <p:nvSpPr>
                <p:cNvPr id="20" name="Oval 19"/>
                <p:cNvSpPr/>
                <p:nvPr/>
              </p:nvSpPr>
              <p:spPr>
                <a:xfrm>
                  <a:off x="-1219200" y="554090"/>
                  <a:ext cx="838200" cy="86136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>
                  <a:stCxn id="20" idx="0"/>
                </p:cNvCxnSpPr>
                <p:nvPr/>
              </p:nvCxnSpPr>
              <p:spPr>
                <a:xfrm flipV="1">
                  <a:off x="-800100" y="313191"/>
                  <a:ext cx="0" cy="240899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Connector 8"/>
              <p:cNvCxnSpPr>
                <a:stCxn id="20" idx="0"/>
                <a:endCxn id="20" idx="4"/>
              </p:cNvCxnSpPr>
              <p:nvPr/>
            </p:nvCxnSpPr>
            <p:spPr>
              <a:xfrm>
                <a:off x="-800100" y="554090"/>
                <a:ext cx="0" cy="86136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0" idx="2"/>
                <a:endCxn id="20" idx="6"/>
              </p:cNvCxnSpPr>
              <p:nvPr/>
            </p:nvCxnSpPr>
            <p:spPr>
              <a:xfrm>
                <a:off x="-1219200" y="984775"/>
                <a:ext cx="838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0" idx="3"/>
                <a:endCxn id="20" idx="7"/>
              </p:cNvCxnSpPr>
              <p:nvPr/>
            </p:nvCxnSpPr>
            <p:spPr>
              <a:xfrm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0" idx="5"/>
                <a:endCxn id="20" idx="1"/>
              </p:cNvCxnSpPr>
              <p:nvPr/>
            </p:nvCxnSpPr>
            <p:spPr>
              <a:xfrm flipH="1"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-577850" y="5270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45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431800" y="8699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90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577850" y="1232356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135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980090" y="13906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180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369630" y="12509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508760" y="879187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270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375235" y="501264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315</a:t>
                </a:r>
              </a:p>
            </p:txBody>
          </p:sp>
        </p:grpSp>
        <p:sp>
          <p:nvSpPr>
            <p:cNvPr id="22" name="TextBox 43"/>
            <p:cNvSpPr txBox="1">
              <a:spLocks noChangeArrowheads="1"/>
            </p:cNvSpPr>
            <p:nvPr/>
          </p:nvSpPr>
          <p:spPr bwMode="auto">
            <a:xfrm>
              <a:off x="-2398966" y="1143610"/>
              <a:ext cx="6078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500" dirty="0">
                  <a:solidFill>
                    <a:srgbClr val="000000"/>
                  </a:solidFill>
                </a:rPr>
                <a:t>MAG VAR -</a:t>
              </a:r>
              <a:r>
                <a:rPr lang="en-US" altLang="en-US" sz="500" dirty="0" smtClean="0">
                  <a:solidFill>
                    <a:srgbClr val="000000"/>
                  </a:solidFill>
                </a:rPr>
                <a:t>2.0</a:t>
              </a:r>
              <a:endParaRPr lang="en-US" altLang="en-US" sz="5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552"/>
          <p:cNvGrpSpPr>
            <a:grpSpLocks/>
          </p:cNvGrpSpPr>
          <p:nvPr/>
        </p:nvGrpSpPr>
        <p:grpSpPr bwMode="auto">
          <a:xfrm>
            <a:off x="3936802" y="4165060"/>
            <a:ext cx="180975" cy="315979"/>
            <a:chOff x="3976" y="321"/>
            <a:chExt cx="319" cy="399"/>
          </a:xfrm>
        </p:grpSpPr>
        <p:sp>
          <p:nvSpPr>
            <p:cNvPr id="24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31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8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9" name="Group 552"/>
          <p:cNvGrpSpPr>
            <a:grpSpLocks/>
          </p:cNvGrpSpPr>
          <p:nvPr/>
        </p:nvGrpSpPr>
        <p:grpSpPr bwMode="auto">
          <a:xfrm>
            <a:off x="3629024" y="4465251"/>
            <a:ext cx="180975" cy="315979"/>
            <a:chOff x="3976" y="321"/>
            <a:chExt cx="319" cy="399"/>
          </a:xfrm>
        </p:grpSpPr>
        <p:sp>
          <p:nvSpPr>
            <p:cNvPr id="50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57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9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8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2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4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4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-3579814" y="76633"/>
            <a:ext cx="2282825" cy="27781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kern="0" dirty="0" smtClean="0">
                <a:solidFill>
                  <a:srgbClr val="000000"/>
                </a:solidFill>
                <a:latin typeface="Calibri" pitchFamily="34" charset="0"/>
              </a:rPr>
              <a:t>NOLF HAROLD</a:t>
            </a:r>
            <a:endParaRPr kumimoji="0" lang="en-US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aphicFrame>
        <p:nvGraphicFramePr>
          <p:cNvPr id="76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10288"/>
              </p:ext>
            </p:extLst>
          </p:nvPr>
        </p:nvGraphicFramePr>
        <p:xfrm>
          <a:off x="31172" y="5326041"/>
          <a:ext cx="3049587" cy="1527916"/>
        </p:xfrm>
        <a:graphic>
          <a:graphicData uri="http://schemas.openxmlformats.org/drawingml/2006/table">
            <a:tbl>
              <a:tblPr/>
              <a:tblGrid>
                <a:gridCol w="83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1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6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NOLF SANTA ROSA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16REU 05812 86204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N30 36.66W086 5636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ELEVATION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 FEET MSL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1250 x 1250 METERS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COMPOSITION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GRASS, ASPHALT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OBSTACLES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75-100’ TREES, CRASH SHACK</a:t>
                      </a:r>
                    </a:p>
                  </a:txBody>
                  <a:tcPr marL="36576" marR="36576" marT="9146" marB="914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8" name="Freeform 3"/>
          <p:cNvSpPr>
            <a:spLocks noChangeAspect="1"/>
          </p:cNvSpPr>
          <p:nvPr/>
        </p:nvSpPr>
        <p:spPr bwMode="auto">
          <a:xfrm rot="19653561">
            <a:off x="-4901983" y="285245"/>
            <a:ext cx="982744" cy="760203"/>
          </a:xfrm>
          <a:custGeom>
            <a:avLst/>
            <a:gdLst>
              <a:gd name="T0" fmla="*/ 1628867 w 1090"/>
              <a:gd name="T1" fmla="*/ 371174 h 832"/>
              <a:gd name="T2" fmla="*/ 1628867 w 1090"/>
              <a:gd name="T3" fmla="*/ 371174 h 832"/>
              <a:gd name="T4" fmla="*/ 553426 w 1090"/>
              <a:gd name="T5" fmla="*/ 1136245 h 832"/>
              <a:gd name="T6" fmla="*/ 628213 w 1090"/>
              <a:gd name="T7" fmla="*/ 1243810 h 832"/>
              <a:gd name="T8" fmla="*/ 0 w 1090"/>
              <a:gd name="T9" fmla="*/ 1258960 h 832"/>
              <a:gd name="T10" fmla="*/ 224362 w 1090"/>
              <a:gd name="T11" fmla="*/ 663567 h 832"/>
              <a:gd name="T12" fmla="*/ 294662 w 1090"/>
              <a:gd name="T13" fmla="*/ 763557 h 832"/>
              <a:gd name="T14" fmla="*/ 1370103 w 1090"/>
              <a:gd name="T15" fmla="*/ 0 h 832"/>
              <a:gd name="T16" fmla="*/ 1628867 w 1090"/>
              <a:gd name="T17" fmla="*/ 371174 h 832"/>
              <a:gd name="T18" fmla="*/ 1628867 w 1090"/>
              <a:gd name="T19" fmla="*/ 371174 h 8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90"/>
              <a:gd name="T31" fmla="*/ 0 h 832"/>
              <a:gd name="T32" fmla="*/ 1090 w 1090"/>
              <a:gd name="T33" fmla="*/ 832 h 8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90" h="832">
                <a:moveTo>
                  <a:pt x="1089" y="245"/>
                </a:moveTo>
                <a:lnTo>
                  <a:pt x="1089" y="245"/>
                </a:lnTo>
                <a:lnTo>
                  <a:pt x="370" y="750"/>
                </a:lnTo>
                <a:lnTo>
                  <a:pt x="420" y="821"/>
                </a:lnTo>
                <a:lnTo>
                  <a:pt x="0" y="831"/>
                </a:lnTo>
                <a:lnTo>
                  <a:pt x="150" y="438"/>
                </a:lnTo>
                <a:lnTo>
                  <a:pt x="197" y="504"/>
                </a:lnTo>
                <a:lnTo>
                  <a:pt x="916" y="0"/>
                </a:lnTo>
                <a:lnTo>
                  <a:pt x="1089" y="245"/>
                </a:lnTo>
              </a:path>
            </a:pathLst>
          </a:custGeom>
          <a:solidFill>
            <a:srgbClr val="FFFF00"/>
          </a:solidFill>
          <a:ln w="920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 rot="17516477">
            <a:off x="-5144098" y="1214436"/>
            <a:ext cx="12414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WINDS 020 5KTS</a:t>
            </a:r>
          </a:p>
        </p:txBody>
      </p:sp>
      <p:sp>
        <p:nvSpPr>
          <p:cNvPr id="80" name="Text Box 10"/>
          <p:cNvSpPr txBox="1">
            <a:spLocks noChangeArrowheads="1"/>
          </p:cNvSpPr>
          <p:nvPr/>
        </p:nvSpPr>
        <p:spPr bwMode="auto">
          <a:xfrm>
            <a:off x="5093367" y="25404"/>
            <a:ext cx="1219200" cy="469359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INGRESS </a:t>
            </a:r>
            <a:r>
              <a:rPr lang="en-US" altLang="en-US" sz="1400" b="1" kern="0" noProof="0" dirty="0" smtClean="0">
                <a:solidFill>
                  <a:srgbClr val="000000"/>
                </a:solidFill>
                <a:latin typeface="Calibri" pitchFamily="34" charset="0"/>
              </a:rPr>
              <a:t>180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b="1" kern="0" dirty="0" smtClean="0">
                <a:solidFill>
                  <a:srgbClr val="000000"/>
                </a:solidFill>
                <a:latin typeface="Calibri" pitchFamily="34" charset="0"/>
              </a:rPr>
              <a:t>FROM TWR 438</a:t>
            </a:r>
            <a:endParaRPr kumimoji="0" lang="en-US" altLang="en-US" sz="105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81" name="Group 173"/>
          <p:cNvGrpSpPr>
            <a:grpSpLocks noChangeAspect="1"/>
          </p:cNvGrpSpPr>
          <p:nvPr/>
        </p:nvGrpSpPr>
        <p:grpSpPr bwMode="auto">
          <a:xfrm rot="10800000">
            <a:off x="5496805" y="523344"/>
            <a:ext cx="399982" cy="1239249"/>
            <a:chOff x="4048" y="213"/>
            <a:chExt cx="519" cy="1608"/>
          </a:xfrm>
          <a:noFill/>
        </p:grpSpPr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5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9" name="Group 173"/>
          <p:cNvGrpSpPr>
            <a:grpSpLocks noChangeAspect="1"/>
          </p:cNvGrpSpPr>
          <p:nvPr/>
        </p:nvGrpSpPr>
        <p:grpSpPr bwMode="auto">
          <a:xfrm rot="21590017">
            <a:off x="3964199" y="5265252"/>
            <a:ext cx="399982" cy="1239249"/>
            <a:chOff x="4048" y="213"/>
            <a:chExt cx="519" cy="1608"/>
          </a:xfrm>
          <a:noFill/>
        </p:grpSpPr>
        <p:sp>
          <p:nvSpPr>
            <p:cNvPr id="90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1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2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3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4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8" name="Text Box 10"/>
          <p:cNvSpPr txBox="1">
            <a:spLocks noChangeArrowheads="1"/>
          </p:cNvSpPr>
          <p:nvPr/>
        </p:nvSpPr>
        <p:spPr bwMode="auto">
          <a:xfrm rot="5400000">
            <a:off x="3049489" y="5833882"/>
            <a:ext cx="1219200" cy="307777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LAND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 360°</a:t>
            </a:r>
          </a:p>
        </p:txBody>
      </p:sp>
      <p:sp>
        <p:nvSpPr>
          <p:cNvPr id="95" name="Text Box 10"/>
          <p:cNvSpPr txBox="1">
            <a:spLocks noChangeArrowheads="1"/>
          </p:cNvSpPr>
          <p:nvPr/>
        </p:nvSpPr>
        <p:spPr bwMode="auto">
          <a:xfrm>
            <a:off x="1524000" y="163269"/>
            <a:ext cx="1219200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222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GRESS 275°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kern="0" dirty="0" smtClean="0">
                <a:solidFill>
                  <a:srgbClr val="000000"/>
                </a:solidFill>
                <a:latin typeface="Calibri" pitchFamily="34" charset="0"/>
              </a:rPr>
              <a:t>TO VERTOL</a:t>
            </a:r>
            <a:endParaRPr kumimoji="0" lang="en-US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96" name="Group 173"/>
          <p:cNvGrpSpPr>
            <a:grpSpLocks noChangeAspect="1"/>
          </p:cNvGrpSpPr>
          <p:nvPr/>
        </p:nvGrpSpPr>
        <p:grpSpPr bwMode="auto">
          <a:xfrm rot="19445486">
            <a:off x="1153159" y="81540"/>
            <a:ext cx="313890" cy="972514"/>
            <a:chOff x="4048" y="213"/>
            <a:chExt cx="519" cy="1608"/>
          </a:xfrm>
          <a:noFill/>
        </p:grpSpPr>
        <p:sp>
          <p:nvSpPr>
            <p:cNvPr id="97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8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9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0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02" name="Text Box 10"/>
          <p:cNvSpPr txBox="1">
            <a:spLocks noChangeArrowheads="1"/>
          </p:cNvSpPr>
          <p:nvPr/>
        </p:nvSpPr>
        <p:spPr bwMode="auto">
          <a:xfrm>
            <a:off x="3482697" y="1245513"/>
            <a:ext cx="836612" cy="430887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FF0000"/>
                </a:solidFill>
                <a:latin typeface="Calibri" pitchFamily="34" charset="0"/>
              </a:rPr>
              <a:t>WAVE OFF </a:t>
            </a:r>
            <a:r>
              <a:rPr lang="en-US" altLang="en-US" sz="1100" b="1" dirty="0" smtClean="0">
                <a:solidFill>
                  <a:srgbClr val="FF0000"/>
                </a:solidFill>
                <a:latin typeface="Calibri" pitchFamily="34" charset="0"/>
              </a:rPr>
              <a:t>WEST</a:t>
            </a:r>
            <a:endParaRPr lang="en-US" altLang="en-US" sz="11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3" name="Curved Up Arrow 361"/>
          <p:cNvSpPr>
            <a:spLocks noChangeArrowheads="1"/>
          </p:cNvSpPr>
          <p:nvPr/>
        </p:nvSpPr>
        <p:spPr bwMode="auto">
          <a:xfrm rot="10800000">
            <a:off x="3515701" y="604377"/>
            <a:ext cx="803608" cy="549890"/>
          </a:xfrm>
          <a:prstGeom prst="curvedUpArrow">
            <a:avLst>
              <a:gd name="adj1" fmla="val 25093"/>
              <a:gd name="adj2" fmla="val 50177"/>
              <a:gd name="adj3" fmla="val 25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52400" y="1249717"/>
            <a:ext cx="552450" cy="59372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1300S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EL: 36</a:t>
            </a:r>
          </a:p>
        </p:txBody>
      </p:sp>
      <p:graphicFrame>
        <p:nvGraphicFramePr>
          <p:cNvPr id="105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126741"/>
              </p:ext>
            </p:extLst>
          </p:nvPr>
        </p:nvGraphicFramePr>
        <p:xfrm>
          <a:off x="6631471" y="5737124"/>
          <a:ext cx="2512529" cy="1110485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AGENCY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BTN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SANTA ROSA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361.100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EASTERN COMMON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281.750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KNDZ TWR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348.675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HT-18 BASE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255.1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9" name="Rectangle 78"/>
          <p:cNvSpPr/>
          <p:nvPr/>
        </p:nvSpPr>
        <p:spPr>
          <a:xfrm>
            <a:off x="1157511" y="3494520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-1227044" y="3297671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9372601" y="2544103"/>
            <a:ext cx="3276600" cy="43138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12649201" y="2405268"/>
            <a:ext cx="304800" cy="1456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-1301658" y="3228975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TextBox 57"/>
          <p:cNvSpPr txBox="1">
            <a:spLocks noChangeArrowheads="1"/>
          </p:cNvSpPr>
          <p:nvPr/>
        </p:nvSpPr>
        <p:spPr bwMode="auto">
          <a:xfrm>
            <a:off x="-2590800" y="2794228"/>
            <a:ext cx="84029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PINNACLE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4" name="Straight Connector 123"/>
          <p:cNvCxnSpPr>
            <a:stCxn id="122" idx="1"/>
            <a:endCxn id="123" idx="3"/>
          </p:cNvCxnSpPr>
          <p:nvPr/>
        </p:nvCxnSpPr>
        <p:spPr>
          <a:xfrm flipH="1" flipV="1">
            <a:off x="-1750505" y="2917339"/>
            <a:ext cx="489532" cy="3520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1066800" y="3425824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6" name="TextBox 57"/>
          <p:cNvSpPr txBox="1">
            <a:spLocks noChangeArrowheads="1"/>
          </p:cNvSpPr>
          <p:nvPr/>
        </p:nvSpPr>
        <p:spPr bwMode="auto">
          <a:xfrm>
            <a:off x="685800" y="2971800"/>
            <a:ext cx="1133644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CRASH SHACK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7" name="Straight Connector 126"/>
          <p:cNvCxnSpPr>
            <a:stCxn id="125" idx="0"/>
            <a:endCxn id="126" idx="2"/>
          </p:cNvCxnSpPr>
          <p:nvPr/>
        </p:nvCxnSpPr>
        <p:spPr>
          <a:xfrm flipV="1">
            <a:off x="1205707" y="3218021"/>
            <a:ext cx="46915" cy="207803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57"/>
          <p:cNvSpPr txBox="1">
            <a:spLocks noChangeArrowheads="1"/>
          </p:cNvSpPr>
          <p:nvPr/>
        </p:nvSpPr>
        <p:spPr bwMode="auto">
          <a:xfrm rot="18458538">
            <a:off x="10689476" y="4252813"/>
            <a:ext cx="108074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POWER LINES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1331997">
            <a:off x="7436626" y="1768959"/>
            <a:ext cx="591623" cy="1133069"/>
          </a:xfrm>
          <a:prstGeom prst="down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020@5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8" name="Isosceles Triangle 107"/>
          <p:cNvSpPr/>
          <p:nvPr/>
        </p:nvSpPr>
        <p:spPr>
          <a:xfrm rot="18153436">
            <a:off x="13896767" y="2119885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Isosceles Triangle 117"/>
          <p:cNvSpPr/>
          <p:nvPr/>
        </p:nvSpPr>
        <p:spPr>
          <a:xfrm rot="19501246">
            <a:off x="12636502" y="2257998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 rot="18153436">
            <a:off x="12207528" y="2693200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/>
          <p:cNvSpPr/>
          <p:nvPr/>
        </p:nvSpPr>
        <p:spPr>
          <a:xfrm rot="18153436">
            <a:off x="11681612" y="3350844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120"/>
          <p:cNvSpPr/>
          <p:nvPr/>
        </p:nvSpPr>
        <p:spPr>
          <a:xfrm rot="18153436">
            <a:off x="10402638" y="5114720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Isosceles Triangle 127"/>
          <p:cNvSpPr/>
          <p:nvPr/>
        </p:nvSpPr>
        <p:spPr>
          <a:xfrm rot="18153436">
            <a:off x="9946255" y="5733190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Isosceles Triangle 128"/>
          <p:cNvSpPr/>
          <p:nvPr/>
        </p:nvSpPr>
        <p:spPr>
          <a:xfrm rot="18153436">
            <a:off x="9521329" y="6351689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0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785553"/>
              </p:ext>
            </p:extLst>
          </p:nvPr>
        </p:nvGraphicFramePr>
        <p:xfrm>
          <a:off x="31172" y="4668176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27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20499" r="52273" b="120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72737" y="-10391"/>
            <a:ext cx="1377042" cy="1146779"/>
            <a:chOff x="-2819400" y="166108"/>
            <a:chExt cx="1377042" cy="1146779"/>
          </a:xfrm>
        </p:grpSpPr>
        <p:sp>
          <p:nvSpPr>
            <p:cNvPr id="6" name="Rectangle 5"/>
            <p:cNvSpPr/>
            <p:nvPr/>
          </p:nvSpPr>
          <p:spPr>
            <a:xfrm>
              <a:off x="-2734628" y="188852"/>
              <a:ext cx="1247775" cy="1124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819400" y="166108"/>
              <a:ext cx="1377042" cy="1051298"/>
              <a:chOff x="-1508760" y="313191"/>
              <a:chExt cx="1377042" cy="1292903"/>
            </a:xfrm>
            <a:noFill/>
          </p:grpSpPr>
          <p:grpSp>
            <p:nvGrpSpPr>
              <p:cNvPr id="8" name="Group 7"/>
              <p:cNvGrpSpPr/>
              <p:nvPr/>
            </p:nvGrpSpPr>
            <p:grpSpPr>
              <a:xfrm>
                <a:off x="-1219200" y="313191"/>
                <a:ext cx="838200" cy="1102268"/>
                <a:chOff x="-1219200" y="313191"/>
                <a:chExt cx="838200" cy="1102268"/>
              </a:xfrm>
              <a:grpFill/>
            </p:grpSpPr>
            <p:sp>
              <p:nvSpPr>
                <p:cNvPr id="20" name="Oval 19"/>
                <p:cNvSpPr/>
                <p:nvPr/>
              </p:nvSpPr>
              <p:spPr>
                <a:xfrm>
                  <a:off x="-1219200" y="554090"/>
                  <a:ext cx="838200" cy="86136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>
                  <a:stCxn id="20" idx="0"/>
                </p:cNvCxnSpPr>
                <p:nvPr/>
              </p:nvCxnSpPr>
              <p:spPr>
                <a:xfrm flipV="1">
                  <a:off x="-800100" y="313191"/>
                  <a:ext cx="0" cy="240899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Connector 8"/>
              <p:cNvCxnSpPr>
                <a:stCxn id="20" idx="0"/>
                <a:endCxn id="20" idx="4"/>
              </p:cNvCxnSpPr>
              <p:nvPr/>
            </p:nvCxnSpPr>
            <p:spPr>
              <a:xfrm>
                <a:off x="-800100" y="554090"/>
                <a:ext cx="0" cy="86136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0" idx="2"/>
                <a:endCxn id="20" idx="6"/>
              </p:cNvCxnSpPr>
              <p:nvPr/>
            </p:nvCxnSpPr>
            <p:spPr>
              <a:xfrm>
                <a:off x="-1219200" y="984775"/>
                <a:ext cx="838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0" idx="3"/>
                <a:endCxn id="20" idx="7"/>
              </p:cNvCxnSpPr>
              <p:nvPr/>
            </p:nvCxnSpPr>
            <p:spPr>
              <a:xfrm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0" idx="5"/>
                <a:endCxn id="20" idx="1"/>
              </p:cNvCxnSpPr>
              <p:nvPr/>
            </p:nvCxnSpPr>
            <p:spPr>
              <a:xfrm flipH="1"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-577850" y="5270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45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431800" y="8699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90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577850" y="1232356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135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980090" y="13906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180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369630" y="12509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508760" y="879187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270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375235" y="501264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315</a:t>
                </a:r>
              </a:p>
            </p:txBody>
          </p:sp>
        </p:grpSp>
        <p:sp>
          <p:nvSpPr>
            <p:cNvPr id="22" name="TextBox 43"/>
            <p:cNvSpPr txBox="1">
              <a:spLocks noChangeArrowheads="1"/>
            </p:cNvSpPr>
            <p:nvPr/>
          </p:nvSpPr>
          <p:spPr bwMode="auto">
            <a:xfrm>
              <a:off x="-2398966" y="1143610"/>
              <a:ext cx="6078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500" dirty="0">
                  <a:solidFill>
                    <a:srgbClr val="000000"/>
                  </a:solidFill>
                </a:rPr>
                <a:t>MAG VAR </a:t>
              </a:r>
              <a:r>
                <a:rPr lang="en-US" altLang="en-US" sz="500" dirty="0" smtClean="0">
                  <a:solidFill>
                    <a:srgbClr val="000000"/>
                  </a:solidFill>
                </a:rPr>
                <a:t>-2.5</a:t>
              </a:r>
              <a:endParaRPr lang="en-US" altLang="en-US" sz="5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552"/>
          <p:cNvGrpSpPr>
            <a:grpSpLocks/>
          </p:cNvGrpSpPr>
          <p:nvPr/>
        </p:nvGrpSpPr>
        <p:grpSpPr bwMode="auto">
          <a:xfrm rot="13124173">
            <a:off x="5295373" y="1327199"/>
            <a:ext cx="144756" cy="231113"/>
            <a:chOff x="3976" y="321"/>
            <a:chExt cx="319" cy="399"/>
          </a:xfrm>
        </p:grpSpPr>
        <p:sp>
          <p:nvSpPr>
            <p:cNvPr id="24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31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8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-3579814" y="76633"/>
            <a:ext cx="2282825" cy="27781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kern="0" dirty="0" smtClean="0">
                <a:solidFill>
                  <a:srgbClr val="000000"/>
                </a:solidFill>
                <a:latin typeface="Calibri" pitchFamily="34" charset="0"/>
              </a:rPr>
              <a:t>NOLF HAROLD</a:t>
            </a:r>
            <a:endParaRPr kumimoji="0" lang="en-US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aphicFrame>
        <p:nvGraphicFramePr>
          <p:cNvPr id="76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076957"/>
              </p:ext>
            </p:extLst>
          </p:nvPr>
        </p:nvGraphicFramePr>
        <p:xfrm>
          <a:off x="5986021" y="5348806"/>
          <a:ext cx="3151483" cy="1492074"/>
        </p:xfrm>
        <a:graphic>
          <a:graphicData uri="http://schemas.openxmlformats.org/drawingml/2006/table">
            <a:tbl>
              <a:tblPr/>
              <a:tblGrid>
                <a:gridCol w="866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5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LZ FLORALA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16REV 65755 34632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N31 02.61 W086 18.65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ELEVATION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314 MSL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3197 X 75 FEET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COMPOSITION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ASPHALT RUNWAY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OBSTACLES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HANGERS, FUEL PITS, PWR LINES, TREES</a:t>
                      </a:r>
                    </a:p>
                  </a:txBody>
                  <a:tcPr marL="36576" marR="36576" marT="9146" marB="914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8" name="Freeform 3"/>
          <p:cNvSpPr>
            <a:spLocks noChangeAspect="1"/>
          </p:cNvSpPr>
          <p:nvPr/>
        </p:nvSpPr>
        <p:spPr bwMode="auto">
          <a:xfrm rot="19653561">
            <a:off x="-4901983" y="285245"/>
            <a:ext cx="982744" cy="760203"/>
          </a:xfrm>
          <a:custGeom>
            <a:avLst/>
            <a:gdLst>
              <a:gd name="T0" fmla="*/ 1628867 w 1090"/>
              <a:gd name="T1" fmla="*/ 371174 h 832"/>
              <a:gd name="T2" fmla="*/ 1628867 w 1090"/>
              <a:gd name="T3" fmla="*/ 371174 h 832"/>
              <a:gd name="T4" fmla="*/ 553426 w 1090"/>
              <a:gd name="T5" fmla="*/ 1136245 h 832"/>
              <a:gd name="T6" fmla="*/ 628213 w 1090"/>
              <a:gd name="T7" fmla="*/ 1243810 h 832"/>
              <a:gd name="T8" fmla="*/ 0 w 1090"/>
              <a:gd name="T9" fmla="*/ 1258960 h 832"/>
              <a:gd name="T10" fmla="*/ 224362 w 1090"/>
              <a:gd name="T11" fmla="*/ 663567 h 832"/>
              <a:gd name="T12" fmla="*/ 294662 w 1090"/>
              <a:gd name="T13" fmla="*/ 763557 h 832"/>
              <a:gd name="T14" fmla="*/ 1370103 w 1090"/>
              <a:gd name="T15" fmla="*/ 0 h 832"/>
              <a:gd name="T16" fmla="*/ 1628867 w 1090"/>
              <a:gd name="T17" fmla="*/ 371174 h 832"/>
              <a:gd name="T18" fmla="*/ 1628867 w 1090"/>
              <a:gd name="T19" fmla="*/ 371174 h 8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90"/>
              <a:gd name="T31" fmla="*/ 0 h 832"/>
              <a:gd name="T32" fmla="*/ 1090 w 1090"/>
              <a:gd name="T33" fmla="*/ 832 h 8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90" h="832">
                <a:moveTo>
                  <a:pt x="1089" y="245"/>
                </a:moveTo>
                <a:lnTo>
                  <a:pt x="1089" y="245"/>
                </a:lnTo>
                <a:lnTo>
                  <a:pt x="370" y="750"/>
                </a:lnTo>
                <a:lnTo>
                  <a:pt x="420" y="821"/>
                </a:lnTo>
                <a:lnTo>
                  <a:pt x="0" y="831"/>
                </a:lnTo>
                <a:lnTo>
                  <a:pt x="150" y="438"/>
                </a:lnTo>
                <a:lnTo>
                  <a:pt x="197" y="504"/>
                </a:lnTo>
                <a:lnTo>
                  <a:pt x="916" y="0"/>
                </a:lnTo>
                <a:lnTo>
                  <a:pt x="1089" y="245"/>
                </a:lnTo>
              </a:path>
            </a:pathLst>
          </a:custGeom>
          <a:solidFill>
            <a:srgbClr val="FFFF00"/>
          </a:solidFill>
          <a:ln w="920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 rot="17516477">
            <a:off x="-5144098" y="1214436"/>
            <a:ext cx="12414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WINDS 020 5KTS</a:t>
            </a:r>
          </a:p>
        </p:txBody>
      </p:sp>
      <p:sp>
        <p:nvSpPr>
          <p:cNvPr id="80" name="Text Box 10"/>
          <p:cNvSpPr txBox="1">
            <a:spLocks noChangeArrowheads="1"/>
          </p:cNvSpPr>
          <p:nvPr/>
        </p:nvSpPr>
        <p:spPr bwMode="auto">
          <a:xfrm>
            <a:off x="3865562" y="5313188"/>
            <a:ext cx="1219200" cy="469359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INGRESS </a:t>
            </a:r>
            <a:r>
              <a:rPr lang="en-US" altLang="en-US" sz="1400" b="1" kern="0" noProof="0" dirty="0" smtClean="0">
                <a:solidFill>
                  <a:srgbClr val="FF0000"/>
                </a:solidFill>
                <a:latin typeface="Calibri" pitchFamily="34" charset="0"/>
              </a:rPr>
              <a:t>355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b="1" kern="0" dirty="0" smtClean="0">
                <a:solidFill>
                  <a:srgbClr val="FF0000"/>
                </a:solidFill>
                <a:latin typeface="Calibri" pitchFamily="34" charset="0"/>
              </a:rPr>
              <a:t>FROM G2</a:t>
            </a:r>
            <a:endParaRPr kumimoji="0" lang="en-US" altLang="en-US" sz="105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81" name="Group 173"/>
          <p:cNvGrpSpPr>
            <a:grpSpLocks noChangeAspect="1"/>
          </p:cNvGrpSpPr>
          <p:nvPr/>
        </p:nvGrpSpPr>
        <p:grpSpPr bwMode="auto">
          <a:xfrm rot="3138956">
            <a:off x="3948573" y="5729674"/>
            <a:ext cx="399982" cy="1239249"/>
            <a:chOff x="4048" y="213"/>
            <a:chExt cx="519" cy="1608"/>
          </a:xfrm>
          <a:noFill/>
        </p:grpSpPr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5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9" name="Group 173"/>
          <p:cNvGrpSpPr>
            <a:grpSpLocks noChangeAspect="1"/>
          </p:cNvGrpSpPr>
          <p:nvPr/>
        </p:nvGrpSpPr>
        <p:grpSpPr bwMode="auto">
          <a:xfrm rot="21590017">
            <a:off x="10195820" y="4763121"/>
            <a:ext cx="399982" cy="1239249"/>
            <a:chOff x="4048" y="213"/>
            <a:chExt cx="519" cy="1608"/>
          </a:xfrm>
          <a:noFill/>
        </p:grpSpPr>
        <p:sp>
          <p:nvSpPr>
            <p:cNvPr id="90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1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2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3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4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8" name="Text Box 10"/>
          <p:cNvSpPr txBox="1">
            <a:spLocks noChangeArrowheads="1"/>
          </p:cNvSpPr>
          <p:nvPr/>
        </p:nvSpPr>
        <p:spPr bwMode="auto">
          <a:xfrm rot="5400000">
            <a:off x="10517089" y="4896465"/>
            <a:ext cx="1219200" cy="307777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 smtClean="0">
                <a:solidFill>
                  <a:srgbClr val="000000"/>
                </a:solidFill>
                <a:latin typeface="Calibri" pitchFamily="34" charset="0"/>
              </a:rPr>
              <a:t>LAND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360°</a:t>
            </a:r>
          </a:p>
        </p:txBody>
      </p:sp>
      <p:sp>
        <p:nvSpPr>
          <p:cNvPr id="95" name="Text Box 10"/>
          <p:cNvSpPr txBox="1">
            <a:spLocks noChangeArrowheads="1"/>
          </p:cNvSpPr>
          <p:nvPr/>
        </p:nvSpPr>
        <p:spPr bwMode="auto">
          <a:xfrm>
            <a:off x="457200" y="3048000"/>
            <a:ext cx="1219200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222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GRESS 350°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kern="0" dirty="0" smtClean="0">
                <a:solidFill>
                  <a:srgbClr val="FF0000"/>
                </a:solidFill>
                <a:latin typeface="Calibri" pitchFamily="34" charset="0"/>
              </a:rPr>
              <a:t>TO DEATON R. BRG</a:t>
            </a:r>
            <a:endParaRPr kumimoji="0" lang="en-US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96" name="Group 173"/>
          <p:cNvGrpSpPr>
            <a:grpSpLocks noChangeAspect="1"/>
          </p:cNvGrpSpPr>
          <p:nvPr/>
        </p:nvGrpSpPr>
        <p:grpSpPr bwMode="auto">
          <a:xfrm rot="16200000">
            <a:off x="910552" y="2304779"/>
            <a:ext cx="313890" cy="972514"/>
            <a:chOff x="4048" y="213"/>
            <a:chExt cx="519" cy="1608"/>
          </a:xfrm>
          <a:noFill/>
        </p:grpSpPr>
        <p:sp>
          <p:nvSpPr>
            <p:cNvPr id="97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8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9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0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02" name="Text Box 10"/>
          <p:cNvSpPr txBox="1">
            <a:spLocks noChangeArrowheads="1"/>
          </p:cNvSpPr>
          <p:nvPr/>
        </p:nvSpPr>
        <p:spPr bwMode="auto">
          <a:xfrm>
            <a:off x="1439779" y="6065600"/>
            <a:ext cx="836612" cy="430887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FF0000"/>
                </a:solidFill>
                <a:latin typeface="Calibri" pitchFamily="34" charset="0"/>
              </a:rPr>
              <a:t>WAVE OFF </a:t>
            </a:r>
            <a:r>
              <a:rPr lang="en-US" altLang="en-US" sz="1100" b="1" dirty="0" smtClean="0">
                <a:solidFill>
                  <a:srgbClr val="FF0000"/>
                </a:solidFill>
                <a:latin typeface="Calibri" pitchFamily="34" charset="0"/>
              </a:rPr>
              <a:t>EAST</a:t>
            </a:r>
            <a:endParaRPr lang="en-US" altLang="en-US" sz="11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3" name="Curved Up Arrow 361"/>
          <p:cNvSpPr>
            <a:spLocks noChangeArrowheads="1"/>
          </p:cNvSpPr>
          <p:nvPr/>
        </p:nvSpPr>
        <p:spPr bwMode="auto">
          <a:xfrm rot="2292334">
            <a:off x="1516630" y="5414967"/>
            <a:ext cx="945085" cy="549890"/>
          </a:xfrm>
          <a:prstGeom prst="curvedUpArrow">
            <a:avLst>
              <a:gd name="adj1" fmla="val 25093"/>
              <a:gd name="adj2" fmla="val 50177"/>
              <a:gd name="adj3" fmla="val 25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85053" y="1349352"/>
            <a:ext cx="552450" cy="59372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1300S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EL: 36</a:t>
            </a:r>
          </a:p>
        </p:txBody>
      </p:sp>
      <p:graphicFrame>
        <p:nvGraphicFramePr>
          <p:cNvPr id="105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450762"/>
              </p:ext>
            </p:extLst>
          </p:nvPr>
        </p:nvGraphicFramePr>
        <p:xfrm>
          <a:off x="6640255" y="4231116"/>
          <a:ext cx="2484425" cy="1110485"/>
        </p:xfrm>
        <a:graphic>
          <a:graphicData uri="http://schemas.openxmlformats.org/drawingml/2006/table">
            <a:tbl>
              <a:tblPr/>
              <a:tblGrid>
                <a:gridCol w="11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AGENCY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BTN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0J4 CTAF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123.00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CAIRNS APPROACH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133.45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EASTERN FORM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308.65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ALTERNATE FORM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277.00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9" name="Rectangle 78"/>
          <p:cNvSpPr/>
          <p:nvPr/>
        </p:nvSpPr>
        <p:spPr>
          <a:xfrm>
            <a:off x="3045577" y="3108229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11634423" y="4692115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1586188" y="4603556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TextBox 57"/>
          <p:cNvSpPr txBox="1">
            <a:spLocks noChangeArrowheads="1"/>
          </p:cNvSpPr>
          <p:nvPr/>
        </p:nvSpPr>
        <p:spPr bwMode="auto">
          <a:xfrm>
            <a:off x="11887200" y="3187153"/>
            <a:ext cx="455574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FBO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4" name="Straight Connector 123"/>
          <p:cNvCxnSpPr>
            <a:stCxn id="122" idx="1"/>
            <a:endCxn id="123" idx="3"/>
          </p:cNvCxnSpPr>
          <p:nvPr/>
        </p:nvCxnSpPr>
        <p:spPr>
          <a:xfrm flipV="1">
            <a:off x="11626873" y="3310264"/>
            <a:ext cx="715901" cy="1333744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2971800" y="3048000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6" name="TextBox 57"/>
          <p:cNvSpPr txBox="1">
            <a:spLocks noChangeArrowheads="1"/>
          </p:cNvSpPr>
          <p:nvPr/>
        </p:nvSpPr>
        <p:spPr bwMode="auto">
          <a:xfrm>
            <a:off x="2628635" y="2459049"/>
            <a:ext cx="833883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HANGARS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7" name="Straight Connector 126"/>
          <p:cNvCxnSpPr>
            <a:stCxn id="125" idx="0"/>
            <a:endCxn id="126" idx="2"/>
          </p:cNvCxnSpPr>
          <p:nvPr/>
        </p:nvCxnSpPr>
        <p:spPr>
          <a:xfrm flipH="1" flipV="1">
            <a:off x="3045577" y="2705270"/>
            <a:ext cx="65130" cy="34273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own Arrow 4"/>
          <p:cNvSpPr>
            <a:spLocks/>
          </p:cNvSpPr>
          <p:nvPr/>
        </p:nvSpPr>
        <p:spPr>
          <a:xfrm rot="4290241" flipV="1">
            <a:off x="1014410" y="3993994"/>
            <a:ext cx="490799" cy="952677"/>
          </a:xfrm>
          <a:prstGeom prst="downArrow">
            <a:avLst>
              <a:gd name="adj1" fmla="val 51246"/>
              <a:gd name="adj2" fmla="val 50000"/>
            </a:avLst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240@5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8" name="Isosceles Triangle 107"/>
          <p:cNvSpPr/>
          <p:nvPr/>
        </p:nvSpPr>
        <p:spPr>
          <a:xfrm rot="18153436">
            <a:off x="11325432" y="-314526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6553200" y="80976"/>
            <a:ext cx="2590800" cy="65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57"/>
          <p:cNvSpPr txBox="1">
            <a:spLocks noChangeArrowheads="1"/>
          </p:cNvSpPr>
          <p:nvPr/>
        </p:nvSpPr>
        <p:spPr bwMode="auto">
          <a:xfrm rot="21578005">
            <a:off x="7371490" y="393535"/>
            <a:ext cx="108074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POWER LINES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118" name="Isosceles Triangle 117"/>
          <p:cNvSpPr/>
          <p:nvPr/>
        </p:nvSpPr>
        <p:spPr>
          <a:xfrm>
            <a:off x="7860914" y="32800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 rot="21272903">
            <a:off x="10163166" y="2631087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/>
          <p:cNvSpPr/>
          <p:nvPr/>
        </p:nvSpPr>
        <p:spPr>
          <a:xfrm rot="21272903">
            <a:off x="10054763" y="2631087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120"/>
          <p:cNvSpPr/>
          <p:nvPr/>
        </p:nvSpPr>
        <p:spPr>
          <a:xfrm rot="21272903">
            <a:off x="9975561" y="2640476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Isosceles Triangle 127"/>
          <p:cNvSpPr/>
          <p:nvPr/>
        </p:nvSpPr>
        <p:spPr>
          <a:xfrm rot="21272903">
            <a:off x="9901733" y="2631088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Isosceles Triangle 128"/>
          <p:cNvSpPr/>
          <p:nvPr/>
        </p:nvSpPr>
        <p:spPr>
          <a:xfrm rot="21272903">
            <a:off x="10342110" y="2658331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Isosceles Triangle 133"/>
          <p:cNvSpPr/>
          <p:nvPr/>
        </p:nvSpPr>
        <p:spPr>
          <a:xfrm>
            <a:off x="-3505202" y="5762997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Isosceles Triangle 134"/>
          <p:cNvSpPr/>
          <p:nvPr/>
        </p:nvSpPr>
        <p:spPr>
          <a:xfrm>
            <a:off x="-838202" y="5809705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Isosceles Triangle 135"/>
          <p:cNvSpPr/>
          <p:nvPr/>
        </p:nvSpPr>
        <p:spPr>
          <a:xfrm>
            <a:off x="-2438402" y="5784786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Isosceles Triangle 136"/>
          <p:cNvSpPr/>
          <p:nvPr/>
        </p:nvSpPr>
        <p:spPr>
          <a:xfrm>
            <a:off x="-990600" y="4424177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Isosceles Triangle 137"/>
          <p:cNvSpPr/>
          <p:nvPr/>
        </p:nvSpPr>
        <p:spPr>
          <a:xfrm>
            <a:off x="6858000" y="17272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Isosceles Triangle 138"/>
          <p:cNvSpPr/>
          <p:nvPr/>
        </p:nvSpPr>
        <p:spPr>
          <a:xfrm>
            <a:off x="8808031" y="35826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552"/>
          <p:cNvGrpSpPr>
            <a:grpSpLocks/>
          </p:cNvGrpSpPr>
          <p:nvPr/>
        </p:nvGrpSpPr>
        <p:grpSpPr bwMode="auto">
          <a:xfrm rot="13124173">
            <a:off x="5024628" y="1381312"/>
            <a:ext cx="144756" cy="231113"/>
            <a:chOff x="3976" y="321"/>
            <a:chExt cx="319" cy="399"/>
          </a:xfrm>
        </p:grpSpPr>
        <p:sp>
          <p:nvSpPr>
            <p:cNvPr id="133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0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1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2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146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8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0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1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2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7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8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9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0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1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2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3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43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64" name="Rectangle 163"/>
          <p:cNvSpPr/>
          <p:nvPr/>
        </p:nvSpPr>
        <p:spPr>
          <a:xfrm>
            <a:off x="4829536" y="318364"/>
            <a:ext cx="484572" cy="25600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57"/>
          <p:cNvSpPr txBox="1">
            <a:spLocks noChangeArrowheads="1"/>
          </p:cNvSpPr>
          <p:nvPr/>
        </p:nvSpPr>
        <p:spPr bwMode="auto">
          <a:xfrm>
            <a:off x="3824753" y="146087"/>
            <a:ext cx="838691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FUEL PITS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67" name="Straight Connector 166"/>
          <p:cNvCxnSpPr>
            <a:stCxn id="164" idx="1"/>
            <a:endCxn id="166" idx="3"/>
          </p:cNvCxnSpPr>
          <p:nvPr/>
        </p:nvCxnSpPr>
        <p:spPr>
          <a:xfrm flipH="1" flipV="1">
            <a:off x="4663444" y="269198"/>
            <a:ext cx="166092" cy="177169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oup 173"/>
          <p:cNvGrpSpPr>
            <a:grpSpLocks noChangeAspect="1"/>
          </p:cNvGrpSpPr>
          <p:nvPr/>
        </p:nvGrpSpPr>
        <p:grpSpPr bwMode="auto">
          <a:xfrm rot="13290390">
            <a:off x="5694407" y="53136"/>
            <a:ext cx="399982" cy="1239249"/>
            <a:chOff x="4048" y="213"/>
            <a:chExt cx="519" cy="1608"/>
          </a:xfrm>
          <a:noFill/>
        </p:grpSpPr>
        <p:sp>
          <p:nvSpPr>
            <p:cNvPr id="173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4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5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6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7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78" name="Text Box 10"/>
          <p:cNvSpPr txBox="1">
            <a:spLocks noChangeArrowheads="1"/>
          </p:cNvSpPr>
          <p:nvPr/>
        </p:nvSpPr>
        <p:spPr bwMode="auto">
          <a:xfrm rot="18700373">
            <a:off x="5634124" y="725505"/>
            <a:ext cx="1219200" cy="307777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LAND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220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</p:txBody>
      </p:sp>
      <p:graphicFrame>
        <p:nvGraphicFramePr>
          <p:cNvPr id="165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357931"/>
              </p:ext>
            </p:extLst>
          </p:nvPr>
        </p:nvGraphicFramePr>
        <p:xfrm>
          <a:off x="7333480" y="3571499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79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24750" r="52187" b="6500"/>
          <a:stretch/>
        </p:blipFill>
        <p:spPr bwMode="auto">
          <a:xfrm>
            <a:off x="0" y="0"/>
            <a:ext cx="9192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666835"/>
              </p:ext>
            </p:extLst>
          </p:nvPr>
        </p:nvGraphicFramePr>
        <p:xfrm>
          <a:off x="12700" y="5365926"/>
          <a:ext cx="3151483" cy="1492074"/>
        </p:xfrm>
        <a:graphic>
          <a:graphicData uri="http://schemas.openxmlformats.org/drawingml/2006/table">
            <a:tbl>
              <a:tblPr/>
              <a:tblGrid>
                <a:gridCol w="866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5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LZ CALLAHAN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16RDU 15810 70191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N31 27.65 W087 52.62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ELEVATION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 MSL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6604 X 100 FEET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COMPOSITION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ASPHALT RUNWAY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OBSTACLES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HANGERS</a:t>
                      </a:r>
                    </a:p>
                  </a:txBody>
                  <a:tcPr marL="36576" marR="36576" marT="9146" marB="914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669489"/>
              </p:ext>
            </p:extLst>
          </p:nvPr>
        </p:nvGraphicFramePr>
        <p:xfrm>
          <a:off x="0" y="13252"/>
          <a:ext cx="2484425" cy="1110485"/>
        </p:xfrm>
        <a:graphic>
          <a:graphicData uri="http://schemas.openxmlformats.org/drawingml/2006/table">
            <a:tbl>
              <a:tblPr/>
              <a:tblGrid>
                <a:gridCol w="11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AGENCY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BTN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CQF CTAF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123.00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CQF AWOS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118.425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MOBILE APPR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118.50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WESTERN CMN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311.40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823679" y="-16965"/>
            <a:ext cx="1377042" cy="1146779"/>
            <a:chOff x="-2819400" y="166108"/>
            <a:chExt cx="1377042" cy="1146779"/>
          </a:xfrm>
        </p:grpSpPr>
        <p:sp>
          <p:nvSpPr>
            <p:cNvPr id="6" name="Rectangle 5"/>
            <p:cNvSpPr/>
            <p:nvPr/>
          </p:nvSpPr>
          <p:spPr>
            <a:xfrm>
              <a:off x="-2734628" y="188852"/>
              <a:ext cx="1247775" cy="1124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819400" y="166108"/>
              <a:ext cx="1377042" cy="1051298"/>
              <a:chOff x="-1508760" y="313191"/>
              <a:chExt cx="1377042" cy="1292903"/>
            </a:xfrm>
            <a:noFill/>
          </p:grpSpPr>
          <p:grpSp>
            <p:nvGrpSpPr>
              <p:cNvPr id="9" name="Group 8"/>
              <p:cNvGrpSpPr/>
              <p:nvPr/>
            </p:nvGrpSpPr>
            <p:grpSpPr>
              <a:xfrm>
                <a:off x="-1219200" y="313191"/>
                <a:ext cx="838200" cy="1102268"/>
                <a:chOff x="-1219200" y="313191"/>
                <a:chExt cx="838200" cy="1102268"/>
              </a:xfrm>
              <a:grpFill/>
            </p:grpSpPr>
            <p:sp>
              <p:nvSpPr>
                <p:cNvPr id="21" name="Oval 20"/>
                <p:cNvSpPr/>
                <p:nvPr/>
              </p:nvSpPr>
              <p:spPr>
                <a:xfrm>
                  <a:off x="-1219200" y="554090"/>
                  <a:ext cx="838200" cy="86136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2" name="Straight Connector 21"/>
                <p:cNvCxnSpPr>
                  <a:stCxn id="21" idx="0"/>
                </p:cNvCxnSpPr>
                <p:nvPr/>
              </p:nvCxnSpPr>
              <p:spPr>
                <a:xfrm flipV="1">
                  <a:off x="-800100" y="313191"/>
                  <a:ext cx="0" cy="240899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Connector 9"/>
              <p:cNvCxnSpPr>
                <a:stCxn id="21" idx="0"/>
                <a:endCxn id="21" idx="4"/>
              </p:cNvCxnSpPr>
              <p:nvPr/>
            </p:nvCxnSpPr>
            <p:spPr>
              <a:xfrm>
                <a:off x="-800100" y="554090"/>
                <a:ext cx="0" cy="86136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1" idx="2"/>
                <a:endCxn id="21" idx="6"/>
              </p:cNvCxnSpPr>
              <p:nvPr/>
            </p:nvCxnSpPr>
            <p:spPr>
              <a:xfrm>
                <a:off x="-1219200" y="984775"/>
                <a:ext cx="838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1" idx="3"/>
                <a:endCxn id="21" idx="7"/>
              </p:cNvCxnSpPr>
              <p:nvPr/>
            </p:nvCxnSpPr>
            <p:spPr>
              <a:xfrm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21" idx="5"/>
                <a:endCxn id="21" idx="1"/>
              </p:cNvCxnSpPr>
              <p:nvPr/>
            </p:nvCxnSpPr>
            <p:spPr>
              <a:xfrm flipH="1"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-577850" y="5270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45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431800" y="8699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90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577850" y="1232356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135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980090" y="13906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180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369630" y="12509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225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508760" y="879187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270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1375235" y="501264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315</a:t>
                </a:r>
              </a:p>
            </p:txBody>
          </p:sp>
        </p:grpSp>
        <p:sp>
          <p:nvSpPr>
            <p:cNvPr id="8" name="TextBox 43"/>
            <p:cNvSpPr txBox="1">
              <a:spLocks noChangeArrowheads="1"/>
            </p:cNvSpPr>
            <p:nvPr/>
          </p:nvSpPr>
          <p:spPr bwMode="auto">
            <a:xfrm>
              <a:off x="-2398966" y="1143610"/>
              <a:ext cx="6078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500" dirty="0">
                  <a:solidFill>
                    <a:srgbClr val="000000"/>
                  </a:solidFill>
                </a:rPr>
                <a:t>MAG VAR -</a:t>
              </a:r>
              <a:r>
                <a:rPr lang="en-US" altLang="en-US" sz="500" dirty="0" smtClean="0">
                  <a:solidFill>
                    <a:srgbClr val="000000"/>
                  </a:solidFill>
                </a:rPr>
                <a:t>1.4</a:t>
              </a:r>
              <a:endParaRPr lang="en-US" altLang="en-US" sz="5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3" name="Down Arrow 22"/>
          <p:cNvSpPr/>
          <p:nvPr/>
        </p:nvSpPr>
        <p:spPr>
          <a:xfrm rot="1331997">
            <a:off x="4405997" y="205737"/>
            <a:ext cx="591623" cy="1133069"/>
          </a:xfrm>
          <a:prstGeom prst="down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020@5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33400" y="1524544"/>
            <a:ext cx="552450" cy="59372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1300S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EL: 36</a:t>
            </a:r>
          </a:p>
        </p:txBody>
      </p:sp>
      <p:grpSp>
        <p:nvGrpSpPr>
          <p:cNvPr id="25" name="Group 552"/>
          <p:cNvGrpSpPr>
            <a:grpSpLocks/>
          </p:cNvGrpSpPr>
          <p:nvPr/>
        </p:nvGrpSpPr>
        <p:grpSpPr bwMode="auto">
          <a:xfrm rot="375022">
            <a:off x="6131126" y="5420165"/>
            <a:ext cx="180975" cy="315979"/>
            <a:chOff x="3976" y="321"/>
            <a:chExt cx="319" cy="399"/>
          </a:xfrm>
        </p:grpSpPr>
        <p:sp>
          <p:nvSpPr>
            <p:cNvPr id="26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33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0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30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1" name="Group 552"/>
          <p:cNvGrpSpPr>
            <a:grpSpLocks/>
          </p:cNvGrpSpPr>
          <p:nvPr/>
        </p:nvGrpSpPr>
        <p:grpSpPr bwMode="auto">
          <a:xfrm>
            <a:off x="9675242" y="4574925"/>
            <a:ext cx="180975" cy="315979"/>
            <a:chOff x="3976" y="321"/>
            <a:chExt cx="319" cy="399"/>
          </a:xfrm>
        </p:grpSpPr>
        <p:sp>
          <p:nvSpPr>
            <p:cNvPr id="52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5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59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2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4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6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8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9746185" y="3442565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9655474" y="3373869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TextBox 57"/>
          <p:cNvSpPr txBox="1">
            <a:spLocks noChangeArrowheads="1"/>
          </p:cNvSpPr>
          <p:nvPr/>
        </p:nvSpPr>
        <p:spPr bwMode="auto">
          <a:xfrm>
            <a:off x="9991556" y="3048000"/>
            <a:ext cx="1133644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CRASH SHACK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80" name="Straight Connector 79"/>
          <p:cNvCxnSpPr>
            <a:stCxn id="78" idx="6"/>
            <a:endCxn id="79" idx="2"/>
          </p:cNvCxnSpPr>
          <p:nvPr/>
        </p:nvCxnSpPr>
        <p:spPr>
          <a:xfrm flipV="1">
            <a:off x="9933287" y="3294221"/>
            <a:ext cx="625091" cy="217761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173"/>
          <p:cNvGrpSpPr>
            <a:grpSpLocks noChangeAspect="1"/>
          </p:cNvGrpSpPr>
          <p:nvPr/>
        </p:nvGrpSpPr>
        <p:grpSpPr bwMode="auto">
          <a:xfrm rot="610095">
            <a:off x="5095741" y="5364576"/>
            <a:ext cx="399982" cy="1239249"/>
            <a:chOff x="4048" y="213"/>
            <a:chExt cx="519" cy="1608"/>
          </a:xfrm>
          <a:noFill/>
        </p:grpSpPr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5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7" name="Text Box 10"/>
          <p:cNvSpPr txBox="1">
            <a:spLocks noChangeArrowheads="1"/>
          </p:cNvSpPr>
          <p:nvPr/>
        </p:nvSpPr>
        <p:spPr bwMode="auto">
          <a:xfrm rot="16893157">
            <a:off x="4271224" y="5847442"/>
            <a:ext cx="1219200" cy="307777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LAND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010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</p:txBody>
      </p:sp>
      <p:sp>
        <p:nvSpPr>
          <p:cNvPr id="88" name="Text Box 10"/>
          <p:cNvSpPr txBox="1">
            <a:spLocks noChangeArrowheads="1"/>
          </p:cNvSpPr>
          <p:nvPr/>
        </p:nvSpPr>
        <p:spPr bwMode="auto">
          <a:xfrm rot="529019">
            <a:off x="6259263" y="1093657"/>
            <a:ext cx="836612" cy="430887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FF0000"/>
                </a:solidFill>
                <a:latin typeface="Calibri" pitchFamily="34" charset="0"/>
              </a:rPr>
              <a:t>WAVE OFF </a:t>
            </a:r>
            <a:r>
              <a:rPr lang="en-US" altLang="en-US" sz="1100" b="1" dirty="0" smtClean="0">
                <a:solidFill>
                  <a:srgbClr val="FF0000"/>
                </a:solidFill>
                <a:latin typeface="Calibri" pitchFamily="34" charset="0"/>
              </a:rPr>
              <a:t>EAST</a:t>
            </a:r>
            <a:endParaRPr lang="en-US" altLang="en-US" sz="11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9" name="Curved Up Arrow 361"/>
          <p:cNvSpPr>
            <a:spLocks noChangeArrowheads="1"/>
          </p:cNvSpPr>
          <p:nvPr/>
        </p:nvSpPr>
        <p:spPr bwMode="auto">
          <a:xfrm rot="11329019" flipH="1">
            <a:off x="6285710" y="543082"/>
            <a:ext cx="953290" cy="549890"/>
          </a:xfrm>
          <a:prstGeom prst="curvedUpArrow">
            <a:avLst>
              <a:gd name="adj1" fmla="val 25093"/>
              <a:gd name="adj2" fmla="val 50177"/>
              <a:gd name="adj3" fmla="val 25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0" name="Text Box 10"/>
          <p:cNvSpPr txBox="1">
            <a:spLocks noChangeArrowheads="1"/>
          </p:cNvSpPr>
          <p:nvPr/>
        </p:nvSpPr>
        <p:spPr bwMode="auto">
          <a:xfrm rot="18787106">
            <a:off x="7781784" y="5741122"/>
            <a:ext cx="1219200" cy="469359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INGRESS </a:t>
            </a:r>
            <a:r>
              <a:rPr lang="en-US" altLang="en-US" sz="1400" b="1" kern="0" noProof="0" dirty="0" smtClean="0">
                <a:solidFill>
                  <a:srgbClr val="FF0000"/>
                </a:solidFill>
                <a:latin typeface="Calibri" pitchFamily="34" charset="0"/>
              </a:rPr>
              <a:t>240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b="1" kern="0" dirty="0" smtClean="0">
                <a:solidFill>
                  <a:srgbClr val="FF0000"/>
                </a:solidFill>
                <a:latin typeface="Calibri" pitchFamily="34" charset="0"/>
              </a:rPr>
              <a:t>FROM TRIANGLE</a:t>
            </a:r>
            <a:endParaRPr kumimoji="0" lang="en-US" altLang="en-US" sz="105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91" name="Group 173"/>
          <p:cNvGrpSpPr>
            <a:grpSpLocks noChangeAspect="1"/>
          </p:cNvGrpSpPr>
          <p:nvPr/>
        </p:nvGrpSpPr>
        <p:grpSpPr bwMode="auto">
          <a:xfrm rot="13588556">
            <a:off x="7702216" y="5057497"/>
            <a:ext cx="399982" cy="1239249"/>
            <a:chOff x="4048" y="213"/>
            <a:chExt cx="519" cy="1608"/>
          </a:xfrm>
          <a:noFill/>
        </p:grpSpPr>
        <p:sp>
          <p:nvSpPr>
            <p:cNvPr id="9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3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4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5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6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97" name="Text Box 10"/>
          <p:cNvSpPr txBox="1">
            <a:spLocks noChangeArrowheads="1"/>
          </p:cNvSpPr>
          <p:nvPr/>
        </p:nvSpPr>
        <p:spPr bwMode="auto">
          <a:xfrm rot="19487266">
            <a:off x="7565357" y="2109900"/>
            <a:ext cx="1219200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222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GRESS 060°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kern="0" dirty="0" smtClean="0">
                <a:solidFill>
                  <a:srgbClr val="FF0000"/>
                </a:solidFill>
                <a:latin typeface="Calibri" pitchFamily="34" charset="0"/>
              </a:rPr>
              <a:t>TO GEO DOMES</a:t>
            </a:r>
            <a:endParaRPr kumimoji="0" lang="en-US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98" name="Group 173"/>
          <p:cNvGrpSpPr>
            <a:grpSpLocks noChangeAspect="1"/>
          </p:cNvGrpSpPr>
          <p:nvPr/>
        </p:nvGrpSpPr>
        <p:grpSpPr bwMode="auto">
          <a:xfrm rot="2963230">
            <a:off x="7679511" y="1397211"/>
            <a:ext cx="313890" cy="972514"/>
            <a:chOff x="4048" y="213"/>
            <a:chExt cx="519" cy="1608"/>
          </a:xfrm>
          <a:noFill/>
        </p:grpSpPr>
        <p:sp>
          <p:nvSpPr>
            <p:cNvPr id="99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0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2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3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aphicFrame>
        <p:nvGraphicFramePr>
          <p:cNvPr id="104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82085"/>
              </p:ext>
            </p:extLst>
          </p:nvPr>
        </p:nvGraphicFramePr>
        <p:xfrm>
          <a:off x="8965" y="4712399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872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t="18689" r="53520" b="16882"/>
          <a:stretch/>
        </p:blipFill>
        <p:spPr bwMode="auto">
          <a:xfrm>
            <a:off x="19050" y="-16965"/>
            <a:ext cx="9124950" cy="687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625858"/>
              </p:ext>
            </p:extLst>
          </p:nvPr>
        </p:nvGraphicFramePr>
        <p:xfrm>
          <a:off x="31750" y="5295900"/>
          <a:ext cx="3151483" cy="1538328"/>
        </p:xfrm>
        <a:graphic>
          <a:graphicData uri="http://schemas.openxmlformats.org/drawingml/2006/table">
            <a:tbl>
              <a:tblPr/>
              <a:tblGrid>
                <a:gridCol w="866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5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LZ DEFUNIAK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16REV 81029 00271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N30 43.95 W086 09.21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ELEVATION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289 MSL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4146 X 60 FEET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2700 X 60 FEET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COMPOSITION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ASPHALT/DIRT RUNWAY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OBSTACLES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HANGERS, DUST, TREES</a:t>
                      </a:r>
                    </a:p>
                  </a:txBody>
                  <a:tcPr marL="36576" marR="36576" marT="9146" marB="914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88736"/>
              </p:ext>
            </p:extLst>
          </p:nvPr>
        </p:nvGraphicFramePr>
        <p:xfrm>
          <a:off x="38100" y="13252"/>
          <a:ext cx="2484425" cy="1110485"/>
        </p:xfrm>
        <a:graphic>
          <a:graphicData uri="http://schemas.openxmlformats.org/drawingml/2006/table">
            <a:tbl>
              <a:tblPr/>
              <a:tblGrid>
                <a:gridCol w="11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AGENCY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BTN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54J CTAF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123.05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54J AWOS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118.725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EGLIN APPR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124.05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EASTERN CMN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281.75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795104" y="-26490"/>
            <a:ext cx="1377042" cy="1146779"/>
            <a:chOff x="-2819400" y="166108"/>
            <a:chExt cx="1377042" cy="1146779"/>
          </a:xfrm>
        </p:grpSpPr>
        <p:sp>
          <p:nvSpPr>
            <p:cNvPr id="6" name="Rectangle 5"/>
            <p:cNvSpPr/>
            <p:nvPr/>
          </p:nvSpPr>
          <p:spPr>
            <a:xfrm>
              <a:off x="-2734628" y="188852"/>
              <a:ext cx="1247775" cy="1124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819400" y="166108"/>
              <a:ext cx="1377042" cy="1051298"/>
              <a:chOff x="-1508760" y="313191"/>
              <a:chExt cx="1377042" cy="1292903"/>
            </a:xfrm>
            <a:noFill/>
          </p:grpSpPr>
          <p:grpSp>
            <p:nvGrpSpPr>
              <p:cNvPr id="9" name="Group 8"/>
              <p:cNvGrpSpPr/>
              <p:nvPr/>
            </p:nvGrpSpPr>
            <p:grpSpPr>
              <a:xfrm>
                <a:off x="-1219200" y="313191"/>
                <a:ext cx="838200" cy="1102268"/>
                <a:chOff x="-1219200" y="313191"/>
                <a:chExt cx="838200" cy="1102268"/>
              </a:xfrm>
              <a:grpFill/>
            </p:grpSpPr>
            <p:sp>
              <p:nvSpPr>
                <p:cNvPr id="21" name="Oval 20"/>
                <p:cNvSpPr/>
                <p:nvPr/>
              </p:nvSpPr>
              <p:spPr>
                <a:xfrm>
                  <a:off x="-1219200" y="554090"/>
                  <a:ext cx="838200" cy="86136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2" name="Straight Connector 21"/>
                <p:cNvCxnSpPr>
                  <a:stCxn id="21" idx="0"/>
                </p:cNvCxnSpPr>
                <p:nvPr/>
              </p:nvCxnSpPr>
              <p:spPr>
                <a:xfrm flipV="1">
                  <a:off x="-800100" y="313191"/>
                  <a:ext cx="0" cy="240899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Connector 9"/>
              <p:cNvCxnSpPr>
                <a:stCxn id="21" idx="0"/>
                <a:endCxn id="21" idx="4"/>
              </p:cNvCxnSpPr>
              <p:nvPr/>
            </p:nvCxnSpPr>
            <p:spPr>
              <a:xfrm>
                <a:off x="-800100" y="554090"/>
                <a:ext cx="0" cy="86136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1" idx="2"/>
                <a:endCxn id="21" idx="6"/>
              </p:cNvCxnSpPr>
              <p:nvPr/>
            </p:nvCxnSpPr>
            <p:spPr>
              <a:xfrm>
                <a:off x="-1219200" y="984775"/>
                <a:ext cx="838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1" idx="3"/>
                <a:endCxn id="21" idx="7"/>
              </p:cNvCxnSpPr>
              <p:nvPr/>
            </p:nvCxnSpPr>
            <p:spPr>
              <a:xfrm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21" idx="5"/>
                <a:endCxn id="21" idx="1"/>
              </p:cNvCxnSpPr>
              <p:nvPr/>
            </p:nvCxnSpPr>
            <p:spPr>
              <a:xfrm flipH="1"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-577850" y="5270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45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431800" y="8699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90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577850" y="1232356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135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980090" y="13906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180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369630" y="12509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225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508760" y="879187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270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1375235" y="501264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315</a:t>
                </a:r>
              </a:p>
            </p:txBody>
          </p:sp>
        </p:grpSp>
        <p:sp>
          <p:nvSpPr>
            <p:cNvPr id="8" name="TextBox 43"/>
            <p:cNvSpPr txBox="1">
              <a:spLocks noChangeArrowheads="1"/>
            </p:cNvSpPr>
            <p:nvPr/>
          </p:nvSpPr>
          <p:spPr bwMode="auto">
            <a:xfrm>
              <a:off x="-2398966" y="1143610"/>
              <a:ext cx="6078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500" dirty="0">
                  <a:solidFill>
                    <a:srgbClr val="000000"/>
                  </a:solidFill>
                </a:rPr>
                <a:t>MAG VAR </a:t>
              </a:r>
              <a:r>
                <a:rPr lang="en-US" altLang="en-US" sz="500" dirty="0" smtClean="0">
                  <a:solidFill>
                    <a:srgbClr val="000000"/>
                  </a:solidFill>
                </a:rPr>
                <a:t>-2.6</a:t>
              </a:r>
              <a:endParaRPr lang="en-US" altLang="en-US" sz="5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3" name="Down Arrow 22"/>
          <p:cNvSpPr/>
          <p:nvPr/>
        </p:nvSpPr>
        <p:spPr>
          <a:xfrm rot="1331997">
            <a:off x="8055445" y="1768958"/>
            <a:ext cx="591623" cy="1133069"/>
          </a:xfrm>
          <a:prstGeom prst="down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020@5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81000" y="1295400"/>
            <a:ext cx="552450" cy="59372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1300S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EL: 36</a:t>
            </a:r>
          </a:p>
        </p:txBody>
      </p:sp>
      <p:grpSp>
        <p:nvGrpSpPr>
          <p:cNvPr id="25" name="Group 552"/>
          <p:cNvGrpSpPr>
            <a:grpSpLocks/>
          </p:cNvGrpSpPr>
          <p:nvPr/>
        </p:nvGrpSpPr>
        <p:grpSpPr bwMode="auto">
          <a:xfrm>
            <a:off x="6115050" y="4398173"/>
            <a:ext cx="180975" cy="315979"/>
            <a:chOff x="3976" y="321"/>
            <a:chExt cx="319" cy="399"/>
          </a:xfrm>
        </p:grpSpPr>
        <p:sp>
          <p:nvSpPr>
            <p:cNvPr id="26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33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0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30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1" name="Group 552"/>
          <p:cNvGrpSpPr>
            <a:grpSpLocks/>
          </p:cNvGrpSpPr>
          <p:nvPr/>
        </p:nvGrpSpPr>
        <p:grpSpPr bwMode="auto">
          <a:xfrm>
            <a:off x="9675242" y="4574925"/>
            <a:ext cx="180975" cy="315979"/>
            <a:chOff x="3976" y="321"/>
            <a:chExt cx="319" cy="399"/>
          </a:xfrm>
        </p:grpSpPr>
        <p:sp>
          <p:nvSpPr>
            <p:cNvPr id="52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5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59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2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4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6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8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9746185" y="3442565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9655474" y="3373869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TextBox 57"/>
          <p:cNvSpPr txBox="1">
            <a:spLocks noChangeArrowheads="1"/>
          </p:cNvSpPr>
          <p:nvPr/>
        </p:nvSpPr>
        <p:spPr bwMode="auto">
          <a:xfrm>
            <a:off x="9991556" y="3048000"/>
            <a:ext cx="1133644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CRASH SHACK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80" name="Straight Connector 79"/>
          <p:cNvCxnSpPr>
            <a:stCxn id="78" idx="6"/>
            <a:endCxn id="79" idx="2"/>
          </p:cNvCxnSpPr>
          <p:nvPr/>
        </p:nvCxnSpPr>
        <p:spPr>
          <a:xfrm flipV="1">
            <a:off x="9933287" y="3294221"/>
            <a:ext cx="625091" cy="217761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173"/>
          <p:cNvGrpSpPr>
            <a:grpSpLocks noChangeAspect="1"/>
          </p:cNvGrpSpPr>
          <p:nvPr/>
        </p:nvGrpSpPr>
        <p:grpSpPr bwMode="auto">
          <a:xfrm rot="21590017">
            <a:off x="5389419" y="5143522"/>
            <a:ext cx="399982" cy="1239249"/>
            <a:chOff x="4048" y="213"/>
            <a:chExt cx="519" cy="1608"/>
          </a:xfrm>
          <a:noFill/>
        </p:grpSpPr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5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7" name="Text Box 10"/>
          <p:cNvSpPr txBox="1">
            <a:spLocks noChangeArrowheads="1"/>
          </p:cNvSpPr>
          <p:nvPr/>
        </p:nvSpPr>
        <p:spPr bwMode="auto">
          <a:xfrm rot="5400000">
            <a:off x="4614522" y="5637311"/>
            <a:ext cx="1219200" cy="307777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LAND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 360°</a:t>
            </a:r>
          </a:p>
        </p:txBody>
      </p:sp>
      <p:sp>
        <p:nvSpPr>
          <p:cNvPr id="88" name="Text Box 10"/>
          <p:cNvSpPr txBox="1">
            <a:spLocks noChangeArrowheads="1"/>
          </p:cNvSpPr>
          <p:nvPr/>
        </p:nvSpPr>
        <p:spPr bwMode="auto">
          <a:xfrm>
            <a:off x="6097588" y="2921913"/>
            <a:ext cx="836612" cy="430887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FF0000"/>
                </a:solidFill>
                <a:latin typeface="Calibri" pitchFamily="34" charset="0"/>
              </a:rPr>
              <a:t>WAVE OFF </a:t>
            </a:r>
            <a:r>
              <a:rPr lang="en-US" altLang="en-US" sz="1100" b="1" dirty="0" smtClean="0">
                <a:solidFill>
                  <a:srgbClr val="FF0000"/>
                </a:solidFill>
                <a:latin typeface="Calibri" pitchFamily="34" charset="0"/>
              </a:rPr>
              <a:t>EAST</a:t>
            </a:r>
            <a:endParaRPr lang="en-US" altLang="en-US" sz="11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9" name="Curved Up Arrow 361"/>
          <p:cNvSpPr>
            <a:spLocks noChangeArrowheads="1"/>
          </p:cNvSpPr>
          <p:nvPr/>
        </p:nvSpPr>
        <p:spPr bwMode="auto">
          <a:xfrm rot="10800000" flipH="1">
            <a:off x="6057110" y="2286000"/>
            <a:ext cx="953290" cy="549890"/>
          </a:xfrm>
          <a:prstGeom prst="curvedUpArrow">
            <a:avLst>
              <a:gd name="adj1" fmla="val 25093"/>
              <a:gd name="adj2" fmla="val 50177"/>
              <a:gd name="adj3" fmla="val 25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1" name="Text Box 10"/>
          <p:cNvSpPr txBox="1">
            <a:spLocks noChangeArrowheads="1"/>
          </p:cNvSpPr>
          <p:nvPr/>
        </p:nvSpPr>
        <p:spPr bwMode="auto">
          <a:xfrm rot="1967688">
            <a:off x="1258675" y="2647816"/>
            <a:ext cx="1219200" cy="469359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INGRESS </a:t>
            </a:r>
            <a:r>
              <a:rPr lang="en-US" altLang="en-US" sz="1400" b="1" kern="0" noProof="0" dirty="0" smtClean="0">
                <a:solidFill>
                  <a:srgbClr val="FF0000"/>
                </a:solidFill>
                <a:latin typeface="Calibri" pitchFamily="34" charset="0"/>
              </a:rPr>
              <a:t>240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b="1" kern="0" dirty="0" smtClean="0">
                <a:solidFill>
                  <a:srgbClr val="FF0000"/>
                </a:solidFill>
                <a:latin typeface="Calibri" pitchFamily="34" charset="0"/>
              </a:rPr>
              <a:t>FROM TRIANGLE</a:t>
            </a:r>
            <a:endParaRPr kumimoji="0" lang="en-US" altLang="en-US" sz="105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92" name="Group 173"/>
          <p:cNvGrpSpPr>
            <a:grpSpLocks noChangeAspect="1"/>
          </p:cNvGrpSpPr>
          <p:nvPr/>
        </p:nvGrpSpPr>
        <p:grpSpPr bwMode="auto">
          <a:xfrm rot="7594316">
            <a:off x="1987216" y="1857097"/>
            <a:ext cx="399982" cy="1239249"/>
            <a:chOff x="4048" y="213"/>
            <a:chExt cx="519" cy="1608"/>
          </a:xfrm>
          <a:noFill/>
        </p:grpSpPr>
        <p:sp>
          <p:nvSpPr>
            <p:cNvPr id="93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4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5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6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7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98" name="Text Box 10"/>
          <p:cNvSpPr txBox="1">
            <a:spLocks noChangeArrowheads="1"/>
          </p:cNvSpPr>
          <p:nvPr/>
        </p:nvSpPr>
        <p:spPr bwMode="auto">
          <a:xfrm rot="2717324">
            <a:off x="3874306" y="832891"/>
            <a:ext cx="1219200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222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GRESS 060°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kern="0" dirty="0" smtClean="0">
                <a:solidFill>
                  <a:srgbClr val="FF0000"/>
                </a:solidFill>
                <a:latin typeface="Calibri" pitchFamily="34" charset="0"/>
              </a:rPr>
              <a:t>TO GEO DOMES</a:t>
            </a:r>
            <a:endParaRPr kumimoji="0" lang="en-US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99" name="Group 173"/>
          <p:cNvGrpSpPr>
            <a:grpSpLocks noChangeAspect="1"/>
          </p:cNvGrpSpPr>
          <p:nvPr/>
        </p:nvGrpSpPr>
        <p:grpSpPr bwMode="auto">
          <a:xfrm rot="19161509">
            <a:off x="4622256" y="289737"/>
            <a:ext cx="313890" cy="972514"/>
            <a:chOff x="4048" y="213"/>
            <a:chExt cx="519" cy="1608"/>
          </a:xfrm>
          <a:noFill/>
        </p:grpSpPr>
        <p:sp>
          <p:nvSpPr>
            <p:cNvPr id="100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2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3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4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aphicFrame>
        <p:nvGraphicFramePr>
          <p:cNvPr id="105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660220"/>
              </p:ext>
            </p:extLst>
          </p:nvPr>
        </p:nvGraphicFramePr>
        <p:xfrm>
          <a:off x="26895" y="4631715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7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26001" r="51931" b="5666"/>
          <a:stretch/>
        </p:blipFill>
        <p:spPr bwMode="auto">
          <a:xfrm rot="16200000">
            <a:off x="1163322" y="-1160781"/>
            <a:ext cx="6811864" cy="914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781925" y="-16965"/>
            <a:ext cx="1377042" cy="1146779"/>
            <a:chOff x="-2819400" y="166108"/>
            <a:chExt cx="1377042" cy="1146779"/>
          </a:xfrm>
        </p:grpSpPr>
        <p:sp>
          <p:nvSpPr>
            <p:cNvPr id="6" name="Rectangle 5"/>
            <p:cNvSpPr/>
            <p:nvPr/>
          </p:nvSpPr>
          <p:spPr>
            <a:xfrm>
              <a:off x="-2734628" y="188852"/>
              <a:ext cx="1247775" cy="1124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819400" y="166108"/>
              <a:ext cx="1377042" cy="1051298"/>
              <a:chOff x="-1508760" y="313191"/>
              <a:chExt cx="1377042" cy="1292903"/>
            </a:xfrm>
            <a:noFill/>
          </p:grpSpPr>
          <p:grpSp>
            <p:nvGrpSpPr>
              <p:cNvPr id="8" name="Group 7"/>
              <p:cNvGrpSpPr/>
              <p:nvPr/>
            </p:nvGrpSpPr>
            <p:grpSpPr>
              <a:xfrm>
                <a:off x="-1219200" y="313191"/>
                <a:ext cx="838200" cy="1102268"/>
                <a:chOff x="-1219200" y="313191"/>
                <a:chExt cx="838200" cy="1102268"/>
              </a:xfrm>
              <a:grpFill/>
            </p:grpSpPr>
            <p:sp>
              <p:nvSpPr>
                <p:cNvPr id="20" name="Oval 19"/>
                <p:cNvSpPr/>
                <p:nvPr/>
              </p:nvSpPr>
              <p:spPr>
                <a:xfrm>
                  <a:off x="-1219200" y="554090"/>
                  <a:ext cx="838200" cy="86136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>
                  <a:stCxn id="20" idx="0"/>
                </p:cNvCxnSpPr>
                <p:nvPr/>
              </p:nvCxnSpPr>
              <p:spPr>
                <a:xfrm flipV="1">
                  <a:off x="-800100" y="313191"/>
                  <a:ext cx="0" cy="240899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Connector 8"/>
              <p:cNvCxnSpPr>
                <a:stCxn id="20" idx="0"/>
                <a:endCxn id="20" idx="4"/>
              </p:cNvCxnSpPr>
              <p:nvPr/>
            </p:nvCxnSpPr>
            <p:spPr>
              <a:xfrm>
                <a:off x="-800100" y="554090"/>
                <a:ext cx="0" cy="86136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0" idx="2"/>
                <a:endCxn id="20" idx="6"/>
              </p:cNvCxnSpPr>
              <p:nvPr/>
            </p:nvCxnSpPr>
            <p:spPr>
              <a:xfrm>
                <a:off x="-1219200" y="984775"/>
                <a:ext cx="838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0" idx="3"/>
                <a:endCxn id="20" idx="7"/>
              </p:cNvCxnSpPr>
              <p:nvPr/>
            </p:nvCxnSpPr>
            <p:spPr>
              <a:xfrm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0" idx="5"/>
                <a:endCxn id="20" idx="1"/>
              </p:cNvCxnSpPr>
              <p:nvPr/>
            </p:nvCxnSpPr>
            <p:spPr>
              <a:xfrm flipH="1"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-577850" y="5270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45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431800" y="8699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90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577850" y="1232356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135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980090" y="13906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180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369630" y="12509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508760" y="879187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270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375235" y="501264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315</a:t>
                </a:r>
              </a:p>
            </p:txBody>
          </p:sp>
        </p:grpSp>
        <p:sp>
          <p:nvSpPr>
            <p:cNvPr id="22" name="TextBox 43"/>
            <p:cNvSpPr txBox="1">
              <a:spLocks noChangeArrowheads="1"/>
            </p:cNvSpPr>
            <p:nvPr/>
          </p:nvSpPr>
          <p:spPr bwMode="auto">
            <a:xfrm>
              <a:off x="-2398966" y="1143610"/>
              <a:ext cx="6078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500" dirty="0">
                  <a:solidFill>
                    <a:srgbClr val="000000"/>
                  </a:solidFill>
                </a:rPr>
                <a:t>MAG VAR -</a:t>
              </a:r>
              <a:r>
                <a:rPr lang="en-US" altLang="en-US" sz="500" dirty="0" smtClean="0">
                  <a:solidFill>
                    <a:srgbClr val="000000"/>
                  </a:solidFill>
                </a:rPr>
                <a:t>1.7</a:t>
              </a:r>
              <a:endParaRPr lang="en-US" altLang="en-US" sz="5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552"/>
          <p:cNvGrpSpPr>
            <a:grpSpLocks/>
          </p:cNvGrpSpPr>
          <p:nvPr/>
        </p:nvGrpSpPr>
        <p:grpSpPr bwMode="auto">
          <a:xfrm rot="623877">
            <a:off x="4852946" y="2661688"/>
            <a:ext cx="180975" cy="315979"/>
            <a:chOff x="3976" y="321"/>
            <a:chExt cx="319" cy="399"/>
          </a:xfrm>
        </p:grpSpPr>
        <p:sp>
          <p:nvSpPr>
            <p:cNvPr id="24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31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8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9" name="Group 552"/>
          <p:cNvGrpSpPr>
            <a:grpSpLocks/>
          </p:cNvGrpSpPr>
          <p:nvPr/>
        </p:nvGrpSpPr>
        <p:grpSpPr bwMode="auto">
          <a:xfrm>
            <a:off x="-1671714" y="3872340"/>
            <a:ext cx="180975" cy="315979"/>
            <a:chOff x="3976" y="321"/>
            <a:chExt cx="319" cy="399"/>
          </a:xfrm>
        </p:grpSpPr>
        <p:sp>
          <p:nvSpPr>
            <p:cNvPr id="50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57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9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8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2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4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4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-3579814" y="76633"/>
            <a:ext cx="2282825" cy="27781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kern="0" dirty="0" smtClean="0">
                <a:solidFill>
                  <a:srgbClr val="000000"/>
                </a:solidFill>
                <a:latin typeface="Calibri" pitchFamily="34" charset="0"/>
              </a:rPr>
              <a:t>NOLF HAROLD</a:t>
            </a:r>
            <a:endParaRPr kumimoji="0" lang="en-US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aphicFrame>
        <p:nvGraphicFramePr>
          <p:cNvPr id="76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537989"/>
              </p:ext>
            </p:extLst>
          </p:nvPr>
        </p:nvGraphicFramePr>
        <p:xfrm>
          <a:off x="19049" y="5271489"/>
          <a:ext cx="3049587" cy="1527916"/>
        </p:xfrm>
        <a:graphic>
          <a:graphicData uri="http://schemas.openxmlformats.org/drawingml/2006/table">
            <a:tbl>
              <a:tblPr/>
              <a:tblGrid>
                <a:gridCol w="83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1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6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LZ FERGUSON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16RDU 66486 63037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N30 23.93 W087 20.93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ELEVATION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 MSL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3200 X 200 FEET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COMPOSITION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ASPHALT RUNWAY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OBSTACLES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HANGERS, TREES, DEER</a:t>
                      </a:r>
                    </a:p>
                  </a:txBody>
                  <a:tcPr marL="36576" marR="36576" marT="9146" marB="914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8" name="Freeform 3"/>
          <p:cNvSpPr>
            <a:spLocks noChangeAspect="1"/>
          </p:cNvSpPr>
          <p:nvPr/>
        </p:nvSpPr>
        <p:spPr bwMode="auto">
          <a:xfrm rot="19653561">
            <a:off x="-4901983" y="285245"/>
            <a:ext cx="982744" cy="760203"/>
          </a:xfrm>
          <a:custGeom>
            <a:avLst/>
            <a:gdLst>
              <a:gd name="T0" fmla="*/ 1628867 w 1090"/>
              <a:gd name="T1" fmla="*/ 371174 h 832"/>
              <a:gd name="T2" fmla="*/ 1628867 w 1090"/>
              <a:gd name="T3" fmla="*/ 371174 h 832"/>
              <a:gd name="T4" fmla="*/ 553426 w 1090"/>
              <a:gd name="T5" fmla="*/ 1136245 h 832"/>
              <a:gd name="T6" fmla="*/ 628213 w 1090"/>
              <a:gd name="T7" fmla="*/ 1243810 h 832"/>
              <a:gd name="T8" fmla="*/ 0 w 1090"/>
              <a:gd name="T9" fmla="*/ 1258960 h 832"/>
              <a:gd name="T10" fmla="*/ 224362 w 1090"/>
              <a:gd name="T11" fmla="*/ 663567 h 832"/>
              <a:gd name="T12" fmla="*/ 294662 w 1090"/>
              <a:gd name="T13" fmla="*/ 763557 h 832"/>
              <a:gd name="T14" fmla="*/ 1370103 w 1090"/>
              <a:gd name="T15" fmla="*/ 0 h 832"/>
              <a:gd name="T16" fmla="*/ 1628867 w 1090"/>
              <a:gd name="T17" fmla="*/ 371174 h 832"/>
              <a:gd name="T18" fmla="*/ 1628867 w 1090"/>
              <a:gd name="T19" fmla="*/ 371174 h 8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90"/>
              <a:gd name="T31" fmla="*/ 0 h 832"/>
              <a:gd name="T32" fmla="*/ 1090 w 1090"/>
              <a:gd name="T33" fmla="*/ 832 h 8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90" h="832">
                <a:moveTo>
                  <a:pt x="1089" y="245"/>
                </a:moveTo>
                <a:lnTo>
                  <a:pt x="1089" y="245"/>
                </a:lnTo>
                <a:lnTo>
                  <a:pt x="370" y="750"/>
                </a:lnTo>
                <a:lnTo>
                  <a:pt x="420" y="821"/>
                </a:lnTo>
                <a:lnTo>
                  <a:pt x="0" y="831"/>
                </a:lnTo>
                <a:lnTo>
                  <a:pt x="150" y="438"/>
                </a:lnTo>
                <a:lnTo>
                  <a:pt x="197" y="504"/>
                </a:lnTo>
                <a:lnTo>
                  <a:pt x="916" y="0"/>
                </a:lnTo>
                <a:lnTo>
                  <a:pt x="1089" y="245"/>
                </a:lnTo>
              </a:path>
            </a:pathLst>
          </a:custGeom>
          <a:solidFill>
            <a:srgbClr val="FFFF00"/>
          </a:solidFill>
          <a:ln w="920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 rot="17516477">
            <a:off x="-5144098" y="1214436"/>
            <a:ext cx="12414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WINDS 020 5KTS</a:t>
            </a:r>
          </a:p>
        </p:txBody>
      </p:sp>
      <p:sp>
        <p:nvSpPr>
          <p:cNvPr id="80" name="Text Box 10"/>
          <p:cNvSpPr txBox="1">
            <a:spLocks noChangeArrowheads="1"/>
          </p:cNvSpPr>
          <p:nvPr/>
        </p:nvSpPr>
        <p:spPr bwMode="auto">
          <a:xfrm>
            <a:off x="2667000" y="1892841"/>
            <a:ext cx="1219200" cy="469359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INGRESS </a:t>
            </a: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257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b="1" kern="0" dirty="0" smtClean="0">
                <a:solidFill>
                  <a:srgbClr val="FF0000"/>
                </a:solidFill>
                <a:latin typeface="Calibri" pitchFamily="34" charset="0"/>
              </a:rPr>
              <a:t>FROM RACETRACK</a:t>
            </a:r>
            <a:endParaRPr kumimoji="0" lang="en-US" altLang="en-US" sz="105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81" name="Group 173"/>
          <p:cNvGrpSpPr>
            <a:grpSpLocks noChangeAspect="1"/>
          </p:cNvGrpSpPr>
          <p:nvPr/>
        </p:nvGrpSpPr>
        <p:grpSpPr bwMode="auto">
          <a:xfrm rot="9669150">
            <a:off x="2932647" y="564784"/>
            <a:ext cx="399982" cy="1239249"/>
            <a:chOff x="4048" y="213"/>
            <a:chExt cx="519" cy="1608"/>
          </a:xfrm>
          <a:noFill/>
        </p:grpSpPr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5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9" name="Group 173"/>
          <p:cNvGrpSpPr>
            <a:grpSpLocks noChangeAspect="1"/>
          </p:cNvGrpSpPr>
          <p:nvPr/>
        </p:nvGrpSpPr>
        <p:grpSpPr bwMode="auto">
          <a:xfrm rot="707212">
            <a:off x="4084755" y="5400463"/>
            <a:ext cx="399982" cy="1239249"/>
            <a:chOff x="4048" y="213"/>
            <a:chExt cx="519" cy="1608"/>
          </a:xfrm>
          <a:noFill/>
        </p:grpSpPr>
        <p:sp>
          <p:nvSpPr>
            <p:cNvPr id="90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1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2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3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4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8" name="Text Box 10"/>
          <p:cNvSpPr txBox="1">
            <a:spLocks noChangeArrowheads="1"/>
          </p:cNvSpPr>
          <p:nvPr/>
        </p:nvSpPr>
        <p:spPr bwMode="auto">
          <a:xfrm rot="16899195">
            <a:off x="4125814" y="5956500"/>
            <a:ext cx="1219200" cy="307777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LAND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 360°</a:t>
            </a:r>
          </a:p>
        </p:txBody>
      </p:sp>
      <p:sp>
        <p:nvSpPr>
          <p:cNvPr id="95" name="Text Box 10"/>
          <p:cNvSpPr txBox="1">
            <a:spLocks noChangeArrowheads="1"/>
          </p:cNvSpPr>
          <p:nvPr/>
        </p:nvSpPr>
        <p:spPr bwMode="auto">
          <a:xfrm rot="3486395">
            <a:off x="6644739" y="464899"/>
            <a:ext cx="1219200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222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GRESS 350°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kern="0" dirty="0" smtClean="0">
                <a:solidFill>
                  <a:srgbClr val="FF0000"/>
                </a:solidFill>
                <a:latin typeface="Calibri" pitchFamily="34" charset="0"/>
              </a:rPr>
              <a:t>TO DEATON R. BRG</a:t>
            </a:r>
            <a:endParaRPr kumimoji="0" lang="en-US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96" name="Group 173"/>
          <p:cNvGrpSpPr>
            <a:grpSpLocks noChangeAspect="1"/>
          </p:cNvGrpSpPr>
          <p:nvPr/>
        </p:nvGrpSpPr>
        <p:grpSpPr bwMode="auto">
          <a:xfrm rot="19775206">
            <a:off x="6701564" y="472270"/>
            <a:ext cx="313890" cy="972514"/>
            <a:chOff x="4048" y="213"/>
            <a:chExt cx="519" cy="1608"/>
          </a:xfrm>
          <a:noFill/>
        </p:grpSpPr>
        <p:sp>
          <p:nvSpPr>
            <p:cNvPr id="97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8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9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0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02" name="Text Box 10"/>
          <p:cNvSpPr txBox="1">
            <a:spLocks noChangeArrowheads="1"/>
          </p:cNvSpPr>
          <p:nvPr/>
        </p:nvSpPr>
        <p:spPr bwMode="auto">
          <a:xfrm>
            <a:off x="5284436" y="1245513"/>
            <a:ext cx="836612" cy="430887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FF0000"/>
                </a:solidFill>
                <a:latin typeface="Calibri" pitchFamily="34" charset="0"/>
              </a:rPr>
              <a:t>WAVE OFF </a:t>
            </a:r>
            <a:r>
              <a:rPr lang="en-US" altLang="en-US" sz="1100" b="1" dirty="0" smtClean="0">
                <a:solidFill>
                  <a:srgbClr val="FF0000"/>
                </a:solidFill>
                <a:latin typeface="Calibri" pitchFamily="34" charset="0"/>
              </a:rPr>
              <a:t>EAST</a:t>
            </a:r>
            <a:endParaRPr lang="en-US" altLang="en-US" sz="11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3" name="Curved Up Arrow 361"/>
          <p:cNvSpPr>
            <a:spLocks noChangeArrowheads="1"/>
          </p:cNvSpPr>
          <p:nvPr/>
        </p:nvSpPr>
        <p:spPr bwMode="auto">
          <a:xfrm rot="10800000" flipH="1">
            <a:off x="5310883" y="694938"/>
            <a:ext cx="953290" cy="549890"/>
          </a:xfrm>
          <a:prstGeom prst="curvedUpArrow">
            <a:avLst>
              <a:gd name="adj1" fmla="val 25093"/>
              <a:gd name="adj2" fmla="val 50177"/>
              <a:gd name="adj3" fmla="val 25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52400" y="1387475"/>
            <a:ext cx="552450" cy="59372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1300S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EL: 36</a:t>
            </a:r>
          </a:p>
        </p:txBody>
      </p:sp>
      <p:graphicFrame>
        <p:nvGraphicFramePr>
          <p:cNvPr id="105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562863"/>
              </p:ext>
            </p:extLst>
          </p:nvPr>
        </p:nvGraphicFramePr>
        <p:xfrm>
          <a:off x="16042" y="19328"/>
          <a:ext cx="2512529" cy="1110485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AGENCY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BTN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82J CTAF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122.8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PENSACOLA APPR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120.65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NPA TWR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120.70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PNS TWR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119.9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9" name="Rectangle 78"/>
          <p:cNvSpPr/>
          <p:nvPr/>
        </p:nvSpPr>
        <p:spPr>
          <a:xfrm>
            <a:off x="9669985" y="3442565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-1150844" y="1722643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9677400" y="2544103"/>
            <a:ext cx="3276600" cy="43138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12954000" y="2405268"/>
            <a:ext cx="304800" cy="1456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-1225458" y="1653947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TextBox 57"/>
          <p:cNvSpPr txBox="1">
            <a:spLocks noChangeArrowheads="1"/>
          </p:cNvSpPr>
          <p:nvPr/>
        </p:nvSpPr>
        <p:spPr bwMode="auto">
          <a:xfrm>
            <a:off x="-2514600" y="1219200"/>
            <a:ext cx="84029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PINNACLE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4" name="Straight Connector 123"/>
          <p:cNvCxnSpPr>
            <a:stCxn id="122" idx="1"/>
            <a:endCxn id="123" idx="3"/>
          </p:cNvCxnSpPr>
          <p:nvPr/>
        </p:nvCxnSpPr>
        <p:spPr>
          <a:xfrm flipH="1" flipV="1">
            <a:off x="-1674305" y="1342311"/>
            <a:ext cx="489532" cy="3520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9579274" y="3373869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6" name="TextBox 57"/>
          <p:cNvSpPr txBox="1">
            <a:spLocks noChangeArrowheads="1"/>
          </p:cNvSpPr>
          <p:nvPr/>
        </p:nvSpPr>
        <p:spPr bwMode="auto">
          <a:xfrm>
            <a:off x="9915356" y="3048000"/>
            <a:ext cx="1133644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CRASH SHACK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7" name="Straight Connector 126"/>
          <p:cNvCxnSpPr>
            <a:stCxn id="125" idx="6"/>
            <a:endCxn id="126" idx="2"/>
          </p:cNvCxnSpPr>
          <p:nvPr/>
        </p:nvCxnSpPr>
        <p:spPr>
          <a:xfrm flipV="1">
            <a:off x="9857087" y="3294221"/>
            <a:ext cx="625091" cy="217761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57"/>
          <p:cNvSpPr txBox="1">
            <a:spLocks noChangeArrowheads="1"/>
          </p:cNvSpPr>
          <p:nvPr/>
        </p:nvSpPr>
        <p:spPr bwMode="auto">
          <a:xfrm rot="18458538">
            <a:off x="10994275" y="4252813"/>
            <a:ext cx="108074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POWER LINES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1331997">
            <a:off x="6870561" y="1630304"/>
            <a:ext cx="591623" cy="1133069"/>
          </a:xfrm>
          <a:prstGeom prst="down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020@5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8" name="Isosceles Triangle 107"/>
          <p:cNvSpPr/>
          <p:nvPr/>
        </p:nvSpPr>
        <p:spPr>
          <a:xfrm rot="18153436">
            <a:off x="10086766" y="2119885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Isosceles Triangle 117"/>
          <p:cNvSpPr/>
          <p:nvPr/>
        </p:nvSpPr>
        <p:spPr>
          <a:xfrm rot="19501246">
            <a:off x="12941301" y="2257998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 rot="18153436">
            <a:off x="12512327" y="2693200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/>
          <p:cNvSpPr/>
          <p:nvPr/>
        </p:nvSpPr>
        <p:spPr>
          <a:xfrm rot="18153436">
            <a:off x="11986411" y="3350844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120"/>
          <p:cNvSpPr/>
          <p:nvPr/>
        </p:nvSpPr>
        <p:spPr>
          <a:xfrm rot="18153436">
            <a:off x="10707437" y="5114720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Isosceles Triangle 127"/>
          <p:cNvSpPr/>
          <p:nvPr/>
        </p:nvSpPr>
        <p:spPr>
          <a:xfrm rot="18153436">
            <a:off x="10251054" y="5733190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Isosceles Triangle 128"/>
          <p:cNvSpPr/>
          <p:nvPr/>
        </p:nvSpPr>
        <p:spPr>
          <a:xfrm rot="18153436">
            <a:off x="9826128" y="6351689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0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599363"/>
              </p:ext>
            </p:extLst>
          </p:nvPr>
        </p:nvGraphicFramePr>
        <p:xfrm>
          <a:off x="-3657600" y="1776247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3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759265"/>
              </p:ext>
            </p:extLst>
          </p:nvPr>
        </p:nvGraphicFramePr>
        <p:xfrm>
          <a:off x="8965" y="4620959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974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25856" r="50482" b="11989"/>
          <a:stretch/>
        </p:blipFill>
        <p:spPr bwMode="auto">
          <a:xfrm>
            <a:off x="0" y="7978"/>
            <a:ext cx="9200721" cy="685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823679" y="-16965"/>
            <a:ext cx="1377042" cy="1146779"/>
            <a:chOff x="-2819400" y="166108"/>
            <a:chExt cx="1377042" cy="1146779"/>
          </a:xfrm>
        </p:grpSpPr>
        <p:sp>
          <p:nvSpPr>
            <p:cNvPr id="6" name="Rectangle 5"/>
            <p:cNvSpPr/>
            <p:nvPr/>
          </p:nvSpPr>
          <p:spPr>
            <a:xfrm>
              <a:off x="-2734628" y="188852"/>
              <a:ext cx="1247775" cy="1124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819400" y="166108"/>
              <a:ext cx="1377042" cy="1051298"/>
              <a:chOff x="-1508760" y="313191"/>
              <a:chExt cx="1377042" cy="1292903"/>
            </a:xfrm>
            <a:noFill/>
          </p:grpSpPr>
          <p:grpSp>
            <p:nvGrpSpPr>
              <p:cNvPr id="8" name="Group 7"/>
              <p:cNvGrpSpPr/>
              <p:nvPr/>
            </p:nvGrpSpPr>
            <p:grpSpPr>
              <a:xfrm>
                <a:off x="-1219200" y="313191"/>
                <a:ext cx="838200" cy="1102268"/>
                <a:chOff x="-1219200" y="313191"/>
                <a:chExt cx="838200" cy="1102268"/>
              </a:xfrm>
              <a:grpFill/>
            </p:grpSpPr>
            <p:sp>
              <p:nvSpPr>
                <p:cNvPr id="20" name="Oval 19"/>
                <p:cNvSpPr/>
                <p:nvPr/>
              </p:nvSpPr>
              <p:spPr>
                <a:xfrm>
                  <a:off x="-1219200" y="554090"/>
                  <a:ext cx="838200" cy="86136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>
                  <a:stCxn id="20" idx="0"/>
                </p:cNvCxnSpPr>
                <p:nvPr/>
              </p:nvCxnSpPr>
              <p:spPr>
                <a:xfrm flipV="1">
                  <a:off x="-800100" y="313191"/>
                  <a:ext cx="0" cy="240899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Connector 8"/>
              <p:cNvCxnSpPr>
                <a:stCxn id="20" idx="0"/>
                <a:endCxn id="20" idx="4"/>
              </p:cNvCxnSpPr>
              <p:nvPr/>
            </p:nvCxnSpPr>
            <p:spPr>
              <a:xfrm>
                <a:off x="-800100" y="554090"/>
                <a:ext cx="0" cy="86136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0" idx="2"/>
                <a:endCxn id="20" idx="6"/>
              </p:cNvCxnSpPr>
              <p:nvPr/>
            </p:nvCxnSpPr>
            <p:spPr>
              <a:xfrm>
                <a:off x="-1219200" y="984775"/>
                <a:ext cx="838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0" idx="3"/>
                <a:endCxn id="20" idx="7"/>
              </p:cNvCxnSpPr>
              <p:nvPr/>
            </p:nvCxnSpPr>
            <p:spPr>
              <a:xfrm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0" idx="5"/>
                <a:endCxn id="20" idx="1"/>
              </p:cNvCxnSpPr>
              <p:nvPr/>
            </p:nvCxnSpPr>
            <p:spPr>
              <a:xfrm flipH="1"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-577850" y="5270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45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431800" y="8699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90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577850" y="1232356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135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980090" y="13906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180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369630" y="12509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508760" y="879187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270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375235" y="501264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315</a:t>
                </a:r>
              </a:p>
            </p:txBody>
          </p:sp>
        </p:grpSp>
        <p:sp>
          <p:nvSpPr>
            <p:cNvPr id="22" name="TextBox 43"/>
            <p:cNvSpPr txBox="1">
              <a:spLocks noChangeArrowheads="1"/>
            </p:cNvSpPr>
            <p:nvPr/>
          </p:nvSpPr>
          <p:spPr bwMode="auto">
            <a:xfrm>
              <a:off x="-2398966" y="1143610"/>
              <a:ext cx="6078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500" dirty="0">
                  <a:solidFill>
                    <a:srgbClr val="000000"/>
                  </a:solidFill>
                </a:rPr>
                <a:t>MAG VAR </a:t>
              </a:r>
              <a:r>
                <a:rPr lang="en-US" altLang="en-US" sz="500" dirty="0" smtClean="0">
                  <a:solidFill>
                    <a:srgbClr val="000000"/>
                  </a:solidFill>
                </a:rPr>
                <a:t>-1.4</a:t>
              </a:r>
              <a:endParaRPr lang="en-US" altLang="en-US" sz="5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552"/>
          <p:cNvGrpSpPr>
            <a:grpSpLocks/>
          </p:cNvGrpSpPr>
          <p:nvPr/>
        </p:nvGrpSpPr>
        <p:grpSpPr bwMode="auto">
          <a:xfrm rot="16003335">
            <a:off x="8388957" y="3002084"/>
            <a:ext cx="180975" cy="315979"/>
            <a:chOff x="3976" y="321"/>
            <a:chExt cx="319" cy="399"/>
          </a:xfrm>
        </p:grpSpPr>
        <p:sp>
          <p:nvSpPr>
            <p:cNvPr id="24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31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8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-3579814" y="76633"/>
            <a:ext cx="2282825" cy="27781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kern="0" dirty="0" smtClean="0">
                <a:solidFill>
                  <a:srgbClr val="000000"/>
                </a:solidFill>
                <a:latin typeface="Calibri" pitchFamily="34" charset="0"/>
              </a:rPr>
              <a:t>NOLF HAROLD</a:t>
            </a:r>
            <a:endParaRPr kumimoji="0" lang="en-US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aphicFrame>
        <p:nvGraphicFramePr>
          <p:cNvPr id="76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602171"/>
              </p:ext>
            </p:extLst>
          </p:nvPr>
        </p:nvGraphicFramePr>
        <p:xfrm>
          <a:off x="-1" y="5330084"/>
          <a:ext cx="3049587" cy="1527916"/>
        </p:xfrm>
        <a:graphic>
          <a:graphicData uri="http://schemas.openxmlformats.org/drawingml/2006/table">
            <a:tbl>
              <a:tblPr/>
              <a:tblGrid>
                <a:gridCol w="83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1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6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LZ BAY MINNETTE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16RDV 21729 15517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N30 52.21 W087 49.12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ELEVATION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248 MSL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5500 X 79 FEET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COMPOSITION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ASPHALT RUNWAY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OBSTACLES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HANGERS, TREES</a:t>
                      </a:r>
                    </a:p>
                  </a:txBody>
                  <a:tcPr marL="36576" marR="36576" marT="9146" marB="914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8" name="Freeform 3"/>
          <p:cNvSpPr>
            <a:spLocks noChangeAspect="1"/>
          </p:cNvSpPr>
          <p:nvPr/>
        </p:nvSpPr>
        <p:spPr bwMode="auto">
          <a:xfrm rot="19653561">
            <a:off x="-4901983" y="285245"/>
            <a:ext cx="982744" cy="760203"/>
          </a:xfrm>
          <a:custGeom>
            <a:avLst/>
            <a:gdLst>
              <a:gd name="T0" fmla="*/ 1628867 w 1090"/>
              <a:gd name="T1" fmla="*/ 371174 h 832"/>
              <a:gd name="T2" fmla="*/ 1628867 w 1090"/>
              <a:gd name="T3" fmla="*/ 371174 h 832"/>
              <a:gd name="T4" fmla="*/ 553426 w 1090"/>
              <a:gd name="T5" fmla="*/ 1136245 h 832"/>
              <a:gd name="T6" fmla="*/ 628213 w 1090"/>
              <a:gd name="T7" fmla="*/ 1243810 h 832"/>
              <a:gd name="T8" fmla="*/ 0 w 1090"/>
              <a:gd name="T9" fmla="*/ 1258960 h 832"/>
              <a:gd name="T10" fmla="*/ 224362 w 1090"/>
              <a:gd name="T11" fmla="*/ 663567 h 832"/>
              <a:gd name="T12" fmla="*/ 294662 w 1090"/>
              <a:gd name="T13" fmla="*/ 763557 h 832"/>
              <a:gd name="T14" fmla="*/ 1370103 w 1090"/>
              <a:gd name="T15" fmla="*/ 0 h 832"/>
              <a:gd name="T16" fmla="*/ 1628867 w 1090"/>
              <a:gd name="T17" fmla="*/ 371174 h 832"/>
              <a:gd name="T18" fmla="*/ 1628867 w 1090"/>
              <a:gd name="T19" fmla="*/ 371174 h 8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90"/>
              <a:gd name="T31" fmla="*/ 0 h 832"/>
              <a:gd name="T32" fmla="*/ 1090 w 1090"/>
              <a:gd name="T33" fmla="*/ 832 h 8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90" h="832">
                <a:moveTo>
                  <a:pt x="1089" y="245"/>
                </a:moveTo>
                <a:lnTo>
                  <a:pt x="1089" y="245"/>
                </a:lnTo>
                <a:lnTo>
                  <a:pt x="370" y="750"/>
                </a:lnTo>
                <a:lnTo>
                  <a:pt x="420" y="821"/>
                </a:lnTo>
                <a:lnTo>
                  <a:pt x="0" y="831"/>
                </a:lnTo>
                <a:lnTo>
                  <a:pt x="150" y="438"/>
                </a:lnTo>
                <a:lnTo>
                  <a:pt x="197" y="504"/>
                </a:lnTo>
                <a:lnTo>
                  <a:pt x="916" y="0"/>
                </a:lnTo>
                <a:lnTo>
                  <a:pt x="1089" y="245"/>
                </a:lnTo>
              </a:path>
            </a:pathLst>
          </a:custGeom>
          <a:solidFill>
            <a:srgbClr val="FFFF00"/>
          </a:solidFill>
          <a:ln w="920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 rot="17516477">
            <a:off x="-5144098" y="1214436"/>
            <a:ext cx="12414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WINDS 020 5KTS</a:t>
            </a:r>
          </a:p>
        </p:txBody>
      </p:sp>
      <p:sp>
        <p:nvSpPr>
          <p:cNvPr id="80" name="Text Box 10"/>
          <p:cNvSpPr txBox="1">
            <a:spLocks noChangeArrowheads="1"/>
          </p:cNvSpPr>
          <p:nvPr/>
        </p:nvSpPr>
        <p:spPr bwMode="auto">
          <a:xfrm rot="1792598">
            <a:off x="7351087" y="5987474"/>
            <a:ext cx="1219200" cy="469359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INGRESS </a:t>
            </a: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257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b="1" kern="0" dirty="0" smtClean="0">
                <a:solidFill>
                  <a:srgbClr val="FF0000"/>
                </a:solidFill>
                <a:latin typeface="Calibri" pitchFamily="34" charset="0"/>
              </a:rPr>
              <a:t>FROM RACETRACK</a:t>
            </a:r>
            <a:endParaRPr kumimoji="0" lang="en-US" altLang="en-US" sz="105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81" name="Group 173"/>
          <p:cNvGrpSpPr>
            <a:grpSpLocks noChangeAspect="1"/>
          </p:cNvGrpSpPr>
          <p:nvPr/>
        </p:nvGrpSpPr>
        <p:grpSpPr bwMode="auto">
          <a:xfrm rot="18137648">
            <a:off x="8022192" y="5108590"/>
            <a:ext cx="399982" cy="1239249"/>
            <a:chOff x="4048" y="213"/>
            <a:chExt cx="519" cy="1608"/>
          </a:xfrm>
          <a:noFill/>
        </p:grpSpPr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5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9" name="Group 173"/>
          <p:cNvGrpSpPr>
            <a:grpSpLocks noChangeAspect="1"/>
          </p:cNvGrpSpPr>
          <p:nvPr/>
        </p:nvGrpSpPr>
        <p:grpSpPr bwMode="auto">
          <a:xfrm rot="15947552">
            <a:off x="7943384" y="3466567"/>
            <a:ext cx="399982" cy="1239249"/>
            <a:chOff x="4048" y="213"/>
            <a:chExt cx="519" cy="1608"/>
          </a:xfrm>
          <a:noFill/>
        </p:grpSpPr>
        <p:sp>
          <p:nvSpPr>
            <p:cNvPr id="90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1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2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3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4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8" name="Text Box 10"/>
          <p:cNvSpPr txBox="1">
            <a:spLocks noChangeArrowheads="1"/>
          </p:cNvSpPr>
          <p:nvPr/>
        </p:nvSpPr>
        <p:spPr bwMode="auto">
          <a:xfrm>
            <a:off x="7620000" y="4419600"/>
            <a:ext cx="1219200" cy="307777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LAND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 360°</a:t>
            </a:r>
          </a:p>
        </p:txBody>
      </p:sp>
      <p:sp>
        <p:nvSpPr>
          <p:cNvPr id="95" name="Text Box 10"/>
          <p:cNvSpPr txBox="1">
            <a:spLocks noChangeArrowheads="1"/>
          </p:cNvSpPr>
          <p:nvPr/>
        </p:nvSpPr>
        <p:spPr bwMode="auto">
          <a:xfrm>
            <a:off x="4516832" y="5511090"/>
            <a:ext cx="1219200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222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GRESS 350°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kern="0" dirty="0" smtClean="0">
                <a:solidFill>
                  <a:srgbClr val="FF0000"/>
                </a:solidFill>
                <a:latin typeface="Calibri" pitchFamily="34" charset="0"/>
              </a:rPr>
              <a:t>TO DEATON R. BRG</a:t>
            </a:r>
            <a:endParaRPr kumimoji="0" lang="en-US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96" name="Group 173"/>
          <p:cNvGrpSpPr>
            <a:grpSpLocks noChangeAspect="1"/>
          </p:cNvGrpSpPr>
          <p:nvPr/>
        </p:nvGrpSpPr>
        <p:grpSpPr bwMode="auto">
          <a:xfrm rot="8739887">
            <a:off x="4864235" y="4444295"/>
            <a:ext cx="313890" cy="972514"/>
            <a:chOff x="4048" y="213"/>
            <a:chExt cx="519" cy="1608"/>
          </a:xfrm>
          <a:noFill/>
        </p:grpSpPr>
        <p:sp>
          <p:nvSpPr>
            <p:cNvPr id="97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8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9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0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02" name="Text Box 10"/>
          <p:cNvSpPr txBox="1">
            <a:spLocks noChangeArrowheads="1"/>
          </p:cNvSpPr>
          <p:nvPr/>
        </p:nvSpPr>
        <p:spPr bwMode="auto">
          <a:xfrm>
            <a:off x="823747" y="3542565"/>
            <a:ext cx="836612" cy="430887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FF0000"/>
                </a:solidFill>
                <a:latin typeface="Calibri" pitchFamily="34" charset="0"/>
              </a:rPr>
              <a:t>WAVE OFF </a:t>
            </a:r>
            <a:r>
              <a:rPr lang="en-US" altLang="en-US" sz="1100" b="1" dirty="0" smtClean="0">
                <a:solidFill>
                  <a:srgbClr val="FF0000"/>
                </a:solidFill>
                <a:latin typeface="Calibri" pitchFamily="34" charset="0"/>
              </a:rPr>
              <a:t>EAST</a:t>
            </a:r>
            <a:endParaRPr lang="en-US" altLang="en-US" sz="11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3" name="Curved Up Arrow 361"/>
          <p:cNvSpPr>
            <a:spLocks noChangeArrowheads="1"/>
          </p:cNvSpPr>
          <p:nvPr/>
        </p:nvSpPr>
        <p:spPr bwMode="auto">
          <a:xfrm rot="5239691" flipH="1">
            <a:off x="-27380" y="3503311"/>
            <a:ext cx="953290" cy="549890"/>
          </a:xfrm>
          <a:prstGeom prst="curvedUpArrow">
            <a:avLst>
              <a:gd name="adj1" fmla="val 25093"/>
              <a:gd name="adj2" fmla="val 50177"/>
              <a:gd name="adj3" fmla="val 25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52400" y="1249717"/>
            <a:ext cx="552450" cy="59372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1300S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EL: 36</a:t>
            </a:r>
          </a:p>
        </p:txBody>
      </p:sp>
      <p:graphicFrame>
        <p:nvGraphicFramePr>
          <p:cNvPr id="105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839770"/>
              </p:ext>
            </p:extLst>
          </p:nvPr>
        </p:nvGraphicFramePr>
        <p:xfrm>
          <a:off x="16042" y="19328"/>
          <a:ext cx="2512529" cy="1110485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AGENCY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BTN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1R8 CTAF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122.80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MOBILE APPR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118.50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WESTERN CMN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311.40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GREEN ROUTE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328.20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9" name="Rectangle 78"/>
          <p:cNvSpPr/>
          <p:nvPr/>
        </p:nvSpPr>
        <p:spPr>
          <a:xfrm>
            <a:off x="9441385" y="1004165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-617444" y="1798843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9982200" y="2429264"/>
            <a:ext cx="3276600" cy="43138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13258800" y="2290429"/>
            <a:ext cx="304800" cy="1456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-692058" y="1730147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TextBox 57"/>
          <p:cNvSpPr txBox="1">
            <a:spLocks noChangeArrowheads="1"/>
          </p:cNvSpPr>
          <p:nvPr/>
        </p:nvSpPr>
        <p:spPr bwMode="auto">
          <a:xfrm>
            <a:off x="-1981200" y="1295400"/>
            <a:ext cx="84029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PINNACLE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4" name="Straight Connector 123"/>
          <p:cNvCxnSpPr>
            <a:stCxn id="122" idx="1"/>
            <a:endCxn id="123" idx="3"/>
          </p:cNvCxnSpPr>
          <p:nvPr/>
        </p:nvCxnSpPr>
        <p:spPr>
          <a:xfrm flipH="1" flipV="1">
            <a:off x="-1140905" y="1418511"/>
            <a:ext cx="489532" cy="3520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9350674" y="935469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6" name="TextBox 57"/>
          <p:cNvSpPr txBox="1">
            <a:spLocks noChangeArrowheads="1"/>
          </p:cNvSpPr>
          <p:nvPr/>
        </p:nvSpPr>
        <p:spPr bwMode="auto">
          <a:xfrm>
            <a:off x="9686756" y="609600"/>
            <a:ext cx="1133644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CRASH SHACK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7" name="Straight Connector 126"/>
          <p:cNvCxnSpPr>
            <a:stCxn id="125" idx="6"/>
            <a:endCxn id="126" idx="2"/>
          </p:cNvCxnSpPr>
          <p:nvPr/>
        </p:nvCxnSpPr>
        <p:spPr>
          <a:xfrm flipV="1">
            <a:off x="9628487" y="855821"/>
            <a:ext cx="625091" cy="217761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57"/>
          <p:cNvSpPr txBox="1">
            <a:spLocks noChangeArrowheads="1"/>
          </p:cNvSpPr>
          <p:nvPr/>
        </p:nvSpPr>
        <p:spPr bwMode="auto">
          <a:xfrm rot="18458538">
            <a:off x="11299075" y="4137974"/>
            <a:ext cx="108074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POWER LINES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1331997">
            <a:off x="4405997" y="205737"/>
            <a:ext cx="591623" cy="1133069"/>
          </a:xfrm>
          <a:prstGeom prst="down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020@5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8" name="Isosceles Triangle 107"/>
          <p:cNvSpPr/>
          <p:nvPr/>
        </p:nvSpPr>
        <p:spPr>
          <a:xfrm rot="18153436">
            <a:off x="10086766" y="2119885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Isosceles Triangle 117"/>
          <p:cNvSpPr/>
          <p:nvPr/>
        </p:nvSpPr>
        <p:spPr>
          <a:xfrm rot="19501246">
            <a:off x="13246101" y="2143159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 rot="18153436">
            <a:off x="12817127" y="2578361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/>
          <p:cNvSpPr/>
          <p:nvPr/>
        </p:nvSpPr>
        <p:spPr>
          <a:xfrm rot="18153436">
            <a:off x="12291211" y="3236005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120"/>
          <p:cNvSpPr/>
          <p:nvPr/>
        </p:nvSpPr>
        <p:spPr>
          <a:xfrm rot="18153436">
            <a:off x="11012237" y="4999881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Isosceles Triangle 127"/>
          <p:cNvSpPr/>
          <p:nvPr/>
        </p:nvSpPr>
        <p:spPr>
          <a:xfrm rot="18153436">
            <a:off x="10555854" y="5618351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Isosceles Triangle 128"/>
          <p:cNvSpPr/>
          <p:nvPr/>
        </p:nvSpPr>
        <p:spPr>
          <a:xfrm rot="18153436">
            <a:off x="10130928" y="6236850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0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217751"/>
              </p:ext>
            </p:extLst>
          </p:nvPr>
        </p:nvGraphicFramePr>
        <p:xfrm>
          <a:off x="-3657600" y="1776247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9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229600"/>
              </p:ext>
            </p:extLst>
          </p:nvPr>
        </p:nvGraphicFramePr>
        <p:xfrm>
          <a:off x="8965" y="4675823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79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0" t="19000" r="7273" b="5501"/>
          <a:stretch/>
        </p:blipFill>
        <p:spPr bwMode="auto">
          <a:xfrm>
            <a:off x="0" y="-16965"/>
            <a:ext cx="9144000" cy="687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823679" y="-37747"/>
            <a:ext cx="1377042" cy="1146779"/>
            <a:chOff x="-2819400" y="166108"/>
            <a:chExt cx="1377042" cy="1146779"/>
          </a:xfrm>
        </p:grpSpPr>
        <p:sp>
          <p:nvSpPr>
            <p:cNvPr id="6" name="Rectangle 5"/>
            <p:cNvSpPr/>
            <p:nvPr/>
          </p:nvSpPr>
          <p:spPr>
            <a:xfrm>
              <a:off x="-2734628" y="188852"/>
              <a:ext cx="1247775" cy="1124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819400" y="166108"/>
              <a:ext cx="1377042" cy="1051298"/>
              <a:chOff x="-1508760" y="313191"/>
              <a:chExt cx="1377042" cy="1292903"/>
            </a:xfrm>
            <a:noFill/>
          </p:grpSpPr>
          <p:grpSp>
            <p:nvGrpSpPr>
              <p:cNvPr id="8" name="Group 7"/>
              <p:cNvGrpSpPr/>
              <p:nvPr/>
            </p:nvGrpSpPr>
            <p:grpSpPr>
              <a:xfrm>
                <a:off x="-1219200" y="313191"/>
                <a:ext cx="838200" cy="1102268"/>
                <a:chOff x="-1219200" y="313191"/>
                <a:chExt cx="838200" cy="1102268"/>
              </a:xfrm>
              <a:grpFill/>
            </p:grpSpPr>
            <p:sp>
              <p:nvSpPr>
                <p:cNvPr id="20" name="Oval 19"/>
                <p:cNvSpPr/>
                <p:nvPr/>
              </p:nvSpPr>
              <p:spPr>
                <a:xfrm>
                  <a:off x="-1219200" y="554090"/>
                  <a:ext cx="838200" cy="86136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>
                  <a:stCxn id="20" idx="0"/>
                </p:cNvCxnSpPr>
                <p:nvPr/>
              </p:nvCxnSpPr>
              <p:spPr>
                <a:xfrm flipV="1">
                  <a:off x="-800100" y="313191"/>
                  <a:ext cx="0" cy="240899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Connector 8"/>
              <p:cNvCxnSpPr>
                <a:stCxn id="20" idx="0"/>
                <a:endCxn id="20" idx="4"/>
              </p:cNvCxnSpPr>
              <p:nvPr/>
            </p:nvCxnSpPr>
            <p:spPr>
              <a:xfrm>
                <a:off x="-800100" y="554090"/>
                <a:ext cx="0" cy="86136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0" idx="2"/>
                <a:endCxn id="20" idx="6"/>
              </p:cNvCxnSpPr>
              <p:nvPr/>
            </p:nvCxnSpPr>
            <p:spPr>
              <a:xfrm>
                <a:off x="-1219200" y="984775"/>
                <a:ext cx="838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0" idx="3"/>
                <a:endCxn id="20" idx="7"/>
              </p:cNvCxnSpPr>
              <p:nvPr/>
            </p:nvCxnSpPr>
            <p:spPr>
              <a:xfrm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0" idx="5"/>
                <a:endCxn id="20" idx="1"/>
              </p:cNvCxnSpPr>
              <p:nvPr/>
            </p:nvCxnSpPr>
            <p:spPr>
              <a:xfrm flipH="1"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-577850" y="5270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45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431800" y="8699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90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577850" y="1232356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135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980090" y="13906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180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369630" y="12509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508760" y="879187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270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375235" y="501264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315</a:t>
                </a:r>
              </a:p>
            </p:txBody>
          </p:sp>
        </p:grpSp>
        <p:sp>
          <p:nvSpPr>
            <p:cNvPr id="22" name="TextBox 43"/>
            <p:cNvSpPr txBox="1">
              <a:spLocks noChangeArrowheads="1"/>
            </p:cNvSpPr>
            <p:nvPr/>
          </p:nvSpPr>
          <p:spPr bwMode="auto">
            <a:xfrm>
              <a:off x="-2398966" y="1143610"/>
              <a:ext cx="6078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500" dirty="0">
                  <a:solidFill>
                    <a:srgbClr val="000000"/>
                  </a:solidFill>
                </a:rPr>
                <a:t>MAG VAR </a:t>
              </a:r>
              <a:r>
                <a:rPr lang="en-US" altLang="en-US" sz="500" dirty="0" smtClean="0">
                  <a:solidFill>
                    <a:srgbClr val="000000"/>
                  </a:solidFill>
                </a:rPr>
                <a:t>-1.7</a:t>
              </a:r>
              <a:endParaRPr lang="en-US" altLang="en-US" sz="5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552"/>
          <p:cNvGrpSpPr>
            <a:grpSpLocks/>
          </p:cNvGrpSpPr>
          <p:nvPr/>
        </p:nvGrpSpPr>
        <p:grpSpPr bwMode="auto">
          <a:xfrm>
            <a:off x="4092081" y="5934939"/>
            <a:ext cx="180975" cy="315979"/>
            <a:chOff x="3976" y="321"/>
            <a:chExt cx="319" cy="399"/>
          </a:xfrm>
        </p:grpSpPr>
        <p:sp>
          <p:nvSpPr>
            <p:cNvPr id="24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31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8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-3579814" y="76633"/>
            <a:ext cx="2282825" cy="27781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kern="0" dirty="0" smtClean="0">
                <a:solidFill>
                  <a:srgbClr val="000000"/>
                </a:solidFill>
                <a:latin typeface="Calibri" pitchFamily="34" charset="0"/>
              </a:rPr>
              <a:t>NOLF HAROLD</a:t>
            </a:r>
            <a:endParaRPr kumimoji="0" lang="en-US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aphicFrame>
        <p:nvGraphicFramePr>
          <p:cNvPr id="76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014105"/>
              </p:ext>
            </p:extLst>
          </p:nvPr>
        </p:nvGraphicFramePr>
        <p:xfrm>
          <a:off x="16701" y="3273"/>
          <a:ext cx="3151483" cy="1492074"/>
        </p:xfrm>
        <a:graphic>
          <a:graphicData uri="http://schemas.openxmlformats.org/drawingml/2006/table">
            <a:tbl>
              <a:tblPr/>
              <a:tblGrid>
                <a:gridCol w="866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5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LZ ATMORE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16RDV 57357 31482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N31 00.97 W087 26.80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ELEVATION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286 MSL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5001 X 80 FEET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COMPOSITION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ASPHALT RUNWAY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OBSTACLES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HANGERS, TREES, PWR LINES</a:t>
                      </a:r>
                    </a:p>
                  </a:txBody>
                  <a:tcPr marL="36576" marR="36576" marT="9146" marB="914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8" name="Freeform 3"/>
          <p:cNvSpPr>
            <a:spLocks noChangeAspect="1"/>
          </p:cNvSpPr>
          <p:nvPr/>
        </p:nvSpPr>
        <p:spPr bwMode="auto">
          <a:xfrm rot="19653561">
            <a:off x="-4901983" y="285245"/>
            <a:ext cx="982744" cy="760203"/>
          </a:xfrm>
          <a:custGeom>
            <a:avLst/>
            <a:gdLst>
              <a:gd name="T0" fmla="*/ 1628867 w 1090"/>
              <a:gd name="T1" fmla="*/ 371174 h 832"/>
              <a:gd name="T2" fmla="*/ 1628867 w 1090"/>
              <a:gd name="T3" fmla="*/ 371174 h 832"/>
              <a:gd name="T4" fmla="*/ 553426 w 1090"/>
              <a:gd name="T5" fmla="*/ 1136245 h 832"/>
              <a:gd name="T6" fmla="*/ 628213 w 1090"/>
              <a:gd name="T7" fmla="*/ 1243810 h 832"/>
              <a:gd name="T8" fmla="*/ 0 w 1090"/>
              <a:gd name="T9" fmla="*/ 1258960 h 832"/>
              <a:gd name="T10" fmla="*/ 224362 w 1090"/>
              <a:gd name="T11" fmla="*/ 663567 h 832"/>
              <a:gd name="T12" fmla="*/ 294662 w 1090"/>
              <a:gd name="T13" fmla="*/ 763557 h 832"/>
              <a:gd name="T14" fmla="*/ 1370103 w 1090"/>
              <a:gd name="T15" fmla="*/ 0 h 832"/>
              <a:gd name="T16" fmla="*/ 1628867 w 1090"/>
              <a:gd name="T17" fmla="*/ 371174 h 832"/>
              <a:gd name="T18" fmla="*/ 1628867 w 1090"/>
              <a:gd name="T19" fmla="*/ 371174 h 8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90"/>
              <a:gd name="T31" fmla="*/ 0 h 832"/>
              <a:gd name="T32" fmla="*/ 1090 w 1090"/>
              <a:gd name="T33" fmla="*/ 832 h 8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90" h="832">
                <a:moveTo>
                  <a:pt x="1089" y="245"/>
                </a:moveTo>
                <a:lnTo>
                  <a:pt x="1089" y="245"/>
                </a:lnTo>
                <a:lnTo>
                  <a:pt x="370" y="750"/>
                </a:lnTo>
                <a:lnTo>
                  <a:pt x="420" y="821"/>
                </a:lnTo>
                <a:lnTo>
                  <a:pt x="0" y="831"/>
                </a:lnTo>
                <a:lnTo>
                  <a:pt x="150" y="438"/>
                </a:lnTo>
                <a:lnTo>
                  <a:pt x="197" y="504"/>
                </a:lnTo>
                <a:lnTo>
                  <a:pt x="916" y="0"/>
                </a:lnTo>
                <a:lnTo>
                  <a:pt x="1089" y="245"/>
                </a:lnTo>
              </a:path>
            </a:pathLst>
          </a:custGeom>
          <a:solidFill>
            <a:srgbClr val="FFFF00"/>
          </a:solidFill>
          <a:ln w="920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 rot="17516477">
            <a:off x="-5144098" y="1214436"/>
            <a:ext cx="12414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WINDS 020 5KTS</a:t>
            </a:r>
          </a:p>
        </p:txBody>
      </p:sp>
      <p:sp>
        <p:nvSpPr>
          <p:cNvPr id="80" name="Text Box 10"/>
          <p:cNvSpPr txBox="1">
            <a:spLocks noChangeArrowheads="1"/>
          </p:cNvSpPr>
          <p:nvPr/>
        </p:nvSpPr>
        <p:spPr bwMode="auto">
          <a:xfrm rot="3889764">
            <a:off x="6174148" y="5511325"/>
            <a:ext cx="1219200" cy="469359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INGRESS </a:t>
            </a:r>
            <a:r>
              <a:rPr lang="en-US" altLang="en-US" sz="1400" b="1" kern="0" noProof="0" dirty="0" smtClean="0">
                <a:solidFill>
                  <a:srgbClr val="FF0000"/>
                </a:solidFill>
                <a:latin typeface="Calibri" pitchFamily="34" charset="0"/>
              </a:rPr>
              <a:t>355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b="1" kern="0" dirty="0" smtClean="0">
                <a:solidFill>
                  <a:srgbClr val="FF0000"/>
                </a:solidFill>
                <a:latin typeface="Calibri" pitchFamily="34" charset="0"/>
              </a:rPr>
              <a:t>FROM G2</a:t>
            </a:r>
            <a:endParaRPr kumimoji="0" lang="en-US" altLang="en-US" sz="105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81" name="Group 173"/>
          <p:cNvGrpSpPr>
            <a:grpSpLocks noChangeAspect="1"/>
          </p:cNvGrpSpPr>
          <p:nvPr/>
        </p:nvGrpSpPr>
        <p:grpSpPr bwMode="auto">
          <a:xfrm rot="19959114">
            <a:off x="7035710" y="4901491"/>
            <a:ext cx="399982" cy="1239249"/>
            <a:chOff x="4048" y="213"/>
            <a:chExt cx="519" cy="1608"/>
          </a:xfrm>
          <a:noFill/>
        </p:grpSpPr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5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9" name="Group 173"/>
          <p:cNvGrpSpPr>
            <a:grpSpLocks noChangeAspect="1"/>
          </p:cNvGrpSpPr>
          <p:nvPr/>
        </p:nvGrpSpPr>
        <p:grpSpPr bwMode="auto">
          <a:xfrm rot="21590017">
            <a:off x="4881577" y="5362734"/>
            <a:ext cx="399982" cy="1239249"/>
            <a:chOff x="4048" y="213"/>
            <a:chExt cx="519" cy="1608"/>
          </a:xfrm>
          <a:noFill/>
        </p:grpSpPr>
        <p:sp>
          <p:nvSpPr>
            <p:cNvPr id="90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1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2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3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4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8" name="Text Box 10"/>
          <p:cNvSpPr txBox="1">
            <a:spLocks noChangeArrowheads="1"/>
          </p:cNvSpPr>
          <p:nvPr/>
        </p:nvSpPr>
        <p:spPr bwMode="auto">
          <a:xfrm rot="5400000">
            <a:off x="4116289" y="5865911"/>
            <a:ext cx="1219200" cy="307777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LAND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 360°</a:t>
            </a:r>
          </a:p>
        </p:txBody>
      </p:sp>
      <p:sp>
        <p:nvSpPr>
          <p:cNvPr id="95" name="Text Box 10"/>
          <p:cNvSpPr txBox="1">
            <a:spLocks noChangeArrowheads="1"/>
          </p:cNvSpPr>
          <p:nvPr/>
        </p:nvSpPr>
        <p:spPr bwMode="auto">
          <a:xfrm rot="18031527">
            <a:off x="1956269" y="5745524"/>
            <a:ext cx="1219200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222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GRESS 350°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kern="0" dirty="0" smtClean="0">
                <a:solidFill>
                  <a:srgbClr val="FF0000"/>
                </a:solidFill>
                <a:latin typeface="Calibri" pitchFamily="34" charset="0"/>
              </a:rPr>
              <a:t>TO DEATON R. BRG</a:t>
            </a:r>
            <a:endParaRPr kumimoji="0" lang="en-US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2" name="Text Box 10"/>
          <p:cNvSpPr txBox="1">
            <a:spLocks noChangeArrowheads="1"/>
          </p:cNvSpPr>
          <p:nvPr/>
        </p:nvSpPr>
        <p:spPr bwMode="auto">
          <a:xfrm>
            <a:off x="3719577" y="1039217"/>
            <a:ext cx="836612" cy="430887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FF0000"/>
                </a:solidFill>
                <a:latin typeface="Calibri" pitchFamily="34" charset="0"/>
              </a:rPr>
              <a:t>WAVE OFF </a:t>
            </a:r>
            <a:r>
              <a:rPr lang="en-US" altLang="en-US" sz="1100" b="1" dirty="0" smtClean="0">
                <a:solidFill>
                  <a:srgbClr val="FF0000"/>
                </a:solidFill>
                <a:latin typeface="Calibri" pitchFamily="34" charset="0"/>
              </a:rPr>
              <a:t>EAST</a:t>
            </a:r>
            <a:endParaRPr lang="en-US" altLang="en-US" sz="11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3" name="Curved Up Arrow 361"/>
          <p:cNvSpPr>
            <a:spLocks noChangeArrowheads="1"/>
          </p:cNvSpPr>
          <p:nvPr/>
        </p:nvSpPr>
        <p:spPr bwMode="auto">
          <a:xfrm rot="10800000" flipH="1">
            <a:off x="3746024" y="488642"/>
            <a:ext cx="953290" cy="549890"/>
          </a:xfrm>
          <a:prstGeom prst="curvedUpArrow">
            <a:avLst>
              <a:gd name="adj1" fmla="val 25093"/>
              <a:gd name="adj2" fmla="val 50177"/>
              <a:gd name="adj3" fmla="val 25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8136099" y="2608489"/>
            <a:ext cx="552450" cy="59372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1300S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EL: 36</a:t>
            </a:r>
          </a:p>
        </p:txBody>
      </p:sp>
      <p:graphicFrame>
        <p:nvGraphicFramePr>
          <p:cNvPr id="105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473152"/>
              </p:ext>
            </p:extLst>
          </p:nvPr>
        </p:nvGraphicFramePr>
        <p:xfrm>
          <a:off x="16701" y="1511450"/>
          <a:ext cx="2484425" cy="1110485"/>
        </p:xfrm>
        <a:graphic>
          <a:graphicData uri="http://schemas.openxmlformats.org/drawingml/2006/table">
            <a:tbl>
              <a:tblPr/>
              <a:tblGrid>
                <a:gridCol w="11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AGENCY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BTN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0R1 CTAF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122.8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PENSACOLA APPR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127.35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WESTERN CMN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311.40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GREEN ROUTE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328.20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9" name="Rectangle 78"/>
          <p:cNvSpPr/>
          <p:nvPr/>
        </p:nvSpPr>
        <p:spPr>
          <a:xfrm>
            <a:off x="5367752" y="4632416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451423" y="5245475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376809" y="5176779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TextBox 57"/>
          <p:cNvSpPr txBox="1">
            <a:spLocks noChangeArrowheads="1"/>
          </p:cNvSpPr>
          <p:nvPr/>
        </p:nvSpPr>
        <p:spPr bwMode="auto">
          <a:xfrm>
            <a:off x="2087667" y="4742032"/>
            <a:ext cx="455574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FBO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4" name="Straight Connector 123"/>
          <p:cNvCxnSpPr>
            <a:stCxn id="122" idx="1"/>
            <a:endCxn id="123" idx="3"/>
          </p:cNvCxnSpPr>
          <p:nvPr/>
        </p:nvCxnSpPr>
        <p:spPr>
          <a:xfrm flipH="1" flipV="1">
            <a:off x="2543241" y="4865143"/>
            <a:ext cx="874253" cy="3520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5277041" y="4563720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6" name="TextBox 57"/>
          <p:cNvSpPr txBox="1">
            <a:spLocks noChangeArrowheads="1"/>
          </p:cNvSpPr>
          <p:nvPr/>
        </p:nvSpPr>
        <p:spPr bwMode="auto">
          <a:xfrm>
            <a:off x="5613123" y="4237851"/>
            <a:ext cx="833883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HANGARS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7" name="Straight Connector 126"/>
          <p:cNvCxnSpPr>
            <a:stCxn id="125" idx="6"/>
            <a:endCxn id="126" idx="2"/>
          </p:cNvCxnSpPr>
          <p:nvPr/>
        </p:nvCxnSpPr>
        <p:spPr>
          <a:xfrm flipV="1">
            <a:off x="5554854" y="4484072"/>
            <a:ext cx="475211" cy="217761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own Arrow 4"/>
          <p:cNvSpPr/>
          <p:nvPr/>
        </p:nvSpPr>
        <p:spPr>
          <a:xfrm rot="1331997">
            <a:off x="8333836" y="1188826"/>
            <a:ext cx="591623" cy="1133069"/>
          </a:xfrm>
          <a:prstGeom prst="down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020@5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8" name="Isosceles Triangle 107"/>
          <p:cNvSpPr/>
          <p:nvPr/>
        </p:nvSpPr>
        <p:spPr>
          <a:xfrm rot="18153436">
            <a:off x="11325432" y="-314526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>
            <a:off x="0" y="6698249"/>
            <a:ext cx="91123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57"/>
          <p:cNvSpPr txBox="1">
            <a:spLocks noChangeArrowheads="1"/>
          </p:cNvSpPr>
          <p:nvPr/>
        </p:nvSpPr>
        <p:spPr bwMode="auto">
          <a:xfrm rot="21578005">
            <a:off x="7422437" y="6563276"/>
            <a:ext cx="108074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POWER LINES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118" name="Isosceles Triangle 117"/>
          <p:cNvSpPr/>
          <p:nvPr/>
        </p:nvSpPr>
        <p:spPr>
          <a:xfrm>
            <a:off x="9863902" y="3955951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 rot="21272903">
            <a:off x="10163166" y="2631087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/>
          <p:cNvSpPr/>
          <p:nvPr/>
        </p:nvSpPr>
        <p:spPr>
          <a:xfrm rot="21272903">
            <a:off x="10054763" y="2631087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120"/>
          <p:cNvSpPr/>
          <p:nvPr/>
        </p:nvSpPr>
        <p:spPr>
          <a:xfrm rot="21272903">
            <a:off x="9975561" y="2640476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Isosceles Triangle 127"/>
          <p:cNvSpPr/>
          <p:nvPr/>
        </p:nvSpPr>
        <p:spPr>
          <a:xfrm rot="21272903">
            <a:off x="9901733" y="2631088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Isosceles Triangle 128"/>
          <p:cNvSpPr/>
          <p:nvPr/>
        </p:nvSpPr>
        <p:spPr>
          <a:xfrm rot="21272903">
            <a:off x="10342110" y="2658331"/>
            <a:ext cx="152400" cy="3778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Isosceles Triangle 133"/>
          <p:cNvSpPr/>
          <p:nvPr/>
        </p:nvSpPr>
        <p:spPr>
          <a:xfrm>
            <a:off x="381000" y="6488192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Isosceles Triangle 134"/>
          <p:cNvSpPr/>
          <p:nvPr/>
        </p:nvSpPr>
        <p:spPr>
          <a:xfrm>
            <a:off x="3048000" y="6534900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Isosceles Triangle 135"/>
          <p:cNvSpPr/>
          <p:nvPr/>
        </p:nvSpPr>
        <p:spPr>
          <a:xfrm>
            <a:off x="1447800" y="6509981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Isosceles Triangle 136"/>
          <p:cNvSpPr/>
          <p:nvPr/>
        </p:nvSpPr>
        <p:spPr>
          <a:xfrm>
            <a:off x="5867400" y="6534900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Isosceles Triangle 137"/>
          <p:cNvSpPr/>
          <p:nvPr/>
        </p:nvSpPr>
        <p:spPr>
          <a:xfrm>
            <a:off x="6934200" y="6464224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Isosceles Triangle 138"/>
          <p:cNvSpPr/>
          <p:nvPr/>
        </p:nvSpPr>
        <p:spPr>
          <a:xfrm>
            <a:off x="8831588" y="6454634"/>
            <a:ext cx="101896" cy="3029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73"/>
          <p:cNvGrpSpPr>
            <a:grpSpLocks noChangeAspect="1"/>
          </p:cNvGrpSpPr>
          <p:nvPr/>
        </p:nvGrpSpPr>
        <p:grpSpPr bwMode="auto">
          <a:xfrm rot="12782454">
            <a:off x="1982999" y="5114238"/>
            <a:ext cx="399982" cy="1239249"/>
            <a:chOff x="4048" y="213"/>
            <a:chExt cx="519" cy="1608"/>
          </a:xfrm>
          <a:noFill/>
        </p:grpSpPr>
        <p:sp>
          <p:nvSpPr>
            <p:cNvPr id="13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0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1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2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3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aphicFrame>
        <p:nvGraphicFramePr>
          <p:cNvPr id="100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651381"/>
              </p:ext>
            </p:extLst>
          </p:nvPr>
        </p:nvGraphicFramePr>
        <p:xfrm>
          <a:off x="4405" y="2625483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651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54" t="8421" r="22058" b="4512"/>
          <a:stretch/>
        </p:blipFill>
        <p:spPr>
          <a:xfrm rot="21446919">
            <a:off x="-381059" y="-231648"/>
            <a:ext cx="9902966" cy="74029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823679" y="-16965"/>
            <a:ext cx="1377042" cy="1146779"/>
            <a:chOff x="-2819400" y="166108"/>
            <a:chExt cx="1377042" cy="1146779"/>
          </a:xfrm>
        </p:grpSpPr>
        <p:sp>
          <p:nvSpPr>
            <p:cNvPr id="6" name="Rectangle 5"/>
            <p:cNvSpPr/>
            <p:nvPr/>
          </p:nvSpPr>
          <p:spPr>
            <a:xfrm>
              <a:off x="-2734628" y="188852"/>
              <a:ext cx="1247775" cy="1124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819400" y="166108"/>
              <a:ext cx="1377042" cy="1051298"/>
              <a:chOff x="-1508760" y="313191"/>
              <a:chExt cx="1377042" cy="1292903"/>
            </a:xfrm>
            <a:noFill/>
          </p:grpSpPr>
          <p:grpSp>
            <p:nvGrpSpPr>
              <p:cNvPr id="9" name="Group 8"/>
              <p:cNvGrpSpPr/>
              <p:nvPr/>
            </p:nvGrpSpPr>
            <p:grpSpPr>
              <a:xfrm>
                <a:off x="-1219200" y="313191"/>
                <a:ext cx="838200" cy="1102268"/>
                <a:chOff x="-1219200" y="313191"/>
                <a:chExt cx="838200" cy="1102268"/>
              </a:xfrm>
              <a:grpFill/>
            </p:grpSpPr>
            <p:sp>
              <p:nvSpPr>
                <p:cNvPr id="21" name="Oval 20"/>
                <p:cNvSpPr/>
                <p:nvPr/>
              </p:nvSpPr>
              <p:spPr>
                <a:xfrm>
                  <a:off x="-1219200" y="554090"/>
                  <a:ext cx="838200" cy="86136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2" name="Straight Connector 21"/>
                <p:cNvCxnSpPr>
                  <a:stCxn id="21" idx="0"/>
                </p:cNvCxnSpPr>
                <p:nvPr/>
              </p:nvCxnSpPr>
              <p:spPr>
                <a:xfrm flipV="1">
                  <a:off x="-800100" y="313191"/>
                  <a:ext cx="0" cy="240899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Connector 9"/>
              <p:cNvCxnSpPr>
                <a:stCxn id="21" idx="0"/>
                <a:endCxn id="21" idx="4"/>
              </p:cNvCxnSpPr>
              <p:nvPr/>
            </p:nvCxnSpPr>
            <p:spPr>
              <a:xfrm>
                <a:off x="-800100" y="554090"/>
                <a:ext cx="0" cy="86136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1" idx="2"/>
                <a:endCxn id="21" idx="6"/>
              </p:cNvCxnSpPr>
              <p:nvPr/>
            </p:nvCxnSpPr>
            <p:spPr>
              <a:xfrm>
                <a:off x="-1219200" y="984775"/>
                <a:ext cx="838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1" idx="3"/>
                <a:endCxn id="21" idx="7"/>
              </p:cNvCxnSpPr>
              <p:nvPr/>
            </p:nvCxnSpPr>
            <p:spPr>
              <a:xfrm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21" idx="5"/>
                <a:endCxn id="21" idx="1"/>
              </p:cNvCxnSpPr>
              <p:nvPr/>
            </p:nvCxnSpPr>
            <p:spPr>
              <a:xfrm flipH="1" flipV="1">
                <a:off x="-1096448" y="680235"/>
                <a:ext cx="592696" cy="6090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-577850" y="5270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45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431800" y="869950"/>
                <a:ext cx="300082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90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577850" y="1232356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135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980090" y="13906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180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369630" y="1250950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225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508760" y="879187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270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1375235" y="501264"/>
                <a:ext cx="357790" cy="21544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</a:rPr>
                  <a:t>315</a:t>
                </a:r>
              </a:p>
            </p:txBody>
          </p:sp>
        </p:grpSp>
        <p:sp>
          <p:nvSpPr>
            <p:cNvPr id="8" name="TextBox 43"/>
            <p:cNvSpPr txBox="1">
              <a:spLocks noChangeArrowheads="1"/>
            </p:cNvSpPr>
            <p:nvPr/>
          </p:nvSpPr>
          <p:spPr bwMode="auto">
            <a:xfrm>
              <a:off x="-2398966" y="1143610"/>
              <a:ext cx="6078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500" dirty="0">
                  <a:solidFill>
                    <a:srgbClr val="000000"/>
                  </a:solidFill>
                </a:rPr>
                <a:t>MAG VAR </a:t>
              </a:r>
              <a:r>
                <a:rPr lang="en-US" altLang="en-US" sz="500" dirty="0" smtClean="0">
                  <a:solidFill>
                    <a:srgbClr val="000000"/>
                  </a:solidFill>
                </a:rPr>
                <a:t>-2.1</a:t>
              </a:r>
              <a:endParaRPr lang="en-US" altLang="en-US" sz="5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552"/>
          <p:cNvGrpSpPr>
            <a:grpSpLocks/>
          </p:cNvGrpSpPr>
          <p:nvPr/>
        </p:nvGrpSpPr>
        <p:grpSpPr bwMode="auto">
          <a:xfrm>
            <a:off x="6592253" y="3018391"/>
            <a:ext cx="122515" cy="211279"/>
            <a:chOff x="3976" y="321"/>
            <a:chExt cx="319" cy="399"/>
          </a:xfrm>
        </p:grpSpPr>
        <p:sp>
          <p:nvSpPr>
            <p:cNvPr id="24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31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8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aphicFrame>
        <p:nvGraphicFramePr>
          <p:cNvPr id="49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333167"/>
              </p:ext>
            </p:extLst>
          </p:nvPr>
        </p:nvGraphicFramePr>
        <p:xfrm>
          <a:off x="16042" y="1140249"/>
          <a:ext cx="2269958" cy="1527916"/>
        </p:xfrm>
        <a:graphic>
          <a:graphicData uri="http://schemas.openxmlformats.org/drawingml/2006/table">
            <a:tbl>
              <a:tblPr/>
              <a:tblGrid>
                <a:gridCol w="745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6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NOLF SITE X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dirty="0" smtClean="0"/>
                        <a:t>N 30°48.91 / W 87°10.09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ELEVATION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211 FEET MSL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1200 x 1200 METERS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COMPOSITION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GRASS, GRAVEL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OBSTACLES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75-100’ TREES, PINNACLE, CRASH SHACK</a:t>
                      </a:r>
                    </a:p>
                  </a:txBody>
                  <a:tcPr marL="36576" marR="36576" marT="9146" marB="9146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7890342" y="4760836"/>
            <a:ext cx="1219200" cy="469359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INGRESS </a:t>
            </a:r>
            <a:r>
              <a:rPr lang="en-US" altLang="en-US" sz="1400" b="1" kern="0" noProof="0" dirty="0" smtClean="0">
                <a:solidFill>
                  <a:srgbClr val="000000"/>
                </a:solidFill>
                <a:latin typeface="Calibri" pitchFamily="34" charset="0"/>
              </a:rPr>
              <a:t>350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b="1" kern="0" dirty="0" smtClean="0">
                <a:solidFill>
                  <a:srgbClr val="000000"/>
                </a:solidFill>
                <a:latin typeface="Calibri" pitchFamily="34" charset="0"/>
              </a:rPr>
              <a:t>FROM GATOR</a:t>
            </a:r>
            <a:endParaRPr kumimoji="0" lang="en-US" altLang="en-US" sz="105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51" name="Group 173"/>
          <p:cNvGrpSpPr>
            <a:grpSpLocks noChangeAspect="1"/>
          </p:cNvGrpSpPr>
          <p:nvPr/>
        </p:nvGrpSpPr>
        <p:grpSpPr bwMode="auto">
          <a:xfrm rot="20701048">
            <a:off x="7705847" y="5260834"/>
            <a:ext cx="399982" cy="1239249"/>
            <a:chOff x="4048" y="213"/>
            <a:chExt cx="519" cy="1608"/>
          </a:xfrm>
          <a:noFill/>
        </p:grpSpPr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3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4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5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6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57" name="Group 173"/>
          <p:cNvGrpSpPr>
            <a:grpSpLocks noChangeAspect="1"/>
          </p:cNvGrpSpPr>
          <p:nvPr/>
        </p:nvGrpSpPr>
        <p:grpSpPr bwMode="auto">
          <a:xfrm rot="21590017">
            <a:off x="5159051" y="5357795"/>
            <a:ext cx="399982" cy="1239249"/>
            <a:chOff x="4048" y="213"/>
            <a:chExt cx="519" cy="1608"/>
          </a:xfrm>
          <a:noFill/>
        </p:grpSpPr>
        <p:sp>
          <p:nvSpPr>
            <p:cNvPr id="58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9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0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1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2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63" name="Text Box 10"/>
          <p:cNvSpPr txBox="1">
            <a:spLocks noChangeArrowheads="1"/>
          </p:cNvSpPr>
          <p:nvPr/>
        </p:nvSpPr>
        <p:spPr bwMode="auto">
          <a:xfrm rot="5400000">
            <a:off x="4271097" y="5864683"/>
            <a:ext cx="1219200" cy="307777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 smtClean="0">
                <a:solidFill>
                  <a:srgbClr val="FF0000"/>
                </a:solidFill>
                <a:latin typeface="Calibri" pitchFamily="34" charset="0"/>
              </a:rPr>
              <a:t>LAND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 360°</a:t>
            </a:r>
          </a:p>
        </p:txBody>
      </p:sp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678575" y="5255151"/>
            <a:ext cx="1219200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222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kern="0" dirty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GRESS </a:t>
            </a:r>
            <a:r>
              <a:rPr lang="en-US" altLang="en-US" sz="1400" b="1" kern="0" dirty="0" smtClean="0">
                <a:solidFill>
                  <a:srgbClr val="000000"/>
                </a:solidFill>
                <a:latin typeface="Calibri" pitchFamily="34" charset="0"/>
              </a:rPr>
              <a:t>175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kern="0" dirty="0" smtClean="0">
                <a:solidFill>
                  <a:srgbClr val="000000"/>
                </a:solidFill>
                <a:latin typeface="Calibri" pitchFamily="34" charset="0"/>
              </a:rPr>
              <a:t>TO TREE FIELD</a:t>
            </a:r>
            <a:endParaRPr kumimoji="0" lang="en-US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65" name="Group 173"/>
          <p:cNvGrpSpPr>
            <a:grpSpLocks noChangeAspect="1"/>
          </p:cNvGrpSpPr>
          <p:nvPr/>
        </p:nvGrpSpPr>
        <p:grpSpPr bwMode="auto">
          <a:xfrm rot="11399362">
            <a:off x="1083314" y="5865633"/>
            <a:ext cx="313890" cy="972514"/>
            <a:chOff x="4048" y="213"/>
            <a:chExt cx="519" cy="1608"/>
          </a:xfrm>
          <a:noFill/>
        </p:grpSpPr>
        <p:sp>
          <p:nvSpPr>
            <p:cNvPr id="66" name="Freeform 24"/>
            <p:cNvSpPr>
              <a:spLocks/>
            </p:cNvSpPr>
            <p:nvPr/>
          </p:nvSpPr>
          <p:spPr bwMode="auto">
            <a:xfrm>
              <a:off x="4048" y="213"/>
              <a:ext cx="519" cy="310"/>
            </a:xfrm>
            <a:custGeom>
              <a:avLst/>
              <a:gdLst>
                <a:gd name="T0" fmla="*/ 0 w 519"/>
                <a:gd name="T1" fmla="*/ 297 h 310"/>
                <a:gd name="T2" fmla="*/ 256 w 519"/>
                <a:gd name="T3" fmla="*/ 0 h 310"/>
                <a:gd name="T4" fmla="*/ 518 w 519"/>
                <a:gd name="T5" fmla="*/ 309 h 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9" h="310">
                  <a:moveTo>
                    <a:pt x="0" y="297"/>
                  </a:moveTo>
                  <a:lnTo>
                    <a:pt x="256" y="0"/>
                  </a:lnTo>
                  <a:lnTo>
                    <a:pt x="518" y="309"/>
                  </a:lnTo>
                </a:path>
              </a:pathLst>
            </a:custGeom>
            <a:grpFill/>
            <a:ln w="47386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7" name="Line 25"/>
            <p:cNvSpPr>
              <a:spLocks noChangeShapeType="1"/>
            </p:cNvSpPr>
            <p:nvPr/>
          </p:nvSpPr>
          <p:spPr bwMode="auto">
            <a:xfrm>
              <a:off x="4052" y="517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8" name="Line 26"/>
            <p:cNvSpPr>
              <a:spLocks noChangeShapeType="1"/>
            </p:cNvSpPr>
            <p:nvPr/>
          </p:nvSpPr>
          <p:spPr bwMode="auto">
            <a:xfrm>
              <a:off x="4421" y="521"/>
              <a:ext cx="144" cy="0"/>
            </a:xfrm>
            <a:prstGeom prst="line">
              <a:avLst/>
            </a:prstGeom>
            <a:grpFill/>
            <a:ln w="47371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9" name="Line 27"/>
            <p:cNvSpPr>
              <a:spLocks noChangeShapeType="1"/>
            </p:cNvSpPr>
            <p:nvPr/>
          </p:nvSpPr>
          <p:spPr bwMode="auto">
            <a:xfrm flipH="1">
              <a:off x="4161" y="508"/>
              <a:ext cx="266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0" name="Line 28"/>
            <p:cNvSpPr>
              <a:spLocks noChangeShapeType="1"/>
            </p:cNvSpPr>
            <p:nvPr/>
          </p:nvSpPr>
          <p:spPr bwMode="auto">
            <a:xfrm>
              <a:off x="4184" y="504"/>
              <a:ext cx="265" cy="1313"/>
            </a:xfrm>
            <a:prstGeom prst="line">
              <a:avLst/>
            </a:prstGeom>
            <a:grpFill/>
            <a:ln w="47386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71" name="Text Box 10"/>
          <p:cNvSpPr txBox="1">
            <a:spLocks noChangeArrowheads="1"/>
          </p:cNvSpPr>
          <p:nvPr/>
        </p:nvSpPr>
        <p:spPr bwMode="auto">
          <a:xfrm>
            <a:off x="6618860" y="1522668"/>
            <a:ext cx="836612" cy="430887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FF0000"/>
                </a:solidFill>
                <a:latin typeface="Calibri" pitchFamily="34" charset="0"/>
              </a:rPr>
              <a:t>WAVE OFF </a:t>
            </a:r>
            <a:r>
              <a:rPr lang="en-US" altLang="en-US" sz="1100" b="1" dirty="0" smtClean="0">
                <a:solidFill>
                  <a:srgbClr val="FF0000"/>
                </a:solidFill>
                <a:latin typeface="Calibri" pitchFamily="34" charset="0"/>
              </a:rPr>
              <a:t>EAST</a:t>
            </a:r>
            <a:endParaRPr lang="en-US" altLang="en-US" sz="11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2" name="Curved Up Arrow 361"/>
          <p:cNvSpPr>
            <a:spLocks noChangeArrowheads="1"/>
          </p:cNvSpPr>
          <p:nvPr/>
        </p:nvSpPr>
        <p:spPr bwMode="auto">
          <a:xfrm rot="10800000" flipH="1">
            <a:off x="6597083" y="2048895"/>
            <a:ext cx="953290" cy="549890"/>
          </a:xfrm>
          <a:prstGeom prst="curvedUpArrow">
            <a:avLst>
              <a:gd name="adj1" fmla="val 25093"/>
              <a:gd name="adj2" fmla="val 50177"/>
              <a:gd name="adj3" fmla="val 25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79695" y="4100301"/>
            <a:ext cx="552450" cy="59372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1300S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EL: 36</a:t>
            </a:r>
          </a:p>
        </p:txBody>
      </p:sp>
      <p:graphicFrame>
        <p:nvGraphicFramePr>
          <p:cNvPr id="74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13090"/>
              </p:ext>
            </p:extLst>
          </p:nvPr>
        </p:nvGraphicFramePr>
        <p:xfrm>
          <a:off x="16042" y="19328"/>
          <a:ext cx="2269958" cy="1110485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AGENCY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BTN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SITE X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327.400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WESTERN CMN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311.400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PACE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dirty="0" smtClean="0"/>
                        <a:t>250.000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HT-18 BASE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255.100</a:t>
                      </a:r>
                    </a:p>
                  </a:txBody>
                  <a:tcPr marL="36576" marR="36576" marT="9141" marB="9141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5" name="Rectangle 74"/>
          <p:cNvSpPr/>
          <p:nvPr/>
        </p:nvSpPr>
        <p:spPr>
          <a:xfrm>
            <a:off x="5122344" y="3317180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2845505" y="5949155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767925" y="5880459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TextBox 57"/>
          <p:cNvSpPr txBox="1">
            <a:spLocks noChangeArrowheads="1"/>
          </p:cNvSpPr>
          <p:nvPr/>
        </p:nvSpPr>
        <p:spPr bwMode="auto">
          <a:xfrm>
            <a:off x="2404324" y="6314411"/>
            <a:ext cx="84029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PINNACLE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79" name="Straight Connector 78"/>
          <p:cNvCxnSpPr>
            <a:stCxn id="77" idx="4"/>
            <a:endCxn id="78" idx="0"/>
          </p:cNvCxnSpPr>
          <p:nvPr/>
        </p:nvCxnSpPr>
        <p:spPr>
          <a:xfrm flipH="1">
            <a:off x="2824472" y="6156684"/>
            <a:ext cx="82360" cy="15772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5030558" y="3248484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TextBox 57"/>
          <p:cNvSpPr txBox="1">
            <a:spLocks noChangeArrowheads="1"/>
          </p:cNvSpPr>
          <p:nvPr/>
        </p:nvSpPr>
        <p:spPr bwMode="auto">
          <a:xfrm>
            <a:off x="4083719" y="2869218"/>
            <a:ext cx="1133644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CRASH SHACK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82" name="Straight Connector 81"/>
          <p:cNvCxnSpPr>
            <a:stCxn id="80" idx="6"/>
            <a:endCxn id="81" idx="2"/>
          </p:cNvCxnSpPr>
          <p:nvPr/>
        </p:nvCxnSpPr>
        <p:spPr>
          <a:xfrm flipH="1" flipV="1">
            <a:off x="4650541" y="3115439"/>
            <a:ext cx="657830" cy="27115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Down Arrow 82"/>
          <p:cNvSpPr/>
          <p:nvPr/>
        </p:nvSpPr>
        <p:spPr>
          <a:xfrm rot="1331997">
            <a:off x="4999269" y="53626"/>
            <a:ext cx="591623" cy="1133069"/>
          </a:xfrm>
          <a:prstGeom prst="down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020@5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84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484041"/>
              </p:ext>
            </p:extLst>
          </p:nvPr>
        </p:nvGraphicFramePr>
        <p:xfrm>
          <a:off x="16042" y="2680669"/>
          <a:ext cx="1794663" cy="654421"/>
        </p:xfrm>
        <a:graphic>
          <a:graphicData uri="http://schemas.openxmlformats.org/drawingml/2006/table">
            <a:tbl>
              <a:tblPr/>
              <a:tblGrid>
                <a:gridCol w="11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PWR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HIGE/HOGE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5" name="Group 552"/>
          <p:cNvGrpSpPr>
            <a:grpSpLocks/>
          </p:cNvGrpSpPr>
          <p:nvPr/>
        </p:nvGrpSpPr>
        <p:grpSpPr bwMode="auto">
          <a:xfrm>
            <a:off x="6825859" y="3281726"/>
            <a:ext cx="122515" cy="211279"/>
            <a:chOff x="3976" y="321"/>
            <a:chExt cx="319" cy="399"/>
          </a:xfrm>
        </p:grpSpPr>
        <p:sp>
          <p:nvSpPr>
            <p:cNvPr id="86" name="Oval 553"/>
            <p:cNvSpPr>
              <a:spLocks noChangeArrowheads="1"/>
            </p:cNvSpPr>
            <p:nvPr/>
          </p:nvSpPr>
          <p:spPr bwMode="auto">
            <a:xfrm>
              <a:off x="3976" y="321"/>
              <a:ext cx="319" cy="337"/>
            </a:xfrm>
            <a:prstGeom prst="ellips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" name="AutoShape 554"/>
            <p:cNvSpPr>
              <a:spLocks noChangeArrowheads="1"/>
            </p:cNvSpPr>
            <p:nvPr/>
          </p:nvSpPr>
          <p:spPr bwMode="auto">
            <a:xfrm flipV="1">
              <a:off x="4128" y="660"/>
              <a:ext cx="9" cy="48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Line 555"/>
            <p:cNvSpPr>
              <a:spLocks noChangeShapeType="1"/>
            </p:cNvSpPr>
            <p:nvPr/>
          </p:nvSpPr>
          <p:spPr bwMode="auto">
            <a:xfrm>
              <a:off x="4147" y="674"/>
              <a:ext cx="0" cy="4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9" name="Group 556"/>
            <p:cNvGrpSpPr>
              <a:grpSpLocks/>
            </p:cNvGrpSpPr>
            <p:nvPr/>
          </p:nvGrpSpPr>
          <p:grpSpPr bwMode="auto">
            <a:xfrm>
              <a:off x="4085" y="395"/>
              <a:ext cx="96" cy="271"/>
              <a:chOff x="4379" y="195"/>
              <a:chExt cx="102" cy="284"/>
            </a:xfrm>
          </p:grpSpPr>
          <p:sp>
            <p:nvSpPr>
              <p:cNvPr id="93" name="AutoShape 557"/>
              <p:cNvSpPr>
                <a:spLocks noChangeArrowheads="1"/>
              </p:cNvSpPr>
              <p:nvPr/>
            </p:nvSpPr>
            <p:spPr bwMode="auto">
              <a:xfrm flipV="1">
                <a:off x="4403" y="441"/>
                <a:ext cx="53" cy="16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4" name="AutoShape 558"/>
              <p:cNvSpPr>
                <a:spLocks noChangeArrowheads="1"/>
              </p:cNvSpPr>
              <p:nvPr/>
            </p:nvSpPr>
            <p:spPr bwMode="auto">
              <a:xfrm flipV="1">
                <a:off x="4422" y="406"/>
                <a:ext cx="14" cy="73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5" name="Oval 559"/>
              <p:cNvSpPr>
                <a:spLocks noChangeArrowheads="1"/>
              </p:cNvSpPr>
              <p:nvPr/>
            </p:nvSpPr>
            <p:spPr bwMode="auto">
              <a:xfrm>
                <a:off x="4442" y="296"/>
                <a:ext cx="26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6" name="Oval 560"/>
              <p:cNvSpPr>
                <a:spLocks noChangeArrowheads="1"/>
              </p:cNvSpPr>
              <p:nvPr/>
            </p:nvSpPr>
            <p:spPr bwMode="auto">
              <a:xfrm>
                <a:off x="4415" y="303"/>
                <a:ext cx="28" cy="115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" name="Oval 561"/>
              <p:cNvSpPr>
                <a:spLocks noChangeArrowheads="1"/>
              </p:cNvSpPr>
              <p:nvPr/>
            </p:nvSpPr>
            <p:spPr bwMode="auto">
              <a:xfrm>
                <a:off x="4392" y="296"/>
                <a:ext cx="25" cy="59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8" name="Line 562"/>
              <p:cNvSpPr>
                <a:spLocks noChangeShapeType="1"/>
              </p:cNvSpPr>
              <p:nvPr/>
            </p:nvSpPr>
            <p:spPr bwMode="auto">
              <a:xfrm>
                <a:off x="4481" y="249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Line 563"/>
              <p:cNvSpPr>
                <a:spLocks noChangeShapeType="1"/>
              </p:cNvSpPr>
              <p:nvPr/>
            </p:nvSpPr>
            <p:spPr bwMode="auto">
              <a:xfrm>
                <a:off x="4379" y="248"/>
                <a:ext cx="0" cy="77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Line 564"/>
              <p:cNvSpPr>
                <a:spLocks noChangeShapeType="1"/>
              </p:cNvSpPr>
              <p:nvPr/>
            </p:nvSpPr>
            <p:spPr bwMode="auto">
              <a:xfrm flipH="1">
                <a:off x="4383" y="266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Line 565"/>
              <p:cNvSpPr>
                <a:spLocks noChangeShapeType="1"/>
              </p:cNvSpPr>
              <p:nvPr/>
            </p:nvSpPr>
            <p:spPr bwMode="auto">
              <a:xfrm flipH="1">
                <a:off x="4383" y="317"/>
                <a:ext cx="93" cy="0"/>
              </a:xfrm>
              <a:prstGeom prst="line">
                <a:avLst/>
              </a:prstGeom>
              <a:noFill/>
              <a:ln w="184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566"/>
              <p:cNvSpPr>
                <a:spLocks noChangeArrowheads="1"/>
              </p:cNvSpPr>
              <p:nvPr/>
            </p:nvSpPr>
            <p:spPr bwMode="auto">
              <a:xfrm>
                <a:off x="4398" y="206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" name="Oval 567"/>
              <p:cNvSpPr>
                <a:spLocks noChangeArrowheads="1"/>
              </p:cNvSpPr>
              <p:nvPr/>
            </p:nvSpPr>
            <p:spPr bwMode="auto">
              <a:xfrm>
                <a:off x="4410" y="195"/>
                <a:ext cx="38" cy="5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" name="Oval 568"/>
              <p:cNvSpPr>
                <a:spLocks noChangeArrowheads="1"/>
              </p:cNvSpPr>
              <p:nvPr/>
            </p:nvSpPr>
            <p:spPr bwMode="auto">
              <a:xfrm>
                <a:off x="4430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" name="AutoShape 569"/>
              <p:cNvSpPr>
                <a:spLocks noChangeArrowheads="1"/>
              </p:cNvSpPr>
              <p:nvPr/>
            </p:nvSpPr>
            <p:spPr bwMode="auto">
              <a:xfrm flipV="1">
                <a:off x="4391" y="240"/>
                <a:ext cx="77" cy="79"/>
              </a:xfrm>
              <a:prstGeom prst="roundRect">
                <a:avLst>
                  <a:gd name="adj" fmla="val 0"/>
                </a:avLst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" name="Oval 570"/>
              <p:cNvSpPr>
                <a:spLocks noChangeArrowheads="1"/>
              </p:cNvSpPr>
              <p:nvPr/>
            </p:nvSpPr>
            <p:spPr bwMode="auto">
              <a:xfrm>
                <a:off x="4393" y="215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" name="Oval 571"/>
              <p:cNvSpPr>
                <a:spLocks noChangeArrowheads="1"/>
              </p:cNvSpPr>
              <p:nvPr/>
            </p:nvSpPr>
            <p:spPr bwMode="auto">
              <a:xfrm>
                <a:off x="4419" y="204"/>
                <a:ext cx="39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" name="Oval 572"/>
              <p:cNvSpPr>
                <a:spLocks noChangeArrowheads="1"/>
              </p:cNvSpPr>
              <p:nvPr/>
            </p:nvSpPr>
            <p:spPr bwMode="auto">
              <a:xfrm>
                <a:off x="4403" y="327"/>
                <a:ext cx="38" cy="40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" name="Oval 573"/>
              <p:cNvSpPr>
                <a:spLocks noChangeArrowheads="1"/>
              </p:cNvSpPr>
              <p:nvPr/>
            </p:nvSpPr>
            <p:spPr bwMode="auto">
              <a:xfrm>
                <a:off x="4417" y="327"/>
                <a:ext cx="38" cy="41"/>
              </a:xfrm>
              <a:prstGeom prst="ellipse">
                <a:avLst/>
              </a:prstGeom>
              <a:solidFill>
                <a:srgbClr val="000000"/>
              </a:solidFill>
              <a:ln w="920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" name="Oval 574"/>
              <p:cNvSpPr>
                <a:spLocks noChangeArrowheads="1"/>
              </p:cNvSpPr>
              <p:nvPr/>
            </p:nvSpPr>
            <p:spPr bwMode="auto">
              <a:xfrm>
                <a:off x="4409" y="310"/>
                <a:ext cx="44" cy="32"/>
              </a:xfrm>
              <a:prstGeom prst="ellipse">
                <a:avLst/>
              </a:prstGeom>
              <a:solidFill>
                <a:srgbClr val="000000"/>
              </a:solidFill>
              <a:ln w="184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90" name="Freeform 575"/>
            <p:cNvSpPr>
              <a:spLocks/>
            </p:cNvSpPr>
            <p:nvPr/>
          </p:nvSpPr>
          <p:spPr bwMode="auto">
            <a:xfrm>
              <a:off x="3988" y="369"/>
              <a:ext cx="271" cy="212"/>
            </a:xfrm>
            <a:custGeom>
              <a:avLst/>
              <a:gdLst>
                <a:gd name="T0" fmla="*/ 9 w 288"/>
                <a:gd name="T1" fmla="*/ 192 h 222"/>
                <a:gd name="T2" fmla="*/ 239 w 288"/>
                <a:gd name="T3" fmla="*/ 13 h 222"/>
                <a:gd name="T4" fmla="*/ 229 w 288"/>
                <a:gd name="T5" fmla="*/ 0 h 222"/>
                <a:gd name="T6" fmla="*/ 0 w 288"/>
                <a:gd name="T7" fmla="*/ 179 h 222"/>
                <a:gd name="T8" fmla="*/ 9 w 288"/>
                <a:gd name="T9" fmla="*/ 192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22"/>
                <a:gd name="T17" fmla="*/ 288 w 28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22">
                  <a:moveTo>
                    <a:pt x="12" y="221"/>
                  </a:moveTo>
                  <a:lnTo>
                    <a:pt x="287" y="16"/>
                  </a:lnTo>
                  <a:lnTo>
                    <a:pt x="274" y="0"/>
                  </a:lnTo>
                  <a:lnTo>
                    <a:pt x="0" y="205"/>
                  </a:lnTo>
                  <a:lnTo>
                    <a:pt x="12" y="221"/>
                  </a:lnTo>
                </a:path>
              </a:pathLst>
            </a:custGeom>
            <a:solidFill>
              <a:srgbClr val="000000"/>
            </a:solidFill>
            <a:ln w="9207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Oval 576"/>
            <p:cNvSpPr>
              <a:spLocks noChangeArrowheads="1"/>
            </p:cNvSpPr>
            <p:nvPr/>
          </p:nvSpPr>
          <p:spPr bwMode="auto">
            <a:xfrm>
              <a:off x="4087" y="414"/>
              <a:ext cx="91" cy="13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AutoShape 577"/>
            <p:cNvSpPr>
              <a:spLocks noChangeArrowheads="1"/>
            </p:cNvSpPr>
            <p:nvPr/>
          </p:nvSpPr>
          <p:spPr bwMode="auto">
            <a:xfrm flipV="1">
              <a:off x="4100" y="627"/>
              <a:ext cx="62" cy="20"/>
            </a:xfrm>
            <a:prstGeom prst="roundRect">
              <a:avLst>
                <a:gd name="adj" fmla="val 0"/>
              </a:avLst>
            </a:prstGeom>
            <a:solidFill>
              <a:srgbClr val="000000"/>
            </a:solidFill>
            <a:ln w="9207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18" name="Oval 117"/>
          <p:cNvSpPr/>
          <p:nvPr/>
        </p:nvSpPr>
        <p:spPr>
          <a:xfrm>
            <a:off x="7564757" y="682373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9" name="TextBox 57"/>
          <p:cNvSpPr txBox="1">
            <a:spLocks noChangeArrowheads="1"/>
          </p:cNvSpPr>
          <p:nvPr/>
        </p:nvSpPr>
        <p:spPr bwMode="auto">
          <a:xfrm>
            <a:off x="6568704" y="416213"/>
            <a:ext cx="840295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PINNACLE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0" name="Straight Connector 119"/>
          <p:cNvCxnSpPr>
            <a:stCxn id="118" idx="1"/>
            <a:endCxn id="119" idx="3"/>
          </p:cNvCxnSpPr>
          <p:nvPr/>
        </p:nvCxnSpPr>
        <p:spPr>
          <a:xfrm flipH="1" flipV="1">
            <a:off x="7408999" y="539324"/>
            <a:ext cx="196443" cy="183501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7650228" y="748843"/>
            <a:ext cx="122655" cy="13883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2497740" y="466889"/>
            <a:ext cx="277813" cy="2762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7" name="TextBox 57"/>
          <p:cNvSpPr txBox="1">
            <a:spLocks noChangeArrowheads="1"/>
          </p:cNvSpPr>
          <p:nvPr/>
        </p:nvSpPr>
        <p:spPr bwMode="auto">
          <a:xfrm>
            <a:off x="3130873" y="486257"/>
            <a:ext cx="449162" cy="246221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</a:rPr>
              <a:t>CAL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28" name="Straight Connector 127"/>
          <p:cNvCxnSpPr>
            <a:stCxn id="126" idx="6"/>
            <a:endCxn id="127" idx="1"/>
          </p:cNvCxnSpPr>
          <p:nvPr/>
        </p:nvCxnSpPr>
        <p:spPr>
          <a:xfrm>
            <a:off x="2775553" y="605002"/>
            <a:ext cx="355320" cy="4366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009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888</Words>
  <Application>Microsoft Office PowerPoint</Application>
  <PresentationFormat>On-screen Show (4:3)</PresentationFormat>
  <Paragraphs>493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NMCI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Rosenau, Tyler Capt CTW 5, HT18 IP</dc:creator>
  <cp:lastModifiedBy>Kelly, Devin F Capt HT-18, IP</cp:lastModifiedBy>
  <cp:revision>59</cp:revision>
  <cp:lastPrinted>2018-05-09T19:19:30Z</cp:lastPrinted>
  <dcterms:created xsi:type="dcterms:W3CDTF">2018-04-30T16:20:18Z</dcterms:created>
  <dcterms:modified xsi:type="dcterms:W3CDTF">2019-09-23T21:13:57Z</dcterms:modified>
</cp:coreProperties>
</file>