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48"/>
  </p:notesMasterIdLst>
  <p:handoutMasterIdLst>
    <p:handoutMasterId r:id="rId49"/>
  </p:handoutMasterIdLst>
  <p:sldIdLst>
    <p:sldId id="294" r:id="rId5"/>
    <p:sldId id="374" r:id="rId6"/>
    <p:sldId id="325" r:id="rId7"/>
    <p:sldId id="375" r:id="rId8"/>
    <p:sldId id="376" r:id="rId9"/>
    <p:sldId id="377" r:id="rId10"/>
    <p:sldId id="378" r:id="rId11"/>
    <p:sldId id="379" r:id="rId12"/>
    <p:sldId id="380" r:id="rId13"/>
    <p:sldId id="381" r:id="rId14"/>
    <p:sldId id="382" r:id="rId15"/>
    <p:sldId id="383" r:id="rId16"/>
    <p:sldId id="384" r:id="rId17"/>
    <p:sldId id="385" r:id="rId18"/>
    <p:sldId id="386" r:id="rId19"/>
    <p:sldId id="387" r:id="rId20"/>
    <p:sldId id="388" r:id="rId21"/>
    <p:sldId id="389" r:id="rId22"/>
    <p:sldId id="390" r:id="rId23"/>
    <p:sldId id="391" r:id="rId24"/>
    <p:sldId id="392" r:id="rId25"/>
    <p:sldId id="393" r:id="rId26"/>
    <p:sldId id="394" r:id="rId27"/>
    <p:sldId id="352" r:id="rId28"/>
    <p:sldId id="353" r:id="rId29"/>
    <p:sldId id="354" r:id="rId30"/>
    <p:sldId id="355" r:id="rId31"/>
    <p:sldId id="356" r:id="rId32"/>
    <p:sldId id="357" r:id="rId33"/>
    <p:sldId id="358" r:id="rId34"/>
    <p:sldId id="360" r:id="rId35"/>
    <p:sldId id="361" r:id="rId36"/>
    <p:sldId id="359" r:id="rId37"/>
    <p:sldId id="362" r:id="rId38"/>
    <p:sldId id="372" r:id="rId39"/>
    <p:sldId id="367" r:id="rId40"/>
    <p:sldId id="369" r:id="rId41"/>
    <p:sldId id="370" r:id="rId42"/>
    <p:sldId id="373" r:id="rId43"/>
    <p:sldId id="371" r:id="rId44"/>
    <p:sldId id="366" r:id="rId45"/>
    <p:sldId id="363" r:id="rId46"/>
    <p:sldId id="365" r:id="rId47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881" userDrawn="1">
          <p15:clr>
            <a:srgbClr val="A4A3A4"/>
          </p15:clr>
        </p15:guide>
        <p15:guide id="2" pos="1630" userDrawn="1">
          <p15:clr>
            <a:srgbClr val="A4A3A4"/>
          </p15:clr>
        </p15:guide>
        <p15:guide id="3" orient="horz" pos="2928" userDrawn="1">
          <p15:clr>
            <a:srgbClr val="A4A3A4"/>
          </p15:clr>
        </p15:guide>
        <p15:guide id="4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73" autoAdjust="0"/>
    <p:restoredTop sz="92411" autoAdjust="0"/>
  </p:normalViewPr>
  <p:slideViewPr>
    <p:cSldViewPr>
      <p:cViewPr varScale="1">
        <p:scale>
          <a:sx n="101" d="100"/>
          <a:sy n="101" d="100"/>
        </p:scale>
        <p:origin x="171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924" y="-76"/>
      </p:cViewPr>
      <p:guideLst>
        <p:guide orient="horz" pos="3881"/>
        <p:guide pos="1630"/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1800" cy="464820"/>
          </a:xfrm>
          <a:prstGeom prst="rect">
            <a:avLst/>
          </a:prstGeom>
        </p:spPr>
        <p:txBody>
          <a:bodyPr vert="horz" lIns="92307" tIns="46153" rIns="92307" bIns="4615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5" y="1"/>
            <a:ext cx="2971800" cy="464820"/>
          </a:xfrm>
          <a:prstGeom prst="rect">
            <a:avLst/>
          </a:prstGeom>
        </p:spPr>
        <p:txBody>
          <a:bodyPr vert="horz" lIns="92307" tIns="46153" rIns="92307" bIns="46153" rtlCol="0"/>
          <a:lstStyle>
            <a:lvl1pPr algn="r">
              <a:defRPr sz="1200"/>
            </a:lvl1pPr>
          </a:lstStyle>
          <a:p>
            <a:fld id="{0EDC2B9B-CE44-4E12-93F4-2DD423C5E6D6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8"/>
            <a:ext cx="2971800" cy="464820"/>
          </a:xfrm>
          <a:prstGeom prst="rect">
            <a:avLst/>
          </a:prstGeom>
        </p:spPr>
        <p:txBody>
          <a:bodyPr vert="horz" lIns="92307" tIns="46153" rIns="92307" bIns="4615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5" y="8829968"/>
            <a:ext cx="2971800" cy="464820"/>
          </a:xfrm>
          <a:prstGeom prst="rect">
            <a:avLst/>
          </a:prstGeom>
        </p:spPr>
        <p:txBody>
          <a:bodyPr vert="horz" lIns="92307" tIns="46153" rIns="92307" bIns="46153" rtlCol="0" anchor="b"/>
          <a:lstStyle>
            <a:lvl1pPr algn="r">
              <a:defRPr sz="1200"/>
            </a:lvl1pPr>
          </a:lstStyle>
          <a:p>
            <a:fld id="{48C9F954-4971-48F0-836B-0DFD46C90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020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1800" cy="464820"/>
          </a:xfrm>
          <a:prstGeom prst="rect">
            <a:avLst/>
          </a:prstGeom>
        </p:spPr>
        <p:txBody>
          <a:bodyPr vert="horz" lIns="92307" tIns="46153" rIns="92307" bIns="4615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5" y="1"/>
            <a:ext cx="2971800" cy="464820"/>
          </a:xfrm>
          <a:prstGeom prst="rect">
            <a:avLst/>
          </a:prstGeom>
        </p:spPr>
        <p:txBody>
          <a:bodyPr vert="horz" lIns="92307" tIns="46153" rIns="92307" bIns="46153" rtlCol="0"/>
          <a:lstStyle>
            <a:lvl1pPr algn="r">
              <a:defRPr sz="1200"/>
            </a:lvl1pPr>
          </a:lstStyle>
          <a:p>
            <a:fld id="{15716375-31EB-4DFF-99A2-9CA1A021FA9F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7" tIns="46153" rIns="92307" bIns="4615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2"/>
            <a:ext cx="5486400" cy="4183380"/>
          </a:xfrm>
          <a:prstGeom prst="rect">
            <a:avLst/>
          </a:prstGeom>
        </p:spPr>
        <p:txBody>
          <a:bodyPr vert="horz" lIns="92307" tIns="46153" rIns="92307" bIns="4615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8"/>
            <a:ext cx="2971800" cy="464820"/>
          </a:xfrm>
          <a:prstGeom prst="rect">
            <a:avLst/>
          </a:prstGeom>
        </p:spPr>
        <p:txBody>
          <a:bodyPr vert="horz" lIns="92307" tIns="46153" rIns="92307" bIns="4615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5" y="8829968"/>
            <a:ext cx="2971800" cy="464820"/>
          </a:xfrm>
          <a:prstGeom prst="rect">
            <a:avLst/>
          </a:prstGeom>
        </p:spPr>
        <p:txBody>
          <a:bodyPr vert="horz" lIns="92307" tIns="46153" rIns="92307" bIns="46153" rtlCol="0" anchor="b"/>
          <a:lstStyle>
            <a:lvl1pPr algn="r">
              <a:defRPr sz="1200"/>
            </a:lvl1pPr>
          </a:lstStyle>
          <a:p>
            <a:fld id="{3B739C6E-C2CE-4DE6-A76B-F7629A91E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64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4E967-D107-4612-A486-64F906789F0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39C6E-C2CE-4DE6-A76B-F7629A91EA0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705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39C6E-C2CE-4DE6-A76B-F7629A91EA0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83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39C6E-C2CE-4DE6-A76B-F7629A91EA0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89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39C6E-C2CE-4DE6-A76B-F7629A91EA0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19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39C6E-C2CE-4DE6-A76B-F7629A91EA0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8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39C6E-C2CE-4DE6-A76B-F7629A91EA0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61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39C6E-C2CE-4DE6-A76B-F7629A91EA0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211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39C6E-C2CE-4DE6-A76B-F7629A91EA0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410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39C6E-C2CE-4DE6-A76B-F7629A91EA0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669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39C6E-C2CE-4DE6-A76B-F7629A91EA0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66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TIMS has spellcheck, use it!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39C6E-C2CE-4DE6-A76B-F7629A91EA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159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cheat the student out of a flight!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39C6E-C2CE-4DE6-A76B-F7629A91EA0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669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Easy</a:t>
            </a:r>
            <a:r>
              <a:rPr lang="en-US" baseline="0" dirty="0" smtClean="0"/>
              <a:t> way to practice a Point-to-Point on every BI? Once you determine your landmark (</a:t>
            </a:r>
            <a:r>
              <a:rPr lang="en-US" baseline="0" dirty="0" err="1" smtClean="0"/>
              <a:t>ie</a:t>
            </a:r>
            <a:r>
              <a:rPr lang="en-US" baseline="0" dirty="0" smtClean="0"/>
              <a:t>, Fireworks Stand), tell the SNA to perform a PTP to that location (using the student plates).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39C6E-C2CE-4DE6-A76B-F7629A91EA0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878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 every opportunity for</a:t>
            </a:r>
            <a:r>
              <a:rPr lang="en-US" baseline="0" dirty="0" smtClean="0"/>
              <a:t> the SNA to practice </a:t>
            </a:r>
            <a:r>
              <a:rPr lang="en-US" baseline="0" dirty="0" err="1" smtClean="0"/>
              <a:t>preflights</a:t>
            </a:r>
            <a:r>
              <a:rPr lang="en-US" baseline="0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39C6E-C2CE-4DE6-A76B-F7629A91EA0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4980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CHAIRFLYING!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39C6E-C2CE-4DE6-A76B-F7629A91EA0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5452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</a:t>
            </a:r>
            <a:r>
              <a:rPr lang="en-US" baseline="0" dirty="0" smtClean="0"/>
              <a:t> one example. The flight can be performed to the east as well, of course.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39C6E-C2CE-4DE6-A76B-F7629A91EA0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995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39C6E-C2CE-4DE6-A76B-F7629A91EA0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266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39C6E-C2CE-4DE6-A76B-F7629A91EA0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11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39C6E-C2CE-4DE6-A76B-F7629A91EA0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729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39C6E-C2CE-4DE6-A76B-F7629A91EA0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719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39C6E-C2CE-4DE6-A76B-F7629A91EA0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63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39C6E-C2CE-4DE6-A76B-F7629A91EA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280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39C6E-C2CE-4DE6-A76B-F7629A91EA0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283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39C6E-C2CE-4DE6-A76B-F7629A91EA0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28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39C6E-C2CE-4DE6-A76B-F7629A91EA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199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39C6E-C2CE-4DE6-A76B-F7629A91EA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09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39C6E-C2CE-4DE6-A76B-F7629A91EA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988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39C6E-C2CE-4DE6-A76B-F7629A91EA0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21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39C6E-C2CE-4DE6-A76B-F7629A91EA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00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39C6E-C2CE-4DE6-A76B-F7629A91EA0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41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rgbClr val="00B050"/>
                </a:solidFill>
              </a:defRPr>
            </a:lvl1pPr>
          </a:lstStyle>
          <a:p>
            <a:r>
              <a:rPr lang="en-US" dirty="0" smtClean="0"/>
              <a:t>UNCLASSIFIED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AD7E756F-B102-41D0-85EC-F94D4A76F8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587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756F-B102-41D0-85EC-F94D4A76F8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704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756F-B102-41D0-85EC-F94D4A76F8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67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394575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15240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5240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7584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90600" y="2057400"/>
            <a:ext cx="7162800" cy="3505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1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71628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CC9FCD7-A7EA-4824-BE06-A01741E6D998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1187A9C-F468-444E-8393-5CFB38A664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AutoShape 2" descr="https://www.cnatra.navy.mil/shared/images/logo_ht18_150x150.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4" descr="https://www.cnatra.navy.mil/shared/images/logo_ht18_150x150.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04800" y="1524000"/>
            <a:ext cx="8534400" cy="0"/>
          </a:xfrm>
          <a:prstGeom prst="line">
            <a:avLst/>
          </a:prstGeom>
          <a:ln w="53975">
            <a:solidFill>
              <a:srgbClr val="002B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UNCLASSIFIED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7E756F-B102-41D0-85EC-F94D4A76F8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425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="0" i="1" baseline="0"/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756F-B102-41D0-85EC-F94D4A76F8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579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756F-B102-41D0-85EC-F94D4A76F8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062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C68081-8758-408A-971C-58DEA9FDA0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756F-B102-41D0-85EC-F94D4A76F8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117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C68081-8758-408A-971C-58DEA9FDA0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756F-B102-41D0-85EC-F94D4A76F8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666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756F-B102-41D0-85EC-F94D4A76F8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505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756F-B102-41D0-85EC-F94D4A76F8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693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756F-B102-41D0-85EC-F94D4A76F8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1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756F-B102-41D0-85EC-F94D4A76F8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808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aseline="0">
                <a:solidFill>
                  <a:srgbClr val="00B050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E756F-B102-41D0-85EC-F94D4A76F8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066800" y="1143000"/>
            <a:ext cx="7086600" cy="0"/>
          </a:xfrm>
          <a:prstGeom prst="line">
            <a:avLst/>
          </a:prstGeom>
          <a:ln w="38100">
            <a:solidFill>
              <a:srgbClr val="0000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524001" y="6477000"/>
            <a:ext cx="5943599" cy="0"/>
          </a:xfrm>
          <a:prstGeom prst="line">
            <a:avLst/>
          </a:prstGeom>
          <a:ln w="25400">
            <a:solidFill>
              <a:srgbClr val="0000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1" y="6361584"/>
            <a:ext cx="1524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b="1" i="1" baseline="0" dirty="0" smtClean="0">
                <a:solidFill>
                  <a:srgbClr val="000082"/>
                </a:solidFill>
                <a:latin typeface="Arial" pitchFamily="34" charset="0"/>
                <a:cs typeface="Arial" pitchFamily="34" charset="0"/>
              </a:rPr>
              <a:t>HELTRARON EIGHTEEN</a:t>
            </a:r>
            <a:endParaRPr lang="en-US" sz="900" b="1" i="1" baseline="0" dirty="0">
              <a:solidFill>
                <a:srgbClr val="00008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7567061" y="6361584"/>
            <a:ext cx="16002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b="1" i="1" baseline="0" dirty="0" smtClean="0">
                <a:solidFill>
                  <a:srgbClr val="000082"/>
                </a:solidFill>
                <a:latin typeface="Arial" pitchFamily="34" charset="0"/>
                <a:cs typeface="Arial" pitchFamily="34" charset="0"/>
              </a:rPr>
              <a:t>WARRIORS TRAIN HERE</a:t>
            </a:r>
            <a:endParaRPr lang="en-US" sz="900" b="1" i="1" baseline="0" dirty="0">
              <a:solidFill>
                <a:srgbClr val="00008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6" descr="HT-18 logo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2032" y="0"/>
            <a:ext cx="1003986" cy="990600"/>
          </a:xfrm>
          <a:prstGeom prst="rect">
            <a:avLst/>
          </a:prstGeom>
          <a:noFill/>
        </p:spPr>
      </p:pic>
      <p:pic>
        <p:nvPicPr>
          <p:cNvPr id="7" name="Picture 2" descr="C:\Users\william.e.berger\Desktop\trawingfive.jpg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0"/>
            <a:ext cx="1117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584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50" r:id="rId14"/>
    <p:sldLayoutId id="2147483675" r:id="rId1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514600"/>
            <a:ext cx="8534400" cy="7620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CAT II IP Stan Training</a:t>
            </a:r>
            <a:br>
              <a:rPr lang="en-US" sz="3200" b="1" dirty="0" smtClean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endParaRPr lang="en-US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81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07" t="22174" r="8387" b="12961"/>
          <a:stretch/>
        </p:blipFill>
        <p:spPr bwMode="auto">
          <a:xfrm>
            <a:off x="997688" y="1435395"/>
            <a:ext cx="719469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3600" y="2438400"/>
            <a:ext cx="2248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Where did you go?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Which Departure?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0" y="3530895"/>
            <a:ext cx="2248786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Not where WX goes.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3810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0" dirty="0" smtClean="0"/>
              <a:t>I4003 </a:t>
            </a:r>
            <a:r>
              <a:rPr lang="en-US" sz="3200" i="0" dirty="0" err="1" smtClean="0"/>
              <a:t>Gradecard</a:t>
            </a:r>
            <a:r>
              <a:rPr lang="en-US" sz="3200" i="0" dirty="0" smtClean="0"/>
              <a:t>: What issues do you see?</a:t>
            </a:r>
          </a:p>
        </p:txBody>
      </p:sp>
    </p:spTree>
    <p:extLst>
      <p:ext uri="{BB962C8B-B14F-4D97-AF65-F5344CB8AC3E}">
        <p14:creationId xmlns:p14="http://schemas.microsoft.com/office/powerpoint/2010/main" val="384580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3810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0" dirty="0" smtClean="0"/>
              <a:t>I4303 </a:t>
            </a:r>
            <a:r>
              <a:rPr lang="en-US" sz="3200" i="0" dirty="0" err="1" smtClean="0"/>
              <a:t>Gradecard</a:t>
            </a:r>
            <a:r>
              <a:rPr lang="en-US" sz="3200" i="0" dirty="0" smtClean="0"/>
              <a:t>: What issues do you see?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7" t="23120" r="7735" b="18824"/>
          <a:stretch/>
        </p:blipFill>
        <p:spPr bwMode="auto">
          <a:xfrm>
            <a:off x="1143000" y="1524000"/>
            <a:ext cx="7097917" cy="409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85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3810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0" dirty="0" smtClean="0"/>
              <a:t>I4303 </a:t>
            </a:r>
            <a:r>
              <a:rPr lang="en-US" sz="3200" i="0" dirty="0" err="1" smtClean="0"/>
              <a:t>Gradecard</a:t>
            </a:r>
            <a:r>
              <a:rPr lang="en-US" sz="3200" i="0" dirty="0" smtClean="0"/>
              <a:t>: What issues do you see?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7" t="23120" r="7735" b="18824"/>
          <a:stretch/>
        </p:blipFill>
        <p:spPr bwMode="auto">
          <a:xfrm>
            <a:off x="1143000" y="1524000"/>
            <a:ext cx="7097917" cy="409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4495800" y="3303382"/>
            <a:ext cx="3581400" cy="11162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00600" y="480060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How did you get to the West?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Which approaches did you do?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Failed card PTP and holding?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72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14" t="23578" r="10204" b="12613"/>
          <a:stretch/>
        </p:blipFill>
        <p:spPr bwMode="auto">
          <a:xfrm>
            <a:off x="1295400" y="1295400"/>
            <a:ext cx="5847907" cy="4497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85" t="53093" r="10625" b="40572"/>
          <a:stretch/>
        </p:blipFill>
        <p:spPr bwMode="auto">
          <a:xfrm>
            <a:off x="1295400" y="5867400"/>
            <a:ext cx="5752214" cy="44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09600" y="3810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0" dirty="0" smtClean="0"/>
              <a:t>I4303 </a:t>
            </a:r>
            <a:r>
              <a:rPr lang="en-US" sz="3200" i="0" dirty="0" err="1" smtClean="0"/>
              <a:t>Gradecard</a:t>
            </a:r>
            <a:r>
              <a:rPr lang="en-US" sz="3200" i="0" dirty="0" smtClean="0"/>
              <a:t>: What issues do you see?</a:t>
            </a:r>
          </a:p>
        </p:txBody>
      </p:sp>
    </p:spTree>
    <p:extLst>
      <p:ext uri="{BB962C8B-B14F-4D97-AF65-F5344CB8AC3E}">
        <p14:creationId xmlns:p14="http://schemas.microsoft.com/office/powerpoint/2010/main" val="111080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14" t="23578" r="10204" b="12613"/>
          <a:stretch/>
        </p:blipFill>
        <p:spPr bwMode="auto">
          <a:xfrm>
            <a:off x="1295400" y="1295400"/>
            <a:ext cx="5847907" cy="4497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85" t="53093" r="10625" b="40572"/>
          <a:stretch/>
        </p:blipFill>
        <p:spPr bwMode="auto">
          <a:xfrm>
            <a:off x="1295400" y="5867400"/>
            <a:ext cx="5752214" cy="44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4134293" y="2514600"/>
            <a:ext cx="590107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2" idx="3"/>
          </p:cNvCxnSpPr>
          <p:nvPr/>
        </p:nvCxnSpPr>
        <p:spPr>
          <a:xfrm flipH="1">
            <a:off x="4019107" y="2839804"/>
            <a:ext cx="201605" cy="89399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" idx="4"/>
          </p:cNvCxnSpPr>
          <p:nvPr/>
        </p:nvCxnSpPr>
        <p:spPr>
          <a:xfrm flipH="1">
            <a:off x="4077576" y="2895600"/>
            <a:ext cx="351771" cy="990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894521" y="2590800"/>
            <a:ext cx="2248786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List the approaches.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0007" y="3286802"/>
            <a:ext cx="653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???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1007" y="3471468"/>
            <a:ext cx="1276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Did you really do an ILS approach?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990600" y="3886200"/>
            <a:ext cx="2936134" cy="29459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 txBox="1">
            <a:spLocks/>
          </p:cNvSpPr>
          <p:nvPr/>
        </p:nvSpPr>
        <p:spPr>
          <a:xfrm>
            <a:off x="609600" y="3810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0" dirty="0" smtClean="0"/>
              <a:t>I4303 </a:t>
            </a:r>
            <a:r>
              <a:rPr lang="en-US" sz="3200" i="0" dirty="0" err="1" smtClean="0"/>
              <a:t>Gradecard</a:t>
            </a:r>
            <a:r>
              <a:rPr lang="en-US" sz="3200" i="0" dirty="0" smtClean="0"/>
              <a:t>: What issues do you see?</a:t>
            </a:r>
          </a:p>
        </p:txBody>
      </p:sp>
    </p:spTree>
    <p:extLst>
      <p:ext uri="{BB962C8B-B14F-4D97-AF65-F5344CB8AC3E}">
        <p14:creationId xmlns:p14="http://schemas.microsoft.com/office/powerpoint/2010/main" val="46964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8" t="21873" r="7601" b="12357"/>
          <a:stretch/>
        </p:blipFill>
        <p:spPr bwMode="auto">
          <a:xfrm>
            <a:off x="898451" y="1447800"/>
            <a:ext cx="7347098" cy="463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09600" y="3810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0" dirty="0" smtClean="0"/>
              <a:t>I4303 </a:t>
            </a:r>
            <a:r>
              <a:rPr lang="en-US" sz="3200" i="0" dirty="0" err="1" smtClean="0"/>
              <a:t>Gradecard</a:t>
            </a:r>
            <a:r>
              <a:rPr lang="en-US" sz="3200" i="0" dirty="0" smtClean="0"/>
              <a:t>: What issues do you see?</a:t>
            </a:r>
          </a:p>
        </p:txBody>
      </p:sp>
    </p:spTree>
    <p:extLst>
      <p:ext uri="{BB962C8B-B14F-4D97-AF65-F5344CB8AC3E}">
        <p14:creationId xmlns:p14="http://schemas.microsoft.com/office/powerpoint/2010/main" val="254218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8" t="21873" r="7601" b="12357"/>
          <a:stretch/>
        </p:blipFill>
        <p:spPr bwMode="auto">
          <a:xfrm>
            <a:off x="898451" y="1447800"/>
            <a:ext cx="7347098" cy="463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4596809" y="3657600"/>
            <a:ext cx="3257107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638800" y="2607185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How did you get to NBJ?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8800" y="2944551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How did the flight terminate?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5600" y="50292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Failed card PTP?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705600" y="4191000"/>
            <a:ext cx="304800" cy="838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609600" y="3810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0" dirty="0" smtClean="0"/>
              <a:t>I4303 </a:t>
            </a:r>
            <a:r>
              <a:rPr lang="en-US" sz="3200" i="0" dirty="0" err="1" smtClean="0"/>
              <a:t>Gradecard</a:t>
            </a:r>
            <a:r>
              <a:rPr lang="en-US" sz="3200" i="0" dirty="0" smtClean="0"/>
              <a:t>: What issues do you see?</a:t>
            </a:r>
          </a:p>
        </p:txBody>
      </p:sp>
    </p:spTree>
    <p:extLst>
      <p:ext uri="{BB962C8B-B14F-4D97-AF65-F5344CB8AC3E}">
        <p14:creationId xmlns:p14="http://schemas.microsoft.com/office/powerpoint/2010/main" val="183102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3810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0" dirty="0" smtClean="0"/>
              <a:t>I4402 </a:t>
            </a:r>
            <a:r>
              <a:rPr lang="en-US" sz="3200" i="0" dirty="0" err="1" smtClean="0"/>
              <a:t>Gradecard</a:t>
            </a:r>
            <a:r>
              <a:rPr lang="en-US" sz="3200" i="0" dirty="0" smtClean="0"/>
              <a:t>: What issues do you see?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63" t="21722" r="8430" b="23972"/>
          <a:stretch/>
        </p:blipFill>
        <p:spPr bwMode="auto">
          <a:xfrm>
            <a:off x="1169581" y="1676400"/>
            <a:ext cx="6804837" cy="3827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0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63" t="21722" r="8430" b="23972"/>
          <a:stretch/>
        </p:blipFill>
        <p:spPr bwMode="auto">
          <a:xfrm>
            <a:off x="1169581" y="1676400"/>
            <a:ext cx="6804837" cy="3827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77000" y="3733800"/>
            <a:ext cx="2248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Which approaches did you do?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600" y="4724400"/>
            <a:ext cx="3352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How was the airspace brief?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Stab off for most of the flight?!?</a:t>
            </a:r>
          </a:p>
          <a:p>
            <a:r>
              <a:rPr lang="en-US" b="1" dirty="0">
                <a:solidFill>
                  <a:srgbClr val="FF0000"/>
                </a:solidFill>
              </a:rPr>
              <a:t>Zero other comments?</a:t>
            </a:r>
          </a:p>
          <a:p>
            <a:r>
              <a:rPr lang="en-US" b="1" dirty="0">
                <a:solidFill>
                  <a:srgbClr val="FF0000"/>
                </a:solidFill>
              </a:rPr>
              <a:t>Where did you hold?</a:t>
            </a:r>
          </a:p>
          <a:p>
            <a:r>
              <a:rPr lang="en-US" b="1" dirty="0">
                <a:solidFill>
                  <a:srgbClr val="FF0000"/>
                </a:solidFill>
              </a:rPr>
              <a:t>Any SNA deficiencies/trends</a:t>
            </a:r>
            <a:r>
              <a:rPr lang="en-US" b="1" dirty="0" smtClean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527492" y="3733800"/>
            <a:ext cx="501708" cy="24177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 rot="5400000">
            <a:off x="3630225" y="4129994"/>
            <a:ext cx="1400553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581400" y="4953754"/>
            <a:ext cx="619037" cy="6888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38399" y="5621040"/>
            <a:ext cx="3873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Approaches don’t match comments!!!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Why is LOC approach graded?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09600" y="3810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0" dirty="0" smtClean="0"/>
              <a:t>I4402 </a:t>
            </a:r>
            <a:r>
              <a:rPr lang="en-US" sz="3200" i="0" dirty="0" err="1" smtClean="0"/>
              <a:t>Gradecard</a:t>
            </a:r>
            <a:r>
              <a:rPr lang="en-US" sz="3200" i="0" dirty="0" smtClean="0"/>
              <a:t>: What issues do you see?</a:t>
            </a:r>
          </a:p>
        </p:txBody>
      </p:sp>
    </p:spTree>
    <p:extLst>
      <p:ext uri="{BB962C8B-B14F-4D97-AF65-F5344CB8AC3E}">
        <p14:creationId xmlns:p14="http://schemas.microsoft.com/office/powerpoint/2010/main" val="306794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84" t="20540" r="8081" b="12356"/>
          <a:stretch/>
        </p:blipFill>
        <p:spPr bwMode="auto">
          <a:xfrm>
            <a:off x="1409835" y="1143000"/>
            <a:ext cx="6172065" cy="416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33" t="59579" r="8184" b="25336"/>
          <a:stretch/>
        </p:blipFill>
        <p:spPr bwMode="auto">
          <a:xfrm>
            <a:off x="2714845" y="5309222"/>
            <a:ext cx="4019107" cy="106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09600" y="3810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0" dirty="0" smtClean="0"/>
              <a:t>C4801 </a:t>
            </a:r>
            <a:r>
              <a:rPr lang="en-US" sz="3200" i="0" dirty="0" err="1" smtClean="0"/>
              <a:t>Gradecard</a:t>
            </a:r>
            <a:r>
              <a:rPr lang="en-US" sz="3200" i="0" dirty="0" smtClean="0"/>
              <a:t>: What issues do you see?</a:t>
            </a:r>
          </a:p>
        </p:txBody>
      </p:sp>
    </p:spTree>
    <p:extLst>
      <p:ext uri="{BB962C8B-B14F-4D97-AF65-F5344CB8AC3E}">
        <p14:creationId xmlns:p14="http://schemas.microsoft.com/office/powerpoint/2010/main" val="41809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r>
              <a:rPr lang="en-US" sz="2200" dirty="0" err="1" smtClean="0"/>
              <a:t>Gradecards</a:t>
            </a:r>
            <a:endParaRPr lang="en-US" sz="2200" dirty="0" smtClean="0"/>
          </a:p>
          <a:p>
            <a:pPr lvl="1"/>
            <a:r>
              <a:rPr lang="en-US" sz="1800" dirty="0" smtClean="0"/>
              <a:t>Review how to write appropriate comments.</a:t>
            </a:r>
          </a:p>
          <a:p>
            <a:pPr lvl="1"/>
            <a:r>
              <a:rPr lang="en-US" sz="1800" dirty="0" smtClean="0"/>
              <a:t>Examine together examples and discuss how they should be revised.</a:t>
            </a:r>
          </a:p>
          <a:p>
            <a:pPr lvl="1"/>
            <a:r>
              <a:rPr lang="en-US" sz="1800" dirty="0" smtClean="0"/>
              <a:t>We will review actual </a:t>
            </a:r>
            <a:r>
              <a:rPr lang="en-US" sz="1800" dirty="0" err="1" smtClean="0"/>
              <a:t>gradecards</a:t>
            </a:r>
            <a:r>
              <a:rPr lang="en-US" sz="1800" dirty="0" smtClean="0"/>
              <a:t>. Names have been removed.</a:t>
            </a:r>
            <a:endParaRPr lang="en-US" sz="1800" dirty="0"/>
          </a:p>
          <a:p>
            <a:r>
              <a:rPr lang="en-US" sz="2200" dirty="0" smtClean="0"/>
              <a:t>Grading</a:t>
            </a:r>
          </a:p>
          <a:p>
            <a:pPr lvl="1"/>
            <a:r>
              <a:rPr lang="en-US" sz="1800" dirty="0" smtClean="0"/>
              <a:t>What can and can’t be graded, how to assess performance.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3048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0" dirty="0" smtClean="0"/>
              <a:t>Overview</a:t>
            </a:r>
            <a:endParaRPr lang="en-US" i="0" dirty="0"/>
          </a:p>
        </p:txBody>
      </p:sp>
      <p:sp>
        <p:nvSpPr>
          <p:cNvPr id="6" name="TextBox 5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84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84" t="20540" r="8081" b="12356"/>
          <a:stretch/>
        </p:blipFill>
        <p:spPr bwMode="auto">
          <a:xfrm>
            <a:off x="1409835" y="1143000"/>
            <a:ext cx="6172065" cy="416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33" t="59579" r="8184" b="25336"/>
          <a:stretch/>
        </p:blipFill>
        <p:spPr bwMode="auto">
          <a:xfrm>
            <a:off x="2714845" y="5309222"/>
            <a:ext cx="4019107" cy="106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86400" y="2238153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Where did you do your landings?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896293" y="5991478"/>
            <a:ext cx="590107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552699" y="5960498"/>
            <a:ext cx="590107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749901" y="5435040"/>
            <a:ext cx="2317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Logged 1.8 but only did 4 landings? Hmm…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09600" y="3810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0" dirty="0" smtClean="0"/>
              <a:t>C4801 </a:t>
            </a:r>
            <a:r>
              <a:rPr lang="en-US" sz="3200" i="0" dirty="0" err="1" smtClean="0"/>
              <a:t>Gradecard</a:t>
            </a:r>
            <a:r>
              <a:rPr lang="en-US" sz="3200" i="0" dirty="0" smtClean="0"/>
              <a:t>: What issues do you see?</a:t>
            </a:r>
          </a:p>
        </p:txBody>
      </p:sp>
      <p:sp>
        <p:nvSpPr>
          <p:cNvPr id="13" name="Oval 12"/>
          <p:cNvSpPr/>
          <p:nvPr/>
        </p:nvSpPr>
        <p:spPr>
          <a:xfrm>
            <a:off x="4476251" y="2265262"/>
            <a:ext cx="1086349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9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3048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0" dirty="0" smtClean="0"/>
              <a:t>SNA Progression: What issues do you see?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6" t="34695" b="52634"/>
          <a:stretch/>
        </p:blipFill>
        <p:spPr bwMode="auto">
          <a:xfrm>
            <a:off x="609600" y="2307264"/>
            <a:ext cx="3363433" cy="89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66923" y="1843713"/>
            <a:ext cx="2248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I4301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08" t="34695" r="9695" b="44940"/>
          <a:stretch/>
        </p:blipFill>
        <p:spPr bwMode="auto">
          <a:xfrm>
            <a:off x="5791200" y="2326758"/>
            <a:ext cx="1584252" cy="1435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38800" y="1858243"/>
            <a:ext cx="2248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I4302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10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6" t="34695" b="52634"/>
          <a:stretch/>
        </p:blipFill>
        <p:spPr bwMode="auto">
          <a:xfrm>
            <a:off x="609600" y="2307264"/>
            <a:ext cx="3363433" cy="89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66923" y="1843713"/>
            <a:ext cx="2248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I4301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08" t="34695" r="9695" b="44940"/>
          <a:stretch/>
        </p:blipFill>
        <p:spPr bwMode="auto">
          <a:xfrm>
            <a:off x="5791200" y="2326758"/>
            <a:ext cx="1584252" cy="1435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38800" y="1858243"/>
            <a:ext cx="2248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I4302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3962400"/>
            <a:ext cx="86868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No ILS Y or Z on either flight???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dirty="0" smtClean="0"/>
              <a:t>(This SNA is on I4404 </a:t>
            </a:r>
            <a:r>
              <a:rPr lang="en-US" u="sng" dirty="0" smtClean="0"/>
              <a:t>today</a:t>
            </a:r>
            <a:r>
              <a:rPr lang="en-US" dirty="0" smtClean="0"/>
              <a:t> and *still* hasn’t flown either of the ILS Y/Z approaches.)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dirty="0" smtClean="0"/>
              <a:t>Show the SNA these approaches on the I4301 and I4302.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09600" y="3048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0" dirty="0" smtClean="0"/>
              <a:t>SNA Progression: What issues do you see?</a:t>
            </a:r>
          </a:p>
        </p:txBody>
      </p:sp>
    </p:spTree>
    <p:extLst>
      <p:ext uri="{BB962C8B-B14F-4D97-AF65-F5344CB8AC3E}">
        <p14:creationId xmlns:p14="http://schemas.microsoft.com/office/powerpoint/2010/main" val="266623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3048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0" dirty="0" smtClean="0"/>
              <a:t>“If it’s not in the FTI, it’s not how we do it.”</a:t>
            </a:r>
            <a:endParaRPr lang="en-US" sz="3200" i="0" dirty="0"/>
          </a:p>
        </p:txBody>
      </p:sp>
      <p:sp>
        <p:nvSpPr>
          <p:cNvPr id="6" name="TextBox 5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1447800"/>
            <a:ext cx="8001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TA Manual (1500.4J), paragraph 512 “Adding Items to an Event”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“</a:t>
            </a:r>
            <a:r>
              <a:rPr lang="en-US" u="sng" dirty="0" smtClean="0"/>
              <a:t>The instructor shall not demonstrate, nor shall the NFS perform, unnumbered items and items not in the stage</a:t>
            </a:r>
            <a:r>
              <a:rPr lang="en-US" dirty="0" smtClean="0"/>
              <a:t> (except for weather-driven instrument approaches and pre-briefed maneuvers flown for instructor proficiency.”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Examples of things you cannot ask the SNA to perform: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Failed Card ILS / GPS Approaches (</a:t>
            </a:r>
            <a:r>
              <a:rPr lang="en-US" sz="2000" dirty="0" smtClean="0">
                <a:solidFill>
                  <a:srgbClr val="FF0000"/>
                </a:solidFill>
              </a:rPr>
              <a:t>no CTS exists</a:t>
            </a:r>
            <a:r>
              <a:rPr lang="en-US" sz="2000" dirty="0" smtClean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Failed Card Holding (</a:t>
            </a:r>
            <a:r>
              <a:rPr lang="en-US" sz="2000" dirty="0" smtClean="0">
                <a:solidFill>
                  <a:srgbClr val="FF0000"/>
                </a:solidFill>
              </a:rPr>
              <a:t>no CTS exists</a:t>
            </a:r>
            <a:r>
              <a:rPr lang="en-US" sz="2000" dirty="0" smtClean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Other than TACAN/VOR/NDB Approach on BIs (</a:t>
            </a:r>
            <a:r>
              <a:rPr lang="en-US" sz="2000" dirty="0" smtClean="0">
                <a:solidFill>
                  <a:srgbClr val="FF0000"/>
                </a:solidFill>
              </a:rPr>
              <a:t>not on the card</a:t>
            </a:r>
            <a:r>
              <a:rPr lang="en-US" sz="2000" dirty="0" smtClean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Two Minute Holding Legs (</a:t>
            </a:r>
            <a:r>
              <a:rPr lang="en-US" sz="2000" dirty="0" smtClean="0">
                <a:solidFill>
                  <a:srgbClr val="FF0000"/>
                </a:solidFill>
              </a:rPr>
              <a:t>contradicts FTI and FAR/AIM</a:t>
            </a:r>
            <a:r>
              <a:rPr lang="en-US" sz="2000" dirty="0" smtClean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Stab-Off Partial Panel Oscar Pattern (</a:t>
            </a:r>
            <a:r>
              <a:rPr lang="en-US" sz="2000" dirty="0" smtClean="0">
                <a:solidFill>
                  <a:srgbClr val="FF0000"/>
                </a:solidFill>
              </a:rPr>
              <a:t>come on…</a:t>
            </a:r>
            <a:r>
              <a:rPr lang="en-US" sz="2000" dirty="0" smtClean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66899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i="0" dirty="0" smtClean="0"/>
              <a:t>C4600 Event Execution</a:t>
            </a:r>
            <a:endParaRPr lang="en-US" i="0" dirty="0"/>
          </a:p>
        </p:txBody>
      </p:sp>
      <p:sp>
        <p:nvSpPr>
          <p:cNvPr id="9" name="TextBox 8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C4601/2</a:t>
            </a:r>
          </a:p>
          <a:p>
            <a:pPr lvl="1"/>
            <a:r>
              <a:rPr lang="en-US" dirty="0" smtClean="0"/>
              <a:t>Com/</a:t>
            </a:r>
            <a:r>
              <a:rPr lang="en-US" dirty="0" err="1" smtClean="0"/>
              <a:t>Nav</a:t>
            </a:r>
            <a:r>
              <a:rPr lang="en-US" dirty="0" smtClean="0"/>
              <a:t> Checklist and Preflight is a 4.</a:t>
            </a:r>
          </a:p>
          <a:p>
            <a:pPr lvl="2"/>
            <a:r>
              <a:rPr lang="en-US" dirty="0" smtClean="0"/>
              <a:t>Do the </a:t>
            </a:r>
            <a:r>
              <a:rPr lang="en-US" dirty="0" err="1" smtClean="0"/>
              <a:t>comm</a:t>
            </a:r>
            <a:r>
              <a:rPr lang="en-US" dirty="0" smtClean="0"/>
              <a:t>/</a:t>
            </a:r>
            <a:r>
              <a:rPr lang="en-US" dirty="0" err="1" smtClean="0"/>
              <a:t>nav</a:t>
            </a:r>
            <a:r>
              <a:rPr lang="en-US" dirty="0" smtClean="0"/>
              <a:t> even if </a:t>
            </a:r>
            <a:r>
              <a:rPr lang="en-US" dirty="0" err="1" smtClean="0"/>
              <a:t>hotseating</a:t>
            </a:r>
            <a:r>
              <a:rPr lang="en-US" dirty="0" smtClean="0"/>
              <a:t>.  You can preflight after shutdown as well.</a:t>
            </a:r>
          </a:p>
          <a:p>
            <a:pPr lvl="1"/>
            <a:r>
              <a:rPr lang="en-US" dirty="0" smtClean="0"/>
              <a:t>Help SNA avoid over controlling the aircraft</a:t>
            </a:r>
          </a:p>
          <a:p>
            <a:pPr lvl="1"/>
            <a:r>
              <a:rPr lang="en-US" dirty="0" smtClean="0"/>
              <a:t>Review basics from Bravos</a:t>
            </a:r>
          </a:p>
          <a:p>
            <a:pPr lvl="2"/>
            <a:r>
              <a:rPr lang="en-US" dirty="0" smtClean="0"/>
              <a:t>Taxi on the lines</a:t>
            </a:r>
          </a:p>
          <a:p>
            <a:pPr lvl="2"/>
            <a:r>
              <a:rPr lang="en-US" dirty="0" smtClean="0"/>
              <a:t>Turn about the mast</a:t>
            </a:r>
          </a:p>
          <a:p>
            <a:pPr lvl="2"/>
            <a:r>
              <a:rPr lang="en-US" dirty="0" smtClean="0"/>
              <a:t>Land in the center of the box.</a:t>
            </a:r>
          </a:p>
          <a:p>
            <a:pPr lvl="1"/>
            <a:r>
              <a:rPr lang="en-US" dirty="0" smtClean="0"/>
              <a:t>Power Off Maneuvers</a:t>
            </a:r>
          </a:p>
          <a:p>
            <a:pPr lvl="2"/>
            <a:r>
              <a:rPr lang="en-US" dirty="0" smtClean="0"/>
              <a:t>Demo the first cut-gun to a “4.”</a:t>
            </a:r>
          </a:p>
          <a:p>
            <a:pPr lvl="2"/>
            <a:r>
              <a:rPr lang="en-US" dirty="0" smtClean="0"/>
              <a:t>No surprise cut-guns, ensure that cut-gun ORM is performed in the ORM brief.</a:t>
            </a:r>
          </a:p>
          <a:p>
            <a:pPr lvl="1"/>
            <a:r>
              <a:rPr lang="en-US" dirty="0" smtClean="0"/>
              <a:t>Hit hard on proper use of trim from the beginning.  They could fly contacts in the “B”, now they need to start learning to trim in attitudes</a:t>
            </a:r>
          </a:p>
          <a:p>
            <a:r>
              <a:rPr lang="en-US" dirty="0" smtClean="0"/>
              <a:t>C4601</a:t>
            </a:r>
          </a:p>
          <a:p>
            <a:pPr lvl="1"/>
            <a:r>
              <a:rPr lang="en-US" dirty="0" smtClean="0"/>
              <a:t>Trim Fam in transit (FT button / Fly Through / Pedal Trim)</a:t>
            </a:r>
          </a:p>
        </p:txBody>
      </p:sp>
    </p:spTree>
    <p:extLst>
      <p:ext uri="{BB962C8B-B14F-4D97-AF65-F5344CB8AC3E}">
        <p14:creationId xmlns:p14="http://schemas.microsoft.com/office/powerpoint/2010/main" val="215042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i="0" dirty="0" smtClean="0"/>
              <a:t>C4700 Flight Execution</a:t>
            </a:r>
            <a:endParaRPr lang="en-US" i="0" dirty="0"/>
          </a:p>
        </p:txBody>
      </p:sp>
      <p:sp>
        <p:nvSpPr>
          <p:cNvPr id="9" name="TextBox 8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C4701/2</a:t>
            </a:r>
          </a:p>
          <a:p>
            <a:pPr lvl="1"/>
            <a:r>
              <a:rPr lang="en-US" dirty="0" smtClean="0"/>
              <a:t>Take opportunities to preflight with SNA.</a:t>
            </a:r>
          </a:p>
          <a:p>
            <a:pPr lvl="2"/>
            <a:r>
              <a:rPr lang="en-US" dirty="0" smtClean="0"/>
              <a:t>(They’ve been through BIs/</a:t>
            </a:r>
            <a:r>
              <a:rPr lang="en-US" dirty="0" err="1" smtClean="0"/>
              <a:t>Ris</a:t>
            </a:r>
            <a:r>
              <a:rPr lang="en-US" dirty="0" smtClean="0"/>
              <a:t> since the previous block!)</a:t>
            </a:r>
          </a:p>
          <a:p>
            <a:pPr lvl="1"/>
            <a:r>
              <a:rPr lang="en-US" dirty="0" smtClean="0"/>
              <a:t>EPs in context</a:t>
            </a:r>
          </a:p>
          <a:p>
            <a:pPr lvl="2"/>
            <a:r>
              <a:rPr lang="en-US" dirty="0"/>
              <a:t>P</a:t>
            </a:r>
            <a:r>
              <a:rPr lang="en-US" dirty="0" smtClean="0"/>
              <a:t>ower limited to a sliding landing</a:t>
            </a:r>
          </a:p>
          <a:p>
            <a:pPr lvl="2"/>
            <a:r>
              <a:rPr lang="en-US" dirty="0" smtClean="0"/>
              <a:t>FCS failure prior to steep approach (flex to normal)</a:t>
            </a:r>
          </a:p>
          <a:p>
            <a:pPr lvl="1"/>
            <a:r>
              <a:rPr lang="en-US" dirty="0" smtClean="0"/>
              <a:t>Reinforce two part power checks! (Contact FTI)</a:t>
            </a:r>
          </a:p>
          <a:p>
            <a:pPr lvl="1"/>
            <a:r>
              <a:rPr lang="en-US" dirty="0" smtClean="0"/>
              <a:t>Autorotation profile management (over, back, up not a fixed input every time).</a:t>
            </a:r>
          </a:p>
          <a:p>
            <a:pPr lvl="1"/>
            <a:r>
              <a:rPr lang="en-US" dirty="0" smtClean="0"/>
              <a:t>Pattern geometry and corrections for winds/performance</a:t>
            </a:r>
          </a:p>
          <a:p>
            <a:r>
              <a:rPr lang="en-US" dirty="0" smtClean="0"/>
              <a:t>C4702 Specific</a:t>
            </a:r>
          </a:p>
          <a:p>
            <a:pPr lvl="1"/>
            <a:r>
              <a:rPr lang="en-US" dirty="0" smtClean="0"/>
              <a:t>Ensure </a:t>
            </a:r>
            <a:r>
              <a:rPr lang="en-US" dirty="0"/>
              <a:t>SNA has seen an Echo arrival to KNDZ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Single-Instrument Indications!</a:t>
            </a:r>
          </a:p>
          <a:p>
            <a:pPr lvl="2"/>
            <a:r>
              <a:rPr lang="en-US" dirty="0" smtClean="0"/>
              <a:t>Opportunity to discuss EPs in context.</a:t>
            </a:r>
          </a:p>
        </p:txBody>
      </p:sp>
    </p:spTree>
    <p:extLst>
      <p:ext uri="{BB962C8B-B14F-4D97-AF65-F5344CB8AC3E}">
        <p14:creationId xmlns:p14="http://schemas.microsoft.com/office/powerpoint/2010/main" val="108405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i="0" dirty="0" smtClean="0"/>
              <a:t>C4800 Flight Execution</a:t>
            </a:r>
            <a:endParaRPr lang="en-US" i="0" dirty="0"/>
          </a:p>
        </p:txBody>
      </p:sp>
      <p:sp>
        <p:nvSpPr>
          <p:cNvPr id="9" name="TextBox 8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200" dirty="0" smtClean="0"/>
              <a:t>Bulk of the flight should be spent conducting low work and landing patterns.</a:t>
            </a:r>
          </a:p>
          <a:p>
            <a:r>
              <a:rPr lang="en-US" sz="2200" dirty="0" smtClean="0"/>
              <a:t>C4801 recommendations:</a:t>
            </a:r>
          </a:p>
          <a:p>
            <a:pPr lvl="1"/>
            <a:r>
              <a:rPr lang="en-US" sz="2000" dirty="0" smtClean="0"/>
              <a:t>2R4 / KNDZ Pads + auto demo</a:t>
            </a:r>
          </a:p>
          <a:p>
            <a:r>
              <a:rPr lang="en-US" sz="2200" dirty="0" smtClean="0"/>
              <a:t>C4802 recommendations:</a:t>
            </a:r>
          </a:p>
          <a:p>
            <a:pPr lvl="1"/>
            <a:r>
              <a:rPr lang="en-US" sz="2000" dirty="0" smtClean="0"/>
              <a:t>KCEW / 2R4 (discuss BI scan enroute)</a:t>
            </a:r>
          </a:p>
          <a:p>
            <a:r>
              <a:rPr lang="en-US" sz="2200" dirty="0" smtClean="0"/>
              <a:t>Hospital fam only if everything else going well.</a:t>
            </a:r>
          </a:p>
          <a:p>
            <a:r>
              <a:rPr lang="en-US" sz="2200" b="1" dirty="0" smtClean="0"/>
              <a:t>Two landing patterns + Hospital/Eglin corridor is </a:t>
            </a:r>
            <a:r>
              <a:rPr lang="en-US" sz="2200" b="1" u="sng" dirty="0" smtClean="0"/>
              <a:t>NOT</a:t>
            </a:r>
            <a:r>
              <a:rPr lang="en-US" sz="2200" b="1" dirty="0" smtClean="0"/>
              <a:t> an appropriate profile.</a:t>
            </a:r>
          </a:p>
        </p:txBody>
      </p:sp>
    </p:spTree>
    <p:extLst>
      <p:ext uri="{BB962C8B-B14F-4D97-AF65-F5344CB8AC3E}">
        <p14:creationId xmlns:p14="http://schemas.microsoft.com/office/powerpoint/2010/main" val="419086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i="0" dirty="0" smtClean="0"/>
              <a:t>I4000/I4100 Flight Execution</a:t>
            </a:r>
            <a:endParaRPr lang="en-US" i="0" dirty="0"/>
          </a:p>
        </p:txBody>
      </p:sp>
      <p:sp>
        <p:nvSpPr>
          <p:cNvPr id="9" name="TextBox 8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200" dirty="0" smtClean="0"/>
              <a:t>Focus on trim &amp; </a:t>
            </a:r>
            <a:r>
              <a:rPr lang="en-US" sz="2200" dirty="0"/>
              <a:t>s</a:t>
            </a:r>
            <a:r>
              <a:rPr lang="en-US" sz="2200" dirty="0" smtClean="0"/>
              <a:t>can pattern</a:t>
            </a:r>
          </a:p>
          <a:p>
            <a:pPr lvl="1"/>
            <a:r>
              <a:rPr lang="en-US" sz="2000" dirty="0" smtClean="0"/>
              <a:t>IPs need to be looking at both the gauges and the SNA’s physical manipulation of the controls (CTS for BAW includes proper use of trim and attitudes)</a:t>
            </a:r>
          </a:p>
          <a:p>
            <a:r>
              <a:rPr lang="en-US" sz="2200" dirty="0" smtClean="0"/>
              <a:t>Seek a mix of WABEN/BAWDI departures.</a:t>
            </a:r>
          </a:p>
          <a:p>
            <a:pPr lvl="1"/>
            <a:r>
              <a:rPr lang="en-US" sz="2000" dirty="0"/>
              <a:t>A</a:t>
            </a:r>
            <a:r>
              <a:rPr lang="en-US" sz="2000" dirty="0" smtClean="0"/>
              <a:t>t least 1 BAWDI in the I4100 block please!</a:t>
            </a:r>
          </a:p>
          <a:p>
            <a:pPr lvl="1"/>
            <a:r>
              <a:rPr lang="en-US" sz="2000" dirty="0" smtClean="0"/>
              <a:t>Newer IPs, if you need an East refresher, just ask!</a:t>
            </a:r>
          </a:p>
          <a:p>
            <a:r>
              <a:rPr lang="en-US" sz="2200" dirty="0" smtClean="0"/>
              <a:t>Actual vs. Student approaches are valuable to practice different skills:</a:t>
            </a:r>
          </a:p>
          <a:p>
            <a:pPr lvl="1"/>
            <a:r>
              <a:rPr lang="en-US" sz="2000" dirty="0" smtClean="0"/>
              <a:t>Student approaches are great for point-to-point and allow more deviations, while actual approaches are great for practicing live ATC </a:t>
            </a:r>
            <a:r>
              <a:rPr lang="en-US" sz="2000" dirty="0" err="1" smtClean="0"/>
              <a:t>comms</a:t>
            </a:r>
            <a:r>
              <a:rPr lang="en-US" sz="2000" dirty="0" smtClean="0"/>
              <a:t>/real-world flow.</a:t>
            </a:r>
          </a:p>
        </p:txBody>
      </p:sp>
    </p:spTree>
    <p:extLst>
      <p:ext uri="{BB962C8B-B14F-4D97-AF65-F5344CB8AC3E}">
        <p14:creationId xmlns:p14="http://schemas.microsoft.com/office/powerpoint/2010/main" val="298158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i="0" dirty="0" smtClean="0"/>
              <a:t>I4000/I4100 SNA Expectations</a:t>
            </a:r>
            <a:endParaRPr lang="en-US" i="0" dirty="0"/>
          </a:p>
        </p:txBody>
      </p:sp>
      <p:sp>
        <p:nvSpPr>
          <p:cNvPr id="9" name="TextBox 8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339334"/>
            <a:ext cx="8229600" cy="5671066"/>
          </a:xfrm>
        </p:spPr>
        <p:txBody>
          <a:bodyPr>
            <a:noAutofit/>
          </a:bodyPr>
          <a:lstStyle/>
          <a:p>
            <a:r>
              <a:rPr lang="en-US" sz="2200" dirty="0" smtClean="0"/>
              <a:t>IPs should expect SNAs to maintain a running commentary throughout – including describing what the instruments are showing, whether they are </a:t>
            </a:r>
            <a:r>
              <a:rPr lang="en-US" sz="2200" u="sng" dirty="0" smtClean="0"/>
              <a:t>ahead or behind in a specific maneuver</a:t>
            </a:r>
            <a:r>
              <a:rPr lang="en-US" sz="2200" dirty="0" smtClean="0"/>
              <a:t>, and what inputs they are making to correct.</a:t>
            </a:r>
          </a:p>
          <a:p>
            <a:r>
              <a:rPr lang="en-US" sz="2200" dirty="0" smtClean="0"/>
              <a:t>SNAs should begin to demonstrate instrument flight CRM and cockpit management skills.</a:t>
            </a:r>
          </a:p>
          <a:p>
            <a:r>
              <a:rPr lang="en-US" sz="2200" dirty="0" smtClean="0"/>
              <a:t>IP should ask the SNA to describe his scan… </a:t>
            </a:r>
            <a:r>
              <a:rPr lang="en-US" sz="2200" dirty="0" smtClean="0">
                <a:solidFill>
                  <a:srgbClr val="FF0000"/>
                </a:solidFill>
              </a:rPr>
              <a:t>The IP should continue to monitor and correct the SNA’s trim technique</a:t>
            </a:r>
            <a:r>
              <a:rPr lang="en-US" sz="2200" dirty="0" smtClean="0"/>
              <a:t>.</a:t>
            </a:r>
          </a:p>
          <a:p>
            <a:r>
              <a:rPr lang="en-US" sz="2200" dirty="0" smtClean="0"/>
              <a:t>One or two simulated emergencies/malfunctions per flight are sufficient.</a:t>
            </a:r>
          </a:p>
          <a:p>
            <a:r>
              <a:rPr lang="en-US" sz="2200" dirty="0" smtClean="0"/>
              <a:t>SNAs should be able to do their own maneuver complete reports.  If they cannot-something is wrong with their trim.</a:t>
            </a:r>
          </a:p>
        </p:txBody>
      </p:sp>
    </p:spTree>
    <p:extLst>
      <p:ext uri="{BB962C8B-B14F-4D97-AF65-F5344CB8AC3E}">
        <p14:creationId xmlns:p14="http://schemas.microsoft.com/office/powerpoint/2010/main" val="221743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I4300</a:t>
            </a:r>
          </a:p>
          <a:p>
            <a:pPr lvl="1"/>
            <a:r>
              <a:rPr lang="en-US" sz="2600" dirty="0" smtClean="0"/>
              <a:t>SNA learns to shoot approaches, BAW maintained, IP demonstrates value of copilot/crew.</a:t>
            </a:r>
          </a:p>
          <a:p>
            <a:r>
              <a:rPr lang="en-US" sz="2600" dirty="0" smtClean="0"/>
              <a:t>I4400</a:t>
            </a:r>
          </a:p>
          <a:p>
            <a:pPr lvl="1"/>
            <a:r>
              <a:rPr lang="en-US" sz="2400" dirty="0" smtClean="0"/>
              <a:t>Out and Ins! </a:t>
            </a:r>
          </a:p>
          <a:p>
            <a:pPr lvl="1"/>
            <a:r>
              <a:rPr lang="en-US" sz="2400" dirty="0" smtClean="0"/>
              <a:t>SNA handles approaches well enough to execute EPs and BAW, SNA tasks IP/crew .  Able to fight through (minor) task saturation.</a:t>
            </a:r>
          </a:p>
          <a:p>
            <a:r>
              <a:rPr lang="en-US" sz="2600" dirty="0" smtClean="0"/>
              <a:t>I4500</a:t>
            </a:r>
          </a:p>
          <a:p>
            <a:pPr lvl="1"/>
            <a:r>
              <a:rPr lang="en-US" sz="2400" dirty="0" smtClean="0"/>
              <a:t>IP talks about “HAC” decisions, reinforce trim usage, shows GPS functionality, cockpit setup &amp; prepares for </a:t>
            </a:r>
            <a:r>
              <a:rPr lang="en-US" sz="2400" dirty="0" err="1" smtClean="0"/>
              <a:t>inst</a:t>
            </a:r>
            <a:r>
              <a:rPr lang="en-US" sz="2400" dirty="0" smtClean="0"/>
              <a:t> check!</a:t>
            </a:r>
          </a:p>
          <a:p>
            <a:r>
              <a:rPr lang="en-US" sz="2400" b="1" dirty="0" smtClean="0"/>
              <a:t>All Blocks:</a:t>
            </a:r>
          </a:p>
          <a:p>
            <a:pPr lvl="1"/>
            <a:r>
              <a:rPr lang="en-US" sz="2200" dirty="0" smtClean="0"/>
              <a:t>Take every opportunity to practice preflight with SNA.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i="0" dirty="0" smtClean="0"/>
              <a:t>I4300/I4400/I4500 Big Picture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3164753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r>
              <a:rPr lang="en-US" sz="2200" dirty="0" smtClean="0"/>
              <a:t>Event Execution</a:t>
            </a:r>
          </a:p>
          <a:p>
            <a:pPr lvl="1"/>
            <a:r>
              <a:rPr lang="en-US" sz="1800" dirty="0" smtClean="0"/>
              <a:t>“C” Contact Flights</a:t>
            </a:r>
            <a:endParaRPr lang="en-US" sz="1400" dirty="0" smtClean="0"/>
          </a:p>
          <a:p>
            <a:pPr lvl="1"/>
            <a:r>
              <a:rPr lang="en-US" sz="1800" dirty="0" smtClean="0"/>
              <a:t>BI Flights</a:t>
            </a:r>
          </a:p>
          <a:p>
            <a:pPr lvl="1"/>
            <a:r>
              <a:rPr lang="en-US" sz="1800" dirty="0" smtClean="0"/>
              <a:t>CCX Profiles</a:t>
            </a:r>
          </a:p>
          <a:p>
            <a:pPr lvl="1"/>
            <a:r>
              <a:rPr lang="en-US" sz="1800" dirty="0" smtClean="0"/>
              <a:t>RI Flights</a:t>
            </a:r>
          </a:p>
          <a:p>
            <a:pPr lvl="1"/>
            <a:r>
              <a:rPr lang="en-US" sz="1800" dirty="0" smtClean="0"/>
              <a:t>Low Level Flights </a:t>
            </a:r>
          </a:p>
          <a:p>
            <a:r>
              <a:rPr lang="en-US" sz="2200" dirty="0" smtClean="0"/>
              <a:t>GPS Procedures</a:t>
            </a:r>
          </a:p>
          <a:p>
            <a:r>
              <a:rPr lang="en-US" sz="2200" dirty="0" smtClean="0"/>
              <a:t>ILS-Y/Z</a:t>
            </a:r>
          </a:p>
          <a:p>
            <a:r>
              <a:rPr lang="en-US" sz="2200" dirty="0" smtClean="0"/>
              <a:t>Holding PTA reports</a:t>
            </a:r>
          </a:p>
          <a:p>
            <a:r>
              <a:rPr lang="en-US" sz="2200" dirty="0" smtClean="0"/>
              <a:t>Aircraft Aborts</a:t>
            </a:r>
          </a:p>
          <a:p>
            <a:r>
              <a:rPr lang="en-US" sz="2200" dirty="0" smtClean="0"/>
              <a:t>IP Mindset</a:t>
            </a:r>
          </a:p>
          <a:p>
            <a:r>
              <a:rPr lang="en-US" sz="2200" dirty="0" smtClean="0"/>
              <a:t>IP Preparation</a:t>
            </a:r>
            <a:endParaRPr lang="en-US" sz="1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3048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0" dirty="0" smtClean="0"/>
              <a:t>Overview</a:t>
            </a:r>
            <a:endParaRPr lang="en-US" i="0" dirty="0"/>
          </a:p>
        </p:txBody>
      </p:sp>
      <p:sp>
        <p:nvSpPr>
          <p:cNvPr id="6" name="TextBox 5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74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Stress the FTI Procedures</a:t>
            </a:r>
          </a:p>
          <a:p>
            <a:pPr lvl="1"/>
            <a:r>
              <a:rPr lang="en-US" sz="2000" dirty="0" smtClean="0"/>
              <a:t>WRNTB / TINTS / PASTTG&amp;G / 6 T’s </a:t>
            </a:r>
            <a:r>
              <a:rPr lang="en-US" sz="2000" u="sng" dirty="0" smtClean="0"/>
              <a:t>every</a:t>
            </a:r>
            <a:r>
              <a:rPr lang="en-US" sz="2000" dirty="0" smtClean="0"/>
              <a:t> </a:t>
            </a:r>
            <a:r>
              <a:rPr lang="en-US" sz="2000" u="sng" dirty="0" smtClean="0"/>
              <a:t>time</a:t>
            </a:r>
            <a:r>
              <a:rPr lang="en-US" sz="2000" dirty="0" smtClean="0"/>
              <a:t>.</a:t>
            </a:r>
          </a:p>
          <a:p>
            <a:pPr lvl="1"/>
            <a:r>
              <a:rPr lang="en-US" sz="2000" dirty="0" smtClean="0"/>
              <a:t>SNAs should be verbalizing their procedures and setup process.</a:t>
            </a:r>
          </a:p>
          <a:p>
            <a:pPr lvl="1"/>
            <a:r>
              <a:rPr lang="en-US" sz="2000" dirty="0" smtClean="0"/>
              <a:t>Majority instruction vs. evaluation, but SNA should demonstrate knowledge and execution of sound procedures.</a:t>
            </a:r>
          </a:p>
          <a:p>
            <a:r>
              <a:rPr lang="en-US" sz="2200" dirty="0" smtClean="0"/>
              <a:t>“Where are you on the approach?”</a:t>
            </a:r>
          </a:p>
          <a:p>
            <a:pPr lvl="1"/>
            <a:r>
              <a:rPr lang="en-US" sz="2000" dirty="0" smtClean="0"/>
              <a:t>Reinforce visualizing their location in space.</a:t>
            </a:r>
          </a:p>
          <a:p>
            <a:pPr lvl="1"/>
            <a:endParaRPr lang="en-US" sz="2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i="0" dirty="0" smtClean="0"/>
              <a:t>I4300/I4400 Flight Execution</a:t>
            </a:r>
            <a:endParaRPr lang="en-US" i="0" dirty="0"/>
          </a:p>
        </p:txBody>
      </p:sp>
      <p:sp>
        <p:nvSpPr>
          <p:cNvPr id="9" name="TextBox 8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37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i="0" dirty="0" smtClean="0"/>
              <a:t>I4300 Flight </a:t>
            </a:r>
            <a:r>
              <a:rPr lang="en-US" i="0" dirty="0"/>
              <a:t>Execution</a:t>
            </a:r>
            <a:br>
              <a:rPr lang="en-US" i="0" dirty="0"/>
            </a:br>
            <a:endParaRPr lang="en-US" sz="2000" i="0" dirty="0"/>
          </a:p>
        </p:txBody>
      </p:sp>
      <p:sp>
        <p:nvSpPr>
          <p:cNvPr id="9" name="TextBox 8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200" dirty="0" smtClean="0"/>
              <a:t>I4301</a:t>
            </a:r>
          </a:p>
          <a:p>
            <a:pPr lvl="1"/>
            <a:r>
              <a:rPr lang="en-US" sz="2000" dirty="0" smtClean="0"/>
              <a:t>KPNS</a:t>
            </a:r>
          </a:p>
          <a:p>
            <a:pPr lvl="2"/>
            <a:r>
              <a:rPr lang="en-US" sz="1800" dirty="0" smtClean="0"/>
              <a:t>Hold @ PENSI/NUN, Approaches at KPNS, end with ILS Z/Y at KNDZ, </a:t>
            </a:r>
            <a:r>
              <a:rPr lang="en-US" sz="1800" i="1" u="sng" dirty="0" smtClean="0"/>
              <a:t>or</a:t>
            </a:r>
          </a:p>
          <a:p>
            <a:pPr lvl="1"/>
            <a:r>
              <a:rPr lang="en-US" sz="2000" dirty="0" smtClean="0"/>
              <a:t>KCEW</a:t>
            </a:r>
          </a:p>
          <a:p>
            <a:pPr lvl="2"/>
            <a:r>
              <a:rPr lang="en-US" sz="1800" dirty="0" smtClean="0"/>
              <a:t>Hold @ CEW, VOR-A, Approaches at KCEW (ILS/LOC/RNAV), end with ILS Z/Y at KNDZ.</a:t>
            </a:r>
          </a:p>
          <a:p>
            <a:r>
              <a:rPr lang="en-US" sz="2200" dirty="0" smtClean="0"/>
              <a:t>I4302</a:t>
            </a:r>
          </a:p>
          <a:p>
            <a:pPr lvl="1"/>
            <a:r>
              <a:rPr lang="en-US" sz="2200" dirty="0" smtClean="0"/>
              <a:t>Fly the profile above the SNA hasn’t seen.</a:t>
            </a:r>
          </a:p>
          <a:p>
            <a:r>
              <a:rPr lang="en-US" sz="2200" dirty="0" smtClean="0"/>
              <a:t>Students should see both the ILS-Y and Z by the end of I4302.</a:t>
            </a:r>
          </a:p>
          <a:p>
            <a:r>
              <a:rPr lang="en-US" sz="2200" dirty="0" smtClean="0"/>
              <a:t> </a:t>
            </a:r>
            <a:r>
              <a:rPr lang="en-US" sz="2200" dirty="0" err="1" smtClean="0"/>
              <a:t>Chairfly</a:t>
            </a:r>
            <a:r>
              <a:rPr lang="en-US" sz="2200" dirty="0" smtClean="0"/>
              <a:t> the approach with them prior to launch the first time they execute.</a:t>
            </a:r>
          </a:p>
          <a:p>
            <a:pPr lvl="2"/>
            <a:endParaRPr lang="en-US" sz="2200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1698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i="0" dirty="0" smtClean="0"/>
              <a:t>I4303 Flight Execution</a:t>
            </a:r>
            <a:br>
              <a:rPr lang="en-US" i="0" dirty="0" smtClean="0"/>
            </a:br>
            <a:r>
              <a:rPr lang="en-US" sz="2000" i="0" dirty="0" smtClean="0"/>
              <a:t>(</a:t>
            </a:r>
            <a:r>
              <a:rPr lang="en-US" sz="2000" dirty="0" smtClean="0"/>
              <a:t>sample</a:t>
            </a:r>
            <a:r>
              <a:rPr lang="en-US" sz="2000" i="0" dirty="0" smtClean="0"/>
              <a:t> profile)</a:t>
            </a:r>
            <a:endParaRPr lang="en-US" sz="2000" i="0" dirty="0"/>
          </a:p>
        </p:txBody>
      </p:sp>
      <p:sp>
        <p:nvSpPr>
          <p:cNvPr id="9" name="TextBox 8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200" dirty="0" smtClean="0"/>
              <a:t>Western Operating Area</a:t>
            </a:r>
            <a:endParaRPr lang="en-US" sz="2200" i="1" dirty="0" smtClean="0"/>
          </a:p>
          <a:p>
            <a:pPr lvl="1"/>
            <a:r>
              <a:rPr lang="en-US" sz="2000" dirty="0" smtClean="0"/>
              <a:t>PTP from WABEN to EAGLE (Student App Plates)</a:t>
            </a:r>
          </a:p>
          <a:p>
            <a:pPr lvl="1"/>
            <a:r>
              <a:rPr lang="en-US" sz="2000" dirty="0" smtClean="0"/>
              <a:t>EAGLE for the TCN 33</a:t>
            </a:r>
          </a:p>
          <a:p>
            <a:pPr lvl="1"/>
            <a:r>
              <a:rPr lang="en-US" sz="2000" dirty="0" smtClean="0"/>
              <a:t>JORDN for the TCN 24 </a:t>
            </a:r>
            <a:r>
              <a:rPr lang="en-US" sz="2000" dirty="0"/>
              <a:t>a</a:t>
            </a:r>
            <a:r>
              <a:rPr lang="en-US" sz="2000" dirty="0" smtClean="0"/>
              <a:t>rcing approach</a:t>
            </a:r>
          </a:p>
          <a:p>
            <a:pPr lvl="1"/>
            <a:r>
              <a:rPr lang="en-US" sz="2000" dirty="0" smtClean="0"/>
              <a:t>Contact PNS Approach for the No-Gyro PAR at KNDZ.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5606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 smtClean="0"/>
              <a:t>I4300 vs. I4400: EPs in Flight</a:t>
            </a:r>
            <a:endParaRPr lang="en-US" i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I4300 – </a:t>
            </a:r>
            <a:r>
              <a:rPr lang="en-US" sz="2200" dirty="0" smtClean="0">
                <a:solidFill>
                  <a:srgbClr val="FF0000"/>
                </a:solidFill>
              </a:rPr>
              <a:t>One to two </a:t>
            </a:r>
            <a:r>
              <a:rPr lang="en-US" sz="2200" dirty="0" smtClean="0"/>
              <a:t>simulated emergencies/malfunctions per flight are sufficient (FIG).</a:t>
            </a:r>
          </a:p>
          <a:p>
            <a:pPr lvl="1"/>
            <a:r>
              <a:rPr lang="en-US" sz="2000" dirty="0" smtClean="0"/>
              <a:t>Ex. Gauge failure, Simulated Engine Fire in Flight.</a:t>
            </a:r>
          </a:p>
          <a:p>
            <a:pPr lvl="1"/>
            <a:r>
              <a:rPr lang="en-US" sz="2000" dirty="0" smtClean="0"/>
              <a:t>Apply lost comms decision tree in flight.</a:t>
            </a:r>
          </a:p>
          <a:p>
            <a:r>
              <a:rPr lang="en-US" sz="2200" dirty="0" smtClean="0"/>
              <a:t>I4400 </a:t>
            </a:r>
            <a:r>
              <a:rPr lang="en-US" sz="2200" dirty="0"/>
              <a:t>– </a:t>
            </a:r>
            <a:r>
              <a:rPr lang="en-US" sz="2200" dirty="0">
                <a:solidFill>
                  <a:srgbClr val="FF0000"/>
                </a:solidFill>
              </a:rPr>
              <a:t>One to three </a:t>
            </a:r>
            <a:r>
              <a:rPr lang="en-US" sz="2200" dirty="0"/>
              <a:t>simulated emergencies, during approaches, are sufficient (FIG).</a:t>
            </a:r>
          </a:p>
          <a:p>
            <a:pPr lvl="1"/>
            <a:r>
              <a:rPr lang="en-US" sz="2200" dirty="0" smtClean="0"/>
              <a:t>Ex. Engine </a:t>
            </a:r>
            <a:r>
              <a:rPr lang="en-US" sz="2200" dirty="0"/>
              <a:t>fire, </a:t>
            </a:r>
            <a:r>
              <a:rPr lang="en-US" sz="2200" dirty="0" smtClean="0"/>
              <a:t>ENG/XMSN Chip </a:t>
            </a:r>
            <a:r>
              <a:rPr lang="en-US" sz="2200" dirty="0"/>
              <a:t>Lights, Oil Pressure or Oil Temp, Gyro Instruments, Lost Comms, Smoke and Fume Elimination</a:t>
            </a:r>
            <a:r>
              <a:rPr lang="en-US" sz="2200" dirty="0" smtClean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28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i="0" dirty="0" smtClean="0"/>
              <a:t>GPS Procedures</a:t>
            </a:r>
            <a:endParaRPr lang="en-US" i="0" dirty="0"/>
          </a:p>
        </p:txBody>
      </p:sp>
      <p:sp>
        <p:nvSpPr>
          <p:cNvPr id="9" name="TextBox 8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200" dirty="0" smtClean="0"/>
              <a:t>Using RNAV approach for destination/alternate</a:t>
            </a:r>
          </a:p>
          <a:p>
            <a:pPr lvl="1"/>
            <a:r>
              <a:rPr lang="en-US" sz="2000" dirty="0" smtClean="0"/>
              <a:t>With WAAS capable GPS (GTN-650) you CAN plan for both destination and alternate with RNAV </a:t>
            </a:r>
            <a:r>
              <a:rPr lang="en-US" sz="2000" dirty="0" err="1" smtClean="0"/>
              <a:t>mins</a:t>
            </a:r>
            <a:r>
              <a:rPr lang="en-US" sz="2000" dirty="0" smtClean="0"/>
              <a:t>.</a:t>
            </a:r>
          </a:p>
          <a:p>
            <a:r>
              <a:rPr lang="en-US" sz="2200" dirty="0" smtClean="0"/>
              <a:t>Shooting approach with GAD failure</a:t>
            </a:r>
          </a:p>
          <a:p>
            <a:pPr lvl="1"/>
            <a:r>
              <a:rPr lang="en-US" sz="2000" dirty="0" smtClean="0"/>
              <a:t>GAD only controls your green needle</a:t>
            </a:r>
          </a:p>
          <a:p>
            <a:pPr lvl="1"/>
            <a:r>
              <a:rPr lang="en-US" sz="2000" dirty="0" smtClean="0"/>
              <a:t>Your deviation bar will still work</a:t>
            </a:r>
          </a:p>
          <a:p>
            <a:pPr lvl="1"/>
            <a:r>
              <a:rPr lang="en-US" sz="2000" dirty="0" smtClean="0"/>
              <a:t>By utilizing DEFAULT NAV page, map page, or Vectors from ATC you can still navigate to the IAF and shoot the approach with the deviation bar</a:t>
            </a:r>
          </a:p>
          <a:p>
            <a:r>
              <a:rPr lang="en-US" sz="2200" dirty="0" smtClean="0"/>
              <a:t>Ensure you are teaching these (and they can practice flying with GAD failure if you pull the CB)</a:t>
            </a:r>
          </a:p>
          <a:p>
            <a:endParaRPr lang="en-US" sz="2400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1702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i="0" dirty="0" smtClean="0"/>
              <a:t>I4402 / I4404 Event Execution</a:t>
            </a:r>
            <a:endParaRPr lang="en-US" i="0" dirty="0"/>
          </a:p>
        </p:txBody>
      </p:sp>
      <p:sp>
        <p:nvSpPr>
          <p:cNvPr id="9" name="TextBox 8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200" dirty="0" smtClean="0"/>
              <a:t>I4402 Airspace Brief</a:t>
            </a:r>
          </a:p>
          <a:p>
            <a:pPr lvl="1"/>
            <a:r>
              <a:rPr lang="en-US" sz="2000" dirty="0" smtClean="0"/>
              <a:t>Bring charts to the brief the SNA hasn’t seen (ex. ORD TAC, Denver Sectional, LAX Sectional).</a:t>
            </a:r>
          </a:p>
          <a:p>
            <a:pPr lvl="1"/>
            <a:r>
              <a:rPr lang="en-US" sz="2000" dirty="0" smtClean="0"/>
              <a:t>Show examples for every type of airspace.</a:t>
            </a:r>
          </a:p>
          <a:p>
            <a:r>
              <a:rPr lang="en-US" sz="2200" dirty="0" smtClean="0"/>
              <a:t>I4404 “Pre-check” Event</a:t>
            </a:r>
          </a:p>
          <a:p>
            <a:pPr lvl="1"/>
            <a:r>
              <a:rPr lang="en-US" sz="2000" dirty="0"/>
              <a:t>I</a:t>
            </a:r>
            <a:r>
              <a:rPr lang="en-US" sz="2000" dirty="0" smtClean="0"/>
              <a:t>n-depth cross-section of information across all pubs/procedures. *Practice holding!*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4618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i="0" dirty="0" smtClean="0"/>
              <a:t>ILS-Y</a:t>
            </a:r>
            <a:endParaRPr lang="en-US" i="0" dirty="0"/>
          </a:p>
        </p:txBody>
      </p:sp>
      <p:sp>
        <p:nvSpPr>
          <p:cNvPr id="9" name="TextBox 8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38600" y="1595964"/>
            <a:ext cx="4648200" cy="4525963"/>
          </a:xfrm>
        </p:spPr>
        <p:txBody>
          <a:bodyPr>
            <a:normAutofit fontScale="85000" lnSpcReduction="10000"/>
          </a:bodyPr>
          <a:lstStyle/>
          <a:p>
            <a:pPr lvl="1"/>
            <a:r>
              <a:rPr lang="en-US" sz="2600" dirty="0" smtClean="0"/>
              <a:t>CRM</a:t>
            </a:r>
          </a:p>
          <a:p>
            <a:pPr lvl="2"/>
            <a:r>
              <a:rPr lang="en-US" dirty="0" smtClean="0"/>
              <a:t>Brief specific NFP requirements during approach brief</a:t>
            </a:r>
          </a:p>
          <a:p>
            <a:pPr lvl="1"/>
            <a:r>
              <a:rPr lang="en-US" sz="2600" dirty="0" smtClean="0"/>
              <a:t>NAVAID Change</a:t>
            </a:r>
          </a:p>
          <a:p>
            <a:pPr lvl="2"/>
            <a:r>
              <a:rPr lang="en-US" dirty="0" smtClean="0"/>
              <a:t>Brief NAVAID swap during approach brief</a:t>
            </a:r>
          </a:p>
          <a:p>
            <a:pPr lvl="2"/>
            <a:r>
              <a:rPr lang="en-US" dirty="0" smtClean="0"/>
              <a:t>Use MIN DME!</a:t>
            </a:r>
          </a:p>
          <a:p>
            <a:pPr lvl="1"/>
            <a:r>
              <a:rPr lang="en-US" sz="2600" dirty="0" smtClean="0"/>
              <a:t>When established on LOC</a:t>
            </a:r>
          </a:p>
          <a:p>
            <a:pPr lvl="2"/>
            <a:r>
              <a:rPr lang="en-US" dirty="0" smtClean="0"/>
              <a:t>Stepdown from 17 to 14</a:t>
            </a:r>
          </a:p>
          <a:p>
            <a:pPr lvl="2"/>
            <a:r>
              <a:rPr lang="en-US" dirty="0" smtClean="0"/>
              <a:t>FAF on precision approach</a:t>
            </a:r>
          </a:p>
          <a:p>
            <a:pPr lvl="1"/>
            <a:r>
              <a:rPr lang="en-US" sz="2600" dirty="0" smtClean="0"/>
              <a:t>ILS Minimums</a:t>
            </a:r>
          </a:p>
          <a:p>
            <a:pPr lvl="2"/>
            <a:r>
              <a:rPr lang="en-US" dirty="0" smtClean="0"/>
              <a:t>Precision approaches can only be shot to precision </a:t>
            </a:r>
            <a:r>
              <a:rPr lang="en-US" dirty="0" err="1" smtClean="0"/>
              <a:t>mins</a:t>
            </a:r>
            <a:endParaRPr lang="en-US" dirty="0" smtClean="0"/>
          </a:p>
          <a:p>
            <a:pPr lvl="2"/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365766"/>
            <a:ext cx="3233928" cy="498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8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i="0" dirty="0" smtClean="0"/>
              <a:t>ILS-Z</a:t>
            </a:r>
            <a:endParaRPr lang="en-US" i="0" dirty="0"/>
          </a:p>
        </p:txBody>
      </p:sp>
      <p:sp>
        <p:nvSpPr>
          <p:cNvPr id="9" name="TextBox 8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38600" y="1595964"/>
            <a:ext cx="4648200" cy="4525963"/>
          </a:xfrm>
        </p:spPr>
        <p:txBody>
          <a:bodyPr>
            <a:normAutofit/>
          </a:bodyPr>
          <a:lstStyle/>
          <a:p>
            <a:pPr lvl="1"/>
            <a:r>
              <a:rPr lang="en-US" sz="2200" dirty="0" smtClean="0"/>
              <a:t>Same as ILS-Y plus…</a:t>
            </a:r>
          </a:p>
          <a:p>
            <a:pPr lvl="1"/>
            <a:r>
              <a:rPr lang="en-US" sz="2200" dirty="0" smtClean="0"/>
              <a:t>Loading approach</a:t>
            </a:r>
          </a:p>
          <a:p>
            <a:pPr lvl="2"/>
            <a:r>
              <a:rPr lang="en-US" sz="2000" dirty="0" smtClean="0"/>
              <a:t>RNAV-32 vs ILS-Z</a:t>
            </a:r>
          </a:p>
          <a:p>
            <a:pPr lvl="2"/>
            <a:r>
              <a:rPr lang="en-US" sz="2000" dirty="0" smtClean="0"/>
              <a:t>TUSKS vs VECTORS</a:t>
            </a:r>
          </a:p>
          <a:p>
            <a:pPr lvl="2"/>
            <a:r>
              <a:rPr lang="en-US" sz="2000" dirty="0" smtClean="0"/>
              <a:t>Activate CUPES leg</a:t>
            </a:r>
          </a:p>
          <a:p>
            <a:pPr lvl="1"/>
            <a:r>
              <a:rPr lang="en-US" sz="2200" dirty="0" smtClean="0"/>
              <a:t>Talk to VLOC Auto Switch </a:t>
            </a:r>
          </a:p>
          <a:p>
            <a:pPr lvl="1"/>
            <a:r>
              <a:rPr lang="en-US" sz="2200" dirty="0" smtClean="0"/>
              <a:t>Turn Anticipation at CUPES</a:t>
            </a:r>
          </a:p>
          <a:p>
            <a:pPr lvl="2"/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72907"/>
            <a:ext cx="3374135" cy="512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4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i="0" dirty="0" smtClean="0"/>
              <a:t>ILS-Z VLOC Auto Switch</a:t>
            </a:r>
            <a:endParaRPr lang="en-US" i="0" dirty="0"/>
          </a:p>
        </p:txBody>
      </p:sp>
      <p:sp>
        <p:nvSpPr>
          <p:cNvPr id="9" name="TextBox 8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412327"/>
            <a:ext cx="3048000" cy="46836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1469227"/>
            <a:ext cx="3977220" cy="447437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grpSp>
        <p:nvGrpSpPr>
          <p:cNvPr id="15" name="Group 14"/>
          <p:cNvGrpSpPr/>
          <p:nvPr/>
        </p:nvGrpSpPr>
        <p:grpSpPr>
          <a:xfrm rot="19060364">
            <a:off x="6752074" y="2625324"/>
            <a:ext cx="551510" cy="3498110"/>
            <a:chOff x="8144912" y="2016342"/>
            <a:chExt cx="551510" cy="3380142"/>
          </a:xfrm>
        </p:grpSpPr>
        <p:sp>
          <p:nvSpPr>
            <p:cNvPr id="11" name="Rectangle 10"/>
            <p:cNvSpPr/>
            <p:nvPr/>
          </p:nvSpPr>
          <p:spPr>
            <a:xfrm rot="5400000">
              <a:off x="7011927" y="3573305"/>
              <a:ext cx="2817479" cy="5515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8420667" y="2016342"/>
              <a:ext cx="0" cy="338014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4275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 smtClean="0"/>
              <a:t>Holding PTA Reports</a:t>
            </a:r>
            <a:endParaRPr lang="en-US" i="0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53400" cy="4525963"/>
          </a:xfrm>
        </p:spPr>
        <p:txBody>
          <a:bodyPr>
            <a:normAutofit/>
          </a:bodyPr>
          <a:lstStyle/>
          <a:p>
            <a:r>
              <a:rPr lang="en-US" sz="2200" dirty="0" smtClean="0"/>
              <a:t>“The following reports should be made to ATC or FSS facilities without a specific ATC request:”</a:t>
            </a:r>
          </a:p>
          <a:p>
            <a:pPr lvl="1"/>
            <a:r>
              <a:rPr lang="en-US" sz="2000" dirty="0" smtClean="0"/>
              <a:t>“(f) The time and altitude or flight level upon reaching a holding fix or point to which cleared.”</a:t>
            </a:r>
          </a:p>
          <a:p>
            <a:pPr lvl="1"/>
            <a:r>
              <a:rPr lang="en-US" sz="2000" dirty="0" smtClean="0"/>
              <a:t>“(g) When leaving any assigned holding fix or point.”</a:t>
            </a:r>
          </a:p>
          <a:p>
            <a:pPr lvl="1"/>
            <a:r>
              <a:rPr lang="en-US" sz="2000" dirty="0" smtClean="0"/>
              <a:t>“NOTE – The reports in subparagraphs (f) and (g) may be omitted by pilots of aircraft involved in instrument training at </a:t>
            </a:r>
            <a:r>
              <a:rPr lang="en-US" sz="2000" b="1" dirty="0" smtClean="0">
                <a:solidFill>
                  <a:srgbClr val="FF0000"/>
                </a:solidFill>
              </a:rPr>
              <a:t>military terminal area facilities </a:t>
            </a:r>
            <a:r>
              <a:rPr lang="en-US" sz="2000" dirty="0" smtClean="0"/>
              <a:t>when radar service is being provided.</a:t>
            </a:r>
          </a:p>
          <a:p>
            <a:pPr lvl="1"/>
            <a:r>
              <a:rPr lang="en-US" sz="2000" dirty="0" smtClean="0"/>
              <a:t>AIM 5-3-4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1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3048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0" dirty="0" smtClean="0"/>
              <a:t>Writing </a:t>
            </a:r>
            <a:r>
              <a:rPr lang="en-US" i="0" dirty="0" err="1" smtClean="0"/>
              <a:t>Gradecards</a:t>
            </a:r>
            <a:endParaRPr lang="en-US" i="0" dirty="0"/>
          </a:p>
        </p:txBody>
      </p:sp>
      <p:sp>
        <p:nvSpPr>
          <p:cNvPr id="6" name="TextBox 5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1500" y="1171189"/>
            <a:ext cx="8001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“GTN-650 Configured Aircraft” or “KLN-900 Configured Aircraft”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Do not write: “ADS-B Bird,” “Legacy Bird,” or anything else.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Spelling/grammar errors are not acceptable.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BAW: Tell us how their trim and scan are progressing (BIs </a:t>
            </a:r>
            <a:r>
              <a:rPr lang="en-US" sz="2000" dirty="0" err="1" smtClean="0"/>
              <a:t>particuarly</a:t>
            </a:r>
            <a:r>
              <a:rPr lang="en-US" sz="2000" dirty="0" smtClean="0"/>
              <a:t>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Don’t just provide a list of parameters. Tell us why the SNA was off parameters.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Delete “Above/Below Average” from your </a:t>
            </a:r>
            <a:r>
              <a:rPr lang="en-US" sz="2000" dirty="0" err="1" smtClean="0"/>
              <a:t>gradecard</a:t>
            </a:r>
            <a:r>
              <a:rPr lang="en-US" sz="2000" dirty="0" smtClean="0"/>
              <a:t> vocabulary.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Refrain </a:t>
            </a:r>
            <a:r>
              <a:rPr lang="en-US" dirty="0"/>
              <a:t>from using comments that grade an </a:t>
            </a:r>
            <a:r>
              <a:rPr lang="en-US" dirty="0" smtClean="0"/>
              <a:t>NFS relative </a:t>
            </a:r>
            <a:r>
              <a:rPr lang="en-US" dirty="0"/>
              <a:t>to peers (e.g., “above average”) rather than </a:t>
            </a:r>
            <a:r>
              <a:rPr lang="en-US" dirty="0" smtClean="0"/>
              <a:t>relative to </a:t>
            </a:r>
            <a:r>
              <a:rPr lang="en-US" dirty="0"/>
              <a:t>CTS. These comments are not appropriate in </a:t>
            </a:r>
            <a:r>
              <a:rPr lang="en-US" dirty="0" smtClean="0"/>
              <a:t>Standards-Based Training </a:t>
            </a:r>
            <a:r>
              <a:rPr lang="en-US" dirty="0"/>
              <a:t>and shall not be used on </a:t>
            </a:r>
            <a:r>
              <a:rPr lang="en-US" dirty="0" smtClean="0"/>
              <a:t>ATFs.(1500.4J </a:t>
            </a:r>
            <a:r>
              <a:rPr lang="en-US" dirty="0" err="1" smtClean="0"/>
              <a:t>pg</a:t>
            </a:r>
            <a:r>
              <a:rPr lang="en-US" dirty="0" smtClean="0"/>
              <a:t> 6-4)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99" t="38821" r="5766" b="49283"/>
          <a:stretch/>
        </p:blipFill>
        <p:spPr bwMode="auto">
          <a:xfrm>
            <a:off x="2209800" y="5418118"/>
            <a:ext cx="4478079" cy="90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4724400" y="5490359"/>
            <a:ext cx="16764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55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 smtClean="0"/>
              <a:t>Aircraft Aborts</a:t>
            </a:r>
            <a:endParaRPr lang="en-US" i="0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200" dirty="0" smtClean="0"/>
              <a:t>If you can not complete the event safely or you can not conduct training with a specific degradation then abort.</a:t>
            </a:r>
          </a:p>
          <a:p>
            <a:r>
              <a:rPr lang="en-US" sz="2200" dirty="0" smtClean="0"/>
              <a:t>If there is an associated EP, execute the EP and adhere to landing criteria.</a:t>
            </a:r>
          </a:p>
          <a:p>
            <a:r>
              <a:rPr lang="en-US" sz="2200" dirty="0" smtClean="0"/>
              <a:t>This decision will greatly be assisted by your knowledge of the aircraft systems.</a:t>
            </a:r>
          </a:p>
          <a:p>
            <a:pPr lvl="1"/>
            <a:r>
              <a:rPr lang="en-US" sz="1900" dirty="0" smtClean="0"/>
              <a:t>Electrical systems: understand what equipment is affected and how that will impact your flight profile.</a:t>
            </a:r>
          </a:p>
          <a:p>
            <a:r>
              <a:rPr lang="en-US" sz="2200" dirty="0" smtClean="0"/>
              <a:t>Bottom line, Don’t automatically cancel if something is broken.</a:t>
            </a:r>
          </a:p>
          <a:p>
            <a:pPr lvl="1"/>
            <a:endParaRPr lang="en-US" sz="1400" dirty="0" smtClean="0"/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200" dirty="0" smtClean="0"/>
              <a:t>Yaw servo</a:t>
            </a:r>
          </a:p>
          <a:p>
            <a:pPr lvl="1"/>
            <a:r>
              <a:rPr lang="en-US" sz="1900" dirty="0" smtClean="0"/>
              <a:t>Yaw servo WILL overheat in flight and freeze.</a:t>
            </a:r>
          </a:p>
          <a:p>
            <a:pPr lvl="1"/>
            <a:r>
              <a:rPr lang="en-US" sz="1900" dirty="0" smtClean="0"/>
              <a:t>With a frozen yaw servo you can still manipulate the pedals.</a:t>
            </a:r>
          </a:p>
          <a:p>
            <a:pPr lvl="1"/>
            <a:r>
              <a:rPr lang="en-US" sz="1900" dirty="0" smtClean="0"/>
              <a:t>If the yaw servo is behaving erroneously, pulling the CB and leaving it out is valid.</a:t>
            </a:r>
          </a:p>
          <a:p>
            <a:pPr lvl="1"/>
            <a:r>
              <a:rPr lang="en-US" sz="1900" dirty="0" smtClean="0"/>
              <a:t>Training can be accomplished safely with a failed yaw servo.</a:t>
            </a:r>
            <a:endParaRPr lang="en-US" sz="1900" dirty="0"/>
          </a:p>
        </p:txBody>
      </p:sp>
      <p:sp>
        <p:nvSpPr>
          <p:cNvPr id="9" name="TextBox 8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8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r>
              <a:rPr lang="en-US" sz="2200" dirty="0" smtClean="0"/>
              <a:t>We are not the SNA’s peers.</a:t>
            </a:r>
          </a:p>
          <a:p>
            <a:r>
              <a:rPr lang="en-US" sz="2200" dirty="0" smtClean="0"/>
              <a:t>We are their instructors.</a:t>
            </a:r>
          </a:p>
          <a:p>
            <a:pPr lvl="1"/>
            <a:r>
              <a:rPr lang="en-US" sz="2000" dirty="0" smtClean="0"/>
              <a:t>CCX / </a:t>
            </a:r>
            <a:r>
              <a:rPr lang="en-US" sz="2000" dirty="0" err="1" smtClean="0"/>
              <a:t>Prepo</a:t>
            </a:r>
            <a:r>
              <a:rPr lang="en-US" sz="2000" dirty="0" smtClean="0"/>
              <a:t> Ops / </a:t>
            </a:r>
            <a:r>
              <a:rPr lang="en-US" sz="2000" dirty="0" err="1" smtClean="0"/>
              <a:t>Onwing</a:t>
            </a:r>
            <a:r>
              <a:rPr lang="en-US" sz="2000" dirty="0" smtClean="0"/>
              <a:t> does not change this.</a:t>
            </a:r>
          </a:p>
          <a:p>
            <a:r>
              <a:rPr lang="en-US" sz="2200" dirty="0" smtClean="0"/>
              <a:t>Rank / Name is the proper way to address and be addressed by students.</a:t>
            </a:r>
          </a:p>
          <a:p>
            <a:pPr lvl="1"/>
            <a:r>
              <a:rPr lang="en-US" sz="2000" dirty="0" smtClean="0"/>
              <a:t>No first names.</a:t>
            </a:r>
          </a:p>
          <a:p>
            <a:r>
              <a:rPr lang="en-US" sz="2200" dirty="0" smtClean="0"/>
              <a:t>Be the model officer / instructor / pilot.</a:t>
            </a:r>
          </a:p>
          <a:p>
            <a:pPr lvl="1"/>
            <a:r>
              <a:rPr lang="en-US" sz="2000" dirty="0" smtClean="0"/>
              <a:t>If you wouldn’t want them to do it, don’t do it.</a:t>
            </a:r>
          </a:p>
          <a:p>
            <a:pPr lvl="1"/>
            <a:endParaRPr lang="en-US" sz="600" dirty="0" smtClean="0"/>
          </a:p>
          <a:p>
            <a:pPr lvl="1"/>
            <a:endParaRPr lang="en-US" sz="1400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3048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0" dirty="0" smtClean="0"/>
              <a:t>IP Mindset</a:t>
            </a:r>
            <a:endParaRPr lang="en-US" i="0" dirty="0"/>
          </a:p>
        </p:txBody>
      </p:sp>
      <p:sp>
        <p:nvSpPr>
          <p:cNvPr id="6" name="TextBox 5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32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9530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We know the FTI procedures/knowledge better than the SNA.</a:t>
            </a:r>
          </a:p>
          <a:p>
            <a:r>
              <a:rPr lang="en-US" sz="2200" dirty="0" smtClean="0"/>
              <a:t>We instruct the FTI and uphold the standard.</a:t>
            </a:r>
          </a:p>
          <a:p>
            <a:r>
              <a:rPr lang="en-US" sz="2200" dirty="0" smtClean="0"/>
              <a:t>We have a working knowledge of the following:</a:t>
            </a:r>
          </a:p>
          <a:p>
            <a:pPr lvl="1"/>
            <a:r>
              <a:rPr lang="en-US" sz="2000" dirty="0" smtClean="0"/>
              <a:t>All FTIs (with current changes)</a:t>
            </a:r>
          </a:p>
          <a:p>
            <a:pPr lvl="1"/>
            <a:r>
              <a:rPr lang="en-US" sz="2000" dirty="0" smtClean="0"/>
              <a:t>Squadron SOP</a:t>
            </a:r>
          </a:p>
          <a:p>
            <a:pPr lvl="1"/>
            <a:r>
              <a:rPr lang="en-US" sz="2000" dirty="0" smtClean="0"/>
              <a:t>The TW-5 Flight Instructor Guide (FIG)</a:t>
            </a:r>
          </a:p>
          <a:p>
            <a:pPr lvl="1"/>
            <a:r>
              <a:rPr lang="en-US" sz="2000" dirty="0" smtClean="0"/>
              <a:t>The MPTS / MCG</a:t>
            </a:r>
          </a:p>
          <a:p>
            <a:pPr lvl="1"/>
            <a:r>
              <a:rPr lang="en-US" sz="2000" dirty="0" smtClean="0"/>
              <a:t>Wing FIST (with CH-1)</a:t>
            </a:r>
          </a:p>
          <a:p>
            <a:pPr lvl="1"/>
            <a:r>
              <a:rPr lang="en-US" sz="2000" dirty="0" smtClean="0"/>
              <a:t>CNATRA 1542 GTN Note</a:t>
            </a:r>
          </a:p>
          <a:p>
            <a:pPr lvl="1"/>
            <a:r>
              <a:rPr lang="en-US" sz="2000" dirty="0" smtClean="0"/>
              <a:t>CNATRA 1500.4J TA Manual</a:t>
            </a:r>
          </a:p>
          <a:p>
            <a:pPr lvl="1"/>
            <a:r>
              <a:rPr lang="en-US" sz="2000" dirty="0" smtClean="0"/>
              <a:t>How to submit TCRs…</a:t>
            </a:r>
          </a:p>
          <a:p>
            <a:pPr lvl="1"/>
            <a:r>
              <a:rPr lang="en-US" sz="2000" dirty="0" smtClean="0"/>
              <a:t>FAR/AIM (the 2019 version…)</a:t>
            </a:r>
          </a:p>
          <a:p>
            <a:pPr lvl="1"/>
            <a:r>
              <a:rPr lang="en-US" sz="2000" dirty="0" smtClean="0"/>
              <a:t>Supplementary FAA Information (Advisory Circulars, etc.)</a:t>
            </a:r>
          </a:p>
          <a:p>
            <a:pPr lvl="1"/>
            <a:endParaRPr lang="en-US" sz="1400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3048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0" dirty="0" smtClean="0"/>
              <a:t>IP Preparation </a:t>
            </a:r>
            <a:endParaRPr lang="en-US" i="0" dirty="0"/>
          </a:p>
        </p:txBody>
      </p:sp>
      <p:sp>
        <p:nvSpPr>
          <p:cNvPr id="6" name="TextBox 5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90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pPr lvl="1"/>
            <a:endParaRPr lang="en-US" sz="1400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200" dirty="0" smtClean="0"/>
          </a:p>
          <a:p>
            <a:pPr marL="0" indent="0" algn="ctr">
              <a:buNone/>
            </a:pPr>
            <a:endParaRPr lang="en-US" sz="2200" dirty="0"/>
          </a:p>
          <a:p>
            <a:pPr marL="0" indent="0" algn="ctr">
              <a:buNone/>
            </a:pPr>
            <a:endParaRPr lang="en-US" sz="2200" dirty="0" smtClean="0"/>
          </a:p>
          <a:p>
            <a:pPr marL="0" indent="0" algn="ctr">
              <a:buNone/>
            </a:pPr>
            <a:endParaRPr lang="en-US" sz="2200" dirty="0"/>
          </a:p>
          <a:p>
            <a:pPr marL="0" indent="0" algn="ctr">
              <a:buNone/>
            </a:pPr>
            <a:r>
              <a:rPr lang="en-US" sz="4800" b="1" dirty="0" smtClean="0"/>
              <a:t>Questions?</a:t>
            </a:r>
          </a:p>
          <a:p>
            <a:pPr lvl="1"/>
            <a:endParaRPr lang="en-US" sz="1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74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3810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i="0" dirty="0" smtClean="0"/>
              <a:t>I4002 </a:t>
            </a:r>
            <a:r>
              <a:rPr lang="en-US" sz="3000" i="0" dirty="0" err="1" smtClean="0"/>
              <a:t>Gradecard</a:t>
            </a:r>
            <a:r>
              <a:rPr lang="en-US" sz="3000" i="0" dirty="0"/>
              <a:t> </a:t>
            </a:r>
            <a:r>
              <a:rPr lang="en-US" sz="3000" i="0" dirty="0" smtClean="0"/>
              <a:t>(1/2): What issues do you see?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3" t="28661" r="7645" b="12659"/>
          <a:stretch/>
        </p:blipFill>
        <p:spPr bwMode="auto">
          <a:xfrm>
            <a:off x="598777" y="1502735"/>
            <a:ext cx="7946446" cy="452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46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3810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i="0" dirty="0" smtClean="0"/>
              <a:t>I4002 </a:t>
            </a:r>
            <a:r>
              <a:rPr lang="en-US" sz="3000" i="0" dirty="0" err="1" smtClean="0"/>
              <a:t>Gradecard</a:t>
            </a:r>
            <a:r>
              <a:rPr lang="en-US" sz="3000" i="0" dirty="0"/>
              <a:t> </a:t>
            </a:r>
            <a:r>
              <a:rPr lang="en-US" sz="3000" i="0" dirty="0" smtClean="0"/>
              <a:t>(2/2): What issues do you see?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0" t="22973" r="7791" b="32124"/>
          <a:stretch/>
        </p:blipFill>
        <p:spPr bwMode="auto">
          <a:xfrm>
            <a:off x="609600" y="1828800"/>
            <a:ext cx="8066277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03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3810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i="0" dirty="0" smtClean="0"/>
              <a:t>I4002 </a:t>
            </a:r>
            <a:r>
              <a:rPr lang="en-US" sz="3000" i="0" dirty="0" err="1" smtClean="0"/>
              <a:t>Gradecard</a:t>
            </a:r>
            <a:r>
              <a:rPr lang="en-US" sz="3000" i="0" dirty="0"/>
              <a:t> </a:t>
            </a:r>
            <a:r>
              <a:rPr lang="en-US" sz="3000" i="0" dirty="0" smtClean="0"/>
              <a:t>(1/2): What issues do you see?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3" t="28661" r="7645" b="12659"/>
          <a:stretch/>
        </p:blipFill>
        <p:spPr bwMode="auto">
          <a:xfrm>
            <a:off x="598777" y="1502735"/>
            <a:ext cx="7946446" cy="452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4572000" y="2672316"/>
            <a:ext cx="1676401" cy="3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571999" y="2367516"/>
            <a:ext cx="1676401" cy="3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419601" y="3505200"/>
            <a:ext cx="3733800" cy="762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300870" y="60286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Great info about scan… but what about trim?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11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3810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i="0" dirty="0" smtClean="0"/>
              <a:t>I4002 </a:t>
            </a:r>
            <a:r>
              <a:rPr lang="en-US" sz="3000" i="0" dirty="0" err="1" smtClean="0"/>
              <a:t>Gradecard</a:t>
            </a:r>
            <a:r>
              <a:rPr lang="en-US" sz="3000" i="0" dirty="0"/>
              <a:t> </a:t>
            </a:r>
            <a:r>
              <a:rPr lang="en-US" sz="3000" i="0" dirty="0" smtClean="0"/>
              <a:t>(2/2): What issues do you see?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0" t="22973" r="7791" b="32124"/>
          <a:stretch/>
        </p:blipFill>
        <p:spPr bwMode="auto">
          <a:xfrm>
            <a:off x="609600" y="1828800"/>
            <a:ext cx="8066277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76400" y="5475767"/>
            <a:ext cx="6418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Clearly the SNA is struggling… but zero comments on #4 BAW?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4284" y="12192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The SNA needs to perform 5 maneuvers for the first time up to MIF on an EOB flight?</a:t>
            </a:r>
          </a:p>
        </p:txBody>
      </p:sp>
      <p:sp>
        <p:nvSpPr>
          <p:cNvPr id="11" name="Oval 10"/>
          <p:cNvSpPr/>
          <p:nvPr/>
        </p:nvSpPr>
        <p:spPr>
          <a:xfrm>
            <a:off x="5934739" y="4572000"/>
            <a:ext cx="381001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324600" y="4381500"/>
            <a:ext cx="2248786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Inappropriate.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95800" y="3276600"/>
            <a:ext cx="3886200" cy="762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00400" y="6559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UNCLASSIFIED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07" t="22174" r="8387" b="12961"/>
          <a:stretch/>
        </p:blipFill>
        <p:spPr bwMode="auto">
          <a:xfrm>
            <a:off x="997688" y="1435395"/>
            <a:ext cx="719469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09600" y="3810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0" dirty="0" smtClean="0"/>
              <a:t>I4003 </a:t>
            </a:r>
            <a:r>
              <a:rPr lang="en-US" sz="3200" i="0" dirty="0" err="1" smtClean="0"/>
              <a:t>Gradecard</a:t>
            </a:r>
            <a:r>
              <a:rPr lang="en-US" sz="3200" i="0" dirty="0" smtClean="0"/>
              <a:t>: What issues do you see?</a:t>
            </a:r>
          </a:p>
        </p:txBody>
      </p:sp>
    </p:spTree>
    <p:extLst>
      <p:ext uri="{BB962C8B-B14F-4D97-AF65-F5344CB8AC3E}">
        <p14:creationId xmlns:p14="http://schemas.microsoft.com/office/powerpoint/2010/main" val="18394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2DD25B5F9A1242A5904DB2BDCF8574" ma:contentTypeVersion="0" ma:contentTypeDescription="Create a new document." ma:contentTypeScope="" ma:versionID="d9157978b7be40b1df75bfb0fe2d255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96A3A9-71B5-4C1A-BFE6-85B8CA2F3BE1}">
  <ds:schemaRefs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48EBE86-7E4D-44D7-AD88-6B034BED53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1DEE47-000C-4AA7-897B-3061E5442A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15321</TotalTime>
  <Words>2312</Words>
  <Application>Microsoft Office PowerPoint</Application>
  <PresentationFormat>On-screen Show (4:3)</PresentationFormat>
  <Paragraphs>344</Paragraphs>
  <Slides>43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Arial</vt:lpstr>
      <vt:lpstr>Calibri</vt:lpstr>
      <vt:lpstr>1_Office Theme</vt:lpstr>
      <vt:lpstr>CAT II IP Stan Training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C4600 Event Execution</vt:lpstr>
      <vt:lpstr>C4700 Flight Execution</vt:lpstr>
      <vt:lpstr>C4800 Flight Execution</vt:lpstr>
      <vt:lpstr>I4000/I4100 Flight Execution</vt:lpstr>
      <vt:lpstr>I4000/I4100 SNA Expectations</vt:lpstr>
      <vt:lpstr>I4300/I4400/I4500 Big Picture</vt:lpstr>
      <vt:lpstr>I4300/I4400 Flight Execution</vt:lpstr>
      <vt:lpstr>I4300 Flight Execution </vt:lpstr>
      <vt:lpstr>I4303 Flight Execution (sample profile)</vt:lpstr>
      <vt:lpstr>I4300 vs. I4400: EPs in Flight</vt:lpstr>
      <vt:lpstr>GPS Procedures</vt:lpstr>
      <vt:lpstr>I4402 / I4404 Event Execution</vt:lpstr>
      <vt:lpstr>ILS-Y</vt:lpstr>
      <vt:lpstr>ILS-Z</vt:lpstr>
      <vt:lpstr>ILS-Z VLOC Auto Switch</vt:lpstr>
      <vt:lpstr>Holding PTA Reports</vt:lpstr>
      <vt:lpstr>Aircraft Aborts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Tyler</dc:creator>
  <cp:lastModifiedBy>Guard, Michael W Maj USMC MARFORPAC (USA)</cp:lastModifiedBy>
  <cp:revision>305</cp:revision>
  <cp:lastPrinted>2019-09-23T19:34:40Z</cp:lastPrinted>
  <dcterms:created xsi:type="dcterms:W3CDTF">2016-12-11T22:11:27Z</dcterms:created>
  <dcterms:modified xsi:type="dcterms:W3CDTF">2020-05-12T13:58:23Z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0x0101004A2DD25B5F9A1242A5904DB2BDCF8574</vt:lpwstr>
  </property>
</Properties>
</file>