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80" r:id="rId11"/>
    <p:sldId id="262" r:id="rId12"/>
    <p:sldId id="263" r:id="rId13"/>
    <p:sldId id="264" r:id="rId14"/>
    <p:sldId id="265" r:id="rId15"/>
    <p:sldId id="266" r:id="rId16"/>
    <p:sldId id="267" r:id="rId17"/>
    <p:sldId id="281" r:id="rId18"/>
    <p:sldId id="282" r:id="rId19"/>
    <p:sldId id="283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6" r:id="rId32"/>
    <p:sldId id="285" r:id="rId33"/>
    <p:sldId id="284" r:id="rId34"/>
    <p:sldId id="289" r:id="rId35"/>
    <p:sldId id="287" r:id="rId36"/>
    <p:sldId id="288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9" autoAdjust="0"/>
    <p:restoredTop sz="94595" autoAdjust="0"/>
  </p:normalViewPr>
  <p:slideViewPr>
    <p:cSldViewPr>
      <p:cViewPr varScale="1">
        <p:scale>
          <a:sx n="103" d="100"/>
          <a:sy n="103" d="100"/>
        </p:scale>
        <p:origin x="18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A2CA5E-01A4-4FB5-8276-6D5C5C196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04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8CE7-6252-465D-AA3E-B0F425392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25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66D15-DF29-41FF-A806-7610A62FE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19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266A-288E-49EF-B8D1-F8D04CE39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9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BB75-ACC5-40E2-994F-87B7BB59F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0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9FF6-118A-40A6-BB39-60DC71201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6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D3CEA-8AD2-4557-AA62-2712115B0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29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8F9AB-61E6-4485-A933-D7C102289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24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2A4D7-F459-4E75-87FB-F18EDA13C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35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6A66C-4B18-4C11-A7D3-9675DD03C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89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F795-6B7A-4F0D-8963-EB2C78127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90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C3FA962-7CC9-46B1-A3DB-189580A93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SAR TACAID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81000" y="8382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chemeClr val="bg1"/>
                </a:solidFill>
              </a:rPr>
              <a:t>PASSIVE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37857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80963"/>
            <a:ext cx="6199187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0" y="2286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chemeClr val="bg1"/>
                </a:solidFill>
              </a:rPr>
              <a:t>PASSIVE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813435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25146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chemeClr val="bg1"/>
                </a:solidFill>
              </a:rPr>
              <a:t>PASSIVE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" y="228600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What are Active and Passive Searches?</a:t>
            </a:r>
          </a:p>
        </p:txBody>
      </p:sp>
      <p:graphicFrame>
        <p:nvGraphicFramePr>
          <p:cNvPr id="54330" name="Group 58"/>
          <p:cNvGraphicFramePr>
            <a:graphicFrameLocks noGrp="1"/>
          </p:cNvGraphicFramePr>
          <p:nvPr/>
        </p:nvGraphicFramePr>
        <p:xfrm>
          <a:off x="533400" y="2286000"/>
          <a:ext cx="8382000" cy="34290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NVG, FLIR  or the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Survivor has a Red Hand Flare, Strobe or some other device/means that can gain the attention of the SRU.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F-18 goes down in the ocean and the survivor is not known to have any signaling devices.  SRU not equipped with NVG’s or FLIR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98" name="Rectangle 36"/>
          <p:cNvSpPr>
            <a:spLocks noChangeArrowheads="1"/>
          </p:cNvSpPr>
          <p:nvPr/>
        </p:nvSpPr>
        <p:spPr bwMode="auto">
          <a:xfrm>
            <a:off x="6858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With active searches go to the applicable TACAID page and read off the Corrected Sweep Width.</a:t>
            </a:r>
            <a:endParaRPr lang="en-US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PASSIVE SEARCHING OVERWATER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Use the Equation: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/>
              <a:t>			Wc=Wu*Ww*Wf*Wa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/>
              <a:t>Where: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/>
              <a:t>Wu=Uncorrected Sweep Width (pg 3-5 to 3-7)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/>
              <a:t>Ww=Correction for weather (pg 3-12)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/>
              <a:t>Wf=Fatigue Correction (pg 3-12)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/>
              <a:t>Wa=Correction for SRU airspeed  (pg 3-13)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ACTIVE SEARCHING OVERWATER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85800" y="22860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Just pick your corrected sweep widths from the following Tables.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940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91000" y="4572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chemeClr val="bg1"/>
                </a:solidFill>
              </a:rPr>
              <a:t>ACTIVE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124200" y="1600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52600" y="1295400"/>
            <a:ext cx="228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Just pick your Corrected Sweep Width off the chart and NO other Sweep Width corrections are needed.</a:t>
            </a:r>
            <a:br>
              <a:rPr lang="en-US" altLang="en-US" sz="2400"/>
            </a:br>
            <a:endParaRPr lang="en-US" alt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41288"/>
            <a:ext cx="6153150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48000" y="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chemeClr val="bg1"/>
                </a:solidFill>
              </a:rPr>
              <a:t>ACTIVE</a:t>
            </a: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2133600" y="13716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85800" y="762000"/>
            <a:ext cx="228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Just pick your Corrected Sweep Width off the chart and NO other Sweep Width corrections are needed.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15315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3400" y="0"/>
            <a:ext cx="381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chemeClr val="bg1"/>
                </a:solidFill>
              </a:rPr>
              <a:t>ACTIVE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629400" y="1066800"/>
            <a:ext cx="990600" cy="228600"/>
          </a:xfrm>
          <a:prstGeom prst="leftArrow">
            <a:avLst>
              <a:gd name="adj1" fmla="val 50000"/>
              <a:gd name="adj2" fmla="val 108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0" y="1371600"/>
            <a:ext cx="228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Remember that everything after the 10ths place is a note Example:  0.21 is .2 and Note 1.</a:t>
            </a:r>
            <a:br>
              <a:rPr lang="en-US" altLang="en-US" sz="2800"/>
            </a:br>
            <a:r>
              <a:rPr lang="en-US" altLang="en-US" sz="2800"/>
              <a:t>0.31 is 0.3 and Note 1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029200" y="4191000"/>
            <a:ext cx="609600" cy="1752600"/>
          </a:xfrm>
          <a:custGeom>
            <a:avLst/>
            <a:gdLst>
              <a:gd name="T0" fmla="*/ 340014419 w 21600"/>
              <a:gd name="T1" fmla="*/ 0 h 21600"/>
              <a:gd name="T2" fmla="*/ 340014419 w 21600"/>
              <a:gd name="T3" fmla="*/ 2147483646 h 21600"/>
              <a:gd name="T4" fmla="*/ 72763690 w 21600"/>
              <a:gd name="T5" fmla="*/ 2147483646 h 21600"/>
              <a:gd name="T6" fmla="*/ 485542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685800" y="57150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Just pick the Corrected Sweep Width Off the Table and NO other sweep width corrections are needed.</a:t>
            </a:r>
          </a:p>
        </p:txBody>
      </p:sp>
      <p:sp>
        <p:nvSpPr>
          <p:cNvPr id="21512" name="AutoShape 9"/>
          <p:cNvSpPr>
            <a:spLocks noChangeArrowheads="1"/>
          </p:cNvSpPr>
          <p:nvPr/>
        </p:nvSpPr>
        <p:spPr bwMode="auto">
          <a:xfrm>
            <a:off x="5638800" y="5486400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>
            <a:off x="4038600" y="5486400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1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1946275"/>
            <a:ext cx="57689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81000"/>
            <a:ext cx="71691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057400" y="12192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chemeClr val="bg1"/>
                </a:solidFill>
              </a:rPr>
              <a:t>ACTIVE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143000" y="533400"/>
            <a:ext cx="609600" cy="1752600"/>
          </a:xfrm>
          <a:custGeom>
            <a:avLst/>
            <a:gdLst>
              <a:gd name="T0" fmla="*/ 340014419 w 21600"/>
              <a:gd name="T1" fmla="*/ 0 h 21600"/>
              <a:gd name="T2" fmla="*/ 340014419 w 21600"/>
              <a:gd name="T3" fmla="*/ 2147483646 h 21600"/>
              <a:gd name="T4" fmla="*/ 72763690 w 21600"/>
              <a:gd name="T5" fmla="*/ 2147483646 h 21600"/>
              <a:gd name="T6" fmla="*/ 485542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600" y="167640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These are the NVG NOTES 1 and 2.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27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594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79688"/>
            <a:ext cx="67056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1219200" y="2743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2514600"/>
            <a:ext cx="213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Just pick your Altitude and Corrected Sweep Width off the chart and no other Sweep Width corrections are needed.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971800" y="31242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chemeClr val="bg1"/>
                </a:solidFill>
              </a:rPr>
              <a:t>ACTIVE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8486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010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6629400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905000" y="1219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" y="1295400"/>
            <a:ext cx="228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For Over water searches, Average your Coverage factors from all searches to determine the POD for a given search.  Example: First search you have a C of .8 and second search you have a C of 1.0.  This gives an average C of .9 for both search’s enter the chart and obtain a POD of 93%.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80533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0"/>
            <a:ext cx="61610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0"/>
            <a:ext cx="6400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0"/>
            <a:ext cx="61991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AutoShape 6"/>
          <p:cNvSpPr>
            <a:spLocks noChangeArrowheads="1"/>
          </p:cNvSpPr>
          <p:nvPr/>
        </p:nvSpPr>
        <p:spPr bwMode="auto">
          <a:xfrm>
            <a:off x="1066800" y="29718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04800"/>
            <a:ext cx="4986338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2590800" y="16002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914400" y="990600"/>
            <a:ext cx="228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 C-12 or Cessna are light aircraft.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0"/>
            <a:ext cx="4648200" cy="6858000"/>
          </a:xfrm>
          <a:noFill/>
        </p:spPr>
      </p:pic>
      <p:sp>
        <p:nvSpPr>
          <p:cNvPr id="33795" name="AutoShape 5"/>
          <p:cNvSpPr>
            <a:spLocks noChangeArrowheads="1"/>
          </p:cNvSpPr>
          <p:nvPr/>
        </p:nvSpPr>
        <p:spPr bwMode="auto">
          <a:xfrm>
            <a:off x="3124200" y="10668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295400" y="457200"/>
            <a:ext cx="228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Remember to read the note at the bottom here.  All the Values given in this table are Corrected Sweep widths.  No other corrections required.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8600"/>
            <a:ext cx="6781800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AutoShape 5"/>
          <p:cNvSpPr>
            <a:spLocks noChangeArrowheads="1"/>
          </p:cNvSpPr>
          <p:nvPr/>
        </p:nvSpPr>
        <p:spPr bwMode="auto">
          <a:xfrm>
            <a:off x="1524000" y="12954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52400" y="1371600"/>
            <a:ext cx="228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Remember to use the closest value for Track Spacing.  Example: If Track Spacing is 0.7 use 0.5 (Do NOT round up or down, just use the closest value). If visibility is 5mi in the problem your given use 4 mi (Closest value).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52400"/>
            <a:ext cx="4525963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AutoShape 5"/>
          <p:cNvSpPr>
            <a:spLocks noChangeArrowheads="1"/>
          </p:cNvSpPr>
          <p:nvPr/>
        </p:nvSpPr>
        <p:spPr bwMode="auto">
          <a:xfrm>
            <a:off x="3429000" y="23622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2057400" y="1981200"/>
            <a:ext cx="228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For Overland searches just use the chart.  Use Previous or Cumulative POD and POD for this search.  Intersect and read off the Cumulative POD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5638800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0"/>
            <a:ext cx="5257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057400"/>
            <a:ext cx="5735638" cy="2516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8486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115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762000" y="5486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Remember that U.S. military Parachutes open at 14,000 feet.</a:t>
            </a:r>
            <a:r>
              <a:rPr lang="en-US" altLang="en-US" sz="2400">
                <a:solidFill>
                  <a:schemeClr val="bg2"/>
                </a:solidFill>
              </a:rPr>
              <a:t>  </a:t>
            </a:r>
            <a:r>
              <a:rPr lang="en-US" altLang="en-US" sz="2400"/>
              <a:t>Then simply read off your drift from the table.</a:t>
            </a:r>
            <a:r>
              <a:rPr lang="en-US" altLang="en-US" sz="440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533400" y="9144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51046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 Of Thumb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Pick the lowest altitude that gives you the best Sweep Width (You want the HIGHER Sweep Width value, time permitting)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3341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63325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 noChangeAspect="1"/>
          </p:cNvGrpSpPr>
          <p:nvPr/>
        </p:nvGrpSpPr>
        <p:grpSpPr bwMode="auto">
          <a:xfrm>
            <a:off x="304800" y="381000"/>
            <a:ext cx="8839200" cy="5410200"/>
            <a:chOff x="192" y="528"/>
            <a:chExt cx="5568" cy="3408"/>
          </a:xfrm>
        </p:grpSpPr>
        <p:sp>
          <p:nvSpPr>
            <p:cNvPr id="1127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" y="528"/>
              <a:ext cx="5568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5577" cy="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3581400" y="60198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Do not forget the NOTE at the bottom, applicable to persons in the water</a:t>
            </a:r>
            <a:r>
              <a:rPr lang="en-US" altLang="en-US" sz="1600"/>
              <a:t> </a:t>
            </a:r>
          </a:p>
        </p:txBody>
      </p:sp>
      <p:sp>
        <p:nvSpPr>
          <p:cNvPr id="11268" name="AutoShape 12"/>
          <p:cNvSpPr>
            <a:spLocks noChangeArrowheads="1"/>
          </p:cNvSpPr>
          <p:nvPr/>
        </p:nvSpPr>
        <p:spPr bwMode="auto">
          <a:xfrm>
            <a:off x="2743200" y="5791200"/>
            <a:ext cx="485775" cy="900113"/>
          </a:xfrm>
          <a:prstGeom prst="upArrow">
            <a:avLst>
              <a:gd name="adj1" fmla="val 26796"/>
              <a:gd name="adj2" fmla="val 5686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52400" y="3810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chemeClr val="bg1"/>
                </a:solidFill>
              </a:rPr>
              <a:t>PASSIVE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DD25B5F9A1242A5904DB2BDCF8574" ma:contentTypeVersion="0" ma:contentTypeDescription="Create a new document." ma:contentTypeScope="" ma:versionID="d9157978b7be40b1df75bfb0fe2d25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370B93-FF2B-4B0F-9235-5E4528408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961D42-6E27-4FCA-90E0-A1EC2075C0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712AAA-3D13-40C7-A24D-3E79A21807FE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566</TotalTime>
  <Words>497</Words>
  <Application>Microsoft Office PowerPoint</Application>
  <PresentationFormat>On-screen Show (4:3)</PresentationFormat>
  <Paragraphs>45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Times New Roman</vt:lpstr>
      <vt:lpstr>Arial</vt:lpstr>
      <vt:lpstr>Wingdings</vt:lpstr>
      <vt:lpstr>Calibri</vt:lpstr>
      <vt:lpstr>Azure</vt:lpstr>
      <vt:lpstr>SAR TACAID </vt:lpstr>
      <vt:lpstr>STEP 1</vt:lpstr>
      <vt:lpstr>PowerPoint Presentation</vt:lpstr>
      <vt:lpstr>PowerPoint Presentation</vt:lpstr>
      <vt:lpstr>PowerPoint Presentation</vt:lpstr>
      <vt:lpstr>PowerPoint Presentation</vt:lpstr>
      <vt:lpstr>Rule Of Thumb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PASSIVE SEARCHING OVERWATER</vt:lpstr>
      <vt:lpstr>ACTIVE SEARCHING OVERWATER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 TACAID</dc:title>
  <dc:creator>scott.purcell</dc:creator>
  <cp:lastModifiedBy>Guard, Michael W Maj USMC MARFORPAC (USA)</cp:lastModifiedBy>
  <cp:revision>20</cp:revision>
  <cp:lastPrinted>1601-01-01T00:00:00Z</cp:lastPrinted>
  <dcterms:created xsi:type="dcterms:W3CDTF">2006-07-13T13:29:41Z</dcterms:created>
  <dcterms:modified xsi:type="dcterms:W3CDTF">2020-05-08T20:47:52Z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0x0101004A2DD25B5F9A1242A5904DB2BDCF8574</vt:lpwstr>
  </property>
</Properties>
</file>