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2" r:id="rId2"/>
  </p:sldMasterIdLst>
  <p:notesMasterIdLst>
    <p:notesMasterId r:id="rId27"/>
  </p:notesMasterIdLst>
  <p:sldIdLst>
    <p:sldId id="360" r:id="rId3"/>
    <p:sldId id="341" r:id="rId4"/>
    <p:sldId id="353" r:id="rId5"/>
    <p:sldId id="361" r:id="rId6"/>
    <p:sldId id="349" r:id="rId7"/>
    <p:sldId id="362" r:id="rId8"/>
    <p:sldId id="342" r:id="rId9"/>
    <p:sldId id="363" r:id="rId10"/>
    <p:sldId id="320" r:id="rId11"/>
    <p:sldId id="367" r:id="rId12"/>
    <p:sldId id="345" r:id="rId13"/>
    <p:sldId id="346" r:id="rId14"/>
    <p:sldId id="355" r:id="rId15"/>
    <p:sldId id="356" r:id="rId16"/>
    <p:sldId id="357" r:id="rId17"/>
    <p:sldId id="358" r:id="rId18"/>
    <p:sldId id="359" r:id="rId19"/>
    <p:sldId id="368" r:id="rId20"/>
    <p:sldId id="364" r:id="rId21"/>
    <p:sldId id="333" r:id="rId22"/>
    <p:sldId id="365" r:id="rId23"/>
    <p:sldId id="318" r:id="rId24"/>
    <p:sldId id="319" r:id="rId25"/>
    <p:sldId id="273" r:id="rId26"/>
  </p:sldIdLst>
  <p:sldSz cx="9144000" cy="6858000" type="screen4x3"/>
  <p:notesSz cx="7023100" cy="9309100"/>
  <p:embeddedFontLs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000"/>
    <a:srgbClr val="00FF00"/>
    <a:srgbClr val="33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3" d="100"/>
          <a:sy n="113" d="100"/>
        </p:scale>
        <p:origin x="14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813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842029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232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728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350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765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19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073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887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071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7290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B1B7F-AD35-454B-ADBE-BDB4EF44D9C9}" type="datetime1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HT-8 “America’s Squadron”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DBE38-FECF-7940-992A-E69908ABF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37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685800" y="2680774"/>
            <a:ext cx="7772400" cy="3693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342900" algn="ctr">
              <a:buClrTx/>
              <a:buSzTx/>
              <a:buNone/>
            </a:lvl2pPr>
            <a:lvl3pPr marL="0" indent="685800" algn="ctr">
              <a:buClrTx/>
              <a:buSzTx/>
              <a:buNone/>
            </a:lvl3pPr>
            <a:lvl4pPr marL="0" indent="1028700" algn="ctr">
              <a:buClrTx/>
              <a:buSzTx/>
              <a:buNone/>
            </a:lvl4pPr>
            <a:lvl5pPr marL="0" indent="13716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8914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442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38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39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40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41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42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4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1" cy="461666"/>
          </a:xfrm>
          <a:prstGeom prst="rect">
            <a:avLst/>
          </a:prstGeom>
        </p:spPr>
        <p:txBody>
          <a:bodyPr anchor="t"/>
          <a:lstStyle>
            <a:lvl1pPr algn="l">
              <a:defRPr sz="3000" cap="all"/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1500"/>
            </a:lvl1pPr>
            <a:lvl2pPr marL="0" indent="342900">
              <a:spcBef>
                <a:spcPts val="400"/>
              </a:spcBef>
              <a:buClrTx/>
              <a:buSzTx/>
              <a:buNone/>
              <a:defRPr sz="1500"/>
            </a:lvl2pPr>
            <a:lvl3pPr marL="0" indent="685800">
              <a:spcBef>
                <a:spcPts val="400"/>
              </a:spcBef>
              <a:buClrTx/>
              <a:buSzTx/>
              <a:buNone/>
              <a:defRPr sz="1500"/>
            </a:lvl3pPr>
            <a:lvl4pPr marL="0" indent="1028700">
              <a:spcBef>
                <a:spcPts val="400"/>
              </a:spcBef>
              <a:buClrTx/>
              <a:buSzTx/>
              <a:buNone/>
              <a:defRPr sz="1500"/>
            </a:lvl4pPr>
            <a:lvl5pPr marL="0" indent="1371600">
              <a:spcBef>
                <a:spcPts val="400"/>
              </a:spcBef>
              <a:buClrTx/>
              <a:buSzTx/>
              <a:buNone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7749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950" y="1239347"/>
            <a:ext cx="4138749" cy="241825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498475" indent="-155575">
              <a:spcBef>
                <a:spcPts val="400"/>
              </a:spcBef>
              <a:defRPr sz="1400"/>
            </a:lvl2pPr>
            <a:lvl3pPr marL="720090" indent="-120015">
              <a:spcBef>
                <a:spcPts val="400"/>
              </a:spcBef>
              <a:defRPr sz="1400"/>
            </a:lvl3pPr>
            <a:lvl4pPr marL="1397000" indent="-311150">
              <a:spcBef>
                <a:spcPts val="400"/>
              </a:spcBef>
              <a:defRPr sz="1400"/>
            </a:lvl4pPr>
            <a:lvl5pPr marL="1704975" indent="-333375">
              <a:spcBef>
                <a:spcPts val="4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traight Connector 6"/>
          <p:cNvSpPr/>
          <p:nvPr/>
        </p:nvSpPr>
        <p:spPr>
          <a:xfrm>
            <a:off x="4554582" y="1140823"/>
            <a:ext cx="34835" cy="5488578"/>
          </a:xfrm>
          <a:prstGeom prst="line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traight Connector 9"/>
          <p:cNvSpPr/>
          <p:nvPr/>
        </p:nvSpPr>
        <p:spPr>
          <a:xfrm>
            <a:off x="0" y="3753394"/>
            <a:ext cx="9144001" cy="33212"/>
          </a:xfrm>
          <a:prstGeom prst="line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89215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990600" y="148278"/>
            <a:ext cx="7391400" cy="369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0600" y="517525"/>
            <a:ext cx="7391400" cy="3619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r>
              <a:t>Click to edit Master title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354917884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75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76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77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78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79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8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990600" y="148278"/>
            <a:ext cx="7391400" cy="369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950" y="1239347"/>
            <a:ext cx="4138749" cy="241825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498475" indent="-155575">
              <a:spcBef>
                <a:spcPts val="400"/>
              </a:spcBef>
              <a:defRPr sz="1400"/>
            </a:lvl2pPr>
            <a:lvl3pPr marL="720090" indent="-120015">
              <a:spcBef>
                <a:spcPts val="400"/>
              </a:spcBef>
              <a:defRPr sz="1400"/>
            </a:lvl3pPr>
            <a:lvl4pPr marL="1397000" indent="-311150">
              <a:spcBef>
                <a:spcPts val="400"/>
              </a:spcBef>
              <a:defRPr sz="1400"/>
            </a:lvl4pPr>
            <a:lvl5pPr marL="1704975" indent="-333375">
              <a:spcBef>
                <a:spcPts val="4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traight Connector 10"/>
          <p:cNvSpPr/>
          <p:nvPr/>
        </p:nvSpPr>
        <p:spPr>
          <a:xfrm>
            <a:off x="4554582" y="1140823"/>
            <a:ext cx="34835" cy="5488578"/>
          </a:xfrm>
          <a:prstGeom prst="line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Straight Connector 11"/>
          <p:cNvSpPr/>
          <p:nvPr/>
        </p:nvSpPr>
        <p:spPr>
          <a:xfrm>
            <a:off x="0" y="3753394"/>
            <a:ext cx="9144001" cy="33212"/>
          </a:xfrm>
          <a:prstGeom prst="line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90600" y="517525"/>
            <a:ext cx="7391400" cy="3619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</a:lstStyle>
          <a:p>
            <a: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35112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990600" y="148278"/>
            <a:ext cx="7391400" cy="369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4800" y="1447803"/>
            <a:ext cx="4229100" cy="49355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100"/>
            </a:lvl1pPr>
            <a:lvl2pPr marL="498475" indent="-155575">
              <a:spcBef>
                <a:spcPts val="600"/>
              </a:spcBef>
              <a:defRPr sz="2100"/>
            </a:lvl2pPr>
            <a:lvl3pPr marL="720090" indent="-120015">
              <a:spcBef>
                <a:spcPts val="600"/>
              </a:spcBef>
              <a:defRPr sz="2100"/>
            </a:lvl3pPr>
            <a:lvl4pPr marL="1408967" indent="-323117">
              <a:spcBef>
                <a:spcPts val="600"/>
              </a:spcBef>
              <a:defRPr sz="2100"/>
            </a:lvl4pPr>
            <a:lvl5pPr marL="1833196" indent="-461596">
              <a:spcBef>
                <a:spcPts val="60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90600" y="534942"/>
            <a:ext cx="7391400" cy="36195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</a:lstStyle>
          <a:p>
            <a: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9390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990600" y="148278"/>
            <a:ext cx="7391400" cy="369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0600" y="534942"/>
            <a:ext cx="7391400" cy="36195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r>
              <a:t>Click to edit Master title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15196839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990600" y="148278"/>
            <a:ext cx="7391400" cy="369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0600" y="534942"/>
            <a:ext cx="7391400" cy="36195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r>
              <a:t>Click to edit Master title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8103205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363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23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124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125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26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27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12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9005" y="1193073"/>
            <a:ext cx="4397830" cy="51997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396409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4800" y="1447803"/>
            <a:ext cx="4229100" cy="49355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100"/>
            </a:lvl1pPr>
            <a:lvl2pPr marL="498475" indent="-155575">
              <a:spcBef>
                <a:spcPts val="600"/>
              </a:spcBef>
              <a:defRPr sz="2100"/>
            </a:lvl2pPr>
            <a:lvl3pPr marL="720090" indent="-120015">
              <a:spcBef>
                <a:spcPts val="600"/>
              </a:spcBef>
              <a:defRPr sz="2100"/>
            </a:lvl3pPr>
            <a:lvl4pPr marL="1408967" indent="-323117">
              <a:spcBef>
                <a:spcPts val="600"/>
              </a:spcBef>
              <a:defRPr sz="2100"/>
            </a:lvl4pPr>
            <a:lvl5pPr marL="1833196" indent="-461596">
              <a:spcBef>
                <a:spcPts val="60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2889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49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150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151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52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53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15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457200" y="243455"/>
            <a:ext cx="8229600" cy="369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5130" y="1535112"/>
            <a:ext cx="426225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342900">
              <a:buClrTx/>
              <a:buSzTx/>
              <a:buNone/>
            </a:lvl2pPr>
            <a:lvl3pPr marL="0" indent="685800">
              <a:buClrTx/>
              <a:buSzTx/>
              <a:buNone/>
            </a:lvl3pPr>
            <a:lvl4pPr marL="0" indent="1028700">
              <a:buClrTx/>
              <a:buSzTx/>
              <a:buNone/>
            </a:lvl4pPr>
            <a:lvl5pPr marL="0" indent="13716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535112"/>
            <a:ext cx="419417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58960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457200" y="243455"/>
            <a:ext cx="8229600" cy="369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5130" y="1535112"/>
            <a:ext cx="426225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342900">
              <a:buClrTx/>
              <a:buSzTx/>
              <a:buNone/>
            </a:lvl2pPr>
            <a:lvl3pPr marL="0" indent="685800">
              <a:buClrTx/>
              <a:buSzTx/>
              <a:buNone/>
            </a:lvl3pPr>
            <a:lvl4pPr marL="0" indent="1028700">
              <a:buClrTx/>
              <a:buSzTx/>
              <a:buNone/>
            </a:lvl4pPr>
            <a:lvl5pPr marL="0" indent="13716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535112"/>
            <a:ext cx="419417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38150" y="609600"/>
            <a:ext cx="8267700" cy="33337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14709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86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187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188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89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190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19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9729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01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202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203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04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05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20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457201" y="1204270"/>
            <a:ext cx="3008315" cy="230833"/>
          </a:xfrm>
          <a:prstGeom prst="rect">
            <a:avLst/>
          </a:prstGeom>
        </p:spPr>
        <p:txBody>
          <a:bodyPr anchor="b"/>
          <a:lstStyle>
            <a:lvl1pPr algn="l">
              <a:defRPr sz="1500"/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idx="1"/>
          </p:nvPr>
        </p:nvSpPr>
        <p:spPr>
          <a:xfrm>
            <a:off x="3465514" y="1204270"/>
            <a:ext cx="5221286" cy="492189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  <a:lvl2pPr marL="495300" indent="-152400">
              <a:spcBef>
                <a:spcPts val="700"/>
              </a:spcBef>
              <a:defRPr sz="2400"/>
            </a:lvl2pPr>
            <a:lvl3pPr marL="714375" indent="-114300">
              <a:spcBef>
                <a:spcPts val="700"/>
              </a:spcBef>
              <a:defRPr sz="2400"/>
            </a:lvl3pPr>
            <a:lvl4pPr marL="1405889" indent="-320039">
              <a:spcBef>
                <a:spcPts val="700"/>
              </a:spcBef>
              <a:defRPr sz="2400"/>
            </a:lvl4pPr>
            <a:lvl5pPr marL="1828800" indent="-457200">
              <a:spcBef>
                <a:spcPts val="7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1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000"/>
            </a:pPr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2650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19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220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221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22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23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22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1792288" y="5136508"/>
            <a:ext cx="5486401" cy="230833"/>
          </a:xfrm>
          <a:prstGeom prst="rect">
            <a:avLst/>
          </a:prstGeom>
        </p:spPr>
        <p:txBody>
          <a:bodyPr anchor="b"/>
          <a:lstStyle>
            <a:lvl1pPr algn="l">
              <a:defRPr sz="1500"/>
            </a:lvl1pPr>
          </a:lstStyle>
          <a:p>
            <a:r>
              <a:t>Title Text</a:t>
            </a:r>
          </a:p>
        </p:txBody>
      </p:sp>
      <p:sp>
        <p:nvSpPr>
          <p:cNvPr id="22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1175657"/>
            <a:ext cx="5486401" cy="38846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000"/>
            </a:lvl1pPr>
            <a:lvl2pPr marL="0" indent="342900">
              <a:spcBef>
                <a:spcPts val="300"/>
              </a:spcBef>
              <a:buClrTx/>
              <a:buSzTx/>
              <a:buNone/>
              <a:defRPr sz="1000"/>
            </a:lvl2pPr>
            <a:lvl3pPr marL="0" indent="685800">
              <a:spcBef>
                <a:spcPts val="300"/>
              </a:spcBef>
              <a:buClrTx/>
              <a:buSzTx/>
              <a:buNone/>
              <a:defRPr sz="1000"/>
            </a:lvl3pPr>
            <a:lvl4pPr marL="0" indent="1028700">
              <a:spcBef>
                <a:spcPts val="300"/>
              </a:spcBef>
              <a:buClrTx/>
              <a:buSzTx/>
              <a:buNone/>
              <a:defRPr sz="1000"/>
            </a:lvl4pPr>
            <a:lvl5pPr marL="0" indent="1371600">
              <a:spcBef>
                <a:spcPts val="300"/>
              </a:spcBef>
              <a:buClrTx/>
              <a:buSzTx/>
              <a:buNone/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16308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37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238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239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40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241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24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53902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9269" y="2717800"/>
            <a:ext cx="7785462" cy="914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300"/>
              </a:spcBef>
              <a:buClrTx/>
              <a:buSzTx/>
              <a:buNone/>
              <a:defRPr sz="4400"/>
            </a:lvl1pPr>
            <a:lvl2pPr marL="734059" indent="-391159" algn="ctr">
              <a:spcBef>
                <a:spcPts val="1300"/>
              </a:spcBef>
              <a:buClrTx/>
              <a:defRPr sz="4400"/>
            </a:lvl2pPr>
            <a:lvl3pPr marL="914400" indent="-314325" algn="ctr">
              <a:spcBef>
                <a:spcPts val="1300"/>
              </a:spcBef>
              <a:buClrTx/>
              <a:defRPr sz="4400"/>
            </a:lvl3pPr>
            <a:lvl4pPr marL="1965960" indent="-880110" algn="ctr">
              <a:spcBef>
                <a:spcPts val="1300"/>
              </a:spcBef>
              <a:buClrTx/>
              <a:defRPr sz="4400"/>
            </a:lvl4pPr>
            <a:lvl5pPr marL="2209800" indent="-838200" algn="ctr">
              <a:spcBef>
                <a:spcPts val="1300"/>
              </a:spcBef>
              <a:buClrTx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943115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8279"/>
            <a:ext cx="7391400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A3017D-2BA2-466E-B2AD-B513E76B3442}" type="slidenum">
              <a:rPr lang="en-US" altLang="en-US" smtClean="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534943"/>
            <a:ext cx="7391400" cy="36195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5464" y="1184366"/>
            <a:ext cx="4415246" cy="5054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0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06198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70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0037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6231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B4FF-F753-4039-A272-1DB4C32E0849}" type="datetime1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HT-8 “America’s Squadron”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E38-FECF-7940-992A-E69908ABF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298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3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B4FF-F753-4039-A272-1DB4C32E0849}" type="datetime1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HT-8 “America’s Squadron”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E38-FECF-7940-992A-E69908ABF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199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0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685803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3" y="2709055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13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B4FF-F753-4039-A272-1DB4C32E0849}" type="datetime1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HT-8 “America’s Squadron”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E38-FECF-7940-992A-E69908ABF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27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4478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12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400" y="6629400"/>
            <a:ext cx="58674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76400" y="6629400"/>
            <a:ext cx="5867400" cy="0"/>
          </a:xfrm>
          <a:prstGeom prst="line">
            <a:avLst/>
          </a:prstGeom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6457952"/>
            <a:ext cx="1828800" cy="222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HT-8 </a:t>
            </a:r>
            <a:r>
              <a:rPr kumimoji="0" lang="en-US" sz="844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Eightballers</a:t>
            </a:r>
            <a:endParaRPr kumimoji="0" lang="en-US" sz="84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6457952"/>
            <a:ext cx="1600200" cy="222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UNCLASSIFIED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61" y="113557"/>
            <a:ext cx="945082" cy="886568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7" y="113557"/>
            <a:ext cx="1027194" cy="9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25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rgbClr val="002060"/>
          </a:solidFill>
          <a:latin typeface="Calibri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75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/>
          <p:cNvSpPr/>
          <p:nvPr/>
        </p:nvSpPr>
        <p:spPr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3" name="Text Box 51"/>
          <p:cNvSpPr txBox="1"/>
          <p:nvPr/>
        </p:nvSpPr>
        <p:spPr>
          <a:xfrm>
            <a:off x="381000" y="6607665"/>
            <a:ext cx="25336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Train Warriors</a:t>
            </a:r>
          </a:p>
        </p:txBody>
      </p:sp>
      <p:sp>
        <p:nvSpPr>
          <p:cNvPr id="4" name="Text Box 55"/>
          <p:cNvSpPr txBox="1"/>
          <p:nvPr/>
        </p:nvSpPr>
        <p:spPr>
          <a:xfrm>
            <a:off x="5791200" y="6607665"/>
            <a:ext cx="2609850" cy="13554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 b="1" i="1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t>Develop Leaders</a:t>
            </a:r>
          </a:p>
        </p:txBody>
      </p:sp>
      <p:sp>
        <p:nvSpPr>
          <p:cNvPr id="5" name="Rectangle 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6" name="Rectangle 63"/>
          <p:cNvSpPr/>
          <p:nvPr/>
        </p:nvSpPr>
        <p:spPr>
          <a:xfrm>
            <a:off x="0" y="914400"/>
            <a:ext cx="9144000" cy="9525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sp>
        <p:nvSpPr>
          <p:cNvPr id="7" name="Rectangle 64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 b="1" i="1"/>
            </a:pPr>
            <a:endParaRPr/>
          </a:p>
        </p:txBody>
      </p:sp>
      <p:pic>
        <p:nvPicPr>
          <p:cNvPr id="8" name="Picture 1" descr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82000" y="148662"/>
            <a:ext cx="762002" cy="61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13" descr="Picture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716" y="35585"/>
            <a:ext cx="759433" cy="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990600" y="287615"/>
            <a:ext cx="7391400" cy="36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447803"/>
            <a:ext cx="7848600" cy="479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9200" y="6521731"/>
            <a:ext cx="304800" cy="2153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6037" tIns="46037" rIns="46037" bIns="46037" anchor="ctr">
            <a:spAutoFit/>
          </a:bodyPr>
          <a:lstStyle>
            <a:lvl1pPr algn="r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7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5pPr>
      <a:lvl6pPr marL="0" marR="0" indent="3429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6pPr>
      <a:lvl7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7pPr>
      <a:lvl8pPr marL="0" marR="0" indent="1028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8pPr>
      <a:lvl9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1" u="none" strike="noStrike" cap="none" spc="0" baseline="0">
          <a:solidFill>
            <a:srgbClr val="000066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1pPr>
      <a:lvl2pPr marL="502919" marR="0" indent="-1600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–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2pPr>
      <a:lvl3pPr marL="728662" marR="0" indent="-12858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3pPr>
      <a:lvl4pPr marL="1445894" marR="0" indent="-36004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–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4pPr>
      <a:lvl5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5pPr>
      <a:lvl6pPr marL="20574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6pPr>
      <a:lvl7pPr marL="2400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7pPr>
      <a:lvl8pPr marL="27432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8pPr>
      <a:lvl9pPr marL="3086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800" b="1" i="1" u="none" strike="noStrike" cap="none" spc="0" baseline="0">
          <a:solidFill>
            <a:srgbClr val="0000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STARTING!!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DON’T SAVE OVER MASTER COPY</a:t>
            </a:r>
          </a:p>
          <a:p>
            <a:pPr lvl="2"/>
            <a:r>
              <a:rPr lang="en-US" sz="2000" dirty="0"/>
              <a:t>Move a copy of the brief to your personal folder</a:t>
            </a:r>
          </a:p>
          <a:p>
            <a:r>
              <a:rPr lang="en-US" dirty="0"/>
              <a:t>Update all the information in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to apply to your specific capstone event</a:t>
            </a:r>
          </a:p>
          <a:p>
            <a:r>
              <a:rPr lang="en-US" dirty="0"/>
              <a:t>Talk with the </a:t>
            </a:r>
            <a:r>
              <a:rPr lang="en-US" dirty="0" smtClean="0"/>
              <a:t>Formation Stage Manager </a:t>
            </a:r>
            <a:r>
              <a:rPr lang="en-US" dirty="0"/>
              <a:t>to get specific location and route approved.</a:t>
            </a:r>
          </a:p>
          <a:p>
            <a:r>
              <a:rPr lang="en-US" dirty="0"/>
              <a:t>Send questions up to your STAN </a:t>
            </a:r>
            <a:r>
              <a:rPr lang="en-US" dirty="0" err="1"/>
              <a:t>dept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conduct presentation</a:t>
            </a:r>
          </a:p>
          <a:p>
            <a:pPr lvl="1"/>
            <a:r>
              <a:rPr lang="en-US" dirty="0"/>
              <a:t>Brief the items on the main slide in order</a:t>
            </a:r>
          </a:p>
          <a:p>
            <a:pPr lvl="1"/>
            <a:r>
              <a:rPr lang="en-US" dirty="0"/>
              <a:t>When you reach an *, hit next to brief the specific slide then next to return to the main slide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“Greyed out items” </a:t>
            </a:r>
            <a:r>
              <a:rPr lang="en-US" dirty="0"/>
              <a:t>represent items previously </a:t>
            </a:r>
            <a:r>
              <a:rPr lang="en-US" dirty="0" smtClean="0"/>
              <a:t>briefed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68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2039" t="17723" r="30461" b="14129"/>
          <a:stretch/>
        </p:blipFill>
        <p:spPr>
          <a:xfrm>
            <a:off x="0" y="0"/>
            <a:ext cx="9131118" cy="6858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766958" y="713555"/>
            <a:ext cx="1377042" cy="1146779"/>
            <a:chOff x="-2819400" y="166108"/>
            <a:chExt cx="1377042" cy="1146779"/>
          </a:xfrm>
        </p:grpSpPr>
        <p:sp>
          <p:nvSpPr>
            <p:cNvPr id="25" name="Rectangle 24"/>
            <p:cNvSpPr/>
            <p:nvPr/>
          </p:nvSpPr>
          <p:spPr>
            <a:xfrm>
              <a:off x="-2734628" y="188852"/>
              <a:ext cx="1247775" cy="112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2819400" y="166108"/>
              <a:ext cx="1377042" cy="1051298"/>
              <a:chOff x="-1508760" y="313191"/>
              <a:chExt cx="1377042" cy="1292903"/>
            </a:xfrm>
            <a:noFill/>
          </p:grpSpPr>
          <p:grpSp>
            <p:nvGrpSpPr>
              <p:cNvPr id="28" name="Group 27"/>
              <p:cNvGrpSpPr/>
              <p:nvPr/>
            </p:nvGrpSpPr>
            <p:grpSpPr>
              <a:xfrm>
                <a:off x="-1219200" y="313191"/>
                <a:ext cx="838200" cy="1102268"/>
                <a:chOff x="-1219200" y="313191"/>
                <a:chExt cx="838200" cy="1102268"/>
              </a:xfrm>
              <a:grpFill/>
            </p:grpSpPr>
            <p:sp>
              <p:nvSpPr>
                <p:cNvPr id="40" name="Oval 39"/>
                <p:cNvSpPr/>
                <p:nvPr/>
              </p:nvSpPr>
              <p:spPr>
                <a:xfrm>
                  <a:off x="-1219200" y="554090"/>
                  <a:ext cx="838200" cy="86136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0"/>
                </p:cNvCxnSpPr>
                <p:nvPr/>
              </p:nvCxnSpPr>
              <p:spPr>
                <a:xfrm flipV="1">
                  <a:off x="-800100" y="313191"/>
                  <a:ext cx="0" cy="24089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>
                <a:stCxn id="40" idx="0"/>
                <a:endCxn id="40" idx="4"/>
              </p:cNvCxnSpPr>
              <p:nvPr/>
            </p:nvCxnSpPr>
            <p:spPr>
              <a:xfrm>
                <a:off x="-800100" y="554090"/>
                <a:ext cx="0" cy="86136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0" idx="2"/>
                <a:endCxn id="40" idx="6"/>
              </p:cNvCxnSpPr>
              <p:nvPr/>
            </p:nvCxnSpPr>
            <p:spPr>
              <a:xfrm>
                <a:off x="-1219200" y="984775"/>
                <a:ext cx="838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40" idx="3"/>
                <a:endCxn id="40" idx="7"/>
              </p:cNvCxnSpPr>
              <p:nvPr/>
            </p:nvCxnSpPr>
            <p:spPr>
              <a:xfrm flipV="1">
                <a:off x="-1096448" y="680235"/>
                <a:ext cx="592696" cy="6090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0" idx="5"/>
                <a:endCxn id="40" idx="1"/>
              </p:cNvCxnSpPr>
              <p:nvPr/>
            </p:nvCxnSpPr>
            <p:spPr>
              <a:xfrm flipH="1" flipV="1">
                <a:off x="-1096448" y="680235"/>
                <a:ext cx="592696" cy="6090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-577850" y="527050"/>
                <a:ext cx="300082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45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431800" y="869950"/>
                <a:ext cx="300082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90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-577850" y="1232356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135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980090" y="1390650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180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1369630" y="1250950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225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1508760" y="879187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270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1375235" y="501264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315</a:t>
                </a:r>
              </a:p>
            </p:txBody>
          </p:sp>
        </p:grpSp>
        <p:sp>
          <p:nvSpPr>
            <p:cNvPr id="27" name="TextBox 43"/>
            <p:cNvSpPr txBox="1">
              <a:spLocks noChangeArrowheads="1"/>
            </p:cNvSpPr>
            <p:nvPr/>
          </p:nvSpPr>
          <p:spPr bwMode="auto">
            <a:xfrm>
              <a:off x="-2398966" y="1143610"/>
              <a:ext cx="60785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500" dirty="0">
                  <a:solidFill>
                    <a:srgbClr val="000000"/>
                  </a:solidFill>
                </a:rPr>
                <a:t>MAG VAR -2.0</a:t>
              </a:r>
            </a:p>
          </p:txBody>
        </p:sp>
      </p:grp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039523" y="6082209"/>
            <a:ext cx="1219200" cy="469359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INGRESS </a:t>
            </a:r>
            <a:r>
              <a:rPr lang="en-US" altLang="en-US" sz="1400" b="1" kern="0" noProof="0" dirty="0">
                <a:solidFill>
                  <a:srgbClr val="000000"/>
                </a:solidFill>
                <a:latin typeface="Calibri" pitchFamily="34" charset="0"/>
              </a:rPr>
              <a:t>051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kern="0" dirty="0">
                <a:solidFill>
                  <a:srgbClr val="000000"/>
                </a:solidFill>
                <a:latin typeface="Calibri" pitchFamily="34" charset="0"/>
              </a:rPr>
              <a:t>FROM IGOR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70" name="Group 173"/>
          <p:cNvGrpSpPr>
            <a:grpSpLocks noChangeAspect="1"/>
          </p:cNvGrpSpPr>
          <p:nvPr/>
        </p:nvGrpSpPr>
        <p:grpSpPr bwMode="auto">
          <a:xfrm rot="2435787">
            <a:off x="3555819" y="5502187"/>
            <a:ext cx="399982" cy="1239249"/>
            <a:chOff x="4048" y="213"/>
            <a:chExt cx="519" cy="1608"/>
          </a:xfrm>
          <a:solidFill>
            <a:srgbClr val="00B050"/>
          </a:solidFill>
        </p:grpSpPr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4048" y="213"/>
              <a:ext cx="519" cy="310"/>
            </a:xfrm>
            <a:custGeom>
              <a:avLst/>
              <a:gdLst>
                <a:gd name="T0" fmla="*/ 0 w 519"/>
                <a:gd name="T1" fmla="*/ 297 h 310"/>
                <a:gd name="T2" fmla="*/ 256 w 519"/>
                <a:gd name="T3" fmla="*/ 0 h 310"/>
                <a:gd name="T4" fmla="*/ 518 w 519"/>
                <a:gd name="T5" fmla="*/ 309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9" h="310">
                  <a:moveTo>
                    <a:pt x="0" y="297"/>
                  </a:moveTo>
                  <a:lnTo>
                    <a:pt x="256" y="0"/>
                  </a:lnTo>
                  <a:lnTo>
                    <a:pt x="518" y="309"/>
                  </a:lnTo>
                </a:path>
              </a:pathLst>
            </a:custGeom>
            <a:grpFill/>
            <a:ln w="47386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4052" y="517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>
              <a:off x="4421" y="521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 flipH="1">
              <a:off x="4161" y="508"/>
              <a:ext cx="266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4184" y="504"/>
              <a:ext cx="265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7853142" y="14664"/>
            <a:ext cx="1295400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SOUTH WHITING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39539" y="3120975"/>
            <a:ext cx="249379" cy="5905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57"/>
          <p:cNvSpPr txBox="1">
            <a:spLocks noChangeArrowheads="1"/>
          </p:cNvSpPr>
          <p:nvPr/>
        </p:nvSpPr>
        <p:spPr bwMode="auto">
          <a:xfrm>
            <a:off x="3576067" y="2417056"/>
            <a:ext cx="914400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FUEL PITS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 flipV="1">
            <a:off x="4266367" y="2632134"/>
            <a:ext cx="452933" cy="4888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772984" y="2487451"/>
            <a:ext cx="215934" cy="2462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559348" y="2605127"/>
            <a:ext cx="83535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57"/>
          <p:cNvSpPr txBox="1">
            <a:spLocks noChangeArrowheads="1"/>
          </p:cNvSpPr>
          <p:nvPr/>
        </p:nvSpPr>
        <p:spPr bwMode="auto">
          <a:xfrm>
            <a:off x="4095884" y="1971633"/>
            <a:ext cx="833883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HANGARS</a:t>
            </a:r>
          </a:p>
        </p:txBody>
      </p:sp>
      <p:sp>
        <p:nvSpPr>
          <p:cNvPr id="89" name="Freeform 88"/>
          <p:cNvSpPr/>
          <p:nvPr/>
        </p:nvSpPr>
        <p:spPr>
          <a:xfrm>
            <a:off x="798990" y="431018"/>
            <a:ext cx="7075503" cy="1442158"/>
          </a:xfrm>
          <a:custGeom>
            <a:avLst/>
            <a:gdLst>
              <a:gd name="connsiteX0" fmla="*/ 0 w 7075503"/>
              <a:gd name="connsiteY0" fmla="*/ 1424415 h 1442158"/>
              <a:gd name="connsiteX1" fmla="*/ 390618 w 7075503"/>
              <a:gd name="connsiteY1" fmla="*/ 1424415 h 1442158"/>
              <a:gd name="connsiteX2" fmla="*/ 426128 w 7075503"/>
              <a:gd name="connsiteY2" fmla="*/ 1415537 h 1442158"/>
              <a:gd name="connsiteX3" fmla="*/ 798991 w 7075503"/>
              <a:gd name="connsiteY3" fmla="*/ 1406660 h 1442158"/>
              <a:gd name="connsiteX4" fmla="*/ 887767 w 7075503"/>
              <a:gd name="connsiteY4" fmla="*/ 1388904 h 1442158"/>
              <a:gd name="connsiteX5" fmla="*/ 923278 w 7075503"/>
              <a:gd name="connsiteY5" fmla="*/ 1371149 h 1442158"/>
              <a:gd name="connsiteX6" fmla="*/ 1313895 w 7075503"/>
              <a:gd name="connsiteY6" fmla="*/ 1362271 h 1442158"/>
              <a:gd name="connsiteX7" fmla="*/ 2219418 w 7075503"/>
              <a:gd name="connsiteY7" fmla="*/ 1353394 h 1442158"/>
              <a:gd name="connsiteX8" fmla="*/ 2379216 w 7075503"/>
              <a:gd name="connsiteY8" fmla="*/ 1335638 h 1442158"/>
              <a:gd name="connsiteX9" fmla="*/ 2405849 w 7075503"/>
              <a:gd name="connsiteY9" fmla="*/ 1326761 h 1442158"/>
              <a:gd name="connsiteX10" fmla="*/ 2441360 w 7075503"/>
              <a:gd name="connsiteY10" fmla="*/ 1317883 h 1442158"/>
              <a:gd name="connsiteX11" fmla="*/ 2494626 w 7075503"/>
              <a:gd name="connsiteY11" fmla="*/ 1300128 h 1442158"/>
              <a:gd name="connsiteX12" fmla="*/ 2547892 w 7075503"/>
              <a:gd name="connsiteY12" fmla="*/ 1282372 h 1442158"/>
              <a:gd name="connsiteX13" fmla="*/ 2574525 w 7075503"/>
              <a:gd name="connsiteY13" fmla="*/ 1273495 h 1442158"/>
              <a:gd name="connsiteX14" fmla="*/ 2601158 w 7075503"/>
              <a:gd name="connsiteY14" fmla="*/ 1264617 h 1442158"/>
              <a:gd name="connsiteX15" fmla="*/ 2681057 w 7075503"/>
              <a:gd name="connsiteY15" fmla="*/ 1246862 h 1442158"/>
              <a:gd name="connsiteX16" fmla="*/ 2707690 w 7075503"/>
              <a:gd name="connsiteY16" fmla="*/ 1237984 h 1442158"/>
              <a:gd name="connsiteX17" fmla="*/ 2769833 w 7075503"/>
              <a:gd name="connsiteY17" fmla="*/ 1220229 h 1442158"/>
              <a:gd name="connsiteX18" fmla="*/ 2831977 w 7075503"/>
              <a:gd name="connsiteY18" fmla="*/ 1193596 h 1442158"/>
              <a:gd name="connsiteX19" fmla="*/ 2885243 w 7075503"/>
              <a:gd name="connsiteY19" fmla="*/ 1158085 h 1442158"/>
              <a:gd name="connsiteX20" fmla="*/ 2938509 w 7075503"/>
              <a:gd name="connsiteY20" fmla="*/ 1140330 h 1442158"/>
              <a:gd name="connsiteX21" fmla="*/ 2956264 w 7075503"/>
              <a:gd name="connsiteY21" fmla="*/ 1122574 h 1442158"/>
              <a:gd name="connsiteX22" fmla="*/ 3018408 w 7075503"/>
              <a:gd name="connsiteY22" fmla="*/ 1095941 h 1442158"/>
              <a:gd name="connsiteX23" fmla="*/ 3071674 w 7075503"/>
              <a:gd name="connsiteY23" fmla="*/ 1069308 h 1442158"/>
              <a:gd name="connsiteX24" fmla="*/ 3151573 w 7075503"/>
              <a:gd name="connsiteY24" fmla="*/ 1024920 h 1442158"/>
              <a:gd name="connsiteX25" fmla="*/ 3204839 w 7075503"/>
              <a:gd name="connsiteY25" fmla="*/ 998287 h 1442158"/>
              <a:gd name="connsiteX26" fmla="*/ 3231472 w 7075503"/>
              <a:gd name="connsiteY26" fmla="*/ 980532 h 1442158"/>
              <a:gd name="connsiteX27" fmla="*/ 3258105 w 7075503"/>
              <a:gd name="connsiteY27" fmla="*/ 971654 h 1442158"/>
              <a:gd name="connsiteX28" fmla="*/ 3284738 w 7075503"/>
              <a:gd name="connsiteY28" fmla="*/ 953899 h 1442158"/>
              <a:gd name="connsiteX29" fmla="*/ 3338004 w 7075503"/>
              <a:gd name="connsiteY29" fmla="*/ 936143 h 1442158"/>
              <a:gd name="connsiteX30" fmla="*/ 3364637 w 7075503"/>
              <a:gd name="connsiteY30" fmla="*/ 927265 h 1442158"/>
              <a:gd name="connsiteX31" fmla="*/ 3382393 w 7075503"/>
              <a:gd name="connsiteY31" fmla="*/ 909510 h 1442158"/>
              <a:gd name="connsiteX32" fmla="*/ 3417903 w 7075503"/>
              <a:gd name="connsiteY32" fmla="*/ 900632 h 1442158"/>
              <a:gd name="connsiteX33" fmla="*/ 3444536 w 7075503"/>
              <a:gd name="connsiteY33" fmla="*/ 891755 h 1442158"/>
              <a:gd name="connsiteX34" fmla="*/ 3524435 w 7075503"/>
              <a:gd name="connsiteY34" fmla="*/ 856244 h 1442158"/>
              <a:gd name="connsiteX35" fmla="*/ 3551068 w 7075503"/>
              <a:gd name="connsiteY35" fmla="*/ 847366 h 1442158"/>
              <a:gd name="connsiteX36" fmla="*/ 3577701 w 7075503"/>
              <a:gd name="connsiteY36" fmla="*/ 838489 h 1442158"/>
              <a:gd name="connsiteX37" fmla="*/ 3630967 w 7075503"/>
              <a:gd name="connsiteY37" fmla="*/ 802978 h 1442158"/>
              <a:gd name="connsiteX38" fmla="*/ 3710866 w 7075503"/>
              <a:gd name="connsiteY38" fmla="*/ 776345 h 1442158"/>
              <a:gd name="connsiteX39" fmla="*/ 3737499 w 7075503"/>
              <a:gd name="connsiteY39" fmla="*/ 767467 h 1442158"/>
              <a:gd name="connsiteX40" fmla="*/ 3764132 w 7075503"/>
              <a:gd name="connsiteY40" fmla="*/ 758590 h 1442158"/>
              <a:gd name="connsiteX41" fmla="*/ 3808521 w 7075503"/>
              <a:gd name="connsiteY41" fmla="*/ 731957 h 1442158"/>
              <a:gd name="connsiteX42" fmla="*/ 3852909 w 7075503"/>
              <a:gd name="connsiteY42" fmla="*/ 705324 h 1442158"/>
              <a:gd name="connsiteX43" fmla="*/ 3879542 w 7075503"/>
              <a:gd name="connsiteY43" fmla="*/ 687568 h 1442158"/>
              <a:gd name="connsiteX44" fmla="*/ 3906175 w 7075503"/>
              <a:gd name="connsiteY44" fmla="*/ 678691 h 1442158"/>
              <a:gd name="connsiteX45" fmla="*/ 3959441 w 7075503"/>
              <a:gd name="connsiteY45" fmla="*/ 652058 h 1442158"/>
              <a:gd name="connsiteX46" fmla="*/ 3986074 w 7075503"/>
              <a:gd name="connsiteY46" fmla="*/ 634302 h 1442158"/>
              <a:gd name="connsiteX47" fmla="*/ 4012707 w 7075503"/>
              <a:gd name="connsiteY47" fmla="*/ 625425 h 1442158"/>
              <a:gd name="connsiteX48" fmla="*/ 4057095 w 7075503"/>
              <a:gd name="connsiteY48" fmla="*/ 598792 h 1442158"/>
              <a:gd name="connsiteX49" fmla="*/ 4083728 w 7075503"/>
              <a:gd name="connsiteY49" fmla="*/ 581036 h 1442158"/>
              <a:gd name="connsiteX50" fmla="*/ 4110361 w 7075503"/>
              <a:gd name="connsiteY50" fmla="*/ 572159 h 1442158"/>
              <a:gd name="connsiteX51" fmla="*/ 4181383 w 7075503"/>
              <a:gd name="connsiteY51" fmla="*/ 554403 h 1442158"/>
              <a:gd name="connsiteX52" fmla="*/ 4234649 w 7075503"/>
              <a:gd name="connsiteY52" fmla="*/ 536648 h 1442158"/>
              <a:gd name="connsiteX53" fmla="*/ 4287915 w 7075503"/>
              <a:gd name="connsiteY53" fmla="*/ 518893 h 1442158"/>
              <a:gd name="connsiteX54" fmla="*/ 4314548 w 7075503"/>
              <a:gd name="connsiteY54" fmla="*/ 510015 h 1442158"/>
              <a:gd name="connsiteX55" fmla="*/ 4341181 w 7075503"/>
              <a:gd name="connsiteY55" fmla="*/ 492260 h 1442158"/>
              <a:gd name="connsiteX56" fmla="*/ 4394447 w 7075503"/>
              <a:gd name="connsiteY56" fmla="*/ 474504 h 1442158"/>
              <a:gd name="connsiteX57" fmla="*/ 4421080 w 7075503"/>
              <a:gd name="connsiteY57" fmla="*/ 465627 h 1442158"/>
              <a:gd name="connsiteX58" fmla="*/ 4447713 w 7075503"/>
              <a:gd name="connsiteY58" fmla="*/ 456749 h 1442158"/>
              <a:gd name="connsiteX59" fmla="*/ 4492101 w 7075503"/>
              <a:gd name="connsiteY59" fmla="*/ 447871 h 1442158"/>
              <a:gd name="connsiteX60" fmla="*/ 4518734 w 7075503"/>
              <a:gd name="connsiteY60" fmla="*/ 430116 h 1442158"/>
              <a:gd name="connsiteX61" fmla="*/ 4669655 w 7075503"/>
              <a:gd name="connsiteY61" fmla="*/ 412361 h 1442158"/>
              <a:gd name="connsiteX62" fmla="*/ 4767309 w 7075503"/>
              <a:gd name="connsiteY62" fmla="*/ 394605 h 1442158"/>
              <a:gd name="connsiteX63" fmla="*/ 4793942 w 7075503"/>
              <a:gd name="connsiteY63" fmla="*/ 385728 h 1442158"/>
              <a:gd name="connsiteX64" fmla="*/ 4838330 w 7075503"/>
              <a:gd name="connsiteY64" fmla="*/ 376850 h 1442158"/>
              <a:gd name="connsiteX65" fmla="*/ 4944862 w 7075503"/>
              <a:gd name="connsiteY65" fmla="*/ 359095 h 1442158"/>
              <a:gd name="connsiteX66" fmla="*/ 4998128 w 7075503"/>
              <a:gd name="connsiteY66" fmla="*/ 341339 h 1442158"/>
              <a:gd name="connsiteX67" fmla="*/ 5015884 w 7075503"/>
              <a:gd name="connsiteY67" fmla="*/ 323584 h 1442158"/>
              <a:gd name="connsiteX68" fmla="*/ 5069150 w 7075503"/>
              <a:gd name="connsiteY68" fmla="*/ 296951 h 1442158"/>
              <a:gd name="connsiteX69" fmla="*/ 5157927 w 7075503"/>
              <a:gd name="connsiteY69" fmla="*/ 234807 h 1442158"/>
              <a:gd name="connsiteX70" fmla="*/ 5211193 w 7075503"/>
              <a:gd name="connsiteY70" fmla="*/ 217052 h 1442158"/>
              <a:gd name="connsiteX71" fmla="*/ 5237826 w 7075503"/>
              <a:gd name="connsiteY71" fmla="*/ 208174 h 1442158"/>
              <a:gd name="connsiteX72" fmla="*/ 5273336 w 7075503"/>
              <a:gd name="connsiteY72" fmla="*/ 199297 h 1442158"/>
              <a:gd name="connsiteX73" fmla="*/ 5299969 w 7075503"/>
              <a:gd name="connsiteY73" fmla="*/ 190419 h 1442158"/>
              <a:gd name="connsiteX74" fmla="*/ 5344358 w 7075503"/>
              <a:gd name="connsiteY74" fmla="*/ 181541 h 1442158"/>
              <a:gd name="connsiteX75" fmla="*/ 5397624 w 7075503"/>
              <a:gd name="connsiteY75" fmla="*/ 163786 h 1442158"/>
              <a:gd name="connsiteX76" fmla="*/ 5433134 w 7075503"/>
              <a:gd name="connsiteY76" fmla="*/ 154908 h 1442158"/>
              <a:gd name="connsiteX77" fmla="*/ 5459767 w 7075503"/>
              <a:gd name="connsiteY77" fmla="*/ 146031 h 1442158"/>
              <a:gd name="connsiteX78" fmla="*/ 5566299 w 7075503"/>
              <a:gd name="connsiteY78" fmla="*/ 128275 h 1442158"/>
              <a:gd name="connsiteX79" fmla="*/ 5610688 w 7075503"/>
              <a:gd name="connsiteY79" fmla="*/ 119398 h 1442158"/>
              <a:gd name="connsiteX80" fmla="*/ 5672831 w 7075503"/>
              <a:gd name="connsiteY80" fmla="*/ 101642 h 1442158"/>
              <a:gd name="connsiteX81" fmla="*/ 5752730 w 7075503"/>
              <a:gd name="connsiteY81" fmla="*/ 92765 h 1442158"/>
              <a:gd name="connsiteX82" fmla="*/ 5788241 w 7075503"/>
              <a:gd name="connsiteY82" fmla="*/ 83887 h 1442158"/>
              <a:gd name="connsiteX83" fmla="*/ 5877018 w 7075503"/>
              <a:gd name="connsiteY83" fmla="*/ 66132 h 1442158"/>
              <a:gd name="connsiteX84" fmla="*/ 6045693 w 7075503"/>
              <a:gd name="connsiteY84" fmla="*/ 39499 h 1442158"/>
              <a:gd name="connsiteX85" fmla="*/ 6107837 w 7075503"/>
              <a:gd name="connsiteY85" fmla="*/ 30621 h 1442158"/>
              <a:gd name="connsiteX86" fmla="*/ 6223247 w 7075503"/>
              <a:gd name="connsiteY86" fmla="*/ 21743 h 1442158"/>
              <a:gd name="connsiteX87" fmla="*/ 6676008 w 7075503"/>
              <a:gd name="connsiteY87" fmla="*/ 21743 h 1442158"/>
              <a:gd name="connsiteX88" fmla="*/ 7075503 w 7075503"/>
              <a:gd name="connsiteY88" fmla="*/ 30621 h 144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075503" h="1442158">
                <a:moveTo>
                  <a:pt x="0" y="1424415"/>
                </a:moveTo>
                <a:cubicBezTo>
                  <a:pt x="153596" y="1455135"/>
                  <a:pt x="59895" y="1439798"/>
                  <a:pt x="390618" y="1424415"/>
                </a:cubicBezTo>
                <a:cubicBezTo>
                  <a:pt x="402806" y="1423848"/>
                  <a:pt x="413939" y="1416067"/>
                  <a:pt x="426128" y="1415537"/>
                </a:cubicBezTo>
                <a:cubicBezTo>
                  <a:pt x="550334" y="1410137"/>
                  <a:pt x="674703" y="1409619"/>
                  <a:pt x="798991" y="1406660"/>
                </a:cubicBezTo>
                <a:cubicBezTo>
                  <a:pt x="817405" y="1403591"/>
                  <a:pt x="866575" y="1396851"/>
                  <a:pt x="887767" y="1388904"/>
                </a:cubicBezTo>
                <a:cubicBezTo>
                  <a:pt x="900158" y="1384257"/>
                  <a:pt x="910070" y="1371975"/>
                  <a:pt x="923278" y="1371149"/>
                </a:cubicBezTo>
                <a:cubicBezTo>
                  <a:pt x="1053264" y="1363025"/>
                  <a:pt x="1183668" y="1364055"/>
                  <a:pt x="1313895" y="1362271"/>
                </a:cubicBezTo>
                <a:lnTo>
                  <a:pt x="2219418" y="1353394"/>
                </a:lnTo>
                <a:cubicBezTo>
                  <a:pt x="2273886" y="1348855"/>
                  <a:pt x="2326162" y="1347427"/>
                  <a:pt x="2379216" y="1335638"/>
                </a:cubicBezTo>
                <a:cubicBezTo>
                  <a:pt x="2388351" y="1333608"/>
                  <a:pt x="2396851" y="1329332"/>
                  <a:pt x="2405849" y="1326761"/>
                </a:cubicBezTo>
                <a:cubicBezTo>
                  <a:pt x="2417581" y="1323409"/>
                  <a:pt x="2429673" y="1321389"/>
                  <a:pt x="2441360" y="1317883"/>
                </a:cubicBezTo>
                <a:cubicBezTo>
                  <a:pt x="2459286" y="1312505"/>
                  <a:pt x="2476871" y="1306046"/>
                  <a:pt x="2494626" y="1300128"/>
                </a:cubicBezTo>
                <a:lnTo>
                  <a:pt x="2547892" y="1282372"/>
                </a:lnTo>
                <a:lnTo>
                  <a:pt x="2574525" y="1273495"/>
                </a:lnTo>
                <a:cubicBezTo>
                  <a:pt x="2583403" y="1270536"/>
                  <a:pt x="2591982" y="1266452"/>
                  <a:pt x="2601158" y="1264617"/>
                </a:cubicBezTo>
                <a:cubicBezTo>
                  <a:pt x="2631654" y="1258518"/>
                  <a:pt x="2651815" y="1255217"/>
                  <a:pt x="2681057" y="1246862"/>
                </a:cubicBezTo>
                <a:cubicBezTo>
                  <a:pt x="2690055" y="1244291"/>
                  <a:pt x="2698692" y="1240555"/>
                  <a:pt x="2707690" y="1237984"/>
                </a:cubicBezTo>
                <a:cubicBezTo>
                  <a:pt x="2785747" y="1215681"/>
                  <a:pt x="2705956" y="1241520"/>
                  <a:pt x="2769833" y="1220229"/>
                </a:cubicBezTo>
                <a:cubicBezTo>
                  <a:pt x="2866769" y="1155603"/>
                  <a:pt x="2717330" y="1250919"/>
                  <a:pt x="2831977" y="1193596"/>
                </a:cubicBezTo>
                <a:cubicBezTo>
                  <a:pt x="2851064" y="1184053"/>
                  <a:pt x="2864999" y="1164833"/>
                  <a:pt x="2885243" y="1158085"/>
                </a:cubicBezTo>
                <a:lnTo>
                  <a:pt x="2938509" y="1140330"/>
                </a:lnTo>
                <a:cubicBezTo>
                  <a:pt x="2944427" y="1134411"/>
                  <a:pt x="2949300" y="1127217"/>
                  <a:pt x="2956264" y="1122574"/>
                </a:cubicBezTo>
                <a:cubicBezTo>
                  <a:pt x="3011674" y="1085634"/>
                  <a:pt x="2971068" y="1119611"/>
                  <a:pt x="3018408" y="1095941"/>
                </a:cubicBezTo>
                <a:cubicBezTo>
                  <a:pt x="3087247" y="1061522"/>
                  <a:pt x="3004731" y="1091623"/>
                  <a:pt x="3071674" y="1069308"/>
                </a:cubicBezTo>
                <a:cubicBezTo>
                  <a:pt x="3155260" y="985722"/>
                  <a:pt x="3021223" y="1111818"/>
                  <a:pt x="3151573" y="1024920"/>
                </a:cubicBezTo>
                <a:cubicBezTo>
                  <a:pt x="3227899" y="974037"/>
                  <a:pt x="3131329" y="1035042"/>
                  <a:pt x="3204839" y="998287"/>
                </a:cubicBezTo>
                <a:cubicBezTo>
                  <a:pt x="3214382" y="993515"/>
                  <a:pt x="3221929" y="985304"/>
                  <a:pt x="3231472" y="980532"/>
                </a:cubicBezTo>
                <a:cubicBezTo>
                  <a:pt x="3239842" y="976347"/>
                  <a:pt x="3249735" y="975839"/>
                  <a:pt x="3258105" y="971654"/>
                </a:cubicBezTo>
                <a:cubicBezTo>
                  <a:pt x="3267648" y="966882"/>
                  <a:pt x="3274988" y="958232"/>
                  <a:pt x="3284738" y="953899"/>
                </a:cubicBezTo>
                <a:cubicBezTo>
                  <a:pt x="3301841" y="946298"/>
                  <a:pt x="3320249" y="942062"/>
                  <a:pt x="3338004" y="936143"/>
                </a:cubicBezTo>
                <a:lnTo>
                  <a:pt x="3364637" y="927265"/>
                </a:lnTo>
                <a:cubicBezTo>
                  <a:pt x="3370556" y="921347"/>
                  <a:pt x="3374907" y="913253"/>
                  <a:pt x="3382393" y="909510"/>
                </a:cubicBezTo>
                <a:cubicBezTo>
                  <a:pt x="3393306" y="904054"/>
                  <a:pt x="3406171" y="903984"/>
                  <a:pt x="3417903" y="900632"/>
                </a:cubicBezTo>
                <a:cubicBezTo>
                  <a:pt x="3426901" y="898061"/>
                  <a:pt x="3435658" y="894714"/>
                  <a:pt x="3444536" y="891755"/>
                </a:cubicBezTo>
                <a:cubicBezTo>
                  <a:pt x="3486742" y="863617"/>
                  <a:pt x="3461046" y="877374"/>
                  <a:pt x="3524435" y="856244"/>
                </a:cubicBezTo>
                <a:lnTo>
                  <a:pt x="3551068" y="847366"/>
                </a:lnTo>
                <a:lnTo>
                  <a:pt x="3577701" y="838489"/>
                </a:lnTo>
                <a:cubicBezTo>
                  <a:pt x="3595456" y="826652"/>
                  <a:pt x="3610723" y="809726"/>
                  <a:pt x="3630967" y="802978"/>
                </a:cubicBezTo>
                <a:lnTo>
                  <a:pt x="3710866" y="776345"/>
                </a:lnTo>
                <a:lnTo>
                  <a:pt x="3737499" y="767467"/>
                </a:lnTo>
                <a:lnTo>
                  <a:pt x="3764132" y="758590"/>
                </a:lnTo>
                <a:cubicBezTo>
                  <a:pt x="3809124" y="713598"/>
                  <a:pt x="3750895" y="766533"/>
                  <a:pt x="3808521" y="731957"/>
                </a:cubicBezTo>
                <a:cubicBezTo>
                  <a:pt x="3869451" y="695399"/>
                  <a:pt x="3777463" y="730471"/>
                  <a:pt x="3852909" y="705324"/>
                </a:cubicBezTo>
                <a:cubicBezTo>
                  <a:pt x="3861787" y="699405"/>
                  <a:pt x="3869999" y="692340"/>
                  <a:pt x="3879542" y="687568"/>
                </a:cubicBezTo>
                <a:cubicBezTo>
                  <a:pt x="3887912" y="683383"/>
                  <a:pt x="3898151" y="683506"/>
                  <a:pt x="3906175" y="678691"/>
                </a:cubicBezTo>
                <a:cubicBezTo>
                  <a:pt x="3962710" y="644770"/>
                  <a:pt x="3871855" y="673953"/>
                  <a:pt x="3959441" y="652058"/>
                </a:cubicBezTo>
                <a:cubicBezTo>
                  <a:pt x="3968319" y="646139"/>
                  <a:pt x="3976531" y="639074"/>
                  <a:pt x="3986074" y="634302"/>
                </a:cubicBezTo>
                <a:cubicBezTo>
                  <a:pt x="3994444" y="630117"/>
                  <a:pt x="4004683" y="630240"/>
                  <a:pt x="4012707" y="625425"/>
                </a:cubicBezTo>
                <a:cubicBezTo>
                  <a:pt x="4073637" y="588867"/>
                  <a:pt x="3981649" y="623939"/>
                  <a:pt x="4057095" y="598792"/>
                </a:cubicBezTo>
                <a:cubicBezTo>
                  <a:pt x="4065973" y="592873"/>
                  <a:pt x="4074185" y="585808"/>
                  <a:pt x="4083728" y="581036"/>
                </a:cubicBezTo>
                <a:cubicBezTo>
                  <a:pt x="4092098" y="576851"/>
                  <a:pt x="4101333" y="574621"/>
                  <a:pt x="4110361" y="572159"/>
                </a:cubicBezTo>
                <a:cubicBezTo>
                  <a:pt x="4133904" y="565738"/>
                  <a:pt x="4158233" y="562120"/>
                  <a:pt x="4181383" y="554403"/>
                </a:cubicBezTo>
                <a:lnTo>
                  <a:pt x="4234649" y="536648"/>
                </a:lnTo>
                <a:lnTo>
                  <a:pt x="4287915" y="518893"/>
                </a:lnTo>
                <a:cubicBezTo>
                  <a:pt x="4296793" y="515934"/>
                  <a:pt x="4306762" y="515206"/>
                  <a:pt x="4314548" y="510015"/>
                </a:cubicBezTo>
                <a:cubicBezTo>
                  <a:pt x="4323426" y="504097"/>
                  <a:pt x="4331431" y="496593"/>
                  <a:pt x="4341181" y="492260"/>
                </a:cubicBezTo>
                <a:cubicBezTo>
                  <a:pt x="4358284" y="484659"/>
                  <a:pt x="4376692" y="480422"/>
                  <a:pt x="4394447" y="474504"/>
                </a:cubicBezTo>
                <a:lnTo>
                  <a:pt x="4421080" y="465627"/>
                </a:lnTo>
                <a:cubicBezTo>
                  <a:pt x="4429958" y="462668"/>
                  <a:pt x="4438537" y="458584"/>
                  <a:pt x="4447713" y="456749"/>
                </a:cubicBezTo>
                <a:lnTo>
                  <a:pt x="4492101" y="447871"/>
                </a:lnTo>
                <a:cubicBezTo>
                  <a:pt x="4500979" y="441953"/>
                  <a:pt x="4508744" y="433862"/>
                  <a:pt x="4518734" y="430116"/>
                </a:cubicBezTo>
                <a:cubicBezTo>
                  <a:pt x="4550469" y="418216"/>
                  <a:pt x="4660484" y="413125"/>
                  <a:pt x="4669655" y="412361"/>
                </a:cubicBezTo>
                <a:cubicBezTo>
                  <a:pt x="4730731" y="392002"/>
                  <a:pt x="4656895" y="414680"/>
                  <a:pt x="4767309" y="394605"/>
                </a:cubicBezTo>
                <a:cubicBezTo>
                  <a:pt x="4776516" y="392931"/>
                  <a:pt x="4784864" y="387998"/>
                  <a:pt x="4793942" y="385728"/>
                </a:cubicBezTo>
                <a:cubicBezTo>
                  <a:pt x="4808581" y="382068"/>
                  <a:pt x="4823471" y="379472"/>
                  <a:pt x="4838330" y="376850"/>
                </a:cubicBezTo>
                <a:lnTo>
                  <a:pt x="4944862" y="359095"/>
                </a:lnTo>
                <a:cubicBezTo>
                  <a:pt x="4962617" y="353176"/>
                  <a:pt x="4984894" y="354573"/>
                  <a:pt x="4998128" y="341339"/>
                </a:cubicBezTo>
                <a:cubicBezTo>
                  <a:pt x="5004047" y="335421"/>
                  <a:pt x="5008707" y="327890"/>
                  <a:pt x="5015884" y="323584"/>
                </a:cubicBezTo>
                <a:cubicBezTo>
                  <a:pt x="5125804" y="257633"/>
                  <a:pt x="4951310" y="381123"/>
                  <a:pt x="5069150" y="296951"/>
                </a:cubicBezTo>
                <a:cubicBezTo>
                  <a:pt x="5086878" y="284288"/>
                  <a:pt x="5142617" y="239910"/>
                  <a:pt x="5157927" y="234807"/>
                </a:cubicBezTo>
                <a:lnTo>
                  <a:pt x="5211193" y="217052"/>
                </a:lnTo>
                <a:cubicBezTo>
                  <a:pt x="5220071" y="214093"/>
                  <a:pt x="5228747" y="210444"/>
                  <a:pt x="5237826" y="208174"/>
                </a:cubicBezTo>
                <a:cubicBezTo>
                  <a:pt x="5249663" y="205215"/>
                  <a:pt x="5261605" y="202649"/>
                  <a:pt x="5273336" y="199297"/>
                </a:cubicBezTo>
                <a:cubicBezTo>
                  <a:pt x="5282334" y="196726"/>
                  <a:pt x="5290891" y="192689"/>
                  <a:pt x="5299969" y="190419"/>
                </a:cubicBezTo>
                <a:cubicBezTo>
                  <a:pt x="5314608" y="186759"/>
                  <a:pt x="5329800" y="185511"/>
                  <a:pt x="5344358" y="181541"/>
                </a:cubicBezTo>
                <a:cubicBezTo>
                  <a:pt x="5362414" y="176617"/>
                  <a:pt x="5379467" y="168325"/>
                  <a:pt x="5397624" y="163786"/>
                </a:cubicBezTo>
                <a:cubicBezTo>
                  <a:pt x="5409461" y="160827"/>
                  <a:pt x="5421402" y="158260"/>
                  <a:pt x="5433134" y="154908"/>
                </a:cubicBezTo>
                <a:cubicBezTo>
                  <a:pt x="5442132" y="152337"/>
                  <a:pt x="5450591" y="147866"/>
                  <a:pt x="5459767" y="146031"/>
                </a:cubicBezTo>
                <a:cubicBezTo>
                  <a:pt x="5495068" y="138971"/>
                  <a:pt x="5530997" y="135335"/>
                  <a:pt x="5566299" y="128275"/>
                </a:cubicBezTo>
                <a:cubicBezTo>
                  <a:pt x="5581095" y="125316"/>
                  <a:pt x="5596049" y="123058"/>
                  <a:pt x="5610688" y="119398"/>
                </a:cubicBezTo>
                <a:cubicBezTo>
                  <a:pt x="5647813" y="110117"/>
                  <a:pt x="5629655" y="108284"/>
                  <a:pt x="5672831" y="101642"/>
                </a:cubicBezTo>
                <a:cubicBezTo>
                  <a:pt x="5699316" y="97567"/>
                  <a:pt x="5726097" y="95724"/>
                  <a:pt x="5752730" y="92765"/>
                </a:cubicBezTo>
                <a:cubicBezTo>
                  <a:pt x="5764567" y="89806"/>
                  <a:pt x="5776277" y="86280"/>
                  <a:pt x="5788241" y="83887"/>
                </a:cubicBezTo>
                <a:cubicBezTo>
                  <a:pt x="5897101" y="62114"/>
                  <a:pt x="5794518" y="86755"/>
                  <a:pt x="5877018" y="66132"/>
                </a:cubicBezTo>
                <a:cubicBezTo>
                  <a:pt x="5931113" y="12034"/>
                  <a:pt x="5882159" y="53127"/>
                  <a:pt x="6045693" y="39499"/>
                </a:cubicBezTo>
                <a:cubicBezTo>
                  <a:pt x="6066546" y="37761"/>
                  <a:pt x="6087016" y="32703"/>
                  <a:pt x="6107837" y="30621"/>
                </a:cubicBezTo>
                <a:cubicBezTo>
                  <a:pt x="6146229" y="26782"/>
                  <a:pt x="6184777" y="24702"/>
                  <a:pt x="6223247" y="21743"/>
                </a:cubicBezTo>
                <a:cubicBezTo>
                  <a:pt x="6392786" y="-20643"/>
                  <a:pt x="6257200" y="9945"/>
                  <a:pt x="6676008" y="21743"/>
                </a:cubicBezTo>
                <a:cubicBezTo>
                  <a:pt x="7083006" y="33208"/>
                  <a:pt x="6702725" y="30621"/>
                  <a:pt x="7075503" y="30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81867" y="1127403"/>
            <a:ext cx="1930337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NORTH WHITING AIRSPACE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026"/>
            <a:ext cx="1828959" cy="688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934"/>
            <a:ext cx="2548349" cy="1371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" y="4613351"/>
            <a:ext cx="3084843" cy="1560711"/>
          </a:xfrm>
          <a:prstGeom prst="rect">
            <a:avLst/>
          </a:prstGeom>
        </p:spPr>
      </p:pic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7387505" y="4029704"/>
            <a:ext cx="1219200" cy="469359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GRESS </a:t>
            </a:r>
            <a:r>
              <a:rPr lang="en-US" altLang="en-US" sz="1400" b="1" kern="0" noProof="0" dirty="0">
                <a:solidFill>
                  <a:srgbClr val="000000"/>
                </a:solidFill>
                <a:latin typeface="Calibri" pitchFamily="34" charset="0"/>
              </a:rPr>
              <a:t>135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kern="0" noProof="0" dirty="0">
                <a:solidFill>
                  <a:srgbClr val="000000"/>
                </a:solidFill>
                <a:latin typeface="Calibri" pitchFamily="34" charset="0"/>
              </a:rPr>
              <a:t>TO ABLE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44" name="Group 173"/>
          <p:cNvGrpSpPr>
            <a:grpSpLocks noChangeAspect="1"/>
          </p:cNvGrpSpPr>
          <p:nvPr/>
        </p:nvGrpSpPr>
        <p:grpSpPr bwMode="auto">
          <a:xfrm rot="7919928">
            <a:off x="7328705" y="4338333"/>
            <a:ext cx="399982" cy="1239249"/>
            <a:chOff x="4048" y="213"/>
            <a:chExt cx="519" cy="1608"/>
          </a:xfrm>
          <a:solidFill>
            <a:srgbClr val="00B050"/>
          </a:solidFill>
        </p:grpSpPr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048" y="213"/>
              <a:ext cx="519" cy="310"/>
            </a:xfrm>
            <a:custGeom>
              <a:avLst/>
              <a:gdLst>
                <a:gd name="T0" fmla="*/ 0 w 519"/>
                <a:gd name="T1" fmla="*/ 297 h 310"/>
                <a:gd name="T2" fmla="*/ 256 w 519"/>
                <a:gd name="T3" fmla="*/ 0 h 310"/>
                <a:gd name="T4" fmla="*/ 518 w 519"/>
                <a:gd name="T5" fmla="*/ 309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9" h="310">
                  <a:moveTo>
                    <a:pt x="0" y="297"/>
                  </a:moveTo>
                  <a:lnTo>
                    <a:pt x="256" y="0"/>
                  </a:lnTo>
                  <a:lnTo>
                    <a:pt x="518" y="309"/>
                  </a:lnTo>
                </a:path>
              </a:pathLst>
            </a:custGeom>
            <a:grpFill/>
            <a:ln w="47386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4052" y="517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4421" y="521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H="1">
              <a:off x="4161" y="508"/>
              <a:ext cx="266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4184" y="504"/>
              <a:ext cx="265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7391063" y="5484680"/>
            <a:ext cx="1747495" cy="138499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- Cruise Formation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- 100KIAS, 900’MSL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-Normal Lighting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 BTN 4, 121.95, 0100</a:t>
            </a:r>
            <a:endParaRPr lang="en-US" altLang="en-US" sz="1200" b="1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O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:</a:t>
            </a:r>
            <a:r>
              <a:rPr kumimoji="0" lang="en-US" altLang="en-US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KNSE, MX Pattern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baseline="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altLang="en-US" sz="1200" b="1" kern="0" baseline="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 GTN Route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047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3154-F94D-487B-85BA-ED8928BA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48585-5338-415B-A13D-20A12B52A9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ROUTE FROM </a:t>
            </a:r>
            <a:r>
              <a:rPr lang="en-US" dirty="0" err="1">
                <a:solidFill>
                  <a:srgbClr val="FF0000"/>
                </a:solidFill>
              </a:rPr>
              <a:t>NDZ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dirty="0" err="1">
                <a:solidFill>
                  <a:srgbClr val="FF0000"/>
                </a:solidFill>
              </a:rPr>
              <a:t>ENROUTE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snipping tool on </a:t>
            </a:r>
            <a:r>
              <a:rPr lang="en-US" dirty="0" err="1">
                <a:solidFill>
                  <a:srgbClr val="FF0000"/>
                </a:solidFill>
              </a:rPr>
              <a:t>jmps</a:t>
            </a:r>
            <a:r>
              <a:rPr lang="en-US" dirty="0">
                <a:solidFill>
                  <a:srgbClr val="FF0000"/>
                </a:solidFill>
              </a:rPr>
              <a:t> computers to capture route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</a:rPr>
              <a:t>JOGAIR</a:t>
            </a:r>
            <a:r>
              <a:rPr lang="en-US" dirty="0">
                <a:solidFill>
                  <a:srgbClr val="FF0000"/>
                </a:solidFill>
              </a:rPr>
              <a:t> 1:250k or sectional, whatever used when printing out route.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Ok to break it into multiple slides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08E00-365C-4397-8F39-EA01B13FEA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58D9-E6D0-4269-B95B-DC634000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1C814-D483-433F-ADE3-BD07772BA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207250-0FBA-4995-BB0E-EE94C245C21F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4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2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Drop a picture of your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 here from the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 diagram </a:t>
            </a:r>
            <a:r>
              <a:rPr lang="en-US" dirty="0" err="1">
                <a:solidFill>
                  <a:srgbClr val="FF0000"/>
                </a:solidFill>
              </a:rPr>
              <a:t>PPT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MAKE SURE TO UPDATE THE INFORMATION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Refer slide 1 on the LZ diagram PPT</a:t>
            </a:r>
          </a:p>
        </p:txBody>
      </p:sp>
    </p:spTree>
    <p:extLst>
      <p:ext uri="{BB962C8B-B14F-4D97-AF65-F5344CB8AC3E}">
        <p14:creationId xmlns:p14="http://schemas.microsoft.com/office/powerpoint/2010/main" val="196136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3154-F94D-487B-85BA-ED8928BA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08E00-365C-4397-8F39-EA01B13FEA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48585-5338-415B-A13D-20A12B52A984}"/>
              </a:ext>
            </a:extLst>
          </p:cNvPr>
          <p:cNvSpPr txBox="1">
            <a:spLocks/>
          </p:cNvSpPr>
          <p:nvPr/>
        </p:nvSpPr>
        <p:spPr bwMode="auto">
          <a:xfrm>
            <a:off x="635000" y="17526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2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ROUTE FROM </a:t>
            </a:r>
            <a:r>
              <a:rPr lang="en-US" dirty="0" err="1">
                <a:solidFill>
                  <a:srgbClr val="FF0000"/>
                </a:solidFill>
              </a:rPr>
              <a:t>ENROUTE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  TO FOB!!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snipping tool on </a:t>
            </a:r>
            <a:r>
              <a:rPr lang="en-US" dirty="0" err="1">
                <a:solidFill>
                  <a:srgbClr val="FF0000"/>
                </a:solidFill>
              </a:rPr>
              <a:t>jmps</a:t>
            </a:r>
            <a:r>
              <a:rPr lang="en-US" dirty="0">
                <a:solidFill>
                  <a:srgbClr val="FF0000"/>
                </a:solidFill>
              </a:rPr>
              <a:t> computers to capture route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</a:rPr>
              <a:t>JOGAIR</a:t>
            </a:r>
            <a:r>
              <a:rPr lang="en-US" dirty="0">
                <a:solidFill>
                  <a:srgbClr val="FF0000"/>
                </a:solidFill>
              </a:rPr>
              <a:t> 1:250k or sectional, whatever used when printing out route.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Ok to break it into multiple slides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58D9-E6D0-4269-B95B-DC634000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7250-0FBA-4995-BB0E-EE94C245C2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Drop a picture of your OUT-IN location here from the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 diagram </a:t>
            </a:r>
            <a:r>
              <a:rPr lang="en-US" dirty="0" err="1">
                <a:solidFill>
                  <a:srgbClr val="FF0000"/>
                </a:solidFill>
              </a:rPr>
              <a:t>PPT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MAKE SURE TO UPDATE THE INFORMATION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Refer to slide 1 on the LZ diagram PPT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1C814-D483-433F-ADE3-BD07772BA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3154-F94D-487B-85BA-ED8928BA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08E00-365C-4397-8F39-EA01B13FEA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48585-5338-415B-A13D-20A12B52A984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4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2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ROUTE FROM FOB TO </a:t>
            </a:r>
            <a:r>
              <a:rPr lang="en-US" dirty="0" err="1">
                <a:solidFill>
                  <a:srgbClr val="FF0000"/>
                </a:solidFill>
              </a:rPr>
              <a:t>ENROUTE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snipping tool on </a:t>
            </a:r>
            <a:r>
              <a:rPr lang="en-US" dirty="0" err="1">
                <a:solidFill>
                  <a:srgbClr val="FF0000"/>
                </a:solidFill>
              </a:rPr>
              <a:t>jmps</a:t>
            </a:r>
            <a:r>
              <a:rPr lang="en-US" dirty="0">
                <a:solidFill>
                  <a:srgbClr val="FF0000"/>
                </a:solidFill>
              </a:rPr>
              <a:t> computers to capture route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</a:rPr>
              <a:t>JOGAIR</a:t>
            </a:r>
            <a:r>
              <a:rPr lang="en-US" dirty="0">
                <a:solidFill>
                  <a:srgbClr val="FF0000"/>
                </a:solidFill>
              </a:rPr>
              <a:t> 1:250k or sectional, whatever used when printing out route.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Ok to break it into multiple slides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7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58D9-E6D0-4269-B95B-DC634000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1C814-D483-433F-ADE3-BD07772BA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207250-0FBA-4995-BB0E-EE94C245C21F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4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2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Drop a picture of your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 here from the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 diagram </a:t>
            </a:r>
            <a:r>
              <a:rPr lang="en-US" dirty="0" err="1">
                <a:solidFill>
                  <a:srgbClr val="FF0000"/>
                </a:solidFill>
              </a:rPr>
              <a:t>PPT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MAKE SURE TO UPDATE THE INFORMATION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Refer to slide 1 on the LZ diagram PPT</a:t>
            </a:r>
          </a:p>
        </p:txBody>
      </p:sp>
    </p:spTree>
    <p:extLst>
      <p:ext uri="{BB962C8B-B14F-4D97-AF65-F5344CB8AC3E}">
        <p14:creationId xmlns:p14="http://schemas.microsoft.com/office/powerpoint/2010/main" val="388569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3154-F94D-487B-85BA-ED8928BA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08E00-365C-4397-8F39-EA01B13FEA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48585-5338-415B-A13D-20A12B52A984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4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25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13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ROUTE FROM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ENROUTE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LZ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dirty="0" err="1">
                <a:solidFill>
                  <a:srgbClr val="FF0000"/>
                </a:solidFill>
              </a:rPr>
              <a:t>NDZ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snipping tool on </a:t>
            </a:r>
            <a:r>
              <a:rPr lang="en-US" dirty="0" err="1">
                <a:solidFill>
                  <a:srgbClr val="FF0000"/>
                </a:solidFill>
              </a:rPr>
              <a:t>jmps</a:t>
            </a:r>
            <a:r>
              <a:rPr lang="en-US" dirty="0">
                <a:solidFill>
                  <a:srgbClr val="FF0000"/>
                </a:solidFill>
              </a:rPr>
              <a:t> computers to capture route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</a:rPr>
              <a:t>JOGAIR</a:t>
            </a:r>
            <a:r>
              <a:rPr lang="en-US" dirty="0">
                <a:solidFill>
                  <a:srgbClr val="FF0000"/>
                </a:solidFill>
              </a:rPr>
              <a:t> 1:250k or sectional, whatever used when printing out route.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Ok to break it into multiple slides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2039" t="17723" r="30461" b="14129"/>
          <a:stretch/>
        </p:blipFill>
        <p:spPr>
          <a:xfrm>
            <a:off x="0" y="0"/>
            <a:ext cx="9131118" cy="6858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766958" y="713555"/>
            <a:ext cx="1377042" cy="1146779"/>
            <a:chOff x="-2819400" y="166108"/>
            <a:chExt cx="1377042" cy="1146779"/>
          </a:xfrm>
        </p:grpSpPr>
        <p:sp>
          <p:nvSpPr>
            <p:cNvPr id="25" name="Rectangle 24"/>
            <p:cNvSpPr/>
            <p:nvPr/>
          </p:nvSpPr>
          <p:spPr>
            <a:xfrm>
              <a:off x="-2734628" y="188852"/>
              <a:ext cx="1247775" cy="112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2819400" y="166108"/>
              <a:ext cx="1377042" cy="1051298"/>
              <a:chOff x="-1508760" y="313191"/>
              <a:chExt cx="1377042" cy="1292903"/>
            </a:xfrm>
            <a:noFill/>
          </p:grpSpPr>
          <p:grpSp>
            <p:nvGrpSpPr>
              <p:cNvPr id="28" name="Group 27"/>
              <p:cNvGrpSpPr/>
              <p:nvPr/>
            </p:nvGrpSpPr>
            <p:grpSpPr>
              <a:xfrm>
                <a:off x="-1219200" y="313191"/>
                <a:ext cx="838200" cy="1102268"/>
                <a:chOff x="-1219200" y="313191"/>
                <a:chExt cx="838200" cy="1102268"/>
              </a:xfrm>
              <a:grpFill/>
            </p:grpSpPr>
            <p:sp>
              <p:nvSpPr>
                <p:cNvPr id="40" name="Oval 39"/>
                <p:cNvSpPr/>
                <p:nvPr/>
              </p:nvSpPr>
              <p:spPr>
                <a:xfrm>
                  <a:off x="-1219200" y="554090"/>
                  <a:ext cx="838200" cy="86136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0"/>
                </p:cNvCxnSpPr>
                <p:nvPr/>
              </p:nvCxnSpPr>
              <p:spPr>
                <a:xfrm flipV="1">
                  <a:off x="-800100" y="313191"/>
                  <a:ext cx="0" cy="24089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>
                <a:stCxn id="40" idx="0"/>
                <a:endCxn id="40" idx="4"/>
              </p:cNvCxnSpPr>
              <p:nvPr/>
            </p:nvCxnSpPr>
            <p:spPr>
              <a:xfrm>
                <a:off x="-800100" y="554090"/>
                <a:ext cx="0" cy="86136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0" idx="2"/>
                <a:endCxn id="40" idx="6"/>
              </p:cNvCxnSpPr>
              <p:nvPr/>
            </p:nvCxnSpPr>
            <p:spPr>
              <a:xfrm>
                <a:off x="-1219200" y="984775"/>
                <a:ext cx="838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40" idx="3"/>
                <a:endCxn id="40" idx="7"/>
              </p:cNvCxnSpPr>
              <p:nvPr/>
            </p:nvCxnSpPr>
            <p:spPr>
              <a:xfrm flipV="1">
                <a:off x="-1096448" y="680235"/>
                <a:ext cx="592696" cy="6090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0" idx="5"/>
                <a:endCxn id="40" idx="1"/>
              </p:cNvCxnSpPr>
              <p:nvPr/>
            </p:nvCxnSpPr>
            <p:spPr>
              <a:xfrm flipH="1" flipV="1">
                <a:off x="-1096448" y="680235"/>
                <a:ext cx="592696" cy="6090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-577850" y="527050"/>
                <a:ext cx="300082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45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431800" y="869950"/>
                <a:ext cx="300082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90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-577850" y="1232356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135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980090" y="1390650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180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1369630" y="1250950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225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1508760" y="879187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270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1375235" y="501264"/>
                <a:ext cx="3577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</a:rPr>
                  <a:t>315</a:t>
                </a:r>
              </a:p>
            </p:txBody>
          </p:sp>
        </p:grpSp>
        <p:sp>
          <p:nvSpPr>
            <p:cNvPr id="27" name="TextBox 43"/>
            <p:cNvSpPr txBox="1">
              <a:spLocks noChangeArrowheads="1"/>
            </p:cNvSpPr>
            <p:nvPr/>
          </p:nvSpPr>
          <p:spPr bwMode="auto">
            <a:xfrm>
              <a:off x="-2398966" y="1143610"/>
              <a:ext cx="60785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500" dirty="0">
                  <a:solidFill>
                    <a:srgbClr val="000000"/>
                  </a:solidFill>
                </a:rPr>
                <a:t>MAG VAR -2.0</a:t>
              </a:r>
            </a:p>
          </p:txBody>
        </p:sp>
      </p:grp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039523" y="6082209"/>
            <a:ext cx="1219200" cy="469359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INGRESS </a:t>
            </a:r>
            <a:r>
              <a:rPr lang="en-US" altLang="en-US" sz="1400" b="1" kern="0" noProof="0" dirty="0">
                <a:solidFill>
                  <a:srgbClr val="000000"/>
                </a:solidFill>
                <a:latin typeface="Calibri" pitchFamily="34" charset="0"/>
              </a:rPr>
              <a:t>051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kern="0" dirty="0">
                <a:solidFill>
                  <a:srgbClr val="000000"/>
                </a:solidFill>
                <a:latin typeface="Calibri" pitchFamily="34" charset="0"/>
              </a:rPr>
              <a:t>FROM IGOR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70" name="Group 173"/>
          <p:cNvGrpSpPr>
            <a:grpSpLocks noChangeAspect="1"/>
          </p:cNvGrpSpPr>
          <p:nvPr/>
        </p:nvGrpSpPr>
        <p:grpSpPr bwMode="auto">
          <a:xfrm rot="2435787">
            <a:off x="3555819" y="5502187"/>
            <a:ext cx="399982" cy="1239249"/>
            <a:chOff x="4048" y="213"/>
            <a:chExt cx="519" cy="1608"/>
          </a:xfrm>
          <a:solidFill>
            <a:srgbClr val="00B050"/>
          </a:solidFill>
        </p:grpSpPr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4048" y="213"/>
              <a:ext cx="519" cy="310"/>
            </a:xfrm>
            <a:custGeom>
              <a:avLst/>
              <a:gdLst>
                <a:gd name="T0" fmla="*/ 0 w 519"/>
                <a:gd name="T1" fmla="*/ 297 h 310"/>
                <a:gd name="T2" fmla="*/ 256 w 519"/>
                <a:gd name="T3" fmla="*/ 0 h 310"/>
                <a:gd name="T4" fmla="*/ 518 w 519"/>
                <a:gd name="T5" fmla="*/ 309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9" h="310">
                  <a:moveTo>
                    <a:pt x="0" y="297"/>
                  </a:moveTo>
                  <a:lnTo>
                    <a:pt x="256" y="0"/>
                  </a:lnTo>
                  <a:lnTo>
                    <a:pt x="518" y="309"/>
                  </a:lnTo>
                </a:path>
              </a:pathLst>
            </a:custGeom>
            <a:grpFill/>
            <a:ln w="47386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4052" y="517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>
              <a:off x="4421" y="521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 flipH="1">
              <a:off x="4161" y="508"/>
              <a:ext cx="266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4184" y="504"/>
              <a:ext cx="265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7853142" y="14664"/>
            <a:ext cx="1295400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SOUTH WHITING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39539" y="3120975"/>
            <a:ext cx="249379" cy="5905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57"/>
          <p:cNvSpPr txBox="1">
            <a:spLocks noChangeArrowheads="1"/>
          </p:cNvSpPr>
          <p:nvPr/>
        </p:nvSpPr>
        <p:spPr bwMode="auto">
          <a:xfrm>
            <a:off x="3576067" y="2417056"/>
            <a:ext cx="914400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FUEL PITS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 flipV="1">
            <a:off x="4266367" y="2632134"/>
            <a:ext cx="452933" cy="4888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772984" y="2487451"/>
            <a:ext cx="215934" cy="2462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559348" y="2605127"/>
            <a:ext cx="83535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57"/>
          <p:cNvSpPr txBox="1">
            <a:spLocks noChangeArrowheads="1"/>
          </p:cNvSpPr>
          <p:nvPr/>
        </p:nvSpPr>
        <p:spPr bwMode="auto">
          <a:xfrm>
            <a:off x="4095884" y="1971633"/>
            <a:ext cx="833883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HANGARS</a:t>
            </a:r>
          </a:p>
        </p:txBody>
      </p:sp>
      <p:sp>
        <p:nvSpPr>
          <p:cNvPr id="89" name="Freeform 88"/>
          <p:cNvSpPr/>
          <p:nvPr/>
        </p:nvSpPr>
        <p:spPr>
          <a:xfrm>
            <a:off x="798990" y="431018"/>
            <a:ext cx="7075503" cy="1442158"/>
          </a:xfrm>
          <a:custGeom>
            <a:avLst/>
            <a:gdLst>
              <a:gd name="connsiteX0" fmla="*/ 0 w 7075503"/>
              <a:gd name="connsiteY0" fmla="*/ 1424415 h 1442158"/>
              <a:gd name="connsiteX1" fmla="*/ 390618 w 7075503"/>
              <a:gd name="connsiteY1" fmla="*/ 1424415 h 1442158"/>
              <a:gd name="connsiteX2" fmla="*/ 426128 w 7075503"/>
              <a:gd name="connsiteY2" fmla="*/ 1415537 h 1442158"/>
              <a:gd name="connsiteX3" fmla="*/ 798991 w 7075503"/>
              <a:gd name="connsiteY3" fmla="*/ 1406660 h 1442158"/>
              <a:gd name="connsiteX4" fmla="*/ 887767 w 7075503"/>
              <a:gd name="connsiteY4" fmla="*/ 1388904 h 1442158"/>
              <a:gd name="connsiteX5" fmla="*/ 923278 w 7075503"/>
              <a:gd name="connsiteY5" fmla="*/ 1371149 h 1442158"/>
              <a:gd name="connsiteX6" fmla="*/ 1313895 w 7075503"/>
              <a:gd name="connsiteY6" fmla="*/ 1362271 h 1442158"/>
              <a:gd name="connsiteX7" fmla="*/ 2219418 w 7075503"/>
              <a:gd name="connsiteY7" fmla="*/ 1353394 h 1442158"/>
              <a:gd name="connsiteX8" fmla="*/ 2379216 w 7075503"/>
              <a:gd name="connsiteY8" fmla="*/ 1335638 h 1442158"/>
              <a:gd name="connsiteX9" fmla="*/ 2405849 w 7075503"/>
              <a:gd name="connsiteY9" fmla="*/ 1326761 h 1442158"/>
              <a:gd name="connsiteX10" fmla="*/ 2441360 w 7075503"/>
              <a:gd name="connsiteY10" fmla="*/ 1317883 h 1442158"/>
              <a:gd name="connsiteX11" fmla="*/ 2494626 w 7075503"/>
              <a:gd name="connsiteY11" fmla="*/ 1300128 h 1442158"/>
              <a:gd name="connsiteX12" fmla="*/ 2547892 w 7075503"/>
              <a:gd name="connsiteY12" fmla="*/ 1282372 h 1442158"/>
              <a:gd name="connsiteX13" fmla="*/ 2574525 w 7075503"/>
              <a:gd name="connsiteY13" fmla="*/ 1273495 h 1442158"/>
              <a:gd name="connsiteX14" fmla="*/ 2601158 w 7075503"/>
              <a:gd name="connsiteY14" fmla="*/ 1264617 h 1442158"/>
              <a:gd name="connsiteX15" fmla="*/ 2681057 w 7075503"/>
              <a:gd name="connsiteY15" fmla="*/ 1246862 h 1442158"/>
              <a:gd name="connsiteX16" fmla="*/ 2707690 w 7075503"/>
              <a:gd name="connsiteY16" fmla="*/ 1237984 h 1442158"/>
              <a:gd name="connsiteX17" fmla="*/ 2769833 w 7075503"/>
              <a:gd name="connsiteY17" fmla="*/ 1220229 h 1442158"/>
              <a:gd name="connsiteX18" fmla="*/ 2831977 w 7075503"/>
              <a:gd name="connsiteY18" fmla="*/ 1193596 h 1442158"/>
              <a:gd name="connsiteX19" fmla="*/ 2885243 w 7075503"/>
              <a:gd name="connsiteY19" fmla="*/ 1158085 h 1442158"/>
              <a:gd name="connsiteX20" fmla="*/ 2938509 w 7075503"/>
              <a:gd name="connsiteY20" fmla="*/ 1140330 h 1442158"/>
              <a:gd name="connsiteX21" fmla="*/ 2956264 w 7075503"/>
              <a:gd name="connsiteY21" fmla="*/ 1122574 h 1442158"/>
              <a:gd name="connsiteX22" fmla="*/ 3018408 w 7075503"/>
              <a:gd name="connsiteY22" fmla="*/ 1095941 h 1442158"/>
              <a:gd name="connsiteX23" fmla="*/ 3071674 w 7075503"/>
              <a:gd name="connsiteY23" fmla="*/ 1069308 h 1442158"/>
              <a:gd name="connsiteX24" fmla="*/ 3151573 w 7075503"/>
              <a:gd name="connsiteY24" fmla="*/ 1024920 h 1442158"/>
              <a:gd name="connsiteX25" fmla="*/ 3204839 w 7075503"/>
              <a:gd name="connsiteY25" fmla="*/ 998287 h 1442158"/>
              <a:gd name="connsiteX26" fmla="*/ 3231472 w 7075503"/>
              <a:gd name="connsiteY26" fmla="*/ 980532 h 1442158"/>
              <a:gd name="connsiteX27" fmla="*/ 3258105 w 7075503"/>
              <a:gd name="connsiteY27" fmla="*/ 971654 h 1442158"/>
              <a:gd name="connsiteX28" fmla="*/ 3284738 w 7075503"/>
              <a:gd name="connsiteY28" fmla="*/ 953899 h 1442158"/>
              <a:gd name="connsiteX29" fmla="*/ 3338004 w 7075503"/>
              <a:gd name="connsiteY29" fmla="*/ 936143 h 1442158"/>
              <a:gd name="connsiteX30" fmla="*/ 3364637 w 7075503"/>
              <a:gd name="connsiteY30" fmla="*/ 927265 h 1442158"/>
              <a:gd name="connsiteX31" fmla="*/ 3382393 w 7075503"/>
              <a:gd name="connsiteY31" fmla="*/ 909510 h 1442158"/>
              <a:gd name="connsiteX32" fmla="*/ 3417903 w 7075503"/>
              <a:gd name="connsiteY32" fmla="*/ 900632 h 1442158"/>
              <a:gd name="connsiteX33" fmla="*/ 3444536 w 7075503"/>
              <a:gd name="connsiteY33" fmla="*/ 891755 h 1442158"/>
              <a:gd name="connsiteX34" fmla="*/ 3524435 w 7075503"/>
              <a:gd name="connsiteY34" fmla="*/ 856244 h 1442158"/>
              <a:gd name="connsiteX35" fmla="*/ 3551068 w 7075503"/>
              <a:gd name="connsiteY35" fmla="*/ 847366 h 1442158"/>
              <a:gd name="connsiteX36" fmla="*/ 3577701 w 7075503"/>
              <a:gd name="connsiteY36" fmla="*/ 838489 h 1442158"/>
              <a:gd name="connsiteX37" fmla="*/ 3630967 w 7075503"/>
              <a:gd name="connsiteY37" fmla="*/ 802978 h 1442158"/>
              <a:gd name="connsiteX38" fmla="*/ 3710866 w 7075503"/>
              <a:gd name="connsiteY38" fmla="*/ 776345 h 1442158"/>
              <a:gd name="connsiteX39" fmla="*/ 3737499 w 7075503"/>
              <a:gd name="connsiteY39" fmla="*/ 767467 h 1442158"/>
              <a:gd name="connsiteX40" fmla="*/ 3764132 w 7075503"/>
              <a:gd name="connsiteY40" fmla="*/ 758590 h 1442158"/>
              <a:gd name="connsiteX41" fmla="*/ 3808521 w 7075503"/>
              <a:gd name="connsiteY41" fmla="*/ 731957 h 1442158"/>
              <a:gd name="connsiteX42" fmla="*/ 3852909 w 7075503"/>
              <a:gd name="connsiteY42" fmla="*/ 705324 h 1442158"/>
              <a:gd name="connsiteX43" fmla="*/ 3879542 w 7075503"/>
              <a:gd name="connsiteY43" fmla="*/ 687568 h 1442158"/>
              <a:gd name="connsiteX44" fmla="*/ 3906175 w 7075503"/>
              <a:gd name="connsiteY44" fmla="*/ 678691 h 1442158"/>
              <a:gd name="connsiteX45" fmla="*/ 3959441 w 7075503"/>
              <a:gd name="connsiteY45" fmla="*/ 652058 h 1442158"/>
              <a:gd name="connsiteX46" fmla="*/ 3986074 w 7075503"/>
              <a:gd name="connsiteY46" fmla="*/ 634302 h 1442158"/>
              <a:gd name="connsiteX47" fmla="*/ 4012707 w 7075503"/>
              <a:gd name="connsiteY47" fmla="*/ 625425 h 1442158"/>
              <a:gd name="connsiteX48" fmla="*/ 4057095 w 7075503"/>
              <a:gd name="connsiteY48" fmla="*/ 598792 h 1442158"/>
              <a:gd name="connsiteX49" fmla="*/ 4083728 w 7075503"/>
              <a:gd name="connsiteY49" fmla="*/ 581036 h 1442158"/>
              <a:gd name="connsiteX50" fmla="*/ 4110361 w 7075503"/>
              <a:gd name="connsiteY50" fmla="*/ 572159 h 1442158"/>
              <a:gd name="connsiteX51" fmla="*/ 4181383 w 7075503"/>
              <a:gd name="connsiteY51" fmla="*/ 554403 h 1442158"/>
              <a:gd name="connsiteX52" fmla="*/ 4234649 w 7075503"/>
              <a:gd name="connsiteY52" fmla="*/ 536648 h 1442158"/>
              <a:gd name="connsiteX53" fmla="*/ 4287915 w 7075503"/>
              <a:gd name="connsiteY53" fmla="*/ 518893 h 1442158"/>
              <a:gd name="connsiteX54" fmla="*/ 4314548 w 7075503"/>
              <a:gd name="connsiteY54" fmla="*/ 510015 h 1442158"/>
              <a:gd name="connsiteX55" fmla="*/ 4341181 w 7075503"/>
              <a:gd name="connsiteY55" fmla="*/ 492260 h 1442158"/>
              <a:gd name="connsiteX56" fmla="*/ 4394447 w 7075503"/>
              <a:gd name="connsiteY56" fmla="*/ 474504 h 1442158"/>
              <a:gd name="connsiteX57" fmla="*/ 4421080 w 7075503"/>
              <a:gd name="connsiteY57" fmla="*/ 465627 h 1442158"/>
              <a:gd name="connsiteX58" fmla="*/ 4447713 w 7075503"/>
              <a:gd name="connsiteY58" fmla="*/ 456749 h 1442158"/>
              <a:gd name="connsiteX59" fmla="*/ 4492101 w 7075503"/>
              <a:gd name="connsiteY59" fmla="*/ 447871 h 1442158"/>
              <a:gd name="connsiteX60" fmla="*/ 4518734 w 7075503"/>
              <a:gd name="connsiteY60" fmla="*/ 430116 h 1442158"/>
              <a:gd name="connsiteX61" fmla="*/ 4669655 w 7075503"/>
              <a:gd name="connsiteY61" fmla="*/ 412361 h 1442158"/>
              <a:gd name="connsiteX62" fmla="*/ 4767309 w 7075503"/>
              <a:gd name="connsiteY62" fmla="*/ 394605 h 1442158"/>
              <a:gd name="connsiteX63" fmla="*/ 4793942 w 7075503"/>
              <a:gd name="connsiteY63" fmla="*/ 385728 h 1442158"/>
              <a:gd name="connsiteX64" fmla="*/ 4838330 w 7075503"/>
              <a:gd name="connsiteY64" fmla="*/ 376850 h 1442158"/>
              <a:gd name="connsiteX65" fmla="*/ 4944862 w 7075503"/>
              <a:gd name="connsiteY65" fmla="*/ 359095 h 1442158"/>
              <a:gd name="connsiteX66" fmla="*/ 4998128 w 7075503"/>
              <a:gd name="connsiteY66" fmla="*/ 341339 h 1442158"/>
              <a:gd name="connsiteX67" fmla="*/ 5015884 w 7075503"/>
              <a:gd name="connsiteY67" fmla="*/ 323584 h 1442158"/>
              <a:gd name="connsiteX68" fmla="*/ 5069150 w 7075503"/>
              <a:gd name="connsiteY68" fmla="*/ 296951 h 1442158"/>
              <a:gd name="connsiteX69" fmla="*/ 5157927 w 7075503"/>
              <a:gd name="connsiteY69" fmla="*/ 234807 h 1442158"/>
              <a:gd name="connsiteX70" fmla="*/ 5211193 w 7075503"/>
              <a:gd name="connsiteY70" fmla="*/ 217052 h 1442158"/>
              <a:gd name="connsiteX71" fmla="*/ 5237826 w 7075503"/>
              <a:gd name="connsiteY71" fmla="*/ 208174 h 1442158"/>
              <a:gd name="connsiteX72" fmla="*/ 5273336 w 7075503"/>
              <a:gd name="connsiteY72" fmla="*/ 199297 h 1442158"/>
              <a:gd name="connsiteX73" fmla="*/ 5299969 w 7075503"/>
              <a:gd name="connsiteY73" fmla="*/ 190419 h 1442158"/>
              <a:gd name="connsiteX74" fmla="*/ 5344358 w 7075503"/>
              <a:gd name="connsiteY74" fmla="*/ 181541 h 1442158"/>
              <a:gd name="connsiteX75" fmla="*/ 5397624 w 7075503"/>
              <a:gd name="connsiteY75" fmla="*/ 163786 h 1442158"/>
              <a:gd name="connsiteX76" fmla="*/ 5433134 w 7075503"/>
              <a:gd name="connsiteY76" fmla="*/ 154908 h 1442158"/>
              <a:gd name="connsiteX77" fmla="*/ 5459767 w 7075503"/>
              <a:gd name="connsiteY77" fmla="*/ 146031 h 1442158"/>
              <a:gd name="connsiteX78" fmla="*/ 5566299 w 7075503"/>
              <a:gd name="connsiteY78" fmla="*/ 128275 h 1442158"/>
              <a:gd name="connsiteX79" fmla="*/ 5610688 w 7075503"/>
              <a:gd name="connsiteY79" fmla="*/ 119398 h 1442158"/>
              <a:gd name="connsiteX80" fmla="*/ 5672831 w 7075503"/>
              <a:gd name="connsiteY80" fmla="*/ 101642 h 1442158"/>
              <a:gd name="connsiteX81" fmla="*/ 5752730 w 7075503"/>
              <a:gd name="connsiteY81" fmla="*/ 92765 h 1442158"/>
              <a:gd name="connsiteX82" fmla="*/ 5788241 w 7075503"/>
              <a:gd name="connsiteY82" fmla="*/ 83887 h 1442158"/>
              <a:gd name="connsiteX83" fmla="*/ 5877018 w 7075503"/>
              <a:gd name="connsiteY83" fmla="*/ 66132 h 1442158"/>
              <a:gd name="connsiteX84" fmla="*/ 6045693 w 7075503"/>
              <a:gd name="connsiteY84" fmla="*/ 39499 h 1442158"/>
              <a:gd name="connsiteX85" fmla="*/ 6107837 w 7075503"/>
              <a:gd name="connsiteY85" fmla="*/ 30621 h 1442158"/>
              <a:gd name="connsiteX86" fmla="*/ 6223247 w 7075503"/>
              <a:gd name="connsiteY86" fmla="*/ 21743 h 1442158"/>
              <a:gd name="connsiteX87" fmla="*/ 6676008 w 7075503"/>
              <a:gd name="connsiteY87" fmla="*/ 21743 h 1442158"/>
              <a:gd name="connsiteX88" fmla="*/ 7075503 w 7075503"/>
              <a:gd name="connsiteY88" fmla="*/ 30621 h 144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075503" h="1442158">
                <a:moveTo>
                  <a:pt x="0" y="1424415"/>
                </a:moveTo>
                <a:cubicBezTo>
                  <a:pt x="153596" y="1455135"/>
                  <a:pt x="59895" y="1439798"/>
                  <a:pt x="390618" y="1424415"/>
                </a:cubicBezTo>
                <a:cubicBezTo>
                  <a:pt x="402806" y="1423848"/>
                  <a:pt x="413939" y="1416067"/>
                  <a:pt x="426128" y="1415537"/>
                </a:cubicBezTo>
                <a:cubicBezTo>
                  <a:pt x="550334" y="1410137"/>
                  <a:pt x="674703" y="1409619"/>
                  <a:pt x="798991" y="1406660"/>
                </a:cubicBezTo>
                <a:cubicBezTo>
                  <a:pt x="817405" y="1403591"/>
                  <a:pt x="866575" y="1396851"/>
                  <a:pt x="887767" y="1388904"/>
                </a:cubicBezTo>
                <a:cubicBezTo>
                  <a:pt x="900158" y="1384257"/>
                  <a:pt x="910070" y="1371975"/>
                  <a:pt x="923278" y="1371149"/>
                </a:cubicBezTo>
                <a:cubicBezTo>
                  <a:pt x="1053264" y="1363025"/>
                  <a:pt x="1183668" y="1364055"/>
                  <a:pt x="1313895" y="1362271"/>
                </a:cubicBezTo>
                <a:lnTo>
                  <a:pt x="2219418" y="1353394"/>
                </a:lnTo>
                <a:cubicBezTo>
                  <a:pt x="2273886" y="1348855"/>
                  <a:pt x="2326162" y="1347427"/>
                  <a:pt x="2379216" y="1335638"/>
                </a:cubicBezTo>
                <a:cubicBezTo>
                  <a:pt x="2388351" y="1333608"/>
                  <a:pt x="2396851" y="1329332"/>
                  <a:pt x="2405849" y="1326761"/>
                </a:cubicBezTo>
                <a:cubicBezTo>
                  <a:pt x="2417581" y="1323409"/>
                  <a:pt x="2429673" y="1321389"/>
                  <a:pt x="2441360" y="1317883"/>
                </a:cubicBezTo>
                <a:cubicBezTo>
                  <a:pt x="2459286" y="1312505"/>
                  <a:pt x="2476871" y="1306046"/>
                  <a:pt x="2494626" y="1300128"/>
                </a:cubicBezTo>
                <a:lnTo>
                  <a:pt x="2547892" y="1282372"/>
                </a:lnTo>
                <a:lnTo>
                  <a:pt x="2574525" y="1273495"/>
                </a:lnTo>
                <a:cubicBezTo>
                  <a:pt x="2583403" y="1270536"/>
                  <a:pt x="2591982" y="1266452"/>
                  <a:pt x="2601158" y="1264617"/>
                </a:cubicBezTo>
                <a:cubicBezTo>
                  <a:pt x="2631654" y="1258518"/>
                  <a:pt x="2651815" y="1255217"/>
                  <a:pt x="2681057" y="1246862"/>
                </a:cubicBezTo>
                <a:cubicBezTo>
                  <a:pt x="2690055" y="1244291"/>
                  <a:pt x="2698692" y="1240555"/>
                  <a:pt x="2707690" y="1237984"/>
                </a:cubicBezTo>
                <a:cubicBezTo>
                  <a:pt x="2785747" y="1215681"/>
                  <a:pt x="2705956" y="1241520"/>
                  <a:pt x="2769833" y="1220229"/>
                </a:cubicBezTo>
                <a:cubicBezTo>
                  <a:pt x="2866769" y="1155603"/>
                  <a:pt x="2717330" y="1250919"/>
                  <a:pt x="2831977" y="1193596"/>
                </a:cubicBezTo>
                <a:cubicBezTo>
                  <a:pt x="2851064" y="1184053"/>
                  <a:pt x="2864999" y="1164833"/>
                  <a:pt x="2885243" y="1158085"/>
                </a:cubicBezTo>
                <a:lnTo>
                  <a:pt x="2938509" y="1140330"/>
                </a:lnTo>
                <a:cubicBezTo>
                  <a:pt x="2944427" y="1134411"/>
                  <a:pt x="2949300" y="1127217"/>
                  <a:pt x="2956264" y="1122574"/>
                </a:cubicBezTo>
                <a:cubicBezTo>
                  <a:pt x="3011674" y="1085634"/>
                  <a:pt x="2971068" y="1119611"/>
                  <a:pt x="3018408" y="1095941"/>
                </a:cubicBezTo>
                <a:cubicBezTo>
                  <a:pt x="3087247" y="1061522"/>
                  <a:pt x="3004731" y="1091623"/>
                  <a:pt x="3071674" y="1069308"/>
                </a:cubicBezTo>
                <a:cubicBezTo>
                  <a:pt x="3155260" y="985722"/>
                  <a:pt x="3021223" y="1111818"/>
                  <a:pt x="3151573" y="1024920"/>
                </a:cubicBezTo>
                <a:cubicBezTo>
                  <a:pt x="3227899" y="974037"/>
                  <a:pt x="3131329" y="1035042"/>
                  <a:pt x="3204839" y="998287"/>
                </a:cubicBezTo>
                <a:cubicBezTo>
                  <a:pt x="3214382" y="993515"/>
                  <a:pt x="3221929" y="985304"/>
                  <a:pt x="3231472" y="980532"/>
                </a:cubicBezTo>
                <a:cubicBezTo>
                  <a:pt x="3239842" y="976347"/>
                  <a:pt x="3249735" y="975839"/>
                  <a:pt x="3258105" y="971654"/>
                </a:cubicBezTo>
                <a:cubicBezTo>
                  <a:pt x="3267648" y="966882"/>
                  <a:pt x="3274988" y="958232"/>
                  <a:pt x="3284738" y="953899"/>
                </a:cubicBezTo>
                <a:cubicBezTo>
                  <a:pt x="3301841" y="946298"/>
                  <a:pt x="3320249" y="942062"/>
                  <a:pt x="3338004" y="936143"/>
                </a:cubicBezTo>
                <a:lnTo>
                  <a:pt x="3364637" y="927265"/>
                </a:lnTo>
                <a:cubicBezTo>
                  <a:pt x="3370556" y="921347"/>
                  <a:pt x="3374907" y="913253"/>
                  <a:pt x="3382393" y="909510"/>
                </a:cubicBezTo>
                <a:cubicBezTo>
                  <a:pt x="3393306" y="904054"/>
                  <a:pt x="3406171" y="903984"/>
                  <a:pt x="3417903" y="900632"/>
                </a:cubicBezTo>
                <a:cubicBezTo>
                  <a:pt x="3426901" y="898061"/>
                  <a:pt x="3435658" y="894714"/>
                  <a:pt x="3444536" y="891755"/>
                </a:cubicBezTo>
                <a:cubicBezTo>
                  <a:pt x="3486742" y="863617"/>
                  <a:pt x="3461046" y="877374"/>
                  <a:pt x="3524435" y="856244"/>
                </a:cubicBezTo>
                <a:lnTo>
                  <a:pt x="3551068" y="847366"/>
                </a:lnTo>
                <a:lnTo>
                  <a:pt x="3577701" y="838489"/>
                </a:lnTo>
                <a:cubicBezTo>
                  <a:pt x="3595456" y="826652"/>
                  <a:pt x="3610723" y="809726"/>
                  <a:pt x="3630967" y="802978"/>
                </a:cubicBezTo>
                <a:lnTo>
                  <a:pt x="3710866" y="776345"/>
                </a:lnTo>
                <a:lnTo>
                  <a:pt x="3737499" y="767467"/>
                </a:lnTo>
                <a:lnTo>
                  <a:pt x="3764132" y="758590"/>
                </a:lnTo>
                <a:cubicBezTo>
                  <a:pt x="3809124" y="713598"/>
                  <a:pt x="3750895" y="766533"/>
                  <a:pt x="3808521" y="731957"/>
                </a:cubicBezTo>
                <a:cubicBezTo>
                  <a:pt x="3869451" y="695399"/>
                  <a:pt x="3777463" y="730471"/>
                  <a:pt x="3852909" y="705324"/>
                </a:cubicBezTo>
                <a:cubicBezTo>
                  <a:pt x="3861787" y="699405"/>
                  <a:pt x="3869999" y="692340"/>
                  <a:pt x="3879542" y="687568"/>
                </a:cubicBezTo>
                <a:cubicBezTo>
                  <a:pt x="3887912" y="683383"/>
                  <a:pt x="3898151" y="683506"/>
                  <a:pt x="3906175" y="678691"/>
                </a:cubicBezTo>
                <a:cubicBezTo>
                  <a:pt x="3962710" y="644770"/>
                  <a:pt x="3871855" y="673953"/>
                  <a:pt x="3959441" y="652058"/>
                </a:cubicBezTo>
                <a:cubicBezTo>
                  <a:pt x="3968319" y="646139"/>
                  <a:pt x="3976531" y="639074"/>
                  <a:pt x="3986074" y="634302"/>
                </a:cubicBezTo>
                <a:cubicBezTo>
                  <a:pt x="3994444" y="630117"/>
                  <a:pt x="4004683" y="630240"/>
                  <a:pt x="4012707" y="625425"/>
                </a:cubicBezTo>
                <a:cubicBezTo>
                  <a:pt x="4073637" y="588867"/>
                  <a:pt x="3981649" y="623939"/>
                  <a:pt x="4057095" y="598792"/>
                </a:cubicBezTo>
                <a:cubicBezTo>
                  <a:pt x="4065973" y="592873"/>
                  <a:pt x="4074185" y="585808"/>
                  <a:pt x="4083728" y="581036"/>
                </a:cubicBezTo>
                <a:cubicBezTo>
                  <a:pt x="4092098" y="576851"/>
                  <a:pt x="4101333" y="574621"/>
                  <a:pt x="4110361" y="572159"/>
                </a:cubicBezTo>
                <a:cubicBezTo>
                  <a:pt x="4133904" y="565738"/>
                  <a:pt x="4158233" y="562120"/>
                  <a:pt x="4181383" y="554403"/>
                </a:cubicBezTo>
                <a:lnTo>
                  <a:pt x="4234649" y="536648"/>
                </a:lnTo>
                <a:lnTo>
                  <a:pt x="4287915" y="518893"/>
                </a:lnTo>
                <a:cubicBezTo>
                  <a:pt x="4296793" y="515934"/>
                  <a:pt x="4306762" y="515206"/>
                  <a:pt x="4314548" y="510015"/>
                </a:cubicBezTo>
                <a:cubicBezTo>
                  <a:pt x="4323426" y="504097"/>
                  <a:pt x="4331431" y="496593"/>
                  <a:pt x="4341181" y="492260"/>
                </a:cubicBezTo>
                <a:cubicBezTo>
                  <a:pt x="4358284" y="484659"/>
                  <a:pt x="4376692" y="480422"/>
                  <a:pt x="4394447" y="474504"/>
                </a:cubicBezTo>
                <a:lnTo>
                  <a:pt x="4421080" y="465627"/>
                </a:lnTo>
                <a:cubicBezTo>
                  <a:pt x="4429958" y="462668"/>
                  <a:pt x="4438537" y="458584"/>
                  <a:pt x="4447713" y="456749"/>
                </a:cubicBezTo>
                <a:lnTo>
                  <a:pt x="4492101" y="447871"/>
                </a:lnTo>
                <a:cubicBezTo>
                  <a:pt x="4500979" y="441953"/>
                  <a:pt x="4508744" y="433862"/>
                  <a:pt x="4518734" y="430116"/>
                </a:cubicBezTo>
                <a:cubicBezTo>
                  <a:pt x="4550469" y="418216"/>
                  <a:pt x="4660484" y="413125"/>
                  <a:pt x="4669655" y="412361"/>
                </a:cubicBezTo>
                <a:cubicBezTo>
                  <a:pt x="4730731" y="392002"/>
                  <a:pt x="4656895" y="414680"/>
                  <a:pt x="4767309" y="394605"/>
                </a:cubicBezTo>
                <a:cubicBezTo>
                  <a:pt x="4776516" y="392931"/>
                  <a:pt x="4784864" y="387998"/>
                  <a:pt x="4793942" y="385728"/>
                </a:cubicBezTo>
                <a:cubicBezTo>
                  <a:pt x="4808581" y="382068"/>
                  <a:pt x="4823471" y="379472"/>
                  <a:pt x="4838330" y="376850"/>
                </a:cubicBezTo>
                <a:lnTo>
                  <a:pt x="4944862" y="359095"/>
                </a:lnTo>
                <a:cubicBezTo>
                  <a:pt x="4962617" y="353176"/>
                  <a:pt x="4984894" y="354573"/>
                  <a:pt x="4998128" y="341339"/>
                </a:cubicBezTo>
                <a:cubicBezTo>
                  <a:pt x="5004047" y="335421"/>
                  <a:pt x="5008707" y="327890"/>
                  <a:pt x="5015884" y="323584"/>
                </a:cubicBezTo>
                <a:cubicBezTo>
                  <a:pt x="5125804" y="257633"/>
                  <a:pt x="4951310" y="381123"/>
                  <a:pt x="5069150" y="296951"/>
                </a:cubicBezTo>
                <a:cubicBezTo>
                  <a:pt x="5086878" y="284288"/>
                  <a:pt x="5142617" y="239910"/>
                  <a:pt x="5157927" y="234807"/>
                </a:cubicBezTo>
                <a:lnTo>
                  <a:pt x="5211193" y="217052"/>
                </a:lnTo>
                <a:cubicBezTo>
                  <a:pt x="5220071" y="214093"/>
                  <a:pt x="5228747" y="210444"/>
                  <a:pt x="5237826" y="208174"/>
                </a:cubicBezTo>
                <a:cubicBezTo>
                  <a:pt x="5249663" y="205215"/>
                  <a:pt x="5261605" y="202649"/>
                  <a:pt x="5273336" y="199297"/>
                </a:cubicBezTo>
                <a:cubicBezTo>
                  <a:pt x="5282334" y="196726"/>
                  <a:pt x="5290891" y="192689"/>
                  <a:pt x="5299969" y="190419"/>
                </a:cubicBezTo>
                <a:cubicBezTo>
                  <a:pt x="5314608" y="186759"/>
                  <a:pt x="5329800" y="185511"/>
                  <a:pt x="5344358" y="181541"/>
                </a:cubicBezTo>
                <a:cubicBezTo>
                  <a:pt x="5362414" y="176617"/>
                  <a:pt x="5379467" y="168325"/>
                  <a:pt x="5397624" y="163786"/>
                </a:cubicBezTo>
                <a:cubicBezTo>
                  <a:pt x="5409461" y="160827"/>
                  <a:pt x="5421402" y="158260"/>
                  <a:pt x="5433134" y="154908"/>
                </a:cubicBezTo>
                <a:cubicBezTo>
                  <a:pt x="5442132" y="152337"/>
                  <a:pt x="5450591" y="147866"/>
                  <a:pt x="5459767" y="146031"/>
                </a:cubicBezTo>
                <a:cubicBezTo>
                  <a:pt x="5495068" y="138971"/>
                  <a:pt x="5530997" y="135335"/>
                  <a:pt x="5566299" y="128275"/>
                </a:cubicBezTo>
                <a:cubicBezTo>
                  <a:pt x="5581095" y="125316"/>
                  <a:pt x="5596049" y="123058"/>
                  <a:pt x="5610688" y="119398"/>
                </a:cubicBezTo>
                <a:cubicBezTo>
                  <a:pt x="5647813" y="110117"/>
                  <a:pt x="5629655" y="108284"/>
                  <a:pt x="5672831" y="101642"/>
                </a:cubicBezTo>
                <a:cubicBezTo>
                  <a:pt x="5699316" y="97567"/>
                  <a:pt x="5726097" y="95724"/>
                  <a:pt x="5752730" y="92765"/>
                </a:cubicBezTo>
                <a:cubicBezTo>
                  <a:pt x="5764567" y="89806"/>
                  <a:pt x="5776277" y="86280"/>
                  <a:pt x="5788241" y="83887"/>
                </a:cubicBezTo>
                <a:cubicBezTo>
                  <a:pt x="5897101" y="62114"/>
                  <a:pt x="5794518" y="86755"/>
                  <a:pt x="5877018" y="66132"/>
                </a:cubicBezTo>
                <a:cubicBezTo>
                  <a:pt x="5931113" y="12034"/>
                  <a:pt x="5882159" y="53127"/>
                  <a:pt x="6045693" y="39499"/>
                </a:cubicBezTo>
                <a:cubicBezTo>
                  <a:pt x="6066546" y="37761"/>
                  <a:pt x="6087016" y="32703"/>
                  <a:pt x="6107837" y="30621"/>
                </a:cubicBezTo>
                <a:cubicBezTo>
                  <a:pt x="6146229" y="26782"/>
                  <a:pt x="6184777" y="24702"/>
                  <a:pt x="6223247" y="21743"/>
                </a:cubicBezTo>
                <a:cubicBezTo>
                  <a:pt x="6392786" y="-20643"/>
                  <a:pt x="6257200" y="9945"/>
                  <a:pt x="6676008" y="21743"/>
                </a:cubicBezTo>
                <a:cubicBezTo>
                  <a:pt x="7083006" y="33208"/>
                  <a:pt x="6702725" y="30621"/>
                  <a:pt x="7075503" y="30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81867" y="1127403"/>
            <a:ext cx="1930337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NORTH WHITING AIRSPACE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026"/>
            <a:ext cx="1828959" cy="688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934"/>
            <a:ext cx="2548349" cy="1371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" y="4613351"/>
            <a:ext cx="3084843" cy="1560711"/>
          </a:xfrm>
          <a:prstGeom prst="rect">
            <a:avLst/>
          </a:prstGeom>
        </p:spPr>
      </p:pic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7387505" y="4029704"/>
            <a:ext cx="1219200" cy="469359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GRESS </a:t>
            </a:r>
            <a:r>
              <a:rPr lang="en-US" altLang="en-US" sz="1400" b="1" kern="0" noProof="0" dirty="0">
                <a:solidFill>
                  <a:srgbClr val="000000"/>
                </a:solidFill>
                <a:latin typeface="Calibri" pitchFamily="34" charset="0"/>
              </a:rPr>
              <a:t>135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kern="0" noProof="0" dirty="0">
                <a:solidFill>
                  <a:srgbClr val="000000"/>
                </a:solidFill>
                <a:latin typeface="Calibri" pitchFamily="34" charset="0"/>
              </a:rPr>
              <a:t>TO ABLE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44" name="Group 173"/>
          <p:cNvGrpSpPr>
            <a:grpSpLocks noChangeAspect="1"/>
          </p:cNvGrpSpPr>
          <p:nvPr/>
        </p:nvGrpSpPr>
        <p:grpSpPr bwMode="auto">
          <a:xfrm rot="7919928">
            <a:off x="7328705" y="4338333"/>
            <a:ext cx="399982" cy="1239249"/>
            <a:chOff x="4048" y="213"/>
            <a:chExt cx="519" cy="1608"/>
          </a:xfrm>
          <a:solidFill>
            <a:srgbClr val="00B050"/>
          </a:solidFill>
        </p:grpSpPr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048" y="213"/>
              <a:ext cx="519" cy="310"/>
            </a:xfrm>
            <a:custGeom>
              <a:avLst/>
              <a:gdLst>
                <a:gd name="T0" fmla="*/ 0 w 519"/>
                <a:gd name="T1" fmla="*/ 297 h 310"/>
                <a:gd name="T2" fmla="*/ 256 w 519"/>
                <a:gd name="T3" fmla="*/ 0 h 310"/>
                <a:gd name="T4" fmla="*/ 518 w 519"/>
                <a:gd name="T5" fmla="*/ 309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9" h="310">
                  <a:moveTo>
                    <a:pt x="0" y="297"/>
                  </a:moveTo>
                  <a:lnTo>
                    <a:pt x="256" y="0"/>
                  </a:lnTo>
                  <a:lnTo>
                    <a:pt x="518" y="309"/>
                  </a:lnTo>
                </a:path>
              </a:pathLst>
            </a:custGeom>
            <a:grpFill/>
            <a:ln w="47386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4052" y="517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4421" y="521"/>
              <a:ext cx="144" cy="0"/>
            </a:xfrm>
            <a:prstGeom prst="line">
              <a:avLst/>
            </a:prstGeom>
            <a:grpFill/>
            <a:ln w="47371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H="1">
              <a:off x="4161" y="508"/>
              <a:ext cx="266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4184" y="504"/>
              <a:ext cx="265" cy="1313"/>
            </a:xfrm>
            <a:prstGeom prst="line">
              <a:avLst/>
            </a:prstGeom>
            <a:grpFill/>
            <a:ln w="47386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6905159" y="5462481"/>
            <a:ext cx="2212159" cy="138499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- Parade for </a:t>
            </a:r>
            <a:r>
              <a:rPr lang="en-US" altLang="en-US" sz="1200" b="1" kern="0" dirty="0" err="1">
                <a:solidFill>
                  <a:srgbClr val="000000"/>
                </a:solidFill>
                <a:latin typeface="Calibri" pitchFamily="34" charset="0"/>
              </a:rPr>
              <a:t>Homefield</a:t>
            </a: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 Break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- 100KIAS,</a:t>
            </a:r>
            <a:r>
              <a:rPr kumimoji="0" lang="en-US" altLang="en-US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300’ AGL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-Normal Lighting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 BTN 4, 121.95, 0400</a:t>
            </a:r>
            <a:endParaRPr lang="en-US" altLang="en-US" sz="1200" b="1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O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:</a:t>
            </a:r>
            <a:r>
              <a:rPr kumimoji="0" lang="en-US" altLang="en-US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KNSE, MX Pattern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baseline="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altLang="en-US" sz="1200" b="1" kern="0" baseline="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</a:rPr>
              <a:t> GTN Route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1259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sz="half" idx="1"/>
          </p:nvPr>
        </p:nvSpPr>
        <p:spPr>
          <a:xfrm>
            <a:off x="457200" y="1143000"/>
            <a:ext cx="8458200" cy="5105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ORIENTATION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Time Hack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Roll Call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IP 1/ SMA 1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IP 2 / SMA 2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</a:t>
            </a:r>
            <a:r>
              <a:rPr lang="en-US" sz="900" dirty="0"/>
              <a:t>*Designates SL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External Callsign / Internal Callsign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ORM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Smart Pack Review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Maps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Weather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-Current WX / Forecast WX / 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Destination WX /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WX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SITUATION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Commander’s Intent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 EXECUTION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Obstacles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ABCTRP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Scheme of Maneuvers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-Walk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Comm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Check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-Takeoff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Route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Objective Area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RTB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CONTINGENCIES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Emergency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-IMC/VMC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-Ditch / Emergency Landing / Egress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-Simulated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*IIMC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Loss of Visual Contact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Lost Comms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Disorientation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-Magellan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Down Aircraft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Aborts/</a:t>
            </a:r>
            <a:r>
              <a:rPr lang="en-US" sz="1200" u="sng" dirty="0" err="1"/>
              <a:t>Waveoffs</a:t>
            </a:r>
            <a:endParaRPr lang="en-US" sz="1200" u="sng" dirty="0"/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ADMIN &amp; LOGISTICS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Flight Duration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-Mission Fuel / Bingo 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COMMAND AND SIGNAL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Communications/ Radio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Frequencies / NAVAIDS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Brevity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Terminate/KIO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SQUAWK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Visual Signal</a:t>
            </a:r>
            <a:r>
              <a:rPr lang="en-US" sz="1200" dirty="0"/>
              <a:t>s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ADMIN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CRM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-Control Transfer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-Lookout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-Vertigo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-Altitude Warnings / RADALT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NATOPS by Exception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DUE OUTS</a:t>
            </a:r>
          </a:p>
          <a:p>
            <a:pPr marL="0" lvl="0" indent="0" rtl="0">
              <a:spcBef>
                <a:spcPts val="640"/>
              </a:spcBef>
              <a:buNone/>
            </a:pPr>
            <a:endParaRPr lang="en-US" sz="1100" u="sng" dirty="0"/>
          </a:p>
        </p:txBody>
      </p:sp>
      <p:sp>
        <p:nvSpPr>
          <p:cNvPr id="109" name="Shape 109"/>
          <p:cNvSpPr txBox="1">
            <a:spLocks noGrp="1"/>
          </p:cNvSpPr>
          <p:nvPr>
            <p:ph type="sldNum" idx="4294967295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74764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z="3300" dirty="0"/>
              <a:t>FORMATION CAPSTONE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6F19A0-E1C5-4A28-A608-68AB65ECEF2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609600"/>
          </a:xfrm>
        </p:spPr>
        <p:txBody>
          <a:bodyPr>
            <a:normAutofit/>
          </a:bodyPr>
          <a:lstStyle/>
          <a:p>
            <a:r>
              <a:rPr lang="en-US" dirty="0"/>
              <a:t>FRM4101A / FRM4102A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1981200"/>
            <a:ext cx="3881518" cy="2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1624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IIMC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8DCD47-1718-44D3-96FF-34973BA63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FAN break procedure</a:t>
            </a:r>
          </a:p>
          <a:p>
            <a:r>
              <a:rPr lang="en-US" dirty="0" smtClean="0"/>
              <a:t>Safe Headings/MSA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(update MSA along your route. Use highest one)</a:t>
            </a:r>
          </a:p>
          <a:p>
            <a:r>
              <a:rPr lang="en-US" dirty="0"/>
              <a:t>CASE</a:t>
            </a:r>
          </a:p>
          <a:p>
            <a:pPr lvl="1"/>
            <a:r>
              <a:rPr lang="en-US" dirty="0"/>
              <a:t>1: </a:t>
            </a:r>
            <a:r>
              <a:rPr lang="en-US" dirty="0" err="1"/>
              <a:t>VMC</a:t>
            </a:r>
            <a:r>
              <a:rPr lang="en-US" dirty="0"/>
              <a:t>/</a:t>
            </a:r>
            <a:r>
              <a:rPr lang="en-US" dirty="0" err="1"/>
              <a:t>VMC</a:t>
            </a:r>
            <a:endParaRPr lang="en-US" dirty="0"/>
          </a:p>
          <a:p>
            <a:pPr lvl="1"/>
            <a:r>
              <a:rPr lang="en-US" dirty="0"/>
              <a:t>2: IMC/</a:t>
            </a:r>
            <a:r>
              <a:rPr lang="en-US" dirty="0" err="1"/>
              <a:t>VMC</a:t>
            </a:r>
            <a:endParaRPr lang="en-US" dirty="0"/>
          </a:p>
          <a:p>
            <a:pPr lvl="1"/>
            <a:r>
              <a:rPr lang="en-US" dirty="0"/>
              <a:t>3: IMC/IMC</a:t>
            </a:r>
          </a:p>
          <a:p>
            <a:pPr lvl="1"/>
            <a:endParaRPr lang="en-US" dirty="0"/>
          </a:p>
          <a:p>
            <a:r>
              <a:rPr lang="en-US" dirty="0" err="1"/>
              <a:t>ATC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idx="4294967295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fld id="{00000000-1234-1234-1234-123412341234}" type="slidenum">
              <a:rPr lang="en-US" sz="16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600"/>
                </a:spcAft>
                <a:buSzPct val="25000"/>
                <a:buNone/>
              </a:pPr>
              <a:t>20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81A4EE2-D2B4-4DA7-A9B0-43427319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616268"/>
            <a:ext cx="4038600" cy="249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67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sz="half" idx="1"/>
          </p:nvPr>
        </p:nvSpPr>
        <p:spPr>
          <a:xfrm>
            <a:off x="457200" y="1143000"/>
            <a:ext cx="8458200" cy="5105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ORIENTATION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Time Hack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Roll Call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IP 1/ SMA 1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IP 2 / SMA 2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</a:t>
            </a:r>
            <a:r>
              <a:rPr lang="en-US" sz="900" dirty="0"/>
              <a:t>*Designates SL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External Callsign / Internal Callsign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ORM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Smart Pack Review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Maps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Weather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-Current WX / Forecast WX / 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Destination WX /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WX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SITUATION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Commander’s Intent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 EXECUTION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Obstacles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ABCTRP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Scheme of Maneuvers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-Walk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Comm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Check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-Takeoff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Route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Objective Area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RTB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CONTINGENCIES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Emergency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-IMC/VMC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-Ditch / Emergency Landing / Egress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-Simulated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IIMC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Loss of Visual Contact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Lost Comms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Disorientation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-Magellan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Down Aircraft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Aborts/</a:t>
            </a:r>
            <a:r>
              <a:rPr lang="en-US" sz="1200" u="sng" dirty="0" err="1"/>
              <a:t>Waveoffs</a:t>
            </a:r>
            <a:endParaRPr lang="en-US" sz="1200" u="sng" dirty="0"/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ADMIN &amp; LOGISTICS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Flight Duration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-Mission Fuel / Bingo 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COMMAND AND SIGNAL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Communications/ Radio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Frequencies / NAVAIDS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Brevity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Terminate/KIO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SQUAWK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Visual Signal</a:t>
            </a:r>
            <a:r>
              <a:rPr lang="en-US" sz="1200" dirty="0"/>
              <a:t>s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ADMIN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CRM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-Control Transfer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-Lookout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-Vertigo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-Altitude Warnings / RADALT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*NATOPS by Exception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DUE OUTS</a:t>
            </a:r>
          </a:p>
          <a:p>
            <a:pPr marL="0" lvl="0" indent="0" rtl="0">
              <a:spcBef>
                <a:spcPts val="640"/>
              </a:spcBef>
              <a:buNone/>
            </a:pPr>
            <a:endParaRPr lang="en-US" sz="1100" u="sng" dirty="0"/>
          </a:p>
        </p:txBody>
      </p:sp>
      <p:sp>
        <p:nvSpPr>
          <p:cNvPr id="109" name="Shape 109"/>
          <p:cNvSpPr txBox="1">
            <a:spLocks noGrp="1"/>
          </p:cNvSpPr>
          <p:nvPr>
            <p:ph type="sldNum" idx="4294967295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83865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NATOPs By Exception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and Balance</a:t>
            </a:r>
          </a:p>
          <a:p>
            <a:r>
              <a:rPr lang="en-US" dirty="0"/>
              <a:t>Flight Publications Required</a:t>
            </a:r>
          </a:p>
          <a:p>
            <a:r>
              <a:rPr lang="en-US" dirty="0"/>
              <a:t>NOTAMs</a:t>
            </a:r>
          </a:p>
          <a:p>
            <a:r>
              <a:rPr lang="en-US" dirty="0"/>
              <a:t>Emergencies</a:t>
            </a:r>
          </a:p>
          <a:p>
            <a:pPr lvl="1"/>
            <a:r>
              <a:rPr lang="en-US" dirty="0"/>
              <a:t>Dynamic Rollover</a:t>
            </a:r>
          </a:p>
          <a:p>
            <a:r>
              <a:rPr lang="en-US" dirty="0"/>
              <a:t>PAC/</a:t>
            </a:r>
            <a:r>
              <a:rPr lang="en-US" dirty="0" err="1"/>
              <a:t>PNAC</a:t>
            </a:r>
            <a:r>
              <a:rPr lang="en-US" dirty="0"/>
              <a:t> Responsibilities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96466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Outs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Weather</a:t>
            </a:r>
          </a:p>
          <a:p>
            <a:r>
              <a:rPr lang="en-US" dirty="0"/>
              <a:t>Fuel Card</a:t>
            </a:r>
          </a:p>
          <a:p>
            <a:r>
              <a:rPr lang="en-US" dirty="0"/>
              <a:t>Call </a:t>
            </a:r>
            <a:r>
              <a:rPr lang="en-US" dirty="0" err="1"/>
              <a:t>FBO</a:t>
            </a:r>
            <a:endParaRPr lang="en-US" dirty="0"/>
          </a:p>
          <a:p>
            <a:pPr lvl="1"/>
            <a:r>
              <a:rPr lang="en-US" dirty="0"/>
              <a:t>Confirm hours</a:t>
            </a:r>
          </a:p>
          <a:p>
            <a:pPr lvl="1"/>
            <a:r>
              <a:rPr lang="en-US" dirty="0"/>
              <a:t>GPU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60627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600200" y="3276600"/>
            <a:ext cx="5943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Questions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2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sz="half" idx="1"/>
          </p:nvPr>
        </p:nvSpPr>
        <p:spPr>
          <a:xfrm>
            <a:off x="457200" y="1143000"/>
            <a:ext cx="8458200" cy="5105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/>
              <a:t>ORIENTATION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Time Hack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Roll Call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IP 1/ SMA 1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IP 2 / SMA 2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**</a:t>
            </a:r>
            <a:r>
              <a:rPr lang="en-US" sz="900" dirty="0"/>
              <a:t>Designates SL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External Callsign / Internal Callsign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 smtClean="0"/>
              <a:t>Smart </a:t>
            </a:r>
            <a:r>
              <a:rPr lang="en-US" sz="1200" u="sng" dirty="0"/>
              <a:t>Pack Review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Maps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Weather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-Current WX / Forecast WX / 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Destination WX / </a:t>
            </a:r>
            <a:r>
              <a:rPr lang="en-US" sz="1200" dirty="0" err="1"/>
              <a:t>WX</a:t>
            </a:r>
            <a:r>
              <a:rPr lang="en-US" sz="1200" dirty="0"/>
              <a:t>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 smtClean="0"/>
              <a:t>SITUATION</a:t>
            </a:r>
            <a:endParaRPr lang="en-US" sz="1200" b="1" u="sng" dirty="0"/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Commander’s Intent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/>
              <a:t>MISSION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/>
              <a:t>MISSION EXECUTION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Overview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Obstacles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-ABCTRP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Scheme of Maneuvers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-Walk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</a:t>
            </a:r>
            <a:r>
              <a:rPr lang="en-US" sz="1200" dirty="0" err="1"/>
              <a:t>Comm</a:t>
            </a:r>
            <a:r>
              <a:rPr lang="en-US" sz="1200" dirty="0"/>
              <a:t> Check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-Takeoff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Route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Objective Area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RTB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CONTINGENCIES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Emergency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-IMC/VMC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-Ditch / Emergency Landing / Egress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-Simulated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IIMC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Loss of Visual Contact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Lost Comms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Disorientation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-Magellan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Down Aircraft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Aborts/</a:t>
            </a:r>
            <a:r>
              <a:rPr lang="en-US" sz="1200" u="sng" dirty="0" err="1"/>
              <a:t>Waveoffs</a:t>
            </a:r>
            <a:endParaRPr lang="en-US" sz="1200" u="sng" dirty="0"/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ADMIN &amp; LOGISTICS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Flight Duration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-Mission Fuel / Bingo 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COMMAND AND SIGNAL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Communications/ Radio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Frequencies / NAVAIDS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Brevity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Terminate/KIO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SQUAWK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Visual Signal</a:t>
            </a:r>
            <a:r>
              <a:rPr lang="en-US" sz="1200" dirty="0"/>
              <a:t>s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ADMIN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CRM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-Control Transfer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-Lookout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-Vertigo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-Altitude Warnings / RADALT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NATOPS by Exception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DUE OUTS</a:t>
            </a:r>
          </a:p>
          <a:p>
            <a:pPr marL="0" lvl="0" indent="0" rtl="0">
              <a:spcBef>
                <a:spcPts val="640"/>
              </a:spcBef>
              <a:buNone/>
            </a:pPr>
            <a:endParaRPr lang="en-US" sz="1100" u="sng" dirty="0"/>
          </a:p>
        </p:txBody>
      </p:sp>
      <p:sp>
        <p:nvSpPr>
          <p:cNvPr id="109" name="Shape 109"/>
          <p:cNvSpPr txBox="1">
            <a:spLocks noGrp="1"/>
          </p:cNvSpPr>
          <p:nvPr>
            <p:ph type="sldNum" idx="4294967295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56261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sz="half" idx="1"/>
          </p:nvPr>
        </p:nvSpPr>
        <p:spPr>
          <a:xfrm>
            <a:off x="457200" y="1143000"/>
            <a:ext cx="8458200" cy="5105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ORIENTATION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Time Hack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Roll Call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LUCKY </a:t>
            </a:r>
            <a:r>
              <a:rPr lang="en-US" sz="1200" dirty="0">
                <a:solidFill>
                  <a:srgbClr val="FF0000"/>
                </a:solidFill>
              </a:rPr>
              <a:t>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IP 1/ SMA 1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LUCKY </a:t>
            </a:r>
            <a:r>
              <a:rPr lang="en-US" sz="1200" dirty="0">
                <a:solidFill>
                  <a:srgbClr val="FF0000"/>
                </a:solidFill>
              </a:rPr>
              <a:t>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IP 2 / SMA 2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*Designates SL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External Callsign / Internal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Callsign</a:t>
            </a:r>
            <a:endParaRPr lang="en-US" sz="1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Smart Pack Review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Maps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Weather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-Current WX / Forecast WX / 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Destination WX / </a:t>
            </a:r>
            <a:r>
              <a:rPr lang="en-US" sz="1200" dirty="0" err="1"/>
              <a:t>WX</a:t>
            </a:r>
            <a:r>
              <a:rPr lang="en-US" sz="1200" dirty="0"/>
              <a:t>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/>
              <a:t>*SITUATION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Commander’s Intent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/>
              <a:t>MISSION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/>
              <a:t>MISSION EXECUTION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Overview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Obstacles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-ABCTRP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Scheme of Maneuvers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-Walk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</a:t>
            </a:r>
            <a:r>
              <a:rPr lang="en-US" sz="1200" dirty="0" err="1"/>
              <a:t>Comm</a:t>
            </a:r>
            <a:r>
              <a:rPr lang="en-US" sz="1200" dirty="0"/>
              <a:t> Check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-Takeoff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Route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Objective Area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RTB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CONTINGENCIES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Emergency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-IMC/VMC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-Ditch / Emergency Landing / Egress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-Simulated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IIMC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Loss of Visual Contact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Lost Comms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Disorientation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-Magellan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Down Aircraft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Aborts/</a:t>
            </a:r>
            <a:r>
              <a:rPr lang="en-US" sz="1200" u="sng" dirty="0" err="1"/>
              <a:t>Waveoffs</a:t>
            </a:r>
            <a:endParaRPr lang="en-US" sz="1200" u="sng" dirty="0"/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ADMIN &amp; LOGISTICS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Flight Duration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-Mission Fuel / Bingo 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COMMAND AND SIGNAL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Communications/ Radio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Frequencies / NAVAIDS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Brevity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Terminate/KIO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SQUAWK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Visual Signal</a:t>
            </a:r>
            <a:r>
              <a:rPr lang="en-US" sz="1200" dirty="0"/>
              <a:t>s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ADMIN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CRM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-Control Transfer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-Lookout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-Vertigo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-Altitude Warnings / RADALT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NATOPS by Exception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DUE OUTS</a:t>
            </a:r>
          </a:p>
          <a:p>
            <a:pPr marL="0" lvl="0" indent="0" rtl="0">
              <a:spcBef>
                <a:spcPts val="640"/>
              </a:spcBef>
              <a:buNone/>
            </a:pPr>
            <a:endParaRPr lang="en-US" sz="1100" u="sng" dirty="0"/>
          </a:p>
        </p:txBody>
      </p:sp>
      <p:sp>
        <p:nvSpPr>
          <p:cNvPr id="109" name="Shape 109"/>
          <p:cNvSpPr txBox="1">
            <a:spLocks noGrp="1"/>
          </p:cNvSpPr>
          <p:nvPr>
            <p:ph type="sldNum" idx="4294967295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11413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75FB-048A-4504-ACFC-50C42ECE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/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0F54-28B1-4C20-B5D4-8A54117FD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6481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600" b="1" u="sng" dirty="0"/>
              <a:t>SITUATION</a:t>
            </a:r>
            <a:endParaRPr lang="en-US" sz="2200" b="1" u="sng" dirty="0"/>
          </a:p>
          <a:p>
            <a:r>
              <a:rPr lang="en-US" sz="2000" dirty="0" err="1" smtClean="0"/>
              <a:t>Skrussian</a:t>
            </a:r>
            <a:r>
              <a:rPr lang="en-US" sz="2000" dirty="0" smtClean="0"/>
              <a:t> </a:t>
            </a:r>
            <a:r>
              <a:rPr lang="en-US" sz="2000" dirty="0"/>
              <a:t>forces have invaded sovereign </a:t>
            </a:r>
            <a:r>
              <a:rPr lang="en-US" sz="2000" dirty="0" err="1" smtClean="0"/>
              <a:t>Blukrainian</a:t>
            </a:r>
            <a:r>
              <a:rPr lang="en-US" sz="2000" dirty="0" smtClean="0"/>
              <a:t> </a:t>
            </a:r>
            <a:r>
              <a:rPr lang="en-US" sz="2000" dirty="0"/>
              <a:t>territory in attempt to overthrow the government and annex the region. </a:t>
            </a:r>
          </a:p>
          <a:p>
            <a:r>
              <a:rPr lang="en-US" sz="2000" dirty="0"/>
              <a:t>The war has reached a stalemate with each side sustaining heavy casualties. </a:t>
            </a:r>
          </a:p>
          <a:p>
            <a:r>
              <a:rPr lang="en-US" sz="2000" dirty="0"/>
              <a:t>Last month, NATO began efforts to directly support </a:t>
            </a:r>
            <a:r>
              <a:rPr lang="en-US" sz="2000" dirty="0" err="1" smtClean="0"/>
              <a:t>Blukrainian</a:t>
            </a:r>
            <a:r>
              <a:rPr lang="en-US" sz="2000" dirty="0" smtClean="0"/>
              <a:t> </a:t>
            </a:r>
            <a:r>
              <a:rPr lang="en-US" sz="2000" dirty="0"/>
              <a:t>forces with naval, air, and ground forces. </a:t>
            </a:r>
          </a:p>
          <a:p>
            <a:r>
              <a:rPr lang="en-US" sz="2000" dirty="0"/>
              <a:t>U.S. forces are being directed to assist </a:t>
            </a:r>
            <a:r>
              <a:rPr lang="en-US" sz="2000" dirty="0" err="1" smtClean="0"/>
              <a:t>Blukraine’s</a:t>
            </a:r>
            <a:r>
              <a:rPr lang="en-US" sz="2000" dirty="0" smtClean="0"/>
              <a:t> </a:t>
            </a:r>
            <a:r>
              <a:rPr lang="en-US" sz="2000" dirty="0"/>
              <a:t>military, while attempting to avoid direct conflict with </a:t>
            </a:r>
            <a:r>
              <a:rPr lang="en-US" sz="2000" dirty="0" err="1" smtClean="0"/>
              <a:t>Skrussian</a:t>
            </a:r>
            <a:r>
              <a:rPr lang="en-US" sz="2000" dirty="0" smtClean="0"/>
              <a:t> </a:t>
            </a:r>
            <a:r>
              <a:rPr lang="en-US" sz="2000" dirty="0"/>
              <a:t>forces. </a:t>
            </a:r>
          </a:p>
          <a:p>
            <a:r>
              <a:rPr lang="en-US" sz="2000" dirty="0"/>
              <a:t>LZs and FOBs have been created and surveyed to allow air assets to bring in supplies and move injured personnel.</a:t>
            </a:r>
          </a:p>
          <a:p>
            <a:r>
              <a:rPr lang="en-US" sz="2000" dirty="0"/>
              <a:t>TW5 HT Squadrons have been tasked to support NATO efforts. The assigned assets will  provide armed surveillance and reconnaissance and </a:t>
            </a:r>
            <a:r>
              <a:rPr lang="en-US" sz="2000" dirty="0" smtClean="0"/>
              <a:t>theater mobility to and from designated </a:t>
            </a:r>
            <a:r>
              <a:rPr lang="en-US" sz="2000" dirty="0"/>
              <a:t>LZs from KNDZ, as well as provide transportation for injured personnel to safer FOBs for medical assistance.</a:t>
            </a:r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17F64-C350-4184-8F60-9E23F5B3D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200" b="1" u="sng" dirty="0"/>
              <a:t>MISSION</a:t>
            </a:r>
            <a:endParaRPr lang="en-US" dirty="0"/>
          </a:p>
          <a:p>
            <a:r>
              <a:rPr lang="en-US" sz="1900" dirty="0">
                <a:solidFill>
                  <a:srgbClr val="002060"/>
                </a:solidFill>
              </a:rPr>
              <a:t>2 </a:t>
            </a:r>
            <a:r>
              <a:rPr lang="en-US" sz="1900" dirty="0" smtClean="0">
                <a:solidFill>
                  <a:srgbClr val="002060"/>
                </a:solidFill>
              </a:rPr>
              <a:t>HT-28 </a:t>
            </a:r>
            <a:r>
              <a:rPr lang="en-US" sz="1900" dirty="0"/>
              <a:t>aircraft will launch as tasked at </a:t>
            </a:r>
            <a:r>
              <a:rPr lang="en-US" sz="1900" dirty="0">
                <a:solidFill>
                  <a:srgbClr val="FF0000"/>
                </a:solidFill>
              </a:rPr>
              <a:t>0000L</a:t>
            </a:r>
            <a:r>
              <a:rPr lang="en-US" sz="1900" dirty="0"/>
              <a:t>  and fly out to </a:t>
            </a:r>
            <a:r>
              <a:rPr lang="en-US" sz="1900" dirty="0">
                <a:solidFill>
                  <a:srgbClr val="FF0000"/>
                </a:solidFill>
              </a:rPr>
              <a:t>LZ _____ </a:t>
            </a:r>
            <a:r>
              <a:rPr lang="en-US" sz="1900" dirty="0">
                <a:solidFill>
                  <a:srgbClr val="002060"/>
                </a:solidFill>
              </a:rPr>
              <a:t>to deliver ammunition to </a:t>
            </a:r>
            <a:r>
              <a:rPr lang="en-US" sz="1900" dirty="0" err="1" smtClean="0">
                <a:solidFill>
                  <a:srgbClr val="002060"/>
                </a:solidFill>
              </a:rPr>
              <a:t>Blukrainian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lang="en-US" sz="1900" dirty="0">
                <a:solidFill>
                  <a:srgbClr val="002060"/>
                </a:solidFill>
              </a:rPr>
              <a:t>forces.</a:t>
            </a:r>
          </a:p>
          <a:p>
            <a:r>
              <a:rPr lang="en-US" sz="1900" dirty="0"/>
              <a:t>After departing from </a:t>
            </a:r>
            <a:r>
              <a:rPr lang="en-US" sz="1900" dirty="0">
                <a:solidFill>
                  <a:srgbClr val="FF0000"/>
                </a:solidFill>
              </a:rPr>
              <a:t>LZ ____ </a:t>
            </a:r>
            <a:r>
              <a:rPr lang="en-US" sz="1900" dirty="0">
                <a:solidFill>
                  <a:srgbClr val="002060"/>
                </a:solidFill>
              </a:rPr>
              <a:t>, the flight will </a:t>
            </a:r>
            <a:r>
              <a:rPr lang="en-US" sz="1900" dirty="0"/>
              <a:t>proceed to </a:t>
            </a:r>
            <a:r>
              <a:rPr lang="en-US" sz="1900" dirty="0">
                <a:solidFill>
                  <a:srgbClr val="FF0000"/>
                </a:solidFill>
              </a:rPr>
              <a:t>FOB ____ </a:t>
            </a:r>
            <a:r>
              <a:rPr lang="en-US" sz="1900" dirty="0"/>
              <a:t>to resupply/drop off any injured personnel.</a:t>
            </a:r>
          </a:p>
          <a:p>
            <a:r>
              <a:rPr lang="en-US" sz="1900" dirty="0"/>
              <a:t>Once complete with resupply, proceed to </a:t>
            </a:r>
            <a:r>
              <a:rPr lang="en-US" sz="1900" dirty="0">
                <a:solidFill>
                  <a:srgbClr val="FF0000"/>
                </a:solidFill>
              </a:rPr>
              <a:t>LZ ____ </a:t>
            </a:r>
            <a:r>
              <a:rPr lang="en-US" sz="1900" dirty="0">
                <a:solidFill>
                  <a:srgbClr val="002060"/>
                </a:solidFill>
              </a:rPr>
              <a:t>and drop off supplies.</a:t>
            </a:r>
          </a:p>
          <a:p>
            <a:r>
              <a:rPr lang="en-US" sz="1900" dirty="0"/>
              <a:t>RTB at  the completion of second drop off back to KNDZ.</a:t>
            </a:r>
          </a:p>
          <a:p>
            <a:r>
              <a:rPr lang="en-US" sz="1900" dirty="0"/>
              <a:t>Assets will be ready to assist with any pop-up </a:t>
            </a:r>
            <a:r>
              <a:rPr lang="en-US" sz="1900" dirty="0" smtClean="0"/>
              <a:t>tasking </a:t>
            </a:r>
            <a:r>
              <a:rPr lang="en-US" sz="1900" dirty="0"/>
              <a:t>throughout the mission.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200" u="sng" dirty="0"/>
              <a:t>COMMANDER’S INTENT</a:t>
            </a:r>
            <a:r>
              <a:rPr lang="en-US" sz="1600" dirty="0"/>
              <a:t>	</a:t>
            </a:r>
          </a:p>
          <a:p>
            <a:r>
              <a:rPr lang="en-US" sz="1900" dirty="0"/>
              <a:t>Assigned crews shall provide any tasked assistance and safe delivery of supplies.</a:t>
            </a:r>
          </a:p>
          <a:p>
            <a:r>
              <a:rPr lang="en-US" sz="1900" dirty="0"/>
              <a:t>Movement of injured personnel authorized. </a:t>
            </a:r>
          </a:p>
          <a:p>
            <a:r>
              <a:rPr lang="en-US" sz="1900" dirty="0"/>
              <a:t>No loss of aircraft and/or personnel.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sz="half" idx="1"/>
          </p:nvPr>
        </p:nvSpPr>
        <p:spPr>
          <a:xfrm>
            <a:off x="457200" y="1143000"/>
            <a:ext cx="8458200" cy="5105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ORIENTATION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Time Hack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Roll Call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IP 1/ SMA 1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IP 2 / SMA 2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*Designates SL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External Callsign / Internal Callsign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ORM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Smart Pack Review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Maps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Weather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-Current WX / Forecast WX / 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Destination WX /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WX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SITUATION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Commander’s Intent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 EXECUTION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*Overview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Obstacles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-ABCTRP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Scheme of Maneuvers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-Walk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</a:t>
            </a:r>
            <a:r>
              <a:rPr lang="en-US" sz="1200" dirty="0" err="1"/>
              <a:t>Comm</a:t>
            </a:r>
            <a:r>
              <a:rPr lang="en-US" sz="1200" dirty="0"/>
              <a:t> Check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-Takeoff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Route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Objective Area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RTB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CONTINGENCIES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Emergency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-IMC/VMC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-Ditch / Emergency Landing / Egress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-Simulated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IIMC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Loss of Visual Contact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Lost Comms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Disorientation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-Magellan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Down Aircraft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Aborts/</a:t>
            </a:r>
            <a:r>
              <a:rPr lang="en-US" sz="1200" u="sng" dirty="0" err="1"/>
              <a:t>Waveoffs</a:t>
            </a:r>
            <a:endParaRPr lang="en-US" sz="1200" u="sng" dirty="0"/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ADMIN &amp; LOGISTICS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Flight Duration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-Mission Fuel / Bingo 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COMMAND AND SIGNAL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Communications/ Radio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Frequencies / NAVAIDS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Brevity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Terminate/KIO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SQUAWK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Visual Signal</a:t>
            </a:r>
            <a:r>
              <a:rPr lang="en-US" sz="1200" dirty="0"/>
              <a:t>s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ADMIN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CRM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-Control Transfer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-Lookout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-Vertigo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-Altitude Warnings / RADALT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NATOPS by Exception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DUE OUTS</a:t>
            </a:r>
          </a:p>
          <a:p>
            <a:pPr marL="0" lvl="0" indent="0" rtl="0">
              <a:spcBef>
                <a:spcPts val="640"/>
              </a:spcBef>
              <a:buNone/>
            </a:pPr>
            <a:endParaRPr lang="en-US" sz="1100" u="sng" dirty="0"/>
          </a:p>
        </p:txBody>
      </p:sp>
      <p:sp>
        <p:nvSpPr>
          <p:cNvPr id="109" name="Shape 109"/>
          <p:cNvSpPr txBox="1">
            <a:spLocks noGrp="1"/>
          </p:cNvSpPr>
          <p:nvPr>
            <p:ph type="sldNum" idx="4294967295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32146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75FB-048A-4504-ACFC-50C42ECE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0F54-28B1-4C20-B5D4-8A54117FDF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INSERT AN OVERVIEW PICTURE OF THE ROUTE FROM </a:t>
            </a:r>
            <a:r>
              <a:rPr lang="en-US" dirty="0" err="1">
                <a:solidFill>
                  <a:srgbClr val="FF0000"/>
                </a:solidFill>
              </a:rPr>
              <a:t>JMPS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  <a:p>
            <a:r>
              <a:rPr lang="en-US" dirty="0">
                <a:solidFill>
                  <a:srgbClr val="FF0000"/>
                </a:solidFill>
              </a:rPr>
              <a:t>USE SNIPPING TOOL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17F64-C350-4184-8F60-9E23F5B3D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sz="half" idx="1"/>
          </p:nvPr>
        </p:nvSpPr>
        <p:spPr>
          <a:xfrm>
            <a:off x="457200" y="1143000"/>
            <a:ext cx="8458200" cy="5105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ORIENTATION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Time Hack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Roll Call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IP 1/ SMA 1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 err="1">
                <a:solidFill>
                  <a:srgbClr val="FF0000"/>
                </a:solidFill>
              </a:rPr>
              <a:t>EB</a:t>
            </a:r>
            <a:r>
              <a:rPr lang="en-US" sz="1200" dirty="0">
                <a:solidFill>
                  <a:srgbClr val="FF0000"/>
                </a:solidFill>
              </a:rPr>
              <a:t>/FH/LUCKY ____ (SPOT___)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	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IP 2 / SMA 2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*Designates SL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External Callsign / Internal Callsign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ORM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Smart Pack Review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Maps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Weather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-Current WX / Forecast WX / 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Destination WX /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WX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Required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SITUATION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Commander’s Intent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MISSION EXECUTION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u="sng" dirty="0"/>
              <a:t>Obstacles</a:t>
            </a:r>
          </a:p>
          <a:p>
            <a:pPr marL="0" lvl="0" indent="0" rtl="0">
              <a:spcBef>
                <a:spcPts val="640"/>
              </a:spcBef>
              <a:buNone/>
            </a:pPr>
            <a:r>
              <a:rPr lang="en-US" sz="1200" dirty="0"/>
              <a:t>-ABCTRP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Scheme of Maneuvers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-Walk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</a:t>
            </a:r>
            <a:r>
              <a:rPr lang="en-US" sz="1200" dirty="0" err="1"/>
              <a:t>Comm</a:t>
            </a:r>
            <a:r>
              <a:rPr lang="en-US" sz="1200" dirty="0"/>
              <a:t> Check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-Takeoff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*Route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Objective Area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RTB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CONTINGENCIES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Emergency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-IMC/VMC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-Ditch / Emergency Landing / Egress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-Simulated Emergencies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IIMC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Loss of Visual Contact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Lost Comms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Disorientation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-Magellan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Down Aircraft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Aborts/</a:t>
            </a:r>
            <a:r>
              <a:rPr lang="en-US" sz="1200" u="sng" dirty="0" err="1"/>
              <a:t>Waveoffs</a:t>
            </a:r>
            <a:endParaRPr lang="en-US" sz="1200" u="sng" dirty="0"/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ADMIN &amp; LOGISTICS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Flight Duration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-Mission Fuel / Bingo Fuel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COMMAND AND SIGNAL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Communications/ Radio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Frequencies / NAVAIDS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Brevity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Terminate/KIO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SQUAWK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Visual Signal</a:t>
            </a:r>
            <a:r>
              <a:rPr lang="en-US" sz="1200" dirty="0"/>
              <a:t>s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ADMIN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u="sng" dirty="0"/>
              <a:t>CRM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-Control Transfer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-Lookout Procedures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-Vertigo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dirty="0"/>
              <a:t>-Altitude Warnings / RADALT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NATOPS by Exception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1200" b="1" u="sng" dirty="0"/>
              <a:t>DUE OUTS</a:t>
            </a:r>
          </a:p>
          <a:p>
            <a:pPr marL="0" lvl="0" indent="0" rtl="0">
              <a:spcBef>
                <a:spcPts val="640"/>
              </a:spcBef>
              <a:buNone/>
            </a:pPr>
            <a:endParaRPr lang="en-US" sz="1100" u="sng" dirty="0"/>
          </a:p>
        </p:txBody>
      </p:sp>
      <p:sp>
        <p:nvSpPr>
          <p:cNvPr id="109" name="Shape 109"/>
          <p:cNvSpPr txBox="1">
            <a:spLocks noGrp="1"/>
          </p:cNvSpPr>
          <p:nvPr>
            <p:ph type="sldNum" idx="4294967295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62995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ADMIN / ROLES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Formation</a:t>
            </a:r>
          </a:p>
          <a:p>
            <a:pPr lvl="1"/>
            <a:r>
              <a:rPr lang="en-US" dirty="0"/>
              <a:t>Cruise Formation inside Controlled Airspace</a:t>
            </a:r>
          </a:p>
          <a:p>
            <a:pPr lvl="1"/>
            <a:r>
              <a:rPr lang="en-US" dirty="0"/>
              <a:t>Combat Cruise in Uncontrolled</a:t>
            </a:r>
          </a:p>
          <a:p>
            <a:r>
              <a:rPr lang="en-US" dirty="0"/>
              <a:t>All legs will be flown at </a:t>
            </a:r>
            <a:r>
              <a:rPr lang="en-US" dirty="0" smtClean="0">
                <a:solidFill>
                  <a:srgbClr val="FF0000"/>
                </a:solidFill>
              </a:rPr>
              <a:t>500AGL/1,000MSL</a:t>
            </a:r>
            <a:r>
              <a:rPr lang="en-US" dirty="0" smtClean="0"/>
              <a:t> </a:t>
            </a:r>
            <a:r>
              <a:rPr lang="en-US" dirty="0"/>
              <a:t>– Unless otherwise assigned</a:t>
            </a:r>
          </a:p>
          <a:p>
            <a:r>
              <a:rPr lang="en-US" dirty="0"/>
              <a:t>All legs will be flown at 100 </a:t>
            </a:r>
            <a:r>
              <a:rPr lang="en-US" dirty="0" err="1"/>
              <a:t>kts</a:t>
            </a:r>
            <a:r>
              <a:rPr lang="en-US" dirty="0"/>
              <a:t> – Unless power limited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LEAD</a:t>
            </a:r>
          </a:p>
          <a:p>
            <a:pPr lvl="1"/>
            <a:r>
              <a:rPr lang="en-US" dirty="0"/>
              <a:t>Primary Navigation</a:t>
            </a:r>
          </a:p>
          <a:p>
            <a:pPr lvl="1"/>
            <a:r>
              <a:rPr lang="en-US" dirty="0"/>
              <a:t>Handle all ATC calls </a:t>
            </a:r>
            <a:endParaRPr lang="en-US" dirty="0" smtClean="0"/>
          </a:p>
          <a:p>
            <a:pPr lvl="1"/>
            <a:r>
              <a:rPr lang="en-US" dirty="0" smtClean="0"/>
              <a:t>Track </a:t>
            </a:r>
            <a:r>
              <a:rPr lang="en-US" dirty="0"/>
              <a:t>section fuel consumption</a:t>
            </a:r>
          </a:p>
          <a:p>
            <a:pPr marL="257175" lvl="1" indent="0">
              <a:buNone/>
            </a:pPr>
            <a:endParaRPr lang="en-US" sz="1600" dirty="0"/>
          </a:p>
          <a:p>
            <a:r>
              <a:rPr lang="en-US" dirty="0"/>
              <a:t>WING</a:t>
            </a:r>
          </a:p>
          <a:p>
            <a:pPr lvl="1"/>
            <a:r>
              <a:rPr lang="en-US" sz="1580" dirty="0"/>
              <a:t>Acquire </a:t>
            </a:r>
            <a:r>
              <a:rPr lang="en-US" sz="1580" dirty="0" err="1"/>
              <a:t>ATIS’s</a:t>
            </a:r>
            <a:endParaRPr lang="en-US" sz="1580" dirty="0"/>
          </a:p>
          <a:p>
            <a:pPr lvl="1"/>
            <a:r>
              <a:rPr lang="en-US" sz="1580" dirty="0"/>
              <a:t>Monitor </a:t>
            </a:r>
            <a:r>
              <a:rPr lang="en-US" sz="1580" dirty="0" err="1"/>
              <a:t>CTAFs</a:t>
            </a:r>
            <a:endParaRPr lang="en-US" sz="1580" dirty="0"/>
          </a:p>
          <a:p>
            <a:pPr lvl="1"/>
            <a:r>
              <a:rPr lang="en-US" sz="1580" dirty="0"/>
              <a:t>Backup Navigation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7315200" y="6430963"/>
            <a:ext cx="18288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8047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BCAAD09-D9D7-4FB2-B10F-57E022A86A78}" vid="{87E204BC-1A7A-4029-9C9E-DEB207E60A7D}"/>
    </a:ext>
  </a:extLst>
</a:theme>
</file>

<file path=ppt/theme/theme2.xml><?xml version="1.0" encoding="utf-8"?>
<a:theme xmlns:a="http://schemas.openxmlformats.org/drawingml/2006/main" name="2_FFC Division Director’s Meeting template">
  <a:themeElements>
    <a:clrScheme name="2_FFC Division Director’s Meeting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FFCC"/>
      </a:accent1>
      <a:accent2>
        <a:srgbClr val="009900"/>
      </a:accent2>
      <a:accent3>
        <a:srgbClr val="8F8F8F"/>
      </a:accent3>
      <a:accent4>
        <a:srgbClr val="707070"/>
      </a:accent4>
      <a:accent5>
        <a:srgbClr val="FFFFE2"/>
      </a:accent5>
      <a:accent6>
        <a:srgbClr val="008A00"/>
      </a:accent6>
      <a:hlink>
        <a:srgbClr val="0000FF"/>
      </a:hlink>
      <a:folHlink>
        <a:srgbClr val="FF00FF"/>
      </a:folHlink>
    </a:clrScheme>
    <a:fontScheme name="2_FFC Division Director’s Meeting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_FFC Division Director’s Meeting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</TotalTime>
  <Words>1783</Words>
  <Application>Microsoft Office PowerPoint</Application>
  <PresentationFormat>On-screen Show (4:3)</PresentationFormat>
  <Paragraphs>538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Helvetica</vt:lpstr>
      <vt:lpstr>Times New Roman</vt:lpstr>
      <vt:lpstr>Arial</vt:lpstr>
      <vt:lpstr>Calibri</vt:lpstr>
      <vt:lpstr>Theme1</vt:lpstr>
      <vt:lpstr>2_FFC Division Director’s Meeting template</vt:lpstr>
      <vt:lpstr>BEFORE STARTING!!</vt:lpstr>
      <vt:lpstr>FORMATION CAPSTONE</vt:lpstr>
      <vt:lpstr>PowerPoint Presentation</vt:lpstr>
      <vt:lpstr>PowerPoint Presentation</vt:lpstr>
      <vt:lpstr>SITUATION / MISSION</vt:lpstr>
      <vt:lpstr>PowerPoint Presentation</vt:lpstr>
      <vt:lpstr>OVERVIEW</vt:lpstr>
      <vt:lpstr>PowerPoint Presentation</vt:lpstr>
      <vt:lpstr>ROUTE ADMIN / ROLES</vt:lpstr>
      <vt:lpstr>PowerPoint Presentation</vt:lpstr>
      <vt:lpstr>ROUTE</vt:lpstr>
      <vt:lpstr>TERMINAL AREA</vt:lpstr>
      <vt:lpstr>ROUTE</vt:lpstr>
      <vt:lpstr>FOB</vt:lpstr>
      <vt:lpstr>ROUTE</vt:lpstr>
      <vt:lpstr>TERMINAL AREA</vt:lpstr>
      <vt:lpstr>ROUTE</vt:lpstr>
      <vt:lpstr>PowerPoint Presentation</vt:lpstr>
      <vt:lpstr>PowerPoint Presentation</vt:lpstr>
      <vt:lpstr>IIMC</vt:lpstr>
      <vt:lpstr>PowerPoint Presentation</vt:lpstr>
      <vt:lpstr>NATOPs By Exception</vt:lpstr>
      <vt:lpstr>Due Outs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Comms System Review</dc:title>
  <dc:creator>Gorski, David G LT HSC-14, OPS</dc:creator>
  <cp:lastModifiedBy>Swain, Patrick L LT USN HT-28 (USA)</cp:lastModifiedBy>
  <cp:revision>145</cp:revision>
  <cp:lastPrinted>2022-08-24T22:08:06Z</cp:lastPrinted>
  <dcterms:modified xsi:type="dcterms:W3CDTF">2023-06-14T20:07:24Z</dcterms:modified>
</cp:coreProperties>
</file>