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73" r:id="rId5"/>
    <p:sldId id="274" r:id="rId6"/>
  </p:sldIdLst>
  <p:sldSz cx="10058400" cy="7772400"/>
  <p:notesSz cx="7023100" cy="93091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329" autoAdjust="0"/>
    <p:restoredTop sz="96791" autoAdjust="0"/>
  </p:normalViewPr>
  <p:slideViewPr>
    <p:cSldViewPr>
      <p:cViewPr varScale="1">
        <p:scale>
          <a:sx n="101" d="100"/>
          <a:sy n="101" d="100"/>
        </p:scale>
        <p:origin x="2260" y="7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261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3043979" cy="465774"/>
          </a:xfrm>
          <a:prstGeom prst="rect">
            <a:avLst/>
          </a:prstGeom>
        </p:spPr>
        <p:txBody>
          <a:bodyPr vert="horz" lIns="91078" tIns="45538" rIns="91078" bIns="45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536" y="4"/>
            <a:ext cx="3043979" cy="465774"/>
          </a:xfrm>
          <a:prstGeom prst="rect">
            <a:avLst/>
          </a:prstGeom>
        </p:spPr>
        <p:txBody>
          <a:bodyPr vert="horz" lIns="91078" tIns="45538" rIns="91078" bIns="45538" rtlCol="0"/>
          <a:lstStyle>
            <a:lvl1pPr algn="r">
              <a:defRPr sz="1300"/>
            </a:lvl1pPr>
          </a:lstStyle>
          <a:p>
            <a:fld id="{C29B8712-9CDE-4473-8B63-0492495E34C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2538" y="698500"/>
            <a:ext cx="45180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78" tIns="45538" rIns="91078" bIns="455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50" y="4422461"/>
            <a:ext cx="5617208" cy="4188777"/>
          </a:xfrm>
          <a:prstGeom prst="rect">
            <a:avLst/>
          </a:prstGeom>
        </p:spPr>
        <p:txBody>
          <a:bodyPr vert="horz" lIns="91078" tIns="45538" rIns="91078" bIns="45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" y="8841742"/>
            <a:ext cx="3043979" cy="465774"/>
          </a:xfrm>
          <a:prstGeom prst="rect">
            <a:avLst/>
          </a:prstGeom>
        </p:spPr>
        <p:txBody>
          <a:bodyPr vert="horz" lIns="91078" tIns="45538" rIns="91078" bIns="45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6" y="8841742"/>
            <a:ext cx="3043979" cy="465774"/>
          </a:xfrm>
          <a:prstGeom prst="rect">
            <a:avLst/>
          </a:prstGeom>
        </p:spPr>
        <p:txBody>
          <a:bodyPr vert="horz" lIns="91078" tIns="45538" rIns="91078" bIns="45538" rtlCol="0" anchor="b"/>
          <a:lstStyle>
            <a:lvl1pPr algn="r">
              <a:defRPr sz="1300"/>
            </a:lvl1pPr>
          </a:lstStyle>
          <a:p>
            <a:fld id="{F1424B18-F675-453E-A077-C9274DAB8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7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24B18-F675-453E-A077-C9274DAB86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58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24B18-F675-453E-A077-C9274DAB86C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26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85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7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69255" y="415609"/>
            <a:ext cx="1697356" cy="88411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1" y="415609"/>
            <a:ext cx="4924426" cy="88411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7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5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6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9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191" y="2418081"/>
            <a:ext cx="3310890" cy="683863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5721" y="2418081"/>
            <a:ext cx="3310890" cy="683863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7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1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1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9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9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7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2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6" y="309458"/>
            <a:ext cx="5622926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2" y="1626448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9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8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5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C93-3860-47C9-BBC6-33AE66C96B0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5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5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55B93-BAED-4820-8DE2-E23DB01BF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92747" y="109370"/>
            <a:ext cx="4876800" cy="7543800"/>
            <a:chOff x="76200" y="152400"/>
            <a:chExt cx="4876800" cy="7543800"/>
          </a:xfrm>
        </p:grpSpPr>
        <p:sp>
          <p:nvSpPr>
            <p:cNvPr id="43" name="TextBox 42"/>
            <p:cNvSpPr txBox="1"/>
            <p:nvPr/>
          </p:nvSpPr>
          <p:spPr>
            <a:xfrm>
              <a:off x="76200" y="152400"/>
              <a:ext cx="4876800" cy="7543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18288" tIns="18288" rIns="18288" bIns="18288" rtlCol="0">
              <a:noAutofit/>
            </a:bodyPr>
            <a:lstStyle/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dirty="0"/>
                <a:t> HT-28 FLIGHT ORM WORKSHEET (TH-73A)			                                            v1.1 Created 21 Jan 26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57150" algn="l"/>
                  <a:tab pos="171450" algn="l"/>
                  <a:tab pos="1828800" algn="l"/>
                  <a:tab pos="2168525" algn="l"/>
                </a:tabLst>
              </a:pPr>
              <a:r>
                <a:rPr lang="en-US" sz="700" b="1" dirty="0"/>
                <a:t>	I.	ADMINISTRATIVE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a.	Flight equipment current?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	Wet vest required?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b.	Read &amp; initial current? 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c.	FOD awareness.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d.  EKB Usage/FD Usage/Paper PCL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e.	Training Improvement Process (TIP)</a:t>
              </a:r>
            </a:p>
            <a:p>
              <a:pPr>
                <a:tabLst>
                  <a:tab pos="114300" algn="l"/>
                  <a:tab pos="284163" algn="l"/>
                  <a:tab pos="461963" algn="l"/>
                  <a:tab pos="630238" algn="l"/>
                </a:tabLst>
              </a:pPr>
              <a:r>
                <a:rPr lang="en-US" sz="700" b="1" dirty="0"/>
                <a:t>			(1)	End-of-stage critiques are mandatory.</a:t>
              </a:r>
            </a:p>
            <a:p>
              <a:pPr>
                <a:tabLst>
                  <a:tab pos="114300" algn="l"/>
                  <a:tab pos="284163" algn="l"/>
                  <a:tab pos="461963" algn="l"/>
                  <a:tab pos="630238" algn="l"/>
                </a:tabLst>
              </a:pPr>
              <a:r>
                <a:rPr lang="en-US" sz="700" b="1" dirty="0"/>
                <a:t>			(2)	Anyone can recommend a syllabus change via STAN.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f.	TTO Policy applies to all flights / Terminate / KIO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g.	ASAP at completion of the event if required.	</a:t>
              </a:r>
            </a:p>
            <a:p>
              <a:pPr>
                <a:tabLst>
                  <a:tab pos="57150" algn="l"/>
                  <a:tab pos="173038" algn="l"/>
                  <a:tab pos="1828800" algn="l"/>
                  <a:tab pos="2168525" algn="l"/>
                </a:tabLst>
              </a:pPr>
              <a:r>
                <a:rPr lang="en-US" sz="700" i="1" dirty="0"/>
                <a:t>	</a:t>
              </a:r>
              <a:r>
                <a:rPr lang="en-US" sz="700" b="1" dirty="0"/>
                <a:t>II.	HUMAN FACTORS</a:t>
              </a:r>
            </a:p>
            <a:p>
              <a:pPr indent="227013">
                <a:tabLst>
                  <a:tab pos="284163" algn="l"/>
                  <a:tab pos="400050" algn="l"/>
                </a:tabLst>
              </a:pPr>
              <a:r>
                <a:rPr lang="en-US" sz="700" dirty="0"/>
                <a:t>	</a:t>
              </a:r>
              <a:r>
                <a:rPr lang="en-US" sz="700" b="1" dirty="0"/>
                <a:t>a.	Any personal / family / relationship issues?</a:t>
              </a:r>
            </a:p>
            <a:p>
              <a:pPr indent="227013">
                <a:tabLst>
                  <a:tab pos="284163" algn="l"/>
                  <a:tab pos="400050" algn="l"/>
                </a:tabLst>
              </a:pPr>
              <a:r>
                <a:rPr lang="en-US" sz="700" b="1" dirty="0"/>
                <a:t>	b.	Any health issues / medications?</a:t>
              </a:r>
            </a:p>
            <a:p>
              <a:pPr indent="227013">
                <a:tabLst>
                  <a:tab pos="284163" algn="l"/>
                  <a:tab pos="400050" algn="l"/>
                </a:tabLst>
              </a:pPr>
              <a:r>
                <a:rPr lang="en-US" sz="700" b="1" dirty="0"/>
                <a:t>	c.	Any work distractions?</a:t>
              </a:r>
            </a:p>
            <a:p>
              <a:pPr indent="227013">
                <a:tabLst>
                  <a:tab pos="284163" algn="l"/>
                  <a:tab pos="400050" algn="l"/>
                </a:tabLst>
              </a:pPr>
              <a:r>
                <a:rPr lang="en-US" sz="700" b="1" dirty="0"/>
                <a:t>	d.	</a:t>
              </a:r>
              <a:r>
                <a:rPr lang="en-US" sz="700" b="1" dirty="0" err="1"/>
                <a:t>Rebrief</a:t>
              </a:r>
              <a:r>
                <a:rPr lang="en-US" sz="700" b="1" dirty="0"/>
                <a:t> ORM issues and NATOPS by exception if delayed.</a:t>
              </a:r>
              <a:endParaRPr lang="en-US" sz="700" i="1" dirty="0"/>
            </a:p>
            <a:p>
              <a:pPr indent="57150">
                <a:tabLst>
                  <a:tab pos="284163" algn="l"/>
                  <a:tab pos="400050" algn="l"/>
                </a:tabLst>
              </a:pPr>
              <a:r>
                <a:rPr lang="en-US" sz="700" b="1" dirty="0"/>
                <a:t>III.  CREW REST / CREW DAY / HOURS OF SLEEP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a.	When did all aircrew leave yesterday?  12 hours debrief to arrival for first official duty.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b.	When did all aircrew enter the squadron for official duties?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c.	How many consecutive scheduled days?  Maximum of six consecutive days.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d.	How many graded events today?  Maximum of two graded events.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e.	SNA double scheduled?</a:t>
              </a:r>
            </a:p>
            <a:p>
              <a:pPr marL="631825" indent="-4048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(1)	Cancel second event if previous flight in block was UNSAT and notify flight leader. </a:t>
              </a:r>
            </a:p>
            <a:p>
              <a:pPr marL="631825" indent="-4048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</a:t>
              </a:r>
              <a:r>
                <a:rPr lang="en-US" sz="700" b="1" i="1" dirty="0"/>
                <a:t>**Cross country and SNA solo navigation flights are not considered double scheduled events**</a:t>
              </a:r>
            </a:p>
            <a:p>
              <a:pPr>
                <a:tabLst>
                  <a:tab pos="57150" algn="l"/>
                  <a:tab pos="171450" algn="l"/>
                </a:tabLst>
              </a:pPr>
              <a:r>
                <a:rPr lang="en-US" sz="700" b="1" dirty="0"/>
                <a:t>	IV.	REVIEW OF TRAINING JACKET</a:t>
              </a:r>
            </a:p>
            <a:p>
              <a:pPr indent="227013">
                <a:tabLst>
                  <a:tab pos="288925" algn="l"/>
                  <a:tab pos="403225" algn="l"/>
                  <a:tab pos="1828800" algn="l"/>
                  <a:tab pos="2168525" algn="l"/>
                </a:tabLst>
              </a:pPr>
              <a:r>
                <a:rPr lang="en-US" sz="700" b="1" dirty="0"/>
                <a:t>	a.	Incomplete flights – Determine necessary maneuvers to complete.</a:t>
              </a:r>
            </a:p>
            <a:p>
              <a:pPr indent="227013">
                <a:tabLst>
                  <a:tab pos="288925" algn="l"/>
                  <a:tab pos="403225" algn="l"/>
                  <a:tab pos="1828800" algn="l"/>
                  <a:tab pos="2168525" algn="l"/>
                </a:tabLst>
              </a:pPr>
              <a:r>
                <a:rPr lang="en-US" sz="700" b="1" dirty="0"/>
                <a:t>	b.	Unsatisfactory Flights – Determine if SNA should progress to next event.</a:t>
              </a:r>
            </a:p>
            <a:p>
              <a:pPr indent="227013">
                <a:tabLst>
                  <a:tab pos="288925" algn="l"/>
                  <a:tab pos="403225" algn="l"/>
                  <a:tab pos="1828800" algn="l"/>
                  <a:tab pos="2168525" algn="l"/>
                </a:tabLst>
              </a:pPr>
              <a:r>
                <a:rPr lang="en-US" sz="700" b="1" dirty="0"/>
                <a:t>	c.	End of Block Flights – Determine necessary maneuvers to perform.</a:t>
              </a:r>
            </a:p>
            <a:p>
              <a:pPr>
                <a:tabLst>
                  <a:tab pos="57150" algn="l"/>
                  <a:tab pos="171450" algn="l"/>
                </a:tabLst>
              </a:pPr>
              <a:r>
                <a:rPr lang="en-US" sz="700" b="1" dirty="0"/>
                <a:t>	V.	CURRENCY / CUMULATIVE FLIGHT TIME</a:t>
              </a:r>
            </a:p>
            <a:p>
              <a:pPr indent="227013">
                <a:tabLst>
                  <a:tab pos="288925" algn="l"/>
                  <a:tab pos="403225" algn="l"/>
                  <a:tab pos="1203325" algn="l"/>
                  <a:tab pos="1828800" algn="l"/>
                  <a:tab pos="2168525" algn="l"/>
                </a:tabLst>
              </a:pPr>
              <a:r>
                <a:rPr lang="en-US" sz="700" b="1" dirty="0"/>
                <a:t>	a.	SNA – Warm-up criteria.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(1)	7-13 Sim to A/C: 1 Simulator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(2)	7-13 All others: 1 Optional Flight 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(3)	14-30 Sim to A/C: 1 Mandatory, 1 Optional Simulator (1 Simulator if block has a single simulator event)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(4)	14-30 All others: 2 Optional Flights, Student shall be scheduled for advancing X</a:t>
              </a:r>
            </a:p>
            <a:p>
              <a:pPr indent="227013">
                <a:tabLst>
                  <a:tab pos="288925" algn="l"/>
                  <a:tab pos="403225" algn="l"/>
                  <a:tab pos="1203325" algn="l"/>
                  <a:tab pos="1828800" algn="l"/>
                  <a:tab pos="2168525" algn="l"/>
                </a:tabLst>
              </a:pPr>
              <a:r>
                <a:rPr lang="en-US" sz="700" b="1" dirty="0"/>
                <a:t>	b.	IP – Flown in last 30 calendar days?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(1)	FAM Stage current – 21 days.       (4)    Formation current – 90 days.          (7) Night Auto current – 90 days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(2)    Night current – 60 days.                (5)    Land Logistics current – 90 days.     (8) SAR current – 180 days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(3)	Instrument current – 90 days.      (6)    TERF/NAV current – N/A	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   c.  IP cumulative flight time – waivers? </a:t>
              </a:r>
            </a:p>
            <a:p>
              <a:pPr>
                <a:tabLst>
                  <a:tab pos="53975" algn="l"/>
                  <a:tab pos="168275" algn="l"/>
                </a:tabLst>
              </a:pPr>
              <a:r>
                <a:rPr lang="en-US" sz="700" b="1" dirty="0"/>
                <a:t>	VI.	IP REQUIREMENTS MET? – On-wing, Standardization (NI / ANI / ICP), IPC or CO-PC instructor	Y     /    N    /    N</a:t>
              </a:r>
              <a:r>
                <a:rPr lang="en-US" sz="700" dirty="0"/>
                <a:t>/</a:t>
              </a:r>
              <a:r>
                <a:rPr lang="en-US" sz="700" b="1" dirty="0"/>
                <a:t>A</a:t>
              </a:r>
            </a:p>
            <a:p>
              <a:pPr>
                <a:tabLst>
                  <a:tab pos="285750" algn="l"/>
                  <a:tab pos="287338" algn="l"/>
                  <a:tab pos="400050" algn="l"/>
                </a:tabLst>
              </a:pPr>
              <a:r>
                <a:rPr lang="en-US" sz="700" b="1" dirty="0">
                  <a:solidFill>
                    <a:prstClr val="black"/>
                  </a:solidFill>
                </a:rPr>
                <a:t> 		a.  NATOPS and INST requirements met?			</a:t>
              </a:r>
              <a:r>
                <a:rPr lang="en-US" sz="700" b="1" dirty="0"/>
                <a:t>Y     /    N    /    N</a:t>
              </a:r>
              <a:r>
                <a:rPr lang="en-US" sz="700" dirty="0"/>
                <a:t>/</a:t>
              </a:r>
              <a:r>
                <a:rPr lang="en-US" sz="700" b="1" dirty="0"/>
                <a:t>A</a:t>
              </a:r>
            </a:p>
            <a:p>
              <a:pPr>
                <a:tabLst>
                  <a:tab pos="53975" algn="l"/>
                  <a:tab pos="168275" algn="l"/>
                </a:tabLst>
              </a:pPr>
              <a:r>
                <a:rPr lang="en-US" sz="700" b="1" dirty="0"/>
                <a:t>	VII.OPERATING ENVIRONMENT</a:t>
              </a:r>
            </a:p>
            <a:p>
              <a:pPr>
                <a:tabLst>
                  <a:tab pos="285750" algn="l"/>
                  <a:tab pos="400050" algn="l"/>
                </a:tabLst>
              </a:pPr>
              <a:r>
                <a:rPr lang="en-US" sz="700" b="1" dirty="0"/>
                <a:t>	a.	Hot environment (heat/humidity) – dehydration, fatigue, A/C performance (DA ≥ 2500’).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b.	Cold environment (icing) – freezing level, minimums.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c.	Current / forecast / WX requirements for flight.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d.	Wind effect on aircraft performance.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e.	</a:t>
              </a:r>
              <a:r>
                <a:rPr lang="en-US" sz="700" b="1" dirty="0" err="1"/>
                <a:t>Conv</a:t>
              </a:r>
              <a:r>
                <a:rPr lang="en-US" sz="700" b="1" dirty="0"/>
                <a:t> SIGMETS / WW / AIRMETS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f.	Sunset / SLAP Data / &lt; 0.0022 lux?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endParaRPr lang="en-US" sz="700" b="1" dirty="0"/>
            </a:p>
            <a:p>
              <a:pPr indent="227013">
                <a:tabLst>
                  <a:tab pos="171450" algn="l"/>
                  <a:tab pos="461963" algn="l"/>
                  <a:tab pos="1828800" algn="l"/>
                  <a:tab pos="2168525" algn="l"/>
                </a:tabLst>
              </a:pPr>
              <a:endParaRPr lang="en-US" sz="600" b="1" i="1" dirty="0"/>
            </a:p>
            <a:p>
              <a:pPr indent="227013">
                <a:tabLst>
                  <a:tab pos="171450" algn="l"/>
                  <a:tab pos="461963" algn="l"/>
                  <a:tab pos="1828800" algn="l"/>
                  <a:tab pos="2168525" algn="l"/>
                </a:tabLst>
              </a:pPr>
              <a:r>
                <a:rPr lang="en-US" sz="600" b="1" i="1" dirty="0"/>
                <a:t>	</a:t>
              </a:r>
            </a:p>
            <a:p>
              <a:pPr indent="227013">
                <a:tabLst>
                  <a:tab pos="171450" algn="l"/>
                  <a:tab pos="461963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57150" algn="l"/>
                  <a:tab pos="228600" algn="l"/>
                  <a:tab pos="461963" algn="l"/>
                  <a:tab pos="1828800" algn="l"/>
                  <a:tab pos="2168525" algn="l"/>
                </a:tabLst>
              </a:pPr>
              <a:r>
                <a:rPr lang="en-US" sz="700" b="1" dirty="0"/>
                <a:t>	VIII.	SITUATION OVERVIEW</a:t>
              </a:r>
            </a:p>
            <a:p>
              <a:pPr indent="227013">
                <a:tabLst>
                  <a:tab pos="287338" algn="l"/>
                  <a:tab pos="400050" algn="l"/>
                  <a:tab pos="1828800" algn="l"/>
                  <a:tab pos="2168525" algn="l"/>
                </a:tabLst>
              </a:pPr>
              <a:r>
                <a:rPr lang="en-US" sz="700" b="1" dirty="0"/>
                <a:t>	a.	Mission Statement (specific emphasis on?)</a:t>
              </a:r>
            </a:p>
            <a:p>
              <a:pPr indent="57150">
                <a:tabLst>
                  <a:tab pos="57150" algn="l"/>
                  <a:tab pos="228600" algn="l"/>
                  <a:tab pos="1828800" algn="l"/>
                  <a:tab pos="2168525" algn="l"/>
                </a:tabLst>
              </a:pPr>
              <a:r>
                <a:rPr lang="en-US" sz="700" b="1" dirty="0"/>
                <a:t>IX.	EXECUTION OF MISSION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914400" algn="l"/>
                  <a:tab pos="1828800" algn="l"/>
                  <a:tab pos="2168525" algn="l"/>
                </a:tabLst>
              </a:pPr>
              <a:r>
                <a:rPr lang="en-US" sz="700" b="1" dirty="0"/>
                <a:t>	a.	CONCEPT OF OPERATIONS – Mission Overview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914400" algn="l"/>
                  <a:tab pos="1828800" algn="l"/>
                  <a:tab pos="2168525" algn="l"/>
                </a:tabLst>
              </a:pPr>
              <a:r>
                <a:rPr lang="en-US" sz="700" b="1" dirty="0"/>
                <a:t>	b.	SCHEME OF MANEUVERS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(1)	Sequence of Events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(2)	Route / Course Rules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(3)	Maneuvers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(4)	OLF Operations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(5)	RTB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914400" algn="l"/>
                  <a:tab pos="1828800" algn="l"/>
                  <a:tab pos="2168525" algn="l"/>
                </a:tabLst>
              </a:pPr>
              <a:r>
                <a:rPr lang="en-US" sz="700" b="1" dirty="0"/>
                <a:t>	c.	MISSION SPECIFIC ORM (opposite side)</a:t>
              </a:r>
            </a:p>
            <a:p>
              <a:pPr indent="57150">
                <a:tabLst>
                  <a:tab pos="173038" algn="l"/>
                  <a:tab pos="569913" algn="l"/>
                  <a:tab pos="742950" algn="l"/>
                  <a:tab pos="1828800" algn="l"/>
                  <a:tab pos="2168525" algn="l"/>
                </a:tabLst>
              </a:pPr>
              <a:r>
                <a:rPr lang="en-US" sz="700" b="1" dirty="0"/>
                <a:t>X.	DISCUSSION ITEMS</a:t>
              </a:r>
            </a:p>
            <a:p>
              <a:pPr indent="57150">
                <a:tabLst>
                  <a:tab pos="173038" algn="l"/>
                  <a:tab pos="569913" algn="l"/>
                  <a:tab pos="742950" algn="l"/>
                  <a:tab pos="1828800" algn="l"/>
                  <a:tab pos="2168525" algn="l"/>
                </a:tabLst>
              </a:pPr>
              <a:r>
                <a:rPr lang="en-US" sz="700" b="1" dirty="0"/>
                <a:t>XI.	NATOPS BRIEF</a:t>
              </a:r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76200" y="291448"/>
              <a:ext cx="4876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8" name="TextBox 117">
            <a:extLst>
              <a:ext uri="{FF2B5EF4-FFF2-40B4-BE49-F238E27FC236}">
                <a16:creationId xmlns:a16="http://schemas.microsoft.com/office/drawing/2014/main" id="{EBD53092-958F-4F05-B2C3-CFD244AA4367}"/>
              </a:ext>
            </a:extLst>
          </p:cNvPr>
          <p:cNvSpPr txBox="1"/>
          <p:nvPr/>
        </p:nvSpPr>
        <p:spPr>
          <a:xfrm>
            <a:off x="762000" y="248352"/>
            <a:ext cx="3786220" cy="406265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spAutoFit/>
          </a:bodyPr>
          <a:lstStyle/>
          <a:p>
            <a:pPr>
              <a:tabLst>
                <a:tab pos="112713" algn="l"/>
                <a:tab pos="285750" algn="l"/>
                <a:tab pos="287338" algn="l"/>
                <a:tab pos="457200" algn="l"/>
                <a:tab pos="857250" algn="l"/>
                <a:tab pos="1028700" algn="l"/>
                <a:tab pos="1143000" algn="l"/>
                <a:tab pos="1314450" algn="l"/>
                <a:tab pos="1828800" algn="l"/>
                <a:tab pos="2228850" algn="l"/>
                <a:tab pos="2457450" algn="l"/>
                <a:tab pos="2571750" algn="l"/>
              </a:tabLst>
            </a:pPr>
            <a:r>
              <a:rPr lang="en-US" sz="800" b="1" dirty="0"/>
              <a:t>DATE:	___________________	IP/PIC: ______________________</a:t>
            </a:r>
          </a:p>
          <a:p>
            <a:pPr>
              <a:tabLst>
                <a:tab pos="112713" algn="l"/>
                <a:tab pos="285750" algn="l"/>
                <a:tab pos="287338" algn="l"/>
                <a:tab pos="457200" algn="l"/>
                <a:tab pos="857250" algn="l"/>
                <a:tab pos="1028700" algn="l"/>
                <a:tab pos="1143000" algn="l"/>
                <a:tab pos="1314450" algn="l"/>
                <a:tab pos="1828800" algn="l"/>
                <a:tab pos="2228850" algn="l"/>
                <a:tab pos="2457450" algn="l"/>
                <a:tab pos="2571750" algn="l"/>
              </a:tabLst>
            </a:pPr>
            <a:r>
              <a:rPr lang="en-US" sz="800" b="1" dirty="0"/>
              <a:t>SNA/CP 1:	____________  EVT 1:_____________   Flt Doc: ____________</a:t>
            </a:r>
          </a:p>
          <a:p>
            <a:pPr>
              <a:tabLst>
                <a:tab pos="112713" algn="l"/>
                <a:tab pos="285750" algn="l"/>
                <a:tab pos="287338" algn="l"/>
                <a:tab pos="457200" algn="l"/>
                <a:tab pos="857250" algn="l"/>
                <a:tab pos="1028700" algn="l"/>
                <a:tab pos="1143000" algn="l"/>
                <a:tab pos="1314450" algn="l"/>
                <a:tab pos="1828800" algn="l"/>
                <a:tab pos="2228850" algn="l"/>
                <a:tab pos="2457450" algn="l"/>
                <a:tab pos="2571750" algn="l"/>
              </a:tabLst>
            </a:pPr>
            <a:r>
              <a:rPr lang="en-US" sz="800" b="1" dirty="0"/>
              <a:t>SNA/CP 2:	____________  EVT 2:_____________   Aircrew or PAX:____________</a:t>
            </a:r>
          </a:p>
        </p:txBody>
      </p:sp>
      <p:graphicFrame>
        <p:nvGraphicFramePr>
          <p:cNvPr id="77" name="Table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754280"/>
              </p:ext>
            </p:extLst>
          </p:nvPr>
        </p:nvGraphicFramePr>
        <p:xfrm>
          <a:off x="2826457" y="5398867"/>
          <a:ext cx="2057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109630152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3600788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60256465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52925386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en-US" sz="6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CG</a:t>
                      </a:r>
                      <a:r>
                        <a:rPr lang="en-US" sz="600" kern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VIS</a:t>
                      </a:r>
                      <a:endParaRPr lang="en-US" sz="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&gt;</a:t>
                      </a:r>
                      <a:r>
                        <a:rPr lang="en-US" sz="600" baseline="0" dirty="0">
                          <a:solidFill>
                            <a:schemeClr val="tx1"/>
                          </a:solidFill>
                        </a:rPr>
                        <a:t> 1000/3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500-1 – 1000/3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&lt; 500-1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799405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600" baseline="0" dirty="0">
                          <a:solidFill>
                            <a:schemeClr val="tx1"/>
                          </a:solidFill>
                        </a:rPr>
                        <a:t> Day VFR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30508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 Night VFR (unaided)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1096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 Night VFR (aided)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M*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24283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 IFR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574197"/>
                  </a:ext>
                </a:extLst>
              </a:tr>
            </a:tbl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2824252" y="5256816"/>
            <a:ext cx="2057400" cy="144655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700" i="1" dirty="0"/>
              <a:t>Recommended ceiling and visibility risk levels.</a:t>
            </a:r>
            <a:endParaRPr lang="en-US" sz="7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BD53092-958F-4F05-B2C3-CFD244AA4367}"/>
              </a:ext>
            </a:extLst>
          </p:cNvPr>
          <p:cNvSpPr txBox="1"/>
          <p:nvPr/>
        </p:nvSpPr>
        <p:spPr>
          <a:xfrm>
            <a:off x="4343961" y="767719"/>
            <a:ext cx="489992" cy="360099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spAutoFit/>
          </a:bodyPr>
          <a:lstStyle/>
          <a:p>
            <a:pPr>
              <a:tabLst>
                <a:tab pos="112713" algn="l"/>
                <a:tab pos="287338" algn="l"/>
                <a:tab pos="342900" algn="l"/>
                <a:tab pos="857250" algn="l"/>
                <a:tab pos="1143000" algn="l"/>
                <a:tab pos="1428750" algn="l"/>
                <a:tab pos="1828800" algn="l"/>
                <a:tab pos="2168525" algn="l"/>
                <a:tab pos="2457450" algn="l"/>
              </a:tabLst>
            </a:pPr>
            <a:r>
              <a:rPr lang="en-US" sz="700" b="1" dirty="0"/>
              <a:t>Y     /     N</a:t>
            </a:r>
          </a:p>
          <a:p>
            <a:pPr>
              <a:tabLst>
                <a:tab pos="112713" algn="l"/>
                <a:tab pos="287338" algn="l"/>
                <a:tab pos="342900" algn="l"/>
                <a:tab pos="857250" algn="l"/>
                <a:tab pos="1143000" algn="l"/>
                <a:tab pos="1428750" algn="l"/>
                <a:tab pos="1828800" algn="l"/>
                <a:tab pos="2168525" algn="l"/>
                <a:tab pos="2457450" algn="l"/>
              </a:tabLst>
            </a:pPr>
            <a:r>
              <a:rPr lang="en-US" sz="700" b="1" dirty="0"/>
              <a:t>Y     /     N</a:t>
            </a:r>
          </a:p>
          <a:p>
            <a:pPr>
              <a:tabLst>
                <a:tab pos="112713" algn="l"/>
                <a:tab pos="287338" algn="l"/>
                <a:tab pos="342900" algn="l"/>
                <a:tab pos="857250" algn="l"/>
                <a:tab pos="1143000" algn="l"/>
                <a:tab pos="1428750" algn="l"/>
                <a:tab pos="1828800" algn="l"/>
                <a:tab pos="2168525" algn="l"/>
                <a:tab pos="2457450" algn="l"/>
              </a:tabLst>
            </a:pPr>
            <a:r>
              <a:rPr lang="en-US" sz="700" b="1" dirty="0"/>
              <a:t>Y     /     N</a:t>
            </a:r>
          </a:p>
        </p:txBody>
      </p:sp>
      <p:graphicFrame>
        <p:nvGraphicFramePr>
          <p:cNvPr id="87" name="Table 86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44622"/>
              </p:ext>
            </p:extLst>
          </p:nvPr>
        </p:nvGraphicFramePr>
        <p:xfrm>
          <a:off x="4299643" y="6168103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88" name="Table 87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548697"/>
              </p:ext>
            </p:extLst>
          </p:nvPr>
        </p:nvGraphicFramePr>
        <p:xfrm>
          <a:off x="4299643" y="5040014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89" name="Table 88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93368"/>
              </p:ext>
            </p:extLst>
          </p:nvPr>
        </p:nvGraphicFramePr>
        <p:xfrm>
          <a:off x="4299643" y="3646183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91" name="Table 90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089166"/>
              </p:ext>
            </p:extLst>
          </p:nvPr>
        </p:nvGraphicFramePr>
        <p:xfrm>
          <a:off x="4299643" y="2357581"/>
          <a:ext cx="609600" cy="274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137001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&gt; 7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 – 5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&lt; 5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682985"/>
                  </a:ext>
                </a:extLst>
              </a:tr>
              <a:tr h="137001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92" name="Table 91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23795"/>
              </p:ext>
            </p:extLst>
          </p:nvPr>
        </p:nvGraphicFramePr>
        <p:xfrm>
          <a:off x="4299643" y="1828362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sp>
        <p:nvSpPr>
          <p:cNvPr id="93" name="TextBox 92"/>
          <p:cNvSpPr txBox="1"/>
          <p:nvPr/>
        </p:nvSpPr>
        <p:spPr>
          <a:xfrm>
            <a:off x="4147249" y="1755465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1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154816" y="2279769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2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158304" y="3579512"/>
            <a:ext cx="18067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b="1" dirty="0"/>
              <a:t>3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159013" y="4973025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151575" y="6101669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5</a:t>
            </a:r>
          </a:p>
        </p:txBody>
      </p:sp>
      <p:graphicFrame>
        <p:nvGraphicFramePr>
          <p:cNvPr id="101" name="Table 100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356325"/>
              </p:ext>
            </p:extLst>
          </p:nvPr>
        </p:nvGraphicFramePr>
        <p:xfrm>
          <a:off x="4292784" y="7251033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4136779" y="7184232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6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72095" y="1892835"/>
            <a:ext cx="3263355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1924050" y="2426235"/>
            <a:ext cx="2311400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778000" y="3702585"/>
            <a:ext cx="2457450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1335881" y="5099585"/>
            <a:ext cx="2899569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219200" y="6236235"/>
            <a:ext cx="3016250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1981200" y="7309385"/>
            <a:ext cx="2254250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450832" y="5843276"/>
            <a:ext cx="2276493" cy="2523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700" i="1" dirty="0"/>
              <a:t> *Night aided min WX is 800-3.</a:t>
            </a:r>
          </a:p>
          <a:p>
            <a:pPr algn="ctr">
              <a:tabLst>
                <a:tab pos="112713" algn="l"/>
                <a:tab pos="284163" algn="l"/>
              </a:tabLst>
            </a:pPr>
            <a:r>
              <a:rPr lang="en-US" sz="700" i="1" dirty="0"/>
              <a:t>TAWS shall not be inhibited with weather less than 1000-3. </a:t>
            </a:r>
            <a:endParaRPr lang="en-US" sz="700" dirty="0"/>
          </a:p>
        </p:txBody>
      </p:sp>
      <p:grpSp>
        <p:nvGrpSpPr>
          <p:cNvPr id="112" name="Group 111"/>
          <p:cNvGrpSpPr/>
          <p:nvPr/>
        </p:nvGrpSpPr>
        <p:grpSpPr>
          <a:xfrm>
            <a:off x="5098462" y="109370"/>
            <a:ext cx="4876800" cy="7543800"/>
            <a:chOff x="76200" y="152400"/>
            <a:chExt cx="4876800" cy="7543800"/>
          </a:xfrm>
        </p:grpSpPr>
        <p:sp>
          <p:nvSpPr>
            <p:cNvPr id="113" name="TextBox 112"/>
            <p:cNvSpPr txBox="1"/>
            <p:nvPr/>
          </p:nvSpPr>
          <p:spPr>
            <a:xfrm>
              <a:off x="76200" y="152400"/>
              <a:ext cx="4876800" cy="7543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18288" tIns="18288" rIns="18288" bIns="18288" rtlCol="0">
              <a:noAutofit/>
            </a:bodyPr>
            <a:lstStyle/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dirty="0"/>
                <a:t> HT-28 FLIGHT ORM WORKSHEET (TH-73A)			                                            v1.1 Created 21 Jan 26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57150" algn="l"/>
                  <a:tab pos="171450" algn="l"/>
                  <a:tab pos="1828800" algn="l"/>
                  <a:tab pos="2168525" algn="l"/>
                </a:tabLst>
              </a:pPr>
              <a:r>
                <a:rPr lang="en-US" sz="700" b="1" dirty="0"/>
                <a:t>	I.	ADMINISTRATIVE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a.	Flight equipment current?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	Wet vest required?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b.	Read &amp; initial current? 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c.	FOD awareness.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d.  EKB Usage/FD Usage/Paper PCL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e.	Training Improvement Process (TIP)</a:t>
              </a:r>
            </a:p>
            <a:p>
              <a:pPr>
                <a:tabLst>
                  <a:tab pos="114300" algn="l"/>
                  <a:tab pos="284163" algn="l"/>
                  <a:tab pos="461963" algn="l"/>
                  <a:tab pos="630238" algn="l"/>
                </a:tabLst>
              </a:pPr>
              <a:r>
                <a:rPr lang="en-US" sz="700" b="1" dirty="0"/>
                <a:t>			(1)	End-of-stage critiques are mandatory.</a:t>
              </a:r>
            </a:p>
            <a:p>
              <a:pPr>
                <a:tabLst>
                  <a:tab pos="114300" algn="l"/>
                  <a:tab pos="284163" algn="l"/>
                  <a:tab pos="461963" algn="l"/>
                  <a:tab pos="630238" algn="l"/>
                </a:tabLst>
              </a:pPr>
              <a:r>
                <a:rPr lang="en-US" sz="700" b="1" dirty="0"/>
                <a:t>			(2)	Anyone can recommend a syllabus change via STAN.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f.	TTO Policy applies to all flights / Terminate / KIO</a:t>
              </a:r>
            </a:p>
            <a:p>
              <a:pPr>
                <a:tabLst>
                  <a:tab pos="114300" algn="l"/>
                  <a:tab pos="284163" algn="l"/>
                  <a:tab pos="400050" algn="l"/>
                </a:tabLst>
              </a:pPr>
              <a:r>
                <a:rPr lang="en-US" sz="700" b="1" dirty="0"/>
                <a:t>		g.	ASAP at completion of the event if required.	</a:t>
              </a:r>
            </a:p>
            <a:p>
              <a:pPr>
                <a:tabLst>
                  <a:tab pos="57150" algn="l"/>
                  <a:tab pos="173038" algn="l"/>
                  <a:tab pos="1828800" algn="l"/>
                  <a:tab pos="2168525" algn="l"/>
                </a:tabLst>
              </a:pPr>
              <a:r>
                <a:rPr lang="en-US" sz="700" i="1" dirty="0"/>
                <a:t>	</a:t>
              </a:r>
              <a:r>
                <a:rPr lang="en-US" sz="700" b="1" dirty="0"/>
                <a:t>II.	HUMAN FACTORS</a:t>
              </a:r>
            </a:p>
            <a:p>
              <a:pPr indent="227013">
                <a:tabLst>
                  <a:tab pos="284163" algn="l"/>
                  <a:tab pos="400050" algn="l"/>
                </a:tabLst>
              </a:pPr>
              <a:r>
                <a:rPr lang="en-US" sz="700" dirty="0"/>
                <a:t>	</a:t>
              </a:r>
              <a:r>
                <a:rPr lang="en-US" sz="700" b="1" dirty="0"/>
                <a:t>a.	Any personal / family / relationship issues?</a:t>
              </a:r>
            </a:p>
            <a:p>
              <a:pPr indent="227013">
                <a:tabLst>
                  <a:tab pos="284163" algn="l"/>
                  <a:tab pos="400050" algn="l"/>
                </a:tabLst>
              </a:pPr>
              <a:r>
                <a:rPr lang="en-US" sz="700" b="1" dirty="0"/>
                <a:t>	b.	Any health issues / medications?</a:t>
              </a:r>
            </a:p>
            <a:p>
              <a:pPr indent="227013">
                <a:tabLst>
                  <a:tab pos="284163" algn="l"/>
                  <a:tab pos="400050" algn="l"/>
                </a:tabLst>
              </a:pPr>
              <a:r>
                <a:rPr lang="en-US" sz="700" b="1" dirty="0"/>
                <a:t>	c.	Any work distractions?</a:t>
              </a:r>
            </a:p>
            <a:p>
              <a:pPr indent="227013">
                <a:tabLst>
                  <a:tab pos="284163" algn="l"/>
                  <a:tab pos="400050" algn="l"/>
                </a:tabLst>
              </a:pPr>
              <a:r>
                <a:rPr lang="en-US" sz="700" b="1" dirty="0"/>
                <a:t>	d.	</a:t>
              </a:r>
              <a:r>
                <a:rPr lang="en-US" sz="700" b="1" dirty="0" err="1"/>
                <a:t>Rebrief</a:t>
              </a:r>
              <a:r>
                <a:rPr lang="en-US" sz="700" b="1" dirty="0"/>
                <a:t> ORM issues and NATOPS by exception if delayed.</a:t>
              </a:r>
              <a:endParaRPr lang="en-US" sz="700" i="1" dirty="0"/>
            </a:p>
            <a:p>
              <a:pPr indent="57150">
                <a:tabLst>
                  <a:tab pos="284163" algn="l"/>
                  <a:tab pos="400050" algn="l"/>
                </a:tabLst>
              </a:pPr>
              <a:r>
                <a:rPr lang="en-US" sz="700" b="1" dirty="0"/>
                <a:t>III.  CREW REST / CREW DAY / HOURS OF SLEEP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a.	When did all aircrew leave yesterday?  12 hours debrief to arrival for first official duty.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b.	When did all aircrew enter the squadron for official duties?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c.	How many consecutive scheduled days?  Maximum of six consecutive days.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d.	How many graded events today?  Maximum of two graded events.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e.	SNA double scheduled?</a:t>
              </a:r>
            </a:p>
            <a:p>
              <a:pPr marL="631825" indent="-4048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(1)	Cancel second event if previous flight in block was UNSAT and notify flight leader. </a:t>
              </a:r>
            </a:p>
            <a:p>
              <a:pPr marL="631825" indent="-4048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</a:t>
              </a:r>
              <a:r>
                <a:rPr lang="en-US" sz="700" b="1" i="1" dirty="0"/>
                <a:t>**Cross country and SNA solo navigation flights are not considered double scheduled events**</a:t>
              </a:r>
            </a:p>
            <a:p>
              <a:pPr>
                <a:tabLst>
                  <a:tab pos="57150" algn="l"/>
                  <a:tab pos="171450" algn="l"/>
                </a:tabLst>
              </a:pPr>
              <a:r>
                <a:rPr lang="en-US" sz="700" b="1" dirty="0"/>
                <a:t>	IV.	REVIEW OF TRAINING JACKET</a:t>
              </a:r>
            </a:p>
            <a:p>
              <a:pPr indent="227013">
                <a:tabLst>
                  <a:tab pos="288925" algn="l"/>
                  <a:tab pos="403225" algn="l"/>
                  <a:tab pos="1828800" algn="l"/>
                  <a:tab pos="2168525" algn="l"/>
                </a:tabLst>
              </a:pPr>
              <a:r>
                <a:rPr lang="en-US" sz="700" b="1" dirty="0"/>
                <a:t>	a.	Incomplete flights – Determine necessary maneuvers to complete.</a:t>
              </a:r>
            </a:p>
            <a:p>
              <a:pPr indent="227013">
                <a:tabLst>
                  <a:tab pos="288925" algn="l"/>
                  <a:tab pos="403225" algn="l"/>
                  <a:tab pos="1828800" algn="l"/>
                  <a:tab pos="2168525" algn="l"/>
                </a:tabLst>
              </a:pPr>
              <a:r>
                <a:rPr lang="en-US" sz="700" b="1" dirty="0"/>
                <a:t>	b.	Unsatisfactory Flights – Determine if SNA should progress to next event.</a:t>
              </a:r>
            </a:p>
            <a:p>
              <a:pPr indent="227013">
                <a:tabLst>
                  <a:tab pos="288925" algn="l"/>
                  <a:tab pos="403225" algn="l"/>
                  <a:tab pos="1828800" algn="l"/>
                  <a:tab pos="2168525" algn="l"/>
                </a:tabLst>
              </a:pPr>
              <a:r>
                <a:rPr lang="en-US" sz="700" b="1" dirty="0"/>
                <a:t>	c.	End of Block Flights – Determine necessary maneuvers to perform.</a:t>
              </a:r>
            </a:p>
            <a:p>
              <a:pPr>
                <a:tabLst>
                  <a:tab pos="57150" algn="l"/>
                  <a:tab pos="171450" algn="l"/>
                </a:tabLst>
              </a:pPr>
              <a:r>
                <a:rPr lang="en-US" sz="700" b="1" dirty="0"/>
                <a:t>	V.	CURRENCY / CUMULATIVE FLIGHT TIME</a:t>
              </a:r>
            </a:p>
            <a:p>
              <a:pPr indent="227013">
                <a:tabLst>
                  <a:tab pos="288925" algn="l"/>
                  <a:tab pos="403225" algn="l"/>
                  <a:tab pos="1203325" algn="l"/>
                  <a:tab pos="1828800" algn="l"/>
                  <a:tab pos="2168525" algn="l"/>
                </a:tabLst>
              </a:pPr>
              <a:r>
                <a:rPr lang="en-US" sz="700" b="1" dirty="0"/>
                <a:t>	a.	SNA – Warm-up criteria.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(1)	7-13 Sim to A/C: 1 Simulator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(2)	7-13 All others: 1 Optional Flight 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(3)	14-30 Sim to A/C: 1 Mandatory, 1 Optional Simulator (1 Simulator if block has a single simulator event)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(4)	14-30 All others: 2 Optional Flights, Student shall be scheduled for advancing X</a:t>
              </a:r>
            </a:p>
            <a:p>
              <a:pPr indent="227013">
                <a:tabLst>
                  <a:tab pos="288925" algn="l"/>
                  <a:tab pos="403225" algn="l"/>
                  <a:tab pos="1203325" algn="l"/>
                  <a:tab pos="1828800" algn="l"/>
                  <a:tab pos="2168525" algn="l"/>
                </a:tabLst>
              </a:pPr>
              <a:r>
                <a:rPr lang="en-US" sz="700" b="1" dirty="0"/>
                <a:t>	b.	IP – Flown in last 30 calendar days?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(1)	FAM Stage current – 21 days.       (4)    Formation current – 90 days.          (7) Night Auto current – 90 days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(2)    Night current – 60 days.                (5)    Land Logistics current – 90 days.     (8) SAR current – 180 days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	(3)	Instrument current – 90 days.      (6)    TERF/NAV current – N/A	</a:t>
              </a:r>
            </a:p>
            <a:p>
              <a:pPr indent="227013">
                <a:tabLst>
                  <a:tab pos="457200" algn="l"/>
                  <a:tab pos="631825" algn="l"/>
                </a:tabLst>
              </a:pPr>
              <a:r>
                <a:rPr lang="en-US" sz="700" b="1" dirty="0"/>
                <a:t>   c.  IP cumulative flight time – waivers? </a:t>
              </a:r>
            </a:p>
            <a:p>
              <a:pPr>
                <a:tabLst>
                  <a:tab pos="53975" algn="l"/>
                  <a:tab pos="168275" algn="l"/>
                </a:tabLst>
              </a:pPr>
              <a:r>
                <a:rPr lang="en-US" sz="700" b="1" dirty="0"/>
                <a:t>	VI.	IP REQUIREMENTS MET? – On-wing, Standardization (NI / ANI / ICP), IPC or CO-PC instructor	Y     /    N    /    N</a:t>
              </a:r>
              <a:r>
                <a:rPr lang="en-US" sz="700" dirty="0"/>
                <a:t>/</a:t>
              </a:r>
              <a:r>
                <a:rPr lang="en-US" sz="700" b="1" dirty="0"/>
                <a:t>A</a:t>
              </a:r>
            </a:p>
            <a:p>
              <a:pPr>
                <a:tabLst>
                  <a:tab pos="285750" algn="l"/>
                  <a:tab pos="287338" algn="l"/>
                  <a:tab pos="400050" algn="l"/>
                </a:tabLst>
              </a:pPr>
              <a:r>
                <a:rPr lang="en-US" sz="700" b="1" dirty="0">
                  <a:solidFill>
                    <a:prstClr val="black"/>
                  </a:solidFill>
                </a:rPr>
                <a:t> 		a.  NATOPS and INST requirements met?			</a:t>
              </a:r>
              <a:r>
                <a:rPr lang="en-US" sz="700" b="1" dirty="0"/>
                <a:t>Y     /    N    /    N</a:t>
              </a:r>
              <a:r>
                <a:rPr lang="en-US" sz="700" dirty="0"/>
                <a:t>/</a:t>
              </a:r>
              <a:r>
                <a:rPr lang="en-US" sz="700" b="1" dirty="0"/>
                <a:t>A</a:t>
              </a:r>
            </a:p>
            <a:p>
              <a:pPr>
                <a:tabLst>
                  <a:tab pos="53975" algn="l"/>
                  <a:tab pos="168275" algn="l"/>
                </a:tabLst>
              </a:pPr>
              <a:r>
                <a:rPr lang="en-US" sz="700" b="1" dirty="0"/>
                <a:t>	VII.OPERATING ENVIRONMENT</a:t>
              </a:r>
            </a:p>
            <a:p>
              <a:pPr>
                <a:tabLst>
                  <a:tab pos="285750" algn="l"/>
                  <a:tab pos="400050" algn="l"/>
                </a:tabLst>
              </a:pPr>
              <a:r>
                <a:rPr lang="en-US" sz="700" b="1" dirty="0"/>
                <a:t>	a.	Hot environment (heat/humidity) – dehydration, fatigue, A/C performance (DA ≥ 2500’).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b.	Cold environment (icing) – freezing level, minimums.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c.	Current / forecast / WX requirements for flight.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d.	Wind effect on aircraft performance.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e.	</a:t>
              </a:r>
              <a:r>
                <a:rPr lang="en-US" sz="700" b="1" dirty="0" err="1"/>
                <a:t>Conv</a:t>
              </a:r>
              <a:r>
                <a:rPr lang="en-US" sz="700" b="1" dirty="0"/>
                <a:t> SIGMETS / WW / AIRMETS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r>
                <a:rPr lang="en-US" sz="700" b="1" dirty="0"/>
                <a:t>	f.	Sunset / SLAP Data / &lt; 0.0022 lux?</a:t>
              </a:r>
            </a:p>
            <a:p>
              <a:pPr indent="227013">
                <a:tabLst>
                  <a:tab pos="288925" algn="l"/>
                  <a:tab pos="403225" algn="l"/>
                </a:tabLst>
              </a:pPr>
              <a:endParaRPr lang="en-US" sz="700" b="1" dirty="0"/>
            </a:p>
            <a:p>
              <a:pPr indent="227013">
                <a:tabLst>
                  <a:tab pos="171450" algn="l"/>
                  <a:tab pos="461963" algn="l"/>
                  <a:tab pos="1828800" algn="l"/>
                  <a:tab pos="2168525" algn="l"/>
                </a:tabLst>
              </a:pPr>
              <a:endParaRPr lang="en-US" sz="600" b="1" i="1" dirty="0"/>
            </a:p>
            <a:p>
              <a:pPr indent="227013">
                <a:tabLst>
                  <a:tab pos="171450" algn="l"/>
                  <a:tab pos="461963" algn="l"/>
                  <a:tab pos="1828800" algn="l"/>
                  <a:tab pos="2168525" algn="l"/>
                </a:tabLst>
              </a:pPr>
              <a:r>
                <a:rPr lang="en-US" sz="600" b="1" i="1" dirty="0"/>
                <a:t>	</a:t>
              </a:r>
            </a:p>
            <a:p>
              <a:pPr indent="227013">
                <a:tabLst>
                  <a:tab pos="171450" algn="l"/>
                  <a:tab pos="461963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57150" algn="l"/>
                  <a:tab pos="228600" algn="l"/>
                  <a:tab pos="461963" algn="l"/>
                  <a:tab pos="1828800" algn="l"/>
                  <a:tab pos="2168525" algn="l"/>
                </a:tabLst>
              </a:pPr>
              <a:r>
                <a:rPr lang="en-US" sz="700" b="1" dirty="0"/>
                <a:t>	VIII.	SITUATION OVERVIEW</a:t>
              </a:r>
            </a:p>
            <a:p>
              <a:pPr indent="227013">
                <a:tabLst>
                  <a:tab pos="287338" algn="l"/>
                  <a:tab pos="400050" algn="l"/>
                  <a:tab pos="1828800" algn="l"/>
                  <a:tab pos="2168525" algn="l"/>
                </a:tabLst>
              </a:pPr>
              <a:r>
                <a:rPr lang="en-US" sz="700" b="1" dirty="0"/>
                <a:t>	a.	Mission Statement (specific emphasis on?)</a:t>
              </a:r>
            </a:p>
            <a:p>
              <a:pPr indent="57150">
                <a:tabLst>
                  <a:tab pos="57150" algn="l"/>
                  <a:tab pos="228600" algn="l"/>
                  <a:tab pos="1828800" algn="l"/>
                  <a:tab pos="2168525" algn="l"/>
                </a:tabLst>
              </a:pPr>
              <a:r>
                <a:rPr lang="en-US" sz="700" b="1" dirty="0"/>
                <a:t>IX.	EXECUTION OF MISSION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914400" algn="l"/>
                  <a:tab pos="1828800" algn="l"/>
                  <a:tab pos="2168525" algn="l"/>
                </a:tabLst>
              </a:pPr>
              <a:r>
                <a:rPr lang="en-US" sz="700" b="1" dirty="0"/>
                <a:t>	a.	CONCEPT OF OPERATIONS – Mission Overview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914400" algn="l"/>
                  <a:tab pos="1828800" algn="l"/>
                  <a:tab pos="2168525" algn="l"/>
                </a:tabLst>
              </a:pPr>
              <a:r>
                <a:rPr lang="en-US" sz="700" b="1" dirty="0"/>
                <a:t>	b.	SCHEME OF MANEUVERS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(1)	Sequence of Events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(2)	Route / Course Rules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(3)	Maneuvers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(4)	OLF Operations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631825" algn="l"/>
                  <a:tab pos="1828800" algn="l"/>
                  <a:tab pos="2168525" algn="l"/>
                </a:tabLst>
              </a:pPr>
              <a:r>
                <a:rPr lang="en-US" sz="700" b="1" dirty="0"/>
                <a:t>			(5)	RTB</a:t>
              </a:r>
            </a:p>
            <a:p>
              <a:pPr indent="227013">
                <a:tabLst>
                  <a:tab pos="285750" algn="l"/>
                  <a:tab pos="403225" algn="l"/>
                  <a:tab pos="457200" algn="l"/>
                  <a:tab pos="914400" algn="l"/>
                  <a:tab pos="1828800" algn="l"/>
                  <a:tab pos="2168525" algn="l"/>
                </a:tabLst>
              </a:pPr>
              <a:r>
                <a:rPr lang="en-US" sz="700" b="1" dirty="0"/>
                <a:t>	c.	MISSION SPECIFIC ORM (opposite side)</a:t>
              </a:r>
            </a:p>
            <a:p>
              <a:pPr indent="57150">
                <a:tabLst>
                  <a:tab pos="173038" algn="l"/>
                  <a:tab pos="569913" algn="l"/>
                  <a:tab pos="742950" algn="l"/>
                  <a:tab pos="1828800" algn="l"/>
                  <a:tab pos="2168525" algn="l"/>
                </a:tabLst>
              </a:pPr>
              <a:r>
                <a:rPr lang="en-US" sz="700" b="1" dirty="0"/>
                <a:t>X.	DISCUSSION ITEMS</a:t>
              </a:r>
            </a:p>
            <a:p>
              <a:pPr indent="57150">
                <a:tabLst>
                  <a:tab pos="173038" algn="l"/>
                  <a:tab pos="569913" algn="l"/>
                  <a:tab pos="742950" algn="l"/>
                  <a:tab pos="1828800" algn="l"/>
                  <a:tab pos="2168525" algn="l"/>
                </a:tabLst>
              </a:pPr>
              <a:r>
                <a:rPr lang="en-US" sz="700" b="1" dirty="0"/>
                <a:t>XI.	NATOPS BRIEF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>
              <a:off x="76200" y="291448"/>
              <a:ext cx="4876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EBD53092-958F-4F05-B2C3-CFD244AA4367}"/>
              </a:ext>
            </a:extLst>
          </p:cNvPr>
          <p:cNvSpPr txBox="1"/>
          <p:nvPr/>
        </p:nvSpPr>
        <p:spPr>
          <a:xfrm>
            <a:off x="5767715" y="248352"/>
            <a:ext cx="3786220" cy="406265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spAutoFit/>
          </a:bodyPr>
          <a:lstStyle/>
          <a:p>
            <a:pPr>
              <a:tabLst>
                <a:tab pos="112713" algn="l"/>
                <a:tab pos="285750" algn="l"/>
                <a:tab pos="287338" algn="l"/>
                <a:tab pos="457200" algn="l"/>
                <a:tab pos="857250" algn="l"/>
                <a:tab pos="1028700" algn="l"/>
                <a:tab pos="1143000" algn="l"/>
                <a:tab pos="1314450" algn="l"/>
                <a:tab pos="1828800" algn="l"/>
                <a:tab pos="2228850" algn="l"/>
                <a:tab pos="2457450" algn="l"/>
                <a:tab pos="2571750" algn="l"/>
              </a:tabLst>
            </a:pPr>
            <a:r>
              <a:rPr lang="en-US" sz="800" b="1" dirty="0"/>
              <a:t>DATE:	___________________	IP/PIC: ______________________</a:t>
            </a:r>
          </a:p>
          <a:p>
            <a:pPr>
              <a:tabLst>
                <a:tab pos="112713" algn="l"/>
                <a:tab pos="285750" algn="l"/>
                <a:tab pos="287338" algn="l"/>
                <a:tab pos="457200" algn="l"/>
                <a:tab pos="857250" algn="l"/>
                <a:tab pos="1028700" algn="l"/>
                <a:tab pos="1143000" algn="l"/>
                <a:tab pos="1314450" algn="l"/>
                <a:tab pos="1828800" algn="l"/>
                <a:tab pos="2228850" algn="l"/>
                <a:tab pos="2457450" algn="l"/>
                <a:tab pos="2571750" algn="l"/>
              </a:tabLst>
            </a:pPr>
            <a:r>
              <a:rPr lang="en-US" sz="800" b="1" dirty="0"/>
              <a:t>SNA/CP 1:	____________  EVT 1:_____________   Flt Doc: ____________</a:t>
            </a:r>
          </a:p>
          <a:p>
            <a:pPr>
              <a:tabLst>
                <a:tab pos="112713" algn="l"/>
                <a:tab pos="285750" algn="l"/>
                <a:tab pos="287338" algn="l"/>
                <a:tab pos="457200" algn="l"/>
                <a:tab pos="857250" algn="l"/>
                <a:tab pos="1028700" algn="l"/>
                <a:tab pos="1143000" algn="l"/>
                <a:tab pos="1314450" algn="l"/>
                <a:tab pos="1828800" algn="l"/>
                <a:tab pos="2228850" algn="l"/>
                <a:tab pos="2457450" algn="l"/>
                <a:tab pos="2571750" algn="l"/>
              </a:tabLst>
            </a:pPr>
            <a:r>
              <a:rPr lang="en-US" sz="800" b="1" dirty="0"/>
              <a:t>SNA/CP 2:	____________  EVT 2:_____________   Aircrew or PAX:____________</a:t>
            </a:r>
          </a:p>
        </p:txBody>
      </p:sp>
      <p:graphicFrame>
        <p:nvGraphicFramePr>
          <p:cNvPr id="121" name="Table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754280"/>
              </p:ext>
            </p:extLst>
          </p:nvPr>
        </p:nvGraphicFramePr>
        <p:xfrm>
          <a:off x="7832172" y="5398867"/>
          <a:ext cx="2057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109630152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3600788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60256465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52925386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en-US" sz="6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CG</a:t>
                      </a:r>
                      <a:r>
                        <a:rPr lang="en-US" sz="600" kern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VIS</a:t>
                      </a:r>
                      <a:endParaRPr lang="en-US" sz="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&gt;</a:t>
                      </a:r>
                      <a:r>
                        <a:rPr lang="en-US" sz="600" baseline="0" dirty="0">
                          <a:solidFill>
                            <a:schemeClr val="tx1"/>
                          </a:solidFill>
                        </a:rPr>
                        <a:t> 1000/3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500-1 – 1000/3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&lt; 500-1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799405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600" baseline="0" dirty="0">
                          <a:solidFill>
                            <a:schemeClr val="tx1"/>
                          </a:solidFill>
                        </a:rPr>
                        <a:t> Day VFR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30508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 Night VFR (unaided)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1096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 Night VFR (aided)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M*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24283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 IFR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9144" marR="9144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574197"/>
                  </a:ext>
                </a:extLst>
              </a:tr>
            </a:tbl>
          </a:graphicData>
        </a:graphic>
      </p:graphicFrame>
      <p:sp>
        <p:nvSpPr>
          <p:cNvPr id="122" name="TextBox 121"/>
          <p:cNvSpPr txBox="1"/>
          <p:nvPr/>
        </p:nvSpPr>
        <p:spPr>
          <a:xfrm>
            <a:off x="7829967" y="5256816"/>
            <a:ext cx="2057400" cy="144655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700" i="1" dirty="0"/>
              <a:t>Recommended ceiling and visibility risk levels.</a:t>
            </a:r>
            <a:endParaRPr lang="en-US" sz="700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EBD53092-958F-4F05-B2C3-CFD244AA4367}"/>
              </a:ext>
            </a:extLst>
          </p:cNvPr>
          <p:cNvSpPr txBox="1"/>
          <p:nvPr/>
        </p:nvSpPr>
        <p:spPr>
          <a:xfrm>
            <a:off x="9349676" y="767719"/>
            <a:ext cx="489992" cy="360099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spAutoFit/>
          </a:bodyPr>
          <a:lstStyle/>
          <a:p>
            <a:pPr>
              <a:tabLst>
                <a:tab pos="112713" algn="l"/>
                <a:tab pos="287338" algn="l"/>
                <a:tab pos="342900" algn="l"/>
                <a:tab pos="857250" algn="l"/>
                <a:tab pos="1143000" algn="l"/>
                <a:tab pos="1428750" algn="l"/>
                <a:tab pos="1828800" algn="l"/>
                <a:tab pos="2168525" algn="l"/>
                <a:tab pos="2457450" algn="l"/>
              </a:tabLst>
            </a:pPr>
            <a:r>
              <a:rPr lang="en-US" sz="700" b="1" dirty="0"/>
              <a:t>Y     /     N</a:t>
            </a:r>
          </a:p>
          <a:p>
            <a:pPr>
              <a:tabLst>
                <a:tab pos="112713" algn="l"/>
                <a:tab pos="287338" algn="l"/>
                <a:tab pos="342900" algn="l"/>
                <a:tab pos="857250" algn="l"/>
                <a:tab pos="1143000" algn="l"/>
                <a:tab pos="1428750" algn="l"/>
                <a:tab pos="1828800" algn="l"/>
                <a:tab pos="2168525" algn="l"/>
                <a:tab pos="2457450" algn="l"/>
              </a:tabLst>
            </a:pPr>
            <a:r>
              <a:rPr lang="en-US" sz="700" b="1" dirty="0"/>
              <a:t>Y     /     N</a:t>
            </a:r>
          </a:p>
          <a:p>
            <a:pPr>
              <a:tabLst>
                <a:tab pos="112713" algn="l"/>
                <a:tab pos="287338" algn="l"/>
                <a:tab pos="342900" algn="l"/>
                <a:tab pos="857250" algn="l"/>
                <a:tab pos="1143000" algn="l"/>
                <a:tab pos="1428750" algn="l"/>
                <a:tab pos="1828800" algn="l"/>
                <a:tab pos="2168525" algn="l"/>
                <a:tab pos="2457450" algn="l"/>
              </a:tabLst>
            </a:pPr>
            <a:r>
              <a:rPr lang="en-US" sz="700" b="1" dirty="0"/>
              <a:t>Y     /     N</a:t>
            </a:r>
          </a:p>
        </p:txBody>
      </p:sp>
      <p:graphicFrame>
        <p:nvGraphicFramePr>
          <p:cNvPr id="124" name="Table 123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44622"/>
              </p:ext>
            </p:extLst>
          </p:nvPr>
        </p:nvGraphicFramePr>
        <p:xfrm>
          <a:off x="9305358" y="6168103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125" name="Table 124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548697"/>
              </p:ext>
            </p:extLst>
          </p:nvPr>
        </p:nvGraphicFramePr>
        <p:xfrm>
          <a:off x="9305358" y="5040014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126" name="Table 125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93368"/>
              </p:ext>
            </p:extLst>
          </p:nvPr>
        </p:nvGraphicFramePr>
        <p:xfrm>
          <a:off x="9305358" y="3646183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128" name="Table 127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089166"/>
              </p:ext>
            </p:extLst>
          </p:nvPr>
        </p:nvGraphicFramePr>
        <p:xfrm>
          <a:off x="9305358" y="2357581"/>
          <a:ext cx="609600" cy="274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137001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&gt; 7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 – 5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&lt; 5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682985"/>
                  </a:ext>
                </a:extLst>
              </a:tr>
              <a:tr h="137001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129" name="Table 128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23795"/>
              </p:ext>
            </p:extLst>
          </p:nvPr>
        </p:nvGraphicFramePr>
        <p:xfrm>
          <a:off x="9305358" y="1828362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sp>
        <p:nvSpPr>
          <p:cNvPr id="130" name="TextBox 129"/>
          <p:cNvSpPr txBox="1"/>
          <p:nvPr/>
        </p:nvSpPr>
        <p:spPr>
          <a:xfrm>
            <a:off x="9152964" y="1755465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160531" y="2279769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2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9164019" y="3579512"/>
            <a:ext cx="18067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b="1" dirty="0"/>
              <a:t>3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9164728" y="4973025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4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157290" y="6101669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5</a:t>
            </a:r>
          </a:p>
        </p:txBody>
      </p:sp>
      <p:graphicFrame>
        <p:nvGraphicFramePr>
          <p:cNvPr id="136" name="Table 135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356325"/>
              </p:ext>
            </p:extLst>
          </p:nvPr>
        </p:nvGraphicFramePr>
        <p:xfrm>
          <a:off x="9298499" y="7251033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sp>
        <p:nvSpPr>
          <p:cNvPr id="137" name="TextBox 136"/>
          <p:cNvSpPr txBox="1"/>
          <p:nvPr/>
        </p:nvSpPr>
        <p:spPr>
          <a:xfrm>
            <a:off x="9142494" y="7184232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6</a:t>
            </a:r>
          </a:p>
        </p:txBody>
      </p:sp>
      <p:cxnSp>
        <p:nvCxnSpPr>
          <p:cNvPr id="138" name="Straight Connector 137"/>
          <p:cNvCxnSpPr/>
          <p:nvPr/>
        </p:nvCxnSpPr>
        <p:spPr>
          <a:xfrm>
            <a:off x="5977810" y="1892835"/>
            <a:ext cx="3263355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6929765" y="2426235"/>
            <a:ext cx="2311400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6783715" y="3702585"/>
            <a:ext cx="2457450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6341596" y="5099585"/>
            <a:ext cx="2899569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6224915" y="6236235"/>
            <a:ext cx="3016250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6986915" y="7309385"/>
            <a:ext cx="2254250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5456547" y="5843276"/>
            <a:ext cx="2276493" cy="2523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700" i="1" dirty="0"/>
              <a:t> *Night aided min WX is 800-3.</a:t>
            </a:r>
          </a:p>
          <a:p>
            <a:pPr algn="ctr">
              <a:tabLst>
                <a:tab pos="112713" algn="l"/>
                <a:tab pos="284163" algn="l"/>
              </a:tabLst>
            </a:pPr>
            <a:r>
              <a:rPr lang="en-US" sz="700" i="1" dirty="0"/>
              <a:t>TAWS shall not be inhibited with weather less than 1000-3. </a:t>
            </a:r>
            <a:endParaRPr lang="en-US" sz="700" dirty="0"/>
          </a:p>
        </p:txBody>
      </p:sp>
      <p:pic>
        <p:nvPicPr>
          <p:cNvPr id="64" name="Picture 63" descr="HT28 patch.png">
            <a:extLst>
              <a:ext uri="{FF2B5EF4-FFF2-40B4-BE49-F238E27FC236}">
                <a16:creationId xmlns:a16="http://schemas.microsoft.com/office/drawing/2014/main" id="{00000000-0008-0000-0100-000014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699" y="271601"/>
            <a:ext cx="323429" cy="35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64" descr="HT28 patch.png">
            <a:extLst>
              <a:ext uri="{FF2B5EF4-FFF2-40B4-BE49-F238E27FC236}">
                <a16:creationId xmlns:a16="http://schemas.microsoft.com/office/drawing/2014/main" id="{00000000-0008-0000-0100-000014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6663" y="268098"/>
            <a:ext cx="323429" cy="35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65" descr="HT28 patch.png">
            <a:extLst>
              <a:ext uri="{FF2B5EF4-FFF2-40B4-BE49-F238E27FC236}">
                <a16:creationId xmlns:a16="http://schemas.microsoft.com/office/drawing/2014/main" id="{00000000-0008-0000-0100-000014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68353" y="268098"/>
            <a:ext cx="323429" cy="35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66" descr="HT28 patch.png">
            <a:extLst>
              <a:ext uri="{FF2B5EF4-FFF2-40B4-BE49-F238E27FC236}">
                <a16:creationId xmlns:a16="http://schemas.microsoft.com/office/drawing/2014/main" id="{00000000-0008-0000-0100-000014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06439" y="271803"/>
            <a:ext cx="323429" cy="35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046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/>
          <p:cNvGrpSpPr/>
          <p:nvPr/>
        </p:nvGrpSpPr>
        <p:grpSpPr>
          <a:xfrm>
            <a:off x="75713" y="107135"/>
            <a:ext cx="4877287" cy="7543800"/>
            <a:chOff x="5299084" y="107135"/>
            <a:chExt cx="4652185" cy="7543800"/>
          </a:xfrm>
        </p:grpSpPr>
        <p:sp>
          <p:nvSpPr>
            <p:cNvPr id="86" name="TextBox 85"/>
            <p:cNvSpPr txBox="1"/>
            <p:nvPr/>
          </p:nvSpPr>
          <p:spPr>
            <a:xfrm>
              <a:off x="5299084" y="107135"/>
              <a:ext cx="4652181" cy="7543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18288" tIns="18288" rIns="18288" bIns="18288" rtlCol="0">
              <a:noAutofit/>
            </a:bodyPr>
            <a:lstStyle/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dirty="0"/>
                <a:t> MISSION SPECIFC ORM (TH-73A)			                                              v1.1 Created 1 Oct 22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dirty="0"/>
            </a:p>
          </p:txBody>
        </p:sp>
        <p:cxnSp>
          <p:nvCxnSpPr>
            <p:cNvPr id="88" name="Straight Connector 87"/>
            <p:cNvCxnSpPr/>
            <p:nvPr/>
          </p:nvCxnSpPr>
          <p:spPr>
            <a:xfrm flipV="1">
              <a:off x="5299549" y="238126"/>
              <a:ext cx="4651720" cy="3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2" name="TextBox 151"/>
          <p:cNvSpPr txBox="1"/>
          <p:nvPr/>
        </p:nvSpPr>
        <p:spPr>
          <a:xfrm>
            <a:off x="3474927" y="253595"/>
            <a:ext cx="1459023" cy="4692349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noAutofit/>
          </a:bodyPr>
          <a:lstStyle/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Navigation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“Get there-itis”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Fatigue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Complacency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FLIP airfield diagram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Fuel packet / GPU / contract  fuel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Required pubs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Search &amp; Rescue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Bird / obstacle avoidance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Low-level lookout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Water survival (flotation)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Water temp: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	Squadron SOP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	&lt;50⁰F – LLBI over land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Relative winds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b="1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Solo flights (DAY44/NAV42/RI44)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Currency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	3 day for DAY4401A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	5 days for NAV4201A &amp; RI4401A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Tail strike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DA &amp; wind effect on aircraft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       performance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10-hour crew day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Hot seat procedures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Left Seat Specific CRM/ORM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Familiarization 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(IUT, Demo, QIP, &amp; IP/IP)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Energy management training 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Sim </a:t>
            </a:r>
            <a:r>
              <a:rPr lang="en-US" sz="700" dirty="0" err="1"/>
              <a:t>eng</a:t>
            </a:r>
            <a:r>
              <a:rPr lang="en-US" sz="700" dirty="0"/>
              <a:t> failure on takeoff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HOGE Autos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Low </a:t>
            </a:r>
            <a:r>
              <a:rPr lang="en-US" sz="700" dirty="0" err="1"/>
              <a:t>Nr</a:t>
            </a:r>
            <a:r>
              <a:rPr lang="en-US" sz="700" dirty="0"/>
              <a:t> Recoveries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Sim fixed pitch pedal position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Complacency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“Fights on, fights off”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Defensive posturing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</p:txBody>
      </p:sp>
      <p:sp>
        <p:nvSpPr>
          <p:cNvPr id="156" name="TextBox 155"/>
          <p:cNvSpPr txBox="1"/>
          <p:nvPr/>
        </p:nvSpPr>
        <p:spPr>
          <a:xfrm>
            <a:off x="1932399" y="257178"/>
            <a:ext cx="1344201" cy="4536143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noAutofit/>
          </a:bodyPr>
          <a:lstStyle/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Basic/Radio Instruments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Unusual attitudes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Working area traffic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Missed approach / climb out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 err="1"/>
              <a:t>Comm</a:t>
            </a:r>
            <a:r>
              <a:rPr lang="en-US" sz="700" dirty="0"/>
              <a:t> discipline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Use of Flight Director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Observer responsibilities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Fuel packet / GPU / contract fuel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Inadvertent Gang Bar Contact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Terrain Flight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Traffic calls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 err="1"/>
              <a:t>RadAlt</a:t>
            </a:r>
            <a:r>
              <a:rPr lang="en-US" sz="700" dirty="0"/>
              <a:t> settings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Low-level lookout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Bird/obstacle avoidance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Low-level engine failure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r>
              <a:rPr lang="en-US" sz="700" dirty="0"/>
              <a:t> (TLAs)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Formation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Closure rates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Landing pattern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r>
              <a:rPr lang="en-US" sz="700" dirty="0"/>
              <a:t> (TLAs)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Low level lookout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Working area traffic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b="1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Land Logistics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Defensive posturing/IP intervention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Tail strike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DA &amp; wind effect on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    aircraft performance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Flight w/ cabin doors open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Operation in the H/V avoid region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Inadvertent rear harness release 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</p:txBody>
      </p:sp>
      <p:sp>
        <p:nvSpPr>
          <p:cNvPr id="160" name="TextBox 159"/>
          <p:cNvSpPr txBox="1"/>
          <p:nvPr/>
        </p:nvSpPr>
        <p:spPr>
          <a:xfrm>
            <a:off x="76199" y="260349"/>
            <a:ext cx="1847785" cy="4558263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noAutofit/>
          </a:bodyPr>
          <a:lstStyle/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Day Familiarization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Defensive posturing/IP intervention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Tail strike (&lt;10’ / &lt;10°)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DA &amp; wind effect on aircraft performance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Autos: entry (&gt;500’), flare (150’), full 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(&lt;500lbs/≥15KGS TD))/ power recovery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Twist Grip Manipulation (IP only in flight)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Sim engine failure in hover/hover taxi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 err="1"/>
              <a:t>Waveoffs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Power Off </a:t>
            </a:r>
            <a:r>
              <a:rPr lang="en-US" sz="700" dirty="0" err="1"/>
              <a:t>Waveoff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</a:t>
            </a:r>
            <a:r>
              <a:rPr lang="en-US" sz="700" dirty="0" err="1"/>
              <a:t>Nr</a:t>
            </a:r>
            <a:r>
              <a:rPr lang="en-US" sz="700" dirty="0"/>
              <a:t>&gt;105% or </a:t>
            </a:r>
            <a:r>
              <a:rPr lang="en-US" sz="700" dirty="0" err="1"/>
              <a:t>Nr</a:t>
            </a:r>
            <a:r>
              <a:rPr lang="en-US" sz="700" dirty="0"/>
              <a:t>&lt;90%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-Not on CL by 250’ AGL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-A/S decelerating &lt;65KIAS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Night Operations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Low work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Closure rates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Scan pattern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Use of lights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Visual illusions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Fog: Temp / dew </a:t>
            </a:r>
            <a:r>
              <a:rPr lang="en-US" sz="700" dirty="0" err="1"/>
              <a:t>pt</a:t>
            </a:r>
            <a:r>
              <a:rPr lang="en-US" sz="700" dirty="0"/>
              <a:t> spread &lt;2⁰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 err="1"/>
              <a:t>RadAlt</a:t>
            </a:r>
            <a:r>
              <a:rPr lang="en-US" sz="700" dirty="0"/>
              <a:t> settings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Working area traffic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Inadvertent Gang Bar Contact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Night Familiarization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Defensive posturing/IP intervention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Tail strike (&lt;10’ / &lt;10°)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DA &amp; wind effect on aircraft performance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Autos: Entry (90°/180°s only, &gt;800’), flare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 (150’), IP demo power recovery only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Twist Grip Manipulation (IP only in flight)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Sim engine failure in hover/hover taxi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 err="1"/>
              <a:t>Waveoffs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Power Off </a:t>
            </a:r>
            <a:r>
              <a:rPr lang="en-US" sz="700" dirty="0" err="1"/>
              <a:t>Waveoff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</a:t>
            </a:r>
            <a:r>
              <a:rPr lang="en-US" sz="700" dirty="0" err="1"/>
              <a:t>Nr</a:t>
            </a:r>
            <a:r>
              <a:rPr lang="en-US" sz="700" dirty="0"/>
              <a:t>&gt;105% or </a:t>
            </a:r>
            <a:r>
              <a:rPr lang="en-US" sz="700" dirty="0" err="1"/>
              <a:t>Nr</a:t>
            </a:r>
            <a:r>
              <a:rPr lang="en-US" sz="700" dirty="0"/>
              <a:t>&lt;90%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-Not on CL by 250’ AGL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-A/S decelerating &lt;65KIAS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  <a:p>
            <a:pPr marL="228600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</p:txBody>
      </p:sp>
      <p:grpSp>
        <p:nvGrpSpPr>
          <p:cNvPr id="162" name="Group 161"/>
          <p:cNvGrpSpPr/>
          <p:nvPr/>
        </p:nvGrpSpPr>
        <p:grpSpPr>
          <a:xfrm>
            <a:off x="76200" y="5333998"/>
            <a:ext cx="4876799" cy="1296613"/>
            <a:chOff x="140620" y="5500178"/>
            <a:chExt cx="4850492" cy="1244491"/>
          </a:xfrm>
        </p:grpSpPr>
        <p:sp>
          <p:nvSpPr>
            <p:cNvPr id="163" name="TextBox 162"/>
            <p:cNvSpPr txBox="1"/>
            <p:nvPr/>
          </p:nvSpPr>
          <p:spPr>
            <a:xfrm>
              <a:off x="140620" y="5500178"/>
              <a:ext cx="2440027" cy="1244491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txBody>
            <a:bodyPr wrap="square" lIns="18288" tIns="18288" rIns="18288" bIns="18288" rtlCol="0">
              <a:noAutofit/>
            </a:bodyPr>
            <a:lstStyle/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u="sng" dirty="0"/>
                <a:t>Greatest threat to force/aircrew?</a:t>
              </a:r>
              <a:endParaRPr lang="en-US" sz="700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10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8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8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8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u="sng" dirty="0"/>
                <a:t>Mitigation</a:t>
              </a:r>
              <a:r>
                <a:rPr lang="en-US" sz="700" b="1" dirty="0"/>
                <a:t>?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2559062" y="5504159"/>
              <a:ext cx="2432050" cy="124050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txBody>
            <a:bodyPr wrap="square" lIns="18288" tIns="18288" rIns="18288" bIns="18288" rtlCol="0">
              <a:noAutofit/>
            </a:bodyPr>
            <a:lstStyle/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u="sng" dirty="0"/>
                <a:t>Greatest threat to mission/training</a:t>
              </a:r>
              <a:r>
                <a:rPr lang="en-US" sz="700" b="1" dirty="0"/>
                <a:t>?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u="sng" dirty="0"/>
                <a:t>Mitigation</a:t>
              </a:r>
              <a:r>
                <a:rPr lang="en-US" sz="700" b="1" dirty="0"/>
                <a:t>?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55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50" b="1" dirty="0"/>
            </a:p>
          </p:txBody>
        </p:sp>
      </p:grpSp>
      <p:sp>
        <p:nvSpPr>
          <p:cNvPr id="165" name="TextBox 164"/>
          <p:cNvSpPr txBox="1"/>
          <p:nvPr/>
        </p:nvSpPr>
        <p:spPr>
          <a:xfrm>
            <a:off x="190500" y="7270827"/>
            <a:ext cx="4743450" cy="390876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spAutoFit/>
          </a:bodyPr>
          <a:lstStyle/>
          <a:p>
            <a:pPr>
              <a:tabLst>
                <a:tab pos="112713" algn="l"/>
                <a:tab pos="287338" algn="l"/>
                <a:tab pos="515938" algn="l"/>
                <a:tab pos="857250" algn="l"/>
                <a:tab pos="1828800" algn="l"/>
                <a:tab pos="2168525" algn="l"/>
                <a:tab pos="2686050" algn="l"/>
              </a:tabLst>
            </a:pPr>
            <a:r>
              <a:rPr lang="en-US" sz="800" b="1" dirty="0"/>
              <a:t>PIC </a:t>
            </a:r>
            <a:r>
              <a:rPr lang="en-US" sz="800" i="1" dirty="0"/>
              <a:t>(sign)</a:t>
            </a:r>
            <a:r>
              <a:rPr lang="en-US" sz="800" b="1" dirty="0"/>
              <a:t>	_____________________________	3 or &gt; M / Any H </a:t>
            </a:r>
            <a:r>
              <a:rPr lang="en-US" sz="800" i="1" dirty="0"/>
              <a:t>(sign)    </a:t>
            </a:r>
            <a:r>
              <a:rPr lang="en-US" sz="800" b="1" dirty="0"/>
              <a:t>_____________________________</a:t>
            </a:r>
          </a:p>
          <a:p>
            <a:pPr>
              <a:tabLst>
                <a:tab pos="112713" algn="l"/>
                <a:tab pos="287338" algn="l"/>
                <a:tab pos="515938" algn="l"/>
                <a:tab pos="857250" algn="l"/>
                <a:tab pos="1828800" algn="l"/>
                <a:tab pos="2168525" algn="l"/>
                <a:tab pos="2686050" algn="l"/>
              </a:tabLst>
            </a:pPr>
            <a:endParaRPr lang="en-US" sz="800" b="1" dirty="0"/>
          </a:p>
          <a:p>
            <a:pPr algn="ctr">
              <a:tabLst>
                <a:tab pos="112713" algn="l"/>
                <a:tab pos="287338" algn="l"/>
                <a:tab pos="515938" algn="l"/>
                <a:tab pos="857250" algn="l"/>
                <a:tab pos="1828800" algn="l"/>
                <a:tab pos="2168525" algn="l"/>
                <a:tab pos="2686050" algn="l"/>
              </a:tabLst>
            </a:pPr>
            <a:r>
              <a:rPr lang="en-US" sz="700" dirty="0"/>
              <a:t>FDO / SDO retains on file for 30 days per CNAFINST 5100.5 </a:t>
            </a:r>
            <a:r>
              <a:rPr lang="en-US" sz="700" dirty="0" err="1"/>
              <a:t>dtd</a:t>
            </a:r>
            <a:r>
              <a:rPr lang="en-US" sz="700" dirty="0"/>
              <a:t> 25 Sep 19</a:t>
            </a:r>
          </a:p>
        </p:txBody>
      </p:sp>
      <p:graphicFrame>
        <p:nvGraphicFramePr>
          <p:cNvPr id="166" name="Table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890090"/>
              </p:ext>
            </p:extLst>
          </p:nvPr>
        </p:nvGraphicFramePr>
        <p:xfrm>
          <a:off x="82859" y="6647813"/>
          <a:ext cx="4870143" cy="54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8683">
                  <a:extLst>
                    <a:ext uri="{9D8B030D-6E8A-4147-A177-3AD203B41FA5}">
                      <a16:colId xmlns:a16="http://schemas.microsoft.com/office/drawing/2014/main" val="2574334169"/>
                    </a:ext>
                  </a:extLst>
                </a:gridCol>
                <a:gridCol w="307434">
                  <a:extLst>
                    <a:ext uri="{9D8B030D-6E8A-4147-A177-3AD203B41FA5}">
                      <a16:colId xmlns:a16="http://schemas.microsoft.com/office/drawing/2014/main" val="4166048168"/>
                    </a:ext>
                  </a:extLst>
                </a:gridCol>
                <a:gridCol w="384292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845442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384292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1267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RISK SUMMARY (10 TOTAL)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764621"/>
                  </a:ext>
                </a:extLst>
              </a:tr>
              <a:tr h="147406">
                <a:tc>
                  <a:txBody>
                    <a:bodyPr/>
                    <a:lstStyle/>
                    <a:p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Overall Risk Level</a:t>
                      </a:r>
                      <a:endParaRPr lang="en-US" sz="7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1-2 M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 or &gt; M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Any H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558914"/>
                  </a:ext>
                </a:extLst>
              </a:tr>
              <a:tr h="221142">
                <a:tc>
                  <a:txBody>
                    <a:bodyPr/>
                    <a:lstStyle/>
                    <a:p>
                      <a:r>
                        <a:rPr lang="en-US" sz="7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Discussion </a:t>
                      </a:r>
                      <a:r>
                        <a:rPr lang="en-US" sz="700" b="0" i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(face to face preferred)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Crew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Crew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FDO / DH / XO / CO</a:t>
                      </a:r>
                      <a:endParaRPr lang="en-US" sz="7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 / XO</a:t>
                      </a:r>
                    </a:p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/ Acting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231268"/>
                  </a:ext>
                </a:extLst>
              </a:tr>
            </a:tbl>
          </a:graphicData>
        </a:graphic>
      </p:graphicFrame>
      <p:sp>
        <p:nvSpPr>
          <p:cNvPr id="167" name="TextBox 166">
            <a:extLst>
              <a:ext uri="{FF2B5EF4-FFF2-40B4-BE49-F238E27FC236}">
                <a16:creationId xmlns:a16="http://schemas.microsoft.com/office/drawing/2014/main" id="{F4588CA3-64B9-412B-B4EC-3E137CDA8678}"/>
              </a:ext>
            </a:extLst>
          </p:cNvPr>
          <p:cNvSpPr txBox="1"/>
          <p:nvPr/>
        </p:nvSpPr>
        <p:spPr>
          <a:xfrm>
            <a:off x="75713" y="4906588"/>
            <a:ext cx="4877283" cy="426484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lIns="18288" tIns="18288" rIns="18288" bIns="18288" rtlCol="0">
            <a:noAutofit/>
          </a:bodyPr>
          <a:lstStyle/>
          <a:p>
            <a:pPr>
              <a:tabLst>
                <a:tab pos="1089025" algn="l"/>
              </a:tabLst>
            </a:pPr>
            <a:r>
              <a:rPr lang="en-US" sz="800" b="1" u="sng" dirty="0"/>
              <a:t>HT-28 FY26 Q2 Threats</a:t>
            </a:r>
            <a:r>
              <a:rPr lang="en-US" sz="800" b="1" dirty="0"/>
              <a:t>:	     MAN/NOR Selector Position</a:t>
            </a:r>
          </a:p>
          <a:p>
            <a:pPr>
              <a:tabLst>
                <a:tab pos="1089025" algn="l"/>
              </a:tabLst>
            </a:pPr>
            <a:r>
              <a:rPr lang="en-US" sz="800" b="1" dirty="0"/>
              <a:t>                                                      ICING &lt;5⁰</a:t>
            </a:r>
          </a:p>
          <a:p>
            <a:pPr>
              <a:tabLst>
                <a:tab pos="1089025" algn="l"/>
              </a:tabLst>
            </a:pPr>
            <a:r>
              <a:rPr lang="en-US" sz="800" b="1" dirty="0"/>
              <a:t>	     BASH/Migratory Season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0CAD8B4A-1D1E-452F-B443-0DA1A0D83F32}"/>
              </a:ext>
            </a:extLst>
          </p:cNvPr>
          <p:cNvSpPr/>
          <p:nvPr/>
        </p:nvSpPr>
        <p:spPr>
          <a:xfrm>
            <a:off x="1140035" y="4958040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5EE501E6-5BD0-4594-A7ED-FF19138F8201}"/>
              </a:ext>
            </a:extLst>
          </p:cNvPr>
          <p:cNvSpPr/>
          <p:nvPr/>
        </p:nvSpPr>
        <p:spPr>
          <a:xfrm>
            <a:off x="1140035" y="5080244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FCD65075-3362-4316-8906-1A1F8AC42836}"/>
              </a:ext>
            </a:extLst>
          </p:cNvPr>
          <p:cNvSpPr/>
          <p:nvPr/>
        </p:nvSpPr>
        <p:spPr>
          <a:xfrm>
            <a:off x="1140035" y="5199969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1" name="Table 170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117886"/>
              </p:ext>
            </p:extLst>
          </p:nvPr>
        </p:nvGraphicFramePr>
        <p:xfrm>
          <a:off x="1851661" y="5600700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172" name="Table 171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529345"/>
              </p:ext>
            </p:extLst>
          </p:nvPr>
        </p:nvGraphicFramePr>
        <p:xfrm>
          <a:off x="1851660" y="6217920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sp>
        <p:nvSpPr>
          <p:cNvPr id="173" name="TextBox 172"/>
          <p:cNvSpPr txBox="1"/>
          <p:nvPr/>
        </p:nvSpPr>
        <p:spPr>
          <a:xfrm>
            <a:off x="1996440" y="5494020"/>
            <a:ext cx="304800" cy="1138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500" b="1" i="1" dirty="0"/>
              <a:t>Before</a:t>
            </a:r>
            <a:endParaRPr lang="en-US" sz="5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2004060" y="6111240"/>
            <a:ext cx="304800" cy="1138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500" b="1" i="1" dirty="0"/>
              <a:t>After</a:t>
            </a:r>
            <a:endParaRPr lang="en-US" sz="500" b="1" dirty="0"/>
          </a:p>
        </p:txBody>
      </p:sp>
      <p:graphicFrame>
        <p:nvGraphicFramePr>
          <p:cNvPr id="175" name="Table 174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129258"/>
              </p:ext>
            </p:extLst>
          </p:nvPr>
        </p:nvGraphicFramePr>
        <p:xfrm>
          <a:off x="4298951" y="5622290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176" name="Table 175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353795"/>
              </p:ext>
            </p:extLst>
          </p:nvPr>
        </p:nvGraphicFramePr>
        <p:xfrm>
          <a:off x="4298950" y="6239510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sp>
        <p:nvSpPr>
          <p:cNvPr id="177" name="TextBox 176"/>
          <p:cNvSpPr txBox="1"/>
          <p:nvPr/>
        </p:nvSpPr>
        <p:spPr>
          <a:xfrm>
            <a:off x="4443730" y="5515610"/>
            <a:ext cx="304800" cy="1138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500" b="1" i="1" dirty="0"/>
              <a:t>Before</a:t>
            </a:r>
            <a:endParaRPr lang="en-US" sz="500" b="1" dirty="0"/>
          </a:p>
        </p:txBody>
      </p:sp>
      <p:sp>
        <p:nvSpPr>
          <p:cNvPr id="178" name="TextBox 177"/>
          <p:cNvSpPr txBox="1"/>
          <p:nvPr/>
        </p:nvSpPr>
        <p:spPr>
          <a:xfrm>
            <a:off x="4451350" y="6132830"/>
            <a:ext cx="304800" cy="1138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500" b="1" i="1" dirty="0"/>
              <a:t>After</a:t>
            </a:r>
            <a:endParaRPr lang="en-US" sz="500" b="1" dirty="0"/>
          </a:p>
        </p:txBody>
      </p:sp>
      <p:sp>
        <p:nvSpPr>
          <p:cNvPr id="179" name="Down Arrow 178"/>
          <p:cNvSpPr/>
          <p:nvPr/>
        </p:nvSpPr>
        <p:spPr>
          <a:xfrm>
            <a:off x="2065966" y="5780116"/>
            <a:ext cx="185741" cy="304800"/>
          </a:xfrm>
          <a:prstGeom prst="down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own Arrow 179"/>
          <p:cNvSpPr/>
          <p:nvPr/>
        </p:nvSpPr>
        <p:spPr>
          <a:xfrm>
            <a:off x="4514844" y="5797254"/>
            <a:ext cx="185741" cy="304800"/>
          </a:xfrm>
          <a:prstGeom prst="down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TextBox 180"/>
          <p:cNvSpPr txBox="1"/>
          <p:nvPr/>
        </p:nvSpPr>
        <p:spPr>
          <a:xfrm>
            <a:off x="1699260" y="6165925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8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4114800" y="6172200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9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981200" y="5360895"/>
            <a:ext cx="3369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/>
              <a:t>Risk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4428565" y="5369860"/>
            <a:ext cx="3369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/>
              <a:t>Risk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5116606" y="107135"/>
            <a:ext cx="4877287" cy="7543800"/>
            <a:chOff x="5299084" y="107135"/>
            <a:chExt cx="4652185" cy="7543800"/>
          </a:xfrm>
        </p:grpSpPr>
        <p:sp>
          <p:nvSpPr>
            <p:cNvPr id="66" name="TextBox 65"/>
            <p:cNvSpPr txBox="1"/>
            <p:nvPr/>
          </p:nvSpPr>
          <p:spPr>
            <a:xfrm>
              <a:off x="5299084" y="107135"/>
              <a:ext cx="4652181" cy="7543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18288" tIns="18288" rIns="18288" bIns="18288" rtlCol="0">
              <a:noAutofit/>
            </a:bodyPr>
            <a:lstStyle/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dirty="0"/>
                <a:t> MISSION SPECIFC ORM (TH-73A)			                                              v1.1 Created 1 Oct 22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dirty="0"/>
            </a:p>
          </p:txBody>
        </p:sp>
        <p:cxnSp>
          <p:nvCxnSpPr>
            <p:cNvPr id="67" name="Straight Connector 66"/>
            <p:cNvCxnSpPr/>
            <p:nvPr/>
          </p:nvCxnSpPr>
          <p:spPr>
            <a:xfrm flipV="1">
              <a:off x="5299549" y="238126"/>
              <a:ext cx="4651720" cy="3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/>
          <p:cNvSpPr txBox="1"/>
          <p:nvPr/>
        </p:nvSpPr>
        <p:spPr>
          <a:xfrm>
            <a:off x="8515820" y="253595"/>
            <a:ext cx="1459023" cy="4692349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noAutofit/>
          </a:bodyPr>
          <a:lstStyle/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Navigation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“Get there-itis”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Fatigue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Complacency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FLIP airfield diagram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Fuel packet / GPU / contract  fuel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Required pubs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Search &amp; Rescue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Bird / obstacle avoidance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Low-level lookout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Water survival (flotation)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Water temp: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	Squadron SOP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	&lt;50⁰F – LLBI over land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Relative winds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b="1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Solo flights (DAY44/NAV42/RI44)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Currency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	3 day for DAY4401A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	5 days for NAV4201A &amp; RI4401A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Tail strike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DA &amp; wind effect on aircraft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       performance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10-hour crew day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Hot seat procedures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Left Seat Specific CRM/ORM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Familiarization 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(IUT, Demo, QIP, &amp; IP/IP)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Energy management training 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Sim </a:t>
            </a:r>
            <a:r>
              <a:rPr lang="en-US" sz="700" dirty="0" err="1"/>
              <a:t>eng</a:t>
            </a:r>
            <a:r>
              <a:rPr lang="en-US" sz="700" dirty="0"/>
              <a:t> failure on takeoff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HOGE Autos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Low </a:t>
            </a:r>
            <a:r>
              <a:rPr lang="en-US" sz="700" dirty="0" err="1"/>
              <a:t>Nr</a:t>
            </a:r>
            <a:r>
              <a:rPr lang="en-US" sz="700" dirty="0"/>
              <a:t> Recoveries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Sim fixed pitch pedal position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Complacency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“Fights on, fights off”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Defensive posturing</a:t>
            </a:r>
          </a:p>
          <a:p>
            <a:pPr indent="-280812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</p:txBody>
      </p:sp>
      <p:sp>
        <p:nvSpPr>
          <p:cNvPr id="69" name="TextBox 68"/>
          <p:cNvSpPr txBox="1"/>
          <p:nvPr/>
        </p:nvSpPr>
        <p:spPr>
          <a:xfrm>
            <a:off x="6973292" y="257178"/>
            <a:ext cx="1344201" cy="4536143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noAutofit/>
          </a:bodyPr>
          <a:lstStyle/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Basic/Radio Instruments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Unusual attitudes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Working area traffic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Missed approach / climb out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 err="1"/>
              <a:t>Comm</a:t>
            </a:r>
            <a:r>
              <a:rPr lang="en-US" sz="700" dirty="0"/>
              <a:t> discipline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Use of Flight Director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Observer responsibilities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Fuel packet / GPU / contract fuel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Inadvertent Gang Bar Contact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Terrain Flight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Traffic calls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 err="1"/>
              <a:t>RadAlt</a:t>
            </a:r>
            <a:r>
              <a:rPr lang="en-US" sz="700" dirty="0"/>
              <a:t> settings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Low-level lookout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Bird/obstacle avoidance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Low-level engine failure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r>
              <a:rPr lang="en-US" sz="700" dirty="0"/>
              <a:t> (TLAs)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Formation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Closure rates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Landing pattern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r>
              <a:rPr lang="en-US" sz="700" dirty="0"/>
              <a:t> (TLAs)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Low level lookout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Working area traffic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b="1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b="1" dirty="0"/>
              <a:t>Land Logistics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Defensive posturing/IP intervention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Tail strike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DA &amp; wind effect on 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    aircraft performance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Flight w/ cabin doors open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Operation in the H/V avoid region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r>
              <a:rPr lang="en-US" sz="700" dirty="0"/>
              <a:t>Inadvertent rear harness release EKB usage</a:t>
            </a: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287338" algn="l"/>
                <a:tab pos="1828800" algn="l"/>
                <a:tab pos="2168525" algn="l"/>
              </a:tabLst>
            </a:pPr>
            <a:endParaRPr lang="en-US" sz="700" dirty="0"/>
          </a:p>
        </p:txBody>
      </p:sp>
      <p:sp>
        <p:nvSpPr>
          <p:cNvPr id="70" name="TextBox 69"/>
          <p:cNvSpPr txBox="1"/>
          <p:nvPr/>
        </p:nvSpPr>
        <p:spPr>
          <a:xfrm>
            <a:off x="5117092" y="260349"/>
            <a:ext cx="1847785" cy="4558263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noAutofit/>
          </a:bodyPr>
          <a:lstStyle/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Day Familiarization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Defensive posturing/IP intervention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Tail strike (&lt;10’ / &lt;10°)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DA &amp; wind effect on aircraft performance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Autos: entry (&gt;500’), flare (150’), full 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(&lt;500lbs/≥15KGS TD))/ power recovery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Twist Grip Manipulation (IP only in flight)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Sim engine failure in hover/hover taxi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 err="1"/>
              <a:t>Waveoffs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Power Off </a:t>
            </a:r>
            <a:r>
              <a:rPr lang="en-US" sz="700" dirty="0" err="1"/>
              <a:t>Waveoff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</a:t>
            </a:r>
            <a:r>
              <a:rPr lang="en-US" sz="700" dirty="0" err="1"/>
              <a:t>Nr</a:t>
            </a:r>
            <a:r>
              <a:rPr lang="en-US" sz="700" dirty="0"/>
              <a:t>&gt;105% or </a:t>
            </a:r>
            <a:r>
              <a:rPr lang="en-US" sz="700" dirty="0" err="1"/>
              <a:t>Nr</a:t>
            </a:r>
            <a:r>
              <a:rPr lang="en-US" sz="700" dirty="0"/>
              <a:t>&lt;90%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-Not on CL by 250’ AGL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-A/S decelerating &lt;65KIAS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Night Operations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Low work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Closure rates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Scan pattern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Use of lights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Visual illusions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Fog: Temp / dew </a:t>
            </a:r>
            <a:r>
              <a:rPr lang="en-US" sz="700" dirty="0" err="1"/>
              <a:t>pt</a:t>
            </a:r>
            <a:r>
              <a:rPr lang="en-US" sz="700" dirty="0"/>
              <a:t> spread &lt;2⁰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 err="1"/>
              <a:t>RadAlt</a:t>
            </a:r>
            <a:r>
              <a:rPr lang="en-US" sz="700" dirty="0"/>
              <a:t> settings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Working area traffic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Inadvertent Gang Bar Contact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b="1" dirty="0"/>
              <a:t>Night Familiarization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Defensive posturing/IP intervention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N2/NR </a:t>
            </a:r>
            <a:r>
              <a:rPr lang="en-US" sz="700" dirty="0" err="1"/>
              <a:t>overspeed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Tail strike (&lt;10’ / &lt;10°)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DA &amp; wind effect on aircraft performance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Autos: Entry (90°/180°s only, &gt;800’), flare 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 (150’), IP demo power recovery only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Twist Grip Manipulation (IP only in flight)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Sim engine failure in hover/hover taxi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 err="1"/>
              <a:t>Waveoffs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Power Off </a:t>
            </a:r>
            <a:r>
              <a:rPr lang="en-US" sz="700" dirty="0" err="1"/>
              <a:t>Waveoff</a:t>
            </a:r>
            <a:endParaRPr lang="en-US" sz="700" dirty="0"/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</a:t>
            </a:r>
            <a:r>
              <a:rPr lang="en-US" sz="700" dirty="0" err="1"/>
              <a:t>Nr</a:t>
            </a:r>
            <a:r>
              <a:rPr lang="en-US" sz="700" dirty="0"/>
              <a:t>&gt;105% or </a:t>
            </a:r>
            <a:r>
              <a:rPr lang="en-US" sz="700" dirty="0" err="1"/>
              <a:t>Nr</a:t>
            </a:r>
            <a:r>
              <a:rPr lang="en-US" sz="700" dirty="0"/>
              <a:t>&lt;90%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-Not on CL by 250’ AGL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   -A/S decelerating &lt;65KIAS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r>
              <a:rPr lang="en-US" sz="700" dirty="0"/>
              <a:t>EKB usage</a:t>
            </a:r>
          </a:p>
          <a:p>
            <a:pPr marL="228600" lvl="1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  <a:p>
            <a:pPr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  <a:p>
            <a:pPr marL="228600">
              <a:tabLst>
                <a:tab pos="112713" algn="l"/>
                <a:tab pos="1828800" algn="l"/>
                <a:tab pos="1946275" algn="l"/>
                <a:tab pos="2168525" algn="l"/>
              </a:tabLst>
            </a:pPr>
            <a:endParaRPr lang="en-US" sz="700" dirty="0"/>
          </a:p>
        </p:txBody>
      </p:sp>
      <p:grpSp>
        <p:nvGrpSpPr>
          <p:cNvPr id="71" name="Group 70"/>
          <p:cNvGrpSpPr/>
          <p:nvPr/>
        </p:nvGrpSpPr>
        <p:grpSpPr>
          <a:xfrm>
            <a:off x="5117093" y="5333998"/>
            <a:ext cx="4876799" cy="1296613"/>
            <a:chOff x="140620" y="5500178"/>
            <a:chExt cx="4850492" cy="1244491"/>
          </a:xfrm>
        </p:grpSpPr>
        <p:sp>
          <p:nvSpPr>
            <p:cNvPr id="73" name="TextBox 72"/>
            <p:cNvSpPr txBox="1"/>
            <p:nvPr/>
          </p:nvSpPr>
          <p:spPr>
            <a:xfrm>
              <a:off x="140620" y="5500178"/>
              <a:ext cx="2440027" cy="1244491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txBody>
            <a:bodyPr wrap="square" lIns="18288" tIns="18288" rIns="18288" bIns="18288" rtlCol="0">
              <a:noAutofit/>
            </a:bodyPr>
            <a:lstStyle/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u="sng" dirty="0"/>
                <a:t>Greatest threat to force/aircrew?</a:t>
              </a:r>
              <a:endParaRPr lang="en-US" sz="700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10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8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8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8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u="sng" dirty="0"/>
                <a:t>Mitigation</a:t>
              </a:r>
              <a:r>
                <a:rPr lang="en-US" sz="700" b="1" dirty="0"/>
                <a:t>?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559062" y="5504159"/>
              <a:ext cx="2432050" cy="124050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txBody>
            <a:bodyPr wrap="square" lIns="18288" tIns="18288" rIns="18288" bIns="18288" rtlCol="0">
              <a:noAutofit/>
            </a:bodyPr>
            <a:lstStyle/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u="sng" dirty="0"/>
                <a:t>Greatest threat to mission/training</a:t>
              </a:r>
              <a:r>
                <a:rPr lang="en-US" sz="700" b="1" dirty="0"/>
                <a:t>?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r>
                <a:rPr lang="en-US" sz="700" b="1" u="sng" dirty="0"/>
                <a:t>Mitigation</a:t>
              </a:r>
              <a:r>
                <a:rPr lang="en-US" sz="700" b="1" dirty="0"/>
                <a:t>?</a:t>
              </a:r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0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550" b="1" dirty="0"/>
            </a:p>
            <a:p>
              <a:pPr>
                <a:tabLst>
                  <a:tab pos="112713" algn="l"/>
                  <a:tab pos="287338" algn="l"/>
                  <a:tab pos="1828800" algn="l"/>
                  <a:tab pos="2168525" algn="l"/>
                </a:tabLst>
              </a:pPr>
              <a:endParaRPr lang="en-US" sz="750" b="1" dirty="0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231393" y="7270827"/>
            <a:ext cx="4743450" cy="390876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 rtlCol="0">
            <a:spAutoFit/>
          </a:bodyPr>
          <a:lstStyle/>
          <a:p>
            <a:pPr>
              <a:tabLst>
                <a:tab pos="112713" algn="l"/>
                <a:tab pos="287338" algn="l"/>
                <a:tab pos="515938" algn="l"/>
                <a:tab pos="857250" algn="l"/>
                <a:tab pos="1828800" algn="l"/>
                <a:tab pos="2168525" algn="l"/>
                <a:tab pos="2686050" algn="l"/>
              </a:tabLst>
            </a:pPr>
            <a:r>
              <a:rPr lang="en-US" sz="800" b="1" dirty="0"/>
              <a:t>PIC </a:t>
            </a:r>
            <a:r>
              <a:rPr lang="en-US" sz="800" i="1" dirty="0"/>
              <a:t>(sign)</a:t>
            </a:r>
            <a:r>
              <a:rPr lang="en-US" sz="800" b="1" dirty="0"/>
              <a:t>	_____________________________	3 or &gt; M / Any H </a:t>
            </a:r>
            <a:r>
              <a:rPr lang="en-US" sz="800" i="1" dirty="0"/>
              <a:t>(sign)    </a:t>
            </a:r>
            <a:r>
              <a:rPr lang="en-US" sz="800" b="1" dirty="0"/>
              <a:t>_____________________________</a:t>
            </a:r>
          </a:p>
          <a:p>
            <a:pPr>
              <a:tabLst>
                <a:tab pos="112713" algn="l"/>
                <a:tab pos="287338" algn="l"/>
                <a:tab pos="515938" algn="l"/>
                <a:tab pos="857250" algn="l"/>
                <a:tab pos="1828800" algn="l"/>
                <a:tab pos="2168525" algn="l"/>
                <a:tab pos="2686050" algn="l"/>
              </a:tabLst>
            </a:pPr>
            <a:endParaRPr lang="en-US" sz="800" b="1" dirty="0"/>
          </a:p>
          <a:p>
            <a:pPr algn="ctr">
              <a:tabLst>
                <a:tab pos="112713" algn="l"/>
                <a:tab pos="287338" algn="l"/>
                <a:tab pos="515938" algn="l"/>
                <a:tab pos="857250" algn="l"/>
                <a:tab pos="1828800" algn="l"/>
                <a:tab pos="2168525" algn="l"/>
                <a:tab pos="2686050" algn="l"/>
              </a:tabLst>
            </a:pPr>
            <a:r>
              <a:rPr lang="en-US" sz="700" dirty="0"/>
              <a:t>FDO / SDO retains on file for 30 days per CNAFINST 5100.5 </a:t>
            </a:r>
            <a:r>
              <a:rPr lang="en-US" sz="700" dirty="0" err="1"/>
              <a:t>dtd</a:t>
            </a:r>
            <a:r>
              <a:rPr lang="en-US" sz="700" dirty="0"/>
              <a:t> 25 Sep 19</a:t>
            </a:r>
          </a:p>
        </p:txBody>
      </p:sp>
      <p:graphicFrame>
        <p:nvGraphicFramePr>
          <p:cNvPr id="76" name="Table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216824"/>
              </p:ext>
            </p:extLst>
          </p:nvPr>
        </p:nvGraphicFramePr>
        <p:xfrm>
          <a:off x="5123752" y="6647813"/>
          <a:ext cx="4870143" cy="54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8683">
                  <a:extLst>
                    <a:ext uri="{9D8B030D-6E8A-4147-A177-3AD203B41FA5}">
                      <a16:colId xmlns:a16="http://schemas.microsoft.com/office/drawing/2014/main" val="2574334169"/>
                    </a:ext>
                  </a:extLst>
                </a:gridCol>
                <a:gridCol w="307434">
                  <a:extLst>
                    <a:ext uri="{9D8B030D-6E8A-4147-A177-3AD203B41FA5}">
                      <a16:colId xmlns:a16="http://schemas.microsoft.com/office/drawing/2014/main" val="4166048168"/>
                    </a:ext>
                  </a:extLst>
                </a:gridCol>
                <a:gridCol w="384292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845442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384292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1267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RISK SUMMARY (10 TOTAL)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764621"/>
                  </a:ext>
                </a:extLst>
              </a:tr>
              <a:tr h="147406">
                <a:tc>
                  <a:txBody>
                    <a:bodyPr/>
                    <a:lstStyle/>
                    <a:p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Overall Risk Level</a:t>
                      </a:r>
                      <a:endParaRPr lang="en-US" sz="7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1-2 M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 or &gt; M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Any H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558914"/>
                  </a:ext>
                </a:extLst>
              </a:tr>
              <a:tr h="221142">
                <a:tc>
                  <a:txBody>
                    <a:bodyPr/>
                    <a:lstStyle/>
                    <a:p>
                      <a:r>
                        <a:rPr lang="en-US" sz="7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Discussion </a:t>
                      </a:r>
                      <a:r>
                        <a:rPr lang="en-US" sz="700" b="0" i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(face to face preferred)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Crew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Crew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FDO / DH / XO / CO</a:t>
                      </a:r>
                      <a:endParaRPr lang="en-US" sz="7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 / XO</a:t>
                      </a:r>
                    </a:p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/ Acting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231268"/>
                  </a:ext>
                </a:extLst>
              </a:tr>
            </a:tbl>
          </a:graphicData>
        </a:graphic>
      </p:graphicFrame>
      <p:sp>
        <p:nvSpPr>
          <p:cNvPr id="77" name="TextBox 76">
            <a:extLst>
              <a:ext uri="{FF2B5EF4-FFF2-40B4-BE49-F238E27FC236}">
                <a16:creationId xmlns:a16="http://schemas.microsoft.com/office/drawing/2014/main" id="{F4588CA3-64B9-412B-B4EC-3E137CDA8678}"/>
              </a:ext>
            </a:extLst>
          </p:cNvPr>
          <p:cNvSpPr txBox="1"/>
          <p:nvPr/>
        </p:nvSpPr>
        <p:spPr>
          <a:xfrm>
            <a:off x="5116606" y="4906588"/>
            <a:ext cx="4877283" cy="426484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lIns="18288" tIns="18288" rIns="18288" bIns="18288" rtlCol="0">
            <a:noAutofit/>
          </a:bodyPr>
          <a:lstStyle/>
          <a:p>
            <a:pPr>
              <a:tabLst>
                <a:tab pos="1089025" algn="l"/>
              </a:tabLst>
            </a:pPr>
            <a:r>
              <a:rPr lang="en-US" sz="800" b="1" dirty="0"/>
              <a:t> </a:t>
            </a:r>
            <a:r>
              <a:rPr lang="en-US" sz="800" b="1" u="sng" dirty="0"/>
              <a:t>HT-28 FY26 Q2 Threats</a:t>
            </a:r>
            <a:r>
              <a:rPr lang="en-US" sz="800" b="1" dirty="0"/>
              <a:t>:	     MAN/NOR Selector Position</a:t>
            </a:r>
          </a:p>
          <a:p>
            <a:pPr>
              <a:tabLst>
                <a:tab pos="1089025" algn="l"/>
              </a:tabLst>
            </a:pPr>
            <a:r>
              <a:rPr lang="en-US" sz="800" b="1"/>
              <a:t>                                                      ICING &lt;5⁰</a:t>
            </a:r>
            <a:endParaRPr lang="en-US" sz="800" b="1" dirty="0"/>
          </a:p>
          <a:p>
            <a:pPr>
              <a:tabLst>
                <a:tab pos="1089025" algn="l"/>
              </a:tabLst>
            </a:pPr>
            <a:r>
              <a:rPr lang="en-US" sz="800" b="1" dirty="0"/>
              <a:t>	     BASH/Migratory Season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CAD8B4A-1D1E-452F-B443-0DA1A0D83F32}"/>
              </a:ext>
            </a:extLst>
          </p:cNvPr>
          <p:cNvSpPr/>
          <p:nvPr/>
        </p:nvSpPr>
        <p:spPr>
          <a:xfrm>
            <a:off x="6180928" y="4958040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EE501E6-5BD0-4594-A7ED-FF19138F8201}"/>
              </a:ext>
            </a:extLst>
          </p:cNvPr>
          <p:cNvSpPr/>
          <p:nvPr/>
        </p:nvSpPr>
        <p:spPr>
          <a:xfrm>
            <a:off x="6180928" y="5080244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CD65075-3362-4316-8906-1A1F8AC42836}"/>
              </a:ext>
            </a:extLst>
          </p:cNvPr>
          <p:cNvSpPr/>
          <p:nvPr/>
        </p:nvSpPr>
        <p:spPr>
          <a:xfrm>
            <a:off x="6180928" y="5199969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1" name="Table 80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117886"/>
              </p:ext>
            </p:extLst>
          </p:nvPr>
        </p:nvGraphicFramePr>
        <p:xfrm>
          <a:off x="6892554" y="5600700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82" name="Table 81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529345"/>
              </p:ext>
            </p:extLst>
          </p:nvPr>
        </p:nvGraphicFramePr>
        <p:xfrm>
          <a:off x="6892553" y="6217920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sp>
        <p:nvSpPr>
          <p:cNvPr id="83" name="TextBox 82"/>
          <p:cNvSpPr txBox="1"/>
          <p:nvPr/>
        </p:nvSpPr>
        <p:spPr>
          <a:xfrm>
            <a:off x="7037333" y="5494020"/>
            <a:ext cx="304800" cy="1138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500" b="1" i="1" dirty="0"/>
              <a:t>Before</a:t>
            </a:r>
            <a:endParaRPr lang="en-US" sz="5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7044953" y="6111240"/>
            <a:ext cx="304800" cy="1138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500" b="1" i="1" dirty="0"/>
              <a:t>After</a:t>
            </a:r>
            <a:endParaRPr lang="en-US" sz="500" b="1" dirty="0"/>
          </a:p>
        </p:txBody>
      </p:sp>
      <p:graphicFrame>
        <p:nvGraphicFramePr>
          <p:cNvPr id="91" name="Table 90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129258"/>
              </p:ext>
            </p:extLst>
          </p:nvPr>
        </p:nvGraphicFramePr>
        <p:xfrm>
          <a:off x="9339844" y="5622290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graphicFrame>
        <p:nvGraphicFramePr>
          <p:cNvPr id="92" name="Table 91">
            <a:extLst>
              <a:ext uri="{FF2B5EF4-FFF2-40B4-BE49-F238E27FC236}">
                <a16:creationId xmlns:a16="http://schemas.microsoft.com/office/drawing/2014/main" id="{7E7FE253-C0F3-4355-8745-E64829D8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353795"/>
              </p:ext>
            </p:extLst>
          </p:nvPr>
        </p:nvGraphicFramePr>
        <p:xfrm>
          <a:off x="9339843" y="6239510"/>
          <a:ext cx="609600" cy="12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05">
                  <a:extLst>
                    <a:ext uri="{9D8B030D-6E8A-4147-A177-3AD203B41FA5}">
                      <a16:colId xmlns:a16="http://schemas.microsoft.com/office/drawing/2014/main" val="1867043407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2138768720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4192180497"/>
                    </a:ext>
                  </a:extLst>
                </a:gridCol>
              </a:tblGrid>
              <a:tr h="70315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 marL="18288" marR="18288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46364"/>
                  </a:ext>
                </a:extLst>
              </a:tr>
            </a:tbl>
          </a:graphicData>
        </a:graphic>
      </p:graphicFrame>
      <p:sp>
        <p:nvSpPr>
          <p:cNvPr id="100" name="TextBox 99"/>
          <p:cNvSpPr txBox="1"/>
          <p:nvPr/>
        </p:nvSpPr>
        <p:spPr>
          <a:xfrm>
            <a:off x="9484623" y="5515610"/>
            <a:ext cx="304800" cy="1138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500" b="1" i="1" dirty="0"/>
              <a:t>Before</a:t>
            </a:r>
            <a:endParaRPr lang="en-US" sz="5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9492243" y="6132830"/>
            <a:ext cx="304800" cy="113877"/>
          </a:xfrm>
          <a:prstGeom prst="rect">
            <a:avLst/>
          </a:prstGeom>
          <a:noFill/>
        </p:spPr>
        <p:txBody>
          <a:bodyPr wrap="square" lIns="18288" tIns="18288" rIns="18288" bIns="18288" rtlCol="0">
            <a:spAutoFit/>
          </a:bodyPr>
          <a:lstStyle/>
          <a:p>
            <a:pPr algn="ctr">
              <a:tabLst>
                <a:tab pos="112713" algn="l"/>
                <a:tab pos="284163" algn="l"/>
              </a:tabLst>
            </a:pPr>
            <a:r>
              <a:rPr lang="en-US" sz="500" b="1" i="1" dirty="0"/>
              <a:t>After</a:t>
            </a:r>
            <a:endParaRPr lang="en-US" sz="500" b="1" dirty="0"/>
          </a:p>
        </p:txBody>
      </p:sp>
      <p:sp>
        <p:nvSpPr>
          <p:cNvPr id="102" name="Down Arrow 101"/>
          <p:cNvSpPr/>
          <p:nvPr/>
        </p:nvSpPr>
        <p:spPr>
          <a:xfrm>
            <a:off x="7106859" y="5780116"/>
            <a:ext cx="185741" cy="304800"/>
          </a:xfrm>
          <a:prstGeom prst="down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Down Arrow 102"/>
          <p:cNvSpPr/>
          <p:nvPr/>
        </p:nvSpPr>
        <p:spPr>
          <a:xfrm>
            <a:off x="9555737" y="5797254"/>
            <a:ext cx="185741" cy="304800"/>
          </a:xfrm>
          <a:prstGeom prst="down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6740153" y="6165925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8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9155693" y="6172200"/>
            <a:ext cx="2167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/>
              <a:t>9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7022093" y="5360895"/>
            <a:ext cx="3369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/>
              <a:t>Risk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9469458" y="5369860"/>
            <a:ext cx="3369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/>
              <a:t>Risk</a:t>
            </a:r>
          </a:p>
        </p:txBody>
      </p:sp>
    </p:spTree>
    <p:extLst>
      <p:ext uri="{BB962C8B-B14F-4D97-AF65-F5344CB8AC3E}">
        <p14:creationId xmlns:p14="http://schemas.microsoft.com/office/powerpoint/2010/main" val="985766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4682DD7A67414C838BBCCD019E071E" ma:contentTypeVersion="10" ma:contentTypeDescription="Create a new document." ma:contentTypeScope="" ma:versionID="4002090d416ff0a0be94ba1b6a2556c3">
  <xsd:schema xmlns:xsd="http://www.w3.org/2001/XMLSchema" xmlns:xs="http://www.w3.org/2001/XMLSchema" xmlns:p="http://schemas.microsoft.com/office/2006/metadata/properties" xmlns:ns2="83bca6bf-4865-41a3-9261-31289728ae76" xmlns:ns3="fdd01d17-e451-4761-ac04-ced260523dea" targetNamespace="http://schemas.microsoft.com/office/2006/metadata/properties" ma:root="true" ma:fieldsID="b3ae803ac96ec28964be6cb835e49f4d" ns2:_="" ns3:_="">
    <xsd:import namespace="83bca6bf-4865-41a3-9261-31289728ae76"/>
    <xsd:import namespace="fdd01d17-e451-4761-ac04-ced260523d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ca6bf-4865-41a3-9261-31289728ae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cef215b-19b7-4691-95f4-27d2fe62d5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01d17-e451-4761-ac04-ced260523de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1e3b4ee-5576-4afb-973e-100f02705cfa}" ma:internalName="TaxCatchAll" ma:showField="CatchAllData" ma:web="fdd01d17-e451-4761-ac04-ced260523d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d01d17-e451-4761-ac04-ced260523dea" xsi:nil="true"/>
    <lcf76f155ced4ddcb4097134ff3c332f xmlns="83bca6bf-4865-41a3-9261-31289728ae7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80C21F-EA3F-4164-AA81-E2502BCC03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ca6bf-4865-41a3-9261-31289728ae76"/>
    <ds:schemaRef ds:uri="fdd01d17-e451-4761-ac04-ced260523d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61200D-B82F-400F-B8EE-82C5EAD3D016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afb2b3a0-65c2-425f-ad98-c48837012ee8"/>
    <ds:schemaRef ds:uri="http://www.w3.org/XML/1998/namespace"/>
    <ds:schemaRef ds:uri="http://purl.org/dc/dcmitype/"/>
    <ds:schemaRef ds:uri="fdd01d17-e451-4761-ac04-ced260523dea"/>
    <ds:schemaRef ds:uri="83bca6bf-4865-41a3-9261-31289728ae76"/>
  </ds:schemaRefs>
</ds:datastoreItem>
</file>

<file path=customXml/itemProps3.xml><?xml version="1.0" encoding="utf-8"?>
<ds:datastoreItem xmlns:ds="http://schemas.openxmlformats.org/officeDocument/2006/customXml" ds:itemID="{E3FD535C-60BB-48FD-ADCC-3C33F729FF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19494</TotalTime>
  <Words>3045</Words>
  <Application>Microsoft Office PowerPoint</Application>
  <PresentationFormat>Custom</PresentationFormat>
  <Paragraphs>620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NMCI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Heaster, Matthew J LT HSC-28, Ops</dc:creator>
  <cp:lastModifiedBy>Thigpen, Roy III LT USN (USA)</cp:lastModifiedBy>
  <cp:revision>633</cp:revision>
  <cp:lastPrinted>2026-01-21T17:54:53Z</cp:lastPrinted>
  <dcterms:created xsi:type="dcterms:W3CDTF">2015-03-30T14:21:12Z</dcterms:created>
  <dcterms:modified xsi:type="dcterms:W3CDTF">2026-02-19T16:17:37Z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0x010100664682DD7A67414C838BBCCD019E071E</vt:lpwstr>
  </property>
</Properties>
</file>