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D0AC-CC0C-43CC-AF02-DF6664558E3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6296-F88D-4F17-A94C-F905EF1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6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D0AC-CC0C-43CC-AF02-DF6664558E3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6296-F88D-4F17-A94C-F905EF1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8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D0AC-CC0C-43CC-AF02-DF6664558E3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6296-F88D-4F17-A94C-F905EF1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D0AC-CC0C-43CC-AF02-DF6664558E3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6296-F88D-4F17-A94C-F905EF1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D0AC-CC0C-43CC-AF02-DF6664558E3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6296-F88D-4F17-A94C-F905EF1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D0AC-CC0C-43CC-AF02-DF6664558E3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6296-F88D-4F17-A94C-F905EF1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1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D0AC-CC0C-43CC-AF02-DF6664558E3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6296-F88D-4F17-A94C-F905EF1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1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D0AC-CC0C-43CC-AF02-DF6664558E3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6296-F88D-4F17-A94C-F905EF1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D0AC-CC0C-43CC-AF02-DF6664558E3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6296-F88D-4F17-A94C-F905EF1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7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D0AC-CC0C-43CC-AF02-DF6664558E3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6296-F88D-4F17-A94C-F905EF1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9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D0AC-CC0C-43CC-AF02-DF6664558E3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6296-F88D-4F17-A94C-F905EF1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6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5D0AC-CC0C-43CC-AF02-DF6664558E3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A6296-F88D-4F17-A94C-F905EF1C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9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8" t="17343" r="17819" b="15121"/>
          <a:stretch/>
        </p:blipFill>
        <p:spPr bwMode="auto">
          <a:xfrm>
            <a:off x="0" y="0"/>
            <a:ext cx="9144000" cy="688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552"/>
          <p:cNvGrpSpPr>
            <a:grpSpLocks/>
          </p:cNvGrpSpPr>
          <p:nvPr/>
        </p:nvGrpSpPr>
        <p:grpSpPr bwMode="auto">
          <a:xfrm>
            <a:off x="5029200" y="4422525"/>
            <a:ext cx="180975" cy="315979"/>
            <a:chOff x="3976" y="321"/>
            <a:chExt cx="319" cy="399"/>
          </a:xfrm>
        </p:grpSpPr>
        <p:sp>
          <p:nvSpPr>
            <p:cNvPr id="24" name="Oval 553"/>
            <p:cNvSpPr>
              <a:spLocks noChangeArrowheads="1"/>
            </p:cNvSpPr>
            <p:nvPr/>
          </p:nvSpPr>
          <p:spPr bwMode="auto">
            <a:xfrm>
              <a:off x="3976" y="321"/>
              <a:ext cx="319" cy="337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AutoShape 554"/>
            <p:cNvSpPr>
              <a:spLocks noChangeArrowheads="1"/>
            </p:cNvSpPr>
            <p:nvPr/>
          </p:nvSpPr>
          <p:spPr bwMode="auto">
            <a:xfrm flipV="1">
              <a:off x="4128" y="660"/>
              <a:ext cx="9" cy="48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 w="9207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Line 555"/>
            <p:cNvSpPr>
              <a:spLocks noChangeShapeType="1"/>
            </p:cNvSpPr>
            <p:nvPr/>
          </p:nvSpPr>
          <p:spPr bwMode="auto">
            <a:xfrm>
              <a:off x="4147" y="674"/>
              <a:ext cx="0" cy="46"/>
            </a:xfrm>
            <a:prstGeom prst="lin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556"/>
            <p:cNvGrpSpPr>
              <a:grpSpLocks/>
            </p:cNvGrpSpPr>
            <p:nvPr/>
          </p:nvGrpSpPr>
          <p:grpSpPr bwMode="auto">
            <a:xfrm>
              <a:off x="4085" y="395"/>
              <a:ext cx="96" cy="271"/>
              <a:chOff x="4379" y="195"/>
              <a:chExt cx="102" cy="284"/>
            </a:xfrm>
          </p:grpSpPr>
          <p:sp>
            <p:nvSpPr>
              <p:cNvPr id="31" name="AutoShape 557"/>
              <p:cNvSpPr>
                <a:spLocks noChangeArrowheads="1"/>
              </p:cNvSpPr>
              <p:nvPr/>
            </p:nvSpPr>
            <p:spPr bwMode="auto">
              <a:xfrm flipV="1">
                <a:off x="4403" y="441"/>
                <a:ext cx="53" cy="16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" name="AutoShape 558"/>
              <p:cNvSpPr>
                <a:spLocks noChangeArrowheads="1"/>
              </p:cNvSpPr>
              <p:nvPr/>
            </p:nvSpPr>
            <p:spPr bwMode="auto">
              <a:xfrm flipV="1">
                <a:off x="4422" y="406"/>
                <a:ext cx="14" cy="73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" name="Oval 559"/>
              <p:cNvSpPr>
                <a:spLocks noChangeArrowheads="1"/>
              </p:cNvSpPr>
              <p:nvPr/>
            </p:nvSpPr>
            <p:spPr bwMode="auto">
              <a:xfrm>
                <a:off x="4442" y="296"/>
                <a:ext cx="26" cy="59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" name="Oval 560"/>
              <p:cNvSpPr>
                <a:spLocks noChangeArrowheads="1"/>
              </p:cNvSpPr>
              <p:nvPr/>
            </p:nvSpPr>
            <p:spPr bwMode="auto">
              <a:xfrm>
                <a:off x="4415" y="303"/>
                <a:ext cx="28" cy="115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" name="Oval 561"/>
              <p:cNvSpPr>
                <a:spLocks noChangeArrowheads="1"/>
              </p:cNvSpPr>
              <p:nvPr/>
            </p:nvSpPr>
            <p:spPr bwMode="auto">
              <a:xfrm>
                <a:off x="4392" y="296"/>
                <a:ext cx="25" cy="59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" name="Line 562"/>
              <p:cNvSpPr>
                <a:spLocks noChangeShapeType="1"/>
              </p:cNvSpPr>
              <p:nvPr/>
            </p:nvSpPr>
            <p:spPr bwMode="auto">
              <a:xfrm>
                <a:off x="4481" y="249"/>
                <a:ext cx="0" cy="77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563"/>
              <p:cNvSpPr>
                <a:spLocks noChangeShapeType="1"/>
              </p:cNvSpPr>
              <p:nvPr/>
            </p:nvSpPr>
            <p:spPr bwMode="auto">
              <a:xfrm>
                <a:off x="4379" y="248"/>
                <a:ext cx="0" cy="77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564"/>
              <p:cNvSpPr>
                <a:spLocks noChangeShapeType="1"/>
              </p:cNvSpPr>
              <p:nvPr/>
            </p:nvSpPr>
            <p:spPr bwMode="auto">
              <a:xfrm flipH="1">
                <a:off x="4383" y="266"/>
                <a:ext cx="93" cy="0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565"/>
              <p:cNvSpPr>
                <a:spLocks noChangeShapeType="1"/>
              </p:cNvSpPr>
              <p:nvPr/>
            </p:nvSpPr>
            <p:spPr bwMode="auto">
              <a:xfrm flipH="1">
                <a:off x="4383" y="317"/>
                <a:ext cx="93" cy="0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566"/>
              <p:cNvSpPr>
                <a:spLocks noChangeArrowheads="1"/>
              </p:cNvSpPr>
              <p:nvPr/>
            </p:nvSpPr>
            <p:spPr bwMode="auto">
              <a:xfrm>
                <a:off x="4398" y="206"/>
                <a:ext cx="39" cy="41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" name="Oval 567"/>
              <p:cNvSpPr>
                <a:spLocks noChangeArrowheads="1"/>
              </p:cNvSpPr>
              <p:nvPr/>
            </p:nvSpPr>
            <p:spPr bwMode="auto">
              <a:xfrm>
                <a:off x="4410" y="195"/>
                <a:ext cx="38" cy="50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" name="Oval 568"/>
              <p:cNvSpPr>
                <a:spLocks noChangeArrowheads="1"/>
              </p:cNvSpPr>
              <p:nvPr/>
            </p:nvSpPr>
            <p:spPr bwMode="auto">
              <a:xfrm>
                <a:off x="4430" y="215"/>
                <a:ext cx="38" cy="41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" name="AutoShape 569"/>
              <p:cNvSpPr>
                <a:spLocks noChangeArrowheads="1"/>
              </p:cNvSpPr>
              <p:nvPr/>
            </p:nvSpPr>
            <p:spPr bwMode="auto">
              <a:xfrm flipV="1">
                <a:off x="4391" y="240"/>
                <a:ext cx="77" cy="7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" name="Oval 570"/>
              <p:cNvSpPr>
                <a:spLocks noChangeArrowheads="1"/>
              </p:cNvSpPr>
              <p:nvPr/>
            </p:nvSpPr>
            <p:spPr bwMode="auto">
              <a:xfrm>
                <a:off x="4393" y="215"/>
                <a:ext cx="38" cy="41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" name="Oval 571"/>
              <p:cNvSpPr>
                <a:spLocks noChangeArrowheads="1"/>
              </p:cNvSpPr>
              <p:nvPr/>
            </p:nvSpPr>
            <p:spPr bwMode="auto">
              <a:xfrm>
                <a:off x="4419" y="204"/>
                <a:ext cx="39" cy="41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" name="Oval 572"/>
              <p:cNvSpPr>
                <a:spLocks noChangeArrowheads="1"/>
              </p:cNvSpPr>
              <p:nvPr/>
            </p:nvSpPr>
            <p:spPr bwMode="auto">
              <a:xfrm>
                <a:off x="4403" y="327"/>
                <a:ext cx="38" cy="40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" name="Oval 573"/>
              <p:cNvSpPr>
                <a:spLocks noChangeArrowheads="1"/>
              </p:cNvSpPr>
              <p:nvPr/>
            </p:nvSpPr>
            <p:spPr bwMode="auto">
              <a:xfrm>
                <a:off x="4417" y="327"/>
                <a:ext cx="38" cy="41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" name="Oval 574"/>
              <p:cNvSpPr>
                <a:spLocks noChangeArrowheads="1"/>
              </p:cNvSpPr>
              <p:nvPr/>
            </p:nvSpPr>
            <p:spPr bwMode="auto">
              <a:xfrm>
                <a:off x="4409" y="310"/>
                <a:ext cx="44" cy="32"/>
              </a:xfrm>
              <a:prstGeom prst="ellipse">
                <a:avLst/>
              </a:prstGeom>
              <a:solidFill>
                <a:srgbClr val="000000"/>
              </a:solidFill>
              <a:ln w="184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8" name="Freeform 575"/>
            <p:cNvSpPr>
              <a:spLocks/>
            </p:cNvSpPr>
            <p:nvPr/>
          </p:nvSpPr>
          <p:spPr bwMode="auto">
            <a:xfrm>
              <a:off x="3988" y="369"/>
              <a:ext cx="271" cy="212"/>
            </a:xfrm>
            <a:custGeom>
              <a:avLst/>
              <a:gdLst>
                <a:gd name="T0" fmla="*/ 9 w 288"/>
                <a:gd name="T1" fmla="*/ 192 h 222"/>
                <a:gd name="T2" fmla="*/ 239 w 288"/>
                <a:gd name="T3" fmla="*/ 13 h 222"/>
                <a:gd name="T4" fmla="*/ 229 w 288"/>
                <a:gd name="T5" fmla="*/ 0 h 222"/>
                <a:gd name="T6" fmla="*/ 0 w 288"/>
                <a:gd name="T7" fmla="*/ 179 h 222"/>
                <a:gd name="T8" fmla="*/ 9 w 288"/>
                <a:gd name="T9" fmla="*/ 192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22"/>
                <a:gd name="T17" fmla="*/ 288 w 288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22">
                  <a:moveTo>
                    <a:pt x="12" y="221"/>
                  </a:moveTo>
                  <a:lnTo>
                    <a:pt x="287" y="16"/>
                  </a:lnTo>
                  <a:lnTo>
                    <a:pt x="274" y="0"/>
                  </a:lnTo>
                  <a:lnTo>
                    <a:pt x="0" y="205"/>
                  </a:lnTo>
                  <a:lnTo>
                    <a:pt x="12" y="221"/>
                  </a:lnTo>
                </a:path>
              </a:pathLst>
            </a:custGeom>
            <a:solidFill>
              <a:srgbClr val="000000"/>
            </a:solidFill>
            <a:ln w="920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576"/>
            <p:cNvSpPr>
              <a:spLocks noChangeArrowheads="1"/>
            </p:cNvSpPr>
            <p:nvPr/>
          </p:nvSpPr>
          <p:spPr bwMode="auto">
            <a:xfrm>
              <a:off x="4087" y="414"/>
              <a:ext cx="91" cy="13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577"/>
            <p:cNvSpPr>
              <a:spLocks noChangeArrowheads="1"/>
            </p:cNvSpPr>
            <p:nvPr/>
          </p:nvSpPr>
          <p:spPr bwMode="auto">
            <a:xfrm flipV="1">
              <a:off x="4100" y="627"/>
              <a:ext cx="62" cy="20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 w="9207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9" name="Group 552"/>
          <p:cNvGrpSpPr>
            <a:grpSpLocks/>
          </p:cNvGrpSpPr>
          <p:nvPr/>
        </p:nvGrpSpPr>
        <p:grpSpPr bwMode="auto">
          <a:xfrm>
            <a:off x="5222598" y="4714461"/>
            <a:ext cx="180975" cy="315979"/>
            <a:chOff x="3976" y="321"/>
            <a:chExt cx="319" cy="399"/>
          </a:xfrm>
        </p:grpSpPr>
        <p:sp>
          <p:nvSpPr>
            <p:cNvPr id="50" name="Oval 553"/>
            <p:cNvSpPr>
              <a:spLocks noChangeArrowheads="1"/>
            </p:cNvSpPr>
            <p:nvPr/>
          </p:nvSpPr>
          <p:spPr bwMode="auto">
            <a:xfrm>
              <a:off x="3976" y="321"/>
              <a:ext cx="319" cy="337"/>
            </a:xfrm>
            <a:prstGeom prst="ellips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AutoShape 554"/>
            <p:cNvSpPr>
              <a:spLocks noChangeArrowheads="1"/>
            </p:cNvSpPr>
            <p:nvPr/>
          </p:nvSpPr>
          <p:spPr bwMode="auto">
            <a:xfrm flipV="1">
              <a:off x="4128" y="660"/>
              <a:ext cx="9" cy="48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 w="9207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Line 555"/>
            <p:cNvSpPr>
              <a:spLocks noChangeShapeType="1"/>
            </p:cNvSpPr>
            <p:nvPr/>
          </p:nvSpPr>
          <p:spPr bwMode="auto">
            <a:xfrm>
              <a:off x="4147" y="674"/>
              <a:ext cx="0" cy="46"/>
            </a:xfrm>
            <a:prstGeom prst="line">
              <a:avLst/>
            </a:prstGeom>
            <a:noFill/>
            <a:ln w="184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556"/>
            <p:cNvGrpSpPr>
              <a:grpSpLocks/>
            </p:cNvGrpSpPr>
            <p:nvPr/>
          </p:nvGrpSpPr>
          <p:grpSpPr bwMode="auto">
            <a:xfrm>
              <a:off x="4085" y="395"/>
              <a:ext cx="96" cy="271"/>
              <a:chOff x="4379" y="195"/>
              <a:chExt cx="102" cy="284"/>
            </a:xfrm>
          </p:grpSpPr>
          <p:sp>
            <p:nvSpPr>
              <p:cNvPr id="57" name="AutoShape 557"/>
              <p:cNvSpPr>
                <a:spLocks noChangeArrowheads="1"/>
              </p:cNvSpPr>
              <p:nvPr/>
            </p:nvSpPr>
            <p:spPr bwMode="auto">
              <a:xfrm flipV="1">
                <a:off x="4403" y="441"/>
                <a:ext cx="53" cy="16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" name="AutoShape 558"/>
              <p:cNvSpPr>
                <a:spLocks noChangeArrowheads="1"/>
              </p:cNvSpPr>
              <p:nvPr/>
            </p:nvSpPr>
            <p:spPr bwMode="auto">
              <a:xfrm flipV="1">
                <a:off x="4422" y="406"/>
                <a:ext cx="14" cy="73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" name="Oval 559"/>
              <p:cNvSpPr>
                <a:spLocks noChangeArrowheads="1"/>
              </p:cNvSpPr>
              <p:nvPr/>
            </p:nvSpPr>
            <p:spPr bwMode="auto">
              <a:xfrm>
                <a:off x="4442" y="296"/>
                <a:ext cx="26" cy="59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" name="Oval 560"/>
              <p:cNvSpPr>
                <a:spLocks noChangeArrowheads="1"/>
              </p:cNvSpPr>
              <p:nvPr/>
            </p:nvSpPr>
            <p:spPr bwMode="auto">
              <a:xfrm>
                <a:off x="4415" y="303"/>
                <a:ext cx="28" cy="115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" name="Oval 561"/>
              <p:cNvSpPr>
                <a:spLocks noChangeArrowheads="1"/>
              </p:cNvSpPr>
              <p:nvPr/>
            </p:nvSpPr>
            <p:spPr bwMode="auto">
              <a:xfrm>
                <a:off x="4392" y="296"/>
                <a:ext cx="25" cy="59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" name="Line 562"/>
              <p:cNvSpPr>
                <a:spLocks noChangeShapeType="1"/>
              </p:cNvSpPr>
              <p:nvPr/>
            </p:nvSpPr>
            <p:spPr bwMode="auto">
              <a:xfrm>
                <a:off x="4481" y="249"/>
                <a:ext cx="0" cy="77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563"/>
              <p:cNvSpPr>
                <a:spLocks noChangeShapeType="1"/>
              </p:cNvSpPr>
              <p:nvPr/>
            </p:nvSpPr>
            <p:spPr bwMode="auto">
              <a:xfrm>
                <a:off x="4379" y="248"/>
                <a:ext cx="0" cy="77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564"/>
              <p:cNvSpPr>
                <a:spLocks noChangeShapeType="1"/>
              </p:cNvSpPr>
              <p:nvPr/>
            </p:nvSpPr>
            <p:spPr bwMode="auto">
              <a:xfrm flipH="1">
                <a:off x="4383" y="266"/>
                <a:ext cx="93" cy="0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565"/>
              <p:cNvSpPr>
                <a:spLocks noChangeShapeType="1"/>
              </p:cNvSpPr>
              <p:nvPr/>
            </p:nvSpPr>
            <p:spPr bwMode="auto">
              <a:xfrm flipH="1">
                <a:off x="4383" y="317"/>
                <a:ext cx="93" cy="0"/>
              </a:xfrm>
              <a:prstGeom prst="line">
                <a:avLst/>
              </a:prstGeom>
              <a:noFill/>
              <a:ln w="184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566"/>
              <p:cNvSpPr>
                <a:spLocks noChangeArrowheads="1"/>
              </p:cNvSpPr>
              <p:nvPr/>
            </p:nvSpPr>
            <p:spPr bwMode="auto">
              <a:xfrm>
                <a:off x="4398" y="206"/>
                <a:ext cx="39" cy="41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" name="Oval 567"/>
              <p:cNvSpPr>
                <a:spLocks noChangeArrowheads="1"/>
              </p:cNvSpPr>
              <p:nvPr/>
            </p:nvSpPr>
            <p:spPr bwMode="auto">
              <a:xfrm>
                <a:off x="4410" y="195"/>
                <a:ext cx="38" cy="50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" name="Oval 568"/>
              <p:cNvSpPr>
                <a:spLocks noChangeArrowheads="1"/>
              </p:cNvSpPr>
              <p:nvPr/>
            </p:nvSpPr>
            <p:spPr bwMode="auto">
              <a:xfrm>
                <a:off x="4430" y="215"/>
                <a:ext cx="38" cy="41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9" name="AutoShape 569"/>
              <p:cNvSpPr>
                <a:spLocks noChangeArrowheads="1"/>
              </p:cNvSpPr>
              <p:nvPr/>
            </p:nvSpPr>
            <p:spPr bwMode="auto">
              <a:xfrm flipV="1">
                <a:off x="4391" y="240"/>
                <a:ext cx="77" cy="79"/>
              </a:xfrm>
              <a:prstGeom prst="roundRect">
                <a:avLst>
                  <a:gd name="adj" fmla="val 0"/>
                </a:avLst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0" name="Oval 570"/>
              <p:cNvSpPr>
                <a:spLocks noChangeArrowheads="1"/>
              </p:cNvSpPr>
              <p:nvPr/>
            </p:nvSpPr>
            <p:spPr bwMode="auto">
              <a:xfrm>
                <a:off x="4393" y="215"/>
                <a:ext cx="38" cy="41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1" name="Oval 571"/>
              <p:cNvSpPr>
                <a:spLocks noChangeArrowheads="1"/>
              </p:cNvSpPr>
              <p:nvPr/>
            </p:nvSpPr>
            <p:spPr bwMode="auto">
              <a:xfrm>
                <a:off x="4419" y="204"/>
                <a:ext cx="39" cy="41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" name="Oval 572"/>
              <p:cNvSpPr>
                <a:spLocks noChangeArrowheads="1"/>
              </p:cNvSpPr>
              <p:nvPr/>
            </p:nvSpPr>
            <p:spPr bwMode="auto">
              <a:xfrm>
                <a:off x="4403" y="327"/>
                <a:ext cx="38" cy="40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3" name="Oval 573"/>
              <p:cNvSpPr>
                <a:spLocks noChangeArrowheads="1"/>
              </p:cNvSpPr>
              <p:nvPr/>
            </p:nvSpPr>
            <p:spPr bwMode="auto">
              <a:xfrm>
                <a:off x="4417" y="327"/>
                <a:ext cx="38" cy="41"/>
              </a:xfrm>
              <a:prstGeom prst="ellipse">
                <a:avLst/>
              </a:prstGeom>
              <a:solidFill>
                <a:srgbClr val="000000"/>
              </a:solidFill>
              <a:ln w="9207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4" name="Oval 574"/>
              <p:cNvSpPr>
                <a:spLocks noChangeArrowheads="1"/>
              </p:cNvSpPr>
              <p:nvPr/>
            </p:nvSpPr>
            <p:spPr bwMode="auto">
              <a:xfrm>
                <a:off x="4409" y="310"/>
                <a:ext cx="44" cy="32"/>
              </a:xfrm>
              <a:prstGeom prst="ellipse">
                <a:avLst/>
              </a:prstGeom>
              <a:solidFill>
                <a:srgbClr val="000000"/>
              </a:solidFill>
              <a:ln w="184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4" name="Freeform 575"/>
            <p:cNvSpPr>
              <a:spLocks/>
            </p:cNvSpPr>
            <p:nvPr/>
          </p:nvSpPr>
          <p:spPr bwMode="auto">
            <a:xfrm>
              <a:off x="3988" y="369"/>
              <a:ext cx="271" cy="212"/>
            </a:xfrm>
            <a:custGeom>
              <a:avLst/>
              <a:gdLst>
                <a:gd name="T0" fmla="*/ 9 w 288"/>
                <a:gd name="T1" fmla="*/ 192 h 222"/>
                <a:gd name="T2" fmla="*/ 239 w 288"/>
                <a:gd name="T3" fmla="*/ 13 h 222"/>
                <a:gd name="T4" fmla="*/ 229 w 288"/>
                <a:gd name="T5" fmla="*/ 0 h 222"/>
                <a:gd name="T6" fmla="*/ 0 w 288"/>
                <a:gd name="T7" fmla="*/ 179 h 222"/>
                <a:gd name="T8" fmla="*/ 9 w 288"/>
                <a:gd name="T9" fmla="*/ 192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22"/>
                <a:gd name="T17" fmla="*/ 288 w 288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22">
                  <a:moveTo>
                    <a:pt x="12" y="221"/>
                  </a:moveTo>
                  <a:lnTo>
                    <a:pt x="287" y="16"/>
                  </a:lnTo>
                  <a:lnTo>
                    <a:pt x="274" y="0"/>
                  </a:lnTo>
                  <a:lnTo>
                    <a:pt x="0" y="205"/>
                  </a:lnTo>
                  <a:lnTo>
                    <a:pt x="12" y="221"/>
                  </a:lnTo>
                </a:path>
              </a:pathLst>
            </a:custGeom>
            <a:solidFill>
              <a:srgbClr val="000000"/>
            </a:solidFill>
            <a:ln w="9207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576"/>
            <p:cNvSpPr>
              <a:spLocks noChangeArrowheads="1"/>
            </p:cNvSpPr>
            <p:nvPr/>
          </p:nvSpPr>
          <p:spPr bwMode="auto">
            <a:xfrm>
              <a:off x="4087" y="414"/>
              <a:ext cx="91" cy="13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AutoShape 577"/>
            <p:cNvSpPr>
              <a:spLocks noChangeArrowheads="1"/>
            </p:cNvSpPr>
            <p:nvPr/>
          </p:nvSpPr>
          <p:spPr bwMode="auto">
            <a:xfrm flipV="1">
              <a:off x="4100" y="627"/>
              <a:ext cx="62" cy="20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 w="9207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8" name="Freeform 3"/>
          <p:cNvSpPr>
            <a:spLocks noChangeAspect="1"/>
          </p:cNvSpPr>
          <p:nvPr/>
        </p:nvSpPr>
        <p:spPr bwMode="auto">
          <a:xfrm rot="19653561">
            <a:off x="-4901983" y="285245"/>
            <a:ext cx="982744" cy="760203"/>
          </a:xfrm>
          <a:custGeom>
            <a:avLst/>
            <a:gdLst>
              <a:gd name="T0" fmla="*/ 1628867 w 1090"/>
              <a:gd name="T1" fmla="*/ 371174 h 832"/>
              <a:gd name="T2" fmla="*/ 1628867 w 1090"/>
              <a:gd name="T3" fmla="*/ 371174 h 832"/>
              <a:gd name="T4" fmla="*/ 553426 w 1090"/>
              <a:gd name="T5" fmla="*/ 1136245 h 832"/>
              <a:gd name="T6" fmla="*/ 628213 w 1090"/>
              <a:gd name="T7" fmla="*/ 1243810 h 832"/>
              <a:gd name="T8" fmla="*/ 0 w 1090"/>
              <a:gd name="T9" fmla="*/ 1258960 h 832"/>
              <a:gd name="T10" fmla="*/ 224362 w 1090"/>
              <a:gd name="T11" fmla="*/ 663567 h 832"/>
              <a:gd name="T12" fmla="*/ 294662 w 1090"/>
              <a:gd name="T13" fmla="*/ 763557 h 832"/>
              <a:gd name="T14" fmla="*/ 1370103 w 1090"/>
              <a:gd name="T15" fmla="*/ 0 h 832"/>
              <a:gd name="T16" fmla="*/ 1628867 w 1090"/>
              <a:gd name="T17" fmla="*/ 371174 h 832"/>
              <a:gd name="T18" fmla="*/ 1628867 w 1090"/>
              <a:gd name="T19" fmla="*/ 371174 h 8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90"/>
              <a:gd name="T31" fmla="*/ 0 h 832"/>
              <a:gd name="T32" fmla="*/ 1090 w 1090"/>
              <a:gd name="T33" fmla="*/ 832 h 8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90" h="832">
                <a:moveTo>
                  <a:pt x="1089" y="245"/>
                </a:moveTo>
                <a:lnTo>
                  <a:pt x="1089" y="245"/>
                </a:lnTo>
                <a:lnTo>
                  <a:pt x="370" y="750"/>
                </a:lnTo>
                <a:lnTo>
                  <a:pt x="420" y="821"/>
                </a:lnTo>
                <a:lnTo>
                  <a:pt x="0" y="831"/>
                </a:lnTo>
                <a:lnTo>
                  <a:pt x="150" y="438"/>
                </a:lnTo>
                <a:lnTo>
                  <a:pt x="197" y="504"/>
                </a:lnTo>
                <a:lnTo>
                  <a:pt x="916" y="0"/>
                </a:lnTo>
                <a:lnTo>
                  <a:pt x="1089" y="245"/>
                </a:lnTo>
              </a:path>
            </a:pathLst>
          </a:custGeom>
          <a:solidFill>
            <a:srgbClr val="FFFF00"/>
          </a:solidFill>
          <a:ln w="9207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 rot="17516477">
            <a:off x="-5144098" y="1214436"/>
            <a:ext cx="1241425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WINDS 020 5KTS</a:t>
            </a: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 rot="19578256">
            <a:off x="7822316" y="5081190"/>
            <a:ext cx="1219200" cy="738664"/>
          </a:xfrm>
          <a:prstGeom prst="rect">
            <a:avLst/>
          </a:prstGeom>
          <a:solidFill>
            <a:srgbClr val="FFFFFF">
              <a:alpha val="5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1" kern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US" altLang="en-US" dirty="0"/>
              <a:t>INGRESS 257°</a:t>
            </a:r>
          </a:p>
          <a:p>
            <a:r>
              <a:rPr lang="en-US" altLang="en-US" dirty="0"/>
              <a:t>FROM RACETRACK</a:t>
            </a:r>
          </a:p>
        </p:txBody>
      </p:sp>
      <p:grpSp>
        <p:nvGrpSpPr>
          <p:cNvPr id="81" name="Group 173"/>
          <p:cNvGrpSpPr>
            <a:grpSpLocks noChangeAspect="1"/>
          </p:cNvGrpSpPr>
          <p:nvPr/>
        </p:nvGrpSpPr>
        <p:grpSpPr bwMode="auto">
          <a:xfrm rot="14168273">
            <a:off x="7817368" y="4355454"/>
            <a:ext cx="399982" cy="1239249"/>
            <a:chOff x="4048" y="213"/>
            <a:chExt cx="519" cy="1608"/>
          </a:xfrm>
          <a:noFill/>
        </p:grpSpPr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4048" y="213"/>
              <a:ext cx="519" cy="310"/>
            </a:xfrm>
            <a:custGeom>
              <a:avLst/>
              <a:gdLst>
                <a:gd name="T0" fmla="*/ 0 w 519"/>
                <a:gd name="T1" fmla="*/ 297 h 310"/>
                <a:gd name="T2" fmla="*/ 256 w 519"/>
                <a:gd name="T3" fmla="*/ 0 h 310"/>
                <a:gd name="T4" fmla="*/ 518 w 519"/>
                <a:gd name="T5" fmla="*/ 309 h 3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9" h="310">
                  <a:moveTo>
                    <a:pt x="0" y="297"/>
                  </a:moveTo>
                  <a:lnTo>
                    <a:pt x="256" y="0"/>
                  </a:lnTo>
                  <a:lnTo>
                    <a:pt x="518" y="309"/>
                  </a:lnTo>
                </a:path>
              </a:pathLst>
            </a:custGeom>
            <a:grpFill/>
            <a:ln w="4738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3" name="Line 25"/>
            <p:cNvSpPr>
              <a:spLocks noChangeShapeType="1"/>
            </p:cNvSpPr>
            <p:nvPr/>
          </p:nvSpPr>
          <p:spPr bwMode="auto">
            <a:xfrm>
              <a:off x="4052" y="517"/>
              <a:ext cx="144" cy="0"/>
            </a:xfrm>
            <a:prstGeom prst="line">
              <a:avLst/>
            </a:prstGeom>
            <a:grpFill/>
            <a:ln w="47371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4" name="Line 26"/>
            <p:cNvSpPr>
              <a:spLocks noChangeShapeType="1"/>
            </p:cNvSpPr>
            <p:nvPr/>
          </p:nvSpPr>
          <p:spPr bwMode="auto">
            <a:xfrm>
              <a:off x="4421" y="521"/>
              <a:ext cx="144" cy="0"/>
            </a:xfrm>
            <a:prstGeom prst="line">
              <a:avLst/>
            </a:prstGeom>
            <a:grpFill/>
            <a:ln w="47371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5" name="Line 27"/>
            <p:cNvSpPr>
              <a:spLocks noChangeShapeType="1"/>
            </p:cNvSpPr>
            <p:nvPr/>
          </p:nvSpPr>
          <p:spPr bwMode="auto">
            <a:xfrm flipH="1">
              <a:off x="4161" y="508"/>
              <a:ext cx="266" cy="1313"/>
            </a:xfrm>
            <a:prstGeom prst="line">
              <a:avLst/>
            </a:prstGeom>
            <a:grpFill/>
            <a:ln w="47386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4184" y="504"/>
              <a:ext cx="265" cy="1313"/>
            </a:xfrm>
            <a:prstGeom prst="line">
              <a:avLst/>
            </a:prstGeom>
            <a:grpFill/>
            <a:ln w="47386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89" name="Group 173"/>
          <p:cNvGrpSpPr>
            <a:grpSpLocks noChangeAspect="1"/>
          </p:cNvGrpSpPr>
          <p:nvPr/>
        </p:nvGrpSpPr>
        <p:grpSpPr bwMode="auto">
          <a:xfrm rot="21590017">
            <a:off x="5159051" y="5357795"/>
            <a:ext cx="399982" cy="1239249"/>
            <a:chOff x="4048" y="213"/>
            <a:chExt cx="519" cy="1608"/>
          </a:xfrm>
          <a:noFill/>
        </p:grpSpPr>
        <p:sp>
          <p:nvSpPr>
            <p:cNvPr id="90" name="Freeform 24"/>
            <p:cNvSpPr>
              <a:spLocks/>
            </p:cNvSpPr>
            <p:nvPr/>
          </p:nvSpPr>
          <p:spPr bwMode="auto">
            <a:xfrm>
              <a:off x="4048" y="213"/>
              <a:ext cx="519" cy="310"/>
            </a:xfrm>
            <a:custGeom>
              <a:avLst/>
              <a:gdLst>
                <a:gd name="T0" fmla="*/ 0 w 519"/>
                <a:gd name="T1" fmla="*/ 297 h 310"/>
                <a:gd name="T2" fmla="*/ 256 w 519"/>
                <a:gd name="T3" fmla="*/ 0 h 310"/>
                <a:gd name="T4" fmla="*/ 518 w 519"/>
                <a:gd name="T5" fmla="*/ 309 h 3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9" h="310">
                  <a:moveTo>
                    <a:pt x="0" y="297"/>
                  </a:moveTo>
                  <a:lnTo>
                    <a:pt x="256" y="0"/>
                  </a:lnTo>
                  <a:lnTo>
                    <a:pt x="518" y="309"/>
                  </a:lnTo>
                </a:path>
              </a:pathLst>
            </a:custGeom>
            <a:grpFill/>
            <a:ln w="4738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1" name="Line 25"/>
            <p:cNvSpPr>
              <a:spLocks noChangeShapeType="1"/>
            </p:cNvSpPr>
            <p:nvPr/>
          </p:nvSpPr>
          <p:spPr bwMode="auto">
            <a:xfrm>
              <a:off x="4052" y="517"/>
              <a:ext cx="144" cy="0"/>
            </a:xfrm>
            <a:prstGeom prst="line">
              <a:avLst/>
            </a:prstGeom>
            <a:grpFill/>
            <a:ln w="47371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2" name="Line 26"/>
            <p:cNvSpPr>
              <a:spLocks noChangeShapeType="1"/>
            </p:cNvSpPr>
            <p:nvPr/>
          </p:nvSpPr>
          <p:spPr bwMode="auto">
            <a:xfrm>
              <a:off x="4421" y="521"/>
              <a:ext cx="144" cy="0"/>
            </a:xfrm>
            <a:prstGeom prst="line">
              <a:avLst/>
            </a:prstGeom>
            <a:grpFill/>
            <a:ln w="47371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3" name="Line 27"/>
            <p:cNvSpPr>
              <a:spLocks noChangeShapeType="1"/>
            </p:cNvSpPr>
            <p:nvPr/>
          </p:nvSpPr>
          <p:spPr bwMode="auto">
            <a:xfrm flipH="1">
              <a:off x="4161" y="508"/>
              <a:ext cx="266" cy="1313"/>
            </a:xfrm>
            <a:prstGeom prst="line">
              <a:avLst/>
            </a:prstGeom>
            <a:grpFill/>
            <a:ln w="47386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4" name="Line 28"/>
            <p:cNvSpPr>
              <a:spLocks noChangeShapeType="1"/>
            </p:cNvSpPr>
            <p:nvPr/>
          </p:nvSpPr>
          <p:spPr bwMode="auto">
            <a:xfrm>
              <a:off x="4184" y="504"/>
              <a:ext cx="265" cy="1313"/>
            </a:xfrm>
            <a:prstGeom prst="line">
              <a:avLst/>
            </a:prstGeom>
            <a:grpFill/>
            <a:ln w="47386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88" name="Text Box 10"/>
          <p:cNvSpPr txBox="1">
            <a:spLocks noChangeArrowheads="1"/>
          </p:cNvSpPr>
          <p:nvPr/>
        </p:nvSpPr>
        <p:spPr bwMode="auto">
          <a:xfrm rot="5400000">
            <a:off x="4341911" y="5942112"/>
            <a:ext cx="1219200" cy="307777"/>
          </a:xfrm>
          <a:prstGeom prst="rect">
            <a:avLst/>
          </a:prstGeom>
          <a:solidFill>
            <a:srgbClr val="FFFFFF">
              <a:alpha val="5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kern="0" dirty="0" smtClean="0">
                <a:solidFill>
                  <a:srgbClr val="000000"/>
                </a:solidFill>
                <a:latin typeface="Calibri" pitchFamily="34" charset="0"/>
              </a:rPr>
              <a:t>LAND</a:t>
            </a: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360°</a:t>
            </a:r>
          </a:p>
        </p:txBody>
      </p:sp>
      <p:sp>
        <p:nvSpPr>
          <p:cNvPr id="95" name="Text Box 10"/>
          <p:cNvSpPr txBox="1">
            <a:spLocks noChangeArrowheads="1"/>
          </p:cNvSpPr>
          <p:nvPr/>
        </p:nvSpPr>
        <p:spPr bwMode="auto">
          <a:xfrm rot="5173745">
            <a:off x="6307137" y="541843"/>
            <a:ext cx="1219200" cy="307777"/>
          </a:xfrm>
          <a:prstGeom prst="rect">
            <a:avLst/>
          </a:prstGeom>
          <a:solidFill>
            <a:srgbClr val="FFFFFF">
              <a:alpha val="5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1" kern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US" altLang="en-US" dirty="0"/>
              <a:t>EGRESS 350°</a:t>
            </a:r>
          </a:p>
        </p:txBody>
      </p:sp>
      <p:grpSp>
        <p:nvGrpSpPr>
          <p:cNvPr id="96" name="Group 173"/>
          <p:cNvGrpSpPr>
            <a:grpSpLocks noChangeAspect="1"/>
          </p:cNvGrpSpPr>
          <p:nvPr/>
        </p:nvGrpSpPr>
        <p:grpSpPr bwMode="auto">
          <a:xfrm rot="21178879">
            <a:off x="6359622" y="92168"/>
            <a:ext cx="313890" cy="972514"/>
            <a:chOff x="4048" y="213"/>
            <a:chExt cx="519" cy="1608"/>
          </a:xfrm>
          <a:noFill/>
        </p:grpSpPr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4048" y="213"/>
              <a:ext cx="519" cy="310"/>
            </a:xfrm>
            <a:custGeom>
              <a:avLst/>
              <a:gdLst>
                <a:gd name="T0" fmla="*/ 0 w 519"/>
                <a:gd name="T1" fmla="*/ 297 h 310"/>
                <a:gd name="T2" fmla="*/ 256 w 519"/>
                <a:gd name="T3" fmla="*/ 0 h 310"/>
                <a:gd name="T4" fmla="*/ 518 w 519"/>
                <a:gd name="T5" fmla="*/ 309 h 3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19" h="310">
                  <a:moveTo>
                    <a:pt x="0" y="297"/>
                  </a:moveTo>
                  <a:lnTo>
                    <a:pt x="256" y="0"/>
                  </a:lnTo>
                  <a:lnTo>
                    <a:pt x="518" y="309"/>
                  </a:lnTo>
                </a:path>
              </a:pathLst>
            </a:custGeom>
            <a:grpFill/>
            <a:ln w="47386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8" name="Line 25"/>
            <p:cNvSpPr>
              <a:spLocks noChangeShapeType="1"/>
            </p:cNvSpPr>
            <p:nvPr/>
          </p:nvSpPr>
          <p:spPr bwMode="auto">
            <a:xfrm>
              <a:off x="4052" y="517"/>
              <a:ext cx="144" cy="0"/>
            </a:xfrm>
            <a:prstGeom prst="line">
              <a:avLst/>
            </a:prstGeom>
            <a:grpFill/>
            <a:ln w="47371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9" name="Line 26"/>
            <p:cNvSpPr>
              <a:spLocks noChangeShapeType="1"/>
            </p:cNvSpPr>
            <p:nvPr/>
          </p:nvSpPr>
          <p:spPr bwMode="auto">
            <a:xfrm>
              <a:off x="4421" y="521"/>
              <a:ext cx="144" cy="0"/>
            </a:xfrm>
            <a:prstGeom prst="line">
              <a:avLst/>
            </a:prstGeom>
            <a:grpFill/>
            <a:ln w="47371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0" name="Line 27"/>
            <p:cNvSpPr>
              <a:spLocks noChangeShapeType="1"/>
            </p:cNvSpPr>
            <p:nvPr/>
          </p:nvSpPr>
          <p:spPr bwMode="auto">
            <a:xfrm flipH="1">
              <a:off x="4161" y="508"/>
              <a:ext cx="266" cy="1313"/>
            </a:xfrm>
            <a:prstGeom prst="line">
              <a:avLst/>
            </a:prstGeom>
            <a:grpFill/>
            <a:ln w="47386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1" name="Line 28"/>
            <p:cNvSpPr>
              <a:spLocks noChangeShapeType="1"/>
            </p:cNvSpPr>
            <p:nvPr/>
          </p:nvSpPr>
          <p:spPr bwMode="auto">
            <a:xfrm>
              <a:off x="4184" y="504"/>
              <a:ext cx="265" cy="1313"/>
            </a:xfrm>
            <a:prstGeom prst="line">
              <a:avLst/>
            </a:prstGeom>
            <a:grpFill/>
            <a:ln w="47386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02" name="Text Box 10"/>
          <p:cNvSpPr txBox="1">
            <a:spLocks noChangeArrowheads="1"/>
          </p:cNvSpPr>
          <p:nvPr/>
        </p:nvSpPr>
        <p:spPr bwMode="auto">
          <a:xfrm>
            <a:off x="4422976" y="1392249"/>
            <a:ext cx="836612" cy="430887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solidFill>
                  <a:srgbClr val="000000"/>
                </a:solidFill>
                <a:latin typeface="Calibri" pitchFamily="34" charset="0"/>
              </a:rPr>
              <a:t>WAVE OFF </a:t>
            </a:r>
            <a:r>
              <a:rPr lang="en-US" altLang="en-US" sz="1100" b="1" dirty="0" smtClean="0">
                <a:solidFill>
                  <a:srgbClr val="000000"/>
                </a:solidFill>
                <a:latin typeface="Calibri" pitchFamily="34" charset="0"/>
              </a:rPr>
              <a:t>EAST</a:t>
            </a:r>
            <a:endParaRPr lang="en-US" altLang="en-US" sz="11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" name="Curved Up Arrow 361"/>
          <p:cNvSpPr>
            <a:spLocks noChangeArrowheads="1"/>
          </p:cNvSpPr>
          <p:nvPr/>
        </p:nvSpPr>
        <p:spPr bwMode="auto">
          <a:xfrm rot="10800000" flipH="1">
            <a:off x="5310883" y="1355110"/>
            <a:ext cx="953290" cy="549890"/>
          </a:xfrm>
          <a:prstGeom prst="curvedUpArrow">
            <a:avLst>
              <a:gd name="adj1" fmla="val 25093"/>
              <a:gd name="adj2" fmla="val 50177"/>
              <a:gd name="adj3" fmla="val 25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971800" y="4738504"/>
            <a:ext cx="630236" cy="61871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1300S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AZ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200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EL: 36</a:t>
            </a:r>
          </a:p>
        </p:txBody>
      </p:sp>
      <p:graphicFrame>
        <p:nvGraphicFramePr>
          <p:cNvPr id="105" name="Group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93867"/>
              </p:ext>
            </p:extLst>
          </p:nvPr>
        </p:nvGraphicFramePr>
        <p:xfrm>
          <a:off x="14699" y="5760515"/>
          <a:ext cx="2512529" cy="1110485"/>
        </p:xfrm>
        <a:graphic>
          <a:graphicData uri="http://schemas.openxmlformats.org/drawingml/2006/table">
            <a:tbl>
              <a:tblPr/>
              <a:tblGrid>
                <a:gridCol w="1121665"/>
                <a:gridCol w="672998"/>
                <a:gridCol w="717866"/>
              </a:tblGrid>
              <a:tr h="1983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AGENCY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BTN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HAROLD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237.900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EAST FORM CMN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308.650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KNDZ TWR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348.675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HT-8 BASE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36576" marR="36576" marT="9141" marB="9141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303.600</a:t>
                      </a:r>
                    </a:p>
                  </a:txBody>
                  <a:tcPr marL="36576" marR="36576" marT="9141" marB="9141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9" name="Rectangle 78"/>
          <p:cNvSpPr/>
          <p:nvPr/>
        </p:nvSpPr>
        <p:spPr>
          <a:xfrm>
            <a:off x="6448727" y="3442565"/>
            <a:ext cx="122655" cy="13883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124200" y="2405268"/>
            <a:ext cx="122655" cy="13883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5562600" y="2544103"/>
            <a:ext cx="3276600" cy="43138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8839200" y="2405268"/>
            <a:ext cx="304800" cy="1456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3049586" y="2336572"/>
            <a:ext cx="277813" cy="276225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3" name="TextBox 57"/>
          <p:cNvSpPr txBox="1">
            <a:spLocks noChangeArrowheads="1"/>
          </p:cNvSpPr>
          <p:nvPr/>
        </p:nvSpPr>
        <p:spPr bwMode="auto">
          <a:xfrm>
            <a:off x="1760444" y="1901825"/>
            <a:ext cx="840295" cy="246221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b="1" dirty="0" smtClean="0">
                <a:solidFill>
                  <a:srgbClr val="000000"/>
                </a:solidFill>
              </a:rPr>
              <a:t>PINNACLE</a:t>
            </a:r>
            <a:endParaRPr lang="en-US" altLang="en-US" sz="1000" b="1" dirty="0">
              <a:solidFill>
                <a:srgbClr val="000000"/>
              </a:solidFill>
            </a:endParaRPr>
          </a:p>
        </p:txBody>
      </p:sp>
      <p:cxnSp>
        <p:nvCxnSpPr>
          <p:cNvPr id="124" name="Straight Connector 123"/>
          <p:cNvCxnSpPr>
            <a:stCxn id="122" idx="1"/>
            <a:endCxn id="123" idx="3"/>
          </p:cNvCxnSpPr>
          <p:nvPr/>
        </p:nvCxnSpPr>
        <p:spPr>
          <a:xfrm flipH="1" flipV="1">
            <a:off x="2600739" y="2024936"/>
            <a:ext cx="489532" cy="352088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6358016" y="3373869"/>
            <a:ext cx="277813" cy="276225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6" name="TextBox 57"/>
          <p:cNvSpPr txBox="1">
            <a:spLocks noChangeArrowheads="1"/>
          </p:cNvSpPr>
          <p:nvPr/>
        </p:nvSpPr>
        <p:spPr bwMode="auto">
          <a:xfrm>
            <a:off x="6694098" y="3048000"/>
            <a:ext cx="1133644" cy="246221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b="1" dirty="0" smtClean="0">
                <a:solidFill>
                  <a:srgbClr val="000000"/>
                </a:solidFill>
              </a:rPr>
              <a:t>CRASH SHACK</a:t>
            </a:r>
            <a:endParaRPr lang="en-US" altLang="en-US" sz="1000" b="1" dirty="0">
              <a:solidFill>
                <a:srgbClr val="000000"/>
              </a:solidFill>
            </a:endParaRPr>
          </a:p>
        </p:txBody>
      </p:sp>
      <p:cxnSp>
        <p:nvCxnSpPr>
          <p:cNvPr id="127" name="Straight Connector 126"/>
          <p:cNvCxnSpPr>
            <a:stCxn id="125" idx="6"/>
            <a:endCxn id="126" idx="2"/>
          </p:cNvCxnSpPr>
          <p:nvPr/>
        </p:nvCxnSpPr>
        <p:spPr>
          <a:xfrm flipV="1">
            <a:off x="6635829" y="3294221"/>
            <a:ext cx="625091" cy="217761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57"/>
          <p:cNvSpPr txBox="1">
            <a:spLocks noChangeArrowheads="1"/>
          </p:cNvSpPr>
          <p:nvPr/>
        </p:nvSpPr>
        <p:spPr bwMode="auto">
          <a:xfrm rot="18458538">
            <a:off x="6879475" y="4252813"/>
            <a:ext cx="1080745" cy="246221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b="1" dirty="0" smtClean="0">
                <a:solidFill>
                  <a:srgbClr val="000000"/>
                </a:solidFill>
              </a:rPr>
              <a:t>POWER LINES</a:t>
            </a:r>
            <a:endParaRPr lang="en-US" altLang="en-US" sz="1000" b="1" dirty="0">
              <a:solidFill>
                <a:srgbClr val="00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331997">
            <a:off x="4405997" y="205737"/>
            <a:ext cx="591623" cy="1133069"/>
          </a:xfrm>
          <a:prstGeom prst="downArrow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020@5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8" name="Isosceles Triangle 117"/>
          <p:cNvSpPr/>
          <p:nvPr/>
        </p:nvSpPr>
        <p:spPr>
          <a:xfrm rot="19501246">
            <a:off x="8826501" y="2257998"/>
            <a:ext cx="152400" cy="37782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Isosceles Triangle 118"/>
          <p:cNvSpPr/>
          <p:nvPr/>
        </p:nvSpPr>
        <p:spPr>
          <a:xfrm rot="18153436">
            <a:off x="8397527" y="2693200"/>
            <a:ext cx="152400" cy="37782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Isosceles Triangle 119"/>
          <p:cNvSpPr/>
          <p:nvPr/>
        </p:nvSpPr>
        <p:spPr>
          <a:xfrm rot="18153436">
            <a:off x="7871611" y="3350844"/>
            <a:ext cx="152400" cy="37782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Isosceles Triangle 120"/>
          <p:cNvSpPr/>
          <p:nvPr/>
        </p:nvSpPr>
        <p:spPr>
          <a:xfrm rot="18153436">
            <a:off x="6592637" y="5114720"/>
            <a:ext cx="152400" cy="37782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Isosceles Triangle 127"/>
          <p:cNvSpPr/>
          <p:nvPr/>
        </p:nvSpPr>
        <p:spPr>
          <a:xfrm rot="18153436">
            <a:off x="6136254" y="5733190"/>
            <a:ext cx="152400" cy="37782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Isosceles Triangle 128"/>
          <p:cNvSpPr/>
          <p:nvPr/>
        </p:nvSpPr>
        <p:spPr>
          <a:xfrm rot="18153436">
            <a:off x="5711328" y="6351689"/>
            <a:ext cx="152400" cy="37782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wn Arrow 129"/>
          <p:cNvSpPr/>
          <p:nvPr/>
        </p:nvSpPr>
        <p:spPr>
          <a:xfrm rot="10800000">
            <a:off x="8378148" y="116648"/>
            <a:ext cx="591623" cy="1133069"/>
          </a:xfrm>
          <a:prstGeom prst="downArrow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08" name="Group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711275"/>
              </p:ext>
            </p:extLst>
          </p:nvPr>
        </p:nvGraphicFramePr>
        <p:xfrm>
          <a:off x="-1" y="8311"/>
          <a:ext cx="3049587" cy="1744289"/>
        </p:xfrm>
        <a:graphic>
          <a:graphicData uri="http://schemas.openxmlformats.org/drawingml/2006/table">
            <a:tbl>
              <a:tblPr/>
              <a:tblGrid>
                <a:gridCol w="838201"/>
                <a:gridCol w="2211386"/>
              </a:tblGrid>
              <a:tr h="26954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NOLF HAROLD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3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16REV 113 940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N30 40.72 W086 52.78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7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SIZE</a:t>
                      </a:r>
                      <a:endParaRPr kumimoji="0" lang="en-US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 X 1500 METERS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7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COMPOSITION</a:t>
                      </a:r>
                      <a:endParaRPr kumimoji="0" lang="en-US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GRASS, GRAVEL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7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OBSTACLES</a:t>
                      </a:r>
                      <a:endParaRPr kumimoji="0" lang="en-US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75-100’ TREES, PINNACLE, CRASH SHACK, PWR LINES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8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ELEVATION</a:t>
                      </a:r>
                      <a:endParaRPr kumimoji="0" lang="en-US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159’ MSL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576" marR="36576" marT="9146" marB="9146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0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vs. Pa</a:t>
                      </a:r>
                      <a:endParaRPr kumimoji="0" lang="en-US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 / 85% (HIGE / HOGE)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576" marR="36576" marT="9146" marB="9146" anchor="ctr" anchorCtr="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51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98</Words>
  <Application>Microsoft Office PowerPoint</Application>
  <PresentationFormat>On-screen Show (4:3)</PresentationFormat>
  <Paragraphs>43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Cullen, Kyleigh M Capt CTW 5, HT8 IP</dc:creator>
  <cp:lastModifiedBy>Judd, Kristen A LT HT8, IP</cp:lastModifiedBy>
  <cp:revision>23</cp:revision>
  <cp:lastPrinted>2018-05-10T18:26:13Z</cp:lastPrinted>
  <dcterms:created xsi:type="dcterms:W3CDTF">2017-11-07T21:11:57Z</dcterms:created>
  <dcterms:modified xsi:type="dcterms:W3CDTF">2018-05-10T18:31:04Z</dcterms:modified>
</cp:coreProperties>
</file>