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2" r:id="rId2"/>
    <p:sldId id="293" r:id="rId3"/>
    <p:sldId id="264" r:id="rId4"/>
    <p:sldId id="288" r:id="rId5"/>
    <p:sldId id="269" r:id="rId6"/>
    <p:sldId id="289" r:id="rId7"/>
    <p:sldId id="276" r:id="rId8"/>
    <p:sldId id="294" r:id="rId9"/>
    <p:sldId id="295" r:id="rId10"/>
    <p:sldId id="277" r:id="rId11"/>
    <p:sldId id="286" r:id="rId12"/>
    <p:sldId id="291" r:id="rId13"/>
    <p:sldId id="268" r:id="rId14"/>
    <p:sldId id="278" r:id="rId15"/>
    <p:sldId id="281" r:id="rId16"/>
    <p:sldId id="273" r:id="rId17"/>
    <p:sldId id="266" r:id="rId18"/>
    <p:sldId id="263" r:id="rId19"/>
    <p:sldId id="279" r:id="rId20"/>
    <p:sldId id="275" r:id="rId2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3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cks, David E LT CTW 5, IP" initials="HDELC5I" lastIdx="14" clrIdx="0">
    <p:extLst>
      <p:ext uri="{19B8F6BF-5375-455C-9EA6-DF929625EA0E}">
        <p15:presenceInfo xmlns:p15="http://schemas.microsoft.com/office/powerpoint/2012/main" userId="S-1-5-21-1801674531-2146617017-725345543-4687493" providerId="AD"/>
      </p:ext>
    </p:extLst>
  </p:cmAuthor>
  <p:cmAuthor id="2" name="David" initials="D"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AA3F3C"/>
    <a:srgbClr val="FFC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7961" autoAdjust="0"/>
  </p:normalViewPr>
  <p:slideViewPr>
    <p:cSldViewPr snapToGrid="0">
      <p:cViewPr>
        <p:scale>
          <a:sx n="400" d="100"/>
          <a:sy n="400" d="100"/>
        </p:scale>
        <p:origin x="-12612" y="-4998"/>
      </p:cViewPr>
      <p:guideLst>
        <p:guide orient="horz" pos="3132"/>
        <p:guide pos="2880"/>
      </p:guideLst>
    </p:cSldViewPr>
  </p:slideViewPr>
  <p:notesTextViewPr>
    <p:cViewPr>
      <p:scale>
        <a:sx n="100" d="100"/>
        <a:sy n="100" d="100"/>
      </p:scale>
      <p:origin x="0" y="0"/>
    </p:cViewPr>
  </p:notesTextViewPr>
  <p:gridSpacing cx="60350" cy="603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3979" cy="465773"/>
          </a:xfrm>
          <a:prstGeom prst="rect">
            <a:avLst/>
          </a:prstGeom>
        </p:spPr>
        <p:txBody>
          <a:bodyPr vert="horz" lIns="91557" tIns="45780" rIns="91557" bIns="45780" rtlCol="0"/>
          <a:lstStyle>
            <a:lvl1pPr algn="l">
              <a:defRPr sz="1200"/>
            </a:lvl1pPr>
          </a:lstStyle>
          <a:p>
            <a:endParaRPr lang="en-US"/>
          </a:p>
        </p:txBody>
      </p:sp>
      <p:sp>
        <p:nvSpPr>
          <p:cNvPr id="3" name="Date Placeholder 2"/>
          <p:cNvSpPr>
            <a:spLocks noGrp="1"/>
          </p:cNvSpPr>
          <p:nvPr>
            <p:ph type="dt" idx="1"/>
          </p:nvPr>
        </p:nvSpPr>
        <p:spPr>
          <a:xfrm>
            <a:off x="3977533" y="1"/>
            <a:ext cx="3043979" cy="465773"/>
          </a:xfrm>
          <a:prstGeom prst="rect">
            <a:avLst/>
          </a:prstGeom>
        </p:spPr>
        <p:txBody>
          <a:bodyPr vert="horz" lIns="91557" tIns="45780" rIns="91557" bIns="45780" rtlCol="0"/>
          <a:lstStyle>
            <a:lvl1pPr algn="r">
              <a:defRPr sz="1200"/>
            </a:lvl1pPr>
          </a:lstStyle>
          <a:p>
            <a:fld id="{2A03073B-0ABB-4973-A907-EE1C6960A413}" type="datetimeFigureOut">
              <a:rPr lang="en-US" smtClean="0"/>
              <a:t>3/11/2019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57" tIns="45780" rIns="91557" bIns="45780" rtlCol="0" anchor="ctr"/>
          <a:lstStyle/>
          <a:p>
            <a:endParaRPr lang="en-US"/>
          </a:p>
        </p:txBody>
      </p:sp>
      <p:sp>
        <p:nvSpPr>
          <p:cNvPr id="5" name="Notes Placeholder 4"/>
          <p:cNvSpPr>
            <a:spLocks noGrp="1"/>
          </p:cNvSpPr>
          <p:nvPr>
            <p:ph type="body" sz="quarter" idx="3"/>
          </p:nvPr>
        </p:nvSpPr>
        <p:spPr>
          <a:xfrm>
            <a:off x="702946" y="4422460"/>
            <a:ext cx="5617208" cy="4188778"/>
          </a:xfrm>
          <a:prstGeom prst="rect">
            <a:avLst/>
          </a:prstGeom>
        </p:spPr>
        <p:txBody>
          <a:bodyPr vert="horz" lIns="91557" tIns="45780" rIns="91557" bIns="457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0" rIns="91557" bIns="45780"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0" rIns="91557" bIns="45780" rtlCol="0" anchor="b"/>
          <a:lstStyle>
            <a:lvl1pPr algn="r">
              <a:defRPr sz="1200"/>
            </a:lvl1pPr>
          </a:lstStyle>
          <a:p>
            <a:fld id="{9C14CBCB-05BD-423F-ABC5-53BA244F1135}" type="slidenum">
              <a:rPr lang="en-US" smtClean="0"/>
              <a:t>‹#›</a:t>
            </a:fld>
            <a:endParaRPr lang="en-US"/>
          </a:p>
        </p:txBody>
      </p:sp>
    </p:spTree>
    <p:extLst>
      <p:ext uri="{BB962C8B-B14F-4D97-AF65-F5344CB8AC3E}">
        <p14:creationId xmlns:p14="http://schemas.microsoft.com/office/powerpoint/2010/main" val="30140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A6544C7-ECB9-45C4-BC11-4CB00461A31F}" type="datetimeFigureOut">
              <a:rPr lang="en-US"/>
              <a:pPr>
                <a:defRPr/>
              </a:pPr>
              <a:t>3/11/2019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15EF9-864C-4A25-9AFF-F6CDA06257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CD4C3E-7617-4977-A315-5EA39F783814}" type="datetimeFigureOut">
              <a:rPr lang="en-US"/>
              <a:pPr>
                <a:defRPr/>
              </a:pPr>
              <a:t>3/11/2019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F019F7-88D4-4388-8F14-2BD150606B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5D4D53-B0D3-4A69-88AE-F80048C6D257}" type="datetimeFigureOut">
              <a:rPr lang="en-US"/>
              <a:pPr>
                <a:defRPr/>
              </a:pPr>
              <a:t>3/11/2019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71507-B9E9-4341-83B1-6F8C27F182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292AF3-3157-4F90-879D-3F810E8321B3}" type="datetimeFigureOut">
              <a:rPr lang="en-US"/>
              <a:pPr>
                <a:defRPr/>
              </a:pPr>
              <a:t>3/11/2019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3BD48-56D8-4C77-AF45-E0F6DAEA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582DBA-02A1-44AD-9C8D-A7A975E5B24B}" type="datetimeFigureOut">
              <a:rPr lang="en-US"/>
              <a:pPr>
                <a:defRPr/>
              </a:pPr>
              <a:t>3/11/2019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B0DBF-E10C-4986-BC14-5496CFF153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049082-941B-4FCB-BC8A-F8B5580AC0D7}" type="datetimeFigureOut">
              <a:rPr lang="en-US"/>
              <a:pPr>
                <a:defRPr/>
              </a:pPr>
              <a:t>3/11/2019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6160A7-EFEB-4997-BB2B-B15666EC7B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1CC034-502A-4497-86CB-15537806C78E}" type="datetimeFigureOut">
              <a:rPr lang="en-US"/>
              <a:pPr>
                <a:defRPr/>
              </a:pPr>
              <a:t>3/11/2019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48631B-0987-41D1-AA80-04AFC0A7C6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5138E9-93E9-414A-B9C7-7E49BAC2FAED}" type="datetimeFigureOut">
              <a:rPr lang="en-US"/>
              <a:pPr>
                <a:defRPr/>
              </a:pPr>
              <a:t>3/11/2019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B77E12-0BDA-4913-916E-DAB6F6D16D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8E1812-5A5B-4A37-8631-424645610714}" type="datetimeFigureOut">
              <a:rPr lang="en-US"/>
              <a:pPr>
                <a:defRPr/>
              </a:pPr>
              <a:t>3/11/2019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F525E0-7554-41E5-A195-734D78BEC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0E3C1F-4742-49DE-8B20-E8F134A50931}" type="datetimeFigureOut">
              <a:rPr lang="en-US"/>
              <a:pPr>
                <a:defRPr/>
              </a:pPr>
              <a:t>3/11/2019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5AFE9C-1572-477A-AED9-065731892E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6CBE51-5797-461D-A351-19EFD2D31C23}" type="datetimeFigureOut">
              <a:rPr lang="en-US"/>
              <a:pPr>
                <a:defRPr/>
              </a:pPr>
              <a:t>3/11/2019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64405E-971D-4107-A0D7-3023716FAC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4581C4-E8FD-4787-9FB6-BA7D38EFC82B}" type="datetimeFigureOut">
              <a:rPr lang="en-US"/>
              <a:pPr>
                <a:defRPr/>
              </a:pPr>
              <a:t>3/11/2019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BCA0F4-1CAB-46F0-B503-88714889FA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r>
            <a:br>
              <a:rPr lang="en-US" dirty="0"/>
            </a:br>
            <a:r>
              <a:rPr lang="en-US" sz="7200" dirty="0"/>
              <a:t>Print Instructions</a:t>
            </a:r>
            <a:r>
              <a:rPr lang="en-US" dirty="0"/>
              <a:t/>
            </a:r>
            <a:br>
              <a:rPr lang="en-US" dirty="0"/>
            </a:br>
            <a:endParaRPr lang="en-US" dirty="0"/>
          </a:p>
        </p:txBody>
      </p:sp>
      <p:sp>
        <p:nvSpPr>
          <p:cNvPr id="6" name="Content Placeholder 5"/>
          <p:cNvSpPr>
            <a:spLocks noGrp="1"/>
          </p:cNvSpPr>
          <p:nvPr>
            <p:ph idx="1"/>
          </p:nvPr>
        </p:nvSpPr>
        <p:spPr/>
        <p:txBody>
          <a:bodyPr/>
          <a:lstStyle/>
          <a:p>
            <a:pPr lvl="1"/>
            <a:r>
              <a:rPr lang="en-US" dirty="0"/>
              <a:t>Select: Print </a:t>
            </a:r>
            <a:r>
              <a:rPr lang="en-US"/>
              <a:t>Pages 3-20</a:t>
            </a:r>
            <a:endParaRPr lang="en-US" dirty="0"/>
          </a:p>
          <a:p>
            <a:pPr lvl="1"/>
            <a:r>
              <a:rPr lang="en-US" dirty="0"/>
              <a:t>Select: Actual Size</a:t>
            </a:r>
          </a:p>
          <a:p>
            <a:pPr lvl="1"/>
            <a:r>
              <a:rPr lang="en-US" dirty="0"/>
              <a:t>Select: Print on both sides (flip pages on SHORT edge)	</a:t>
            </a:r>
          </a:p>
          <a:p>
            <a:pPr lvl="1"/>
            <a:r>
              <a:rPr lang="en-US" dirty="0"/>
              <a:t>Select color or b/w</a:t>
            </a:r>
          </a:p>
          <a:p>
            <a:pPr lvl="1"/>
            <a:endParaRPr lang="en-US" dirty="0"/>
          </a:p>
        </p:txBody>
      </p:sp>
    </p:spTree>
    <p:extLst>
      <p:ext uri="{BB962C8B-B14F-4D97-AF65-F5344CB8AC3E}">
        <p14:creationId xmlns:p14="http://schemas.microsoft.com/office/powerpoint/2010/main" val="46553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7396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75612" y="122637"/>
            <a:ext cx="4398351" cy="6591914"/>
            <a:chOff x="4588843" y="122637"/>
            <a:chExt cx="4398351" cy="6591914"/>
          </a:xfrm>
        </p:grpSpPr>
        <p:sp>
          <p:nvSpPr>
            <p:cNvPr id="3074" name="TextBox 98"/>
            <p:cNvSpPr txBox="1">
              <a:spLocks noChangeArrowheads="1"/>
            </p:cNvSpPr>
            <p:nvPr/>
          </p:nvSpPr>
          <p:spPr bwMode="auto">
            <a:xfrm>
              <a:off x="7161528" y="153415"/>
              <a:ext cx="1695912" cy="338554"/>
            </a:xfrm>
            <a:prstGeom prst="rect">
              <a:avLst/>
            </a:prstGeom>
            <a:noFill/>
            <a:ln w="9525">
              <a:noFill/>
              <a:miter lim="800000"/>
              <a:headEnd/>
              <a:tailEnd/>
            </a:ln>
          </p:spPr>
          <p:txBody>
            <a:bodyPr wrap="none" lIns="0" tIns="0" rIns="0" bIns="0">
              <a:spAutoFit/>
            </a:bodyPr>
            <a:lstStyle/>
            <a:p>
              <a:pPr algn="r"/>
              <a:r>
                <a:rPr lang="en-US" sz="1200" dirty="0">
                  <a:latin typeface="Calibri" pitchFamily="34" charset="0"/>
                </a:rPr>
                <a:t>WHITING FLD NAS - (KNDZ)</a:t>
              </a:r>
            </a:p>
            <a:p>
              <a:pPr algn="r"/>
              <a:r>
                <a:rPr lang="en-US" sz="1000" dirty="0">
                  <a:latin typeface="Calibri" pitchFamily="34" charset="0"/>
                </a:rPr>
                <a:t>MILTON, FLORIDA</a:t>
              </a:r>
            </a:p>
          </p:txBody>
        </p:sp>
        <p:sp>
          <p:nvSpPr>
            <p:cNvPr id="103" name="Rectangle 102"/>
            <p:cNvSpPr/>
            <p:nvPr/>
          </p:nvSpPr>
          <p:spPr>
            <a:xfrm>
              <a:off x="4719214" y="495299"/>
              <a:ext cx="4127820" cy="57388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5" name="Straight Connector 104"/>
            <p:cNvCxnSpPr/>
            <p:nvPr/>
          </p:nvCxnSpPr>
          <p:spPr>
            <a:xfrm>
              <a:off x="4719213" y="4461294"/>
              <a:ext cx="412782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77" name="TextBox 105"/>
            <p:cNvSpPr txBox="1">
              <a:spLocks noChangeArrowheads="1"/>
            </p:cNvSpPr>
            <p:nvPr/>
          </p:nvSpPr>
          <p:spPr bwMode="auto">
            <a:xfrm>
              <a:off x="4671588" y="441324"/>
              <a:ext cx="1905000" cy="1631950"/>
            </a:xfrm>
            <a:prstGeom prst="rect">
              <a:avLst/>
            </a:prstGeom>
            <a:noFill/>
            <a:ln w="9525">
              <a:noFill/>
              <a:miter lim="800000"/>
              <a:headEnd/>
              <a:tailEnd/>
            </a:ln>
          </p:spPr>
          <p:txBody>
            <a:bodyPr>
              <a:spAutoFit/>
            </a:bodyPr>
            <a:lstStyle/>
            <a:p>
              <a:r>
                <a:rPr lang="en-US" sz="1000" dirty="0">
                  <a:latin typeface="Calibri" pitchFamily="34" charset="0"/>
                </a:rPr>
                <a:t>ATIS 273.575 / CH 1</a:t>
              </a:r>
            </a:p>
            <a:p>
              <a:r>
                <a:rPr lang="en-US" sz="1000" dirty="0">
                  <a:latin typeface="Calibri" pitchFamily="34" charset="0"/>
                </a:rPr>
                <a:t>CLNC DEL 355.6 / CH 2</a:t>
              </a:r>
            </a:p>
            <a:p>
              <a:r>
                <a:rPr lang="en-US" sz="1000" dirty="0">
                  <a:latin typeface="Calibri" pitchFamily="34" charset="0"/>
                </a:rPr>
                <a:t>GND CON 317.65 / CH 3</a:t>
              </a:r>
            </a:p>
            <a:p>
              <a:r>
                <a:rPr lang="en-US" sz="1000" dirty="0">
                  <a:latin typeface="Calibri" pitchFamily="34" charset="0"/>
                </a:rPr>
                <a:t>SOUTH TWR 348.675 / CH 4</a:t>
              </a:r>
            </a:p>
            <a:p>
              <a:r>
                <a:rPr lang="en-US" sz="1000" dirty="0">
                  <a:latin typeface="Calibri" pitchFamily="34" charset="0"/>
                </a:rPr>
                <a:t>PENSACOLA DEP CON </a:t>
              </a:r>
            </a:p>
            <a:p>
              <a:r>
                <a:rPr lang="en-US" sz="1000" dirty="0">
                  <a:latin typeface="Calibri" pitchFamily="34" charset="0"/>
                </a:rPr>
                <a:t>124.85 </a:t>
              </a:r>
              <a:r>
                <a:rPr lang="en-US" sz="1000" dirty="0" smtClean="0">
                  <a:latin typeface="Calibri" pitchFamily="34" charset="0"/>
                </a:rPr>
                <a:t>351.825</a:t>
              </a:r>
              <a:endParaRPr lang="en-US" sz="1000" dirty="0">
                <a:latin typeface="Calibri" pitchFamily="34" charset="0"/>
              </a:endParaRPr>
            </a:p>
            <a:p>
              <a:r>
                <a:rPr lang="en-US" sz="1000" dirty="0">
                  <a:latin typeface="Calibri" pitchFamily="34" charset="0"/>
                </a:rPr>
                <a:t>WESTERN  COMMON</a:t>
              </a:r>
            </a:p>
            <a:p>
              <a:r>
                <a:rPr lang="en-US" sz="1000" dirty="0">
                  <a:latin typeface="Calibri" pitchFamily="34" charset="0"/>
                </a:rPr>
                <a:t>311.4 / CH 19</a:t>
              </a:r>
            </a:p>
            <a:p>
              <a:r>
                <a:rPr lang="en-US" sz="1000" dirty="0">
                  <a:latin typeface="Calibri" pitchFamily="34" charset="0"/>
                </a:rPr>
                <a:t>INST COMMON</a:t>
              </a:r>
            </a:p>
            <a:p>
              <a:r>
                <a:rPr lang="en-US" sz="1000" dirty="0">
                  <a:latin typeface="Calibri" pitchFamily="34" charset="0"/>
                </a:rPr>
                <a:t>121.95</a:t>
              </a:r>
            </a:p>
          </p:txBody>
        </p:sp>
        <p:sp>
          <p:nvSpPr>
            <p:cNvPr id="3078" name="TextBox 106"/>
            <p:cNvSpPr txBox="1">
              <a:spLocks noChangeArrowheads="1"/>
            </p:cNvSpPr>
            <p:nvPr/>
          </p:nvSpPr>
          <p:spPr bwMode="auto">
            <a:xfrm>
              <a:off x="4722388" y="122637"/>
              <a:ext cx="2667000" cy="369332"/>
            </a:xfrm>
            <a:prstGeom prst="rect">
              <a:avLst/>
            </a:prstGeom>
            <a:noFill/>
            <a:ln w="9525">
              <a:noFill/>
              <a:miter lim="800000"/>
              <a:headEnd/>
              <a:tailEnd/>
            </a:ln>
          </p:spPr>
          <p:txBody>
            <a:bodyPr lIns="0" tIns="0" rIns="0" bIns="0">
              <a:spAutoFit/>
            </a:bodyPr>
            <a:lstStyle/>
            <a:p>
              <a:r>
                <a:rPr lang="en-US" sz="1000" dirty="0" smtClean="0">
                  <a:latin typeface="Calibri" pitchFamily="34" charset="0"/>
                </a:rPr>
                <a:t>NDZ 103</a:t>
              </a:r>
              <a:endParaRPr lang="en-US" sz="1000" dirty="0">
                <a:latin typeface="Calibri" pitchFamily="34" charset="0"/>
              </a:endParaRPr>
            </a:p>
            <a:p>
              <a:r>
                <a:rPr lang="en-US" sz="1400" dirty="0">
                  <a:latin typeface="Calibri" pitchFamily="34" charset="0"/>
                </a:rPr>
                <a:t>NAVIE ONE DEPARTURE</a:t>
              </a:r>
            </a:p>
          </p:txBody>
        </p:sp>
        <p:sp>
          <p:nvSpPr>
            <p:cNvPr id="3079" name="TextBox 99"/>
            <p:cNvSpPr txBox="1">
              <a:spLocks noChangeArrowheads="1"/>
            </p:cNvSpPr>
            <p:nvPr/>
          </p:nvSpPr>
          <p:spPr bwMode="auto">
            <a:xfrm>
              <a:off x="4761463" y="4571747"/>
              <a:ext cx="4100234" cy="1292662"/>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en-US" sz="1300" dirty="0">
                  <a:latin typeface="Calibri" pitchFamily="34" charset="0"/>
                  <a:cs typeface="+mn-cs"/>
                </a:rPr>
                <a:t>DEPARTURE ROUTE DESCRIPTION</a:t>
              </a:r>
            </a:p>
            <a:p>
              <a:pPr algn="ctr" fontAlgn="auto">
                <a:spcBef>
                  <a:spcPts val="0"/>
                </a:spcBef>
                <a:spcAft>
                  <a:spcPts val="0"/>
                </a:spcAft>
                <a:defRPr/>
              </a:pPr>
              <a:endParaRPr lang="en-US" sz="1000" dirty="0">
                <a:latin typeface="Calibri" pitchFamily="34" charset="0"/>
                <a:cs typeface="+mn-cs"/>
              </a:endParaRPr>
            </a:p>
            <a:p>
              <a:pPr fontAlgn="auto">
                <a:spcBef>
                  <a:spcPts val="0"/>
                </a:spcBef>
                <a:spcAft>
                  <a:spcPts val="0"/>
                </a:spcAft>
                <a:defRPr/>
              </a:pPr>
              <a:r>
                <a:rPr lang="en-US" sz="1050" dirty="0">
                  <a:latin typeface="Calibri" pitchFamily="34" charset="0"/>
                  <a:cs typeface="+mn-cs"/>
                </a:rPr>
                <a:t>After takeoff, heading 220°, intercept and track outbound on CEW R-240.</a:t>
              </a:r>
            </a:p>
            <a:p>
              <a:pPr fontAlgn="auto">
                <a:spcBef>
                  <a:spcPts val="0"/>
                </a:spcBef>
                <a:spcAft>
                  <a:spcPts val="0"/>
                </a:spcAft>
                <a:defRPr/>
              </a:pPr>
              <a:r>
                <a:rPr lang="en-US" sz="1050" dirty="0">
                  <a:latin typeface="Calibri" pitchFamily="34" charset="0"/>
                  <a:cs typeface="+mn-cs"/>
                </a:rPr>
                <a:t>Climb and maintain 1700. At 24 DME, proceed direct NAVIE.</a:t>
              </a:r>
            </a:p>
            <a:p>
              <a:pPr fontAlgn="auto">
                <a:spcBef>
                  <a:spcPts val="0"/>
                </a:spcBef>
                <a:spcAft>
                  <a:spcPts val="0"/>
                </a:spcAft>
                <a:defRPr/>
              </a:pPr>
              <a:endParaRPr lang="en-US" sz="1000" dirty="0">
                <a:latin typeface="Calibri" pitchFamily="34" charset="0"/>
                <a:cs typeface="+mn-cs"/>
              </a:endParaRPr>
            </a:p>
            <a:p>
              <a:pPr fontAlgn="auto">
                <a:spcBef>
                  <a:spcPts val="0"/>
                </a:spcBef>
                <a:spcAft>
                  <a:spcPts val="0"/>
                </a:spcAft>
                <a:defRPr/>
              </a:pPr>
              <a:r>
                <a:rPr lang="en-US" sz="1000" dirty="0">
                  <a:latin typeface="Calibri" pitchFamily="34" charset="0"/>
                  <a:cs typeface="+mn-cs"/>
                </a:rPr>
                <a:t>At</a:t>
              </a:r>
              <a:r>
                <a:rPr lang="en-US" sz="1100" dirty="0">
                  <a:latin typeface="Calibri" pitchFamily="34" charset="0"/>
                  <a:cs typeface="+mn-cs"/>
                </a:rPr>
                <a:t> NAVIE report clear to the west with Pensacola Departure</a:t>
              </a:r>
              <a:r>
                <a:rPr lang="en-US" sz="1000" dirty="0">
                  <a:latin typeface="Calibri" pitchFamily="34" charset="0"/>
                  <a:cs typeface="+mn-cs"/>
                </a:rPr>
                <a:t>.</a:t>
              </a:r>
            </a:p>
            <a:p>
              <a:pPr fontAlgn="auto">
                <a:spcBef>
                  <a:spcPts val="0"/>
                </a:spcBef>
                <a:spcAft>
                  <a:spcPts val="0"/>
                </a:spcAft>
                <a:defRPr/>
              </a:pPr>
              <a:endParaRPr lang="en-US" sz="1000" dirty="0">
                <a:latin typeface="Calibri" pitchFamily="34" charset="0"/>
                <a:cs typeface="+mn-cs"/>
              </a:endParaRPr>
            </a:p>
            <a:p>
              <a:pPr fontAlgn="auto">
                <a:spcBef>
                  <a:spcPts val="0"/>
                </a:spcBef>
                <a:spcAft>
                  <a:spcPts val="0"/>
                </a:spcAft>
                <a:defRPr/>
              </a:pPr>
              <a:r>
                <a:rPr lang="en-US" sz="900" dirty="0">
                  <a:latin typeface="Calibri" pitchFamily="34" charset="0"/>
                  <a:cs typeface="+mn-cs"/>
                </a:rPr>
                <a:t>NOTE: Expect climb to 2200 after hand-off. Remain clear of the maintenance pattern.</a:t>
              </a:r>
            </a:p>
          </p:txBody>
        </p:sp>
        <p:sp>
          <p:nvSpPr>
            <p:cNvPr id="3080" name="TextBox 106"/>
            <p:cNvSpPr txBox="1">
              <a:spLocks noChangeArrowheads="1"/>
            </p:cNvSpPr>
            <p:nvPr/>
          </p:nvSpPr>
          <p:spPr bwMode="auto">
            <a:xfrm>
              <a:off x="4722265" y="6207240"/>
              <a:ext cx="2667000" cy="430887"/>
            </a:xfrm>
            <a:prstGeom prst="rect">
              <a:avLst/>
            </a:prstGeom>
            <a:noFill/>
            <a:ln w="9525">
              <a:noFill/>
              <a:miter lim="800000"/>
              <a:headEnd/>
              <a:tailEnd/>
            </a:ln>
          </p:spPr>
          <p:txBody>
            <a:bodyPr lIns="0" tIns="0" rIns="0" bIns="0">
              <a:spAutoFit/>
            </a:bodyPr>
            <a:lstStyle/>
            <a:p>
              <a:pPr lvl="0"/>
              <a:r>
                <a:rPr lang="en-US" sz="1400" dirty="0">
                  <a:latin typeface="Calibri" pitchFamily="34" charset="0"/>
                </a:rPr>
                <a:t>NAVIE ONE </a:t>
              </a:r>
              <a:r>
                <a:rPr lang="en-US" sz="1400" dirty="0" smtClean="0">
                  <a:latin typeface="Calibri" pitchFamily="34" charset="0"/>
                </a:rPr>
                <a:t>DEPARTURE </a:t>
              </a:r>
              <a:r>
                <a:rPr lang="en-US" sz="1000" dirty="0" smtClean="0">
                  <a:solidFill>
                    <a:prstClr val="black"/>
                  </a:solidFill>
                  <a:latin typeface="Calibri" pitchFamily="34" charset="0"/>
                </a:rPr>
                <a:t>(NDZ2.NDZ</a:t>
              </a:r>
              <a:r>
                <a:rPr lang="en-US" sz="1000" dirty="0">
                  <a:solidFill>
                    <a:prstClr val="black"/>
                  </a:solidFill>
                  <a:latin typeface="Calibri" pitchFamily="34" charset="0"/>
                </a:rPr>
                <a:t>)</a:t>
              </a:r>
            </a:p>
            <a:p>
              <a:r>
                <a:rPr lang="en-US" sz="1400" dirty="0" smtClean="0">
                  <a:latin typeface="Calibri" pitchFamily="34" charset="0"/>
                </a:rPr>
                <a:t> </a:t>
              </a:r>
              <a:endParaRPr lang="en-US" sz="1400" dirty="0">
                <a:latin typeface="Calibri" pitchFamily="34" charset="0"/>
              </a:endParaRPr>
            </a:p>
          </p:txBody>
        </p:sp>
        <p:cxnSp>
          <p:nvCxnSpPr>
            <p:cNvPr id="30" name="Straight Connector 29"/>
            <p:cNvCxnSpPr/>
            <p:nvPr/>
          </p:nvCxnSpPr>
          <p:spPr>
            <a:xfrm flipH="1">
              <a:off x="5149917" y="1626819"/>
              <a:ext cx="3452811" cy="800100"/>
            </a:xfrm>
            <a:prstGeom prst="line">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840587" y="1653901"/>
              <a:ext cx="2777772" cy="2650470"/>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085" name="TextBox 38"/>
            <p:cNvSpPr txBox="1">
              <a:spLocks noChangeArrowheads="1"/>
            </p:cNvSpPr>
            <p:nvPr/>
          </p:nvSpPr>
          <p:spPr bwMode="auto">
            <a:xfrm rot="18916276">
              <a:off x="7997515" y="2028873"/>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R-240</a:t>
              </a:r>
            </a:p>
          </p:txBody>
        </p:sp>
        <p:sp>
          <p:nvSpPr>
            <p:cNvPr id="48" name="Isosceles Triangle 47"/>
            <p:cNvSpPr/>
            <p:nvPr/>
          </p:nvSpPr>
          <p:spPr>
            <a:xfrm>
              <a:off x="4968451" y="2363787"/>
              <a:ext cx="176212" cy="153987"/>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7" name="TextBox 48"/>
            <p:cNvSpPr txBox="1">
              <a:spLocks noChangeArrowheads="1"/>
            </p:cNvSpPr>
            <p:nvPr/>
          </p:nvSpPr>
          <p:spPr bwMode="auto">
            <a:xfrm>
              <a:off x="4731018" y="2600324"/>
              <a:ext cx="644727" cy="461665"/>
            </a:xfrm>
            <a:prstGeom prst="rect">
              <a:avLst/>
            </a:prstGeom>
            <a:noFill/>
            <a:ln w="9525">
              <a:noFill/>
              <a:miter lim="800000"/>
              <a:headEnd/>
              <a:tailEnd/>
            </a:ln>
          </p:spPr>
          <p:txBody>
            <a:bodyPr wrap="none">
              <a:spAutoFit/>
            </a:bodyPr>
            <a:lstStyle/>
            <a:p>
              <a:pPr algn="ctr"/>
              <a:r>
                <a:rPr lang="en-US" sz="800" dirty="0">
                  <a:latin typeface="Calibri" pitchFamily="34" charset="0"/>
                </a:rPr>
                <a:t>NAVIE</a:t>
              </a:r>
            </a:p>
            <a:p>
              <a:pPr algn="ctr"/>
              <a:r>
                <a:rPr lang="en-US" sz="800" dirty="0">
                  <a:latin typeface="Calibri" pitchFamily="34" charset="0"/>
                </a:rPr>
                <a:t>CEW R-247</a:t>
              </a:r>
            </a:p>
            <a:p>
              <a:pPr algn="ctr"/>
              <a:r>
                <a:rPr lang="en-US" sz="800" dirty="0">
                  <a:latin typeface="Calibri" pitchFamily="34" charset="0"/>
                </a:rPr>
                <a:t>36 DME</a:t>
              </a:r>
            </a:p>
          </p:txBody>
        </p:sp>
        <p:sp>
          <p:nvSpPr>
            <p:cNvPr id="57" name="Freeform 56"/>
            <p:cNvSpPr/>
            <p:nvPr/>
          </p:nvSpPr>
          <p:spPr>
            <a:xfrm rot="21347996">
              <a:off x="7521151" y="1924049"/>
              <a:ext cx="341312" cy="292100"/>
            </a:xfrm>
            <a:custGeom>
              <a:avLst/>
              <a:gdLst>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59544 w 531019"/>
                <a:gd name="connsiteY5" fmla="*/ 204788 h 404813"/>
                <a:gd name="connsiteX6" fmla="*/ 245269 w 531019"/>
                <a:gd name="connsiteY6" fmla="*/ 385763 h 404813"/>
                <a:gd name="connsiteX7" fmla="*/ 200025 w 531019"/>
                <a:gd name="connsiteY7" fmla="*/ 404813 h 404813"/>
                <a:gd name="connsiteX8" fmla="*/ 116681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45269 w 531019"/>
                <a:gd name="connsiteY6" fmla="*/ 385763 h 404813"/>
                <a:gd name="connsiteX7" fmla="*/ 200025 w 531019"/>
                <a:gd name="connsiteY7" fmla="*/ 404813 h 404813"/>
                <a:gd name="connsiteX8" fmla="*/ 116681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52413 w 531019"/>
                <a:gd name="connsiteY6" fmla="*/ 383381 h 404813"/>
                <a:gd name="connsiteX7" fmla="*/ 200025 w 531019"/>
                <a:gd name="connsiteY7" fmla="*/ 404813 h 404813"/>
                <a:gd name="connsiteX8" fmla="*/ 116681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52413 w 531019"/>
                <a:gd name="connsiteY6" fmla="*/ 383381 h 404813"/>
                <a:gd name="connsiteX7" fmla="*/ 200025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73832 w 531019"/>
                <a:gd name="connsiteY5" fmla="*/ 207169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3400"/>
                <a:gd name="connsiteY0" fmla="*/ 23813 h 404813"/>
                <a:gd name="connsiteX1" fmla="*/ 69056 w 533400"/>
                <a:gd name="connsiteY1" fmla="*/ 2382 h 404813"/>
                <a:gd name="connsiteX2" fmla="*/ 145256 w 533400"/>
                <a:gd name="connsiteY2" fmla="*/ 159544 h 404813"/>
                <a:gd name="connsiteX3" fmla="*/ 511969 w 533400"/>
                <a:gd name="connsiteY3" fmla="*/ 0 h 404813"/>
                <a:gd name="connsiteX4" fmla="*/ 533400 w 533400"/>
                <a:gd name="connsiteY4" fmla="*/ 52387 h 404813"/>
                <a:gd name="connsiteX5" fmla="*/ 173832 w 533400"/>
                <a:gd name="connsiteY5" fmla="*/ 207169 h 404813"/>
                <a:gd name="connsiteX6" fmla="*/ 252413 w 533400"/>
                <a:gd name="connsiteY6" fmla="*/ 383381 h 404813"/>
                <a:gd name="connsiteX7" fmla="*/ 209550 w 533400"/>
                <a:gd name="connsiteY7" fmla="*/ 404813 h 404813"/>
                <a:gd name="connsiteX8" fmla="*/ 123825 w 533400"/>
                <a:gd name="connsiteY8" fmla="*/ 226219 h 404813"/>
                <a:gd name="connsiteX9" fmla="*/ 19050 w 533400"/>
                <a:gd name="connsiteY9" fmla="*/ 271463 h 404813"/>
                <a:gd name="connsiteX10" fmla="*/ 0 w 533400"/>
                <a:gd name="connsiteY10" fmla="*/ 228600 h 404813"/>
                <a:gd name="connsiteX11" fmla="*/ 102394 w 533400"/>
                <a:gd name="connsiteY11" fmla="*/ 180975 h 404813"/>
                <a:gd name="connsiteX12" fmla="*/ 21431 w 533400"/>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3 h 404813"/>
                <a:gd name="connsiteX5" fmla="*/ 173832 w 531019"/>
                <a:gd name="connsiteY5" fmla="*/ 207169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8600 h 404813"/>
                <a:gd name="connsiteX9" fmla="*/ 19050 w 531019"/>
                <a:gd name="connsiteY9" fmla="*/ 271463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8600 h 404813"/>
                <a:gd name="connsiteX9" fmla="*/ 23813 w 531019"/>
                <a:gd name="connsiteY9" fmla="*/ 276225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8600 h 404813"/>
                <a:gd name="connsiteX9" fmla="*/ 19050 w 531019"/>
                <a:gd name="connsiteY9" fmla="*/ 273844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3843"/>
                <a:gd name="connsiteY0" fmla="*/ 23813 h 404813"/>
                <a:gd name="connsiteX1" fmla="*/ 69056 w 533843"/>
                <a:gd name="connsiteY1" fmla="*/ 2382 h 404813"/>
                <a:gd name="connsiteX2" fmla="*/ 150018 w 533843"/>
                <a:gd name="connsiteY2" fmla="*/ 164306 h 404813"/>
                <a:gd name="connsiteX3" fmla="*/ 511969 w 533843"/>
                <a:gd name="connsiteY3" fmla="*/ 0 h 404813"/>
                <a:gd name="connsiteX4" fmla="*/ 533843 w 533843"/>
                <a:gd name="connsiteY4" fmla="*/ 51804 h 404813"/>
                <a:gd name="connsiteX5" fmla="*/ 173832 w 533843"/>
                <a:gd name="connsiteY5" fmla="*/ 207169 h 404813"/>
                <a:gd name="connsiteX6" fmla="*/ 257175 w 533843"/>
                <a:gd name="connsiteY6" fmla="*/ 380999 h 404813"/>
                <a:gd name="connsiteX7" fmla="*/ 209550 w 533843"/>
                <a:gd name="connsiteY7" fmla="*/ 404813 h 404813"/>
                <a:gd name="connsiteX8" fmla="*/ 123825 w 533843"/>
                <a:gd name="connsiteY8" fmla="*/ 228600 h 404813"/>
                <a:gd name="connsiteX9" fmla="*/ 19050 w 533843"/>
                <a:gd name="connsiteY9" fmla="*/ 273844 h 404813"/>
                <a:gd name="connsiteX10" fmla="*/ 0 w 533843"/>
                <a:gd name="connsiteY10" fmla="*/ 230981 h 404813"/>
                <a:gd name="connsiteX11" fmla="*/ 104775 w 533843"/>
                <a:gd name="connsiteY11" fmla="*/ 185738 h 404813"/>
                <a:gd name="connsiteX12" fmla="*/ 21431 w 533843"/>
                <a:gd name="connsiteY12" fmla="*/ 23813 h 404813"/>
                <a:gd name="connsiteX0" fmla="*/ 21431 w 533843"/>
                <a:gd name="connsiteY0" fmla="*/ 21431 h 402431"/>
                <a:gd name="connsiteX1" fmla="*/ 69056 w 533843"/>
                <a:gd name="connsiteY1" fmla="*/ 0 h 402431"/>
                <a:gd name="connsiteX2" fmla="*/ 150018 w 533843"/>
                <a:gd name="connsiteY2" fmla="*/ 161924 h 402431"/>
                <a:gd name="connsiteX3" fmla="*/ 514793 w 533843"/>
                <a:gd name="connsiteY3" fmla="*/ 4178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1431 w 533843"/>
                <a:gd name="connsiteY0" fmla="*/ 21431 h 402431"/>
                <a:gd name="connsiteX1" fmla="*/ 69056 w 533843"/>
                <a:gd name="connsiteY1" fmla="*/ 0 h 402431"/>
                <a:gd name="connsiteX2" fmla="*/ 150018 w 533843"/>
                <a:gd name="connsiteY2" fmla="*/ 161924 h 402431"/>
                <a:gd name="connsiteX3" fmla="*/ 516675 w 533843"/>
                <a:gd name="connsiteY3" fmla="*/ 8552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1431 w 533843"/>
                <a:gd name="connsiteY0" fmla="*/ 21431 h 402431"/>
                <a:gd name="connsiteX1" fmla="*/ 69056 w 533843"/>
                <a:gd name="connsiteY1" fmla="*/ 0 h 402431"/>
                <a:gd name="connsiteX2" fmla="*/ 150018 w 533843"/>
                <a:gd name="connsiteY2" fmla="*/ 161924 h 402431"/>
                <a:gd name="connsiteX3" fmla="*/ 514792 w 533843"/>
                <a:gd name="connsiteY3" fmla="*/ 4179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1431 w 533843"/>
                <a:gd name="connsiteY0" fmla="*/ 21431 h 402431"/>
                <a:gd name="connsiteX1" fmla="*/ 69056 w 533843"/>
                <a:gd name="connsiteY1" fmla="*/ 0 h 402431"/>
                <a:gd name="connsiteX2" fmla="*/ 150018 w 533843"/>
                <a:gd name="connsiteY2" fmla="*/ 161924 h 402431"/>
                <a:gd name="connsiteX3" fmla="*/ 515734 w 533843"/>
                <a:gd name="connsiteY3" fmla="*/ 6367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7993 w 533843"/>
                <a:gd name="connsiteY0" fmla="*/ 18606 h 402431"/>
                <a:gd name="connsiteX1" fmla="*/ 69056 w 533843"/>
                <a:gd name="connsiteY1" fmla="*/ 0 h 402431"/>
                <a:gd name="connsiteX2" fmla="*/ 150018 w 533843"/>
                <a:gd name="connsiteY2" fmla="*/ 161924 h 402431"/>
                <a:gd name="connsiteX3" fmla="*/ 515734 w 533843"/>
                <a:gd name="connsiteY3" fmla="*/ 6367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7993 w 533843"/>
                <a:gd name="connsiteY12" fmla="*/ 18606 h 402431"/>
                <a:gd name="connsiteX0" fmla="*/ 27993 w 533843"/>
                <a:gd name="connsiteY0" fmla="*/ 21431 h 405256"/>
                <a:gd name="connsiteX1" fmla="*/ 75617 w 533843"/>
                <a:gd name="connsiteY1" fmla="*/ 0 h 405256"/>
                <a:gd name="connsiteX2" fmla="*/ 150018 w 533843"/>
                <a:gd name="connsiteY2" fmla="*/ 164749 h 405256"/>
                <a:gd name="connsiteX3" fmla="*/ 515734 w 533843"/>
                <a:gd name="connsiteY3" fmla="*/ 9192 h 405256"/>
                <a:gd name="connsiteX4" fmla="*/ 533843 w 533843"/>
                <a:gd name="connsiteY4" fmla="*/ 52247 h 405256"/>
                <a:gd name="connsiteX5" fmla="*/ 173832 w 533843"/>
                <a:gd name="connsiteY5" fmla="*/ 207612 h 405256"/>
                <a:gd name="connsiteX6" fmla="*/ 257175 w 533843"/>
                <a:gd name="connsiteY6" fmla="*/ 381442 h 405256"/>
                <a:gd name="connsiteX7" fmla="*/ 209550 w 533843"/>
                <a:gd name="connsiteY7" fmla="*/ 405256 h 405256"/>
                <a:gd name="connsiteX8" fmla="*/ 123825 w 533843"/>
                <a:gd name="connsiteY8" fmla="*/ 229043 h 405256"/>
                <a:gd name="connsiteX9" fmla="*/ 19050 w 533843"/>
                <a:gd name="connsiteY9" fmla="*/ 274287 h 405256"/>
                <a:gd name="connsiteX10" fmla="*/ 0 w 533843"/>
                <a:gd name="connsiteY10" fmla="*/ 231424 h 405256"/>
                <a:gd name="connsiteX11" fmla="*/ 104775 w 533843"/>
                <a:gd name="connsiteY11" fmla="*/ 186181 h 405256"/>
                <a:gd name="connsiteX12" fmla="*/ 27993 w 533843"/>
                <a:gd name="connsiteY12" fmla="*/ 21431 h 405256"/>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73832 w 533843"/>
                <a:gd name="connsiteY5" fmla="*/ 207612 h 408082"/>
                <a:gd name="connsiteX6" fmla="*/ 257175 w 533843"/>
                <a:gd name="connsiteY6" fmla="*/ 381442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73832 w 533843"/>
                <a:gd name="connsiteY5" fmla="*/ 207612 h 408082"/>
                <a:gd name="connsiteX6" fmla="*/ 251555 w 533843"/>
                <a:gd name="connsiteY6" fmla="*/ 386454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69457 w 533843"/>
                <a:gd name="connsiteY5" fmla="*/ 209495 h 408082"/>
                <a:gd name="connsiteX6" fmla="*/ 251555 w 533843"/>
                <a:gd name="connsiteY6" fmla="*/ 386454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69457 w 533843"/>
                <a:gd name="connsiteY5" fmla="*/ 209495 h 408082"/>
                <a:gd name="connsiteX6" fmla="*/ 247181 w 533843"/>
                <a:gd name="connsiteY6" fmla="*/ 388337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17057 h 403708"/>
                <a:gd name="connsiteX1" fmla="*/ 77500 w 533843"/>
                <a:gd name="connsiteY1" fmla="*/ 0 h 403708"/>
                <a:gd name="connsiteX2" fmla="*/ 150018 w 533843"/>
                <a:gd name="connsiteY2" fmla="*/ 160375 h 403708"/>
                <a:gd name="connsiteX3" fmla="*/ 515734 w 533843"/>
                <a:gd name="connsiteY3" fmla="*/ 4818 h 403708"/>
                <a:gd name="connsiteX4" fmla="*/ 533843 w 533843"/>
                <a:gd name="connsiteY4" fmla="*/ 47873 h 403708"/>
                <a:gd name="connsiteX5" fmla="*/ 169457 w 533843"/>
                <a:gd name="connsiteY5" fmla="*/ 205121 h 403708"/>
                <a:gd name="connsiteX6" fmla="*/ 247181 w 533843"/>
                <a:gd name="connsiteY6" fmla="*/ 383963 h 403708"/>
                <a:gd name="connsiteX7" fmla="*/ 202988 w 533843"/>
                <a:gd name="connsiteY7" fmla="*/ 403708 h 403708"/>
                <a:gd name="connsiteX8" fmla="*/ 123825 w 533843"/>
                <a:gd name="connsiteY8" fmla="*/ 224669 h 403708"/>
                <a:gd name="connsiteX9" fmla="*/ 19050 w 533843"/>
                <a:gd name="connsiteY9" fmla="*/ 269913 h 403708"/>
                <a:gd name="connsiteX10" fmla="*/ 0 w 533843"/>
                <a:gd name="connsiteY10" fmla="*/ 227050 h 403708"/>
                <a:gd name="connsiteX11" fmla="*/ 104775 w 533843"/>
                <a:gd name="connsiteY11" fmla="*/ 181807 h 403708"/>
                <a:gd name="connsiteX12" fmla="*/ 27993 w 533843"/>
                <a:gd name="connsiteY12" fmla="*/ 17057 h 403708"/>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69457 w 533843"/>
                <a:gd name="connsiteY5" fmla="*/ 209495 h 408082"/>
                <a:gd name="connsiteX6" fmla="*/ 247181 w 533843"/>
                <a:gd name="connsiteY6" fmla="*/ 388337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43" h="408082">
                  <a:moveTo>
                    <a:pt x="27993" y="21431"/>
                  </a:moveTo>
                  <a:lnTo>
                    <a:pt x="75617" y="0"/>
                  </a:lnTo>
                  <a:lnTo>
                    <a:pt x="150018" y="164749"/>
                  </a:lnTo>
                  <a:lnTo>
                    <a:pt x="515734" y="9192"/>
                  </a:lnTo>
                  <a:lnTo>
                    <a:pt x="533843" y="52247"/>
                  </a:lnTo>
                  <a:lnTo>
                    <a:pt x="169457" y="209495"/>
                  </a:lnTo>
                  <a:lnTo>
                    <a:pt x="247181" y="388337"/>
                  </a:lnTo>
                  <a:lnTo>
                    <a:pt x="202988" y="408082"/>
                  </a:lnTo>
                  <a:lnTo>
                    <a:pt x="123825" y="229043"/>
                  </a:lnTo>
                  <a:lnTo>
                    <a:pt x="19050" y="274287"/>
                  </a:lnTo>
                  <a:lnTo>
                    <a:pt x="0" y="231424"/>
                  </a:lnTo>
                  <a:lnTo>
                    <a:pt x="104775" y="186181"/>
                  </a:lnTo>
                  <a:lnTo>
                    <a:pt x="27993" y="21431"/>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1" name="Straight Connector 70"/>
            <p:cNvCxnSpPr/>
            <p:nvPr/>
          </p:nvCxnSpPr>
          <p:spPr>
            <a:xfrm>
              <a:off x="7597351" y="2193924"/>
              <a:ext cx="26987" cy="419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070301" y="2874962"/>
              <a:ext cx="276225" cy="2619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00451" y="3070224"/>
              <a:ext cx="127000" cy="1317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181176" y="2481262"/>
              <a:ext cx="1885950" cy="655637"/>
            </a:xfrm>
            <a:prstGeom prst="line">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7317951" y="2606674"/>
              <a:ext cx="307975" cy="292100"/>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89" name="Flowchart: Delay 88"/>
            <p:cNvSpPr/>
            <p:nvPr/>
          </p:nvSpPr>
          <p:spPr bwMode="auto">
            <a:xfrm rot="19049176">
              <a:off x="7215289" y="3029597"/>
              <a:ext cx="151351" cy="123402"/>
            </a:xfrm>
            <a:prstGeom prst="flowChartDelay">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sp>
          <p:nvSpPr>
            <p:cNvPr id="3106" name="TextBox 89"/>
            <p:cNvSpPr txBox="1">
              <a:spLocks noChangeArrowheads="1"/>
            </p:cNvSpPr>
            <p:nvPr/>
          </p:nvSpPr>
          <p:spPr bwMode="auto">
            <a:xfrm rot="19049176">
              <a:off x="7229324" y="3027705"/>
              <a:ext cx="132850"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24</a:t>
              </a:r>
            </a:p>
          </p:txBody>
        </p:sp>
        <p:cxnSp>
          <p:nvCxnSpPr>
            <p:cNvPr id="92" name="Straight Arrow Connector 91"/>
            <p:cNvCxnSpPr/>
            <p:nvPr/>
          </p:nvCxnSpPr>
          <p:spPr bwMode="auto">
            <a:xfrm rot="19049176" flipH="1" flipV="1">
              <a:off x="7086176" y="3111500"/>
              <a:ext cx="182563" cy="0"/>
            </a:xfrm>
            <a:prstGeom prst="straightConnector1">
              <a:avLst/>
            </a:prstGeom>
            <a:ln w="9525">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099" name="TextBox 99"/>
            <p:cNvSpPr txBox="1">
              <a:spLocks noChangeArrowheads="1"/>
            </p:cNvSpPr>
            <p:nvPr/>
          </p:nvSpPr>
          <p:spPr bwMode="auto">
            <a:xfrm rot="20820000">
              <a:off x="6902934" y="1896316"/>
              <a:ext cx="304571"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R-247</a:t>
              </a:r>
            </a:p>
          </p:txBody>
        </p:sp>
        <p:sp>
          <p:nvSpPr>
            <p:cNvPr id="3101" name="TextBox 108"/>
            <p:cNvSpPr txBox="1">
              <a:spLocks noChangeArrowheads="1"/>
            </p:cNvSpPr>
            <p:nvPr/>
          </p:nvSpPr>
          <p:spPr bwMode="auto">
            <a:xfrm rot="-5640000">
              <a:off x="7488215" y="2311448"/>
              <a:ext cx="245260"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220ᵒ</a:t>
              </a:r>
            </a:p>
          </p:txBody>
        </p:sp>
        <p:sp>
          <p:nvSpPr>
            <p:cNvPr id="3102" name="TextBox 98"/>
            <p:cNvSpPr txBox="1">
              <a:spLocks noChangeArrowheads="1"/>
            </p:cNvSpPr>
            <p:nvPr/>
          </p:nvSpPr>
          <p:spPr bwMode="auto">
            <a:xfrm>
              <a:off x="6832312" y="6222108"/>
              <a:ext cx="2023054" cy="492443"/>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MILTON, FLORIDA</a:t>
              </a:r>
            </a:p>
            <a:p>
              <a:pPr algn="r"/>
              <a:r>
                <a:rPr lang="en-US" sz="1100" dirty="0">
                  <a:latin typeface="Calibri" pitchFamily="34" charset="0"/>
                </a:rPr>
                <a:t>WHITING FLD NAS – SOUTH (KNDZ</a:t>
              </a:r>
              <a:r>
                <a:rPr lang="en-US" sz="1200" dirty="0">
                  <a:latin typeface="Calibri" pitchFamily="34" charset="0"/>
                </a:rPr>
                <a:t>)</a:t>
              </a:r>
            </a:p>
            <a:p>
              <a:pPr algn="r"/>
              <a:endParaRPr lang="en-US" sz="1000" dirty="0">
                <a:latin typeface="Calibri" pitchFamily="34" charset="0"/>
              </a:endParaRPr>
            </a:p>
          </p:txBody>
        </p:sp>
        <p:sp>
          <p:nvSpPr>
            <p:cNvPr id="3103" name="TextBox 165"/>
            <p:cNvSpPr txBox="1">
              <a:spLocks noChangeArrowheads="1"/>
            </p:cNvSpPr>
            <p:nvPr/>
          </p:nvSpPr>
          <p:spPr bwMode="auto">
            <a:xfrm rot="16200000" flipH="1">
              <a:off x="6890950" y="3247279"/>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3104" name="TextBox 165"/>
            <p:cNvSpPr txBox="1">
              <a:spLocks noChangeArrowheads="1"/>
            </p:cNvSpPr>
            <p:nvPr/>
          </p:nvSpPr>
          <p:spPr bwMode="auto">
            <a:xfrm rot="5400000" flipH="1">
              <a:off x="2646487" y="3237755"/>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47" name="Freeform 46"/>
            <p:cNvSpPr/>
            <p:nvPr/>
          </p:nvSpPr>
          <p:spPr>
            <a:xfrm>
              <a:off x="7855284" y="1849163"/>
              <a:ext cx="949920" cy="1008783"/>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591868 w 914400"/>
                <a:gd name="connsiteY13" fmla="*/ 630305 h 1118678"/>
                <a:gd name="connsiteX14" fmla="*/ 712144 w 914400"/>
                <a:gd name="connsiteY14" fmla="*/ 0 h 1118678"/>
                <a:gd name="connsiteX15" fmla="*/ 540327 w 914400"/>
                <a:gd name="connsiteY15" fmla="*/ 630305 h 1118678"/>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642297 w 914400"/>
                <a:gd name="connsiteY13" fmla="*/ 630305 h 1118678"/>
                <a:gd name="connsiteX14" fmla="*/ 712144 w 914400"/>
                <a:gd name="connsiteY14" fmla="*/ 0 h 1118678"/>
                <a:gd name="connsiteX15" fmla="*/ 540327 w 914400"/>
                <a:gd name="connsiteY15" fmla="*/ 630305 h 11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 h="1118678">
                  <a:moveTo>
                    <a:pt x="540327" y="630305"/>
                  </a:moveTo>
                  <a:lnTo>
                    <a:pt x="66242" y="630305"/>
                  </a:lnTo>
                  <a:cubicBezTo>
                    <a:pt x="50301" y="635881"/>
                    <a:pt x="44358" y="631223"/>
                    <a:pt x="20419" y="644476"/>
                  </a:cubicBezTo>
                  <a:cubicBezTo>
                    <a:pt x="9614" y="665651"/>
                    <a:pt x="4807" y="676593"/>
                    <a:pt x="0" y="692651"/>
                  </a:cubicBezTo>
                  <a:cubicBezTo>
                    <a:pt x="577" y="818641"/>
                    <a:pt x="865" y="881635"/>
                    <a:pt x="1731" y="1070620"/>
                  </a:cubicBezTo>
                  <a:lnTo>
                    <a:pt x="27944" y="1111376"/>
                  </a:lnTo>
                  <a:lnTo>
                    <a:pt x="72736" y="1118678"/>
                  </a:lnTo>
                  <a:lnTo>
                    <a:pt x="862445" y="1118678"/>
                  </a:lnTo>
                  <a:lnTo>
                    <a:pt x="901862" y="1101852"/>
                  </a:lnTo>
                  <a:lnTo>
                    <a:pt x="914400" y="1068501"/>
                  </a:lnTo>
                  <a:lnTo>
                    <a:pt x="914400" y="692224"/>
                  </a:lnTo>
                  <a:cubicBezTo>
                    <a:pt x="909682" y="676983"/>
                    <a:pt x="912960" y="664300"/>
                    <a:pt x="900245" y="646500"/>
                  </a:cubicBezTo>
                  <a:cubicBezTo>
                    <a:pt x="874317" y="630868"/>
                    <a:pt x="884377" y="638263"/>
                    <a:pt x="870444" y="630306"/>
                  </a:cubicBezTo>
                  <a:lnTo>
                    <a:pt x="642297" y="630305"/>
                  </a:lnTo>
                  <a:lnTo>
                    <a:pt x="712144" y="0"/>
                  </a:lnTo>
                  <a:lnTo>
                    <a:pt x="540327" y="630305"/>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endParaRPr lang="en-US" sz="600" dirty="0">
                <a:solidFill>
                  <a:schemeClr val="tx1"/>
                </a:solidFill>
                <a:latin typeface="Calibri" pitchFamily="34" charset="0"/>
              </a:endParaRPr>
            </a:p>
            <a:p>
              <a:pPr algn="ctr"/>
              <a:endParaRPr lang="en-US" sz="600" dirty="0">
                <a:solidFill>
                  <a:schemeClr val="tx1"/>
                </a:solidFill>
                <a:latin typeface="Calibri" pitchFamily="34" charset="0"/>
              </a:endParaRPr>
            </a:p>
            <a:p>
              <a:pPr algn="ctr"/>
              <a:endParaRPr lang="en-US" sz="1000" dirty="0">
                <a:solidFill>
                  <a:schemeClr val="tx1"/>
                </a:solidFill>
                <a:latin typeface="Calibri" pitchFamily="34" charset="0"/>
              </a:endParaRPr>
            </a:p>
            <a:p>
              <a:pPr algn="ctr"/>
              <a:endParaRPr lang="en-US" sz="800" dirty="0">
                <a:solidFill>
                  <a:schemeClr val="tx1"/>
                </a:solidFill>
                <a:latin typeface="Calibri" pitchFamily="34" charset="0"/>
              </a:endParaRPr>
            </a:p>
            <a:p>
              <a:pPr algn="ctr"/>
              <a:endParaRPr lang="en-US" sz="800" dirty="0">
                <a:solidFill>
                  <a:schemeClr val="tx1"/>
                </a:solidFill>
                <a:latin typeface="Calibri" pitchFamily="34" charset="0"/>
              </a:endParaRPr>
            </a:p>
            <a:p>
              <a:pPr algn="ctr"/>
              <a:r>
                <a:rPr lang="en-US" sz="1000" dirty="0">
                  <a:solidFill>
                    <a:schemeClr val="tx1"/>
                  </a:solidFill>
                  <a:latin typeface="Calibri" pitchFamily="34" charset="0"/>
                </a:rPr>
                <a:t>CRESTVIEW</a:t>
              </a:r>
              <a:endParaRPr lang="en-US" sz="1000" u="sng" dirty="0">
                <a:solidFill>
                  <a:schemeClr val="tx1"/>
                </a:solidFill>
                <a:latin typeface="Calibri" pitchFamily="34" charset="0"/>
              </a:endParaRPr>
            </a:p>
            <a:p>
              <a:r>
                <a:rPr lang="en-US" sz="1000" u="sng" dirty="0">
                  <a:solidFill>
                    <a:schemeClr val="tx1"/>
                  </a:solidFill>
                  <a:latin typeface="Calibri" pitchFamily="34" charset="0"/>
                </a:rPr>
                <a:t>115.9</a:t>
              </a:r>
              <a:r>
                <a:rPr lang="en-US" sz="1000" dirty="0">
                  <a:solidFill>
                    <a:schemeClr val="tx1"/>
                  </a:solidFill>
                  <a:latin typeface="Calibri" pitchFamily="34" charset="0"/>
                </a:rPr>
                <a:t> CEW</a:t>
              </a:r>
            </a:p>
            <a:p>
              <a:pPr algn="ctr"/>
              <a:r>
                <a:rPr lang="en-US" sz="1000" dirty="0">
                  <a:solidFill>
                    <a:schemeClr val="tx1"/>
                  </a:solidFill>
                  <a:latin typeface="Calibri" pitchFamily="34" charset="0"/>
                </a:rPr>
                <a:t>Chan 106</a:t>
              </a:r>
            </a:p>
            <a:p>
              <a:pPr algn="ctr"/>
              <a:endParaRPr lang="en-US" sz="1000" dirty="0"/>
            </a:p>
          </p:txBody>
        </p:sp>
        <p:grpSp>
          <p:nvGrpSpPr>
            <p:cNvPr id="66" name="Group 65"/>
            <p:cNvGrpSpPr/>
            <p:nvPr/>
          </p:nvGrpSpPr>
          <p:grpSpPr>
            <a:xfrm>
              <a:off x="8488982" y="2581058"/>
              <a:ext cx="289209" cy="111854"/>
              <a:chOff x="5834120" y="1358899"/>
              <a:chExt cx="289209" cy="111854"/>
            </a:xfrm>
          </p:grpSpPr>
          <p:cxnSp>
            <p:nvCxnSpPr>
              <p:cNvPr id="51" name="Straight Connector 50"/>
              <p:cNvCxnSpPr/>
              <p:nvPr/>
            </p:nvCxnSpPr>
            <p:spPr bwMode="auto">
              <a:xfrm>
                <a:off x="5834120"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5950280"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53" name="Straight Connector 52"/>
              <p:cNvCxnSpPr/>
              <p:nvPr/>
            </p:nvCxnSpPr>
            <p:spPr bwMode="auto">
              <a:xfrm>
                <a:off x="5990045"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5988052"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bwMode="auto">
              <a:xfrm>
                <a:off x="5834120" y="1454136"/>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56" name="Straight Connector 55"/>
              <p:cNvCxnSpPr/>
              <p:nvPr/>
            </p:nvCxnSpPr>
            <p:spPr bwMode="auto">
              <a:xfrm>
                <a:off x="5873736"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6106206"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59" name="Oval 58"/>
              <p:cNvSpPr/>
              <p:nvPr/>
            </p:nvSpPr>
            <p:spPr bwMode="auto">
              <a:xfrm>
                <a:off x="5834120" y="1400015"/>
                <a:ext cx="17124"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grpSp>
        <p:grpSp>
          <p:nvGrpSpPr>
            <p:cNvPr id="67" name="Group 66"/>
            <p:cNvGrpSpPr/>
            <p:nvPr/>
          </p:nvGrpSpPr>
          <p:grpSpPr>
            <a:xfrm>
              <a:off x="8565001" y="1560483"/>
              <a:ext cx="163512" cy="155575"/>
              <a:chOff x="4157663" y="1630363"/>
              <a:chExt cx="163512" cy="155575"/>
            </a:xfrm>
          </p:grpSpPr>
          <p:sp>
            <p:nvSpPr>
              <p:cNvPr id="63" name="Rectangle 62"/>
              <p:cNvSpPr/>
              <p:nvPr/>
            </p:nvSpPr>
            <p:spPr>
              <a:xfrm>
                <a:off x="4210050" y="1739900"/>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rot="3370614">
                <a:off x="4269582" y="1635919"/>
                <a:ext cx="5715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rot="18360000">
                <a:off x="4152900" y="1637507"/>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lowchart: Extract 25"/>
              <p:cNvSpPr/>
              <p:nvPr/>
            </p:nvSpPr>
            <p:spPr>
              <a:xfrm rot="10800000">
                <a:off x="4162425" y="1652588"/>
                <a:ext cx="150813" cy="127000"/>
              </a:xfrm>
              <a:prstGeom prst="flowChartExtra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1" name="TextBox 80"/>
            <p:cNvSpPr txBox="1"/>
            <p:nvPr/>
          </p:nvSpPr>
          <p:spPr>
            <a:xfrm>
              <a:off x="6457416" y="6497273"/>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16</a:t>
              </a:r>
            </a:p>
          </p:txBody>
        </p:sp>
      </p:grpSp>
      <p:sp>
        <p:nvSpPr>
          <p:cNvPr id="82" name="TextBox 81"/>
          <p:cNvSpPr txBox="1"/>
          <p:nvPr/>
        </p:nvSpPr>
        <p:spPr>
          <a:xfrm>
            <a:off x="4851981" y="436811"/>
            <a:ext cx="3735752" cy="807913"/>
          </a:xfrm>
          <a:prstGeom prst="rect">
            <a:avLst/>
          </a:prstGeom>
          <a:noFill/>
        </p:spPr>
        <p:txBody>
          <a:bodyPr wrap="square" lIns="0" tIns="0" rIns="0" bIns="0" rtlCol="0">
            <a:spAutoFit/>
          </a:bodyPr>
          <a:lstStyle/>
          <a:p>
            <a:pPr algn="ctr"/>
            <a:r>
              <a:rPr lang="en-US" sz="800" dirty="0"/>
              <a:t>INOPERATIVE COMPONENTS OR VISUAL AIDS TABLE</a:t>
            </a:r>
          </a:p>
          <a:p>
            <a:endParaRPr lang="en-US" sz="600" dirty="0"/>
          </a:p>
          <a:p>
            <a:r>
              <a:rPr lang="en-US" sz="550" dirty="0"/>
              <a:t>Landing minimums published on instrument approach procedure charts are based upon full operation of all components and visual aids associated with the particular instrument approach chart being used.  Higher minimums are required with inoperative components or visual aids as indicated below.  If more than one component is inoperative, each minimum is raised to the highest minimum required by any single component that is inoperative.  ILS glide slope inoperative minimums are published on the instrument approach charts as localizer minimums.  This table may be amended by notes on the approach chart.  Such notes apply only to the particular approach category(</a:t>
            </a:r>
            <a:r>
              <a:rPr lang="en-US" sz="550" dirty="0" err="1"/>
              <a:t>ies</a:t>
            </a:r>
            <a:r>
              <a:rPr lang="en-US" sz="550" dirty="0"/>
              <a:t>) as stated.  See legend page for description of components indicated below.  </a:t>
            </a:r>
          </a:p>
        </p:txBody>
      </p:sp>
      <p:graphicFrame>
        <p:nvGraphicFramePr>
          <p:cNvPr id="84" name="Table 83"/>
          <p:cNvGraphicFramePr>
            <a:graphicFrameLocks noGrp="1"/>
          </p:cNvGraphicFramePr>
          <p:nvPr>
            <p:extLst>
              <p:ext uri="{D42A27DB-BD31-4B8C-83A1-F6EECF244321}">
                <p14:modId xmlns:p14="http://schemas.microsoft.com/office/powerpoint/2010/main" val="3077681846"/>
              </p:ext>
            </p:extLst>
          </p:nvPr>
        </p:nvGraphicFramePr>
        <p:xfrm>
          <a:off x="5195862" y="1512659"/>
          <a:ext cx="3008923" cy="736600"/>
        </p:xfrm>
        <a:graphic>
          <a:graphicData uri="http://schemas.openxmlformats.org/drawingml/2006/table">
            <a:tbl>
              <a:tblPr firstRow="1" bandRow="1">
                <a:tableStyleId>{5940675A-B579-460E-94D1-54222C63F5DA}</a:tableStyleId>
              </a:tblPr>
              <a:tblGrid>
                <a:gridCol w="1125416">
                  <a:extLst>
                    <a:ext uri="{9D8B030D-6E8A-4147-A177-3AD203B41FA5}">
                      <a16:colId xmlns:a16="http://schemas.microsoft.com/office/drawing/2014/main" val="20000"/>
                    </a:ext>
                  </a:extLst>
                </a:gridCol>
                <a:gridCol w="922216">
                  <a:extLst>
                    <a:ext uri="{9D8B030D-6E8A-4147-A177-3AD203B41FA5}">
                      <a16:colId xmlns:a16="http://schemas.microsoft.com/office/drawing/2014/main" val="20001"/>
                    </a:ext>
                  </a:extLst>
                </a:gridCol>
                <a:gridCol w="961291">
                  <a:extLst>
                    <a:ext uri="{9D8B030D-6E8A-4147-A177-3AD203B41FA5}">
                      <a16:colId xmlns:a16="http://schemas.microsoft.com/office/drawing/2014/main" val="20002"/>
                    </a:ext>
                  </a:extLst>
                </a:gridCol>
              </a:tblGrid>
              <a:tr h="327275">
                <a:tc>
                  <a:txBody>
                    <a:bodyPr/>
                    <a:lstStyle/>
                    <a:p>
                      <a:pPr algn="ctr"/>
                      <a:r>
                        <a:rPr lang="en-US" sz="900" dirty="0"/>
                        <a:t>Inoperative</a:t>
                      </a:r>
                      <a:r>
                        <a:rPr lang="en-US" sz="900" baseline="0" dirty="0"/>
                        <a:t> Component or Aid</a:t>
                      </a:r>
                      <a:endParaRPr lang="en-US" sz="900" dirty="0"/>
                    </a:p>
                  </a:txBody>
                  <a:tcPr/>
                </a:tc>
                <a:tc>
                  <a:txBody>
                    <a:bodyPr/>
                    <a:lstStyle/>
                    <a:p>
                      <a:pPr algn="ctr"/>
                      <a:r>
                        <a:rPr lang="en-US" sz="900" dirty="0"/>
                        <a:t>Approach </a:t>
                      </a:r>
                    </a:p>
                    <a:p>
                      <a:pPr algn="ctr"/>
                      <a:r>
                        <a:rPr lang="en-US" sz="900" dirty="0"/>
                        <a:t>Category</a:t>
                      </a:r>
                    </a:p>
                  </a:txBody>
                  <a:tcPr/>
                </a:tc>
                <a:tc>
                  <a:txBody>
                    <a:bodyPr/>
                    <a:lstStyle/>
                    <a:p>
                      <a:pPr algn="ctr"/>
                      <a:r>
                        <a:rPr lang="en-US" sz="900" dirty="0"/>
                        <a:t>Increase</a:t>
                      </a:r>
                      <a:r>
                        <a:rPr lang="en-US" sz="900" baseline="0" dirty="0"/>
                        <a:t> </a:t>
                      </a:r>
                    </a:p>
                    <a:p>
                      <a:pPr algn="ctr"/>
                      <a:r>
                        <a:rPr lang="en-US" sz="900" baseline="0" dirty="0"/>
                        <a:t>Visibility</a:t>
                      </a:r>
                      <a:endParaRPr lang="en-US" sz="900" dirty="0"/>
                    </a:p>
                  </a:txBody>
                  <a:tcPr/>
                </a:tc>
                <a:extLst>
                  <a:ext uri="{0D108BD9-81ED-4DB2-BD59-A6C34878D82A}">
                    <a16:rowId xmlns:a16="http://schemas.microsoft.com/office/drawing/2014/main" val="10000"/>
                  </a:ext>
                </a:extLst>
              </a:tr>
              <a:tr h="370840">
                <a:tc>
                  <a:txBody>
                    <a:bodyPr/>
                    <a:lstStyle/>
                    <a:p>
                      <a:pPr algn="ctr"/>
                      <a:r>
                        <a:rPr lang="en-US" sz="900" dirty="0"/>
                        <a:t>ALSF 1 &amp; 2, MALSR,</a:t>
                      </a:r>
                      <a:r>
                        <a:rPr lang="en-US" sz="900" baseline="0" dirty="0"/>
                        <a:t> &amp; SSALR</a:t>
                      </a:r>
                    </a:p>
                  </a:txBody>
                  <a:tcPr/>
                </a:tc>
                <a:tc>
                  <a:txBody>
                    <a:bodyPr/>
                    <a:lstStyle/>
                    <a:p>
                      <a:pPr algn="ctr"/>
                      <a:r>
                        <a:rPr lang="en-US" sz="900" dirty="0"/>
                        <a:t>ABCD</a:t>
                      </a:r>
                    </a:p>
                  </a:txBody>
                  <a:tcPr/>
                </a:tc>
                <a:tc>
                  <a:txBody>
                    <a:bodyPr/>
                    <a:lstStyle/>
                    <a:p>
                      <a:pPr algn="ctr"/>
                      <a:r>
                        <a:rPr lang="en-US" sz="900" dirty="0"/>
                        <a:t>¼ mile</a:t>
                      </a:r>
                    </a:p>
                  </a:txBody>
                  <a:tcPr/>
                </a:tc>
                <a:extLst>
                  <a:ext uri="{0D108BD9-81ED-4DB2-BD59-A6C34878D82A}">
                    <a16:rowId xmlns:a16="http://schemas.microsoft.com/office/drawing/2014/main" val="10001"/>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478797189"/>
              </p:ext>
            </p:extLst>
          </p:nvPr>
        </p:nvGraphicFramePr>
        <p:xfrm>
          <a:off x="5203679" y="2561907"/>
          <a:ext cx="3016737" cy="640080"/>
        </p:xfrm>
        <a:graphic>
          <a:graphicData uri="http://schemas.openxmlformats.org/drawingml/2006/table">
            <a:tbl>
              <a:tblPr firstRow="1" bandRow="1">
                <a:tableStyleId>{5940675A-B579-460E-94D1-54222C63F5DA}</a:tableStyleId>
              </a:tblPr>
              <a:tblGrid>
                <a:gridCol w="1141045">
                  <a:extLst>
                    <a:ext uri="{9D8B030D-6E8A-4147-A177-3AD203B41FA5}">
                      <a16:colId xmlns:a16="http://schemas.microsoft.com/office/drawing/2014/main" val="20000"/>
                    </a:ext>
                  </a:extLst>
                </a:gridCol>
                <a:gridCol w="906584">
                  <a:extLst>
                    <a:ext uri="{9D8B030D-6E8A-4147-A177-3AD203B41FA5}">
                      <a16:colId xmlns:a16="http://schemas.microsoft.com/office/drawing/2014/main" val="20001"/>
                    </a:ext>
                  </a:extLst>
                </a:gridCol>
                <a:gridCol w="969108">
                  <a:extLst>
                    <a:ext uri="{9D8B030D-6E8A-4147-A177-3AD203B41FA5}">
                      <a16:colId xmlns:a16="http://schemas.microsoft.com/office/drawing/2014/main" val="20002"/>
                    </a:ext>
                  </a:extLst>
                </a:gridCol>
              </a:tblGrid>
              <a:tr h="370840">
                <a:tc>
                  <a:txBody>
                    <a:bodyPr/>
                    <a:lstStyle/>
                    <a:p>
                      <a:pPr algn="ctr"/>
                      <a:r>
                        <a:rPr lang="en-US" sz="900" dirty="0"/>
                        <a:t>ALSF 1 &amp; 2, MALSR, </a:t>
                      </a:r>
                    </a:p>
                    <a:p>
                      <a:pPr algn="ctr"/>
                      <a:r>
                        <a:rPr lang="en-US" sz="900" dirty="0"/>
                        <a:t>&amp; SSALR</a:t>
                      </a:r>
                    </a:p>
                    <a:p>
                      <a:pPr algn="ctr"/>
                      <a:r>
                        <a:rPr lang="en-US" sz="900" dirty="0"/>
                        <a:t>TDZL RCLS</a:t>
                      </a:r>
                    </a:p>
                    <a:p>
                      <a:pPr algn="ctr"/>
                      <a:r>
                        <a:rPr lang="en-US" sz="900" dirty="0"/>
                        <a:t>RVR</a:t>
                      </a:r>
                    </a:p>
                  </a:txBody>
                  <a:tcPr/>
                </a:tc>
                <a:tc>
                  <a:txBody>
                    <a:bodyPr/>
                    <a:lstStyle/>
                    <a:p>
                      <a:pPr algn="ctr"/>
                      <a:r>
                        <a:rPr lang="en-US" sz="900" dirty="0"/>
                        <a:t>ABCD</a:t>
                      </a:r>
                    </a:p>
                    <a:p>
                      <a:pPr algn="ctr"/>
                      <a:endParaRPr lang="en-US" sz="900" dirty="0"/>
                    </a:p>
                    <a:p>
                      <a:pPr algn="ctr"/>
                      <a:r>
                        <a:rPr lang="en-US" sz="900" dirty="0"/>
                        <a:t>ABCD</a:t>
                      </a:r>
                    </a:p>
                    <a:p>
                      <a:pPr algn="ctr"/>
                      <a:r>
                        <a:rPr lang="en-US" sz="900" dirty="0"/>
                        <a:t>ABCD</a:t>
                      </a:r>
                    </a:p>
                  </a:txBody>
                  <a:tcPr/>
                </a:tc>
                <a:tc>
                  <a:txBody>
                    <a:bodyPr/>
                    <a:lstStyle/>
                    <a:p>
                      <a:pPr algn="ctr"/>
                      <a:r>
                        <a:rPr lang="en-US" sz="900" dirty="0"/>
                        <a:t>To 4000 RVR</a:t>
                      </a:r>
                    </a:p>
                    <a:p>
                      <a:pPr algn="ctr"/>
                      <a:endParaRPr lang="en-US" sz="900" dirty="0"/>
                    </a:p>
                    <a:p>
                      <a:pPr algn="ctr"/>
                      <a:r>
                        <a:rPr lang="en-US" sz="900" dirty="0"/>
                        <a:t>To 2400 RVR*</a:t>
                      </a:r>
                    </a:p>
                    <a:p>
                      <a:pPr algn="ctr"/>
                      <a:r>
                        <a:rPr lang="en-US" sz="900" dirty="0"/>
                        <a:t>To ½ mile</a:t>
                      </a:r>
                    </a:p>
                  </a:txBody>
                  <a:tcPr/>
                </a:tc>
                <a:extLst>
                  <a:ext uri="{0D108BD9-81ED-4DB2-BD59-A6C34878D82A}">
                    <a16:rowId xmlns:a16="http://schemas.microsoft.com/office/drawing/2014/main" val="10000"/>
                  </a:ext>
                </a:extLst>
              </a:tr>
            </a:tbl>
          </a:graphicData>
        </a:graphic>
      </p:graphicFrame>
      <p:graphicFrame>
        <p:nvGraphicFramePr>
          <p:cNvPr id="86" name="Table 85"/>
          <p:cNvGraphicFramePr>
            <a:graphicFrameLocks noGrp="1"/>
          </p:cNvGraphicFramePr>
          <p:nvPr>
            <p:extLst>
              <p:ext uri="{D42A27DB-BD31-4B8C-83A1-F6EECF244321}">
                <p14:modId xmlns:p14="http://schemas.microsoft.com/office/powerpoint/2010/main" val="2898089484"/>
              </p:ext>
            </p:extLst>
          </p:nvPr>
        </p:nvGraphicFramePr>
        <p:xfrm>
          <a:off x="5191953" y="3853355"/>
          <a:ext cx="3008923" cy="1005840"/>
        </p:xfrm>
        <a:graphic>
          <a:graphicData uri="http://schemas.openxmlformats.org/drawingml/2006/table">
            <a:tbl>
              <a:tblPr firstRow="1" bandRow="1">
                <a:tableStyleId>{5940675A-B579-460E-94D1-54222C63F5DA}</a:tableStyleId>
              </a:tblPr>
              <a:tblGrid>
                <a:gridCol w="1137140">
                  <a:extLst>
                    <a:ext uri="{9D8B030D-6E8A-4147-A177-3AD203B41FA5}">
                      <a16:colId xmlns:a16="http://schemas.microsoft.com/office/drawing/2014/main" val="20000"/>
                    </a:ext>
                  </a:extLst>
                </a:gridCol>
                <a:gridCol w="930031">
                  <a:extLst>
                    <a:ext uri="{9D8B030D-6E8A-4147-A177-3AD203B41FA5}">
                      <a16:colId xmlns:a16="http://schemas.microsoft.com/office/drawing/2014/main" val="20001"/>
                    </a:ext>
                  </a:extLst>
                </a:gridCol>
                <a:gridCol w="941752">
                  <a:extLst>
                    <a:ext uri="{9D8B030D-6E8A-4147-A177-3AD203B41FA5}">
                      <a16:colId xmlns:a16="http://schemas.microsoft.com/office/drawing/2014/main" val="20002"/>
                    </a:ext>
                  </a:extLst>
                </a:gridCol>
              </a:tblGrid>
              <a:tr h="327275">
                <a:tc>
                  <a:txBody>
                    <a:bodyPr/>
                    <a:lstStyle/>
                    <a:p>
                      <a:pPr algn="ctr"/>
                      <a:r>
                        <a:rPr lang="en-US" sz="900" dirty="0"/>
                        <a:t>Inoperative</a:t>
                      </a:r>
                    </a:p>
                    <a:p>
                      <a:pPr algn="ctr"/>
                      <a:r>
                        <a:rPr lang="en-US" sz="900" baseline="0" dirty="0"/>
                        <a:t> Visual Aid</a:t>
                      </a:r>
                      <a:endParaRPr lang="en-US" sz="900" dirty="0"/>
                    </a:p>
                  </a:txBody>
                  <a:tcPr/>
                </a:tc>
                <a:tc>
                  <a:txBody>
                    <a:bodyPr/>
                    <a:lstStyle/>
                    <a:p>
                      <a:pPr algn="ctr"/>
                      <a:r>
                        <a:rPr lang="en-US" sz="900" dirty="0"/>
                        <a:t>Approach </a:t>
                      </a:r>
                    </a:p>
                    <a:p>
                      <a:pPr algn="ctr"/>
                      <a:r>
                        <a:rPr lang="en-US" sz="900" dirty="0"/>
                        <a:t>Category</a:t>
                      </a:r>
                    </a:p>
                  </a:txBody>
                  <a:tcPr/>
                </a:tc>
                <a:tc>
                  <a:txBody>
                    <a:bodyPr/>
                    <a:lstStyle/>
                    <a:p>
                      <a:pPr algn="ctr"/>
                      <a:r>
                        <a:rPr lang="en-US" sz="900" dirty="0"/>
                        <a:t>Increase</a:t>
                      </a:r>
                      <a:r>
                        <a:rPr lang="en-US" sz="900" baseline="0" dirty="0"/>
                        <a:t> </a:t>
                      </a:r>
                    </a:p>
                    <a:p>
                      <a:pPr algn="ctr"/>
                      <a:r>
                        <a:rPr lang="en-US" sz="900" baseline="0" dirty="0"/>
                        <a:t>Visibility</a:t>
                      </a:r>
                      <a:endParaRPr lang="en-US" sz="900" dirty="0"/>
                    </a:p>
                  </a:txBody>
                  <a:tcPr/>
                </a:tc>
                <a:extLst>
                  <a:ext uri="{0D108BD9-81ED-4DB2-BD59-A6C34878D82A}">
                    <a16:rowId xmlns:a16="http://schemas.microsoft.com/office/drawing/2014/main" val="10000"/>
                  </a:ext>
                </a:extLst>
              </a:tr>
              <a:tr h="370840">
                <a:tc>
                  <a:txBody>
                    <a:bodyPr/>
                    <a:lstStyle/>
                    <a:p>
                      <a:pPr algn="ctr"/>
                      <a:r>
                        <a:rPr lang="en-US" sz="900" dirty="0"/>
                        <a:t>ALSF 1&amp; 2, MALSR,</a:t>
                      </a:r>
                      <a:r>
                        <a:rPr lang="en-US" sz="900" baseline="0" dirty="0"/>
                        <a:t> &amp; SSALR</a:t>
                      </a:r>
                    </a:p>
                    <a:p>
                      <a:pPr algn="ctr"/>
                      <a:r>
                        <a:rPr lang="en-US" sz="900" baseline="0" dirty="0"/>
                        <a:t>SSALS, MALS, &amp;</a:t>
                      </a:r>
                    </a:p>
                    <a:p>
                      <a:pPr algn="ctr"/>
                      <a:r>
                        <a:rPr lang="en-US" sz="900" baseline="0" dirty="0"/>
                        <a:t>ODALS</a:t>
                      </a:r>
                    </a:p>
                  </a:txBody>
                  <a:tcPr/>
                </a:tc>
                <a:tc>
                  <a:txBody>
                    <a:bodyPr/>
                    <a:lstStyle/>
                    <a:p>
                      <a:pPr algn="ctr"/>
                      <a:r>
                        <a:rPr lang="en-US" sz="900" dirty="0"/>
                        <a:t>ABCD</a:t>
                      </a:r>
                    </a:p>
                    <a:p>
                      <a:pPr algn="ctr"/>
                      <a:endParaRPr lang="en-US" sz="900" dirty="0"/>
                    </a:p>
                    <a:p>
                      <a:pPr algn="ctr"/>
                      <a:r>
                        <a:rPr lang="en-US" sz="900" dirty="0"/>
                        <a:t>ABC</a:t>
                      </a:r>
                    </a:p>
                  </a:txBody>
                  <a:tcPr/>
                </a:tc>
                <a:tc>
                  <a:txBody>
                    <a:bodyPr/>
                    <a:lstStyle/>
                    <a:p>
                      <a:pPr algn="ctr"/>
                      <a:r>
                        <a:rPr lang="en-US" sz="900" dirty="0"/>
                        <a:t>½</a:t>
                      </a:r>
                      <a:r>
                        <a:rPr lang="en-US" sz="900" baseline="0" dirty="0"/>
                        <a:t> </a:t>
                      </a:r>
                      <a:r>
                        <a:rPr lang="en-US" sz="900" dirty="0"/>
                        <a:t>mile</a:t>
                      </a:r>
                    </a:p>
                    <a:p>
                      <a:pPr algn="ctr"/>
                      <a:endParaRPr lang="en-US" sz="900" dirty="0"/>
                    </a:p>
                    <a:p>
                      <a:pPr algn="ctr"/>
                      <a:r>
                        <a:rPr lang="en-US" sz="900" dirty="0"/>
                        <a:t>¼ mile</a:t>
                      </a:r>
                    </a:p>
                  </a:txBody>
                  <a:tcPr/>
                </a:tc>
                <a:extLst>
                  <a:ext uri="{0D108BD9-81ED-4DB2-BD59-A6C34878D82A}">
                    <a16:rowId xmlns:a16="http://schemas.microsoft.com/office/drawing/2014/main" val="10001"/>
                  </a:ext>
                </a:extLst>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1857953902"/>
              </p:ext>
            </p:extLst>
          </p:nvPr>
        </p:nvGraphicFramePr>
        <p:xfrm>
          <a:off x="5191955" y="5183961"/>
          <a:ext cx="3016737" cy="502920"/>
        </p:xfrm>
        <a:graphic>
          <a:graphicData uri="http://schemas.openxmlformats.org/drawingml/2006/table">
            <a:tbl>
              <a:tblPr firstRow="1" bandRow="1">
                <a:tableStyleId>{5940675A-B579-460E-94D1-54222C63F5DA}</a:tableStyleId>
              </a:tblPr>
              <a:tblGrid>
                <a:gridCol w="1152768">
                  <a:extLst>
                    <a:ext uri="{9D8B030D-6E8A-4147-A177-3AD203B41FA5}">
                      <a16:colId xmlns:a16="http://schemas.microsoft.com/office/drawing/2014/main" val="20000"/>
                    </a:ext>
                  </a:extLst>
                </a:gridCol>
                <a:gridCol w="945662">
                  <a:extLst>
                    <a:ext uri="{9D8B030D-6E8A-4147-A177-3AD203B41FA5}">
                      <a16:colId xmlns:a16="http://schemas.microsoft.com/office/drawing/2014/main" val="20001"/>
                    </a:ext>
                  </a:extLst>
                </a:gridCol>
                <a:gridCol w="918307">
                  <a:extLst>
                    <a:ext uri="{9D8B030D-6E8A-4147-A177-3AD203B41FA5}">
                      <a16:colId xmlns:a16="http://schemas.microsoft.com/office/drawing/2014/main" val="20002"/>
                    </a:ext>
                  </a:extLst>
                </a:gridCol>
              </a:tblGrid>
              <a:tr h="370840">
                <a:tc>
                  <a:txBody>
                    <a:bodyPr/>
                    <a:lstStyle/>
                    <a:p>
                      <a:pPr algn="ctr"/>
                      <a:r>
                        <a:rPr lang="en-US" sz="900" dirty="0"/>
                        <a:t>ALSF 1 &amp; 2, MALSR, </a:t>
                      </a:r>
                    </a:p>
                    <a:p>
                      <a:pPr algn="ctr"/>
                      <a:r>
                        <a:rPr lang="en-US" sz="900" dirty="0"/>
                        <a:t>&amp; SSALR</a:t>
                      </a:r>
                    </a:p>
                    <a:p>
                      <a:pPr algn="ctr"/>
                      <a:r>
                        <a:rPr lang="en-US" sz="900" dirty="0"/>
                        <a:t>MALS, SSALS, ODALS</a:t>
                      </a:r>
                    </a:p>
                  </a:txBody>
                  <a:tcPr/>
                </a:tc>
                <a:tc>
                  <a:txBody>
                    <a:bodyPr/>
                    <a:lstStyle/>
                    <a:p>
                      <a:pPr algn="ctr"/>
                      <a:r>
                        <a:rPr lang="en-US" sz="900" dirty="0"/>
                        <a:t>C</a:t>
                      </a:r>
                    </a:p>
                    <a:p>
                      <a:pPr algn="ctr"/>
                      <a:r>
                        <a:rPr lang="en-US" sz="900" dirty="0"/>
                        <a:t>ABD</a:t>
                      </a:r>
                    </a:p>
                    <a:p>
                      <a:pPr algn="ctr"/>
                      <a:r>
                        <a:rPr lang="en-US" sz="900" dirty="0"/>
                        <a:t>ABC</a:t>
                      </a:r>
                    </a:p>
                  </a:txBody>
                  <a:tcPr/>
                </a:tc>
                <a:tc>
                  <a:txBody>
                    <a:bodyPr/>
                    <a:lstStyle/>
                    <a:p>
                      <a:pPr algn="ctr"/>
                      <a:r>
                        <a:rPr lang="en-US" sz="900" dirty="0"/>
                        <a:t>½ mile</a:t>
                      </a:r>
                    </a:p>
                    <a:p>
                      <a:pPr algn="ctr"/>
                      <a:r>
                        <a:rPr lang="en-US" sz="900" dirty="0"/>
                        <a:t>¼ mile</a:t>
                      </a:r>
                    </a:p>
                    <a:p>
                      <a:pPr algn="ctr"/>
                      <a:r>
                        <a:rPr lang="en-US" sz="900" dirty="0"/>
                        <a:t>¼ mile</a:t>
                      </a:r>
                    </a:p>
                  </a:txBody>
                  <a:tcPr/>
                </a:tc>
                <a:extLst>
                  <a:ext uri="{0D108BD9-81ED-4DB2-BD59-A6C34878D82A}">
                    <a16:rowId xmlns:a16="http://schemas.microsoft.com/office/drawing/2014/main" val="10000"/>
                  </a:ext>
                </a:extLst>
              </a:tr>
            </a:tbl>
          </a:graphicData>
        </a:graphic>
      </p:graphicFrame>
      <p:sp>
        <p:nvSpPr>
          <p:cNvPr id="88" name="TextBox 87"/>
          <p:cNvSpPr txBox="1"/>
          <p:nvPr/>
        </p:nvSpPr>
        <p:spPr>
          <a:xfrm>
            <a:off x="5195864" y="1336788"/>
            <a:ext cx="2319546" cy="123111"/>
          </a:xfrm>
          <a:prstGeom prst="rect">
            <a:avLst/>
          </a:prstGeom>
          <a:noFill/>
        </p:spPr>
        <p:txBody>
          <a:bodyPr wrap="none" lIns="0" tIns="0" rIns="0" bIns="0" rtlCol="0">
            <a:spAutoFit/>
          </a:bodyPr>
          <a:lstStyle/>
          <a:p>
            <a:r>
              <a:rPr lang="en-US" sz="800" dirty="0"/>
              <a:t>(1) ILS, MLS, PAR and RNAV (LPV line of minima)</a:t>
            </a:r>
          </a:p>
        </p:txBody>
      </p:sp>
      <p:sp>
        <p:nvSpPr>
          <p:cNvPr id="90" name="TextBox 89"/>
          <p:cNvSpPr txBox="1"/>
          <p:nvPr/>
        </p:nvSpPr>
        <p:spPr>
          <a:xfrm>
            <a:off x="5195864" y="2386286"/>
            <a:ext cx="1995739" cy="123111"/>
          </a:xfrm>
          <a:prstGeom prst="rect">
            <a:avLst/>
          </a:prstGeom>
          <a:noFill/>
        </p:spPr>
        <p:txBody>
          <a:bodyPr wrap="none" lIns="0" tIns="0" rIns="0" bIns="0" rtlCol="0">
            <a:spAutoFit/>
          </a:bodyPr>
          <a:lstStyle/>
          <a:p>
            <a:r>
              <a:rPr lang="en-US" sz="800" dirty="0"/>
              <a:t>(2) ILS with visibility minimum of 1,800 RVR</a:t>
            </a:r>
          </a:p>
        </p:txBody>
      </p:sp>
      <p:sp>
        <p:nvSpPr>
          <p:cNvPr id="91" name="TextBox 90"/>
          <p:cNvSpPr txBox="1"/>
          <p:nvPr/>
        </p:nvSpPr>
        <p:spPr>
          <a:xfrm>
            <a:off x="5195864" y="3222267"/>
            <a:ext cx="2850139" cy="123111"/>
          </a:xfrm>
          <a:prstGeom prst="rect">
            <a:avLst/>
          </a:prstGeom>
          <a:noFill/>
        </p:spPr>
        <p:txBody>
          <a:bodyPr wrap="none" lIns="0" tIns="0" rIns="0" bIns="0" rtlCol="0">
            <a:spAutoFit/>
          </a:bodyPr>
          <a:lstStyle/>
          <a:p>
            <a:r>
              <a:rPr lang="en-US" sz="800" dirty="0"/>
              <a:t>1,800 RVR authorized with the use of FD or AP or HUD to DA.</a:t>
            </a:r>
          </a:p>
        </p:txBody>
      </p:sp>
      <p:sp>
        <p:nvSpPr>
          <p:cNvPr id="93" name="TextBox 92"/>
          <p:cNvSpPr txBox="1"/>
          <p:nvPr/>
        </p:nvSpPr>
        <p:spPr>
          <a:xfrm>
            <a:off x="5195863" y="3474570"/>
            <a:ext cx="3001108" cy="369332"/>
          </a:xfrm>
          <a:prstGeom prst="rect">
            <a:avLst/>
          </a:prstGeom>
          <a:noFill/>
        </p:spPr>
        <p:txBody>
          <a:bodyPr wrap="square" lIns="0" tIns="0" rIns="0" bIns="0" rtlCol="0">
            <a:spAutoFit/>
          </a:bodyPr>
          <a:lstStyle/>
          <a:p>
            <a:r>
              <a:rPr lang="en-US" sz="800" dirty="0"/>
              <a:t>(3) VOR, VOR/DME, TACAN, LOC, LOC/DME, LDA, LDA/DME,   </a:t>
            </a:r>
          </a:p>
          <a:p>
            <a:r>
              <a:rPr lang="en-US" sz="800" dirty="0"/>
              <a:t>     SDF, SDF/DME, GPS, ASR and RNAV (LNAV/VNAV, LNAV </a:t>
            </a:r>
          </a:p>
          <a:p>
            <a:r>
              <a:rPr lang="en-US" sz="800" dirty="0"/>
              <a:t>     and LP lines of minima)</a:t>
            </a:r>
          </a:p>
        </p:txBody>
      </p:sp>
      <p:sp>
        <p:nvSpPr>
          <p:cNvPr id="94" name="TextBox 93"/>
          <p:cNvSpPr txBox="1"/>
          <p:nvPr/>
        </p:nvSpPr>
        <p:spPr>
          <a:xfrm>
            <a:off x="5195863" y="5022927"/>
            <a:ext cx="370294" cy="123111"/>
          </a:xfrm>
          <a:prstGeom prst="rect">
            <a:avLst/>
          </a:prstGeom>
          <a:noFill/>
        </p:spPr>
        <p:txBody>
          <a:bodyPr wrap="none" lIns="0" tIns="0" rIns="0" bIns="0" rtlCol="0">
            <a:spAutoFit/>
          </a:bodyPr>
          <a:lstStyle/>
          <a:p>
            <a:r>
              <a:rPr lang="en-US" sz="800" dirty="0"/>
              <a:t>(4) NDB</a:t>
            </a:r>
          </a:p>
        </p:txBody>
      </p:sp>
      <p:sp>
        <p:nvSpPr>
          <p:cNvPr id="95" name="Rectangle 94"/>
          <p:cNvSpPr/>
          <p:nvPr/>
        </p:nvSpPr>
        <p:spPr>
          <a:xfrm>
            <a:off x="4640322" y="354600"/>
            <a:ext cx="4127820" cy="57524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TextBox 106"/>
          <p:cNvSpPr txBox="1">
            <a:spLocks noChangeArrowheads="1"/>
          </p:cNvSpPr>
          <p:nvPr/>
        </p:nvSpPr>
        <p:spPr bwMode="auto">
          <a:xfrm>
            <a:off x="4663547" y="139156"/>
            <a:ext cx="1505451" cy="215444"/>
          </a:xfrm>
          <a:prstGeom prst="rect">
            <a:avLst/>
          </a:prstGeom>
          <a:noFill/>
          <a:ln w="9525">
            <a:noFill/>
            <a:miter lim="800000"/>
            <a:headEnd/>
            <a:tailEnd/>
          </a:ln>
        </p:spPr>
        <p:txBody>
          <a:bodyPr lIns="0" tIns="0" rIns="0" bIns="0">
            <a:spAutoFit/>
          </a:bodyPr>
          <a:lstStyle/>
          <a:p>
            <a:r>
              <a:rPr lang="en-US" sz="1400" dirty="0">
                <a:latin typeface="Calibri" pitchFamily="34" charset="0"/>
              </a:rPr>
              <a:t>INOP COMPONENTS</a:t>
            </a:r>
          </a:p>
        </p:txBody>
      </p:sp>
      <p:sp>
        <p:nvSpPr>
          <p:cNvPr id="97" name="TextBox 106"/>
          <p:cNvSpPr txBox="1">
            <a:spLocks noChangeArrowheads="1"/>
          </p:cNvSpPr>
          <p:nvPr/>
        </p:nvSpPr>
        <p:spPr bwMode="auto">
          <a:xfrm>
            <a:off x="4663547" y="6114857"/>
            <a:ext cx="1505451" cy="215444"/>
          </a:xfrm>
          <a:prstGeom prst="rect">
            <a:avLst/>
          </a:prstGeom>
          <a:noFill/>
          <a:ln w="9525">
            <a:noFill/>
            <a:miter lim="800000"/>
            <a:headEnd/>
            <a:tailEnd/>
          </a:ln>
        </p:spPr>
        <p:txBody>
          <a:bodyPr lIns="0" tIns="0" rIns="0" bIns="0">
            <a:spAutoFit/>
          </a:bodyPr>
          <a:lstStyle/>
          <a:p>
            <a:r>
              <a:rPr lang="en-US" sz="1400" dirty="0">
                <a:latin typeface="Calibri" pitchFamily="34" charset="0"/>
              </a:rPr>
              <a:t>INOP COMPONENTS</a:t>
            </a:r>
          </a:p>
        </p:txBody>
      </p:sp>
      <p:sp>
        <p:nvSpPr>
          <p:cNvPr id="98" name="TextBox 97"/>
          <p:cNvSpPr txBox="1"/>
          <p:nvPr/>
        </p:nvSpPr>
        <p:spPr>
          <a:xfrm>
            <a:off x="6549390" y="6364619"/>
            <a:ext cx="327334" cy="215444"/>
          </a:xfrm>
          <a:prstGeom prst="rect">
            <a:avLst/>
          </a:prstGeom>
          <a:noFill/>
        </p:spPr>
        <p:txBody>
          <a:bodyPr wrap="none" rtlCol="0">
            <a:spAutoFit/>
          </a:bodyPr>
          <a:lstStyle/>
          <a:p>
            <a:r>
              <a:rPr lang="en-US" sz="800" dirty="0">
                <a:latin typeface="Bookman Old Style" panose="02050604050505020204" pitchFamily="18" charset="0"/>
              </a:rPr>
              <a:t>VII</a:t>
            </a:r>
          </a:p>
        </p:txBody>
      </p:sp>
      <p:sp>
        <p:nvSpPr>
          <p:cNvPr id="62" name="TextBox 38"/>
          <p:cNvSpPr txBox="1">
            <a:spLocks noChangeArrowheads="1"/>
          </p:cNvSpPr>
          <p:nvPr/>
        </p:nvSpPr>
        <p:spPr bwMode="auto">
          <a:xfrm rot="18916276">
            <a:off x="1818995" y="3714392"/>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R-240</a:t>
            </a:r>
          </a:p>
        </p:txBody>
      </p:sp>
      <p:sp>
        <p:nvSpPr>
          <p:cNvPr id="3" name="Rectangle 2">
            <a:extLst>
              <a:ext uri="{FF2B5EF4-FFF2-40B4-BE49-F238E27FC236}">
                <a16:creationId xmlns:a16="http://schemas.microsoft.com/office/drawing/2014/main" id="{1976961E-2D46-4D11-A37D-A6CF1045B229}"/>
              </a:ext>
            </a:extLst>
          </p:cNvPr>
          <p:cNvSpPr/>
          <p:nvPr/>
        </p:nvSpPr>
        <p:spPr>
          <a:xfrm>
            <a:off x="6620933" y="6391906"/>
            <a:ext cx="233050" cy="18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24B025D2-6B0C-4EE2-B977-248C4A5CECF2}"/>
              </a:ext>
            </a:extLst>
          </p:cNvPr>
          <p:cNvSpPr txBox="1"/>
          <p:nvPr/>
        </p:nvSpPr>
        <p:spPr>
          <a:xfrm>
            <a:off x="6566831" y="6492917"/>
            <a:ext cx="32573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VII</a:t>
            </a:r>
          </a:p>
        </p:txBody>
      </p:sp>
      <p:sp>
        <p:nvSpPr>
          <p:cNvPr id="4" name="Rectangle 3"/>
          <p:cNvSpPr/>
          <p:nvPr/>
        </p:nvSpPr>
        <p:spPr>
          <a:xfrm>
            <a:off x="197825" y="6568031"/>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89837" y="6533498"/>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92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195"/>
          <p:cNvSpPr/>
          <p:nvPr/>
        </p:nvSpPr>
        <p:spPr>
          <a:xfrm>
            <a:off x="455833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latin typeface="Times New Roman" panose="02020603050405020304" pitchFamily="18" charset="0"/>
                <a:cs typeface="Times New Roman" panose="02020603050405020304" pitchFamily="18" charset="0"/>
              </a:rPr>
              <a:t>TRAWINGFIVENOTICE 3710</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197" name="Rectangle 196"/>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nagit_PPTB9D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19" y="97180"/>
            <a:ext cx="4356483" cy="6337847"/>
          </a:xfrm>
          <a:prstGeom prst="rect">
            <a:avLst/>
          </a:prstGeom>
        </p:spPr>
      </p:pic>
      <p:sp>
        <p:nvSpPr>
          <p:cNvPr id="3" name="TextBox 2"/>
          <p:cNvSpPr txBox="1"/>
          <p:nvPr/>
        </p:nvSpPr>
        <p:spPr>
          <a:xfrm>
            <a:off x="652717" y="218843"/>
            <a:ext cx="3364704" cy="184666"/>
          </a:xfrm>
          <a:prstGeom prst="rect">
            <a:avLst/>
          </a:prstGeom>
          <a:solidFill>
            <a:schemeClr val="tx1"/>
          </a:solidFill>
        </p:spPr>
        <p:txBody>
          <a:bodyPr wrap="none" lIns="0" tIns="0" rIns="0" bIns="0" rtlCol="0">
            <a:spAutoFit/>
          </a:bodyPr>
          <a:lstStyle/>
          <a:p>
            <a:pPr algn="ctr"/>
            <a:r>
              <a:rPr lang="en-US" sz="1200" dirty="0">
                <a:solidFill>
                  <a:schemeClr val="bg1"/>
                </a:solidFill>
              </a:rPr>
              <a:t> RADAR INSTRUMENT APPROACH MINIMUMS</a:t>
            </a:r>
          </a:p>
        </p:txBody>
      </p:sp>
      <p:sp>
        <p:nvSpPr>
          <p:cNvPr id="4" name="TextBox 3"/>
          <p:cNvSpPr txBox="1"/>
          <p:nvPr/>
        </p:nvSpPr>
        <p:spPr>
          <a:xfrm>
            <a:off x="505121" y="547095"/>
            <a:ext cx="3656770" cy="246221"/>
          </a:xfrm>
          <a:prstGeom prst="rect">
            <a:avLst/>
          </a:prstGeom>
          <a:noFill/>
        </p:spPr>
        <p:txBody>
          <a:bodyPr wrap="none" lIns="0" tIns="0" rIns="0" bIns="0" rtlCol="0">
            <a:spAutoFit/>
          </a:bodyPr>
          <a:lstStyle/>
          <a:p>
            <a:pPr defTabSz="496888"/>
            <a:r>
              <a:rPr lang="en-US" sz="800" b="1" dirty="0"/>
              <a:t>BAY MINETTE MUNI (1R8)</a:t>
            </a:r>
            <a:r>
              <a:rPr lang="en-US" sz="800" dirty="0"/>
              <a:t>, Al (Bay </a:t>
            </a:r>
            <a:r>
              <a:rPr lang="en-US" sz="800" dirty="0" err="1"/>
              <a:t>Minette</a:t>
            </a:r>
            <a:r>
              <a:rPr lang="en-US" sz="800" dirty="0"/>
              <a:t>, AL)	   	</a:t>
            </a:r>
            <a:r>
              <a:rPr lang="en-US" sz="800" b="1" dirty="0"/>
              <a:t>       ELEV 248</a:t>
            </a:r>
          </a:p>
          <a:p>
            <a:pPr defTabSz="398463"/>
            <a:r>
              <a:rPr lang="en-US" sz="800" b="1" dirty="0"/>
              <a:t>	</a:t>
            </a:r>
            <a:r>
              <a:rPr lang="en-US" sz="800" dirty="0"/>
              <a:t>INSTRUCTOR APP CON 121.95</a:t>
            </a:r>
          </a:p>
        </p:txBody>
      </p:sp>
      <p:graphicFrame>
        <p:nvGraphicFramePr>
          <p:cNvPr id="7" name="Table 6"/>
          <p:cNvGraphicFramePr>
            <a:graphicFrameLocks noGrp="1"/>
          </p:cNvGraphicFramePr>
          <p:nvPr>
            <p:extLst>
              <p:ext uri="{D42A27DB-BD31-4B8C-83A1-F6EECF244321}">
                <p14:modId xmlns:p14="http://schemas.microsoft.com/office/powerpoint/2010/main" val="2525737618"/>
              </p:ext>
            </p:extLst>
          </p:nvPr>
        </p:nvGraphicFramePr>
        <p:xfrm>
          <a:off x="505121" y="881556"/>
          <a:ext cx="3718556" cy="1196967"/>
        </p:xfrm>
        <a:graphic>
          <a:graphicData uri="http://schemas.openxmlformats.org/drawingml/2006/table">
            <a:tbl>
              <a:tblPr>
                <a:tableStyleId>{2D5ABB26-0587-4C30-8999-92F81FD0307C}</a:tableStyleId>
              </a:tblPr>
              <a:tblGrid>
                <a:gridCol w="398975">
                  <a:extLst>
                    <a:ext uri="{9D8B030D-6E8A-4147-A177-3AD203B41FA5}">
                      <a16:colId xmlns:a16="http://schemas.microsoft.com/office/drawing/2014/main" val="20000"/>
                    </a:ext>
                  </a:extLst>
                </a:gridCol>
                <a:gridCol w="430267">
                  <a:extLst>
                    <a:ext uri="{9D8B030D-6E8A-4147-A177-3AD203B41FA5}">
                      <a16:colId xmlns:a16="http://schemas.microsoft.com/office/drawing/2014/main" val="20001"/>
                    </a:ext>
                  </a:extLst>
                </a:gridCol>
                <a:gridCol w="677997">
                  <a:extLst>
                    <a:ext uri="{9D8B030D-6E8A-4147-A177-3AD203B41FA5}">
                      <a16:colId xmlns:a16="http://schemas.microsoft.com/office/drawing/2014/main" val="20002"/>
                    </a:ext>
                  </a:extLst>
                </a:gridCol>
                <a:gridCol w="546660">
                  <a:extLst>
                    <a:ext uri="{9D8B030D-6E8A-4147-A177-3AD203B41FA5}">
                      <a16:colId xmlns:a16="http://schemas.microsoft.com/office/drawing/2014/main" val="20003"/>
                    </a:ext>
                  </a:extLst>
                </a:gridCol>
                <a:gridCol w="551437">
                  <a:extLst>
                    <a:ext uri="{9D8B030D-6E8A-4147-A177-3AD203B41FA5}">
                      <a16:colId xmlns:a16="http://schemas.microsoft.com/office/drawing/2014/main" val="20004"/>
                    </a:ext>
                  </a:extLst>
                </a:gridCol>
                <a:gridCol w="567422">
                  <a:extLst>
                    <a:ext uri="{9D8B030D-6E8A-4147-A177-3AD203B41FA5}">
                      <a16:colId xmlns:a16="http://schemas.microsoft.com/office/drawing/2014/main" val="20005"/>
                    </a:ext>
                  </a:extLst>
                </a:gridCol>
                <a:gridCol w="545798">
                  <a:extLst>
                    <a:ext uri="{9D8B030D-6E8A-4147-A177-3AD203B41FA5}">
                      <a16:colId xmlns:a16="http://schemas.microsoft.com/office/drawing/2014/main" val="20006"/>
                    </a:ext>
                  </a:extLst>
                </a:gridCol>
              </a:tblGrid>
              <a:tr h="0">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RWY</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GS/TCH/RPI</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CAT</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DA/</a:t>
                      </a:r>
                      <a:r>
                        <a:rPr lang="en-US" sz="800" b="1" u="none" strike="noStrike" dirty="0">
                          <a:effectLst/>
                        </a:rPr>
                        <a:t>        </a:t>
                      </a:r>
                      <a:r>
                        <a:rPr lang="en-US" sz="800" b="1" u="sng" strike="noStrike" dirty="0">
                          <a:effectLst/>
                        </a:rPr>
                        <a:t> MDA-VIS</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HAT/</a:t>
                      </a:r>
                      <a:r>
                        <a:rPr lang="en-US" sz="800" b="1" u="sng" strike="noStrike" dirty="0" err="1">
                          <a:effectLst/>
                        </a:rPr>
                        <a:t>HATh</a:t>
                      </a:r>
                      <a:r>
                        <a:rPr lang="en-US" sz="800" b="1" u="none" strike="noStrike" dirty="0">
                          <a:effectLst/>
                        </a:rPr>
                        <a:t>    </a:t>
                      </a:r>
                      <a:r>
                        <a:rPr lang="en-US" sz="800" b="1" u="sng" strike="noStrike" dirty="0">
                          <a:effectLst/>
                        </a:rPr>
                        <a:t>HAA</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CEIL-VIS</a:t>
                      </a:r>
                      <a:endParaRPr lang="en-US" sz="800" b="1" i="0" u="sng"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57267">
                <a:tc>
                  <a:txBody>
                    <a:bodyPr/>
                    <a:lstStyle/>
                    <a:p>
                      <a:pPr algn="l" fontAlgn="b"/>
                      <a:r>
                        <a:rPr lang="en-US" sz="800" b="1" u="none" strike="noStrike" dirty="0">
                          <a:effectLst/>
                        </a:rPr>
                        <a:t>PAR</a:t>
                      </a:r>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8</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a:effectLst/>
                        </a:rPr>
                        <a:t>3.0⁰/54/965</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406 – ½</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 – ½</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26</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a:effectLst/>
                        </a:rPr>
                        <a:t>3.0⁰/39/665</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a:effectLst/>
                        </a:rPr>
                        <a:t>ABCDE</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dirty="0">
                          <a:effectLst/>
                        </a:rPr>
                        <a:t>348 – ¼</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100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100 – ¼</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57267">
                <a:tc>
                  <a:txBody>
                    <a:bodyPr/>
                    <a:lstStyle/>
                    <a:p>
                      <a:pPr algn="l" fontAlgn="b"/>
                      <a:r>
                        <a:rPr lang="en-US" sz="800" b="1" u="none" strike="noStrike" dirty="0">
                          <a:effectLst/>
                        </a:rPr>
                        <a:t>ASR</a:t>
                      </a:r>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8</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a:effectLst/>
                        </a:rPr>
                        <a:t>ABCDE</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dirty="0">
                          <a:effectLst/>
                        </a:rPr>
                        <a:t>556 – 1</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400 – 1</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26</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a:effectLst/>
                        </a:rPr>
                        <a:t>ABCDE</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dirty="0">
                          <a:effectLst/>
                        </a:rPr>
                        <a:t>598 – 1</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400 – 1</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57267">
                <a:tc>
                  <a:txBody>
                    <a:bodyPr/>
                    <a:lstStyle/>
                    <a:p>
                      <a:pPr algn="l" fontAlgn="b"/>
                      <a:r>
                        <a:rPr lang="en-US" sz="800" b="1" u="none" strike="noStrike" dirty="0">
                          <a:effectLst/>
                        </a:rPr>
                        <a:t>CIR</a:t>
                      </a:r>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8</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a:effectLst/>
                        </a:rPr>
                        <a:t>ABCDE</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dirty="0">
                          <a:effectLst/>
                        </a:rPr>
                        <a:t>706 - 1 ¼</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500 - 1 ¼</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26</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a:effectLst/>
                        </a:rPr>
                        <a:t>ABCDE</a:t>
                      </a:r>
                      <a:endParaRPr lang="en-US" sz="800" b="0" i="0" u="none" strike="noStrike">
                        <a:solidFill>
                          <a:srgbClr val="000000"/>
                        </a:solidFill>
                        <a:effectLst/>
                        <a:latin typeface="Calibri"/>
                      </a:endParaRPr>
                    </a:p>
                  </a:txBody>
                  <a:tcPr marL="9525" marR="9525" marT="9525" marB="0" anchor="b"/>
                </a:tc>
                <a:tc>
                  <a:txBody>
                    <a:bodyPr/>
                    <a:lstStyle/>
                    <a:p>
                      <a:pPr algn="l" fontAlgn="b"/>
                      <a:r>
                        <a:rPr lang="en-US" sz="800" u="none" strike="noStrike" dirty="0">
                          <a:effectLst/>
                        </a:rPr>
                        <a:t>748 - 1 ¼</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500 - 1 ¼</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06974619"/>
              </p:ext>
            </p:extLst>
          </p:nvPr>
        </p:nvGraphicFramePr>
        <p:xfrm>
          <a:off x="505121" y="2573315"/>
          <a:ext cx="3726373" cy="1196967"/>
        </p:xfrm>
        <a:graphic>
          <a:graphicData uri="http://schemas.openxmlformats.org/drawingml/2006/table">
            <a:tbl>
              <a:tblPr>
                <a:tableStyleId>{2D5ABB26-0587-4C30-8999-92F81FD0307C}</a:tableStyleId>
              </a:tblPr>
              <a:tblGrid>
                <a:gridCol w="404100">
                  <a:extLst>
                    <a:ext uri="{9D8B030D-6E8A-4147-A177-3AD203B41FA5}">
                      <a16:colId xmlns:a16="http://schemas.microsoft.com/office/drawing/2014/main" val="20000"/>
                    </a:ext>
                  </a:extLst>
                </a:gridCol>
                <a:gridCol w="430616">
                  <a:extLst>
                    <a:ext uri="{9D8B030D-6E8A-4147-A177-3AD203B41FA5}">
                      <a16:colId xmlns:a16="http://schemas.microsoft.com/office/drawing/2014/main" val="20001"/>
                    </a:ext>
                  </a:extLst>
                </a:gridCol>
                <a:gridCol w="678547">
                  <a:extLst>
                    <a:ext uri="{9D8B030D-6E8A-4147-A177-3AD203B41FA5}">
                      <a16:colId xmlns:a16="http://schemas.microsoft.com/office/drawing/2014/main" val="20002"/>
                    </a:ext>
                  </a:extLst>
                </a:gridCol>
                <a:gridCol w="547103">
                  <a:extLst>
                    <a:ext uri="{9D8B030D-6E8A-4147-A177-3AD203B41FA5}">
                      <a16:colId xmlns:a16="http://schemas.microsoft.com/office/drawing/2014/main" val="20003"/>
                    </a:ext>
                  </a:extLst>
                </a:gridCol>
                <a:gridCol w="551884">
                  <a:extLst>
                    <a:ext uri="{9D8B030D-6E8A-4147-A177-3AD203B41FA5}">
                      <a16:colId xmlns:a16="http://schemas.microsoft.com/office/drawing/2014/main" val="20004"/>
                    </a:ext>
                  </a:extLst>
                </a:gridCol>
                <a:gridCol w="567882">
                  <a:extLst>
                    <a:ext uri="{9D8B030D-6E8A-4147-A177-3AD203B41FA5}">
                      <a16:colId xmlns:a16="http://schemas.microsoft.com/office/drawing/2014/main" val="20005"/>
                    </a:ext>
                  </a:extLst>
                </a:gridCol>
                <a:gridCol w="546241">
                  <a:extLst>
                    <a:ext uri="{9D8B030D-6E8A-4147-A177-3AD203B41FA5}">
                      <a16:colId xmlns:a16="http://schemas.microsoft.com/office/drawing/2014/main" val="20006"/>
                    </a:ext>
                  </a:extLst>
                </a:gridCol>
              </a:tblGrid>
              <a:tr h="0">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RWY</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GS/TCH/RPI</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CAT</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DA/</a:t>
                      </a:r>
                      <a:r>
                        <a:rPr lang="en-US" sz="800" b="1" u="none" strike="noStrike" dirty="0">
                          <a:effectLst/>
                        </a:rPr>
                        <a:t>        </a:t>
                      </a:r>
                      <a:r>
                        <a:rPr lang="en-US" sz="800" b="1" u="sng" strike="noStrike" dirty="0">
                          <a:effectLst/>
                        </a:rPr>
                        <a:t> MDA-VIS</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HAT/</a:t>
                      </a:r>
                      <a:r>
                        <a:rPr lang="en-US" sz="800" b="1" u="sng" strike="noStrike" dirty="0" err="1">
                          <a:effectLst/>
                        </a:rPr>
                        <a:t>HATh</a:t>
                      </a:r>
                      <a:r>
                        <a:rPr lang="en-US" sz="800" b="1" u="none" strike="noStrike" dirty="0">
                          <a:effectLst/>
                        </a:rPr>
                        <a:t>    </a:t>
                      </a:r>
                      <a:r>
                        <a:rPr lang="en-US" sz="800" b="1" u="sng" strike="noStrike" dirty="0">
                          <a:effectLst/>
                        </a:rPr>
                        <a:t>HAA</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CEIL-VIS</a:t>
                      </a:r>
                      <a:endParaRPr lang="en-US" sz="800" b="1" i="0" u="sng"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57267">
                <a:tc>
                  <a:txBody>
                    <a:bodyPr/>
                    <a:lstStyle/>
                    <a:p>
                      <a:pPr algn="l" fontAlgn="b"/>
                      <a:r>
                        <a:rPr lang="en-US" sz="800" b="1" u="none" strike="noStrike" dirty="0">
                          <a:effectLst/>
                        </a:rPr>
                        <a:t>PAR </a:t>
                      </a:r>
                      <a:r>
                        <a:rPr lang="en-US" sz="800" b="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①</a:t>
                      </a:r>
                      <a:endParaRPr lang="en-US" sz="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tc>
                <a:tc>
                  <a:txBody>
                    <a:bodyPr/>
                    <a:lstStyle/>
                    <a:p>
                      <a:pPr algn="l" fontAlgn="b"/>
                      <a:r>
                        <a:rPr lang="en-US" sz="800" u="none" strike="noStrike" dirty="0">
                          <a:effectLst/>
                        </a:rPr>
                        <a:t>4</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3.0⁰/54/965</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388 – ¼</a:t>
                      </a:r>
                      <a:r>
                        <a:rPr lang="en-US" sz="800" u="none" strike="noStrike" baseline="0" dirty="0">
                          <a:effectLst/>
                        </a:rPr>
                        <a:t>  </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100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 – ¼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22</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3.0⁰/39/665</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514 – ½ </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 – ½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5726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1" u="none" strike="noStrike" dirty="0">
                          <a:effectLst/>
                        </a:rPr>
                        <a:t>ASR </a:t>
                      </a:r>
                      <a:r>
                        <a:rPr lang="en-US" sz="800" b="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①</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628 – 1</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400 - 1</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22</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664 - 1</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a:effectLst/>
                        </a:rPr>
                        <a:t>400 - 1</a:t>
                      </a:r>
                      <a:endParaRPr lang="en-US" sz="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57267">
                <a:tc>
                  <a:txBody>
                    <a:bodyPr/>
                    <a:lstStyle/>
                    <a:p>
                      <a:pPr algn="l" fontAlgn="b"/>
                      <a:r>
                        <a:rPr lang="en-US" sz="800" b="1" u="none" strike="noStrike" dirty="0">
                          <a:effectLst/>
                        </a:rPr>
                        <a:t>CIR </a:t>
                      </a:r>
                      <a:r>
                        <a:rPr lang="en-US" sz="800" b="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②</a:t>
                      </a:r>
                      <a:endParaRPr lang="en-US" sz="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tc>
                <a:tc>
                  <a:txBody>
                    <a:bodyPr/>
                    <a:lstStyle/>
                    <a:p>
                      <a:pPr algn="l" fontAlgn="b"/>
                      <a:r>
                        <a:rPr lang="en-US" sz="800" u="none" strike="noStrike" dirty="0">
                          <a:effectLst/>
                        </a:rPr>
                        <a:t>4</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788 – 1 ¼ </a:t>
                      </a:r>
                      <a:endParaRPr lang="en-US" sz="800" b="0" i="0" u="none" strike="noStrike" dirty="0">
                        <a:solidFill>
                          <a:srgbClr val="000000"/>
                        </a:solidFill>
                        <a:effectLst/>
                        <a:latin typeface="+mn-lt"/>
                      </a:endParaRPr>
                    </a:p>
                  </a:txBody>
                  <a:tcPr marL="9525" marR="9525" marT="9525" marB="0" anchor="b"/>
                </a:tc>
                <a:tc>
                  <a:txBody>
                    <a:bodyPr/>
                    <a:lstStyle/>
                    <a:p>
                      <a:pPr algn="l" fontAlgn="b"/>
                      <a:r>
                        <a:rPr lang="en-US" sz="800" u="none" strike="noStrike" dirty="0">
                          <a:effectLst/>
                        </a:rPr>
                        <a:t>500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 – 1 ¼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22</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814 – 1 ¼ </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 – 1 ¼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11" name="TextBox 10"/>
          <p:cNvSpPr txBox="1"/>
          <p:nvPr/>
        </p:nvSpPr>
        <p:spPr>
          <a:xfrm>
            <a:off x="505121" y="2223497"/>
            <a:ext cx="3616375" cy="246221"/>
          </a:xfrm>
          <a:prstGeom prst="rect">
            <a:avLst/>
          </a:prstGeom>
          <a:noFill/>
        </p:spPr>
        <p:txBody>
          <a:bodyPr wrap="none" lIns="0" tIns="0" rIns="0" bIns="0" rtlCol="0">
            <a:spAutoFit/>
          </a:bodyPr>
          <a:lstStyle/>
          <a:p>
            <a:pPr defTabSz="496888"/>
            <a:r>
              <a:rPr lang="en-US" sz="800" b="1" dirty="0"/>
              <a:t>FLORALA MUNI (0J4)</a:t>
            </a:r>
            <a:r>
              <a:rPr lang="en-US" sz="800" dirty="0"/>
              <a:t>, Al (Florala, AL)	   	</a:t>
            </a:r>
            <a:r>
              <a:rPr lang="en-US" sz="800" b="1" dirty="0"/>
              <a:t>                       ELEV 314</a:t>
            </a:r>
          </a:p>
          <a:p>
            <a:pPr defTabSz="398463"/>
            <a:r>
              <a:rPr lang="en-US" sz="800" b="1" dirty="0"/>
              <a:t>	</a:t>
            </a:r>
            <a:r>
              <a:rPr lang="en-US" sz="800" dirty="0"/>
              <a:t>INSTRUCTOR APP CON 121.95</a:t>
            </a:r>
          </a:p>
        </p:txBody>
      </p:sp>
      <p:sp>
        <p:nvSpPr>
          <p:cNvPr id="12" name="TextBox 11"/>
          <p:cNvSpPr txBox="1"/>
          <p:nvPr/>
        </p:nvSpPr>
        <p:spPr>
          <a:xfrm>
            <a:off x="505121" y="4251588"/>
            <a:ext cx="3656770" cy="246221"/>
          </a:xfrm>
          <a:prstGeom prst="rect">
            <a:avLst/>
          </a:prstGeom>
          <a:noFill/>
        </p:spPr>
        <p:txBody>
          <a:bodyPr wrap="none" lIns="0" tIns="0" rIns="0" bIns="0" rtlCol="0">
            <a:spAutoFit/>
          </a:bodyPr>
          <a:lstStyle/>
          <a:p>
            <a:pPr defTabSz="496888"/>
            <a:r>
              <a:rPr lang="en-US" sz="800" b="1" dirty="0"/>
              <a:t>GULF SHORES (KJKA), </a:t>
            </a:r>
            <a:r>
              <a:rPr lang="en-US" sz="800" dirty="0"/>
              <a:t>Al (Gulf Shores, AL)	   	</a:t>
            </a:r>
            <a:r>
              <a:rPr lang="en-US" sz="800" b="1" dirty="0"/>
              <a:t>         ELEV 17</a:t>
            </a:r>
          </a:p>
          <a:p>
            <a:pPr defTabSz="398463"/>
            <a:r>
              <a:rPr lang="en-US" sz="800" b="1" dirty="0"/>
              <a:t>	</a:t>
            </a:r>
            <a:r>
              <a:rPr lang="en-US" sz="800" dirty="0"/>
              <a:t>INSTRUCTOR APP CON 121.95</a:t>
            </a:r>
          </a:p>
        </p:txBody>
      </p:sp>
      <p:cxnSp>
        <p:nvCxnSpPr>
          <p:cNvPr id="9" name="Straight Connector 8"/>
          <p:cNvCxnSpPr/>
          <p:nvPr/>
        </p:nvCxnSpPr>
        <p:spPr>
          <a:xfrm>
            <a:off x="505121" y="2141434"/>
            <a:ext cx="3642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5121" y="4161710"/>
            <a:ext cx="3642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121" y="3845195"/>
            <a:ext cx="3364704" cy="246221"/>
          </a:xfrm>
          <a:prstGeom prst="rect">
            <a:avLst/>
          </a:prstGeom>
          <a:noFill/>
        </p:spPr>
        <p:txBody>
          <a:bodyPr wrap="none" lIns="0" tIns="0" rIns="0" bIns="0" rtlCol="0">
            <a:spAutoFit/>
          </a:bodyPr>
          <a:lstStyle/>
          <a:p>
            <a:pPr fontAlgn="b">
              <a:spcBef>
                <a:spcPts val="0"/>
              </a:spcBef>
              <a:spcAft>
                <a:spcPts val="0"/>
              </a:spcAft>
              <a:defRPr/>
            </a:pPr>
            <a:r>
              <a:rPr lang="en-US" sz="800" dirty="0">
                <a:latin typeface="Arial Unicode MS" panose="020B0604020202020204" pitchFamily="34" charset="-128"/>
                <a:ea typeface="Arial Unicode MS" panose="020B0604020202020204" pitchFamily="34" charset="-128"/>
                <a:cs typeface="Arial Unicode MS" panose="020B0604020202020204" pitchFamily="34" charset="-128"/>
              </a:rPr>
              <a:t>① Contact Sunshine Aero for hot fuel 10 minutes prior to arrival on 123.0.</a:t>
            </a:r>
          </a:p>
          <a:p>
            <a:pPr fontAlgn="b">
              <a:spcBef>
                <a:spcPts val="0"/>
              </a:spcBef>
              <a:spcAft>
                <a:spcPts val="0"/>
              </a:spcAft>
              <a:defRPr/>
            </a:pPr>
            <a:r>
              <a:rPr lang="en-US" sz="800" dirty="0">
                <a:latin typeface="Arial Unicode MS" panose="020B0604020202020204" pitchFamily="34" charset="-128"/>
                <a:ea typeface="Arial Unicode MS" panose="020B0604020202020204" pitchFamily="34" charset="-128"/>
                <a:cs typeface="Arial Unicode MS" panose="020B0604020202020204" pitchFamily="34" charset="-128"/>
              </a:rPr>
              <a:t>② Circling NA at night.</a:t>
            </a:r>
            <a:endParaRPr lang="en-US" sz="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7" name="Table 16"/>
          <p:cNvGraphicFramePr>
            <a:graphicFrameLocks noGrp="1"/>
          </p:cNvGraphicFramePr>
          <p:nvPr>
            <p:extLst>
              <p:ext uri="{D42A27DB-BD31-4B8C-83A1-F6EECF244321}">
                <p14:modId xmlns:p14="http://schemas.microsoft.com/office/powerpoint/2010/main" val="1543176969"/>
              </p:ext>
            </p:extLst>
          </p:nvPr>
        </p:nvGraphicFramePr>
        <p:xfrm>
          <a:off x="505121" y="4554515"/>
          <a:ext cx="3726373" cy="1196967"/>
        </p:xfrm>
        <a:graphic>
          <a:graphicData uri="http://schemas.openxmlformats.org/drawingml/2006/table">
            <a:tbl>
              <a:tblPr>
                <a:tableStyleId>{2D5ABB26-0587-4C30-8999-92F81FD0307C}</a:tableStyleId>
              </a:tblPr>
              <a:tblGrid>
                <a:gridCol w="404100">
                  <a:extLst>
                    <a:ext uri="{9D8B030D-6E8A-4147-A177-3AD203B41FA5}">
                      <a16:colId xmlns:a16="http://schemas.microsoft.com/office/drawing/2014/main" val="20000"/>
                    </a:ext>
                  </a:extLst>
                </a:gridCol>
                <a:gridCol w="430616">
                  <a:extLst>
                    <a:ext uri="{9D8B030D-6E8A-4147-A177-3AD203B41FA5}">
                      <a16:colId xmlns:a16="http://schemas.microsoft.com/office/drawing/2014/main" val="20001"/>
                    </a:ext>
                  </a:extLst>
                </a:gridCol>
                <a:gridCol w="678547">
                  <a:extLst>
                    <a:ext uri="{9D8B030D-6E8A-4147-A177-3AD203B41FA5}">
                      <a16:colId xmlns:a16="http://schemas.microsoft.com/office/drawing/2014/main" val="20002"/>
                    </a:ext>
                  </a:extLst>
                </a:gridCol>
                <a:gridCol w="547103">
                  <a:extLst>
                    <a:ext uri="{9D8B030D-6E8A-4147-A177-3AD203B41FA5}">
                      <a16:colId xmlns:a16="http://schemas.microsoft.com/office/drawing/2014/main" val="20003"/>
                    </a:ext>
                  </a:extLst>
                </a:gridCol>
                <a:gridCol w="551884">
                  <a:extLst>
                    <a:ext uri="{9D8B030D-6E8A-4147-A177-3AD203B41FA5}">
                      <a16:colId xmlns:a16="http://schemas.microsoft.com/office/drawing/2014/main" val="20004"/>
                    </a:ext>
                  </a:extLst>
                </a:gridCol>
                <a:gridCol w="567882">
                  <a:extLst>
                    <a:ext uri="{9D8B030D-6E8A-4147-A177-3AD203B41FA5}">
                      <a16:colId xmlns:a16="http://schemas.microsoft.com/office/drawing/2014/main" val="20005"/>
                    </a:ext>
                  </a:extLst>
                </a:gridCol>
                <a:gridCol w="546241">
                  <a:extLst>
                    <a:ext uri="{9D8B030D-6E8A-4147-A177-3AD203B41FA5}">
                      <a16:colId xmlns:a16="http://schemas.microsoft.com/office/drawing/2014/main" val="20006"/>
                    </a:ext>
                  </a:extLst>
                </a:gridCol>
              </a:tblGrid>
              <a:tr h="0">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RWY</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GS/TCH/RPI</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CAT</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DA/</a:t>
                      </a:r>
                      <a:r>
                        <a:rPr lang="en-US" sz="800" b="1" u="none" strike="noStrike" dirty="0">
                          <a:effectLst/>
                        </a:rPr>
                        <a:t>        </a:t>
                      </a:r>
                      <a:r>
                        <a:rPr lang="en-US" sz="800" b="1" u="sng" strike="noStrike" dirty="0">
                          <a:effectLst/>
                        </a:rPr>
                        <a:t> MDA-VIS</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HAT/</a:t>
                      </a:r>
                      <a:r>
                        <a:rPr lang="en-US" sz="800" b="1" u="sng" strike="noStrike" dirty="0" err="1">
                          <a:effectLst/>
                        </a:rPr>
                        <a:t>HATh</a:t>
                      </a:r>
                      <a:r>
                        <a:rPr lang="en-US" sz="800" b="1" u="none" strike="noStrike" dirty="0">
                          <a:effectLst/>
                        </a:rPr>
                        <a:t>    </a:t>
                      </a:r>
                      <a:r>
                        <a:rPr lang="en-US" sz="800" b="1" u="sng" strike="noStrike" dirty="0">
                          <a:effectLst/>
                        </a:rPr>
                        <a:t>HAA</a:t>
                      </a:r>
                      <a:endParaRPr lang="en-US" sz="800" b="1" i="0" u="sng" strike="noStrike" dirty="0">
                        <a:solidFill>
                          <a:srgbClr val="000000"/>
                        </a:solidFill>
                        <a:effectLst/>
                        <a:latin typeface="Calibri"/>
                      </a:endParaRPr>
                    </a:p>
                  </a:txBody>
                  <a:tcPr marL="9525" marR="9525" marT="9525" marB="0" anchor="b"/>
                </a:tc>
                <a:tc>
                  <a:txBody>
                    <a:bodyPr/>
                    <a:lstStyle/>
                    <a:p>
                      <a:pPr algn="l" fontAlgn="b"/>
                      <a:r>
                        <a:rPr lang="en-US" sz="800" b="1" u="sng" strike="noStrike" dirty="0">
                          <a:effectLst/>
                        </a:rPr>
                        <a:t>CEIL-VIS</a:t>
                      </a:r>
                      <a:endParaRPr lang="en-US" sz="800" b="1" i="0" u="sng"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57267">
                <a:tc>
                  <a:txBody>
                    <a:bodyPr/>
                    <a:lstStyle/>
                    <a:p>
                      <a:pPr algn="l" fontAlgn="b"/>
                      <a:r>
                        <a:rPr lang="en-US" sz="800" b="1" u="none" strike="noStrike" dirty="0">
                          <a:effectLst/>
                        </a:rPr>
                        <a:t>PAR </a:t>
                      </a:r>
                      <a:r>
                        <a:rPr lang="en-US" sz="800" b="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①</a:t>
                      </a:r>
                      <a:endParaRPr lang="en-US" sz="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tc>
                <a:tc>
                  <a:txBody>
                    <a:bodyPr/>
                    <a:lstStyle/>
                    <a:p>
                      <a:pPr algn="l" fontAlgn="b"/>
                      <a:r>
                        <a:rPr lang="en-US" sz="800" u="none" strike="noStrike" dirty="0">
                          <a:effectLst/>
                        </a:rPr>
                        <a:t>9</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3.0⁰/54/965</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216 - ½ </a:t>
                      </a:r>
                      <a:r>
                        <a:rPr lang="en-US" sz="800" u="none" strike="noStrike" baseline="0" dirty="0">
                          <a:effectLst/>
                        </a:rPr>
                        <a:t> </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200 –</a:t>
                      </a:r>
                      <a:r>
                        <a:rPr lang="en-US" sz="800" u="none" strike="noStrike" baseline="0" dirty="0">
                          <a:effectLst/>
                        </a:rPr>
                        <a:t> ½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27</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3.0⁰/39/665</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116 – ¼ </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100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100 – ¼ </a:t>
                      </a:r>
                    </a:p>
                  </a:txBody>
                  <a:tcPr marL="9525" marR="9525" marT="9525" marB="0" anchor="b"/>
                </a:tc>
                <a:extLst>
                  <a:ext uri="{0D108BD9-81ED-4DB2-BD59-A6C34878D82A}">
                    <a16:rowId xmlns:a16="http://schemas.microsoft.com/office/drawing/2014/main" val="10002"/>
                  </a:ext>
                </a:extLst>
              </a:tr>
              <a:tr h="15726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1" u="none" strike="noStrike" dirty="0">
                          <a:effectLst/>
                        </a:rPr>
                        <a:t>ASR </a:t>
                      </a:r>
                      <a:r>
                        <a:rPr lang="en-US" sz="800" b="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①</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9</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366-1</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400-1</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b="0" i="0" u="none" strike="noStrike" dirty="0">
                          <a:solidFill>
                            <a:srgbClr val="000000"/>
                          </a:solidFill>
                          <a:effectLst/>
                          <a:latin typeface="Calibri"/>
                        </a:rPr>
                        <a:t>27</a:t>
                      </a: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366-1</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400-1</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57267">
                <a:tc>
                  <a:txBody>
                    <a:bodyPr/>
                    <a:lstStyle/>
                    <a:p>
                      <a:pPr algn="l" fontAlgn="b"/>
                      <a:r>
                        <a:rPr lang="en-US" sz="800" b="1" u="none" strike="noStrike" dirty="0">
                          <a:effectLst/>
                        </a:rPr>
                        <a:t>CIR </a:t>
                      </a:r>
                      <a:r>
                        <a:rPr lang="en-US" sz="800" b="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②</a:t>
                      </a:r>
                      <a:endParaRPr lang="en-US" sz="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tc>
                <a:tc>
                  <a:txBody>
                    <a:bodyPr/>
                    <a:lstStyle/>
                    <a:p>
                      <a:pPr algn="l" fontAlgn="b"/>
                      <a:r>
                        <a:rPr lang="en-US" sz="800" b="0" i="0" u="none" strike="noStrike" dirty="0">
                          <a:solidFill>
                            <a:srgbClr val="000000"/>
                          </a:solidFill>
                          <a:effectLst/>
                          <a:latin typeface="Calibri"/>
                        </a:rPr>
                        <a:t>17</a:t>
                      </a: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516 – 1 ¼ </a:t>
                      </a:r>
                      <a:endParaRPr lang="en-US" sz="800" b="0" i="0" u="none" strike="noStrike" dirty="0">
                        <a:solidFill>
                          <a:srgbClr val="000000"/>
                        </a:solidFill>
                        <a:effectLst/>
                        <a:latin typeface="+mn-lt"/>
                      </a:endParaRPr>
                    </a:p>
                  </a:txBody>
                  <a:tcPr marL="9525" marR="9525" marT="9525" marB="0" anchor="b"/>
                </a:tc>
                <a:tc>
                  <a:txBody>
                    <a:bodyPr/>
                    <a:lstStyle/>
                    <a:p>
                      <a:pPr algn="l" fontAlgn="b"/>
                      <a:r>
                        <a:rPr lang="en-US" sz="800" u="none" strike="noStrike" dirty="0">
                          <a:effectLst/>
                        </a:rPr>
                        <a:t>500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 – 1 ¼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57267">
                <a:tc>
                  <a:txBody>
                    <a:bodyPr/>
                    <a:lstStyle/>
                    <a:p>
                      <a:pPr algn="l" fontAlgn="b"/>
                      <a:endParaRPr lang="en-US" sz="800" b="1"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35</a:t>
                      </a:r>
                      <a:endParaRPr lang="en-US" sz="800" b="0" i="0" u="none" strike="noStrike" dirty="0">
                        <a:solidFill>
                          <a:srgbClr val="000000"/>
                        </a:solidFill>
                        <a:effectLst/>
                        <a:latin typeface="Calibri"/>
                      </a:endParaRPr>
                    </a:p>
                  </a:txBody>
                  <a:tcPr marL="9525" marR="9525" marT="9525" marB="0" anchor="b"/>
                </a:tc>
                <a:tc>
                  <a:txBody>
                    <a:bodyPr/>
                    <a:lstStyle/>
                    <a:p>
                      <a:pPr algn="l" fontAlgn="b"/>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ABCDE</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516</a:t>
                      </a:r>
                      <a:r>
                        <a:rPr lang="en-US" sz="800" u="none" strike="noStrike" baseline="0" dirty="0">
                          <a:effectLst/>
                        </a:rPr>
                        <a:t> – 1 ¼ </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a:t>
                      </a:r>
                      <a:endParaRPr lang="en-US" sz="800" b="0" i="0" u="none" strike="noStrike" dirty="0">
                        <a:solidFill>
                          <a:srgbClr val="000000"/>
                        </a:solidFill>
                        <a:effectLst/>
                        <a:latin typeface="Calibri"/>
                      </a:endParaRPr>
                    </a:p>
                  </a:txBody>
                  <a:tcPr marL="9525" marR="9525" marT="9525" marB="0" anchor="b"/>
                </a:tc>
                <a:tc>
                  <a:txBody>
                    <a:bodyPr/>
                    <a:lstStyle/>
                    <a:p>
                      <a:pPr algn="l" fontAlgn="b"/>
                      <a:r>
                        <a:rPr lang="en-US" sz="800" u="none" strike="noStrike" dirty="0">
                          <a:effectLst/>
                        </a:rPr>
                        <a:t>500 – 1 ¼ </a:t>
                      </a:r>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18" name="TextBox 17"/>
          <p:cNvSpPr txBox="1"/>
          <p:nvPr/>
        </p:nvSpPr>
        <p:spPr>
          <a:xfrm>
            <a:off x="652717" y="6134318"/>
            <a:ext cx="3364704" cy="184666"/>
          </a:xfrm>
          <a:prstGeom prst="rect">
            <a:avLst/>
          </a:prstGeom>
          <a:solidFill>
            <a:schemeClr val="tx1"/>
          </a:solidFill>
        </p:spPr>
        <p:txBody>
          <a:bodyPr wrap="none" lIns="0" tIns="0" rIns="0" bIns="0" rtlCol="0">
            <a:spAutoFit/>
          </a:bodyPr>
          <a:lstStyle/>
          <a:p>
            <a:pPr algn="ctr"/>
            <a:r>
              <a:rPr lang="en-US" sz="1200" dirty="0">
                <a:solidFill>
                  <a:schemeClr val="bg1"/>
                </a:solidFill>
              </a:rPr>
              <a:t> RADAR INSTRUMENT APPROACH MINIMUMS</a:t>
            </a:r>
          </a:p>
        </p:txBody>
      </p:sp>
      <p:sp>
        <p:nvSpPr>
          <p:cNvPr id="19" name="TextBox 18"/>
          <p:cNvSpPr txBox="1"/>
          <p:nvPr/>
        </p:nvSpPr>
        <p:spPr>
          <a:xfrm>
            <a:off x="505121" y="5727912"/>
            <a:ext cx="3684662" cy="369332"/>
          </a:xfrm>
          <a:prstGeom prst="rect">
            <a:avLst/>
          </a:prstGeom>
          <a:noFill/>
        </p:spPr>
        <p:txBody>
          <a:bodyPr wrap="square" lIns="0" tIns="0" rIns="0" bIns="0" rtlCol="0">
            <a:spAutoFit/>
          </a:bodyPr>
          <a:lstStyle/>
          <a:p>
            <a:pPr fontAlgn="b">
              <a:spcBef>
                <a:spcPts val="0"/>
              </a:spcBef>
              <a:spcAft>
                <a:spcPts val="0"/>
              </a:spcAft>
              <a:defRPr/>
            </a:pPr>
            <a:r>
              <a:rPr lang="en-US" sz="800" dirty="0">
                <a:latin typeface="Arial Unicode MS" panose="020B0604020202020204" pitchFamily="34" charset="-128"/>
                <a:ea typeface="Arial Unicode MS" panose="020B0604020202020204" pitchFamily="34" charset="-128"/>
                <a:cs typeface="Arial Unicode MS" panose="020B0604020202020204" pitchFamily="34" charset="-128"/>
              </a:rPr>
              <a:t>① When local altimeter not received use Pensacola Regional altimeter setting and increase all DA/MDAs by 80 feet..</a:t>
            </a:r>
          </a:p>
          <a:p>
            <a:pPr fontAlgn="b">
              <a:spcBef>
                <a:spcPts val="0"/>
              </a:spcBef>
              <a:spcAft>
                <a:spcPts val="0"/>
              </a:spcAft>
              <a:defRPr/>
            </a:pPr>
            <a:r>
              <a:rPr lang="en-US" sz="800" dirty="0">
                <a:latin typeface="Arial Unicode MS" panose="020B0604020202020204" pitchFamily="34" charset="-128"/>
                <a:ea typeface="Arial Unicode MS" panose="020B0604020202020204" pitchFamily="34" charset="-128"/>
                <a:cs typeface="Arial Unicode MS" panose="020B0604020202020204" pitchFamily="34" charset="-128"/>
              </a:rPr>
              <a:t>② Circling to runways 17/35 NA at night.</a:t>
            </a:r>
            <a:endParaRPr lang="en-US" sz="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TextBox 19"/>
          <p:cNvSpPr txBox="1"/>
          <p:nvPr/>
        </p:nvSpPr>
        <p:spPr>
          <a:xfrm>
            <a:off x="2057868" y="6494553"/>
            <a:ext cx="362600" cy="215444"/>
          </a:xfrm>
          <a:prstGeom prst="rect">
            <a:avLst/>
          </a:prstGeom>
          <a:noFill/>
        </p:spPr>
        <p:txBody>
          <a:bodyPr wrap="none" rtlCol="0">
            <a:spAutoFit/>
          </a:bodyPr>
          <a:lstStyle/>
          <a:p>
            <a:r>
              <a:rPr lang="en-US" sz="800" dirty="0">
                <a:latin typeface="Bookman Old Style" panose="02050604050505020204" pitchFamily="18" charset="0"/>
              </a:rPr>
              <a:t>VIII</a:t>
            </a:r>
          </a:p>
        </p:txBody>
      </p:sp>
      <p:sp>
        <p:nvSpPr>
          <p:cNvPr id="21" name="TextBox 20"/>
          <p:cNvSpPr txBox="1"/>
          <p:nvPr/>
        </p:nvSpPr>
        <p:spPr>
          <a:xfrm>
            <a:off x="6649382" y="6494498"/>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17</a:t>
            </a:r>
          </a:p>
        </p:txBody>
      </p:sp>
      <p:sp>
        <p:nvSpPr>
          <p:cNvPr id="5" name="Rectangle 4">
            <a:extLst>
              <a:ext uri="{FF2B5EF4-FFF2-40B4-BE49-F238E27FC236}">
                <a16:creationId xmlns:a16="http://schemas.microsoft.com/office/drawing/2014/main" id="{1E8357D4-843E-4BE8-BDDF-08A75C724433}"/>
              </a:ext>
            </a:extLst>
          </p:cNvPr>
          <p:cNvSpPr/>
          <p:nvPr/>
        </p:nvSpPr>
        <p:spPr>
          <a:xfrm>
            <a:off x="6505303" y="6318984"/>
            <a:ext cx="287258" cy="128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229619-CB05-4B5D-98A4-8D75F71BF0AD}"/>
              </a:ext>
            </a:extLst>
          </p:cNvPr>
          <p:cNvSpPr/>
          <p:nvPr/>
        </p:nvSpPr>
        <p:spPr>
          <a:xfrm>
            <a:off x="8403771" y="6318984"/>
            <a:ext cx="526655" cy="141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7744" y="6548749"/>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636599" y="6548749"/>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23" name="TextBox 106"/>
          <p:cNvSpPr txBox="1">
            <a:spLocks noChangeArrowheads="1"/>
          </p:cNvSpPr>
          <p:nvPr/>
        </p:nvSpPr>
        <p:spPr bwMode="auto">
          <a:xfrm>
            <a:off x="4652556" y="275037"/>
            <a:ext cx="3302724" cy="215444"/>
          </a:xfrm>
          <a:prstGeom prst="rect">
            <a:avLst/>
          </a:prstGeom>
          <a:noFill/>
          <a:ln w="9525">
            <a:noFill/>
            <a:miter lim="800000"/>
            <a:headEnd/>
            <a:tailEnd/>
          </a:ln>
        </p:spPr>
        <p:txBody>
          <a:bodyPr wrap="square" lIns="0" tIns="0" rIns="0" bIns="0">
            <a:spAutoFit/>
          </a:bodyPr>
          <a:lstStyle/>
          <a:p>
            <a:r>
              <a:rPr lang="en-US" sz="1400" dirty="0" smtClean="0">
                <a:latin typeface="Calibri" pitchFamily="34" charset="0"/>
              </a:rPr>
              <a:t>CV-3 TACAN (Helicopter) Shipboard Approach</a:t>
            </a:r>
            <a:endParaRPr lang="en-US" sz="2400" dirty="0">
              <a:latin typeface="Calibri" pitchFamily="34" charset="0"/>
            </a:endParaRPr>
          </a:p>
        </p:txBody>
      </p:sp>
      <p:sp>
        <p:nvSpPr>
          <p:cNvPr id="24" name="TextBox 165"/>
          <p:cNvSpPr txBox="1">
            <a:spLocks noChangeArrowheads="1"/>
          </p:cNvSpPr>
          <p:nvPr/>
        </p:nvSpPr>
        <p:spPr bwMode="auto">
          <a:xfrm rot="5400000" flipH="1">
            <a:off x="2581111" y="3247279"/>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25" name="TextBox 165"/>
          <p:cNvSpPr txBox="1">
            <a:spLocks noChangeArrowheads="1"/>
          </p:cNvSpPr>
          <p:nvPr/>
        </p:nvSpPr>
        <p:spPr bwMode="auto">
          <a:xfrm rot="16200000" flipH="1">
            <a:off x="6896991" y="3247279"/>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Tree>
    <p:extLst>
      <p:ext uri="{BB962C8B-B14F-4D97-AF65-F5344CB8AC3E}">
        <p14:creationId xmlns:p14="http://schemas.microsoft.com/office/powerpoint/2010/main" val="2552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0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25" y="122421"/>
            <a:ext cx="4463957" cy="6379511"/>
          </a:xfrm>
          <a:prstGeom prst="rect">
            <a:avLst/>
          </a:prstGeom>
        </p:spPr>
      </p:pic>
      <p:sp>
        <p:nvSpPr>
          <p:cNvPr id="3" name="Rectangle 2"/>
          <p:cNvSpPr/>
          <p:nvPr/>
        </p:nvSpPr>
        <p:spPr>
          <a:xfrm>
            <a:off x="455833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726638" y="122477"/>
            <a:ext cx="4370765" cy="6558453"/>
            <a:chOff x="187568" y="211016"/>
            <a:chExt cx="4370765" cy="6558453"/>
          </a:xfrm>
        </p:grpSpPr>
        <p:sp>
          <p:nvSpPr>
            <p:cNvPr id="6" name="TextBox 5"/>
            <p:cNvSpPr txBox="1"/>
            <p:nvPr/>
          </p:nvSpPr>
          <p:spPr>
            <a:xfrm>
              <a:off x="187568" y="211016"/>
              <a:ext cx="4370765" cy="6140142"/>
            </a:xfrm>
            <a:prstGeom prst="rect">
              <a:avLst/>
            </a:prstGeom>
            <a:noFill/>
          </p:spPr>
          <p:txBody>
            <a:bodyPr wrap="square" rtlCol="0">
              <a:spAutoFit/>
            </a:bodyPr>
            <a:lstStyle/>
            <a:p>
              <a:pPr algn="ctr"/>
              <a:r>
                <a:rPr lang="en-US" sz="1200" u="sng" dirty="0"/>
                <a:t>Example Radar Instrument Approach Communications</a:t>
              </a:r>
            </a:p>
            <a:p>
              <a:pPr algn="ctr"/>
              <a:r>
                <a:rPr lang="en-US" sz="750" dirty="0"/>
                <a:t>Reference:  FAA Order 7110.65U, Chapter 5, Sections 10, 11, and 12</a:t>
              </a:r>
            </a:p>
            <a:p>
              <a:pPr algn="ctr"/>
              <a:endParaRPr lang="en-US" sz="750" dirty="0"/>
            </a:p>
            <a:p>
              <a:pPr algn="ctr"/>
              <a:r>
                <a:rPr lang="en-US" sz="1000" b="1" dirty="0"/>
                <a:t>Initial Contact</a:t>
              </a:r>
            </a:p>
            <a:p>
              <a:pPr algn="ctr"/>
              <a:endParaRPr lang="en-US" sz="1000" b="1" dirty="0"/>
            </a:p>
            <a:p>
              <a:pPr marL="228600" indent="-228600">
                <a:buAutoNum type="arabicPeriod"/>
                <a:tabLst>
                  <a:tab pos="171450" algn="l"/>
                </a:tabLst>
              </a:pPr>
              <a:r>
                <a:rPr lang="en-US" sz="800" dirty="0"/>
                <a:t>(Aircraft call sign), (name of facility) final controller, how do you hear me?</a:t>
              </a:r>
            </a:p>
            <a:p>
              <a:pPr marL="228600" indent="-228600">
                <a:buAutoNum type="arabicPeriod"/>
                <a:tabLst>
                  <a:tab pos="171450" algn="l"/>
                </a:tabLst>
              </a:pPr>
              <a:r>
                <a:rPr lang="en-US" sz="800" dirty="0"/>
                <a:t>(Number) miles (direction) of (airport name) airport, perform landing checks.</a:t>
              </a:r>
            </a:p>
            <a:p>
              <a:pPr marL="228600" indent="-228600">
                <a:buAutoNum type="arabicPeriod"/>
                <a:tabLst>
                  <a:tab pos="171450" algn="l"/>
                </a:tabLst>
              </a:pPr>
              <a:r>
                <a:rPr lang="en-US" sz="800" dirty="0"/>
                <a:t>This will be a (no-gyro) (surveillance/PAR) approach.</a:t>
              </a:r>
            </a:p>
            <a:p>
              <a:pPr marL="228600" indent="-228600">
                <a:buAutoNum type="arabicPeriod"/>
                <a:tabLst>
                  <a:tab pos="171450" algn="l"/>
                </a:tabLst>
              </a:pPr>
              <a:endParaRPr lang="en-US" sz="800" dirty="0"/>
            </a:p>
            <a:p>
              <a:pPr algn="ctr">
                <a:tabLst>
                  <a:tab pos="171450" algn="l"/>
                </a:tabLst>
              </a:pPr>
              <a:r>
                <a:rPr lang="en-US" sz="1000" b="1" dirty="0"/>
                <a:t>Lost Communications</a:t>
              </a:r>
            </a:p>
            <a:p>
              <a:pPr>
                <a:tabLst>
                  <a:tab pos="171450" algn="l"/>
                </a:tabLst>
              </a:pPr>
              <a:endParaRPr lang="en-US" sz="1000" b="1" dirty="0"/>
            </a:p>
            <a:p>
              <a:pPr marL="228600" indent="-228600">
                <a:buAutoNum type="arabicPeriod" startAt="4"/>
                <a:tabLst>
                  <a:tab pos="914400" algn="l"/>
                </a:tabLst>
              </a:pPr>
              <a:r>
                <a:rPr lang="en-US" sz="800" dirty="0"/>
                <a:t>If no transmissions are received for (time interval) in the pattern or (five/fifteen) seconds on the final approach, attempt contact on (frequency) and proceed VFR.  If unable proceed with the (</a:t>
              </a:r>
              <a:r>
                <a:rPr lang="en-US" sz="800" dirty="0" err="1"/>
                <a:t>nonradar</a:t>
              </a:r>
              <a:r>
                <a:rPr lang="en-US" sz="800" dirty="0"/>
                <a:t> approach) maintain (altitude) until established (on/over) the (fix/NAVAID/approach procedure).</a:t>
              </a:r>
            </a:p>
            <a:p>
              <a:pPr marL="228600" indent="-228600">
                <a:buAutoNum type="arabicPeriod" startAt="4"/>
                <a:tabLst>
                  <a:tab pos="914400" algn="l"/>
                </a:tabLst>
              </a:pPr>
              <a:endParaRPr lang="en-US" sz="800" dirty="0"/>
            </a:p>
            <a:p>
              <a:pPr algn="ctr">
                <a:tabLst>
                  <a:tab pos="914400" algn="l"/>
                </a:tabLst>
              </a:pPr>
              <a:r>
                <a:rPr lang="en-US" sz="1000" b="1" dirty="0"/>
                <a:t>Approach to an Uncontrolled Field</a:t>
              </a:r>
            </a:p>
            <a:p>
              <a:pPr algn="ctr">
                <a:tabLst>
                  <a:tab pos="914400" algn="l"/>
                </a:tabLst>
              </a:pPr>
              <a:endParaRPr lang="en-US" sz="1000" b="1" dirty="0"/>
            </a:p>
            <a:p>
              <a:pPr>
                <a:tabLst>
                  <a:tab pos="914400" algn="l"/>
                </a:tabLst>
              </a:pPr>
              <a:r>
                <a:rPr lang="en-US" sz="800" dirty="0"/>
                <a:t>5.    No traffic or landing runway information available for the airport.</a:t>
              </a:r>
            </a:p>
            <a:p>
              <a:pPr marL="228600" indent="-228600">
                <a:buFont typeface="+mj-lt"/>
                <a:buAutoNum type="arabicPeriod"/>
                <a:tabLst>
                  <a:tab pos="914400" algn="l"/>
                </a:tabLst>
              </a:pPr>
              <a:endParaRPr lang="en-US" sz="800" dirty="0"/>
            </a:p>
            <a:p>
              <a:pPr algn="ctr">
                <a:tabLst>
                  <a:tab pos="914400" algn="l"/>
                </a:tabLst>
              </a:pPr>
              <a:r>
                <a:rPr lang="en-US" sz="1000" b="1" dirty="0"/>
                <a:t>No-Gyro PAR Approach</a:t>
              </a:r>
            </a:p>
            <a:p>
              <a:pPr algn="ctr">
                <a:tabLst>
                  <a:tab pos="914400" algn="l"/>
                </a:tabLst>
              </a:pPr>
              <a:endParaRPr lang="en-US" sz="1000" b="1" dirty="0"/>
            </a:p>
            <a:p>
              <a:pPr>
                <a:tabLst>
                  <a:tab pos="914400" algn="l"/>
                </a:tabLst>
              </a:pPr>
              <a:r>
                <a:rPr lang="en-US" sz="800" dirty="0"/>
                <a:t>6.     Make half-standard rate turns.</a:t>
              </a:r>
            </a:p>
            <a:p>
              <a:pPr marL="228600" indent="-228600">
                <a:buFont typeface="+mj-lt"/>
                <a:buAutoNum type="arabicPeriod"/>
                <a:tabLst>
                  <a:tab pos="914400" algn="l"/>
                </a:tabLst>
              </a:pPr>
              <a:endParaRPr lang="en-US" sz="800" dirty="0"/>
            </a:p>
            <a:p>
              <a:pPr algn="ctr">
                <a:tabLst>
                  <a:tab pos="914400" algn="l"/>
                </a:tabLst>
              </a:pPr>
              <a:r>
                <a:rPr lang="en-US" sz="1000" b="1" dirty="0"/>
                <a:t>Approach Guidance</a:t>
              </a:r>
            </a:p>
            <a:p>
              <a:pPr algn="ctr">
                <a:tabLst>
                  <a:tab pos="914400" algn="l"/>
                </a:tabLst>
              </a:pPr>
              <a:endParaRPr lang="en-US" sz="1000" b="1" dirty="0"/>
            </a:p>
            <a:p>
              <a:pPr>
                <a:tabLst>
                  <a:tab pos="914400" algn="l"/>
                </a:tabLst>
              </a:pPr>
              <a:r>
                <a:rPr lang="en-US" sz="800" dirty="0"/>
                <a:t>7.     (Aircraft call sign) do not acknowledge further transmissions.</a:t>
              </a:r>
            </a:p>
            <a:p>
              <a:pPr>
                <a:tabLst>
                  <a:tab pos="914400" algn="l"/>
                </a:tabLst>
              </a:pPr>
              <a:r>
                <a:rPr lang="en-US" sz="800" dirty="0"/>
                <a:t>8.     From (above/on/below) glideslope begin descent.</a:t>
              </a:r>
            </a:p>
            <a:p>
              <a:pPr>
                <a:tabLst>
                  <a:tab pos="914400" algn="l"/>
                </a:tabLst>
              </a:pPr>
              <a:r>
                <a:rPr lang="en-US" sz="800" dirty="0"/>
                <a:t>9.     On or (slightly/well) (above/below) glideslope.  (On/slightly/well) (left/right) of course.</a:t>
              </a:r>
            </a:p>
            <a:p>
              <a:pPr>
                <a:tabLst>
                  <a:tab pos="914400" algn="l"/>
                </a:tabLst>
              </a:pPr>
              <a:r>
                <a:rPr lang="en-US" sz="800" dirty="0"/>
                <a:t>10.   (Aircraft call sign) cleared to land (runway number)</a:t>
              </a:r>
            </a:p>
            <a:p>
              <a:pPr marL="228600" indent="-228600">
                <a:buAutoNum type="arabicPeriod" startAt="11"/>
                <a:tabLst>
                  <a:tab pos="914400" algn="l"/>
                </a:tabLst>
              </a:pPr>
              <a:r>
                <a:rPr lang="en-US" sz="800" dirty="0"/>
                <a:t>(Reason). If runway, approach lights or runway lights not in sight execute (missed </a:t>
              </a:r>
            </a:p>
            <a:p>
              <a:pPr>
                <a:tabLst>
                  <a:tab pos="914400" algn="l"/>
                </a:tabLst>
              </a:pPr>
              <a:r>
                <a:rPr lang="en-US" sz="800" dirty="0"/>
                <a:t>        approach/alternative instructions).</a:t>
              </a:r>
            </a:p>
            <a:p>
              <a:pPr>
                <a:tabLst>
                  <a:tab pos="914400" algn="l"/>
                </a:tabLst>
              </a:pPr>
              <a:endParaRPr lang="en-US" sz="800" dirty="0"/>
            </a:p>
            <a:p>
              <a:pPr algn="ctr">
                <a:tabLst>
                  <a:tab pos="914400" algn="l"/>
                </a:tabLst>
              </a:pPr>
              <a:r>
                <a:rPr lang="en-US" sz="1000" b="1" dirty="0"/>
                <a:t>Note:</a:t>
              </a:r>
            </a:p>
            <a:p>
              <a:pPr marL="227013" indent="-227013" algn="ctr">
                <a:tabLst>
                  <a:tab pos="914400" algn="l"/>
                </a:tabLst>
              </a:pPr>
              <a:r>
                <a:rPr lang="en-US" sz="800" dirty="0"/>
                <a:t>Typical reasons for missed approach instructions:</a:t>
              </a:r>
            </a:p>
            <a:p>
              <a:pPr marL="227013" indent="-227013" algn="ctr">
                <a:tabLst>
                  <a:tab pos="914400" algn="l"/>
                </a:tabLst>
              </a:pPr>
              <a:r>
                <a:rPr lang="en-US" sz="800" dirty="0"/>
                <a:t>“Radar contact lost.”</a:t>
              </a:r>
            </a:p>
            <a:p>
              <a:pPr marL="227013" indent="-227013" algn="ctr">
                <a:tabLst>
                  <a:tab pos="914400" algn="l"/>
                </a:tabLst>
              </a:pPr>
              <a:r>
                <a:rPr lang="en-US" sz="800" dirty="0"/>
                <a:t>“Too high/low for safe approach.”</a:t>
              </a:r>
            </a:p>
            <a:p>
              <a:pPr marL="227013" indent="-227013" algn="ctr">
                <a:tabLst>
                  <a:tab pos="914400" algn="l"/>
                </a:tabLst>
              </a:pPr>
              <a:r>
                <a:rPr lang="en-US" sz="800" dirty="0"/>
                <a:t>“Too far right/left for safe approach.”</a:t>
              </a:r>
            </a:p>
            <a:p>
              <a:pPr marL="227013" indent="-227013" algn="ctr">
                <a:tabLst>
                  <a:tab pos="914400" algn="l"/>
                </a:tabLst>
              </a:pPr>
              <a:endParaRPr lang="en-US" sz="800" dirty="0"/>
            </a:p>
            <a:p>
              <a:pPr marL="227013" indent="-227013" algn="ctr">
                <a:tabLst>
                  <a:tab pos="914400" algn="l"/>
                </a:tabLst>
              </a:pPr>
              <a:r>
                <a:rPr lang="en-US" sz="1000" b="1" dirty="0"/>
                <a:t>GCA Glideslope Estimation</a:t>
              </a:r>
            </a:p>
            <a:p>
              <a:pPr marL="227013" indent="-227013" algn="ctr">
                <a:tabLst>
                  <a:tab pos="914400" algn="l"/>
                </a:tabLst>
              </a:pPr>
              <a:endParaRPr lang="en-US" sz="1000" b="1" dirty="0"/>
            </a:p>
            <a:p>
              <a:pPr marL="227013" indent="-227013" algn="ctr">
                <a:tabLst>
                  <a:tab pos="914400" algn="l"/>
                </a:tabLst>
              </a:pPr>
              <a:r>
                <a:rPr lang="en-US" sz="800" b="1" dirty="0"/>
                <a:t>Note:  </a:t>
              </a:r>
              <a:r>
                <a:rPr lang="en-US" sz="800" dirty="0"/>
                <a:t>VASI or PAPI may be used as a reference for glideslope instructions.</a:t>
              </a:r>
              <a:endParaRPr lang="en-US" sz="800" b="1" dirty="0"/>
            </a:p>
            <a:p>
              <a:pPr marL="227013" indent="-227013" algn="ctr">
                <a:tabLst>
                  <a:tab pos="914400" algn="l"/>
                </a:tabLst>
              </a:pPr>
              <a:endParaRPr lang="en-US" sz="800" dirty="0"/>
            </a:p>
            <a:p>
              <a:pPr>
                <a:tabLst>
                  <a:tab pos="171450" algn="l"/>
                </a:tabLst>
              </a:pPr>
              <a:endParaRPr lang="en-US" sz="800" dirty="0"/>
            </a:p>
          </p:txBody>
        </p:sp>
        <p:sp>
          <p:nvSpPr>
            <p:cNvPr id="8" name="Rectangle 7"/>
            <p:cNvSpPr/>
            <p:nvPr/>
          </p:nvSpPr>
          <p:spPr>
            <a:xfrm>
              <a:off x="257908" y="5963138"/>
              <a:ext cx="4204677" cy="46892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1"/>
              <a:endCxn id="8" idx="3"/>
            </p:cNvCxnSpPr>
            <p:nvPr/>
          </p:nvCxnSpPr>
          <p:spPr>
            <a:xfrm>
              <a:off x="257908" y="6197600"/>
              <a:ext cx="42046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7908" y="5978769"/>
              <a:ext cx="648678" cy="184666"/>
            </a:xfrm>
            <a:prstGeom prst="rect">
              <a:avLst/>
            </a:prstGeom>
            <a:noFill/>
          </p:spPr>
          <p:txBody>
            <a:bodyPr wrap="square" lIns="0" tIns="0" rIns="0" bIns="0" rtlCol="0">
              <a:spAutoFit/>
            </a:bodyPr>
            <a:lstStyle/>
            <a:p>
              <a:pPr algn="ctr"/>
              <a:r>
                <a:rPr lang="en-US" sz="600" b="1" dirty="0"/>
                <a:t>Distance from airfield (NM)</a:t>
              </a:r>
            </a:p>
          </p:txBody>
        </p:sp>
        <p:sp>
          <p:nvSpPr>
            <p:cNvPr id="12" name="TextBox 11"/>
            <p:cNvSpPr txBox="1"/>
            <p:nvPr/>
          </p:nvSpPr>
          <p:spPr>
            <a:xfrm>
              <a:off x="257908" y="6223502"/>
              <a:ext cx="648678" cy="184666"/>
            </a:xfrm>
            <a:prstGeom prst="rect">
              <a:avLst/>
            </a:prstGeom>
            <a:noFill/>
          </p:spPr>
          <p:txBody>
            <a:bodyPr wrap="square" lIns="0" tIns="0" rIns="0" bIns="0" rtlCol="0">
              <a:spAutoFit/>
            </a:bodyPr>
            <a:lstStyle/>
            <a:p>
              <a:pPr algn="ctr"/>
              <a:r>
                <a:rPr lang="en-US" sz="600" b="1" dirty="0"/>
                <a:t>Recommended AGL Altitude (</a:t>
              </a:r>
              <a:r>
                <a:rPr lang="en-US" sz="600" b="1" dirty="0" err="1"/>
                <a:t>ft</a:t>
              </a:r>
              <a:r>
                <a:rPr lang="en-US" sz="600" b="1" dirty="0"/>
                <a:t>)</a:t>
              </a:r>
            </a:p>
          </p:txBody>
        </p:sp>
        <p:cxnSp>
          <p:nvCxnSpPr>
            <p:cNvPr id="14" name="Straight Connector 13"/>
            <p:cNvCxnSpPr/>
            <p:nvPr/>
          </p:nvCxnSpPr>
          <p:spPr>
            <a:xfrm>
              <a:off x="906586" y="5963138"/>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435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33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737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39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341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945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643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247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54941"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85136" y="5963137"/>
              <a:ext cx="0" cy="468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61292" y="5992948"/>
              <a:ext cx="3538148" cy="415498"/>
            </a:xfrm>
            <a:prstGeom prst="rect">
              <a:avLst/>
            </a:prstGeom>
            <a:noFill/>
          </p:spPr>
          <p:txBody>
            <a:bodyPr wrap="none" rtlCol="0">
              <a:spAutoFit/>
            </a:bodyPr>
            <a:lstStyle/>
            <a:p>
              <a:r>
                <a:rPr lang="en-US" sz="600" dirty="0"/>
                <a:t>0            1               2             3              4               5             6              7              8             9            10</a:t>
              </a:r>
            </a:p>
            <a:p>
              <a:endParaRPr lang="en-US" sz="450" dirty="0"/>
            </a:p>
            <a:p>
              <a:endParaRPr lang="en-US" sz="450" dirty="0"/>
            </a:p>
            <a:p>
              <a:r>
                <a:rPr lang="en-US" sz="600" dirty="0"/>
                <a:t>0          319          637         956         1275        1593        1912       2231        2549       2868       3187</a:t>
              </a:r>
            </a:p>
          </p:txBody>
        </p:sp>
        <p:sp>
          <p:nvSpPr>
            <p:cNvPr id="26" name="TextBox 25"/>
            <p:cNvSpPr txBox="1"/>
            <p:nvPr/>
          </p:nvSpPr>
          <p:spPr>
            <a:xfrm>
              <a:off x="2154510" y="6554025"/>
              <a:ext cx="272832"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IX</a:t>
              </a:r>
            </a:p>
          </p:txBody>
        </p:sp>
      </p:grpSp>
      <p:sp>
        <p:nvSpPr>
          <p:cNvPr id="27" name="TextBox 26"/>
          <p:cNvSpPr txBox="1"/>
          <p:nvPr/>
        </p:nvSpPr>
        <p:spPr>
          <a:xfrm>
            <a:off x="2198491" y="6501932"/>
            <a:ext cx="296876"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18</a:t>
            </a:r>
          </a:p>
        </p:txBody>
      </p:sp>
      <p:sp>
        <p:nvSpPr>
          <p:cNvPr id="5" name="Rectangle 4">
            <a:extLst>
              <a:ext uri="{FF2B5EF4-FFF2-40B4-BE49-F238E27FC236}">
                <a16:creationId xmlns:a16="http://schemas.microsoft.com/office/drawing/2014/main" id="{CCB07E41-A373-4384-B5F7-4107CCBF9EEC}"/>
              </a:ext>
            </a:extLst>
          </p:cNvPr>
          <p:cNvSpPr/>
          <p:nvPr/>
        </p:nvSpPr>
        <p:spPr>
          <a:xfrm>
            <a:off x="2198491" y="6319629"/>
            <a:ext cx="296876" cy="17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46315D-45F4-46DB-B6E2-034F81B4AE1A}"/>
              </a:ext>
            </a:extLst>
          </p:cNvPr>
          <p:cNvSpPr/>
          <p:nvPr/>
        </p:nvSpPr>
        <p:spPr>
          <a:xfrm>
            <a:off x="4058195" y="6319629"/>
            <a:ext cx="478464" cy="17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1192" y="6564930"/>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635478" y="6540714"/>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29" name="TextBox 106"/>
          <p:cNvSpPr txBox="1">
            <a:spLocks noChangeArrowheads="1"/>
          </p:cNvSpPr>
          <p:nvPr/>
        </p:nvSpPr>
        <p:spPr bwMode="auto">
          <a:xfrm>
            <a:off x="164376" y="191217"/>
            <a:ext cx="3302724" cy="215444"/>
          </a:xfrm>
          <a:prstGeom prst="rect">
            <a:avLst/>
          </a:prstGeom>
          <a:noFill/>
          <a:ln w="9525">
            <a:noFill/>
            <a:miter lim="800000"/>
            <a:headEnd/>
            <a:tailEnd/>
          </a:ln>
        </p:spPr>
        <p:txBody>
          <a:bodyPr wrap="square" lIns="0" tIns="0" rIns="0" bIns="0">
            <a:spAutoFit/>
          </a:bodyPr>
          <a:lstStyle/>
          <a:p>
            <a:r>
              <a:rPr lang="en-US" sz="1400" dirty="0" smtClean="0">
                <a:latin typeface="Calibri" pitchFamily="34" charset="0"/>
              </a:rPr>
              <a:t>TACAN (Helicopter) Shipboard Approach</a:t>
            </a:r>
            <a:endParaRPr lang="en-US" sz="1400" dirty="0">
              <a:latin typeface="Calibri" pitchFamily="34" charset="0"/>
            </a:endParaRPr>
          </a:p>
        </p:txBody>
      </p:sp>
      <p:sp>
        <p:nvSpPr>
          <p:cNvPr id="30" name="TextBox 165"/>
          <p:cNvSpPr txBox="1">
            <a:spLocks noChangeArrowheads="1"/>
          </p:cNvSpPr>
          <p:nvPr/>
        </p:nvSpPr>
        <p:spPr bwMode="auto">
          <a:xfrm rot="16200000" flipH="1">
            <a:off x="2451252" y="3235232"/>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31" name="TextBox 165"/>
          <p:cNvSpPr txBox="1">
            <a:spLocks noChangeArrowheads="1"/>
          </p:cNvSpPr>
          <p:nvPr/>
        </p:nvSpPr>
        <p:spPr bwMode="auto">
          <a:xfrm rot="5400000" flipH="1">
            <a:off x="-1775579" y="3235232"/>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Tree>
    <p:extLst>
      <p:ext uri="{BB962C8B-B14F-4D97-AF65-F5344CB8AC3E}">
        <p14:creationId xmlns:p14="http://schemas.microsoft.com/office/powerpoint/2010/main" val="415298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0" name="Group 339"/>
          <p:cNvGrpSpPr/>
          <p:nvPr/>
        </p:nvGrpSpPr>
        <p:grpSpPr>
          <a:xfrm>
            <a:off x="2288044" y="5490127"/>
            <a:ext cx="153549" cy="241240"/>
            <a:chOff x="5138887" y="4042585"/>
            <a:chExt cx="153549" cy="241240"/>
          </a:xfrm>
        </p:grpSpPr>
        <p:sp>
          <p:nvSpPr>
            <p:cNvPr id="341" name="Isosceles Triangle 340"/>
            <p:cNvSpPr/>
            <p:nvPr/>
          </p:nvSpPr>
          <p:spPr>
            <a:xfrm rot="10800000">
              <a:off x="5142807" y="4145280"/>
              <a:ext cx="149629" cy="13854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p:cNvSpPr/>
            <p:nvPr/>
          </p:nvSpPr>
          <p:spPr>
            <a:xfrm rot="7134642" flipH="1" flipV="1">
              <a:off x="5122962" y="4058510"/>
              <a:ext cx="152421" cy="1205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TextBox 48"/>
          <p:cNvSpPr txBox="1">
            <a:spLocks noChangeArrowheads="1"/>
          </p:cNvSpPr>
          <p:nvPr/>
        </p:nvSpPr>
        <p:spPr bwMode="auto">
          <a:xfrm>
            <a:off x="3821182" y="4936852"/>
            <a:ext cx="277320" cy="2462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GYVER</a:t>
            </a:r>
          </a:p>
          <a:p>
            <a:pPr algn="ctr"/>
            <a:r>
              <a:rPr lang="en-US" sz="800" dirty="0">
                <a:latin typeface="Calibri" pitchFamily="34" charset="0"/>
              </a:rPr>
              <a:t>NBJ  7</a:t>
            </a:r>
          </a:p>
        </p:txBody>
      </p:sp>
      <p:sp>
        <p:nvSpPr>
          <p:cNvPr id="12290" name="TextBox 48"/>
          <p:cNvSpPr txBox="1">
            <a:spLocks noChangeArrowheads="1"/>
          </p:cNvSpPr>
          <p:nvPr/>
        </p:nvSpPr>
        <p:spPr bwMode="auto">
          <a:xfrm>
            <a:off x="3167962" y="2426375"/>
            <a:ext cx="280526" cy="346249"/>
          </a:xfrm>
          <a:prstGeom prst="rect">
            <a:avLst/>
          </a:prstGeom>
          <a:solidFill>
            <a:schemeClr val="bg1"/>
          </a:solidFill>
          <a:ln w="9525">
            <a:noFill/>
            <a:miter lim="800000"/>
            <a:headEnd/>
            <a:tailEnd/>
          </a:ln>
        </p:spPr>
        <p:txBody>
          <a:bodyPr wrap="none" lIns="0" tIns="0" rIns="0" bIns="0">
            <a:spAutoFit/>
          </a:bodyPr>
          <a:lstStyle/>
          <a:p>
            <a:pPr algn="ctr"/>
            <a:r>
              <a:rPr lang="en-US" sz="750" dirty="0">
                <a:latin typeface="Calibri" pitchFamily="34" charset="0"/>
              </a:rPr>
              <a:t>(IAF)</a:t>
            </a:r>
          </a:p>
          <a:p>
            <a:pPr algn="ctr"/>
            <a:r>
              <a:rPr lang="en-US" sz="750" dirty="0">
                <a:latin typeface="Calibri" pitchFamily="34" charset="0"/>
              </a:rPr>
              <a:t>JAMJM</a:t>
            </a:r>
          </a:p>
          <a:p>
            <a:pPr algn="ctr"/>
            <a:r>
              <a:rPr lang="en-US" sz="750" dirty="0">
                <a:latin typeface="Calibri" pitchFamily="34" charset="0"/>
              </a:rPr>
              <a:t>NBJ  5</a:t>
            </a:r>
          </a:p>
        </p:txBody>
      </p:sp>
      <p:sp>
        <p:nvSpPr>
          <p:cNvPr id="12292" name="TextBox 98"/>
          <p:cNvSpPr txBox="1">
            <a:spLocks noChangeArrowheads="1"/>
          </p:cNvSpPr>
          <p:nvPr/>
        </p:nvSpPr>
        <p:spPr bwMode="auto">
          <a:xfrm>
            <a:off x="3088710" y="326967"/>
            <a:ext cx="1351331"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TACAN-A</a:t>
            </a:r>
          </a:p>
          <a:p>
            <a:pPr algn="r"/>
            <a:r>
              <a:rPr lang="en-US" sz="1000" dirty="0">
                <a:latin typeface="Calibri" pitchFamily="34" charset="0"/>
              </a:rPr>
              <a:t>BAY MINETTE MUNI (1R8)</a:t>
            </a:r>
          </a:p>
        </p:txBody>
      </p:sp>
      <p:sp>
        <p:nvSpPr>
          <p:cNvPr id="103" name="Rectangle 102"/>
          <p:cNvSpPr/>
          <p:nvPr/>
        </p:nvSpPr>
        <p:spPr>
          <a:xfrm>
            <a:off x="241964" y="691963"/>
            <a:ext cx="4198143" cy="56965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12294" name="TextBox 106"/>
          <p:cNvSpPr txBox="1">
            <a:spLocks noChangeArrowheads="1"/>
          </p:cNvSpPr>
          <p:nvPr/>
        </p:nvSpPr>
        <p:spPr bwMode="auto">
          <a:xfrm>
            <a:off x="249719" y="159453"/>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BAY MINETTE, ALABAMA</a:t>
            </a:r>
          </a:p>
        </p:txBody>
      </p:sp>
      <p:sp>
        <p:nvSpPr>
          <p:cNvPr id="12295" name="TextBox 76"/>
          <p:cNvSpPr txBox="1">
            <a:spLocks noChangeArrowheads="1"/>
          </p:cNvSpPr>
          <p:nvPr/>
        </p:nvSpPr>
        <p:spPr bwMode="auto">
          <a:xfrm>
            <a:off x="242439" y="350993"/>
            <a:ext cx="619120"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TACAN NBJ</a:t>
            </a:r>
          </a:p>
          <a:p>
            <a:pPr algn="ctr"/>
            <a:r>
              <a:rPr lang="en-US" sz="1000" dirty="0">
                <a:latin typeface="Calibri" pitchFamily="34" charset="0"/>
              </a:rPr>
              <a:t>Chan</a:t>
            </a:r>
            <a:r>
              <a:rPr lang="en-US" sz="1000" b="1" dirty="0">
                <a:latin typeface="Calibri" pitchFamily="34" charset="0"/>
              </a:rPr>
              <a:t> 60 </a:t>
            </a:r>
          </a:p>
        </p:txBody>
      </p:sp>
      <p:sp>
        <p:nvSpPr>
          <p:cNvPr id="12296" name="TextBox 79"/>
          <p:cNvSpPr txBox="1">
            <a:spLocks noChangeArrowheads="1"/>
          </p:cNvSpPr>
          <p:nvPr/>
        </p:nvSpPr>
        <p:spPr bwMode="auto">
          <a:xfrm>
            <a:off x="861095" y="350993"/>
            <a:ext cx="484367"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300° </a:t>
            </a:r>
          </a:p>
        </p:txBody>
      </p:sp>
      <p:sp>
        <p:nvSpPr>
          <p:cNvPr id="83" name="TextBox 82"/>
          <p:cNvSpPr txBox="1"/>
          <p:nvPr/>
        </p:nvSpPr>
        <p:spPr>
          <a:xfrm>
            <a:off x="1365793" y="354840"/>
            <a:ext cx="720860"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N/A</a:t>
            </a:r>
          </a:p>
          <a:p>
            <a:pPr fontAlgn="auto">
              <a:spcBef>
                <a:spcPts val="0"/>
              </a:spcBef>
              <a:spcAft>
                <a:spcPts val="0"/>
              </a:spcAft>
              <a:defRPr/>
            </a:pPr>
            <a:r>
              <a:rPr lang="en-US" sz="650" dirty="0">
                <a:latin typeface="+mn-lt"/>
                <a:cs typeface="+mn-cs"/>
              </a:rPr>
              <a:t>TDZE                    </a:t>
            </a:r>
            <a:r>
              <a:rPr lang="en-US" sz="650" b="1" dirty="0">
                <a:latin typeface="+mn-lt"/>
                <a:cs typeface="+mn-cs"/>
              </a:rPr>
              <a:t> N/A</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248</a:t>
            </a:r>
            <a:endParaRPr lang="en-US" sz="650" dirty="0">
              <a:latin typeface="+mn-lt"/>
              <a:cs typeface="+mn-cs"/>
            </a:endParaRPr>
          </a:p>
        </p:txBody>
      </p:sp>
      <p:sp>
        <p:nvSpPr>
          <p:cNvPr id="12298" name="TextBox 83"/>
          <p:cNvSpPr txBox="1">
            <a:spLocks noChangeArrowheads="1"/>
          </p:cNvSpPr>
          <p:nvPr/>
        </p:nvSpPr>
        <p:spPr bwMode="auto">
          <a:xfrm>
            <a:off x="563577" y="715166"/>
            <a:ext cx="2006515" cy="646331"/>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Use KMOB altimeter setting; if not received use KBFM altimeter setting and increase all MDA’s 20ft. Aircraft are granted an exemption from AIM 1-1-19, f(1)b for this approach only and may simulate NBJ by manually entering N 30°43.37’ W 87°32.62’. If flown with GPS, then RNP is 0.3NM.</a:t>
            </a:r>
          </a:p>
        </p:txBody>
      </p:sp>
      <p:sp>
        <p:nvSpPr>
          <p:cNvPr id="12299" name="TextBox 84"/>
          <p:cNvSpPr txBox="1">
            <a:spLocks noChangeArrowheads="1"/>
          </p:cNvSpPr>
          <p:nvPr/>
        </p:nvSpPr>
        <p:spPr bwMode="auto">
          <a:xfrm>
            <a:off x="2616514" y="901057"/>
            <a:ext cx="1834069" cy="261610"/>
          </a:xfrm>
          <a:prstGeom prst="rect">
            <a:avLst/>
          </a:prstGeom>
          <a:noFill/>
          <a:ln w="9525">
            <a:noFill/>
            <a:miter lim="800000"/>
            <a:headEnd/>
            <a:tailEnd/>
          </a:ln>
        </p:spPr>
        <p:txBody>
          <a:bodyPr wrap="square" lIns="0" tIns="0" rIns="0" bIns="0">
            <a:spAutoFit/>
          </a:bodyPr>
          <a:lstStyle/>
          <a:p>
            <a:r>
              <a:rPr lang="en-US" sz="850" dirty="0">
                <a:latin typeface="Calibri" pitchFamily="34" charset="0"/>
              </a:rPr>
              <a:t>MISSED APPROACH: Climbing left turn to 2500 direct GRACE INT and hold.</a:t>
            </a:r>
          </a:p>
        </p:txBody>
      </p:sp>
      <p:cxnSp>
        <p:nvCxnSpPr>
          <p:cNvPr id="93" name="Straight Connector 92"/>
          <p:cNvCxnSpPr/>
          <p:nvPr/>
        </p:nvCxnSpPr>
        <p:spPr>
          <a:xfrm>
            <a:off x="1336682" y="5882640"/>
            <a:ext cx="30970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338718" y="6035040"/>
            <a:ext cx="30950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302" name="TextBox 98"/>
          <p:cNvSpPr txBox="1">
            <a:spLocks noChangeArrowheads="1"/>
          </p:cNvSpPr>
          <p:nvPr/>
        </p:nvSpPr>
        <p:spPr bwMode="auto">
          <a:xfrm>
            <a:off x="1358767" y="6047745"/>
            <a:ext cx="666745"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CATEGORY</a:t>
            </a:r>
          </a:p>
        </p:txBody>
      </p:sp>
      <p:sp>
        <p:nvSpPr>
          <p:cNvPr id="12303" name="TextBox 100"/>
          <p:cNvSpPr txBox="1">
            <a:spLocks noChangeArrowheads="1"/>
          </p:cNvSpPr>
          <p:nvPr/>
        </p:nvSpPr>
        <p:spPr bwMode="auto">
          <a:xfrm>
            <a:off x="1362095" y="6232900"/>
            <a:ext cx="625775"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CIRCLING</a:t>
            </a:r>
          </a:p>
        </p:txBody>
      </p:sp>
      <p:sp>
        <p:nvSpPr>
          <p:cNvPr id="12304" name="TextBox 110"/>
          <p:cNvSpPr txBox="1">
            <a:spLocks noChangeArrowheads="1"/>
          </p:cNvSpPr>
          <p:nvPr/>
        </p:nvSpPr>
        <p:spPr bwMode="auto">
          <a:xfrm>
            <a:off x="2276350" y="6049332"/>
            <a:ext cx="117078"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12305" name="TextBox 111"/>
          <p:cNvSpPr txBox="1">
            <a:spLocks noChangeArrowheads="1"/>
          </p:cNvSpPr>
          <p:nvPr/>
        </p:nvSpPr>
        <p:spPr bwMode="auto">
          <a:xfrm>
            <a:off x="2912844" y="6049332"/>
            <a:ext cx="56106"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B</a:t>
            </a:r>
          </a:p>
        </p:txBody>
      </p:sp>
      <p:sp>
        <p:nvSpPr>
          <p:cNvPr id="12306" name="TextBox 112"/>
          <p:cNvSpPr txBox="1">
            <a:spLocks noChangeArrowheads="1"/>
          </p:cNvSpPr>
          <p:nvPr/>
        </p:nvSpPr>
        <p:spPr bwMode="auto">
          <a:xfrm>
            <a:off x="3555048" y="6049332"/>
            <a:ext cx="54502"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C</a:t>
            </a:r>
          </a:p>
        </p:txBody>
      </p:sp>
      <p:sp>
        <p:nvSpPr>
          <p:cNvPr id="12307" name="TextBox 113"/>
          <p:cNvSpPr txBox="1">
            <a:spLocks noChangeArrowheads="1"/>
          </p:cNvSpPr>
          <p:nvPr/>
        </p:nvSpPr>
        <p:spPr bwMode="auto">
          <a:xfrm>
            <a:off x="4119439" y="6049332"/>
            <a:ext cx="62518"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D</a:t>
            </a:r>
          </a:p>
        </p:txBody>
      </p:sp>
      <p:cxnSp>
        <p:nvCxnSpPr>
          <p:cNvPr id="117" name="Straight Connector 116"/>
          <p:cNvCxnSpPr/>
          <p:nvPr/>
        </p:nvCxnSpPr>
        <p:spPr>
          <a:xfrm>
            <a:off x="2624009" y="6035040"/>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310" name="TextBox 122"/>
          <p:cNvSpPr txBox="1">
            <a:spLocks noChangeArrowheads="1"/>
          </p:cNvSpPr>
          <p:nvPr/>
        </p:nvSpPr>
        <p:spPr bwMode="auto">
          <a:xfrm>
            <a:off x="2019880" y="6213533"/>
            <a:ext cx="1228015" cy="153888"/>
          </a:xfrm>
          <a:prstGeom prst="rect">
            <a:avLst/>
          </a:prstGeom>
          <a:noFill/>
          <a:ln w="9525">
            <a:noFill/>
            <a:miter lim="800000"/>
            <a:headEnd/>
            <a:tailEnd/>
          </a:ln>
        </p:spPr>
        <p:txBody>
          <a:bodyPr wrap="square" lIns="0" tIns="0" rIns="0" bIns="0" anchor="t">
            <a:spAutoFit/>
          </a:bodyPr>
          <a:lstStyle/>
          <a:p>
            <a:pPr algn="ctr"/>
            <a:r>
              <a:rPr lang="en-US" sz="1000" dirty="0">
                <a:latin typeface="Calibri" pitchFamily="34" charset="0"/>
              </a:rPr>
              <a:t> 750-1       </a:t>
            </a:r>
            <a:r>
              <a:rPr lang="en-US" sz="800" dirty="0">
                <a:latin typeface="Calibri" pitchFamily="34" charset="0"/>
              </a:rPr>
              <a:t>502         (600-1)</a:t>
            </a:r>
          </a:p>
        </p:txBody>
      </p:sp>
      <p:sp>
        <p:nvSpPr>
          <p:cNvPr id="112" name="Rectangle 111"/>
          <p:cNvSpPr/>
          <p:nvPr/>
        </p:nvSpPr>
        <p:spPr>
          <a:xfrm>
            <a:off x="241964" y="320040"/>
            <a:ext cx="1847755" cy="3719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853939" y="324803"/>
            <a:ext cx="0" cy="36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349244" y="318453"/>
            <a:ext cx="0" cy="373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45375" y="1361758"/>
            <a:ext cx="4194732" cy="3185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18" name="TextBox 143"/>
          <p:cNvSpPr txBox="1">
            <a:spLocks noChangeArrowheads="1"/>
          </p:cNvSpPr>
          <p:nvPr/>
        </p:nvSpPr>
        <p:spPr bwMode="auto">
          <a:xfrm>
            <a:off x="240217" y="1387380"/>
            <a:ext cx="1051892"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MOBILE RGNL ASOS</a:t>
            </a:r>
            <a:endParaRPr lang="en-US" sz="900" b="1" dirty="0">
              <a:latin typeface="Calibri" pitchFamily="34" charset="0"/>
            </a:endParaRPr>
          </a:p>
          <a:p>
            <a:pPr algn="ctr"/>
            <a:r>
              <a:rPr lang="en-US" sz="900" b="1" dirty="0">
                <a:latin typeface="Calibri" pitchFamily="34" charset="0"/>
              </a:rPr>
              <a:t>124.75</a:t>
            </a:r>
            <a:endParaRPr lang="en-US" sz="900" dirty="0">
              <a:latin typeface="Calibri" pitchFamily="34" charset="0"/>
            </a:endParaRPr>
          </a:p>
        </p:txBody>
      </p:sp>
      <p:sp>
        <p:nvSpPr>
          <p:cNvPr id="12319" name="TextBox 144"/>
          <p:cNvSpPr txBox="1">
            <a:spLocks noChangeArrowheads="1"/>
          </p:cNvSpPr>
          <p:nvPr/>
        </p:nvSpPr>
        <p:spPr bwMode="auto">
          <a:xfrm>
            <a:off x="2388412" y="1387380"/>
            <a:ext cx="1170950"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WESTERN COMMON</a:t>
            </a:r>
          </a:p>
          <a:p>
            <a:pPr algn="ctr"/>
            <a:r>
              <a:rPr lang="en-US" sz="900" b="1" dirty="0">
                <a:latin typeface="Calibri" pitchFamily="34" charset="0"/>
              </a:rPr>
              <a:t>311.4 </a:t>
            </a:r>
            <a:r>
              <a:rPr lang="en-US" sz="900" dirty="0">
                <a:latin typeface="Calibri" pitchFamily="34" charset="0"/>
              </a:rPr>
              <a:t>/</a:t>
            </a:r>
            <a:r>
              <a:rPr lang="en-US" sz="900" b="1" dirty="0">
                <a:latin typeface="Calibri" pitchFamily="34" charset="0"/>
              </a:rPr>
              <a:t> </a:t>
            </a:r>
            <a:r>
              <a:rPr lang="en-US" sz="900" dirty="0">
                <a:latin typeface="Calibri" pitchFamily="34" charset="0"/>
              </a:rPr>
              <a:t>CH 19</a:t>
            </a:r>
          </a:p>
        </p:txBody>
      </p:sp>
      <p:sp>
        <p:nvSpPr>
          <p:cNvPr id="12320" name="TextBox 145"/>
          <p:cNvSpPr txBox="1">
            <a:spLocks noChangeArrowheads="1"/>
          </p:cNvSpPr>
          <p:nvPr/>
        </p:nvSpPr>
        <p:spPr bwMode="auto">
          <a:xfrm>
            <a:off x="1271111" y="1387380"/>
            <a:ext cx="1066370"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MOBILE APP CON</a:t>
            </a:r>
          </a:p>
          <a:p>
            <a:pPr algn="ctr"/>
            <a:r>
              <a:rPr lang="en-US" sz="900" b="1" dirty="0">
                <a:latin typeface="Calibri" pitchFamily="34" charset="0"/>
              </a:rPr>
              <a:t>118.5   269.3</a:t>
            </a:r>
          </a:p>
        </p:txBody>
      </p:sp>
      <p:sp>
        <p:nvSpPr>
          <p:cNvPr id="12321" name="TextBox 146"/>
          <p:cNvSpPr txBox="1">
            <a:spLocks noChangeArrowheads="1"/>
          </p:cNvSpPr>
          <p:nvPr/>
        </p:nvSpPr>
        <p:spPr bwMode="auto">
          <a:xfrm>
            <a:off x="3609550" y="1387380"/>
            <a:ext cx="825246"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UNICOM</a:t>
            </a:r>
          </a:p>
          <a:p>
            <a:pPr algn="ctr"/>
            <a:r>
              <a:rPr lang="en-US" sz="900" b="1" dirty="0">
                <a:latin typeface="Calibri" pitchFamily="34" charset="0"/>
              </a:rPr>
              <a:t>122.8 </a:t>
            </a:r>
            <a:r>
              <a:rPr lang="en-US" sz="900" dirty="0">
                <a:latin typeface="Calibri" pitchFamily="34" charset="0"/>
              </a:rPr>
              <a:t>(CTAF)</a:t>
            </a:r>
            <a:endParaRPr lang="en-US" sz="900" b="1" dirty="0">
              <a:latin typeface="Calibri" pitchFamily="34" charset="0"/>
            </a:endParaRPr>
          </a:p>
        </p:txBody>
      </p:sp>
      <p:cxnSp>
        <p:nvCxnSpPr>
          <p:cNvPr id="163" name="Straight Connector 162"/>
          <p:cNvCxnSpPr/>
          <p:nvPr/>
        </p:nvCxnSpPr>
        <p:spPr>
          <a:xfrm>
            <a:off x="1280982" y="1365941"/>
            <a:ext cx="0" cy="31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606958" y="1365941"/>
            <a:ext cx="0" cy="31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27" name="TextBox 106"/>
          <p:cNvSpPr txBox="1">
            <a:spLocks noChangeArrowheads="1"/>
          </p:cNvSpPr>
          <p:nvPr/>
        </p:nvSpPr>
        <p:spPr bwMode="auto">
          <a:xfrm>
            <a:off x="245375" y="6379743"/>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BAY MINETTE, ALABAMA</a:t>
            </a:r>
          </a:p>
        </p:txBody>
      </p:sp>
      <p:sp>
        <p:nvSpPr>
          <p:cNvPr id="12328" name="TextBox 98"/>
          <p:cNvSpPr txBox="1">
            <a:spLocks noChangeArrowheads="1"/>
          </p:cNvSpPr>
          <p:nvPr/>
        </p:nvSpPr>
        <p:spPr bwMode="auto">
          <a:xfrm>
            <a:off x="3098485" y="6370026"/>
            <a:ext cx="1351331"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BAY MINETTE MUNI (1R8)</a:t>
            </a:r>
          </a:p>
          <a:p>
            <a:pPr algn="r"/>
            <a:r>
              <a:rPr lang="en-US" sz="1400" dirty="0">
                <a:latin typeface="Calibri" pitchFamily="34" charset="0"/>
              </a:rPr>
              <a:t>TACAN-A</a:t>
            </a:r>
          </a:p>
        </p:txBody>
      </p:sp>
      <p:sp>
        <p:nvSpPr>
          <p:cNvPr id="50" name="5-Point Star 49"/>
          <p:cNvSpPr/>
          <p:nvPr/>
        </p:nvSpPr>
        <p:spPr>
          <a:xfrm>
            <a:off x="2232212" y="1415734"/>
            <a:ext cx="76200" cy="762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2" name="Straight Connector 51"/>
          <p:cNvCxnSpPr/>
          <p:nvPr/>
        </p:nvCxnSpPr>
        <p:spPr>
          <a:xfrm>
            <a:off x="2562729" y="701040"/>
            <a:ext cx="5645" cy="6540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336150" y="6187441"/>
            <a:ext cx="3103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47894" y="6036781"/>
            <a:ext cx="0" cy="34836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247317" y="6180513"/>
            <a:ext cx="623455" cy="207749"/>
          </a:xfrm>
          <a:prstGeom prst="rect">
            <a:avLst/>
          </a:prstGeom>
          <a:noFill/>
        </p:spPr>
        <p:txBody>
          <a:bodyPr lIns="0" tIns="0" rIns="0" bIns="0">
            <a:spAutoFit/>
          </a:bodyPr>
          <a:lstStyle/>
          <a:p>
            <a:pPr algn="ctr" fontAlgn="auto">
              <a:spcBef>
                <a:spcPts val="0"/>
              </a:spcBef>
              <a:spcAft>
                <a:spcPts val="0"/>
              </a:spcAft>
              <a:defRPr/>
            </a:pPr>
            <a:r>
              <a:rPr lang="en-US" sz="800" dirty="0">
                <a:latin typeface="+mn-lt"/>
                <a:cs typeface="+mn-cs"/>
              </a:rPr>
              <a:t>750-1 ¾ </a:t>
            </a:r>
          </a:p>
          <a:p>
            <a:pPr algn="ctr" fontAlgn="auto">
              <a:spcBef>
                <a:spcPts val="0"/>
              </a:spcBef>
              <a:spcAft>
                <a:spcPts val="0"/>
              </a:spcAft>
              <a:defRPr/>
            </a:pPr>
            <a:r>
              <a:rPr lang="en-US" sz="550" dirty="0">
                <a:latin typeface="+mn-lt"/>
                <a:cs typeface="+mn-cs"/>
              </a:rPr>
              <a:t>502  (600-1 ¾) </a:t>
            </a:r>
          </a:p>
        </p:txBody>
      </p:sp>
      <p:sp>
        <p:nvSpPr>
          <p:cNvPr id="12334" name="TextBox 66"/>
          <p:cNvSpPr txBox="1">
            <a:spLocks noChangeArrowheads="1"/>
          </p:cNvSpPr>
          <p:nvPr/>
        </p:nvSpPr>
        <p:spPr bwMode="auto">
          <a:xfrm>
            <a:off x="3876451" y="6232106"/>
            <a:ext cx="558893" cy="12311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NA</a:t>
            </a:r>
          </a:p>
        </p:txBody>
      </p:sp>
      <p:cxnSp>
        <p:nvCxnSpPr>
          <p:cNvPr id="68" name="Straight Connector 67"/>
          <p:cNvCxnSpPr/>
          <p:nvPr/>
        </p:nvCxnSpPr>
        <p:spPr>
          <a:xfrm>
            <a:off x="3878129" y="6040162"/>
            <a:ext cx="0" cy="34636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015988" y="6040162"/>
            <a:ext cx="0" cy="34636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339" name="TextBox 165"/>
          <p:cNvSpPr txBox="1">
            <a:spLocks noChangeArrowheads="1"/>
          </p:cNvSpPr>
          <p:nvPr/>
        </p:nvSpPr>
        <p:spPr bwMode="auto">
          <a:xfrm rot="16200000" flipH="1">
            <a:off x="2477129" y="3297445"/>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12340" name="TextBox 165"/>
          <p:cNvSpPr txBox="1">
            <a:spLocks noChangeArrowheads="1"/>
          </p:cNvSpPr>
          <p:nvPr/>
        </p:nvSpPr>
        <p:spPr bwMode="auto">
          <a:xfrm rot="5400000" flipH="1">
            <a:off x="-1664149" y="3367286"/>
            <a:ext cx="3712230" cy="153888"/>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***FOR TRAINING ONLY -- VFR ONLY***</a:t>
            </a:r>
          </a:p>
        </p:txBody>
      </p:sp>
      <p:sp>
        <p:nvSpPr>
          <p:cNvPr id="53" name="Oval 52"/>
          <p:cNvSpPr/>
          <p:nvPr/>
        </p:nvSpPr>
        <p:spPr>
          <a:xfrm>
            <a:off x="301502" y="3812540"/>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reeform 53"/>
          <p:cNvSpPr/>
          <p:nvPr/>
        </p:nvSpPr>
        <p:spPr>
          <a:xfrm rot="60000">
            <a:off x="525339" y="4052253"/>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TextBox 54"/>
          <p:cNvSpPr txBox="1"/>
          <p:nvPr/>
        </p:nvSpPr>
        <p:spPr>
          <a:xfrm>
            <a:off x="489619" y="3918109"/>
            <a:ext cx="285750" cy="123825"/>
          </a:xfrm>
          <a:prstGeom prst="rect">
            <a:avLst/>
          </a:prstGeom>
          <a:noFill/>
          <a:ln w="6350">
            <a:solidFill>
              <a:schemeClr val="tx1"/>
            </a:solidFill>
          </a:ln>
        </p:spPr>
        <p:txBody>
          <a:bodyPr lIns="0" tIns="0" rIns="0" bIns="0">
            <a:spAutoFit/>
          </a:bodyPr>
          <a:lstStyle/>
          <a:p>
            <a:pPr algn="ctr">
              <a:defRPr/>
            </a:pPr>
            <a:r>
              <a:rPr lang="en-US" sz="800" dirty="0">
                <a:latin typeface="+mn-lt"/>
              </a:rPr>
              <a:t>3100</a:t>
            </a:r>
          </a:p>
        </p:txBody>
      </p:sp>
      <p:sp>
        <p:nvSpPr>
          <p:cNvPr id="172" name="Rectangle 171"/>
          <p:cNvSpPr/>
          <p:nvPr/>
        </p:nvSpPr>
        <p:spPr>
          <a:xfrm rot="21181387" flipV="1">
            <a:off x="303208" y="1942059"/>
            <a:ext cx="432882" cy="45719"/>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TextBox 179"/>
          <p:cNvSpPr txBox="1"/>
          <p:nvPr/>
        </p:nvSpPr>
        <p:spPr>
          <a:xfrm>
            <a:off x="906497" y="1774892"/>
            <a:ext cx="359073" cy="230832"/>
          </a:xfrm>
          <a:prstGeom prst="rect">
            <a:avLst/>
          </a:prstGeom>
          <a:noFill/>
        </p:spPr>
        <p:txBody>
          <a:bodyPr wrap="none" lIns="0" tIns="0" rIns="0" bIns="0">
            <a:spAutoFit/>
          </a:bodyPr>
          <a:lstStyle/>
          <a:p>
            <a:pPr algn="ctr">
              <a:defRPr/>
            </a:pPr>
            <a:r>
              <a:rPr lang="en-US" sz="750" dirty="0">
                <a:latin typeface="+mn-lt"/>
              </a:rPr>
              <a:t>RONIN</a:t>
            </a:r>
          </a:p>
          <a:p>
            <a:pPr algn="ctr">
              <a:defRPr/>
            </a:pPr>
            <a:r>
              <a:rPr lang="en-US" sz="750" dirty="0">
                <a:latin typeface="+mn-lt"/>
              </a:rPr>
              <a:t>NBJ  17.5</a:t>
            </a:r>
          </a:p>
        </p:txBody>
      </p:sp>
      <p:sp>
        <p:nvSpPr>
          <p:cNvPr id="181" name="TextBox 180"/>
          <p:cNvSpPr txBox="1"/>
          <p:nvPr/>
        </p:nvSpPr>
        <p:spPr>
          <a:xfrm>
            <a:off x="1014676" y="2641999"/>
            <a:ext cx="286937" cy="230832"/>
          </a:xfrm>
          <a:prstGeom prst="rect">
            <a:avLst/>
          </a:prstGeom>
          <a:noFill/>
        </p:spPr>
        <p:txBody>
          <a:bodyPr wrap="none" lIns="0" tIns="0" rIns="0" bIns="0">
            <a:spAutoFit/>
          </a:bodyPr>
          <a:lstStyle/>
          <a:p>
            <a:pPr algn="ctr">
              <a:defRPr/>
            </a:pPr>
            <a:r>
              <a:rPr lang="en-US" sz="750" dirty="0">
                <a:latin typeface="+mn-lt"/>
              </a:rPr>
              <a:t>SLABB</a:t>
            </a:r>
          </a:p>
          <a:p>
            <a:pPr algn="ctr">
              <a:defRPr/>
            </a:pPr>
            <a:r>
              <a:rPr lang="en-US" sz="750" dirty="0">
                <a:latin typeface="+mn-lt"/>
              </a:rPr>
              <a:t>NBJ  13</a:t>
            </a:r>
          </a:p>
        </p:txBody>
      </p:sp>
      <p:sp>
        <p:nvSpPr>
          <p:cNvPr id="182" name="TextBox 48"/>
          <p:cNvSpPr txBox="1">
            <a:spLocks noChangeArrowheads="1"/>
          </p:cNvSpPr>
          <p:nvPr/>
        </p:nvSpPr>
        <p:spPr bwMode="auto">
          <a:xfrm>
            <a:off x="2485871" y="2744516"/>
            <a:ext cx="261289" cy="346249"/>
          </a:xfrm>
          <a:prstGeom prst="rect">
            <a:avLst/>
          </a:prstGeom>
          <a:solidFill>
            <a:schemeClr val="bg1"/>
          </a:solidFill>
          <a:ln w="9525">
            <a:noFill/>
            <a:miter lim="800000"/>
            <a:headEnd/>
            <a:tailEnd/>
          </a:ln>
        </p:spPr>
        <p:txBody>
          <a:bodyPr wrap="none" lIns="0" tIns="0" rIns="0" bIns="0">
            <a:spAutoFit/>
          </a:bodyPr>
          <a:lstStyle/>
          <a:p>
            <a:pPr algn="ctr"/>
            <a:r>
              <a:rPr lang="en-US" sz="750" dirty="0">
                <a:latin typeface="Calibri" pitchFamily="34" charset="0"/>
              </a:rPr>
              <a:t>(IF)</a:t>
            </a:r>
          </a:p>
          <a:p>
            <a:pPr algn="ctr"/>
            <a:r>
              <a:rPr lang="en-US" sz="750" dirty="0">
                <a:latin typeface="Calibri" pitchFamily="34" charset="0"/>
              </a:rPr>
              <a:t>GYVER</a:t>
            </a:r>
          </a:p>
          <a:p>
            <a:pPr algn="ctr"/>
            <a:r>
              <a:rPr lang="en-US" sz="750" dirty="0">
                <a:latin typeface="Calibri" pitchFamily="34" charset="0"/>
              </a:rPr>
              <a:t>NBJ  7</a:t>
            </a:r>
          </a:p>
        </p:txBody>
      </p:sp>
      <p:sp>
        <p:nvSpPr>
          <p:cNvPr id="183" name="TextBox 48"/>
          <p:cNvSpPr txBox="1">
            <a:spLocks noChangeArrowheads="1"/>
          </p:cNvSpPr>
          <p:nvPr/>
        </p:nvSpPr>
        <p:spPr bwMode="auto">
          <a:xfrm>
            <a:off x="1444895" y="2902106"/>
            <a:ext cx="267702" cy="346249"/>
          </a:xfrm>
          <a:prstGeom prst="rect">
            <a:avLst/>
          </a:prstGeom>
          <a:solidFill>
            <a:schemeClr val="bg1"/>
          </a:solidFill>
          <a:ln w="9525">
            <a:noFill/>
            <a:miter lim="800000"/>
            <a:headEnd/>
            <a:tailEnd/>
          </a:ln>
        </p:spPr>
        <p:txBody>
          <a:bodyPr wrap="none" lIns="0" tIns="0" rIns="0" bIns="0">
            <a:spAutoFit/>
          </a:bodyPr>
          <a:lstStyle/>
          <a:p>
            <a:pPr algn="ctr"/>
            <a:r>
              <a:rPr lang="en-US" sz="750" dirty="0">
                <a:latin typeface="Calibri" pitchFamily="34" charset="0"/>
              </a:rPr>
              <a:t>(IAF)</a:t>
            </a:r>
          </a:p>
          <a:p>
            <a:pPr algn="ctr"/>
            <a:r>
              <a:rPr lang="en-US" sz="750" dirty="0">
                <a:latin typeface="Calibri" pitchFamily="34" charset="0"/>
              </a:rPr>
              <a:t>GRACE</a:t>
            </a:r>
          </a:p>
          <a:p>
            <a:pPr algn="ctr"/>
            <a:r>
              <a:rPr lang="en-US" sz="750" dirty="0">
                <a:latin typeface="Calibri" pitchFamily="34" charset="0"/>
              </a:rPr>
              <a:t>NBJ  7</a:t>
            </a:r>
          </a:p>
        </p:txBody>
      </p:sp>
      <p:sp>
        <p:nvSpPr>
          <p:cNvPr id="190" name="TextBox 48"/>
          <p:cNvSpPr txBox="1">
            <a:spLocks noChangeArrowheads="1"/>
          </p:cNvSpPr>
          <p:nvPr/>
        </p:nvSpPr>
        <p:spPr bwMode="auto">
          <a:xfrm>
            <a:off x="1901615" y="2013899"/>
            <a:ext cx="296556" cy="346249"/>
          </a:xfrm>
          <a:prstGeom prst="rect">
            <a:avLst/>
          </a:prstGeom>
          <a:solidFill>
            <a:schemeClr val="bg1"/>
          </a:solidFill>
          <a:ln w="9525">
            <a:noFill/>
            <a:miter lim="800000"/>
            <a:headEnd/>
            <a:tailEnd/>
          </a:ln>
        </p:spPr>
        <p:txBody>
          <a:bodyPr wrap="none" lIns="0" tIns="0" rIns="0" bIns="0">
            <a:spAutoFit/>
          </a:bodyPr>
          <a:lstStyle/>
          <a:p>
            <a:pPr algn="ctr"/>
            <a:r>
              <a:rPr lang="en-US" sz="750" dirty="0">
                <a:latin typeface="Calibri" pitchFamily="34" charset="0"/>
              </a:rPr>
              <a:t>(FAF)</a:t>
            </a:r>
          </a:p>
          <a:p>
            <a:pPr algn="ctr"/>
            <a:r>
              <a:rPr lang="en-US" sz="750" dirty="0">
                <a:latin typeface="Calibri" pitchFamily="34" charset="0"/>
              </a:rPr>
              <a:t>FROMB</a:t>
            </a:r>
          </a:p>
          <a:p>
            <a:pPr algn="ctr"/>
            <a:r>
              <a:rPr lang="en-US" sz="750" dirty="0">
                <a:latin typeface="Calibri" pitchFamily="34" charset="0"/>
              </a:rPr>
              <a:t>NBJ  10</a:t>
            </a:r>
          </a:p>
        </p:txBody>
      </p:sp>
      <p:cxnSp>
        <p:nvCxnSpPr>
          <p:cNvPr id="192" name="Straight Arrow Connector 191"/>
          <p:cNvCxnSpPr/>
          <p:nvPr/>
        </p:nvCxnSpPr>
        <p:spPr>
          <a:xfrm flipH="1" flipV="1">
            <a:off x="3097986" y="2148840"/>
            <a:ext cx="9525" cy="139065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9" name="Isosceles Triangle 168"/>
          <p:cNvSpPr/>
          <p:nvPr/>
        </p:nvSpPr>
        <p:spPr>
          <a:xfrm>
            <a:off x="3032357" y="2313940"/>
            <a:ext cx="137160" cy="12319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3" name="Straight Arrow Connector 202"/>
          <p:cNvCxnSpPr/>
          <p:nvPr/>
        </p:nvCxnSpPr>
        <p:spPr>
          <a:xfrm flipH="1" flipV="1">
            <a:off x="1793061" y="3444240"/>
            <a:ext cx="1385366" cy="1607"/>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08" name="TextBox 38"/>
          <p:cNvSpPr txBox="1">
            <a:spLocks noChangeArrowheads="1"/>
          </p:cNvSpPr>
          <p:nvPr/>
        </p:nvSpPr>
        <p:spPr bwMode="auto">
          <a:xfrm rot="16200000">
            <a:off x="2955226" y="2802940"/>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R-360</a:t>
            </a:r>
          </a:p>
        </p:txBody>
      </p:sp>
      <p:sp>
        <p:nvSpPr>
          <p:cNvPr id="209" name="TextBox 38"/>
          <p:cNvSpPr txBox="1">
            <a:spLocks noChangeArrowheads="1"/>
          </p:cNvSpPr>
          <p:nvPr/>
        </p:nvSpPr>
        <p:spPr bwMode="auto">
          <a:xfrm>
            <a:off x="2653005" y="3367883"/>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R-270</a:t>
            </a:r>
          </a:p>
        </p:txBody>
      </p:sp>
      <p:sp>
        <p:nvSpPr>
          <p:cNvPr id="214" name="Arc 213"/>
          <p:cNvSpPr/>
          <p:nvPr/>
        </p:nvSpPr>
        <p:spPr>
          <a:xfrm rot="15833544">
            <a:off x="2469853" y="2253373"/>
            <a:ext cx="488910" cy="829433"/>
          </a:xfrm>
          <a:custGeom>
            <a:avLst/>
            <a:gdLst>
              <a:gd name="connsiteX0" fmla="*/ 637704 w 958169"/>
              <a:gd name="connsiteY0" fmla="*/ 52639 h 1866629"/>
              <a:gd name="connsiteX1" fmla="*/ 955723 w 958169"/>
              <a:gd name="connsiteY1" fmla="*/ 839104 h 1866629"/>
              <a:gd name="connsiteX2" fmla="*/ 479085 w 958169"/>
              <a:gd name="connsiteY2" fmla="*/ 933315 h 1866629"/>
              <a:gd name="connsiteX3" fmla="*/ 637704 w 958169"/>
              <a:gd name="connsiteY3" fmla="*/ 52639 h 1866629"/>
              <a:gd name="connsiteX0" fmla="*/ 637704 w 958169"/>
              <a:gd name="connsiteY0" fmla="*/ 52639 h 1866629"/>
              <a:gd name="connsiteX1" fmla="*/ 955723 w 958169"/>
              <a:gd name="connsiteY1" fmla="*/ 839104 h 1866629"/>
              <a:gd name="connsiteX0" fmla="*/ 167505 w 485524"/>
              <a:gd name="connsiteY0" fmla="*/ 0 h 829433"/>
              <a:gd name="connsiteX1" fmla="*/ 485524 w 485524"/>
              <a:gd name="connsiteY1" fmla="*/ 786465 h 829433"/>
              <a:gd name="connsiteX2" fmla="*/ 0 w 485524"/>
              <a:gd name="connsiteY2" fmla="*/ 829433 h 829433"/>
              <a:gd name="connsiteX3" fmla="*/ 167505 w 485524"/>
              <a:gd name="connsiteY3" fmla="*/ 0 h 829433"/>
              <a:gd name="connsiteX0" fmla="*/ 167505 w 485524"/>
              <a:gd name="connsiteY0" fmla="*/ 0 h 829433"/>
              <a:gd name="connsiteX1" fmla="*/ 485524 w 485524"/>
              <a:gd name="connsiteY1" fmla="*/ 786465 h 829433"/>
              <a:gd name="connsiteX0" fmla="*/ 167505 w 488655"/>
              <a:gd name="connsiteY0" fmla="*/ 0 h 829433"/>
              <a:gd name="connsiteX1" fmla="*/ 485524 w 488655"/>
              <a:gd name="connsiteY1" fmla="*/ 786465 h 829433"/>
              <a:gd name="connsiteX2" fmla="*/ 0 w 488655"/>
              <a:gd name="connsiteY2" fmla="*/ 829433 h 829433"/>
              <a:gd name="connsiteX3" fmla="*/ 167505 w 488655"/>
              <a:gd name="connsiteY3" fmla="*/ 0 h 829433"/>
              <a:gd name="connsiteX0" fmla="*/ 167505 w 488655"/>
              <a:gd name="connsiteY0" fmla="*/ 0 h 829433"/>
              <a:gd name="connsiteX1" fmla="*/ 488655 w 488655"/>
              <a:gd name="connsiteY1" fmla="*/ 779615 h 829433"/>
              <a:gd name="connsiteX0" fmla="*/ 167505 w 488910"/>
              <a:gd name="connsiteY0" fmla="*/ 0 h 829433"/>
              <a:gd name="connsiteX1" fmla="*/ 485524 w 488910"/>
              <a:gd name="connsiteY1" fmla="*/ 786465 h 829433"/>
              <a:gd name="connsiteX2" fmla="*/ 0 w 488910"/>
              <a:gd name="connsiteY2" fmla="*/ 829433 h 829433"/>
              <a:gd name="connsiteX3" fmla="*/ 167505 w 488910"/>
              <a:gd name="connsiteY3" fmla="*/ 0 h 829433"/>
              <a:gd name="connsiteX0" fmla="*/ 167505 w 488910"/>
              <a:gd name="connsiteY0" fmla="*/ 0 h 829433"/>
              <a:gd name="connsiteX1" fmla="*/ 488655 w 488910"/>
              <a:gd name="connsiteY1" fmla="*/ 779615 h 829433"/>
            </a:gdLst>
            <a:ahLst/>
            <a:cxnLst>
              <a:cxn ang="0">
                <a:pos x="connsiteX0" y="connsiteY0"/>
              </a:cxn>
              <a:cxn ang="0">
                <a:pos x="connsiteX1" y="connsiteY1"/>
              </a:cxn>
            </a:cxnLst>
            <a:rect l="l" t="t" r="r" b="b"/>
            <a:pathLst>
              <a:path w="488910" h="829433" stroke="0" extrusionOk="0">
                <a:moveTo>
                  <a:pt x="167505" y="0"/>
                </a:moveTo>
                <a:cubicBezTo>
                  <a:pt x="342826" y="119840"/>
                  <a:pt x="466769" y="426354"/>
                  <a:pt x="485524" y="786465"/>
                </a:cubicBezTo>
                <a:lnTo>
                  <a:pt x="0" y="829433"/>
                </a:lnTo>
                <a:cubicBezTo>
                  <a:pt x="52873" y="535874"/>
                  <a:pt x="114632" y="293559"/>
                  <a:pt x="167505" y="0"/>
                </a:cubicBezTo>
                <a:close/>
              </a:path>
              <a:path w="488910" h="829433" fill="none">
                <a:moveTo>
                  <a:pt x="167505" y="0"/>
                </a:moveTo>
                <a:cubicBezTo>
                  <a:pt x="342826" y="119840"/>
                  <a:pt x="496032" y="443853"/>
                  <a:pt x="488655" y="779615"/>
                </a:cubicBezTo>
              </a:path>
            </a:pathLst>
          </a:custGeom>
          <a:ln w="190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Arc 214"/>
          <p:cNvSpPr/>
          <p:nvPr/>
        </p:nvSpPr>
        <p:spPr>
          <a:xfrm rot="13673253">
            <a:off x="2109336" y="2778259"/>
            <a:ext cx="396703" cy="724489"/>
          </a:xfrm>
          <a:custGeom>
            <a:avLst/>
            <a:gdLst>
              <a:gd name="connsiteX0" fmla="*/ 651944 w 958169"/>
              <a:gd name="connsiteY0" fmla="*/ 52328 h 1553633"/>
              <a:gd name="connsiteX1" fmla="*/ 875788 w 958169"/>
              <a:gd name="connsiteY1" fmla="*/ 341285 h 1553633"/>
              <a:gd name="connsiteX2" fmla="*/ 479085 w 958169"/>
              <a:gd name="connsiteY2" fmla="*/ 776817 h 1553633"/>
              <a:gd name="connsiteX3" fmla="*/ 651944 w 958169"/>
              <a:gd name="connsiteY3" fmla="*/ 52328 h 1553633"/>
              <a:gd name="connsiteX0" fmla="*/ 651944 w 958169"/>
              <a:gd name="connsiteY0" fmla="*/ 52328 h 1553633"/>
              <a:gd name="connsiteX1" fmla="*/ 875788 w 958169"/>
              <a:gd name="connsiteY1" fmla="*/ 341285 h 1553633"/>
              <a:gd name="connsiteX0" fmla="*/ 172859 w 396703"/>
              <a:gd name="connsiteY0" fmla="*/ 0 h 724489"/>
              <a:gd name="connsiteX1" fmla="*/ 396703 w 396703"/>
              <a:gd name="connsiteY1" fmla="*/ 288957 h 724489"/>
              <a:gd name="connsiteX2" fmla="*/ 0 w 396703"/>
              <a:gd name="connsiteY2" fmla="*/ 724489 h 724489"/>
              <a:gd name="connsiteX3" fmla="*/ 172859 w 396703"/>
              <a:gd name="connsiteY3" fmla="*/ 0 h 724489"/>
              <a:gd name="connsiteX0" fmla="*/ 172859 w 396703"/>
              <a:gd name="connsiteY0" fmla="*/ 0 h 724489"/>
              <a:gd name="connsiteX1" fmla="*/ 386443 w 396703"/>
              <a:gd name="connsiteY1" fmla="*/ 286103 h 724489"/>
              <a:gd name="connsiteX0" fmla="*/ 172859 w 396703"/>
              <a:gd name="connsiteY0" fmla="*/ 0 h 724489"/>
              <a:gd name="connsiteX1" fmla="*/ 396703 w 396703"/>
              <a:gd name="connsiteY1" fmla="*/ 288957 h 724489"/>
              <a:gd name="connsiteX2" fmla="*/ 0 w 396703"/>
              <a:gd name="connsiteY2" fmla="*/ 724489 h 724489"/>
              <a:gd name="connsiteX3" fmla="*/ 172859 w 396703"/>
              <a:gd name="connsiteY3" fmla="*/ 0 h 724489"/>
              <a:gd name="connsiteX0" fmla="*/ 172859 w 396703"/>
              <a:gd name="connsiteY0" fmla="*/ 0 h 724489"/>
              <a:gd name="connsiteX1" fmla="*/ 386443 w 396703"/>
              <a:gd name="connsiteY1" fmla="*/ 286103 h 724489"/>
            </a:gdLst>
            <a:ahLst/>
            <a:cxnLst>
              <a:cxn ang="0">
                <a:pos x="connsiteX0" y="connsiteY0"/>
              </a:cxn>
              <a:cxn ang="0">
                <a:pos x="connsiteX1" y="connsiteY1"/>
              </a:cxn>
            </a:cxnLst>
            <a:rect l="l" t="t" r="r" b="b"/>
            <a:pathLst>
              <a:path w="396703" h="724489" stroke="0" extrusionOk="0">
                <a:moveTo>
                  <a:pt x="172859" y="0"/>
                </a:moveTo>
                <a:cubicBezTo>
                  <a:pt x="263884" y="57100"/>
                  <a:pt x="341982" y="157916"/>
                  <a:pt x="396703" y="288957"/>
                </a:cubicBezTo>
                <a:lnTo>
                  <a:pt x="0" y="724489"/>
                </a:lnTo>
                <a:lnTo>
                  <a:pt x="172859" y="0"/>
                </a:lnTo>
                <a:close/>
              </a:path>
              <a:path w="396703" h="724489" fill="none">
                <a:moveTo>
                  <a:pt x="172859" y="0"/>
                </a:moveTo>
                <a:cubicBezTo>
                  <a:pt x="263884" y="57100"/>
                  <a:pt x="346603" y="149254"/>
                  <a:pt x="386443" y="286103"/>
                </a:cubicBezTo>
              </a:path>
            </a:pathLst>
          </a:cu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7" name="Arc 216"/>
          <p:cNvSpPr/>
          <p:nvPr/>
        </p:nvSpPr>
        <p:spPr>
          <a:xfrm rot="7476731">
            <a:off x="2116485" y="2752553"/>
            <a:ext cx="218983" cy="117905"/>
          </a:xfrm>
          <a:custGeom>
            <a:avLst/>
            <a:gdLst>
              <a:gd name="connsiteX0" fmla="*/ 100655 w 312538"/>
              <a:gd name="connsiteY0" fmla="*/ 7719 h 235809"/>
              <a:gd name="connsiteX1" fmla="*/ 215195 w 312538"/>
              <a:gd name="connsiteY1" fmla="*/ 8703 h 235809"/>
              <a:gd name="connsiteX2" fmla="*/ 310778 w 312538"/>
              <a:gd name="connsiteY2" fmla="*/ 100258 h 235809"/>
              <a:gd name="connsiteX3" fmla="*/ 156269 w 312538"/>
              <a:gd name="connsiteY3" fmla="*/ 117905 h 235809"/>
              <a:gd name="connsiteX4" fmla="*/ 100655 w 312538"/>
              <a:gd name="connsiteY4" fmla="*/ 7719 h 235809"/>
              <a:gd name="connsiteX0" fmla="*/ 100655 w 312538"/>
              <a:gd name="connsiteY0" fmla="*/ 7719 h 235809"/>
              <a:gd name="connsiteX1" fmla="*/ 215195 w 312538"/>
              <a:gd name="connsiteY1" fmla="*/ 8703 h 235809"/>
              <a:gd name="connsiteX2" fmla="*/ 310778 w 312538"/>
              <a:gd name="connsiteY2" fmla="*/ 100258 h 235809"/>
              <a:gd name="connsiteX0" fmla="*/ 0 w 217355"/>
              <a:gd name="connsiteY0" fmla="*/ 7719 h 117905"/>
              <a:gd name="connsiteX1" fmla="*/ 114540 w 217355"/>
              <a:gd name="connsiteY1" fmla="*/ 8703 h 117905"/>
              <a:gd name="connsiteX2" fmla="*/ 210123 w 217355"/>
              <a:gd name="connsiteY2" fmla="*/ 100258 h 117905"/>
              <a:gd name="connsiteX3" fmla="*/ 55614 w 217355"/>
              <a:gd name="connsiteY3" fmla="*/ 117905 h 117905"/>
              <a:gd name="connsiteX4" fmla="*/ 0 w 217355"/>
              <a:gd name="connsiteY4" fmla="*/ 7719 h 117905"/>
              <a:gd name="connsiteX0" fmla="*/ 0 w 217355"/>
              <a:gd name="connsiteY0" fmla="*/ 7719 h 117905"/>
              <a:gd name="connsiteX1" fmla="*/ 114540 w 217355"/>
              <a:gd name="connsiteY1" fmla="*/ 8703 h 117905"/>
              <a:gd name="connsiteX2" fmla="*/ 217355 w 217355"/>
              <a:gd name="connsiteY2" fmla="*/ 98160 h 117905"/>
              <a:gd name="connsiteX0" fmla="*/ 0 w 210123"/>
              <a:gd name="connsiteY0" fmla="*/ 7719 h 117905"/>
              <a:gd name="connsiteX1" fmla="*/ 114540 w 210123"/>
              <a:gd name="connsiteY1" fmla="*/ 8703 h 117905"/>
              <a:gd name="connsiteX2" fmla="*/ 210123 w 210123"/>
              <a:gd name="connsiteY2" fmla="*/ 100258 h 117905"/>
              <a:gd name="connsiteX3" fmla="*/ 55614 w 210123"/>
              <a:gd name="connsiteY3" fmla="*/ 117905 h 117905"/>
              <a:gd name="connsiteX4" fmla="*/ 0 w 210123"/>
              <a:gd name="connsiteY4" fmla="*/ 7719 h 117905"/>
              <a:gd name="connsiteX0" fmla="*/ 0 w 210123"/>
              <a:gd name="connsiteY0" fmla="*/ 7719 h 117905"/>
              <a:gd name="connsiteX1" fmla="*/ 114540 w 210123"/>
              <a:gd name="connsiteY1" fmla="*/ 8703 h 117905"/>
              <a:gd name="connsiteX2" fmla="*/ 208770 w 210123"/>
              <a:gd name="connsiteY2" fmla="*/ 98299 h 117905"/>
              <a:gd name="connsiteX0" fmla="*/ 0 w 218983"/>
              <a:gd name="connsiteY0" fmla="*/ 7719 h 117905"/>
              <a:gd name="connsiteX1" fmla="*/ 114540 w 218983"/>
              <a:gd name="connsiteY1" fmla="*/ 8703 h 117905"/>
              <a:gd name="connsiteX2" fmla="*/ 210123 w 218983"/>
              <a:gd name="connsiteY2" fmla="*/ 100258 h 117905"/>
              <a:gd name="connsiteX3" fmla="*/ 55614 w 218983"/>
              <a:gd name="connsiteY3" fmla="*/ 117905 h 117905"/>
              <a:gd name="connsiteX4" fmla="*/ 0 w 218983"/>
              <a:gd name="connsiteY4" fmla="*/ 7719 h 117905"/>
              <a:gd name="connsiteX0" fmla="*/ 0 w 218983"/>
              <a:gd name="connsiteY0" fmla="*/ 7719 h 117905"/>
              <a:gd name="connsiteX1" fmla="*/ 114540 w 218983"/>
              <a:gd name="connsiteY1" fmla="*/ 8703 h 117905"/>
              <a:gd name="connsiteX2" fmla="*/ 218983 w 218983"/>
              <a:gd name="connsiteY2" fmla="*/ 117292 h 117905"/>
            </a:gdLst>
            <a:ahLst/>
            <a:cxnLst>
              <a:cxn ang="0">
                <a:pos x="connsiteX0" y="connsiteY0"/>
              </a:cxn>
              <a:cxn ang="0">
                <a:pos x="connsiteX1" y="connsiteY1"/>
              </a:cxn>
              <a:cxn ang="0">
                <a:pos x="connsiteX2" y="connsiteY2"/>
              </a:cxn>
            </a:cxnLst>
            <a:rect l="l" t="t" r="r" b="b"/>
            <a:pathLst>
              <a:path w="218983" h="117905" stroke="0" extrusionOk="0">
                <a:moveTo>
                  <a:pt x="0" y="7719"/>
                </a:moveTo>
                <a:cubicBezTo>
                  <a:pt x="36969" y="-2903"/>
                  <a:pt x="77901" y="-2551"/>
                  <a:pt x="114540" y="8703"/>
                </a:cubicBezTo>
                <a:cubicBezTo>
                  <a:pt x="165563" y="24376"/>
                  <a:pt x="201878" y="59161"/>
                  <a:pt x="210123" y="100258"/>
                </a:cubicBezTo>
                <a:lnTo>
                  <a:pt x="55614" y="117905"/>
                </a:lnTo>
                <a:lnTo>
                  <a:pt x="0" y="7719"/>
                </a:lnTo>
                <a:close/>
              </a:path>
              <a:path w="218983" h="117905" fill="none">
                <a:moveTo>
                  <a:pt x="0" y="7719"/>
                </a:moveTo>
                <a:cubicBezTo>
                  <a:pt x="36969" y="-2903"/>
                  <a:pt x="77901" y="-2551"/>
                  <a:pt x="114540" y="8703"/>
                </a:cubicBezTo>
                <a:cubicBezTo>
                  <a:pt x="165563" y="24376"/>
                  <a:pt x="210738" y="76195"/>
                  <a:pt x="218983" y="117292"/>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8" name="Arc 217"/>
          <p:cNvSpPr/>
          <p:nvPr/>
        </p:nvSpPr>
        <p:spPr>
          <a:xfrm rot="1519875">
            <a:off x="2038455" y="2871688"/>
            <a:ext cx="132851" cy="183125"/>
          </a:xfrm>
          <a:custGeom>
            <a:avLst/>
            <a:gdLst>
              <a:gd name="connsiteX0" fmla="*/ 183666 w 258852"/>
              <a:gd name="connsiteY0" fmla="*/ 12459 h 270709"/>
              <a:gd name="connsiteX1" fmla="*/ 250788 w 258852"/>
              <a:gd name="connsiteY1" fmla="*/ 88323 h 270709"/>
              <a:gd name="connsiteX2" fmla="*/ 248664 w 258852"/>
              <a:gd name="connsiteY2" fmla="*/ 187994 h 270709"/>
              <a:gd name="connsiteX3" fmla="*/ 129426 w 258852"/>
              <a:gd name="connsiteY3" fmla="*/ 135355 h 270709"/>
              <a:gd name="connsiteX4" fmla="*/ 183666 w 258852"/>
              <a:gd name="connsiteY4" fmla="*/ 12459 h 270709"/>
              <a:gd name="connsiteX0" fmla="*/ 183666 w 258852"/>
              <a:gd name="connsiteY0" fmla="*/ 12459 h 270709"/>
              <a:gd name="connsiteX1" fmla="*/ 250788 w 258852"/>
              <a:gd name="connsiteY1" fmla="*/ 88323 h 270709"/>
              <a:gd name="connsiteX2" fmla="*/ 248664 w 258852"/>
              <a:gd name="connsiteY2" fmla="*/ 187994 h 270709"/>
              <a:gd name="connsiteX0" fmla="*/ 54240 w 132851"/>
              <a:gd name="connsiteY0" fmla="*/ 0 h 183125"/>
              <a:gd name="connsiteX1" fmla="*/ 121362 w 132851"/>
              <a:gd name="connsiteY1" fmla="*/ 75864 h 183125"/>
              <a:gd name="connsiteX2" fmla="*/ 119238 w 132851"/>
              <a:gd name="connsiteY2" fmla="*/ 175535 h 183125"/>
              <a:gd name="connsiteX3" fmla="*/ 0 w 132851"/>
              <a:gd name="connsiteY3" fmla="*/ 122896 h 183125"/>
              <a:gd name="connsiteX4" fmla="*/ 54240 w 132851"/>
              <a:gd name="connsiteY4" fmla="*/ 0 h 183125"/>
              <a:gd name="connsiteX0" fmla="*/ 54240 w 132851"/>
              <a:gd name="connsiteY0" fmla="*/ 0 h 183125"/>
              <a:gd name="connsiteX1" fmla="*/ 121362 w 132851"/>
              <a:gd name="connsiteY1" fmla="*/ 75864 h 183125"/>
              <a:gd name="connsiteX2" fmla="*/ 125466 w 132851"/>
              <a:gd name="connsiteY2" fmla="*/ 183125 h 183125"/>
            </a:gdLst>
            <a:ahLst/>
            <a:cxnLst>
              <a:cxn ang="0">
                <a:pos x="connsiteX0" y="connsiteY0"/>
              </a:cxn>
              <a:cxn ang="0">
                <a:pos x="connsiteX1" y="connsiteY1"/>
              </a:cxn>
              <a:cxn ang="0">
                <a:pos x="connsiteX2" y="connsiteY2"/>
              </a:cxn>
            </a:cxnLst>
            <a:rect l="l" t="t" r="r" b="b"/>
            <a:pathLst>
              <a:path w="132851" h="183125" stroke="0" extrusionOk="0">
                <a:moveTo>
                  <a:pt x="54240" y="0"/>
                </a:moveTo>
                <a:cubicBezTo>
                  <a:pt x="85329" y="15007"/>
                  <a:pt x="109464" y="42286"/>
                  <a:pt x="121362" y="75864"/>
                </a:cubicBezTo>
                <a:cubicBezTo>
                  <a:pt x="132805" y="108160"/>
                  <a:pt x="132046" y="143804"/>
                  <a:pt x="119238" y="175535"/>
                </a:cubicBezTo>
                <a:lnTo>
                  <a:pt x="0" y="122896"/>
                </a:lnTo>
                <a:lnTo>
                  <a:pt x="54240" y="0"/>
                </a:lnTo>
                <a:close/>
              </a:path>
              <a:path w="132851" h="183125" fill="none">
                <a:moveTo>
                  <a:pt x="54240" y="0"/>
                </a:moveTo>
                <a:cubicBezTo>
                  <a:pt x="85329" y="15007"/>
                  <a:pt x="109464" y="42286"/>
                  <a:pt x="121362" y="75864"/>
                </a:cubicBezTo>
                <a:cubicBezTo>
                  <a:pt x="132805" y="108160"/>
                  <a:pt x="138274" y="151394"/>
                  <a:pt x="125466" y="18312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3" name="Straight Connector 222"/>
          <p:cNvCxnSpPr>
            <a:stCxn id="218" idx="0"/>
          </p:cNvCxnSpPr>
          <p:nvPr/>
        </p:nvCxnSpPr>
        <p:spPr>
          <a:xfrm>
            <a:off x="2133042" y="2875278"/>
            <a:ext cx="987725" cy="5921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a:off x="2997450" y="3369647"/>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Flowchart: Delay 233"/>
          <p:cNvSpPr/>
          <p:nvPr/>
        </p:nvSpPr>
        <p:spPr>
          <a:xfrm>
            <a:off x="3362230" y="2662523"/>
            <a:ext cx="91187" cy="1020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Delay 234"/>
          <p:cNvSpPr/>
          <p:nvPr/>
        </p:nvSpPr>
        <p:spPr>
          <a:xfrm>
            <a:off x="2670019" y="2977015"/>
            <a:ext cx="91187" cy="1020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Delay 235"/>
          <p:cNvSpPr/>
          <p:nvPr/>
        </p:nvSpPr>
        <p:spPr>
          <a:xfrm>
            <a:off x="1632596" y="3135856"/>
            <a:ext cx="91187" cy="1020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Delay 236"/>
          <p:cNvSpPr/>
          <p:nvPr/>
        </p:nvSpPr>
        <p:spPr>
          <a:xfrm>
            <a:off x="2091404" y="2247055"/>
            <a:ext cx="122715" cy="10759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Delay 237"/>
          <p:cNvSpPr/>
          <p:nvPr/>
        </p:nvSpPr>
        <p:spPr>
          <a:xfrm>
            <a:off x="1195625" y="2760836"/>
            <a:ext cx="122715" cy="10759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Delay 238"/>
          <p:cNvSpPr/>
          <p:nvPr/>
        </p:nvSpPr>
        <p:spPr>
          <a:xfrm>
            <a:off x="1083152" y="1892867"/>
            <a:ext cx="201086" cy="95927"/>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Straight Connector 243"/>
          <p:cNvCxnSpPr/>
          <p:nvPr/>
        </p:nvCxnSpPr>
        <p:spPr>
          <a:xfrm flipV="1">
            <a:off x="2201395" y="2888976"/>
            <a:ext cx="63610" cy="103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Freeform 245"/>
          <p:cNvSpPr/>
          <p:nvPr/>
        </p:nvSpPr>
        <p:spPr>
          <a:xfrm rot="152849">
            <a:off x="2310333" y="2865632"/>
            <a:ext cx="181592" cy="51510"/>
          </a:xfrm>
          <a:custGeom>
            <a:avLst/>
            <a:gdLst>
              <a:gd name="connsiteX0" fmla="*/ 143124 w 143124"/>
              <a:gd name="connsiteY0" fmla="*/ 0 h 87464"/>
              <a:gd name="connsiteX1" fmla="*/ 71562 w 143124"/>
              <a:gd name="connsiteY1" fmla="*/ 31805 h 87464"/>
              <a:gd name="connsiteX2" fmla="*/ 119270 w 143124"/>
              <a:gd name="connsiteY2" fmla="*/ 47708 h 87464"/>
              <a:gd name="connsiteX3" fmla="*/ 0 w 143124"/>
              <a:gd name="connsiteY3" fmla="*/ 87464 h 87464"/>
              <a:gd name="connsiteX0" fmla="*/ 143124 w 143124"/>
              <a:gd name="connsiteY0" fmla="*/ 0 h 87464"/>
              <a:gd name="connsiteX1" fmla="*/ 68183 w 143124"/>
              <a:gd name="connsiteY1" fmla="*/ 23040 h 87464"/>
              <a:gd name="connsiteX2" fmla="*/ 119270 w 143124"/>
              <a:gd name="connsiteY2" fmla="*/ 47708 h 87464"/>
              <a:gd name="connsiteX3" fmla="*/ 0 w 143124"/>
              <a:gd name="connsiteY3" fmla="*/ 87464 h 87464"/>
            </a:gdLst>
            <a:ahLst/>
            <a:cxnLst>
              <a:cxn ang="0">
                <a:pos x="connsiteX0" y="connsiteY0"/>
              </a:cxn>
              <a:cxn ang="0">
                <a:pos x="connsiteX1" y="connsiteY1"/>
              </a:cxn>
              <a:cxn ang="0">
                <a:pos x="connsiteX2" y="connsiteY2"/>
              </a:cxn>
              <a:cxn ang="0">
                <a:pos x="connsiteX3" y="connsiteY3"/>
              </a:cxn>
            </a:cxnLst>
            <a:rect l="l" t="t" r="r" b="b"/>
            <a:pathLst>
              <a:path w="143124" h="87464">
                <a:moveTo>
                  <a:pt x="143124" y="0"/>
                </a:moveTo>
                <a:lnTo>
                  <a:pt x="68183" y="23040"/>
                </a:lnTo>
                <a:lnTo>
                  <a:pt x="119270" y="47708"/>
                </a:lnTo>
                <a:lnTo>
                  <a:pt x="0" y="8746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rot="20564124">
            <a:off x="1748436" y="3200031"/>
            <a:ext cx="219150" cy="238056"/>
          </a:xfrm>
          <a:custGeom>
            <a:avLst/>
            <a:gdLst>
              <a:gd name="connsiteX0" fmla="*/ 0 w 262393"/>
              <a:gd name="connsiteY0" fmla="*/ 0 h 230588"/>
              <a:gd name="connsiteX1" fmla="*/ 143124 w 262393"/>
              <a:gd name="connsiteY1" fmla="*/ 143124 h 230588"/>
              <a:gd name="connsiteX2" fmla="*/ 143124 w 262393"/>
              <a:gd name="connsiteY2" fmla="*/ 47708 h 230588"/>
              <a:gd name="connsiteX3" fmla="*/ 262393 w 262393"/>
              <a:gd name="connsiteY3" fmla="*/ 230588 h 230588"/>
              <a:gd name="connsiteX0" fmla="*/ 0 w 262393"/>
              <a:gd name="connsiteY0" fmla="*/ 0 h 230588"/>
              <a:gd name="connsiteX1" fmla="*/ 143124 w 262393"/>
              <a:gd name="connsiteY1" fmla="*/ 143124 h 230588"/>
              <a:gd name="connsiteX2" fmla="*/ 118193 w 262393"/>
              <a:gd name="connsiteY2" fmla="*/ 60949 h 230588"/>
              <a:gd name="connsiteX3" fmla="*/ 262393 w 262393"/>
              <a:gd name="connsiteY3" fmla="*/ 230588 h 230588"/>
            </a:gdLst>
            <a:ahLst/>
            <a:cxnLst>
              <a:cxn ang="0">
                <a:pos x="connsiteX0" y="connsiteY0"/>
              </a:cxn>
              <a:cxn ang="0">
                <a:pos x="connsiteX1" y="connsiteY1"/>
              </a:cxn>
              <a:cxn ang="0">
                <a:pos x="connsiteX2" y="connsiteY2"/>
              </a:cxn>
              <a:cxn ang="0">
                <a:pos x="connsiteX3" y="connsiteY3"/>
              </a:cxn>
            </a:cxnLst>
            <a:rect l="l" t="t" r="r" b="b"/>
            <a:pathLst>
              <a:path w="262393" h="230588">
                <a:moveTo>
                  <a:pt x="0" y="0"/>
                </a:moveTo>
                <a:lnTo>
                  <a:pt x="143124" y="143124"/>
                </a:lnTo>
                <a:lnTo>
                  <a:pt x="118193" y="60949"/>
                </a:lnTo>
                <a:lnTo>
                  <a:pt x="262393" y="23058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1966231" y="2388042"/>
            <a:ext cx="44331" cy="326003"/>
          </a:xfrm>
          <a:custGeom>
            <a:avLst/>
            <a:gdLst>
              <a:gd name="connsiteX0" fmla="*/ 0 w 31805"/>
              <a:gd name="connsiteY0" fmla="*/ 0 h 326003"/>
              <a:gd name="connsiteX1" fmla="*/ 0 w 31805"/>
              <a:gd name="connsiteY1" fmla="*/ 166977 h 326003"/>
              <a:gd name="connsiteX2" fmla="*/ 31805 w 31805"/>
              <a:gd name="connsiteY2" fmla="*/ 95415 h 326003"/>
              <a:gd name="connsiteX3" fmla="*/ 7951 w 31805"/>
              <a:gd name="connsiteY3" fmla="*/ 326003 h 326003"/>
              <a:gd name="connsiteX0" fmla="*/ 12526 w 44331"/>
              <a:gd name="connsiteY0" fmla="*/ 0 h 326003"/>
              <a:gd name="connsiteX1" fmla="*/ 0 w 44331"/>
              <a:gd name="connsiteY1" fmla="*/ 173240 h 326003"/>
              <a:gd name="connsiteX2" fmla="*/ 44331 w 44331"/>
              <a:gd name="connsiteY2" fmla="*/ 95415 h 326003"/>
              <a:gd name="connsiteX3" fmla="*/ 20477 w 44331"/>
              <a:gd name="connsiteY3" fmla="*/ 326003 h 326003"/>
            </a:gdLst>
            <a:ahLst/>
            <a:cxnLst>
              <a:cxn ang="0">
                <a:pos x="connsiteX0" y="connsiteY0"/>
              </a:cxn>
              <a:cxn ang="0">
                <a:pos x="connsiteX1" y="connsiteY1"/>
              </a:cxn>
              <a:cxn ang="0">
                <a:pos x="connsiteX2" y="connsiteY2"/>
              </a:cxn>
              <a:cxn ang="0">
                <a:pos x="connsiteX3" y="connsiteY3"/>
              </a:cxn>
            </a:cxnLst>
            <a:rect l="l" t="t" r="r" b="b"/>
            <a:pathLst>
              <a:path w="44331" h="326003">
                <a:moveTo>
                  <a:pt x="12526" y="0"/>
                </a:moveTo>
                <a:lnTo>
                  <a:pt x="0" y="173240"/>
                </a:lnTo>
                <a:lnTo>
                  <a:pt x="44331" y="95415"/>
                </a:lnTo>
                <a:lnTo>
                  <a:pt x="20477" y="32600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0" name="Straight Connector 249"/>
          <p:cNvCxnSpPr/>
          <p:nvPr/>
        </p:nvCxnSpPr>
        <p:spPr>
          <a:xfrm flipV="1">
            <a:off x="1623330" y="2542305"/>
            <a:ext cx="55659" cy="111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Freeform 251"/>
          <p:cNvSpPr/>
          <p:nvPr/>
        </p:nvSpPr>
        <p:spPr>
          <a:xfrm rot="20526851">
            <a:off x="1293063" y="2645670"/>
            <a:ext cx="340555" cy="59797"/>
          </a:xfrm>
          <a:custGeom>
            <a:avLst/>
            <a:gdLst>
              <a:gd name="connsiteX0" fmla="*/ 0 w 190831"/>
              <a:gd name="connsiteY0" fmla="*/ 79514 h 79514"/>
              <a:gd name="connsiteX1" fmla="*/ 135172 w 190831"/>
              <a:gd name="connsiteY1" fmla="*/ 31806 h 79514"/>
              <a:gd name="connsiteX2" fmla="*/ 79513 w 190831"/>
              <a:gd name="connsiteY2" fmla="*/ 7952 h 79514"/>
              <a:gd name="connsiteX3" fmla="*/ 190831 w 190831"/>
              <a:gd name="connsiteY3" fmla="*/ 0 h 79514"/>
              <a:gd name="connsiteX0" fmla="*/ 0 w 190831"/>
              <a:gd name="connsiteY0" fmla="*/ 79514 h 79514"/>
              <a:gd name="connsiteX1" fmla="*/ 124348 w 190831"/>
              <a:gd name="connsiteY1" fmla="*/ 50997 h 79514"/>
              <a:gd name="connsiteX2" fmla="*/ 79513 w 190831"/>
              <a:gd name="connsiteY2" fmla="*/ 7952 h 79514"/>
              <a:gd name="connsiteX3" fmla="*/ 190831 w 190831"/>
              <a:gd name="connsiteY3" fmla="*/ 0 h 79514"/>
              <a:gd name="connsiteX0" fmla="*/ 0 w 190831"/>
              <a:gd name="connsiteY0" fmla="*/ 79514 h 79514"/>
              <a:gd name="connsiteX1" fmla="*/ 129760 w 190831"/>
              <a:gd name="connsiteY1" fmla="*/ 70187 h 79514"/>
              <a:gd name="connsiteX2" fmla="*/ 79513 w 190831"/>
              <a:gd name="connsiteY2" fmla="*/ 7952 h 79514"/>
              <a:gd name="connsiteX3" fmla="*/ 190831 w 190831"/>
              <a:gd name="connsiteY3" fmla="*/ 0 h 79514"/>
            </a:gdLst>
            <a:ahLst/>
            <a:cxnLst>
              <a:cxn ang="0">
                <a:pos x="connsiteX0" y="connsiteY0"/>
              </a:cxn>
              <a:cxn ang="0">
                <a:pos x="connsiteX1" y="connsiteY1"/>
              </a:cxn>
              <a:cxn ang="0">
                <a:pos x="connsiteX2" y="connsiteY2"/>
              </a:cxn>
              <a:cxn ang="0">
                <a:pos x="connsiteX3" y="connsiteY3"/>
              </a:cxn>
            </a:cxnLst>
            <a:rect l="l" t="t" r="r" b="b"/>
            <a:pathLst>
              <a:path w="190831" h="79514">
                <a:moveTo>
                  <a:pt x="0" y="79514"/>
                </a:moveTo>
                <a:lnTo>
                  <a:pt x="129760" y="70187"/>
                </a:lnTo>
                <a:lnTo>
                  <a:pt x="79513" y="7952"/>
                </a:lnTo>
                <a:lnTo>
                  <a:pt x="190831"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TextBox 38"/>
          <p:cNvSpPr txBox="1">
            <a:spLocks noChangeArrowheads="1"/>
          </p:cNvSpPr>
          <p:nvPr/>
        </p:nvSpPr>
        <p:spPr bwMode="auto">
          <a:xfrm rot="1925881">
            <a:off x="2576297" y="3157036"/>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R-300</a:t>
            </a:r>
          </a:p>
        </p:txBody>
      </p:sp>
      <p:sp>
        <p:nvSpPr>
          <p:cNvPr id="254" name="Arc 253"/>
          <p:cNvSpPr/>
          <p:nvPr/>
        </p:nvSpPr>
        <p:spPr>
          <a:xfrm rot="1176717" flipH="1">
            <a:off x="375922" y="2037235"/>
            <a:ext cx="575733" cy="414865"/>
          </a:xfrm>
          <a:prstGeom prst="arc">
            <a:avLst>
              <a:gd name="adj1" fmla="val 16200000"/>
              <a:gd name="adj2" fmla="val 3143959"/>
            </a:avLst>
          </a:prstGeom>
          <a:ln>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6" name="Straight Connector 255"/>
          <p:cNvCxnSpPr>
            <a:stCxn id="180" idx="1"/>
          </p:cNvCxnSpPr>
          <p:nvPr/>
        </p:nvCxnSpPr>
        <p:spPr>
          <a:xfrm flipH="1">
            <a:off x="789323" y="1890308"/>
            <a:ext cx="117174" cy="16666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rot="20455395">
            <a:off x="2358706" y="2414227"/>
            <a:ext cx="811189" cy="215444"/>
          </a:xfrm>
          <a:prstGeom prst="rect">
            <a:avLst/>
          </a:prstGeom>
          <a:noFill/>
        </p:spPr>
        <p:txBody>
          <a:bodyPr wrap="none" rtlCol="0">
            <a:prstTxWarp prst="textArchUp">
              <a:avLst>
                <a:gd name="adj" fmla="val 11344739"/>
              </a:avLst>
            </a:prstTxWarp>
            <a:spAutoFit/>
          </a:bodyPr>
          <a:lstStyle/>
          <a:p>
            <a:r>
              <a:rPr lang="en-US" sz="800" dirty="0">
                <a:latin typeface="+mn-lt"/>
              </a:rPr>
              <a:t>2500 TO GYVER</a:t>
            </a:r>
          </a:p>
        </p:txBody>
      </p:sp>
      <p:sp>
        <p:nvSpPr>
          <p:cNvPr id="261" name="TextBox 260"/>
          <p:cNvSpPr txBox="1"/>
          <p:nvPr/>
        </p:nvSpPr>
        <p:spPr>
          <a:xfrm rot="20576957">
            <a:off x="2544481" y="2529841"/>
            <a:ext cx="617477" cy="215444"/>
          </a:xfrm>
          <a:prstGeom prst="rect">
            <a:avLst/>
          </a:prstGeom>
          <a:noFill/>
        </p:spPr>
        <p:txBody>
          <a:bodyPr wrap="none" rtlCol="0">
            <a:prstTxWarp prst="textArchUp">
              <a:avLst>
                <a:gd name="adj" fmla="val 11118090"/>
              </a:avLst>
            </a:prstTxWarp>
            <a:spAutoFit/>
          </a:bodyPr>
          <a:lstStyle/>
          <a:p>
            <a:r>
              <a:rPr lang="en-US" sz="700" dirty="0">
                <a:latin typeface="+mn-lt"/>
              </a:rPr>
              <a:t>NBJ  7  Arc</a:t>
            </a:r>
          </a:p>
        </p:txBody>
      </p:sp>
      <p:sp>
        <p:nvSpPr>
          <p:cNvPr id="262" name="Flowchart: Delay 261"/>
          <p:cNvSpPr/>
          <p:nvPr/>
        </p:nvSpPr>
        <p:spPr>
          <a:xfrm rot="-1440000">
            <a:off x="2646893" y="2522703"/>
            <a:ext cx="82897" cy="9278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rot="17520742">
            <a:off x="2071929" y="3116117"/>
            <a:ext cx="370115" cy="215444"/>
          </a:xfrm>
          <a:prstGeom prst="rect">
            <a:avLst/>
          </a:prstGeom>
          <a:noFill/>
        </p:spPr>
        <p:txBody>
          <a:bodyPr wrap="none" rtlCol="0">
            <a:prstTxWarp prst="textArchUp">
              <a:avLst>
                <a:gd name="adj" fmla="val 12288833"/>
              </a:avLst>
            </a:prstTxWarp>
            <a:spAutoFit/>
          </a:bodyPr>
          <a:lstStyle/>
          <a:p>
            <a:r>
              <a:rPr lang="en-US" sz="700" dirty="0">
                <a:latin typeface="+mn-lt"/>
              </a:rPr>
              <a:t>NBJ  7  Arc</a:t>
            </a:r>
          </a:p>
        </p:txBody>
      </p:sp>
      <p:sp>
        <p:nvSpPr>
          <p:cNvPr id="264" name="Flowchart: Delay 263"/>
          <p:cNvSpPr/>
          <p:nvPr/>
        </p:nvSpPr>
        <p:spPr>
          <a:xfrm rot="17462393">
            <a:off x="2106701" y="3124729"/>
            <a:ext cx="82897" cy="9278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Arc 265"/>
          <p:cNvSpPr/>
          <p:nvPr/>
        </p:nvSpPr>
        <p:spPr>
          <a:xfrm>
            <a:off x="2298658" y="3446622"/>
            <a:ext cx="280880" cy="316963"/>
          </a:xfrm>
          <a:prstGeom prst="arc">
            <a:avLst>
              <a:gd name="adj1" fmla="val 15576079"/>
              <a:gd name="adj2" fmla="val 4954258"/>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Isosceles Triangle 169"/>
          <p:cNvSpPr/>
          <p:nvPr/>
        </p:nvSpPr>
        <p:spPr>
          <a:xfrm>
            <a:off x="1983786" y="3391620"/>
            <a:ext cx="137160" cy="12319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0" name="TextBox 269"/>
          <p:cNvSpPr txBox="1"/>
          <p:nvPr/>
        </p:nvSpPr>
        <p:spPr>
          <a:xfrm rot="160124">
            <a:off x="318398" y="3782236"/>
            <a:ext cx="659558" cy="600404"/>
          </a:xfrm>
          <a:prstGeom prst="rect">
            <a:avLst/>
          </a:prstGeom>
          <a:noFill/>
        </p:spPr>
        <p:txBody>
          <a:bodyPr wrap="none" rtlCol="0">
            <a:prstTxWarp prst="textArchUp">
              <a:avLst>
                <a:gd name="adj" fmla="val 13178615"/>
              </a:avLst>
            </a:prstTxWarp>
            <a:spAutoFit/>
          </a:bodyPr>
          <a:lstStyle/>
          <a:p>
            <a:r>
              <a:rPr lang="en-US" sz="1000" dirty="0">
                <a:latin typeface="+mn-lt"/>
              </a:rPr>
              <a:t>MSA NBJ 25NM</a:t>
            </a:r>
          </a:p>
        </p:txBody>
      </p:sp>
      <p:sp>
        <p:nvSpPr>
          <p:cNvPr id="271" name="Oval 270"/>
          <p:cNvSpPr/>
          <p:nvPr/>
        </p:nvSpPr>
        <p:spPr>
          <a:xfrm>
            <a:off x="4333835" y="1569224"/>
            <a:ext cx="460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2" name="TextBox 48"/>
          <p:cNvSpPr txBox="1">
            <a:spLocks noChangeArrowheads="1"/>
          </p:cNvSpPr>
          <p:nvPr/>
        </p:nvSpPr>
        <p:spPr bwMode="auto">
          <a:xfrm>
            <a:off x="4307458" y="1525544"/>
            <a:ext cx="82655" cy="140383"/>
          </a:xfrm>
          <a:prstGeom prst="rect">
            <a:avLst/>
          </a:prstGeom>
          <a:noFill/>
          <a:ln w="9525">
            <a:noFill/>
            <a:miter lim="800000"/>
            <a:headEnd/>
            <a:tailEnd/>
          </a:ln>
        </p:spPr>
        <p:txBody>
          <a:bodyPr>
            <a:spAutoFit/>
          </a:bodyPr>
          <a:lstStyle/>
          <a:p>
            <a:r>
              <a:rPr lang="en-US" sz="500" dirty="0">
                <a:solidFill>
                  <a:schemeClr val="bg1"/>
                </a:solidFill>
                <a:latin typeface="Calibri" pitchFamily="34" charset="0"/>
              </a:rPr>
              <a:t>L</a:t>
            </a:r>
          </a:p>
        </p:txBody>
      </p:sp>
      <p:cxnSp>
        <p:nvCxnSpPr>
          <p:cNvPr id="278" name="Straight Connector 277"/>
          <p:cNvCxnSpPr/>
          <p:nvPr/>
        </p:nvCxnSpPr>
        <p:spPr>
          <a:xfrm flipH="1">
            <a:off x="2115068" y="5190200"/>
            <a:ext cx="1888586" cy="619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207684" y="2886605"/>
            <a:ext cx="1016272" cy="535558"/>
            <a:chOff x="3033873" y="2947565"/>
            <a:chExt cx="1016272" cy="535558"/>
          </a:xfrm>
        </p:grpSpPr>
        <p:sp>
          <p:nvSpPr>
            <p:cNvPr id="219" name="Freeform 218"/>
            <p:cNvSpPr/>
            <p:nvPr/>
          </p:nvSpPr>
          <p:spPr>
            <a:xfrm rot="10800000">
              <a:off x="3033873" y="2947565"/>
              <a:ext cx="971747" cy="535558"/>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592420 w 998962"/>
                <a:gd name="connsiteY9" fmla="*/ 361746 h 849131"/>
                <a:gd name="connsiteX10" fmla="*/ 998962 w 998962"/>
                <a:gd name="connsiteY10" fmla="*/ 0 h 849131"/>
                <a:gd name="connsiteX11" fmla="*/ 540879 w 998962"/>
                <a:gd name="connsiteY11" fmla="*/ 361746 h 849131"/>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641912 w 998962"/>
                <a:gd name="connsiteY9" fmla="*/ 361746 h 849131"/>
                <a:gd name="connsiteX10" fmla="*/ 998962 w 998962"/>
                <a:gd name="connsiteY10" fmla="*/ 0 h 849131"/>
                <a:gd name="connsiteX11" fmla="*/ 540879 w 998962"/>
                <a:gd name="connsiteY11" fmla="*/ 361746 h 849131"/>
                <a:gd name="connsiteX0" fmla="*/ 540879 w 917209"/>
                <a:gd name="connsiteY0" fmla="*/ 163270 h 650655"/>
                <a:gd name="connsiteX1" fmla="*/ 66794 w 917209"/>
                <a:gd name="connsiteY1" fmla="*/ 163270 h 650655"/>
                <a:gd name="connsiteX2" fmla="*/ 2878 w 917209"/>
                <a:gd name="connsiteY2" fmla="*/ 245201 h 650655"/>
                <a:gd name="connsiteX3" fmla="*/ 2284 w 917209"/>
                <a:gd name="connsiteY3" fmla="*/ 557886 h 650655"/>
                <a:gd name="connsiteX4" fmla="*/ 66309 w 917209"/>
                <a:gd name="connsiteY4" fmla="*/ 650161 h 650655"/>
                <a:gd name="connsiteX5" fmla="*/ 851367 w 917209"/>
                <a:gd name="connsiteY5" fmla="*/ 648378 h 650655"/>
                <a:gd name="connsiteX6" fmla="*/ 914951 w 917209"/>
                <a:gd name="connsiteY6" fmla="*/ 565562 h 650655"/>
                <a:gd name="connsiteX7" fmla="*/ 914952 w 917209"/>
                <a:gd name="connsiteY7" fmla="*/ 225189 h 650655"/>
                <a:gd name="connsiteX8" fmla="*/ 854714 w 917209"/>
                <a:gd name="connsiteY8" fmla="*/ 163272 h 650655"/>
                <a:gd name="connsiteX9" fmla="*/ 641912 w 917209"/>
                <a:gd name="connsiteY9" fmla="*/ 163270 h 650655"/>
                <a:gd name="connsiteX10" fmla="*/ 761970 w 917209"/>
                <a:gd name="connsiteY10" fmla="*/ 0 h 650655"/>
                <a:gd name="connsiteX11" fmla="*/ 540879 w 917209"/>
                <a:gd name="connsiteY11" fmla="*/ 163270 h 650655"/>
                <a:gd name="connsiteX0" fmla="*/ 540879 w 930159"/>
                <a:gd name="connsiteY0" fmla="*/ 193805 h 681190"/>
                <a:gd name="connsiteX1" fmla="*/ 66794 w 930159"/>
                <a:gd name="connsiteY1" fmla="*/ 193805 h 681190"/>
                <a:gd name="connsiteX2" fmla="*/ 2878 w 930159"/>
                <a:gd name="connsiteY2" fmla="*/ 275736 h 681190"/>
                <a:gd name="connsiteX3" fmla="*/ 2284 w 930159"/>
                <a:gd name="connsiteY3" fmla="*/ 588421 h 681190"/>
                <a:gd name="connsiteX4" fmla="*/ 66309 w 930159"/>
                <a:gd name="connsiteY4" fmla="*/ 680696 h 681190"/>
                <a:gd name="connsiteX5" fmla="*/ 851367 w 930159"/>
                <a:gd name="connsiteY5" fmla="*/ 678913 h 681190"/>
                <a:gd name="connsiteX6" fmla="*/ 914951 w 930159"/>
                <a:gd name="connsiteY6" fmla="*/ 596097 h 681190"/>
                <a:gd name="connsiteX7" fmla="*/ 914952 w 930159"/>
                <a:gd name="connsiteY7" fmla="*/ 255724 h 681190"/>
                <a:gd name="connsiteX8" fmla="*/ 854714 w 930159"/>
                <a:gd name="connsiteY8" fmla="*/ 193807 h 681190"/>
                <a:gd name="connsiteX9" fmla="*/ 641912 w 930159"/>
                <a:gd name="connsiteY9" fmla="*/ 193805 h 681190"/>
                <a:gd name="connsiteX10" fmla="*/ 930159 w 930159"/>
                <a:gd name="connsiteY10" fmla="*/ 0 h 681190"/>
                <a:gd name="connsiteX11" fmla="*/ 540879 w 930159"/>
                <a:gd name="connsiteY11" fmla="*/ 193805 h 681190"/>
                <a:gd name="connsiteX0" fmla="*/ 540879 w 1052478"/>
                <a:gd name="connsiteY0" fmla="*/ 163270 h 650655"/>
                <a:gd name="connsiteX1" fmla="*/ 66794 w 1052478"/>
                <a:gd name="connsiteY1" fmla="*/ 163270 h 650655"/>
                <a:gd name="connsiteX2" fmla="*/ 2878 w 1052478"/>
                <a:gd name="connsiteY2" fmla="*/ 245201 h 650655"/>
                <a:gd name="connsiteX3" fmla="*/ 2284 w 1052478"/>
                <a:gd name="connsiteY3" fmla="*/ 557886 h 650655"/>
                <a:gd name="connsiteX4" fmla="*/ 66309 w 1052478"/>
                <a:gd name="connsiteY4" fmla="*/ 650161 h 650655"/>
                <a:gd name="connsiteX5" fmla="*/ 851367 w 1052478"/>
                <a:gd name="connsiteY5" fmla="*/ 648378 h 650655"/>
                <a:gd name="connsiteX6" fmla="*/ 914951 w 1052478"/>
                <a:gd name="connsiteY6" fmla="*/ 565562 h 650655"/>
                <a:gd name="connsiteX7" fmla="*/ 914952 w 1052478"/>
                <a:gd name="connsiteY7" fmla="*/ 225189 h 650655"/>
                <a:gd name="connsiteX8" fmla="*/ 854714 w 1052478"/>
                <a:gd name="connsiteY8" fmla="*/ 163272 h 650655"/>
                <a:gd name="connsiteX9" fmla="*/ 641912 w 1052478"/>
                <a:gd name="connsiteY9" fmla="*/ 163270 h 650655"/>
                <a:gd name="connsiteX10" fmla="*/ 1052478 w 1052478"/>
                <a:gd name="connsiteY10" fmla="*/ 0 h 650655"/>
                <a:gd name="connsiteX11" fmla="*/ 540879 w 1052478"/>
                <a:gd name="connsiteY11" fmla="*/ 163270 h 650655"/>
                <a:gd name="connsiteX0" fmla="*/ 538813 w 1050412"/>
                <a:gd name="connsiteY0" fmla="*/ 163270 h 650161"/>
                <a:gd name="connsiteX1" fmla="*/ 64728 w 1050412"/>
                <a:gd name="connsiteY1" fmla="*/ 163270 h 650161"/>
                <a:gd name="connsiteX2" fmla="*/ 812 w 1050412"/>
                <a:gd name="connsiteY2" fmla="*/ 245201 h 650161"/>
                <a:gd name="connsiteX3" fmla="*/ 218 w 1050412"/>
                <a:gd name="connsiteY3" fmla="*/ 557886 h 650161"/>
                <a:gd name="connsiteX4" fmla="*/ 64243 w 1050412"/>
                <a:gd name="connsiteY4" fmla="*/ 650161 h 650161"/>
                <a:gd name="connsiteX5" fmla="*/ 849301 w 1050412"/>
                <a:gd name="connsiteY5" fmla="*/ 648378 h 650161"/>
                <a:gd name="connsiteX6" fmla="*/ 912885 w 1050412"/>
                <a:gd name="connsiteY6" fmla="*/ 565562 h 650161"/>
                <a:gd name="connsiteX7" fmla="*/ 912886 w 1050412"/>
                <a:gd name="connsiteY7" fmla="*/ 225189 h 650161"/>
                <a:gd name="connsiteX8" fmla="*/ 852648 w 1050412"/>
                <a:gd name="connsiteY8" fmla="*/ 163272 h 650161"/>
                <a:gd name="connsiteX9" fmla="*/ 639846 w 1050412"/>
                <a:gd name="connsiteY9" fmla="*/ 163270 h 650161"/>
                <a:gd name="connsiteX10" fmla="*/ 1050412 w 1050412"/>
                <a:gd name="connsiteY10" fmla="*/ 0 h 650161"/>
                <a:gd name="connsiteX11" fmla="*/ 538813 w 1050412"/>
                <a:gd name="connsiteY11" fmla="*/ 163270 h 650161"/>
                <a:gd name="connsiteX0" fmla="*/ 538813 w 1050412"/>
                <a:gd name="connsiteY0" fmla="*/ 163270 h 650161"/>
                <a:gd name="connsiteX1" fmla="*/ 64728 w 1050412"/>
                <a:gd name="connsiteY1" fmla="*/ 163270 h 650161"/>
                <a:gd name="connsiteX2" fmla="*/ 812 w 1050412"/>
                <a:gd name="connsiteY2" fmla="*/ 245201 h 650161"/>
                <a:gd name="connsiteX3" fmla="*/ 218 w 1050412"/>
                <a:gd name="connsiteY3" fmla="*/ 557886 h 650161"/>
                <a:gd name="connsiteX4" fmla="*/ 64243 w 1050412"/>
                <a:gd name="connsiteY4" fmla="*/ 650161 h 650161"/>
                <a:gd name="connsiteX5" fmla="*/ 849301 w 1050412"/>
                <a:gd name="connsiteY5" fmla="*/ 648378 h 650161"/>
                <a:gd name="connsiteX6" fmla="*/ 912885 w 1050412"/>
                <a:gd name="connsiteY6" fmla="*/ 565562 h 650161"/>
                <a:gd name="connsiteX7" fmla="*/ 912886 w 1050412"/>
                <a:gd name="connsiteY7" fmla="*/ 225189 h 650161"/>
                <a:gd name="connsiteX8" fmla="*/ 852648 w 1050412"/>
                <a:gd name="connsiteY8" fmla="*/ 163272 h 650161"/>
                <a:gd name="connsiteX9" fmla="*/ 639846 w 1050412"/>
                <a:gd name="connsiteY9" fmla="*/ 163270 h 650161"/>
                <a:gd name="connsiteX10" fmla="*/ 1050412 w 1050412"/>
                <a:gd name="connsiteY10" fmla="*/ 0 h 650161"/>
                <a:gd name="connsiteX11" fmla="*/ 538813 w 1050412"/>
                <a:gd name="connsiteY11" fmla="*/ 163270 h 650161"/>
                <a:gd name="connsiteX0" fmla="*/ 538001 w 1049600"/>
                <a:gd name="connsiteY0" fmla="*/ 163270 h 650161"/>
                <a:gd name="connsiteX1" fmla="*/ 63916 w 1049600"/>
                <a:gd name="connsiteY1" fmla="*/ 163270 h 650161"/>
                <a:gd name="connsiteX2" fmla="*/ 0 w 1049600"/>
                <a:gd name="connsiteY2" fmla="*/ 245201 h 650161"/>
                <a:gd name="connsiteX3" fmla="*/ 3905 w 1049600"/>
                <a:gd name="connsiteY3" fmla="*/ 562380 h 650161"/>
                <a:gd name="connsiteX4" fmla="*/ 63431 w 1049600"/>
                <a:gd name="connsiteY4" fmla="*/ 650161 h 650161"/>
                <a:gd name="connsiteX5" fmla="*/ 848489 w 1049600"/>
                <a:gd name="connsiteY5" fmla="*/ 648378 h 650161"/>
                <a:gd name="connsiteX6" fmla="*/ 912073 w 1049600"/>
                <a:gd name="connsiteY6" fmla="*/ 565562 h 650161"/>
                <a:gd name="connsiteX7" fmla="*/ 912074 w 1049600"/>
                <a:gd name="connsiteY7" fmla="*/ 225189 h 650161"/>
                <a:gd name="connsiteX8" fmla="*/ 851836 w 1049600"/>
                <a:gd name="connsiteY8" fmla="*/ 163272 h 650161"/>
                <a:gd name="connsiteX9" fmla="*/ 639034 w 1049600"/>
                <a:gd name="connsiteY9" fmla="*/ 163270 h 650161"/>
                <a:gd name="connsiteX10" fmla="*/ 1049600 w 1049600"/>
                <a:gd name="connsiteY10" fmla="*/ 0 h 650161"/>
                <a:gd name="connsiteX11" fmla="*/ 538001 w 1049600"/>
                <a:gd name="connsiteY11" fmla="*/ 163270 h 650161"/>
                <a:gd name="connsiteX0" fmla="*/ 538001 w 993600"/>
                <a:gd name="connsiteY0" fmla="*/ 131283 h 618174"/>
                <a:gd name="connsiteX1" fmla="*/ 63916 w 993600"/>
                <a:gd name="connsiteY1" fmla="*/ 131283 h 618174"/>
                <a:gd name="connsiteX2" fmla="*/ 0 w 993600"/>
                <a:gd name="connsiteY2" fmla="*/ 213214 h 618174"/>
                <a:gd name="connsiteX3" fmla="*/ 3905 w 993600"/>
                <a:gd name="connsiteY3" fmla="*/ 530393 h 618174"/>
                <a:gd name="connsiteX4" fmla="*/ 63431 w 993600"/>
                <a:gd name="connsiteY4" fmla="*/ 618174 h 618174"/>
                <a:gd name="connsiteX5" fmla="*/ 848489 w 993600"/>
                <a:gd name="connsiteY5" fmla="*/ 616391 h 618174"/>
                <a:gd name="connsiteX6" fmla="*/ 912073 w 993600"/>
                <a:gd name="connsiteY6" fmla="*/ 533575 h 618174"/>
                <a:gd name="connsiteX7" fmla="*/ 912074 w 993600"/>
                <a:gd name="connsiteY7" fmla="*/ 193202 h 618174"/>
                <a:gd name="connsiteX8" fmla="*/ 851836 w 993600"/>
                <a:gd name="connsiteY8" fmla="*/ 131285 h 618174"/>
                <a:gd name="connsiteX9" fmla="*/ 639034 w 993600"/>
                <a:gd name="connsiteY9" fmla="*/ 131283 h 618174"/>
                <a:gd name="connsiteX10" fmla="*/ 993600 w 993600"/>
                <a:gd name="connsiteY10" fmla="*/ 0 h 618174"/>
                <a:gd name="connsiteX11" fmla="*/ 538001 w 993600"/>
                <a:gd name="connsiteY11" fmla="*/ 131283 h 61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600" h="618174">
                  <a:moveTo>
                    <a:pt x="538001" y="131283"/>
                  </a:moveTo>
                  <a:lnTo>
                    <a:pt x="63916" y="131283"/>
                  </a:lnTo>
                  <a:cubicBezTo>
                    <a:pt x="-2878" y="128617"/>
                    <a:pt x="6102" y="143091"/>
                    <a:pt x="0" y="213214"/>
                  </a:cubicBezTo>
                  <a:cubicBezTo>
                    <a:pt x="577" y="339204"/>
                    <a:pt x="3039" y="341408"/>
                    <a:pt x="3905" y="530393"/>
                  </a:cubicBezTo>
                  <a:cubicBezTo>
                    <a:pt x="13704" y="604662"/>
                    <a:pt x="3720" y="613427"/>
                    <a:pt x="63431" y="618174"/>
                  </a:cubicBezTo>
                  <a:cubicBezTo>
                    <a:pt x="147501" y="614175"/>
                    <a:pt x="579050" y="615897"/>
                    <a:pt x="848489" y="616391"/>
                  </a:cubicBezTo>
                  <a:cubicBezTo>
                    <a:pt x="914331" y="616193"/>
                    <a:pt x="908067" y="598123"/>
                    <a:pt x="912073" y="533575"/>
                  </a:cubicBezTo>
                  <a:cubicBezTo>
                    <a:pt x="911298" y="411413"/>
                    <a:pt x="912849" y="315364"/>
                    <a:pt x="912074" y="193202"/>
                  </a:cubicBezTo>
                  <a:cubicBezTo>
                    <a:pt x="911726" y="118536"/>
                    <a:pt x="905592" y="135077"/>
                    <a:pt x="851836" y="131285"/>
                  </a:cubicBezTo>
                  <a:lnTo>
                    <a:pt x="639034" y="131283"/>
                  </a:lnTo>
                  <a:lnTo>
                    <a:pt x="993600" y="0"/>
                  </a:lnTo>
                  <a:lnTo>
                    <a:pt x="538001" y="131283"/>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endParaRPr lang="en-US" sz="1000" dirty="0">
                <a:solidFill>
                  <a:schemeClr val="tx1"/>
                </a:solidFill>
                <a:latin typeface="Calibri" pitchFamily="34" charset="0"/>
              </a:endParaRPr>
            </a:p>
          </p:txBody>
        </p:sp>
        <p:sp>
          <p:nvSpPr>
            <p:cNvPr id="221" name="TextBox 220"/>
            <p:cNvSpPr txBox="1"/>
            <p:nvPr/>
          </p:nvSpPr>
          <p:spPr>
            <a:xfrm>
              <a:off x="3120299" y="2947565"/>
              <a:ext cx="929846" cy="430887"/>
            </a:xfrm>
            <a:prstGeom prst="rect">
              <a:avLst/>
            </a:prstGeom>
            <a:noFill/>
          </p:spPr>
          <p:txBody>
            <a:bodyPr wrap="square" lIns="0" tIns="0" rIns="0" bIns="0" rtlCol="0">
              <a:spAutoFit/>
            </a:bodyPr>
            <a:lstStyle/>
            <a:p>
              <a:pPr algn="ctr"/>
              <a:r>
                <a:rPr lang="en-US" sz="700" dirty="0">
                  <a:latin typeface="Calibri" pitchFamily="34" charset="0"/>
                </a:rPr>
                <a:t>GATESWOOD</a:t>
              </a:r>
            </a:p>
            <a:p>
              <a:r>
                <a:rPr lang="en-US" sz="700" dirty="0">
                  <a:latin typeface="Calibri" pitchFamily="34" charset="0"/>
                </a:rPr>
                <a:t>CHAN 60 NBJ</a:t>
              </a:r>
            </a:p>
            <a:p>
              <a:pPr algn="ctr"/>
              <a:r>
                <a:rPr lang="en-US" sz="700" dirty="0">
                  <a:latin typeface="Calibri" pitchFamily="34" charset="0"/>
                </a:rPr>
                <a:t> N 30°43.37’ </a:t>
              </a:r>
            </a:p>
            <a:p>
              <a:pPr algn="ctr"/>
              <a:r>
                <a:rPr lang="en-US" sz="700" dirty="0">
                  <a:latin typeface="Calibri" pitchFamily="34" charset="0"/>
                </a:rPr>
                <a:t>W 87°32.62’</a:t>
              </a:r>
              <a:endParaRPr lang="en-US" sz="700" dirty="0"/>
            </a:p>
          </p:txBody>
        </p:sp>
        <p:grpSp>
          <p:nvGrpSpPr>
            <p:cNvPr id="222" name="Group 108"/>
            <p:cNvGrpSpPr>
              <a:grpSpLocks/>
            </p:cNvGrpSpPr>
            <p:nvPr/>
          </p:nvGrpSpPr>
          <p:grpSpPr bwMode="auto">
            <a:xfrm>
              <a:off x="3610030" y="3050714"/>
              <a:ext cx="351560" cy="114221"/>
              <a:chOff x="3786555" y="1411381"/>
              <a:chExt cx="428406" cy="109174"/>
            </a:xfrm>
          </p:grpSpPr>
          <p:cxnSp>
            <p:nvCxnSpPr>
              <p:cNvPr id="224" name="Straight Connector 223"/>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p:cNvSpPr/>
              <p:nvPr/>
            </p:nvSpPr>
            <p:spPr>
              <a:xfrm>
                <a:off x="3939142"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26" name="Straight Connector 225"/>
              <p:cNvCxnSpPr/>
              <p:nvPr/>
            </p:nvCxnSpPr>
            <p:spPr>
              <a:xfrm>
                <a:off x="3786560" y="1463493"/>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3971846" y="1517185"/>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227"/>
              <p:cNvSpPr/>
              <p:nvPr/>
            </p:nvSpPr>
            <p:spPr>
              <a:xfrm>
                <a:off x="3786555" y="1504763"/>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29" name="Straight Connector 228"/>
              <p:cNvCxnSpPr/>
              <p:nvPr/>
            </p:nvCxnSpPr>
            <p:spPr>
              <a:xfrm>
                <a:off x="3843779" y="1517185"/>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3939142" y="1455598"/>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31" name="Oval 230"/>
              <p:cNvSpPr/>
              <p:nvPr/>
            </p:nvSpPr>
            <p:spPr>
              <a:xfrm>
                <a:off x="4010226" y="1455592"/>
                <a:ext cx="20663"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32" name="Oval 231"/>
              <p:cNvSpPr/>
              <p:nvPr/>
            </p:nvSpPr>
            <p:spPr>
              <a:xfrm>
                <a:off x="4096974" y="1455592"/>
                <a:ext cx="20663"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33" name="Straight Connector 232"/>
              <p:cNvCxnSpPr/>
              <p:nvPr/>
            </p:nvCxnSpPr>
            <p:spPr>
              <a:xfrm>
                <a:off x="4098935" y="1517185"/>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0" name="Arc 239"/>
          <p:cNvSpPr/>
          <p:nvPr/>
        </p:nvSpPr>
        <p:spPr>
          <a:xfrm rot="11062063">
            <a:off x="1852489" y="3444034"/>
            <a:ext cx="280880" cy="316047"/>
          </a:xfrm>
          <a:prstGeom prst="arc">
            <a:avLst>
              <a:gd name="adj1" fmla="val 15945528"/>
              <a:gd name="adj2" fmla="val 5251964"/>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2" name="Straight Arrow Connector 241"/>
          <p:cNvCxnSpPr/>
          <p:nvPr/>
        </p:nvCxnSpPr>
        <p:spPr>
          <a:xfrm>
            <a:off x="2006916" y="3763585"/>
            <a:ext cx="451858" cy="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60000" flipH="1">
            <a:off x="2086656" y="3442753"/>
            <a:ext cx="341077" cy="331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8" name="Rectangle 267"/>
          <p:cNvSpPr/>
          <p:nvPr/>
        </p:nvSpPr>
        <p:spPr>
          <a:xfrm>
            <a:off x="2090690" y="3692334"/>
            <a:ext cx="238848" cy="153888"/>
          </a:xfrm>
          <a:prstGeom prst="rect">
            <a:avLst/>
          </a:prstGeom>
          <a:solidFill>
            <a:schemeClr val="bg1"/>
          </a:solidFill>
        </p:spPr>
        <p:txBody>
          <a:bodyPr wrap="none" lIns="0" tIns="0" rIns="0" bIns="0">
            <a:spAutoFit/>
          </a:bodyPr>
          <a:lstStyle/>
          <a:p>
            <a:r>
              <a:rPr lang="en-US" sz="1000" dirty="0">
                <a:latin typeface="Calibri" pitchFamily="34" charset="0"/>
              </a:rPr>
              <a:t>090</a:t>
            </a:r>
            <a:r>
              <a:rPr lang="en-US" sz="800" dirty="0">
                <a:latin typeface="Calibri" pitchFamily="34" charset="0"/>
              </a:rPr>
              <a:t>°</a:t>
            </a:r>
            <a:endParaRPr lang="en-US" sz="800" dirty="0"/>
          </a:p>
        </p:txBody>
      </p:sp>
      <p:sp>
        <p:nvSpPr>
          <p:cNvPr id="269" name="Rectangle 268"/>
          <p:cNvSpPr/>
          <p:nvPr/>
        </p:nvSpPr>
        <p:spPr>
          <a:xfrm>
            <a:off x="2197138" y="3369097"/>
            <a:ext cx="248466" cy="153888"/>
          </a:xfrm>
          <a:prstGeom prst="rect">
            <a:avLst/>
          </a:prstGeom>
          <a:solidFill>
            <a:schemeClr val="bg1"/>
          </a:solidFill>
        </p:spPr>
        <p:txBody>
          <a:bodyPr wrap="none" lIns="0" tIns="0" rIns="0" bIns="0">
            <a:spAutoFit/>
          </a:bodyPr>
          <a:lstStyle/>
          <a:p>
            <a:r>
              <a:rPr lang="en-US" sz="1000" dirty="0">
                <a:latin typeface="Calibri" pitchFamily="34" charset="0"/>
              </a:rPr>
              <a:t>270°</a:t>
            </a:r>
            <a:endParaRPr lang="en-US" sz="1000" dirty="0"/>
          </a:p>
        </p:txBody>
      </p:sp>
      <p:cxnSp>
        <p:nvCxnSpPr>
          <p:cNvPr id="320" name="Straight Connector 319"/>
          <p:cNvCxnSpPr/>
          <p:nvPr/>
        </p:nvCxnSpPr>
        <p:spPr>
          <a:xfrm>
            <a:off x="4008970" y="5174155"/>
            <a:ext cx="10228" cy="7033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2" name="Flowchart: Delay 321"/>
          <p:cNvSpPr/>
          <p:nvPr/>
        </p:nvSpPr>
        <p:spPr>
          <a:xfrm>
            <a:off x="4008399" y="5067376"/>
            <a:ext cx="110337" cy="1020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6" name="Straight Connector 325"/>
          <p:cNvCxnSpPr/>
          <p:nvPr/>
        </p:nvCxnSpPr>
        <p:spPr>
          <a:xfrm>
            <a:off x="3385322" y="5153193"/>
            <a:ext cx="4841" cy="729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2656912" y="5337616"/>
            <a:ext cx="2972" cy="5398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2106117" y="5451675"/>
            <a:ext cx="5166" cy="430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1" name="Group 330"/>
          <p:cNvGrpSpPr/>
          <p:nvPr/>
        </p:nvGrpSpPr>
        <p:grpSpPr>
          <a:xfrm>
            <a:off x="3317131" y="5313264"/>
            <a:ext cx="137245" cy="139474"/>
            <a:chOff x="2251953" y="5573949"/>
            <a:chExt cx="101675" cy="106455"/>
          </a:xfrm>
        </p:grpSpPr>
        <p:sp>
          <p:nvSpPr>
            <p:cNvPr id="332" name="Rectangle 331"/>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08"/>
            <p:cNvGrpSpPr/>
            <p:nvPr/>
          </p:nvGrpSpPr>
          <p:grpSpPr>
            <a:xfrm rot="2700000">
              <a:off x="2262188" y="5588964"/>
              <a:ext cx="91440" cy="91440"/>
              <a:chOff x="5678681" y="2037904"/>
              <a:chExt cx="319348" cy="319348"/>
            </a:xfrm>
            <a:solidFill>
              <a:schemeClr val="tx1"/>
            </a:solidFill>
          </p:grpSpPr>
          <p:grpSp>
            <p:nvGrpSpPr>
              <p:cNvPr id="334" name="Group 304"/>
              <p:cNvGrpSpPr/>
              <p:nvPr/>
            </p:nvGrpSpPr>
            <p:grpSpPr>
              <a:xfrm>
                <a:off x="5800007" y="2037904"/>
                <a:ext cx="72341" cy="319348"/>
                <a:chOff x="5800007" y="2037904"/>
                <a:chExt cx="72341" cy="319348"/>
              </a:xfrm>
              <a:grpFill/>
            </p:grpSpPr>
            <p:sp>
              <p:nvSpPr>
                <p:cNvPr id="338" name="Isosceles Triangle 337"/>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39" name="Isosceles Triangle 338"/>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335" name="Group 305"/>
              <p:cNvGrpSpPr/>
              <p:nvPr/>
            </p:nvGrpSpPr>
            <p:grpSpPr>
              <a:xfrm rot="5400000">
                <a:off x="5802184" y="2043348"/>
                <a:ext cx="72341" cy="319348"/>
                <a:chOff x="5800007" y="2037904"/>
                <a:chExt cx="72341" cy="319348"/>
              </a:xfrm>
              <a:grpFill/>
            </p:grpSpPr>
            <p:sp>
              <p:nvSpPr>
                <p:cNvPr id="336" name="Isosceles Triangle 335"/>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37" name="Isosceles Triangle 336"/>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sp>
        <p:nvSpPr>
          <p:cNvPr id="343" name="TextBox 342"/>
          <p:cNvSpPr txBox="1"/>
          <p:nvPr/>
        </p:nvSpPr>
        <p:spPr>
          <a:xfrm>
            <a:off x="2232507" y="5393265"/>
            <a:ext cx="270908" cy="215444"/>
          </a:xfrm>
          <a:prstGeom prst="rect">
            <a:avLst/>
          </a:prstGeom>
          <a:noFill/>
        </p:spPr>
        <p:txBody>
          <a:bodyPr wrap="none" lIns="0" tIns="0" rIns="0" bIns="0" rtlCol="0">
            <a:spAutoFit/>
          </a:bodyPr>
          <a:lstStyle/>
          <a:p>
            <a:r>
              <a:rPr lang="en-US" sz="700" dirty="0">
                <a:latin typeface="+mn-lt"/>
              </a:rPr>
              <a:t>1.5 NM</a:t>
            </a:r>
          </a:p>
          <a:p>
            <a:r>
              <a:rPr lang="en-US" sz="700" dirty="0">
                <a:latin typeface="+mn-lt"/>
              </a:rPr>
              <a:t>to RWY</a:t>
            </a:r>
          </a:p>
        </p:txBody>
      </p:sp>
      <p:sp>
        <p:nvSpPr>
          <p:cNvPr id="344" name="TextBox 48"/>
          <p:cNvSpPr txBox="1">
            <a:spLocks noChangeArrowheads="1"/>
          </p:cNvSpPr>
          <p:nvPr/>
        </p:nvSpPr>
        <p:spPr bwMode="auto">
          <a:xfrm>
            <a:off x="3187943" y="4977910"/>
            <a:ext cx="314189" cy="2462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FROMB</a:t>
            </a:r>
          </a:p>
          <a:p>
            <a:pPr algn="ctr"/>
            <a:r>
              <a:rPr lang="en-US" sz="800" dirty="0">
                <a:latin typeface="Calibri" pitchFamily="34" charset="0"/>
              </a:rPr>
              <a:t>NBJ  10</a:t>
            </a:r>
          </a:p>
        </p:txBody>
      </p:sp>
      <p:sp>
        <p:nvSpPr>
          <p:cNvPr id="345" name="Flowchart: Delay 344"/>
          <p:cNvSpPr/>
          <p:nvPr/>
        </p:nvSpPr>
        <p:spPr>
          <a:xfrm>
            <a:off x="3383197" y="5108105"/>
            <a:ext cx="134986" cy="10759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p:nvPr/>
        </p:nvCxnSpPr>
        <p:spPr>
          <a:xfrm>
            <a:off x="1336682" y="4947983"/>
            <a:ext cx="3097075" cy="120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p:cNvSpPr txBox="1"/>
          <p:nvPr/>
        </p:nvSpPr>
        <p:spPr>
          <a:xfrm>
            <a:off x="2471032" y="5088041"/>
            <a:ext cx="301365" cy="246221"/>
          </a:xfrm>
          <a:prstGeom prst="rect">
            <a:avLst/>
          </a:prstGeom>
          <a:noFill/>
        </p:spPr>
        <p:txBody>
          <a:bodyPr wrap="none" lIns="0" tIns="0" rIns="0" bIns="0">
            <a:spAutoFit/>
          </a:bodyPr>
          <a:lstStyle/>
          <a:p>
            <a:pPr algn="ctr">
              <a:defRPr/>
            </a:pPr>
            <a:r>
              <a:rPr lang="en-US" sz="800" dirty="0">
                <a:latin typeface="+mn-lt"/>
              </a:rPr>
              <a:t>SLABB</a:t>
            </a:r>
          </a:p>
          <a:p>
            <a:pPr algn="ctr">
              <a:defRPr/>
            </a:pPr>
            <a:r>
              <a:rPr lang="en-US" sz="800" dirty="0">
                <a:latin typeface="+mn-lt"/>
              </a:rPr>
              <a:t>NBJ  13</a:t>
            </a:r>
          </a:p>
        </p:txBody>
      </p:sp>
      <p:sp>
        <p:nvSpPr>
          <p:cNvPr id="347" name="Flowchart: Delay 346"/>
          <p:cNvSpPr/>
          <p:nvPr/>
        </p:nvSpPr>
        <p:spPr>
          <a:xfrm>
            <a:off x="2656518" y="5215913"/>
            <a:ext cx="134986" cy="10759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extBox 348"/>
          <p:cNvSpPr txBox="1"/>
          <p:nvPr/>
        </p:nvSpPr>
        <p:spPr>
          <a:xfrm>
            <a:off x="1905366" y="5163888"/>
            <a:ext cx="378309" cy="246221"/>
          </a:xfrm>
          <a:prstGeom prst="rect">
            <a:avLst/>
          </a:prstGeom>
          <a:noFill/>
        </p:spPr>
        <p:txBody>
          <a:bodyPr wrap="none" lIns="0" tIns="0" rIns="0" bIns="0">
            <a:spAutoFit/>
          </a:bodyPr>
          <a:lstStyle/>
          <a:p>
            <a:pPr algn="ctr">
              <a:defRPr/>
            </a:pPr>
            <a:r>
              <a:rPr lang="en-US" sz="800" dirty="0">
                <a:latin typeface="+mn-lt"/>
              </a:rPr>
              <a:t>RONIN</a:t>
            </a:r>
          </a:p>
          <a:p>
            <a:pPr algn="ctr">
              <a:defRPr/>
            </a:pPr>
            <a:r>
              <a:rPr lang="en-US" sz="800" dirty="0">
                <a:latin typeface="+mn-lt"/>
              </a:rPr>
              <a:t>NBJ  17.5</a:t>
            </a:r>
          </a:p>
        </p:txBody>
      </p:sp>
      <p:sp>
        <p:nvSpPr>
          <p:cNvPr id="350" name="Flowchart: Delay 349"/>
          <p:cNvSpPr/>
          <p:nvPr/>
        </p:nvSpPr>
        <p:spPr>
          <a:xfrm>
            <a:off x="2101866" y="5286447"/>
            <a:ext cx="201086" cy="11607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Arc 354"/>
          <p:cNvSpPr/>
          <p:nvPr/>
        </p:nvSpPr>
        <p:spPr>
          <a:xfrm rot="10042669">
            <a:off x="1589848" y="4900362"/>
            <a:ext cx="873968" cy="922347"/>
          </a:xfrm>
          <a:prstGeom prst="arc">
            <a:avLst/>
          </a:prstGeom>
          <a:ln>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Rectangle 355"/>
          <p:cNvSpPr/>
          <p:nvPr/>
        </p:nvSpPr>
        <p:spPr>
          <a:xfrm>
            <a:off x="1336682" y="4947829"/>
            <a:ext cx="582250" cy="292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Connector 356"/>
          <p:cNvCxnSpPr/>
          <p:nvPr/>
        </p:nvCxnSpPr>
        <p:spPr>
          <a:xfrm>
            <a:off x="1623044" y="4952591"/>
            <a:ext cx="0" cy="29203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Isosceles Triangle 357"/>
          <p:cNvSpPr/>
          <p:nvPr/>
        </p:nvSpPr>
        <p:spPr>
          <a:xfrm>
            <a:off x="1725000" y="5113553"/>
            <a:ext cx="112134" cy="104839"/>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 name="TextBox 358"/>
          <p:cNvSpPr txBox="1"/>
          <p:nvPr/>
        </p:nvSpPr>
        <p:spPr>
          <a:xfrm>
            <a:off x="1684821" y="4949128"/>
            <a:ext cx="193964" cy="169277"/>
          </a:xfrm>
          <a:prstGeom prst="rect">
            <a:avLst/>
          </a:prstGeom>
          <a:noFill/>
        </p:spPr>
        <p:txBody>
          <a:bodyPr wrap="none" lIns="0" tIns="0" rIns="0" bIns="0" rtlCol="0">
            <a:spAutoFit/>
          </a:bodyPr>
          <a:lstStyle/>
          <a:p>
            <a:pPr algn="ctr"/>
            <a:r>
              <a:rPr lang="en-US" sz="550" dirty="0">
                <a:latin typeface="+mn-lt"/>
              </a:rPr>
              <a:t>GRACE</a:t>
            </a:r>
          </a:p>
          <a:p>
            <a:pPr algn="ctr"/>
            <a:r>
              <a:rPr lang="en-US" sz="550" dirty="0">
                <a:latin typeface="+mn-lt"/>
              </a:rPr>
              <a:t>INT</a:t>
            </a:r>
          </a:p>
        </p:txBody>
      </p:sp>
      <p:sp>
        <p:nvSpPr>
          <p:cNvPr id="360" name="TextBox 359"/>
          <p:cNvSpPr txBox="1"/>
          <p:nvPr/>
        </p:nvSpPr>
        <p:spPr>
          <a:xfrm>
            <a:off x="1389821" y="4949190"/>
            <a:ext cx="179536" cy="107722"/>
          </a:xfrm>
          <a:prstGeom prst="rect">
            <a:avLst/>
          </a:prstGeom>
          <a:noFill/>
        </p:spPr>
        <p:txBody>
          <a:bodyPr wrap="none" lIns="0" tIns="0" rIns="0" bIns="0" rtlCol="0">
            <a:spAutoFit/>
          </a:bodyPr>
          <a:lstStyle/>
          <a:p>
            <a:r>
              <a:rPr lang="en-US" sz="700" dirty="0">
                <a:latin typeface="+mn-lt"/>
              </a:rPr>
              <a:t>2500</a:t>
            </a:r>
          </a:p>
        </p:txBody>
      </p:sp>
      <p:sp>
        <p:nvSpPr>
          <p:cNvPr id="362" name="Arc 361"/>
          <p:cNvSpPr/>
          <p:nvPr/>
        </p:nvSpPr>
        <p:spPr>
          <a:xfrm rot="1371438">
            <a:off x="1077753" y="5026809"/>
            <a:ext cx="492770" cy="429928"/>
          </a:xfrm>
          <a:prstGeom prst="arc">
            <a:avLst>
              <a:gd name="adj1" fmla="val 16325452"/>
              <a:gd name="adj2" fmla="val 19713356"/>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3" name="Straight Connector 362"/>
          <p:cNvCxnSpPr/>
          <p:nvPr/>
        </p:nvCxnSpPr>
        <p:spPr>
          <a:xfrm>
            <a:off x="1554146" y="5895531"/>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xtBox 269"/>
          <p:cNvSpPr txBox="1">
            <a:spLocks noChangeArrowheads="1"/>
          </p:cNvSpPr>
          <p:nvPr/>
        </p:nvSpPr>
        <p:spPr bwMode="auto">
          <a:xfrm>
            <a:off x="3360795" y="5390354"/>
            <a:ext cx="415925" cy="230188"/>
          </a:xfrm>
          <a:prstGeom prst="rect">
            <a:avLst/>
          </a:prstGeom>
          <a:noFill/>
          <a:ln w="9525">
            <a:noFill/>
            <a:miter lim="800000"/>
            <a:headEnd/>
            <a:tailEnd/>
          </a:ln>
        </p:spPr>
        <p:txBody>
          <a:bodyPr wrap="none">
            <a:spAutoFit/>
          </a:bodyPr>
          <a:lstStyle/>
          <a:p>
            <a:r>
              <a:rPr lang="en-US" sz="900" u="sng" dirty="0">
                <a:latin typeface="Calibri" pitchFamily="34" charset="0"/>
              </a:rPr>
              <a:t>1500</a:t>
            </a:r>
          </a:p>
        </p:txBody>
      </p:sp>
      <p:sp>
        <p:nvSpPr>
          <p:cNvPr id="365" name="TextBox 269"/>
          <p:cNvSpPr txBox="1">
            <a:spLocks noChangeArrowheads="1"/>
          </p:cNvSpPr>
          <p:nvPr/>
        </p:nvSpPr>
        <p:spPr bwMode="auto">
          <a:xfrm>
            <a:off x="2688525" y="5620542"/>
            <a:ext cx="230832" cy="138499"/>
          </a:xfrm>
          <a:prstGeom prst="rect">
            <a:avLst/>
          </a:prstGeom>
          <a:noFill/>
          <a:ln w="9525">
            <a:noFill/>
            <a:miter lim="800000"/>
            <a:headEnd/>
            <a:tailEnd/>
          </a:ln>
        </p:spPr>
        <p:txBody>
          <a:bodyPr wrap="none" lIns="0" tIns="0" rIns="0" bIns="0">
            <a:spAutoFit/>
          </a:bodyPr>
          <a:lstStyle/>
          <a:p>
            <a:r>
              <a:rPr lang="en-US" sz="900" u="sng" dirty="0">
                <a:latin typeface="Calibri" pitchFamily="34" charset="0"/>
              </a:rPr>
              <a:t>1000</a:t>
            </a:r>
          </a:p>
        </p:txBody>
      </p:sp>
      <p:sp>
        <p:nvSpPr>
          <p:cNvPr id="366" name="TextBox 269"/>
          <p:cNvSpPr txBox="1">
            <a:spLocks noChangeArrowheads="1"/>
          </p:cNvSpPr>
          <p:nvPr/>
        </p:nvSpPr>
        <p:spPr bwMode="auto">
          <a:xfrm>
            <a:off x="3965229" y="5188876"/>
            <a:ext cx="415498" cy="230832"/>
          </a:xfrm>
          <a:prstGeom prst="rect">
            <a:avLst/>
          </a:prstGeom>
          <a:noFill/>
          <a:ln w="9525">
            <a:noFill/>
            <a:miter lim="800000"/>
            <a:headEnd/>
            <a:tailEnd/>
          </a:ln>
        </p:spPr>
        <p:txBody>
          <a:bodyPr wrap="none">
            <a:spAutoFit/>
          </a:bodyPr>
          <a:lstStyle/>
          <a:p>
            <a:r>
              <a:rPr lang="en-US" sz="900" u="sng" dirty="0">
                <a:latin typeface="Calibri" pitchFamily="34" charset="0"/>
              </a:rPr>
              <a:t>2500</a:t>
            </a:r>
          </a:p>
        </p:txBody>
      </p:sp>
      <p:sp>
        <p:nvSpPr>
          <p:cNvPr id="367" name="Rectangle 281"/>
          <p:cNvSpPr>
            <a:spLocks noChangeArrowheads="1"/>
          </p:cNvSpPr>
          <p:nvPr/>
        </p:nvSpPr>
        <p:spPr bwMode="auto">
          <a:xfrm rot="20537665">
            <a:off x="2979325" y="5413070"/>
            <a:ext cx="235642" cy="146194"/>
          </a:xfrm>
          <a:prstGeom prst="rect">
            <a:avLst/>
          </a:prstGeom>
          <a:solidFill>
            <a:schemeClr val="bg1"/>
          </a:solidFill>
          <a:ln w="9525">
            <a:noFill/>
            <a:miter lim="800000"/>
            <a:headEnd/>
            <a:tailEnd/>
          </a:ln>
        </p:spPr>
        <p:txBody>
          <a:bodyPr wrap="none" lIns="0" tIns="0" rIns="0" bIns="0">
            <a:spAutoFit/>
          </a:bodyPr>
          <a:lstStyle/>
          <a:p>
            <a:r>
              <a:rPr lang="en-US" sz="950" dirty="0">
                <a:latin typeface="Calibri" pitchFamily="34" charset="0"/>
              </a:rPr>
              <a:t>300°</a:t>
            </a:r>
          </a:p>
        </p:txBody>
      </p:sp>
      <p:cxnSp>
        <p:nvCxnSpPr>
          <p:cNvPr id="369" name="Straight Arrow Connector 368"/>
          <p:cNvCxnSpPr>
            <a:stCxn id="367" idx="1"/>
          </p:cNvCxnSpPr>
          <p:nvPr/>
        </p:nvCxnSpPr>
        <p:spPr>
          <a:xfrm flipH="1">
            <a:off x="2858391" y="5521999"/>
            <a:ext cx="126515" cy="4292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2109214" y="5877474"/>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2659606" y="5882640"/>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3390811" y="5887806"/>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4020670" y="5884848"/>
            <a:ext cx="0" cy="1487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V="1">
            <a:off x="2669682" y="5960967"/>
            <a:ext cx="711723" cy="1"/>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77" name="TextBox 38"/>
          <p:cNvSpPr txBox="1">
            <a:spLocks noChangeArrowheads="1"/>
          </p:cNvSpPr>
          <p:nvPr/>
        </p:nvSpPr>
        <p:spPr bwMode="auto">
          <a:xfrm>
            <a:off x="2917810" y="5903179"/>
            <a:ext cx="214254"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3 NM</a:t>
            </a:r>
          </a:p>
        </p:txBody>
      </p:sp>
      <p:cxnSp>
        <p:nvCxnSpPr>
          <p:cNvPr id="379" name="Straight Connector 378"/>
          <p:cNvCxnSpPr/>
          <p:nvPr/>
        </p:nvCxnSpPr>
        <p:spPr>
          <a:xfrm>
            <a:off x="3403448" y="5960708"/>
            <a:ext cx="607949" cy="518"/>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80" name="TextBox 38"/>
          <p:cNvSpPr txBox="1">
            <a:spLocks noChangeArrowheads="1"/>
          </p:cNvSpPr>
          <p:nvPr/>
        </p:nvSpPr>
        <p:spPr bwMode="auto">
          <a:xfrm>
            <a:off x="3591987" y="5903179"/>
            <a:ext cx="214254"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3 NM</a:t>
            </a:r>
          </a:p>
        </p:txBody>
      </p:sp>
      <p:cxnSp>
        <p:nvCxnSpPr>
          <p:cNvPr id="383" name="Straight Connector 382"/>
          <p:cNvCxnSpPr/>
          <p:nvPr/>
        </p:nvCxnSpPr>
        <p:spPr>
          <a:xfrm>
            <a:off x="2104140" y="5958586"/>
            <a:ext cx="552378" cy="0"/>
          </a:xfrm>
          <a:prstGeom prst="line">
            <a:avLst/>
          </a:prstGeom>
          <a:ln w="635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84" name="TextBox 38"/>
          <p:cNvSpPr txBox="1">
            <a:spLocks noChangeArrowheads="1"/>
          </p:cNvSpPr>
          <p:nvPr/>
        </p:nvSpPr>
        <p:spPr bwMode="auto">
          <a:xfrm>
            <a:off x="2237861" y="5903179"/>
            <a:ext cx="281543"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4.5 NM</a:t>
            </a:r>
          </a:p>
        </p:txBody>
      </p:sp>
      <p:grpSp>
        <p:nvGrpSpPr>
          <p:cNvPr id="241" name="Group 240"/>
          <p:cNvGrpSpPr/>
          <p:nvPr/>
        </p:nvGrpSpPr>
        <p:grpSpPr>
          <a:xfrm>
            <a:off x="234819" y="691963"/>
            <a:ext cx="240772" cy="230832"/>
            <a:chOff x="238125" y="743398"/>
            <a:chExt cx="240772" cy="230832"/>
          </a:xfrm>
        </p:grpSpPr>
        <p:sp>
          <p:nvSpPr>
            <p:cNvPr id="243" name="Flowchart: Extract 242"/>
            <p:cNvSpPr/>
            <p:nvPr/>
          </p:nvSpPr>
          <p:spPr>
            <a:xfrm rot="10800000">
              <a:off x="285750" y="800548"/>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238125" y="743398"/>
              <a:ext cx="240772" cy="230832"/>
            </a:xfrm>
            <a:prstGeom prst="rect">
              <a:avLst/>
            </a:prstGeom>
            <a:noFill/>
          </p:spPr>
          <p:txBody>
            <a:bodyPr wrap="none" rtlCol="0">
              <a:spAutoFit/>
            </a:bodyPr>
            <a:lstStyle/>
            <a:p>
              <a:r>
                <a:rPr lang="en-US" sz="900" b="1" dirty="0">
                  <a:solidFill>
                    <a:schemeClr val="bg1"/>
                  </a:solidFill>
                  <a:latin typeface="+mn-lt"/>
                </a:rPr>
                <a:t>T</a:t>
              </a:r>
            </a:p>
          </p:txBody>
        </p:sp>
      </p:grpSp>
      <p:cxnSp>
        <p:nvCxnSpPr>
          <p:cNvPr id="5" name="Straight Connector 4"/>
          <p:cNvCxnSpPr/>
          <p:nvPr/>
        </p:nvCxnSpPr>
        <p:spPr>
          <a:xfrm flipH="1">
            <a:off x="1030116" y="3815445"/>
            <a:ext cx="3405230" cy="277285"/>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2342152" y="1362308"/>
            <a:ext cx="0" cy="31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7392928">
            <a:off x="1712890" y="2928257"/>
            <a:ext cx="530915" cy="292388"/>
          </a:xfrm>
          <a:prstGeom prst="rect">
            <a:avLst/>
          </a:prstGeom>
          <a:noFill/>
        </p:spPr>
        <p:txBody>
          <a:bodyPr wrap="none" rtlCol="0">
            <a:spAutoFit/>
          </a:bodyPr>
          <a:lstStyle/>
          <a:p>
            <a:r>
              <a:rPr lang="en-US" sz="650" dirty="0"/>
              <a:t>2500 TO </a:t>
            </a:r>
          </a:p>
          <a:p>
            <a:r>
              <a:rPr lang="en-US" sz="650" dirty="0"/>
              <a:t>GYVER</a:t>
            </a:r>
          </a:p>
        </p:txBody>
      </p:sp>
      <p:cxnSp>
        <p:nvCxnSpPr>
          <p:cNvPr id="38" name="Straight Connector 37"/>
          <p:cNvCxnSpPr/>
          <p:nvPr/>
        </p:nvCxnSpPr>
        <p:spPr>
          <a:xfrm flipV="1">
            <a:off x="245375" y="2426375"/>
            <a:ext cx="693933" cy="536775"/>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64" y="4503401"/>
            <a:ext cx="1082174" cy="19126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9" name="TextBox 123"/>
          <p:cNvSpPr txBox="1">
            <a:spLocks noChangeArrowheads="1"/>
          </p:cNvSpPr>
          <p:nvPr/>
        </p:nvSpPr>
        <p:spPr bwMode="auto">
          <a:xfrm>
            <a:off x="241964" y="4512630"/>
            <a:ext cx="436017" cy="107722"/>
          </a:xfrm>
          <a:prstGeom prst="rect">
            <a:avLst/>
          </a:prstGeom>
          <a:noFill/>
          <a:ln w="6350">
            <a:solidFill>
              <a:schemeClr val="tx1"/>
            </a:solidFill>
            <a:miter lim="800000"/>
            <a:headEnd/>
            <a:tailEnd/>
          </a:ln>
        </p:spPr>
        <p:txBody>
          <a:bodyPr wrap="none" lIns="0" tIns="0" rIns="0" bIns="0">
            <a:spAutoFit/>
          </a:bodyPr>
          <a:lstStyle/>
          <a:p>
            <a:r>
              <a:rPr lang="en-US" sz="700" dirty="0">
                <a:latin typeface="Calibri" pitchFamily="34" charset="0"/>
              </a:rPr>
              <a:t>  ELEV   248 </a:t>
            </a:r>
          </a:p>
        </p:txBody>
      </p:sp>
      <p:sp>
        <p:nvSpPr>
          <p:cNvPr id="90" name="Rectangle 89"/>
          <p:cNvSpPr/>
          <p:nvPr/>
        </p:nvSpPr>
        <p:spPr>
          <a:xfrm>
            <a:off x="241964" y="4512628"/>
            <a:ext cx="1094718" cy="18758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510" name="Rectangle 509"/>
          <p:cNvSpPr/>
          <p:nvPr/>
        </p:nvSpPr>
        <p:spPr>
          <a:xfrm>
            <a:off x="455833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20591" y="3821270"/>
            <a:ext cx="3417094" cy="36018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3424238"/>
              <a:gd name="connsiteY0" fmla="*/ 285750 h 1200150"/>
              <a:gd name="connsiteX1" fmla="*/ 3424238 w 3424238"/>
              <a:gd name="connsiteY1" fmla="*/ 0 h 1200150"/>
              <a:gd name="connsiteX2" fmla="*/ 914400 w 3424238"/>
              <a:gd name="connsiteY2" fmla="*/ 1200150 h 1200150"/>
              <a:gd name="connsiteX3" fmla="*/ 0 w 3424238"/>
              <a:gd name="connsiteY3" fmla="*/ 1200150 h 1200150"/>
              <a:gd name="connsiteX4" fmla="*/ 0 w 3424238"/>
              <a:gd name="connsiteY4" fmla="*/ 285750 h 1200150"/>
              <a:gd name="connsiteX0" fmla="*/ 0 w 3424238"/>
              <a:gd name="connsiteY0" fmla="*/ 285750 h 1200150"/>
              <a:gd name="connsiteX1" fmla="*/ 3424238 w 3424238"/>
              <a:gd name="connsiteY1" fmla="*/ 0 h 1200150"/>
              <a:gd name="connsiteX2" fmla="*/ 3409950 w 3424238"/>
              <a:gd name="connsiteY2" fmla="*/ 100012 h 1200150"/>
              <a:gd name="connsiteX3" fmla="*/ 0 w 3424238"/>
              <a:gd name="connsiteY3" fmla="*/ 1200150 h 1200150"/>
              <a:gd name="connsiteX4" fmla="*/ 0 w 3424238"/>
              <a:gd name="connsiteY4" fmla="*/ 285750 h 1200150"/>
              <a:gd name="connsiteX0" fmla="*/ 0 w 3424238"/>
              <a:gd name="connsiteY0" fmla="*/ 285750 h 1200150"/>
              <a:gd name="connsiteX1" fmla="*/ 3424238 w 3424238"/>
              <a:gd name="connsiteY1" fmla="*/ 0 h 1200150"/>
              <a:gd name="connsiteX2" fmla="*/ 3409950 w 3424238"/>
              <a:gd name="connsiteY2" fmla="*/ 100012 h 1200150"/>
              <a:gd name="connsiteX3" fmla="*/ 0 w 3424238"/>
              <a:gd name="connsiteY3" fmla="*/ 1200150 h 1200150"/>
              <a:gd name="connsiteX4" fmla="*/ 0 w 3424238"/>
              <a:gd name="connsiteY4" fmla="*/ 285750 h 1200150"/>
              <a:gd name="connsiteX0" fmla="*/ 0 w 3409950"/>
              <a:gd name="connsiteY0" fmla="*/ 295275 h 1209675"/>
              <a:gd name="connsiteX1" fmla="*/ 3405188 w 3409950"/>
              <a:gd name="connsiteY1" fmla="*/ 0 h 1209675"/>
              <a:gd name="connsiteX2" fmla="*/ 3409950 w 3409950"/>
              <a:gd name="connsiteY2" fmla="*/ 109537 h 1209675"/>
              <a:gd name="connsiteX3" fmla="*/ 0 w 3409950"/>
              <a:gd name="connsiteY3" fmla="*/ 1209675 h 1209675"/>
              <a:gd name="connsiteX4" fmla="*/ 0 w 3409950"/>
              <a:gd name="connsiteY4" fmla="*/ 295275 h 1209675"/>
              <a:gd name="connsiteX0" fmla="*/ 0 w 3409950"/>
              <a:gd name="connsiteY0" fmla="*/ 295275 h 1209675"/>
              <a:gd name="connsiteX1" fmla="*/ 3405188 w 3409950"/>
              <a:gd name="connsiteY1" fmla="*/ 0 h 1209675"/>
              <a:gd name="connsiteX2" fmla="*/ 3409950 w 3409950"/>
              <a:gd name="connsiteY2" fmla="*/ 109537 h 1209675"/>
              <a:gd name="connsiteX3" fmla="*/ 0 w 3409950"/>
              <a:gd name="connsiteY3" fmla="*/ 1209675 h 1209675"/>
              <a:gd name="connsiteX4" fmla="*/ 0 w 3409950"/>
              <a:gd name="connsiteY4" fmla="*/ 295275 h 1209675"/>
              <a:gd name="connsiteX0" fmla="*/ 0 w 3405188"/>
              <a:gd name="connsiteY0" fmla="*/ 295275 h 1209675"/>
              <a:gd name="connsiteX1" fmla="*/ 3405188 w 3405188"/>
              <a:gd name="connsiteY1" fmla="*/ 0 h 1209675"/>
              <a:gd name="connsiteX2" fmla="*/ 3405187 w 3405188"/>
              <a:gd name="connsiteY2" fmla="*/ 114300 h 1209675"/>
              <a:gd name="connsiteX3" fmla="*/ 0 w 3405188"/>
              <a:gd name="connsiteY3" fmla="*/ 1209675 h 1209675"/>
              <a:gd name="connsiteX4" fmla="*/ 0 w 3405188"/>
              <a:gd name="connsiteY4" fmla="*/ 295275 h 1209675"/>
              <a:gd name="connsiteX0" fmla="*/ 9525 w 3414713"/>
              <a:gd name="connsiteY0" fmla="*/ 295275 h 404813"/>
              <a:gd name="connsiteX1" fmla="*/ 3414713 w 3414713"/>
              <a:gd name="connsiteY1" fmla="*/ 0 h 404813"/>
              <a:gd name="connsiteX2" fmla="*/ 3414712 w 3414713"/>
              <a:gd name="connsiteY2" fmla="*/ 114300 h 404813"/>
              <a:gd name="connsiteX3" fmla="*/ 0 w 3414713"/>
              <a:gd name="connsiteY3" fmla="*/ 404813 h 404813"/>
              <a:gd name="connsiteX4" fmla="*/ 9525 w 3414713"/>
              <a:gd name="connsiteY4" fmla="*/ 295275 h 404813"/>
              <a:gd name="connsiteX0" fmla="*/ 9525 w 3414713"/>
              <a:gd name="connsiteY0" fmla="*/ 285750 h 404813"/>
              <a:gd name="connsiteX1" fmla="*/ 3414713 w 3414713"/>
              <a:gd name="connsiteY1" fmla="*/ 0 h 404813"/>
              <a:gd name="connsiteX2" fmla="*/ 3414712 w 3414713"/>
              <a:gd name="connsiteY2" fmla="*/ 114300 h 404813"/>
              <a:gd name="connsiteX3" fmla="*/ 0 w 3414713"/>
              <a:gd name="connsiteY3" fmla="*/ 404813 h 404813"/>
              <a:gd name="connsiteX4" fmla="*/ 9525 w 3414713"/>
              <a:gd name="connsiteY4" fmla="*/ 285750 h 404813"/>
              <a:gd name="connsiteX0" fmla="*/ 9525 w 3414713"/>
              <a:gd name="connsiteY0" fmla="*/ 285750 h 390526"/>
              <a:gd name="connsiteX1" fmla="*/ 3414713 w 3414713"/>
              <a:gd name="connsiteY1" fmla="*/ 0 h 390526"/>
              <a:gd name="connsiteX2" fmla="*/ 3414712 w 3414713"/>
              <a:gd name="connsiteY2" fmla="*/ 114300 h 390526"/>
              <a:gd name="connsiteX3" fmla="*/ 0 w 3414713"/>
              <a:gd name="connsiteY3" fmla="*/ 390526 h 390526"/>
              <a:gd name="connsiteX4" fmla="*/ 9525 w 3414713"/>
              <a:gd name="connsiteY4" fmla="*/ 285750 h 390526"/>
              <a:gd name="connsiteX0" fmla="*/ 9525 w 3419476"/>
              <a:gd name="connsiteY0" fmla="*/ 276225 h 381001"/>
              <a:gd name="connsiteX1" fmla="*/ 3419476 w 3419476"/>
              <a:gd name="connsiteY1" fmla="*/ 0 h 381001"/>
              <a:gd name="connsiteX2" fmla="*/ 3414712 w 3419476"/>
              <a:gd name="connsiteY2" fmla="*/ 104775 h 381001"/>
              <a:gd name="connsiteX3" fmla="*/ 0 w 3419476"/>
              <a:gd name="connsiteY3" fmla="*/ 381001 h 381001"/>
              <a:gd name="connsiteX4" fmla="*/ 9525 w 3419476"/>
              <a:gd name="connsiteY4" fmla="*/ 276225 h 381001"/>
              <a:gd name="connsiteX0" fmla="*/ 9525 w 3414712"/>
              <a:gd name="connsiteY0" fmla="*/ 280988 h 385764"/>
              <a:gd name="connsiteX1" fmla="*/ 3409951 w 3414712"/>
              <a:gd name="connsiteY1" fmla="*/ 0 h 385764"/>
              <a:gd name="connsiteX2" fmla="*/ 3414712 w 3414712"/>
              <a:gd name="connsiteY2" fmla="*/ 109538 h 385764"/>
              <a:gd name="connsiteX3" fmla="*/ 0 w 3414712"/>
              <a:gd name="connsiteY3" fmla="*/ 385764 h 385764"/>
              <a:gd name="connsiteX4" fmla="*/ 9525 w 3414712"/>
              <a:gd name="connsiteY4" fmla="*/ 280988 h 385764"/>
              <a:gd name="connsiteX0" fmla="*/ 9525 w 3414712"/>
              <a:gd name="connsiteY0" fmla="*/ 280988 h 385764"/>
              <a:gd name="connsiteX1" fmla="*/ 3409951 w 3414712"/>
              <a:gd name="connsiteY1" fmla="*/ 0 h 385764"/>
              <a:gd name="connsiteX2" fmla="*/ 3414712 w 3414712"/>
              <a:gd name="connsiteY2" fmla="*/ 95251 h 385764"/>
              <a:gd name="connsiteX3" fmla="*/ 0 w 3414712"/>
              <a:gd name="connsiteY3" fmla="*/ 385764 h 385764"/>
              <a:gd name="connsiteX4" fmla="*/ 9525 w 3414712"/>
              <a:gd name="connsiteY4" fmla="*/ 280988 h 385764"/>
              <a:gd name="connsiteX0" fmla="*/ 14288 w 3414712"/>
              <a:gd name="connsiteY0" fmla="*/ 296922 h 385764"/>
              <a:gd name="connsiteX1" fmla="*/ 3409951 w 3414712"/>
              <a:gd name="connsiteY1" fmla="*/ 0 h 385764"/>
              <a:gd name="connsiteX2" fmla="*/ 3414712 w 3414712"/>
              <a:gd name="connsiteY2" fmla="*/ 95251 h 385764"/>
              <a:gd name="connsiteX3" fmla="*/ 0 w 3414712"/>
              <a:gd name="connsiteY3" fmla="*/ 385764 h 385764"/>
              <a:gd name="connsiteX4" fmla="*/ 14288 w 3414712"/>
              <a:gd name="connsiteY4" fmla="*/ 296922 h 385764"/>
              <a:gd name="connsiteX0" fmla="*/ 19051 w 3419475"/>
              <a:gd name="connsiteY0" fmla="*/ 296922 h 401697"/>
              <a:gd name="connsiteX1" fmla="*/ 3414714 w 3419475"/>
              <a:gd name="connsiteY1" fmla="*/ 0 h 401697"/>
              <a:gd name="connsiteX2" fmla="*/ 3419475 w 3419475"/>
              <a:gd name="connsiteY2" fmla="*/ 95251 h 401697"/>
              <a:gd name="connsiteX3" fmla="*/ 0 w 3419475"/>
              <a:gd name="connsiteY3" fmla="*/ 401697 h 401697"/>
              <a:gd name="connsiteX4" fmla="*/ 19051 w 3419475"/>
              <a:gd name="connsiteY4" fmla="*/ 296922 h 401697"/>
              <a:gd name="connsiteX0" fmla="*/ 19051 w 3424239"/>
              <a:gd name="connsiteY0" fmla="*/ 302233 h 407008"/>
              <a:gd name="connsiteX1" fmla="*/ 3424239 w 3424239"/>
              <a:gd name="connsiteY1" fmla="*/ 0 h 407008"/>
              <a:gd name="connsiteX2" fmla="*/ 3419475 w 3424239"/>
              <a:gd name="connsiteY2" fmla="*/ 100562 h 407008"/>
              <a:gd name="connsiteX3" fmla="*/ 0 w 3424239"/>
              <a:gd name="connsiteY3" fmla="*/ 407008 h 407008"/>
              <a:gd name="connsiteX4" fmla="*/ 19051 w 3424239"/>
              <a:gd name="connsiteY4" fmla="*/ 302233 h 407008"/>
              <a:gd name="connsiteX0" fmla="*/ 14288 w 3419476"/>
              <a:gd name="connsiteY0" fmla="*/ 302233 h 396385"/>
              <a:gd name="connsiteX1" fmla="*/ 3419476 w 3419476"/>
              <a:gd name="connsiteY1" fmla="*/ 0 h 396385"/>
              <a:gd name="connsiteX2" fmla="*/ 3414712 w 3419476"/>
              <a:gd name="connsiteY2" fmla="*/ 100562 h 396385"/>
              <a:gd name="connsiteX3" fmla="*/ 0 w 3419476"/>
              <a:gd name="connsiteY3" fmla="*/ 396385 h 396385"/>
              <a:gd name="connsiteX4" fmla="*/ 14288 w 3419476"/>
              <a:gd name="connsiteY4" fmla="*/ 302233 h 396385"/>
              <a:gd name="connsiteX0" fmla="*/ 14288 w 3419476"/>
              <a:gd name="connsiteY0" fmla="*/ 302233 h 396385"/>
              <a:gd name="connsiteX1" fmla="*/ 3419476 w 3419476"/>
              <a:gd name="connsiteY1" fmla="*/ 0 h 396385"/>
              <a:gd name="connsiteX2" fmla="*/ 3414712 w 3419476"/>
              <a:gd name="connsiteY2" fmla="*/ 89939 h 396385"/>
              <a:gd name="connsiteX3" fmla="*/ 0 w 3419476"/>
              <a:gd name="connsiteY3" fmla="*/ 396385 h 396385"/>
              <a:gd name="connsiteX4" fmla="*/ 14288 w 3419476"/>
              <a:gd name="connsiteY4" fmla="*/ 302233 h 396385"/>
              <a:gd name="connsiteX0" fmla="*/ 14288 w 3419476"/>
              <a:gd name="connsiteY0" fmla="*/ 307544 h 401696"/>
              <a:gd name="connsiteX1" fmla="*/ 3419476 w 3419476"/>
              <a:gd name="connsiteY1" fmla="*/ 0 h 401696"/>
              <a:gd name="connsiteX2" fmla="*/ 3414712 w 3419476"/>
              <a:gd name="connsiteY2" fmla="*/ 95250 h 401696"/>
              <a:gd name="connsiteX3" fmla="*/ 0 w 3419476"/>
              <a:gd name="connsiteY3" fmla="*/ 401696 h 401696"/>
              <a:gd name="connsiteX4" fmla="*/ 14288 w 3419476"/>
              <a:gd name="connsiteY4" fmla="*/ 307544 h 401696"/>
              <a:gd name="connsiteX0" fmla="*/ 14288 w 3419476"/>
              <a:gd name="connsiteY0" fmla="*/ 307544 h 401696"/>
              <a:gd name="connsiteX1" fmla="*/ 3419476 w 3419476"/>
              <a:gd name="connsiteY1" fmla="*/ 0 h 401696"/>
              <a:gd name="connsiteX2" fmla="*/ 3414712 w 3419476"/>
              <a:gd name="connsiteY2" fmla="*/ 95250 h 401696"/>
              <a:gd name="connsiteX3" fmla="*/ 0 w 3419476"/>
              <a:gd name="connsiteY3" fmla="*/ 401696 h 401696"/>
              <a:gd name="connsiteX4" fmla="*/ 14288 w 3419476"/>
              <a:gd name="connsiteY4" fmla="*/ 307544 h 401696"/>
              <a:gd name="connsiteX0" fmla="*/ 14288 w 3417094"/>
              <a:gd name="connsiteY0" fmla="*/ 307544 h 401696"/>
              <a:gd name="connsiteX1" fmla="*/ 3417094 w 3417094"/>
              <a:gd name="connsiteY1" fmla="*/ 0 h 401696"/>
              <a:gd name="connsiteX2" fmla="*/ 3414712 w 3417094"/>
              <a:gd name="connsiteY2" fmla="*/ 95250 h 401696"/>
              <a:gd name="connsiteX3" fmla="*/ 0 w 3417094"/>
              <a:gd name="connsiteY3" fmla="*/ 401696 h 401696"/>
              <a:gd name="connsiteX4" fmla="*/ 14288 w 3417094"/>
              <a:gd name="connsiteY4" fmla="*/ 307544 h 401696"/>
              <a:gd name="connsiteX0" fmla="*/ 14288 w 3417094"/>
              <a:gd name="connsiteY0" fmla="*/ 307544 h 401696"/>
              <a:gd name="connsiteX1" fmla="*/ 3417094 w 3417094"/>
              <a:gd name="connsiteY1" fmla="*/ 0 h 401696"/>
              <a:gd name="connsiteX2" fmla="*/ 3414712 w 3417094"/>
              <a:gd name="connsiteY2" fmla="*/ 95250 h 401696"/>
              <a:gd name="connsiteX3" fmla="*/ 0 w 3417094"/>
              <a:gd name="connsiteY3" fmla="*/ 401696 h 401696"/>
              <a:gd name="connsiteX4" fmla="*/ 14288 w 3417094"/>
              <a:gd name="connsiteY4" fmla="*/ 307544 h 40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7094" h="401696">
                <a:moveTo>
                  <a:pt x="14288" y="307544"/>
                </a:moveTo>
                <a:lnTo>
                  <a:pt x="3417094" y="0"/>
                </a:lnTo>
                <a:cubicBezTo>
                  <a:pt x="3417093" y="44880"/>
                  <a:pt x="3414713" y="47626"/>
                  <a:pt x="3414712" y="95250"/>
                </a:cubicBezTo>
                <a:lnTo>
                  <a:pt x="0" y="401696"/>
                </a:lnTo>
                <a:lnTo>
                  <a:pt x="14288" y="307544"/>
                </a:lnTo>
                <a:close/>
              </a:path>
            </a:pathLst>
          </a:custGeom>
          <a:pattFill prst="wdUpDiag">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793061" y="2139315"/>
            <a:ext cx="2609850" cy="260032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rot="12375665">
            <a:off x="587273" y="1423533"/>
            <a:ext cx="756575" cy="190571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1051652"/>
              <a:gd name="connsiteX1" fmla="*/ 914400 w 914400"/>
              <a:gd name="connsiteY1" fmla="*/ 0 h 1051652"/>
              <a:gd name="connsiteX2" fmla="*/ 690033 w 914400"/>
              <a:gd name="connsiteY2" fmla="*/ 1051652 h 1051652"/>
              <a:gd name="connsiteX3" fmla="*/ 0 w 914400"/>
              <a:gd name="connsiteY3" fmla="*/ 914400 h 1051652"/>
              <a:gd name="connsiteX4" fmla="*/ 0 w 914400"/>
              <a:gd name="connsiteY4" fmla="*/ 0 h 1051652"/>
              <a:gd name="connsiteX0" fmla="*/ 0 w 914400"/>
              <a:gd name="connsiteY0" fmla="*/ 0 h 1939033"/>
              <a:gd name="connsiteX1" fmla="*/ 914400 w 914400"/>
              <a:gd name="connsiteY1" fmla="*/ 0 h 1939033"/>
              <a:gd name="connsiteX2" fmla="*/ 690033 w 914400"/>
              <a:gd name="connsiteY2" fmla="*/ 1051652 h 1939033"/>
              <a:gd name="connsiteX3" fmla="*/ 431190 w 914400"/>
              <a:gd name="connsiteY3" fmla="*/ 1939033 h 1939033"/>
              <a:gd name="connsiteX4" fmla="*/ 0 w 914400"/>
              <a:gd name="connsiteY4" fmla="*/ 0 h 1939033"/>
              <a:gd name="connsiteX0" fmla="*/ 0 w 1068453"/>
              <a:gd name="connsiteY0" fmla="*/ 0 h 1939033"/>
              <a:gd name="connsiteX1" fmla="*/ 1068453 w 1068453"/>
              <a:gd name="connsiteY1" fmla="*/ 269183 h 1939033"/>
              <a:gd name="connsiteX2" fmla="*/ 690033 w 1068453"/>
              <a:gd name="connsiteY2" fmla="*/ 1051652 h 1939033"/>
              <a:gd name="connsiteX3" fmla="*/ 431190 w 1068453"/>
              <a:gd name="connsiteY3" fmla="*/ 1939033 h 1939033"/>
              <a:gd name="connsiteX4" fmla="*/ 0 w 1068453"/>
              <a:gd name="connsiteY4" fmla="*/ 0 h 1939033"/>
              <a:gd name="connsiteX0" fmla="*/ 0 w 1068453"/>
              <a:gd name="connsiteY0" fmla="*/ 0 h 1939033"/>
              <a:gd name="connsiteX1" fmla="*/ 483034 w 1068453"/>
              <a:gd name="connsiteY1" fmla="*/ 119785 h 1939033"/>
              <a:gd name="connsiteX2" fmla="*/ 1068453 w 1068453"/>
              <a:gd name="connsiteY2" fmla="*/ 269183 h 1939033"/>
              <a:gd name="connsiteX3" fmla="*/ 690033 w 1068453"/>
              <a:gd name="connsiteY3" fmla="*/ 1051652 h 1939033"/>
              <a:gd name="connsiteX4" fmla="*/ 431190 w 1068453"/>
              <a:gd name="connsiteY4" fmla="*/ 1939033 h 1939033"/>
              <a:gd name="connsiteX5" fmla="*/ 0 w 1068453"/>
              <a:gd name="connsiteY5" fmla="*/ 0 h 1939033"/>
              <a:gd name="connsiteX0" fmla="*/ 0 w 1068453"/>
              <a:gd name="connsiteY0" fmla="*/ 0 h 1939033"/>
              <a:gd name="connsiteX1" fmla="*/ 1004784 w 1068453"/>
              <a:gd name="connsiteY1" fmla="*/ 133203 h 1939033"/>
              <a:gd name="connsiteX2" fmla="*/ 1068453 w 1068453"/>
              <a:gd name="connsiteY2" fmla="*/ 269183 h 1939033"/>
              <a:gd name="connsiteX3" fmla="*/ 690033 w 1068453"/>
              <a:gd name="connsiteY3" fmla="*/ 1051652 h 1939033"/>
              <a:gd name="connsiteX4" fmla="*/ 431190 w 1068453"/>
              <a:gd name="connsiteY4" fmla="*/ 1939033 h 1939033"/>
              <a:gd name="connsiteX5" fmla="*/ 0 w 1068453"/>
              <a:gd name="connsiteY5" fmla="*/ 0 h 1939033"/>
              <a:gd name="connsiteX0" fmla="*/ 168448 w 637263"/>
              <a:gd name="connsiteY0" fmla="*/ 856115 h 1805830"/>
              <a:gd name="connsiteX1" fmla="*/ 573594 w 637263"/>
              <a:gd name="connsiteY1" fmla="*/ 0 h 1805830"/>
              <a:gd name="connsiteX2" fmla="*/ 637263 w 637263"/>
              <a:gd name="connsiteY2" fmla="*/ 135980 h 1805830"/>
              <a:gd name="connsiteX3" fmla="*/ 258843 w 637263"/>
              <a:gd name="connsiteY3" fmla="*/ 918449 h 1805830"/>
              <a:gd name="connsiteX4" fmla="*/ 0 w 637263"/>
              <a:gd name="connsiteY4" fmla="*/ 1805830 h 1805830"/>
              <a:gd name="connsiteX5" fmla="*/ 168448 w 637263"/>
              <a:gd name="connsiteY5" fmla="*/ 856115 h 1805830"/>
              <a:gd name="connsiteX0" fmla="*/ 168448 w 637263"/>
              <a:gd name="connsiteY0" fmla="*/ 856115 h 1805830"/>
              <a:gd name="connsiteX1" fmla="*/ 573594 w 637263"/>
              <a:gd name="connsiteY1" fmla="*/ 0 h 1805830"/>
              <a:gd name="connsiteX2" fmla="*/ 637263 w 637263"/>
              <a:gd name="connsiteY2" fmla="*/ 135980 h 1805830"/>
              <a:gd name="connsiteX3" fmla="*/ 258843 w 637263"/>
              <a:gd name="connsiteY3" fmla="*/ 918449 h 1805830"/>
              <a:gd name="connsiteX4" fmla="*/ 0 w 637263"/>
              <a:gd name="connsiteY4" fmla="*/ 1805830 h 1805830"/>
              <a:gd name="connsiteX5" fmla="*/ 65347 w 637263"/>
              <a:gd name="connsiteY5" fmla="*/ 1456275 h 1805830"/>
              <a:gd name="connsiteX6" fmla="*/ 168448 w 637263"/>
              <a:gd name="connsiteY6" fmla="*/ 856115 h 1805830"/>
              <a:gd name="connsiteX0" fmla="*/ 269199 w 738014"/>
              <a:gd name="connsiteY0" fmla="*/ 856115 h 1851553"/>
              <a:gd name="connsiteX1" fmla="*/ 674345 w 738014"/>
              <a:gd name="connsiteY1" fmla="*/ 0 h 1851553"/>
              <a:gd name="connsiteX2" fmla="*/ 738014 w 738014"/>
              <a:gd name="connsiteY2" fmla="*/ 135980 h 1851553"/>
              <a:gd name="connsiteX3" fmla="*/ 359594 w 738014"/>
              <a:gd name="connsiteY3" fmla="*/ 918449 h 1851553"/>
              <a:gd name="connsiteX4" fmla="*/ 100751 w 738014"/>
              <a:gd name="connsiteY4" fmla="*/ 1805830 h 1851553"/>
              <a:gd name="connsiteX5" fmla="*/ 0 w 738014"/>
              <a:gd name="connsiteY5" fmla="*/ 1851553 h 1851553"/>
              <a:gd name="connsiteX6" fmla="*/ 269199 w 738014"/>
              <a:gd name="connsiteY6" fmla="*/ 856115 h 1851553"/>
              <a:gd name="connsiteX0" fmla="*/ 269199 w 738014"/>
              <a:gd name="connsiteY0" fmla="*/ 824111 h 1819549"/>
              <a:gd name="connsiteX1" fmla="*/ 684825 w 738014"/>
              <a:gd name="connsiteY1" fmla="*/ 0 h 1819549"/>
              <a:gd name="connsiteX2" fmla="*/ 738014 w 738014"/>
              <a:gd name="connsiteY2" fmla="*/ 103976 h 1819549"/>
              <a:gd name="connsiteX3" fmla="*/ 359594 w 738014"/>
              <a:gd name="connsiteY3" fmla="*/ 886445 h 1819549"/>
              <a:gd name="connsiteX4" fmla="*/ 100751 w 738014"/>
              <a:gd name="connsiteY4" fmla="*/ 1773826 h 1819549"/>
              <a:gd name="connsiteX5" fmla="*/ 0 w 738014"/>
              <a:gd name="connsiteY5" fmla="*/ 1819549 h 1819549"/>
              <a:gd name="connsiteX6" fmla="*/ 269199 w 738014"/>
              <a:gd name="connsiteY6" fmla="*/ 824111 h 1819549"/>
              <a:gd name="connsiteX0" fmla="*/ 269086 w 738014"/>
              <a:gd name="connsiteY0" fmla="*/ 845409 h 1819549"/>
              <a:gd name="connsiteX1" fmla="*/ 684825 w 738014"/>
              <a:gd name="connsiteY1" fmla="*/ 0 h 1819549"/>
              <a:gd name="connsiteX2" fmla="*/ 738014 w 738014"/>
              <a:gd name="connsiteY2" fmla="*/ 103976 h 1819549"/>
              <a:gd name="connsiteX3" fmla="*/ 359594 w 738014"/>
              <a:gd name="connsiteY3" fmla="*/ 886445 h 1819549"/>
              <a:gd name="connsiteX4" fmla="*/ 100751 w 738014"/>
              <a:gd name="connsiteY4" fmla="*/ 1773826 h 1819549"/>
              <a:gd name="connsiteX5" fmla="*/ 0 w 738014"/>
              <a:gd name="connsiteY5" fmla="*/ 1819549 h 1819549"/>
              <a:gd name="connsiteX6" fmla="*/ 269086 w 738014"/>
              <a:gd name="connsiteY6" fmla="*/ 845409 h 1819549"/>
              <a:gd name="connsiteX0" fmla="*/ 269086 w 738014"/>
              <a:gd name="connsiteY0" fmla="*/ 845409 h 1850393"/>
              <a:gd name="connsiteX1" fmla="*/ 684825 w 738014"/>
              <a:gd name="connsiteY1" fmla="*/ 0 h 1850393"/>
              <a:gd name="connsiteX2" fmla="*/ 738014 w 738014"/>
              <a:gd name="connsiteY2" fmla="*/ 103976 h 1850393"/>
              <a:gd name="connsiteX3" fmla="*/ 359594 w 738014"/>
              <a:gd name="connsiteY3" fmla="*/ 886445 h 1850393"/>
              <a:gd name="connsiteX4" fmla="*/ 80111 w 738014"/>
              <a:gd name="connsiteY4" fmla="*/ 1850393 h 1850393"/>
              <a:gd name="connsiteX5" fmla="*/ 0 w 738014"/>
              <a:gd name="connsiteY5" fmla="*/ 1819549 h 1850393"/>
              <a:gd name="connsiteX6" fmla="*/ 269086 w 738014"/>
              <a:gd name="connsiteY6" fmla="*/ 845409 h 1850393"/>
              <a:gd name="connsiteX0" fmla="*/ 287647 w 756575"/>
              <a:gd name="connsiteY0" fmla="*/ 845409 h 1905711"/>
              <a:gd name="connsiteX1" fmla="*/ 703386 w 756575"/>
              <a:gd name="connsiteY1" fmla="*/ 0 h 1905711"/>
              <a:gd name="connsiteX2" fmla="*/ 756575 w 756575"/>
              <a:gd name="connsiteY2" fmla="*/ 103976 h 1905711"/>
              <a:gd name="connsiteX3" fmla="*/ 378155 w 756575"/>
              <a:gd name="connsiteY3" fmla="*/ 886445 h 1905711"/>
              <a:gd name="connsiteX4" fmla="*/ 98672 w 756575"/>
              <a:gd name="connsiteY4" fmla="*/ 1850393 h 1905711"/>
              <a:gd name="connsiteX5" fmla="*/ 0 w 756575"/>
              <a:gd name="connsiteY5" fmla="*/ 1905711 h 1905711"/>
              <a:gd name="connsiteX6" fmla="*/ 287647 w 756575"/>
              <a:gd name="connsiteY6" fmla="*/ 845409 h 1905711"/>
              <a:gd name="connsiteX0" fmla="*/ 287647 w 756575"/>
              <a:gd name="connsiteY0" fmla="*/ 845409 h 1905711"/>
              <a:gd name="connsiteX1" fmla="*/ 703386 w 756575"/>
              <a:gd name="connsiteY1" fmla="*/ 0 h 1905711"/>
              <a:gd name="connsiteX2" fmla="*/ 756575 w 756575"/>
              <a:gd name="connsiteY2" fmla="*/ 103976 h 1905711"/>
              <a:gd name="connsiteX3" fmla="*/ 378155 w 756575"/>
              <a:gd name="connsiteY3" fmla="*/ 886445 h 1905711"/>
              <a:gd name="connsiteX4" fmla="*/ 97563 w 756575"/>
              <a:gd name="connsiteY4" fmla="*/ 1858907 h 1905711"/>
              <a:gd name="connsiteX5" fmla="*/ 0 w 756575"/>
              <a:gd name="connsiteY5" fmla="*/ 1905711 h 1905711"/>
              <a:gd name="connsiteX6" fmla="*/ 287647 w 756575"/>
              <a:gd name="connsiteY6" fmla="*/ 845409 h 19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575" h="1905711">
                <a:moveTo>
                  <a:pt x="287647" y="845409"/>
                </a:moveTo>
                <a:lnTo>
                  <a:pt x="703386" y="0"/>
                </a:lnTo>
                <a:lnTo>
                  <a:pt x="756575" y="103976"/>
                </a:lnTo>
                <a:lnTo>
                  <a:pt x="378155" y="886445"/>
                </a:lnTo>
                <a:lnTo>
                  <a:pt x="97563" y="1858907"/>
                </a:lnTo>
                <a:lnTo>
                  <a:pt x="0" y="1905711"/>
                </a:lnTo>
                <a:lnTo>
                  <a:pt x="287647" y="845409"/>
                </a:lnTo>
                <a:close/>
              </a:path>
            </a:pathLst>
          </a:custGeom>
          <a:pattFill prst="wdUpDiag">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7" name="Group 266"/>
          <p:cNvGrpSpPr/>
          <p:nvPr/>
        </p:nvGrpSpPr>
        <p:grpSpPr>
          <a:xfrm>
            <a:off x="279994" y="981180"/>
            <a:ext cx="137160" cy="148021"/>
            <a:chOff x="295275" y="1076325"/>
            <a:chExt cx="137160" cy="148021"/>
          </a:xfrm>
        </p:grpSpPr>
        <p:sp>
          <p:nvSpPr>
            <p:cNvPr id="273" name="Flowchart: Extract 272"/>
            <p:cNvSpPr/>
            <p:nvPr/>
          </p:nvSpPr>
          <p:spPr>
            <a:xfrm>
              <a:off x="295275" y="1076325"/>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p:cNvSpPr txBox="1"/>
            <p:nvPr/>
          </p:nvSpPr>
          <p:spPr>
            <a:xfrm>
              <a:off x="330984" y="1085847"/>
              <a:ext cx="70532" cy="138499"/>
            </a:xfrm>
            <a:prstGeom prst="rect">
              <a:avLst/>
            </a:prstGeom>
            <a:noFill/>
          </p:spPr>
          <p:txBody>
            <a:bodyPr wrap="none" lIns="0" tIns="0" rIns="0" bIns="0" rtlCol="0">
              <a:spAutoFit/>
            </a:bodyPr>
            <a:lstStyle/>
            <a:p>
              <a:r>
                <a:rPr lang="en-US" sz="900" b="1" dirty="0">
                  <a:solidFill>
                    <a:schemeClr val="bg1"/>
                  </a:solidFill>
                  <a:latin typeface="+mn-lt"/>
                </a:rPr>
                <a:t>A</a:t>
              </a:r>
            </a:p>
          </p:txBody>
        </p:sp>
      </p:grpSp>
      <p:sp>
        <p:nvSpPr>
          <p:cNvPr id="275" name="TextBox 274"/>
          <p:cNvSpPr txBox="1"/>
          <p:nvPr/>
        </p:nvSpPr>
        <p:spPr>
          <a:xfrm>
            <a:off x="402469" y="965547"/>
            <a:ext cx="125034" cy="123111"/>
          </a:xfrm>
          <a:prstGeom prst="rect">
            <a:avLst/>
          </a:prstGeom>
          <a:noFill/>
        </p:spPr>
        <p:txBody>
          <a:bodyPr wrap="none" lIns="0" tIns="0" rIns="0" bIns="0" rtlCol="0">
            <a:spAutoFit/>
          </a:bodyPr>
          <a:lstStyle/>
          <a:p>
            <a:r>
              <a:rPr lang="en-US" sz="800" dirty="0">
                <a:latin typeface="+mn-lt"/>
              </a:rPr>
              <a:t>NA</a:t>
            </a:r>
          </a:p>
        </p:txBody>
      </p:sp>
      <p:grpSp>
        <p:nvGrpSpPr>
          <p:cNvPr id="352" name="Group 351"/>
          <p:cNvGrpSpPr/>
          <p:nvPr/>
        </p:nvGrpSpPr>
        <p:grpSpPr>
          <a:xfrm>
            <a:off x="4055543" y="3555384"/>
            <a:ext cx="115417" cy="255644"/>
            <a:chOff x="7893662" y="2775731"/>
            <a:chExt cx="115417" cy="255644"/>
          </a:xfrm>
        </p:grpSpPr>
        <p:sp>
          <p:nvSpPr>
            <p:cNvPr id="353" name="TextBox 352"/>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54" name="TextBox 353"/>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61" name="TextBox 360"/>
            <p:cNvSpPr txBox="1"/>
            <p:nvPr/>
          </p:nvSpPr>
          <p:spPr>
            <a:xfrm>
              <a:off x="7893662" y="2969820"/>
              <a:ext cx="115417" cy="61555"/>
            </a:xfrm>
            <a:prstGeom prst="rect">
              <a:avLst/>
            </a:prstGeom>
            <a:noFill/>
          </p:spPr>
          <p:txBody>
            <a:bodyPr wrap="none" lIns="0" tIns="0" rIns="0" bIns="0" rtlCol="0">
              <a:spAutoFit/>
            </a:bodyPr>
            <a:lstStyle/>
            <a:p>
              <a:pPr algn="ctr"/>
              <a:r>
                <a:rPr lang="en-US" sz="400" dirty="0"/>
                <a:t>1549</a:t>
              </a:r>
            </a:p>
          </p:txBody>
        </p:sp>
      </p:grpSp>
      <p:grpSp>
        <p:nvGrpSpPr>
          <p:cNvPr id="368" name="Group 367"/>
          <p:cNvGrpSpPr/>
          <p:nvPr/>
        </p:nvGrpSpPr>
        <p:grpSpPr>
          <a:xfrm>
            <a:off x="3841771" y="4022205"/>
            <a:ext cx="115417" cy="255644"/>
            <a:chOff x="7893662" y="2775731"/>
            <a:chExt cx="115417" cy="255644"/>
          </a:xfrm>
        </p:grpSpPr>
        <p:sp>
          <p:nvSpPr>
            <p:cNvPr id="370" name="TextBox 369"/>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71" name="TextBox 370"/>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78" name="TextBox 377"/>
            <p:cNvSpPr txBox="1"/>
            <p:nvPr/>
          </p:nvSpPr>
          <p:spPr>
            <a:xfrm>
              <a:off x="7893662" y="2969820"/>
              <a:ext cx="115417" cy="61555"/>
            </a:xfrm>
            <a:prstGeom prst="rect">
              <a:avLst/>
            </a:prstGeom>
            <a:noFill/>
          </p:spPr>
          <p:txBody>
            <a:bodyPr wrap="none" lIns="0" tIns="0" rIns="0" bIns="0" rtlCol="0">
              <a:spAutoFit/>
            </a:bodyPr>
            <a:lstStyle/>
            <a:p>
              <a:pPr algn="ctr"/>
              <a:r>
                <a:rPr lang="en-US" sz="400" dirty="0"/>
                <a:t>1096</a:t>
              </a:r>
            </a:p>
          </p:txBody>
        </p:sp>
      </p:grpSp>
      <p:grpSp>
        <p:nvGrpSpPr>
          <p:cNvPr id="381" name="Group 380"/>
          <p:cNvGrpSpPr/>
          <p:nvPr/>
        </p:nvGrpSpPr>
        <p:grpSpPr>
          <a:xfrm>
            <a:off x="1579612" y="3157809"/>
            <a:ext cx="92974" cy="255644"/>
            <a:chOff x="7906840" y="2775731"/>
            <a:chExt cx="92974" cy="255644"/>
          </a:xfrm>
        </p:grpSpPr>
        <p:sp>
          <p:nvSpPr>
            <p:cNvPr id="382" name="TextBox 381"/>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85" name="TextBox 384"/>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86" name="TextBox 385"/>
            <p:cNvSpPr txBox="1"/>
            <p:nvPr/>
          </p:nvSpPr>
          <p:spPr>
            <a:xfrm>
              <a:off x="7908089" y="2969820"/>
              <a:ext cx="86563" cy="61555"/>
            </a:xfrm>
            <a:prstGeom prst="rect">
              <a:avLst/>
            </a:prstGeom>
            <a:noFill/>
          </p:spPr>
          <p:txBody>
            <a:bodyPr wrap="none" lIns="0" tIns="0" rIns="0" bIns="0" rtlCol="0">
              <a:spAutoFit/>
            </a:bodyPr>
            <a:lstStyle/>
            <a:p>
              <a:pPr algn="ctr"/>
              <a:r>
                <a:rPr lang="en-US" sz="400" dirty="0"/>
                <a:t>522</a:t>
              </a:r>
            </a:p>
          </p:txBody>
        </p:sp>
      </p:grpSp>
      <p:grpSp>
        <p:nvGrpSpPr>
          <p:cNvPr id="387" name="Group 386"/>
          <p:cNvGrpSpPr/>
          <p:nvPr/>
        </p:nvGrpSpPr>
        <p:grpSpPr>
          <a:xfrm>
            <a:off x="1349336" y="3157858"/>
            <a:ext cx="92974" cy="255644"/>
            <a:chOff x="7906840" y="2775731"/>
            <a:chExt cx="92974" cy="255644"/>
          </a:xfrm>
        </p:grpSpPr>
        <p:sp>
          <p:nvSpPr>
            <p:cNvPr id="388" name="TextBox 387"/>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89" name="TextBox 388"/>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90" name="TextBox 389"/>
            <p:cNvSpPr txBox="1"/>
            <p:nvPr/>
          </p:nvSpPr>
          <p:spPr>
            <a:xfrm>
              <a:off x="7908089" y="2969820"/>
              <a:ext cx="86563" cy="61555"/>
            </a:xfrm>
            <a:prstGeom prst="rect">
              <a:avLst/>
            </a:prstGeom>
            <a:noFill/>
          </p:spPr>
          <p:txBody>
            <a:bodyPr wrap="none" lIns="0" tIns="0" rIns="0" bIns="0" rtlCol="0">
              <a:spAutoFit/>
            </a:bodyPr>
            <a:lstStyle/>
            <a:p>
              <a:pPr algn="ctr"/>
              <a:r>
                <a:rPr lang="en-US" sz="400" dirty="0"/>
                <a:t>460</a:t>
              </a:r>
            </a:p>
          </p:txBody>
        </p:sp>
      </p:grpSp>
      <p:grpSp>
        <p:nvGrpSpPr>
          <p:cNvPr id="391" name="Group 390"/>
          <p:cNvGrpSpPr/>
          <p:nvPr/>
        </p:nvGrpSpPr>
        <p:grpSpPr>
          <a:xfrm>
            <a:off x="1579612" y="2215547"/>
            <a:ext cx="92974" cy="255644"/>
            <a:chOff x="7906840" y="2775731"/>
            <a:chExt cx="92974" cy="255644"/>
          </a:xfrm>
        </p:grpSpPr>
        <p:sp>
          <p:nvSpPr>
            <p:cNvPr id="392" name="TextBox 391"/>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93" name="TextBox 392"/>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94" name="TextBox 393"/>
            <p:cNvSpPr txBox="1"/>
            <p:nvPr/>
          </p:nvSpPr>
          <p:spPr>
            <a:xfrm>
              <a:off x="7908089" y="2969820"/>
              <a:ext cx="86563" cy="61555"/>
            </a:xfrm>
            <a:prstGeom prst="rect">
              <a:avLst/>
            </a:prstGeom>
            <a:noFill/>
          </p:spPr>
          <p:txBody>
            <a:bodyPr wrap="none" lIns="0" tIns="0" rIns="0" bIns="0" rtlCol="0">
              <a:spAutoFit/>
            </a:bodyPr>
            <a:lstStyle/>
            <a:p>
              <a:pPr algn="ctr"/>
              <a:r>
                <a:rPr lang="en-US" sz="400" dirty="0"/>
                <a:t>570</a:t>
              </a:r>
            </a:p>
          </p:txBody>
        </p:sp>
      </p:grpSp>
      <p:grpSp>
        <p:nvGrpSpPr>
          <p:cNvPr id="395" name="Group 394"/>
          <p:cNvGrpSpPr/>
          <p:nvPr/>
        </p:nvGrpSpPr>
        <p:grpSpPr>
          <a:xfrm>
            <a:off x="1306373" y="2388457"/>
            <a:ext cx="92974" cy="255644"/>
            <a:chOff x="7906840" y="2775731"/>
            <a:chExt cx="92974" cy="255644"/>
          </a:xfrm>
        </p:grpSpPr>
        <p:sp>
          <p:nvSpPr>
            <p:cNvPr id="396" name="TextBox 395"/>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97" name="TextBox 396"/>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98" name="TextBox 397"/>
            <p:cNvSpPr txBox="1"/>
            <p:nvPr/>
          </p:nvSpPr>
          <p:spPr>
            <a:xfrm>
              <a:off x="7908089" y="2969820"/>
              <a:ext cx="86563" cy="61555"/>
            </a:xfrm>
            <a:prstGeom prst="rect">
              <a:avLst/>
            </a:prstGeom>
            <a:noFill/>
          </p:spPr>
          <p:txBody>
            <a:bodyPr wrap="none" lIns="0" tIns="0" rIns="0" bIns="0" rtlCol="0">
              <a:spAutoFit/>
            </a:bodyPr>
            <a:lstStyle/>
            <a:p>
              <a:pPr algn="ctr"/>
              <a:r>
                <a:rPr lang="en-US" sz="400" dirty="0"/>
                <a:t>505</a:t>
              </a:r>
            </a:p>
          </p:txBody>
        </p:sp>
      </p:grpSp>
      <p:grpSp>
        <p:nvGrpSpPr>
          <p:cNvPr id="399" name="Group 398"/>
          <p:cNvGrpSpPr/>
          <p:nvPr/>
        </p:nvGrpSpPr>
        <p:grpSpPr>
          <a:xfrm>
            <a:off x="3454420" y="2206124"/>
            <a:ext cx="92974" cy="255644"/>
            <a:chOff x="7906840" y="2775731"/>
            <a:chExt cx="92974" cy="255644"/>
          </a:xfrm>
        </p:grpSpPr>
        <p:sp>
          <p:nvSpPr>
            <p:cNvPr id="400" name="TextBox 399"/>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401" name="TextBox 400"/>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402" name="TextBox 401"/>
            <p:cNvSpPr txBox="1"/>
            <p:nvPr/>
          </p:nvSpPr>
          <p:spPr>
            <a:xfrm>
              <a:off x="7908089" y="2969820"/>
              <a:ext cx="86563" cy="61555"/>
            </a:xfrm>
            <a:prstGeom prst="rect">
              <a:avLst/>
            </a:prstGeom>
            <a:noFill/>
          </p:spPr>
          <p:txBody>
            <a:bodyPr wrap="none" lIns="0" tIns="0" rIns="0" bIns="0" rtlCol="0">
              <a:spAutoFit/>
            </a:bodyPr>
            <a:lstStyle/>
            <a:p>
              <a:pPr algn="ctr"/>
              <a:r>
                <a:rPr lang="en-US" sz="400" dirty="0"/>
                <a:t>551</a:t>
              </a:r>
            </a:p>
          </p:txBody>
        </p:sp>
      </p:grpSp>
      <p:grpSp>
        <p:nvGrpSpPr>
          <p:cNvPr id="403" name="Group 402"/>
          <p:cNvGrpSpPr/>
          <p:nvPr/>
        </p:nvGrpSpPr>
        <p:grpSpPr>
          <a:xfrm>
            <a:off x="2049893" y="3944664"/>
            <a:ext cx="92974" cy="255644"/>
            <a:chOff x="7906840" y="2775731"/>
            <a:chExt cx="92974" cy="255644"/>
          </a:xfrm>
        </p:grpSpPr>
        <p:sp>
          <p:nvSpPr>
            <p:cNvPr id="404" name="TextBox 403"/>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405" name="TextBox 404"/>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406" name="TextBox 405"/>
            <p:cNvSpPr txBox="1"/>
            <p:nvPr/>
          </p:nvSpPr>
          <p:spPr>
            <a:xfrm>
              <a:off x="7908089" y="2969820"/>
              <a:ext cx="86563" cy="61555"/>
            </a:xfrm>
            <a:prstGeom prst="rect">
              <a:avLst/>
            </a:prstGeom>
            <a:noFill/>
          </p:spPr>
          <p:txBody>
            <a:bodyPr wrap="none" lIns="0" tIns="0" rIns="0" bIns="0" rtlCol="0">
              <a:spAutoFit/>
            </a:bodyPr>
            <a:lstStyle/>
            <a:p>
              <a:pPr algn="ctr"/>
              <a:r>
                <a:rPr lang="en-US" sz="400" dirty="0"/>
                <a:t>631</a:t>
              </a:r>
            </a:p>
          </p:txBody>
        </p:sp>
      </p:grpSp>
      <p:sp>
        <p:nvSpPr>
          <p:cNvPr id="407" name="TextBox 406"/>
          <p:cNvSpPr txBox="1"/>
          <p:nvPr/>
        </p:nvSpPr>
        <p:spPr>
          <a:xfrm>
            <a:off x="2228850" y="6501987"/>
            <a:ext cx="255198" cy="215444"/>
          </a:xfrm>
          <a:prstGeom prst="rect">
            <a:avLst/>
          </a:prstGeom>
          <a:noFill/>
        </p:spPr>
        <p:txBody>
          <a:bodyPr wrap="none" rtlCol="0">
            <a:spAutoFit/>
          </a:bodyPr>
          <a:lstStyle/>
          <a:p>
            <a:r>
              <a:rPr lang="en-US" sz="800" dirty="0">
                <a:latin typeface="Bookman Old Style" panose="02050604050505020204" pitchFamily="18" charset="0"/>
              </a:rPr>
              <a:t>1</a:t>
            </a:r>
          </a:p>
        </p:txBody>
      </p:sp>
      <p:sp>
        <p:nvSpPr>
          <p:cNvPr id="408" name="TextBox 407"/>
          <p:cNvSpPr txBox="1"/>
          <p:nvPr/>
        </p:nvSpPr>
        <p:spPr>
          <a:xfrm>
            <a:off x="6619646" y="6494498"/>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19</a:t>
            </a:r>
          </a:p>
        </p:txBody>
      </p:sp>
      <p:grpSp>
        <p:nvGrpSpPr>
          <p:cNvPr id="251" name="Group 250"/>
          <p:cNvGrpSpPr/>
          <p:nvPr/>
        </p:nvGrpSpPr>
        <p:grpSpPr>
          <a:xfrm>
            <a:off x="2351362" y="3973311"/>
            <a:ext cx="584750" cy="592468"/>
            <a:chOff x="5269870" y="2836450"/>
            <a:chExt cx="584750" cy="592468"/>
          </a:xfrm>
        </p:grpSpPr>
        <p:grpSp>
          <p:nvGrpSpPr>
            <p:cNvPr id="255" name="Group 254"/>
            <p:cNvGrpSpPr/>
            <p:nvPr/>
          </p:nvGrpSpPr>
          <p:grpSpPr>
            <a:xfrm>
              <a:off x="5403485" y="2836450"/>
              <a:ext cx="148390" cy="307777"/>
              <a:chOff x="4970548" y="4023500"/>
              <a:chExt cx="148390" cy="307777"/>
            </a:xfrm>
          </p:grpSpPr>
          <p:sp>
            <p:nvSpPr>
              <p:cNvPr id="306" name="TextBox 305"/>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307" name="TextBox 306"/>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308" name="TextBox 307"/>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57" name="TextBox 256"/>
            <p:cNvSpPr txBox="1"/>
            <p:nvPr/>
          </p:nvSpPr>
          <p:spPr>
            <a:xfrm>
              <a:off x="5418260" y="3074084"/>
              <a:ext cx="115417" cy="61555"/>
            </a:xfrm>
            <a:prstGeom prst="rect">
              <a:avLst/>
            </a:prstGeom>
            <a:noFill/>
          </p:spPr>
          <p:txBody>
            <a:bodyPr wrap="none" lIns="0" tIns="0" rIns="0" bIns="0" rtlCol="0">
              <a:spAutoFit/>
            </a:bodyPr>
            <a:lstStyle/>
            <a:p>
              <a:pPr algn="ctr"/>
              <a:r>
                <a:rPr lang="en-US" sz="400" dirty="0"/>
                <a:t>1397</a:t>
              </a:r>
            </a:p>
          </p:txBody>
        </p:sp>
        <p:grpSp>
          <p:nvGrpSpPr>
            <p:cNvPr id="258" name="Group 257"/>
            <p:cNvGrpSpPr/>
            <p:nvPr/>
          </p:nvGrpSpPr>
          <p:grpSpPr>
            <a:xfrm>
              <a:off x="5269870" y="2979754"/>
              <a:ext cx="148390" cy="307777"/>
              <a:chOff x="4970548" y="4023500"/>
              <a:chExt cx="148390" cy="307777"/>
            </a:xfrm>
          </p:grpSpPr>
          <p:sp>
            <p:nvSpPr>
              <p:cNvPr id="295" name="TextBox 294"/>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96" name="TextBox 295"/>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97" name="TextBox 296"/>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59" name="TextBox 258"/>
            <p:cNvSpPr txBox="1"/>
            <p:nvPr/>
          </p:nvSpPr>
          <p:spPr>
            <a:xfrm>
              <a:off x="5285842" y="3217443"/>
              <a:ext cx="115417" cy="61555"/>
            </a:xfrm>
            <a:prstGeom prst="rect">
              <a:avLst/>
            </a:prstGeom>
            <a:noFill/>
          </p:spPr>
          <p:txBody>
            <a:bodyPr wrap="none" lIns="0" tIns="0" rIns="0" bIns="0" rtlCol="0">
              <a:spAutoFit/>
            </a:bodyPr>
            <a:lstStyle/>
            <a:p>
              <a:pPr algn="ctr"/>
              <a:r>
                <a:rPr lang="en-US" sz="400" dirty="0"/>
                <a:t>2047</a:t>
              </a:r>
            </a:p>
          </p:txBody>
        </p:sp>
        <p:grpSp>
          <p:nvGrpSpPr>
            <p:cNvPr id="265" name="Group 264"/>
            <p:cNvGrpSpPr/>
            <p:nvPr/>
          </p:nvGrpSpPr>
          <p:grpSpPr>
            <a:xfrm>
              <a:off x="5493919" y="3030545"/>
              <a:ext cx="148390" cy="307777"/>
              <a:chOff x="4970548" y="4023500"/>
              <a:chExt cx="148390" cy="307777"/>
            </a:xfrm>
          </p:grpSpPr>
          <p:sp>
            <p:nvSpPr>
              <p:cNvPr id="292" name="TextBox 291"/>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93" name="TextBox 292"/>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94" name="TextBox 293"/>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86" name="TextBox 285"/>
            <p:cNvSpPr txBox="1"/>
            <p:nvPr/>
          </p:nvSpPr>
          <p:spPr>
            <a:xfrm>
              <a:off x="5508694" y="3268179"/>
              <a:ext cx="115417" cy="61555"/>
            </a:xfrm>
            <a:prstGeom prst="rect">
              <a:avLst/>
            </a:prstGeom>
            <a:noFill/>
          </p:spPr>
          <p:txBody>
            <a:bodyPr wrap="none" lIns="0" tIns="0" rIns="0" bIns="0" rtlCol="0">
              <a:spAutoFit/>
            </a:bodyPr>
            <a:lstStyle/>
            <a:p>
              <a:pPr algn="ctr"/>
              <a:r>
                <a:rPr lang="en-US" sz="400" dirty="0"/>
                <a:t>2000</a:t>
              </a:r>
            </a:p>
          </p:txBody>
        </p:sp>
        <p:grpSp>
          <p:nvGrpSpPr>
            <p:cNvPr id="287" name="Group 286"/>
            <p:cNvGrpSpPr/>
            <p:nvPr/>
          </p:nvGrpSpPr>
          <p:grpSpPr>
            <a:xfrm>
              <a:off x="5706230" y="3121141"/>
              <a:ext cx="148390" cy="307777"/>
              <a:chOff x="4970548" y="4023500"/>
              <a:chExt cx="148390" cy="307777"/>
            </a:xfrm>
          </p:grpSpPr>
          <p:sp>
            <p:nvSpPr>
              <p:cNvPr id="289" name="TextBox 288"/>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90" name="TextBox 289"/>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91" name="TextBox 290"/>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88" name="TextBox 287"/>
            <p:cNvSpPr txBox="1"/>
            <p:nvPr/>
          </p:nvSpPr>
          <p:spPr>
            <a:xfrm>
              <a:off x="5721005" y="3358775"/>
              <a:ext cx="115417" cy="61555"/>
            </a:xfrm>
            <a:prstGeom prst="rect">
              <a:avLst/>
            </a:prstGeom>
            <a:noFill/>
          </p:spPr>
          <p:txBody>
            <a:bodyPr wrap="none" lIns="0" tIns="0" rIns="0" bIns="0" rtlCol="0">
              <a:spAutoFit/>
            </a:bodyPr>
            <a:lstStyle/>
            <a:p>
              <a:pPr algn="ctr"/>
              <a:r>
                <a:rPr lang="en-US" sz="400" dirty="0"/>
                <a:t>1637</a:t>
              </a:r>
            </a:p>
          </p:txBody>
        </p:sp>
      </p:grpSp>
      <p:cxnSp>
        <p:nvCxnSpPr>
          <p:cNvPr id="40" name="Straight Connector 39"/>
          <p:cNvCxnSpPr>
            <a:stCxn id="15" idx="4"/>
          </p:cNvCxnSpPr>
          <p:nvPr/>
        </p:nvCxnSpPr>
        <p:spPr>
          <a:xfrm flipH="1">
            <a:off x="939492" y="1688063"/>
            <a:ext cx="678712" cy="737825"/>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flipV="1">
            <a:off x="748397" y="2063574"/>
            <a:ext cx="1390534" cy="815655"/>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55" name="TextBox 38"/>
          <p:cNvSpPr txBox="1">
            <a:spLocks noChangeArrowheads="1"/>
          </p:cNvSpPr>
          <p:nvPr/>
        </p:nvSpPr>
        <p:spPr bwMode="auto">
          <a:xfrm rot="1767799">
            <a:off x="1140219" y="2283203"/>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300ᵒ</a:t>
            </a:r>
          </a:p>
        </p:txBody>
      </p:sp>
      <p:sp>
        <p:nvSpPr>
          <p:cNvPr id="416" name="TextBox 415"/>
          <p:cNvSpPr txBox="1"/>
          <p:nvPr/>
        </p:nvSpPr>
        <p:spPr>
          <a:xfrm rot="2956068">
            <a:off x="3644994" y="2622561"/>
            <a:ext cx="717321" cy="137724"/>
          </a:xfrm>
          <a:prstGeom prst="rect">
            <a:avLst/>
          </a:prstGeom>
          <a:noFill/>
        </p:spPr>
        <p:txBody>
          <a:bodyPr spcFirstLastPara="1" lIns="0" tIns="0" rIns="0" bIns="0">
            <a:prstTxWarp prst="textArchUp">
              <a:avLst>
                <a:gd name="adj" fmla="val 7080605"/>
              </a:avLst>
            </a:prstTxWarp>
            <a:spAutoFit/>
          </a:bodyPr>
          <a:lstStyle/>
          <a:p>
            <a:pPr fontAlgn="auto">
              <a:spcBef>
                <a:spcPts val="0"/>
              </a:spcBef>
              <a:spcAft>
                <a:spcPts val="0"/>
              </a:spcAft>
              <a:defRPr/>
            </a:pPr>
            <a:r>
              <a:rPr lang="en-US" sz="800" dirty="0">
                <a:latin typeface="+mn-lt"/>
                <a:cs typeface="+mn-cs"/>
              </a:rPr>
              <a:t>              10 NM</a:t>
            </a:r>
          </a:p>
        </p:txBody>
      </p:sp>
      <p:sp>
        <p:nvSpPr>
          <p:cNvPr id="276" name="Rectangle 275"/>
          <p:cNvSpPr/>
          <p:nvPr/>
        </p:nvSpPr>
        <p:spPr>
          <a:xfrm>
            <a:off x="409329" y="3213995"/>
            <a:ext cx="309380" cy="153888"/>
          </a:xfrm>
          <a:prstGeom prst="rect">
            <a:avLst/>
          </a:prstGeom>
          <a:solidFill>
            <a:schemeClr val="bg1"/>
          </a:solidFill>
        </p:spPr>
        <p:txBody>
          <a:bodyPr wrap="none" lIns="0" tIns="0" rIns="0" bIns="0">
            <a:spAutoFit/>
          </a:bodyPr>
          <a:lstStyle/>
          <a:p>
            <a:r>
              <a:rPr lang="en-US" sz="1000" dirty="0">
                <a:latin typeface="Calibri" pitchFamily="34" charset="0"/>
              </a:rPr>
              <a:t>A-292</a:t>
            </a:r>
            <a:endParaRPr lang="en-US" sz="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7" t="2155" r="2657"/>
          <a:stretch/>
        </p:blipFill>
        <p:spPr bwMode="auto">
          <a:xfrm>
            <a:off x="4633993" y="193868"/>
            <a:ext cx="4359242" cy="610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9CB2855-20FF-4671-AEFD-DB48535F816D}"/>
              </a:ext>
            </a:extLst>
          </p:cNvPr>
          <p:cNvSpPr/>
          <p:nvPr/>
        </p:nvSpPr>
        <p:spPr>
          <a:xfrm>
            <a:off x="6714309" y="6170856"/>
            <a:ext cx="277049" cy="132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05DD2F-2B75-45F5-9885-C199DB6E217A}"/>
              </a:ext>
            </a:extLst>
          </p:cNvPr>
          <p:cNvSpPr/>
          <p:nvPr/>
        </p:nvSpPr>
        <p:spPr>
          <a:xfrm>
            <a:off x="8464731" y="6170856"/>
            <a:ext cx="511086" cy="184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2612" y="6587563"/>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42009" y="6533631"/>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455833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6703201" y="6501987"/>
            <a:ext cx="235962" cy="215444"/>
          </a:xfrm>
          <a:prstGeom prst="rect">
            <a:avLst/>
          </a:prstGeom>
          <a:noFill/>
        </p:spPr>
        <p:txBody>
          <a:bodyPr wrap="none" rtlCol="0">
            <a:spAutoFit/>
          </a:bodyPr>
          <a:lstStyle/>
          <a:p>
            <a:r>
              <a:rPr lang="en-US" sz="800" dirty="0">
                <a:latin typeface="+mn-lt"/>
              </a:rPr>
              <a:t>2</a:t>
            </a:r>
          </a:p>
        </p:txBody>
      </p:sp>
      <p:grpSp>
        <p:nvGrpSpPr>
          <p:cNvPr id="4" name="Group 3"/>
          <p:cNvGrpSpPr/>
          <p:nvPr/>
        </p:nvGrpSpPr>
        <p:grpSpPr>
          <a:xfrm>
            <a:off x="346212" y="381763"/>
            <a:ext cx="3765276" cy="6326865"/>
            <a:chOff x="4893146" y="390511"/>
            <a:chExt cx="3765276" cy="6326865"/>
          </a:xfrm>
        </p:grpSpPr>
        <p:pic>
          <p:nvPicPr>
            <p:cNvPr id="1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146" y="390511"/>
              <a:ext cx="3765276" cy="565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 name="TextBox 187"/>
            <p:cNvSpPr txBox="1"/>
            <p:nvPr/>
          </p:nvSpPr>
          <p:spPr>
            <a:xfrm>
              <a:off x="6708854" y="6501932"/>
              <a:ext cx="287258" cy="215444"/>
            </a:xfrm>
            <a:prstGeom prst="rect">
              <a:avLst/>
            </a:prstGeom>
            <a:noFill/>
          </p:spPr>
          <p:txBody>
            <a:bodyPr wrap="none" rtlCol="0">
              <a:spAutoFit/>
            </a:bodyPr>
            <a:lstStyle/>
            <a:p>
              <a:r>
                <a:rPr lang="en-US" sz="800" dirty="0">
                  <a:latin typeface="+mn-lt"/>
                  <a:cs typeface="Times New Roman" panose="02020603050405020304" pitchFamily="18" charset="0"/>
                </a:rPr>
                <a:t>20</a:t>
              </a:r>
            </a:p>
          </p:txBody>
        </p:sp>
      </p:grpSp>
      <p:grpSp>
        <p:nvGrpSpPr>
          <p:cNvPr id="2" name="Group 1"/>
          <p:cNvGrpSpPr/>
          <p:nvPr/>
        </p:nvGrpSpPr>
        <p:grpSpPr>
          <a:xfrm>
            <a:off x="4577443" y="118252"/>
            <a:ext cx="4438070" cy="6553012"/>
            <a:chOff x="133777" y="168702"/>
            <a:chExt cx="4438070" cy="6553012"/>
          </a:xfrm>
        </p:grpSpPr>
        <p:sp>
          <p:nvSpPr>
            <p:cNvPr id="4098" name="TextBox 98"/>
            <p:cNvSpPr txBox="1">
              <a:spLocks noChangeArrowheads="1"/>
            </p:cNvSpPr>
            <p:nvPr/>
          </p:nvSpPr>
          <p:spPr bwMode="auto">
            <a:xfrm>
              <a:off x="2815430" y="195583"/>
              <a:ext cx="1616404" cy="338554"/>
            </a:xfrm>
            <a:prstGeom prst="rect">
              <a:avLst/>
            </a:prstGeom>
            <a:noFill/>
            <a:ln w="9525">
              <a:noFill/>
              <a:miter lim="800000"/>
              <a:headEnd/>
              <a:tailEnd/>
            </a:ln>
          </p:spPr>
          <p:txBody>
            <a:bodyPr wrap="none" lIns="0" tIns="0" rIns="0" bIns="0">
              <a:spAutoFit/>
            </a:bodyPr>
            <a:lstStyle/>
            <a:p>
              <a:pPr algn="r"/>
              <a:r>
                <a:rPr lang="en-US" sz="1200" dirty="0">
                  <a:latin typeface="Calibri" pitchFamily="34" charset="0"/>
                </a:rPr>
                <a:t>BAY MINETTE MUNI (1R8)</a:t>
              </a:r>
            </a:p>
            <a:p>
              <a:pPr algn="r"/>
              <a:r>
                <a:rPr lang="en-US" sz="1000" dirty="0">
                  <a:latin typeface="Calibri" pitchFamily="34" charset="0"/>
                </a:rPr>
                <a:t>BAY MINETTE, ALABAMA</a:t>
              </a:r>
            </a:p>
          </p:txBody>
        </p:sp>
        <p:cxnSp>
          <p:nvCxnSpPr>
            <p:cNvPr id="105" name="Straight Connector 104"/>
            <p:cNvCxnSpPr/>
            <p:nvPr/>
          </p:nvCxnSpPr>
          <p:spPr>
            <a:xfrm>
              <a:off x="264147" y="4024376"/>
              <a:ext cx="42719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TextBox 105"/>
            <p:cNvSpPr txBox="1">
              <a:spLocks noChangeArrowheads="1"/>
            </p:cNvSpPr>
            <p:nvPr/>
          </p:nvSpPr>
          <p:spPr bwMode="auto">
            <a:xfrm>
              <a:off x="278427" y="529235"/>
              <a:ext cx="1905000" cy="615553"/>
            </a:xfrm>
            <a:prstGeom prst="rect">
              <a:avLst/>
            </a:prstGeom>
            <a:noFill/>
            <a:ln w="9525">
              <a:noFill/>
              <a:miter lim="800000"/>
              <a:headEnd/>
              <a:tailEnd/>
            </a:ln>
          </p:spPr>
          <p:txBody>
            <a:bodyPr lIns="0" tIns="0" rIns="0" bIns="0">
              <a:spAutoFit/>
            </a:bodyPr>
            <a:lstStyle/>
            <a:p>
              <a:r>
                <a:rPr lang="en-US" sz="1000" dirty="0">
                  <a:latin typeface="Calibri" pitchFamily="34" charset="0"/>
                </a:rPr>
                <a:t>MOB RGNL ASOS 124.75</a:t>
              </a:r>
            </a:p>
            <a:p>
              <a:r>
                <a:rPr lang="en-US" sz="1000" dirty="0">
                  <a:latin typeface="Calibri" pitchFamily="34" charset="0"/>
                </a:rPr>
                <a:t>UNICOM 122.8 (CTAF)</a:t>
              </a:r>
            </a:p>
            <a:p>
              <a:r>
                <a:rPr lang="en-US" sz="1000" dirty="0">
                  <a:latin typeface="Calibri" pitchFamily="34" charset="0"/>
                </a:rPr>
                <a:t>WESTERN  COMMON</a:t>
              </a:r>
            </a:p>
            <a:p>
              <a:r>
                <a:rPr lang="en-US" sz="1000" dirty="0">
                  <a:latin typeface="Calibri" pitchFamily="34" charset="0"/>
                </a:rPr>
                <a:t>311.4 / CH 19</a:t>
              </a:r>
            </a:p>
          </p:txBody>
        </p:sp>
        <p:sp>
          <p:nvSpPr>
            <p:cNvPr id="4102" name="TextBox 106"/>
            <p:cNvSpPr txBox="1">
              <a:spLocks noChangeArrowheads="1"/>
            </p:cNvSpPr>
            <p:nvPr/>
          </p:nvSpPr>
          <p:spPr bwMode="auto">
            <a:xfrm>
              <a:off x="267968" y="168702"/>
              <a:ext cx="2819400" cy="369332"/>
            </a:xfrm>
            <a:prstGeom prst="rect">
              <a:avLst/>
            </a:prstGeom>
            <a:noFill/>
            <a:ln w="9525">
              <a:noFill/>
              <a:miter lim="800000"/>
              <a:headEnd/>
              <a:tailEnd/>
            </a:ln>
          </p:spPr>
          <p:txBody>
            <a:bodyPr lIns="0" tIns="0" rIns="0" bIns="0">
              <a:spAutoFit/>
            </a:bodyPr>
            <a:lstStyle/>
            <a:p>
              <a:r>
                <a:rPr lang="en-US" sz="1000" dirty="0" smtClean="0">
                  <a:latin typeface="Calibri" pitchFamily="34" charset="0"/>
                </a:rPr>
                <a:t>1R8 101R</a:t>
              </a:r>
              <a:endParaRPr lang="en-US" sz="1000" dirty="0">
                <a:latin typeface="Calibri" pitchFamily="34" charset="0"/>
              </a:endParaRPr>
            </a:p>
            <a:p>
              <a:r>
                <a:rPr lang="en-US" sz="1400" dirty="0">
                  <a:latin typeface="Calibri" pitchFamily="34" charset="0"/>
                </a:rPr>
                <a:t>BAY MINETTE ONE DEPARTURE</a:t>
              </a:r>
            </a:p>
          </p:txBody>
        </p:sp>
        <p:sp>
          <p:nvSpPr>
            <p:cNvPr id="4103" name="TextBox 99"/>
            <p:cNvSpPr txBox="1">
              <a:spLocks noChangeArrowheads="1"/>
            </p:cNvSpPr>
            <p:nvPr/>
          </p:nvSpPr>
          <p:spPr bwMode="auto">
            <a:xfrm>
              <a:off x="206997" y="3986892"/>
              <a:ext cx="4218777" cy="2377574"/>
            </a:xfrm>
            <a:prstGeom prst="rect">
              <a:avLst/>
            </a:prstGeom>
            <a:noFill/>
            <a:ln w="9525">
              <a:noFill/>
              <a:miter lim="800000"/>
              <a:headEnd/>
              <a:tailEnd/>
            </a:ln>
          </p:spPr>
          <p:txBody>
            <a:bodyPr wrap="square">
              <a:spAutoFit/>
            </a:bodyPr>
            <a:lstStyle/>
            <a:p>
              <a:r>
                <a:rPr lang="en-US" sz="700" dirty="0">
                  <a:latin typeface="Calibri" pitchFamily="34" charset="0"/>
                </a:rPr>
                <a:t>Caution: The JORDN and FIREW Transitions pass through JORDN at </a:t>
              </a:r>
              <a:r>
                <a:rPr lang="en-US" sz="700" dirty="0" smtClean="0">
                  <a:latin typeface="Calibri" pitchFamily="34" charset="0"/>
                </a:rPr>
                <a:t>1700</a:t>
              </a:r>
              <a:r>
                <a:rPr lang="en-US" sz="700" dirty="0">
                  <a:latin typeface="Calibri" pitchFamily="34" charset="0"/>
                </a:rPr>
                <a:t>. Utilize caution for aircraft holding at 2000 at JORDN on the KNGW TAC24 and /or executing procedure turn at 1500 on Copter TACAN 147.</a:t>
              </a:r>
            </a:p>
            <a:p>
              <a:endParaRPr lang="en-US" sz="700" dirty="0">
                <a:latin typeface="Calibri" pitchFamily="34" charset="0"/>
              </a:endParaRPr>
            </a:p>
            <a:p>
              <a:r>
                <a:rPr lang="en-US" sz="700" dirty="0">
                  <a:latin typeface="Calibri" pitchFamily="34" charset="0"/>
                </a:rPr>
                <a:t>Note: Aircraft are granted an exemption from AIM 1-1-19, f(1)b for this departure only and may simulate NBJ by manually entering N 30°43.37’ W 87°32.62’. If flown with GPS, then RNP is 1.0NM.</a:t>
              </a:r>
            </a:p>
            <a:p>
              <a:pPr algn="ctr"/>
              <a:endParaRPr lang="en-US" sz="500" dirty="0">
                <a:latin typeface="Calibri" pitchFamily="34" charset="0"/>
              </a:endParaRPr>
            </a:p>
            <a:p>
              <a:pPr algn="ctr"/>
              <a:r>
                <a:rPr lang="en-US" sz="1100" dirty="0">
                  <a:latin typeface="Calibri" pitchFamily="34" charset="0"/>
                </a:rPr>
                <a:t>DEPARTURE ROUTE DESCRIPTION</a:t>
              </a:r>
            </a:p>
            <a:p>
              <a:pPr algn="ctr"/>
              <a:endParaRPr lang="en-US" sz="400" dirty="0">
                <a:latin typeface="Calibri" pitchFamily="34" charset="0"/>
              </a:endParaRPr>
            </a:p>
            <a:p>
              <a:r>
                <a:rPr lang="en-US" sz="850" u="sng" dirty="0">
                  <a:latin typeface="Calibri" pitchFamily="34" charset="0"/>
                </a:rPr>
                <a:t>T/O RWY 26:</a:t>
              </a:r>
              <a:r>
                <a:rPr lang="en-US" sz="850" dirty="0">
                  <a:latin typeface="Calibri" pitchFamily="34" charset="0"/>
                </a:rPr>
                <a:t> Climbing left turn to 1000 via heading 080°, thence…</a:t>
              </a:r>
            </a:p>
            <a:p>
              <a:r>
                <a:rPr lang="en-US" sz="850" u="sng" dirty="0">
                  <a:latin typeface="Calibri" pitchFamily="34" charset="0"/>
                </a:rPr>
                <a:t>T/O RWY 08:</a:t>
              </a:r>
              <a:r>
                <a:rPr lang="en-US" sz="850" dirty="0">
                  <a:latin typeface="Calibri" pitchFamily="34" charset="0"/>
                </a:rPr>
                <a:t> climb heading 080° to 1000, thence…</a:t>
              </a:r>
            </a:p>
            <a:p>
              <a:endParaRPr lang="en-US" sz="500" u="sng" dirty="0">
                <a:latin typeface="Calibri" pitchFamily="34" charset="0"/>
              </a:endParaRPr>
            </a:p>
            <a:p>
              <a:r>
                <a:rPr lang="en-US" sz="850" dirty="0">
                  <a:latin typeface="Calibri" pitchFamily="34" charset="0"/>
                </a:rPr>
                <a:t>Intercept and track inbound on the NBJ R-315. Once established on the R-315 climb to 1500. Track the 10 DME arc to TRIGR, thence…</a:t>
              </a:r>
            </a:p>
            <a:p>
              <a:endParaRPr lang="en-US" sz="400" dirty="0">
                <a:latin typeface="Calibri" pitchFamily="34" charset="0"/>
              </a:endParaRPr>
            </a:p>
            <a:p>
              <a:r>
                <a:rPr lang="en-US" sz="950" dirty="0">
                  <a:latin typeface="Calibri" pitchFamily="34" charset="0"/>
                </a:rPr>
                <a:t>From TRIGR,</a:t>
              </a:r>
            </a:p>
            <a:p>
              <a:r>
                <a:rPr lang="en-US" sz="950" u="sng" dirty="0">
                  <a:latin typeface="Calibri" pitchFamily="34" charset="0"/>
                </a:rPr>
                <a:t>FIREW TRANSITION: </a:t>
              </a:r>
              <a:r>
                <a:rPr lang="en-US" sz="950" dirty="0">
                  <a:latin typeface="Calibri" pitchFamily="34" charset="0"/>
                </a:rPr>
                <a:t>Proceed direct </a:t>
              </a:r>
              <a:r>
                <a:rPr lang="en-US" sz="950" dirty="0" smtClean="0">
                  <a:latin typeface="Calibri" pitchFamily="34" charset="0"/>
                </a:rPr>
                <a:t>FIREW </a:t>
              </a:r>
              <a:r>
                <a:rPr lang="en-US" sz="950" dirty="0">
                  <a:latin typeface="Calibri" pitchFamily="34" charset="0"/>
                </a:rPr>
                <a:t>at 1700.</a:t>
              </a:r>
              <a:endParaRPr lang="en-US" sz="950" u="sng" dirty="0">
                <a:latin typeface="Calibri" pitchFamily="34" charset="0"/>
              </a:endParaRPr>
            </a:p>
            <a:p>
              <a:r>
                <a:rPr lang="en-US" sz="950" u="sng" dirty="0">
                  <a:latin typeface="Calibri" pitchFamily="34" charset="0"/>
                </a:rPr>
                <a:t>GRAIN TRANSITION: </a:t>
              </a:r>
              <a:r>
                <a:rPr lang="en-US" sz="950" dirty="0">
                  <a:latin typeface="Calibri" pitchFamily="34" charset="0"/>
                </a:rPr>
                <a:t>Climb to 2000 and proceed direct GRAIN.</a:t>
              </a:r>
              <a:endParaRPr lang="en-US" sz="950" u="sng" dirty="0">
                <a:latin typeface="Calibri" pitchFamily="34" charset="0"/>
              </a:endParaRPr>
            </a:p>
            <a:p>
              <a:r>
                <a:rPr lang="en-US" sz="950" u="sng" dirty="0">
                  <a:latin typeface="Calibri" pitchFamily="34" charset="0"/>
                </a:rPr>
                <a:t>JORDN TRANSITION: </a:t>
              </a:r>
              <a:r>
                <a:rPr lang="en-US" sz="950" dirty="0">
                  <a:latin typeface="Calibri" pitchFamily="34" charset="0"/>
                </a:rPr>
                <a:t>Proceed direct JORDN at </a:t>
              </a:r>
              <a:r>
                <a:rPr lang="en-US" sz="950" dirty="0" smtClean="0">
                  <a:latin typeface="Calibri" pitchFamily="34" charset="0"/>
                </a:rPr>
                <a:t>1700</a:t>
              </a:r>
              <a:r>
                <a:rPr lang="en-US" sz="950" dirty="0">
                  <a:latin typeface="Calibri" pitchFamily="34" charset="0"/>
                </a:rPr>
                <a:t>.</a:t>
              </a:r>
              <a:endParaRPr lang="en-US" sz="950" u="sng" dirty="0">
                <a:latin typeface="Calibri" pitchFamily="34" charset="0"/>
              </a:endParaRPr>
            </a:p>
            <a:p>
              <a:r>
                <a:rPr lang="en-US" sz="950" u="sng" dirty="0">
                  <a:latin typeface="Calibri" pitchFamily="34" charset="0"/>
                </a:rPr>
                <a:t>SAWML TRANSITION: </a:t>
              </a:r>
              <a:r>
                <a:rPr lang="en-US" sz="950" dirty="0">
                  <a:latin typeface="Calibri" pitchFamily="34" charset="0"/>
                </a:rPr>
                <a:t>Climb to 2000 and proceed direct SAWML.</a:t>
              </a:r>
              <a:endParaRPr lang="en-US" sz="950" u="sng" dirty="0">
                <a:latin typeface="Calibri" pitchFamily="34" charset="0"/>
              </a:endParaRPr>
            </a:p>
          </p:txBody>
        </p:sp>
        <p:sp>
          <p:nvSpPr>
            <p:cNvPr id="4104" name="TextBox 106"/>
            <p:cNvSpPr txBox="1">
              <a:spLocks noChangeArrowheads="1"/>
            </p:cNvSpPr>
            <p:nvPr/>
          </p:nvSpPr>
          <p:spPr bwMode="auto">
            <a:xfrm>
              <a:off x="263202" y="6290827"/>
              <a:ext cx="2819400" cy="430887"/>
            </a:xfrm>
            <a:prstGeom prst="rect">
              <a:avLst/>
            </a:prstGeom>
            <a:noFill/>
            <a:ln w="9525">
              <a:noFill/>
              <a:miter lim="800000"/>
              <a:headEnd/>
              <a:tailEnd/>
            </a:ln>
          </p:spPr>
          <p:txBody>
            <a:bodyPr lIns="0" tIns="0" rIns="0" bIns="0">
              <a:spAutoFit/>
            </a:bodyPr>
            <a:lstStyle/>
            <a:p>
              <a:r>
                <a:rPr lang="en-US" sz="1400" dirty="0">
                  <a:latin typeface="Calibri" pitchFamily="34" charset="0"/>
                </a:rPr>
                <a:t>BAY MINETTE ONE DEPARTURE</a:t>
              </a:r>
              <a:r>
                <a:rPr lang="en-US" sz="1000" dirty="0">
                  <a:latin typeface="Calibri" pitchFamily="34" charset="0"/>
                </a:rPr>
                <a:t>(1R81.1R8)</a:t>
              </a:r>
            </a:p>
            <a:p>
              <a:endParaRPr lang="en-US" sz="1400" dirty="0">
                <a:latin typeface="Calibri" pitchFamily="34" charset="0"/>
              </a:endParaRPr>
            </a:p>
          </p:txBody>
        </p:sp>
        <p:sp>
          <p:nvSpPr>
            <p:cNvPr id="4105" name="TextBox 98"/>
            <p:cNvSpPr txBox="1">
              <a:spLocks noChangeArrowheads="1"/>
            </p:cNvSpPr>
            <p:nvPr/>
          </p:nvSpPr>
          <p:spPr bwMode="auto">
            <a:xfrm>
              <a:off x="2814321" y="6331320"/>
              <a:ext cx="1616404" cy="338554"/>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BAY MINETTE, ALABAMA</a:t>
              </a:r>
            </a:p>
            <a:p>
              <a:pPr algn="r"/>
              <a:r>
                <a:rPr lang="en-US" sz="1200" dirty="0">
                  <a:latin typeface="Calibri" pitchFamily="34" charset="0"/>
                </a:rPr>
                <a:t>BAY MINETTE MUNI </a:t>
              </a:r>
              <a:r>
                <a:rPr lang="en-US" sz="1000" dirty="0">
                  <a:latin typeface="Calibri" pitchFamily="34" charset="0"/>
                </a:rPr>
                <a:t>(1R8)</a:t>
              </a:r>
            </a:p>
          </p:txBody>
        </p:sp>
        <p:sp>
          <p:nvSpPr>
            <p:cNvPr id="4106" name="TextBox 165"/>
            <p:cNvSpPr txBox="1">
              <a:spLocks noChangeArrowheads="1"/>
            </p:cNvSpPr>
            <p:nvPr/>
          </p:nvSpPr>
          <p:spPr bwMode="auto">
            <a:xfrm rot="16200000" flipH="1">
              <a:off x="2475603" y="3392352"/>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4107" name="TextBox 165"/>
            <p:cNvSpPr txBox="1">
              <a:spLocks noChangeArrowheads="1"/>
            </p:cNvSpPr>
            <p:nvPr/>
          </p:nvSpPr>
          <p:spPr bwMode="auto">
            <a:xfrm rot="5400000" flipH="1">
              <a:off x="-1808579" y="3294715"/>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4111" name="TextBox 48"/>
            <p:cNvSpPr txBox="1">
              <a:spLocks noChangeArrowheads="1"/>
            </p:cNvSpPr>
            <p:nvPr/>
          </p:nvSpPr>
          <p:spPr bwMode="auto">
            <a:xfrm>
              <a:off x="3988113" y="3647535"/>
              <a:ext cx="41838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NAVIE</a:t>
              </a:r>
            </a:p>
            <a:p>
              <a:pPr algn="ctr"/>
              <a:r>
                <a:rPr lang="en-US" sz="800" dirty="0">
                  <a:latin typeface="Calibri" pitchFamily="34" charset="0"/>
                </a:rPr>
                <a:t>NBJ R-123</a:t>
              </a:r>
            </a:p>
            <a:p>
              <a:pPr algn="ctr"/>
              <a:r>
                <a:rPr lang="en-US" sz="800" dirty="0">
                  <a:latin typeface="Calibri" pitchFamily="34" charset="0"/>
                </a:rPr>
                <a:t>13.4 DME</a:t>
              </a:r>
            </a:p>
          </p:txBody>
        </p:sp>
        <p:sp>
          <p:nvSpPr>
            <p:cNvPr id="4112" name="TextBox 48"/>
            <p:cNvSpPr txBox="1">
              <a:spLocks noChangeArrowheads="1"/>
            </p:cNvSpPr>
            <p:nvPr/>
          </p:nvSpPr>
          <p:spPr bwMode="auto">
            <a:xfrm>
              <a:off x="2782299" y="780865"/>
              <a:ext cx="41838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GRAIN</a:t>
              </a:r>
            </a:p>
            <a:p>
              <a:pPr algn="ctr"/>
              <a:r>
                <a:rPr lang="en-US" sz="800" dirty="0">
                  <a:latin typeface="Calibri" pitchFamily="34" charset="0"/>
                </a:rPr>
                <a:t>NBJ R-012</a:t>
              </a:r>
            </a:p>
            <a:p>
              <a:pPr algn="ctr"/>
              <a:r>
                <a:rPr lang="en-US" sz="800" dirty="0">
                  <a:latin typeface="Calibri" pitchFamily="34" charset="0"/>
                </a:rPr>
                <a:t>10.1 DME</a:t>
              </a:r>
            </a:p>
          </p:txBody>
        </p:sp>
        <p:sp>
          <p:nvSpPr>
            <p:cNvPr id="4113" name="TextBox 48"/>
            <p:cNvSpPr txBox="1">
              <a:spLocks noChangeArrowheads="1"/>
            </p:cNvSpPr>
            <p:nvPr/>
          </p:nvSpPr>
          <p:spPr bwMode="auto">
            <a:xfrm>
              <a:off x="1640379" y="755891"/>
              <a:ext cx="41838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TRIGR</a:t>
              </a:r>
            </a:p>
            <a:p>
              <a:pPr algn="ctr"/>
              <a:r>
                <a:rPr lang="en-US" sz="800" dirty="0">
                  <a:latin typeface="Calibri" pitchFamily="34" charset="0"/>
                </a:rPr>
                <a:t>NBJ R-340</a:t>
              </a:r>
            </a:p>
            <a:p>
              <a:pPr algn="ctr"/>
              <a:r>
                <a:rPr lang="en-US" sz="800" dirty="0">
                  <a:latin typeface="Calibri" pitchFamily="34" charset="0"/>
                </a:rPr>
                <a:t>10 DME</a:t>
              </a:r>
            </a:p>
          </p:txBody>
        </p:sp>
        <p:sp>
          <p:nvSpPr>
            <p:cNvPr id="4114" name="TextBox 48"/>
            <p:cNvSpPr txBox="1">
              <a:spLocks noChangeArrowheads="1"/>
            </p:cNvSpPr>
            <p:nvPr/>
          </p:nvSpPr>
          <p:spPr bwMode="auto">
            <a:xfrm>
              <a:off x="1440184" y="3452690"/>
              <a:ext cx="41838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FIREW</a:t>
              </a:r>
            </a:p>
            <a:p>
              <a:pPr algn="ctr"/>
              <a:r>
                <a:rPr lang="en-US" sz="800" dirty="0">
                  <a:latin typeface="Calibri" pitchFamily="34" charset="0"/>
                </a:rPr>
                <a:t>NBJ R-209</a:t>
              </a:r>
            </a:p>
            <a:p>
              <a:pPr algn="ctr"/>
              <a:r>
                <a:rPr lang="en-US" sz="800" dirty="0">
                  <a:latin typeface="Calibri" pitchFamily="34" charset="0"/>
                </a:rPr>
                <a:t>6.8 DME</a:t>
              </a:r>
            </a:p>
          </p:txBody>
        </p:sp>
        <p:sp>
          <p:nvSpPr>
            <p:cNvPr id="4115" name="TextBox 48"/>
            <p:cNvSpPr txBox="1">
              <a:spLocks noChangeArrowheads="1"/>
            </p:cNvSpPr>
            <p:nvPr/>
          </p:nvSpPr>
          <p:spPr bwMode="auto">
            <a:xfrm>
              <a:off x="3982586" y="1646185"/>
              <a:ext cx="41838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SAWML</a:t>
              </a:r>
            </a:p>
            <a:p>
              <a:pPr algn="ctr"/>
              <a:r>
                <a:rPr lang="en-US" sz="800" dirty="0">
                  <a:latin typeface="Calibri" pitchFamily="34" charset="0"/>
                </a:rPr>
                <a:t>NBJ R-066</a:t>
              </a:r>
            </a:p>
            <a:p>
              <a:pPr algn="ctr"/>
              <a:r>
                <a:rPr lang="en-US" sz="800" dirty="0">
                  <a:latin typeface="Calibri" pitchFamily="34" charset="0"/>
                </a:rPr>
                <a:t>11.9 DME</a:t>
              </a:r>
            </a:p>
          </p:txBody>
        </p:sp>
        <p:sp>
          <p:nvSpPr>
            <p:cNvPr id="4116" name="TextBox 48"/>
            <p:cNvSpPr txBox="1">
              <a:spLocks noChangeArrowheads="1"/>
            </p:cNvSpPr>
            <p:nvPr/>
          </p:nvSpPr>
          <p:spPr bwMode="auto">
            <a:xfrm>
              <a:off x="3035229" y="3595646"/>
              <a:ext cx="41838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EAGLE</a:t>
              </a:r>
            </a:p>
            <a:p>
              <a:pPr algn="ctr"/>
              <a:r>
                <a:rPr lang="en-US" sz="800" dirty="0">
                  <a:latin typeface="Calibri" pitchFamily="34" charset="0"/>
                </a:rPr>
                <a:t>NBJ R-158</a:t>
              </a:r>
            </a:p>
            <a:p>
              <a:pPr algn="ctr"/>
              <a:r>
                <a:rPr lang="en-US" sz="800" dirty="0">
                  <a:latin typeface="Calibri" pitchFamily="34" charset="0"/>
                </a:rPr>
                <a:t>5 DME</a:t>
              </a:r>
            </a:p>
          </p:txBody>
        </p:sp>
        <p:sp>
          <p:nvSpPr>
            <p:cNvPr id="54" name="Isosceles Triangle 53"/>
            <p:cNvSpPr/>
            <p:nvPr/>
          </p:nvSpPr>
          <p:spPr>
            <a:xfrm>
              <a:off x="1853608" y="3724829"/>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Isosceles Triangle 54"/>
            <p:cNvSpPr/>
            <p:nvPr/>
          </p:nvSpPr>
          <p:spPr>
            <a:xfrm>
              <a:off x="2916858" y="1151306"/>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Isosceles Triangle 55"/>
            <p:cNvSpPr/>
            <p:nvPr/>
          </p:nvSpPr>
          <p:spPr>
            <a:xfrm>
              <a:off x="4306031" y="2090369"/>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57" name="Isosceles Triangle 56"/>
            <p:cNvSpPr/>
            <p:nvPr/>
          </p:nvSpPr>
          <p:spPr>
            <a:xfrm>
              <a:off x="2906115" y="3688181"/>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Isosceles Triangle 57"/>
            <p:cNvSpPr/>
            <p:nvPr/>
          </p:nvSpPr>
          <p:spPr>
            <a:xfrm>
              <a:off x="4251360" y="3518885"/>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 name="Straight Arrow Connector 62"/>
            <p:cNvCxnSpPr>
              <a:stCxn id="246" idx="11"/>
            </p:cNvCxnSpPr>
            <p:nvPr/>
          </p:nvCxnSpPr>
          <p:spPr>
            <a:xfrm flipV="1">
              <a:off x="2711867" y="2198497"/>
              <a:ext cx="1605168" cy="71304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46" idx="4"/>
            </p:cNvCxnSpPr>
            <p:nvPr/>
          </p:nvCxnSpPr>
          <p:spPr>
            <a:xfrm flipV="1">
              <a:off x="2580898" y="1274572"/>
              <a:ext cx="345487" cy="174174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3" idx="3"/>
            </p:cNvCxnSpPr>
            <p:nvPr/>
          </p:nvCxnSpPr>
          <p:spPr>
            <a:xfrm>
              <a:off x="1847679" y="1237888"/>
              <a:ext cx="53537" cy="2450293"/>
            </a:xfrm>
            <a:prstGeom prst="line">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3" idx="5"/>
            </p:cNvCxnSpPr>
            <p:nvPr/>
          </p:nvCxnSpPr>
          <p:spPr>
            <a:xfrm>
              <a:off x="1873872" y="1185501"/>
              <a:ext cx="2428875" cy="955846"/>
            </a:xfrm>
            <a:prstGeom prst="line">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73871" y="1187881"/>
              <a:ext cx="1052514" cy="0"/>
            </a:xfrm>
            <a:prstGeom prst="line">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46" idx="4"/>
            </p:cNvCxnSpPr>
            <p:nvPr/>
          </p:nvCxnSpPr>
          <p:spPr>
            <a:xfrm flipH="1">
              <a:off x="1977201" y="3016315"/>
              <a:ext cx="603697" cy="72425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46" idx="2"/>
            </p:cNvCxnSpPr>
            <p:nvPr/>
          </p:nvCxnSpPr>
          <p:spPr>
            <a:xfrm>
              <a:off x="2645193" y="3054415"/>
              <a:ext cx="300702" cy="647342"/>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246" idx="5"/>
            </p:cNvCxnSpPr>
            <p:nvPr/>
          </p:nvCxnSpPr>
          <p:spPr>
            <a:xfrm>
              <a:off x="2540417" y="2940115"/>
              <a:ext cx="1723001" cy="623990"/>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rot="21401346" flipV="1">
              <a:off x="329234" y="1244409"/>
              <a:ext cx="339725" cy="460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Freeform 191"/>
            <p:cNvSpPr/>
            <p:nvPr/>
          </p:nvSpPr>
          <p:spPr>
            <a:xfrm>
              <a:off x="712667" y="1194531"/>
              <a:ext cx="1132015" cy="711073"/>
            </a:xfrm>
            <a:custGeom>
              <a:avLst/>
              <a:gdLst>
                <a:gd name="connsiteX0" fmla="*/ 546265 w 546265"/>
                <a:gd name="connsiteY0" fmla="*/ 391885 h 445324"/>
                <a:gd name="connsiteX1" fmla="*/ 528452 w 546265"/>
                <a:gd name="connsiteY1" fmla="*/ 445324 h 445324"/>
                <a:gd name="connsiteX2" fmla="*/ 469075 w 546265"/>
                <a:gd name="connsiteY2" fmla="*/ 403761 h 445324"/>
                <a:gd name="connsiteX3" fmla="*/ 0 w 546265"/>
                <a:gd name="connsiteY3" fmla="*/ 0 h 445324"/>
                <a:gd name="connsiteX0" fmla="*/ 546265 w 546265"/>
                <a:gd name="connsiteY0" fmla="*/ 391885 h 416085"/>
                <a:gd name="connsiteX1" fmla="*/ 515161 w 546265"/>
                <a:gd name="connsiteY1" fmla="*/ 416085 h 416085"/>
                <a:gd name="connsiteX2" fmla="*/ 469075 w 546265"/>
                <a:gd name="connsiteY2" fmla="*/ 403761 h 416085"/>
                <a:gd name="connsiteX3" fmla="*/ 0 w 546265"/>
                <a:gd name="connsiteY3" fmla="*/ 0 h 416085"/>
                <a:gd name="connsiteX0" fmla="*/ 546265 w 546265"/>
                <a:gd name="connsiteY0" fmla="*/ 391885 h 416085"/>
                <a:gd name="connsiteX1" fmla="*/ 515161 w 546265"/>
                <a:gd name="connsiteY1" fmla="*/ 416085 h 416085"/>
                <a:gd name="connsiteX2" fmla="*/ 469075 w 546265"/>
                <a:gd name="connsiteY2" fmla="*/ 403761 h 416085"/>
                <a:gd name="connsiteX3" fmla="*/ 0 w 546265"/>
                <a:gd name="connsiteY3" fmla="*/ 0 h 416085"/>
                <a:gd name="connsiteX0" fmla="*/ 546265 w 546265"/>
                <a:gd name="connsiteY0" fmla="*/ 391885 h 416085"/>
                <a:gd name="connsiteX1" fmla="*/ 515161 w 546265"/>
                <a:gd name="connsiteY1" fmla="*/ 416085 h 416085"/>
                <a:gd name="connsiteX2" fmla="*/ 469075 w 546265"/>
                <a:gd name="connsiteY2" fmla="*/ 403761 h 416085"/>
                <a:gd name="connsiteX3" fmla="*/ 0 w 546265"/>
                <a:gd name="connsiteY3" fmla="*/ 0 h 416085"/>
                <a:gd name="connsiteX0" fmla="*/ 546265 w 546265"/>
                <a:gd name="connsiteY0" fmla="*/ 389644 h 416085"/>
                <a:gd name="connsiteX1" fmla="*/ 515161 w 546265"/>
                <a:gd name="connsiteY1" fmla="*/ 416085 h 416085"/>
                <a:gd name="connsiteX2" fmla="*/ 469075 w 546265"/>
                <a:gd name="connsiteY2" fmla="*/ 403761 h 416085"/>
                <a:gd name="connsiteX3" fmla="*/ 0 w 546265"/>
                <a:gd name="connsiteY3" fmla="*/ 0 h 416085"/>
                <a:gd name="connsiteX0" fmla="*/ 631668 w 631668"/>
                <a:gd name="connsiteY0" fmla="*/ 174505 h 416085"/>
                <a:gd name="connsiteX1" fmla="*/ 515161 w 631668"/>
                <a:gd name="connsiteY1" fmla="*/ 416085 h 416085"/>
                <a:gd name="connsiteX2" fmla="*/ 469075 w 631668"/>
                <a:gd name="connsiteY2" fmla="*/ 403761 h 416085"/>
                <a:gd name="connsiteX3" fmla="*/ 0 w 631668"/>
                <a:gd name="connsiteY3" fmla="*/ 0 h 416085"/>
                <a:gd name="connsiteX0" fmla="*/ 631668 w 631668"/>
                <a:gd name="connsiteY0" fmla="*/ 174505 h 416085"/>
                <a:gd name="connsiteX1" fmla="*/ 515161 w 631668"/>
                <a:gd name="connsiteY1" fmla="*/ 416085 h 416085"/>
                <a:gd name="connsiteX2" fmla="*/ 469075 w 631668"/>
                <a:gd name="connsiteY2" fmla="*/ 403761 h 416085"/>
                <a:gd name="connsiteX3" fmla="*/ 0 w 631668"/>
                <a:gd name="connsiteY3" fmla="*/ 0 h 416085"/>
                <a:gd name="connsiteX0" fmla="*/ 631668 w 831122"/>
                <a:gd name="connsiteY0" fmla="*/ 213274 h 454854"/>
                <a:gd name="connsiteX1" fmla="*/ 811704 w 831122"/>
                <a:gd name="connsiteY1" fmla="*/ 40263 h 454854"/>
                <a:gd name="connsiteX2" fmla="*/ 515161 w 831122"/>
                <a:gd name="connsiteY2" fmla="*/ 454854 h 454854"/>
                <a:gd name="connsiteX3" fmla="*/ 469075 w 831122"/>
                <a:gd name="connsiteY3" fmla="*/ 442530 h 454854"/>
                <a:gd name="connsiteX4" fmla="*/ 0 w 831122"/>
                <a:gd name="connsiteY4" fmla="*/ 38769 h 454854"/>
                <a:gd name="connsiteX0" fmla="*/ 1060988 w 1060988"/>
                <a:gd name="connsiteY0" fmla="*/ 75 h 537472"/>
                <a:gd name="connsiteX1" fmla="*/ 811704 w 1060988"/>
                <a:gd name="connsiteY1" fmla="*/ 122881 h 537472"/>
                <a:gd name="connsiteX2" fmla="*/ 515161 w 1060988"/>
                <a:gd name="connsiteY2" fmla="*/ 537472 h 537472"/>
                <a:gd name="connsiteX3" fmla="*/ 469075 w 1060988"/>
                <a:gd name="connsiteY3" fmla="*/ 525148 h 537472"/>
                <a:gd name="connsiteX4" fmla="*/ 0 w 1060988"/>
                <a:gd name="connsiteY4" fmla="*/ 121387 h 537472"/>
                <a:gd name="connsiteX0" fmla="*/ 1060988 w 1060988"/>
                <a:gd name="connsiteY0" fmla="*/ 75 h 537472"/>
                <a:gd name="connsiteX1" fmla="*/ 714761 w 1060988"/>
                <a:gd name="connsiteY1" fmla="*/ 208040 h 537472"/>
                <a:gd name="connsiteX2" fmla="*/ 515161 w 1060988"/>
                <a:gd name="connsiteY2" fmla="*/ 537472 h 537472"/>
                <a:gd name="connsiteX3" fmla="*/ 469075 w 1060988"/>
                <a:gd name="connsiteY3" fmla="*/ 525148 h 537472"/>
                <a:gd name="connsiteX4" fmla="*/ 0 w 1060988"/>
                <a:gd name="connsiteY4" fmla="*/ 121387 h 537472"/>
                <a:gd name="connsiteX0" fmla="*/ 1060988 w 1060988"/>
                <a:gd name="connsiteY0" fmla="*/ 75 h 537472"/>
                <a:gd name="connsiteX1" fmla="*/ 714761 w 1060988"/>
                <a:gd name="connsiteY1" fmla="*/ 208040 h 537472"/>
                <a:gd name="connsiteX2" fmla="*/ 515161 w 1060988"/>
                <a:gd name="connsiteY2" fmla="*/ 537472 h 537472"/>
                <a:gd name="connsiteX3" fmla="*/ 469075 w 1060988"/>
                <a:gd name="connsiteY3" fmla="*/ 525148 h 537472"/>
                <a:gd name="connsiteX4" fmla="*/ 0 w 1060988"/>
                <a:gd name="connsiteY4" fmla="*/ 121387 h 537472"/>
                <a:gd name="connsiteX0" fmla="*/ 1060988 w 1060988"/>
                <a:gd name="connsiteY0" fmla="*/ 75 h 537472"/>
                <a:gd name="connsiteX1" fmla="*/ 714761 w 1060988"/>
                <a:gd name="connsiteY1" fmla="*/ 208040 h 537472"/>
                <a:gd name="connsiteX2" fmla="*/ 515161 w 1060988"/>
                <a:gd name="connsiteY2" fmla="*/ 537472 h 537472"/>
                <a:gd name="connsiteX3" fmla="*/ 469075 w 1060988"/>
                <a:gd name="connsiteY3" fmla="*/ 525148 h 537472"/>
                <a:gd name="connsiteX4" fmla="*/ 0 w 1060988"/>
                <a:gd name="connsiteY4" fmla="*/ 121387 h 537472"/>
                <a:gd name="connsiteX0" fmla="*/ 1060988 w 1060988"/>
                <a:gd name="connsiteY0" fmla="*/ 75 h 537472"/>
                <a:gd name="connsiteX1" fmla="*/ 714761 w 1060988"/>
                <a:gd name="connsiteY1" fmla="*/ 208040 h 537472"/>
                <a:gd name="connsiteX2" fmla="*/ 643208 w 1060988"/>
                <a:gd name="connsiteY2" fmla="*/ 299924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714761 w 1060988"/>
                <a:gd name="connsiteY1" fmla="*/ 208040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714761 w 1060988"/>
                <a:gd name="connsiteY1" fmla="*/ 208040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795548 w 1060988"/>
                <a:gd name="connsiteY1" fmla="*/ 149773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7089 w 1060988"/>
                <a:gd name="connsiteY1" fmla="*/ 136326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7089 w 1060988"/>
                <a:gd name="connsiteY1" fmla="*/ 136326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2618 h 540015"/>
                <a:gd name="connsiteX1" fmla="*/ 807089 w 1060988"/>
                <a:gd name="connsiteY1" fmla="*/ 132146 h 540015"/>
                <a:gd name="connsiteX2" fmla="*/ 643208 w 1060988"/>
                <a:gd name="connsiteY2" fmla="*/ 300226 h 540015"/>
                <a:gd name="connsiteX3" fmla="*/ 515161 w 1060988"/>
                <a:gd name="connsiteY3" fmla="*/ 540015 h 540015"/>
                <a:gd name="connsiteX4" fmla="*/ 469075 w 1060988"/>
                <a:gd name="connsiteY4" fmla="*/ 527691 h 540015"/>
                <a:gd name="connsiteX5" fmla="*/ 0 w 1060988"/>
                <a:gd name="connsiteY5" fmla="*/ 123930 h 540015"/>
                <a:gd name="connsiteX0" fmla="*/ 1060988 w 1060988"/>
                <a:gd name="connsiteY0" fmla="*/ 75 h 537472"/>
                <a:gd name="connsiteX1" fmla="*/ 807089 w 1060988"/>
                <a:gd name="connsiteY1" fmla="*/ 129603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7089 w 1060988"/>
                <a:gd name="connsiteY1" fmla="*/ 129603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7089 w 1060988"/>
                <a:gd name="connsiteY1" fmla="*/ 129603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0165 w 1060988"/>
                <a:gd name="connsiteY1" fmla="*/ 127361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0165 w 1060988"/>
                <a:gd name="connsiteY1" fmla="*/ 127361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0165 w 1060988"/>
                <a:gd name="connsiteY1" fmla="*/ 127361 h 537472"/>
                <a:gd name="connsiteX2" fmla="*/ 643208 w 1060988"/>
                <a:gd name="connsiteY2" fmla="*/ 297683 h 537472"/>
                <a:gd name="connsiteX3" fmla="*/ 515161 w 1060988"/>
                <a:gd name="connsiteY3" fmla="*/ 537472 h 537472"/>
                <a:gd name="connsiteX4" fmla="*/ 469075 w 1060988"/>
                <a:gd name="connsiteY4" fmla="*/ 525148 h 537472"/>
                <a:gd name="connsiteX5" fmla="*/ 0 w 1060988"/>
                <a:gd name="connsiteY5" fmla="*/ 121387 h 537472"/>
                <a:gd name="connsiteX0" fmla="*/ 1060988 w 1060988"/>
                <a:gd name="connsiteY0" fmla="*/ 75 h 537472"/>
                <a:gd name="connsiteX1" fmla="*/ 800165 w 1060988"/>
                <a:gd name="connsiteY1" fmla="*/ 127361 h 537472"/>
                <a:gd name="connsiteX2" fmla="*/ 710145 w 1060988"/>
                <a:gd name="connsiteY2" fmla="*/ 205800 h 537472"/>
                <a:gd name="connsiteX3" fmla="*/ 643208 w 1060988"/>
                <a:gd name="connsiteY3" fmla="*/ 297683 h 537472"/>
                <a:gd name="connsiteX4" fmla="*/ 515161 w 1060988"/>
                <a:gd name="connsiteY4" fmla="*/ 537472 h 537472"/>
                <a:gd name="connsiteX5" fmla="*/ 469075 w 1060988"/>
                <a:gd name="connsiteY5" fmla="*/ 525148 h 537472"/>
                <a:gd name="connsiteX6" fmla="*/ 0 w 1060988"/>
                <a:gd name="connsiteY6" fmla="*/ 121387 h 537472"/>
                <a:gd name="connsiteX0" fmla="*/ 1060988 w 1060988"/>
                <a:gd name="connsiteY0" fmla="*/ 75 h 537472"/>
                <a:gd name="connsiteX1" fmla="*/ 827863 w 1060988"/>
                <a:gd name="connsiteY1" fmla="*/ 102711 h 537472"/>
                <a:gd name="connsiteX2" fmla="*/ 710145 w 1060988"/>
                <a:gd name="connsiteY2" fmla="*/ 205800 h 537472"/>
                <a:gd name="connsiteX3" fmla="*/ 643208 w 1060988"/>
                <a:gd name="connsiteY3" fmla="*/ 297683 h 537472"/>
                <a:gd name="connsiteX4" fmla="*/ 515161 w 1060988"/>
                <a:gd name="connsiteY4" fmla="*/ 537472 h 537472"/>
                <a:gd name="connsiteX5" fmla="*/ 469075 w 1060988"/>
                <a:gd name="connsiteY5" fmla="*/ 525148 h 537472"/>
                <a:gd name="connsiteX6" fmla="*/ 0 w 1060988"/>
                <a:gd name="connsiteY6" fmla="*/ 121387 h 537472"/>
                <a:gd name="connsiteX0" fmla="*/ 1060988 w 1060988"/>
                <a:gd name="connsiteY0" fmla="*/ 75 h 537472"/>
                <a:gd name="connsiteX1" fmla="*/ 827863 w 1060988"/>
                <a:gd name="connsiteY1" fmla="*/ 102711 h 537472"/>
                <a:gd name="connsiteX2" fmla="*/ 710145 w 1060988"/>
                <a:gd name="connsiteY2" fmla="*/ 205800 h 537472"/>
                <a:gd name="connsiteX3" fmla="*/ 603970 w 1060988"/>
                <a:gd name="connsiteY3" fmla="*/ 358191 h 537472"/>
                <a:gd name="connsiteX4" fmla="*/ 515161 w 1060988"/>
                <a:gd name="connsiteY4" fmla="*/ 537472 h 537472"/>
                <a:gd name="connsiteX5" fmla="*/ 469075 w 1060988"/>
                <a:gd name="connsiteY5" fmla="*/ 525148 h 537472"/>
                <a:gd name="connsiteX6" fmla="*/ 0 w 1060988"/>
                <a:gd name="connsiteY6" fmla="*/ 121387 h 537472"/>
                <a:gd name="connsiteX0" fmla="*/ 1060988 w 1060988"/>
                <a:gd name="connsiteY0" fmla="*/ 75 h 537472"/>
                <a:gd name="connsiteX1" fmla="*/ 827863 w 1060988"/>
                <a:gd name="connsiteY1" fmla="*/ 102711 h 537472"/>
                <a:gd name="connsiteX2" fmla="*/ 733227 w 1060988"/>
                <a:gd name="connsiteY2" fmla="*/ 178907 h 537472"/>
                <a:gd name="connsiteX3" fmla="*/ 603970 w 1060988"/>
                <a:gd name="connsiteY3" fmla="*/ 358191 h 537472"/>
                <a:gd name="connsiteX4" fmla="*/ 515161 w 1060988"/>
                <a:gd name="connsiteY4" fmla="*/ 537472 h 537472"/>
                <a:gd name="connsiteX5" fmla="*/ 469075 w 1060988"/>
                <a:gd name="connsiteY5" fmla="*/ 525148 h 537472"/>
                <a:gd name="connsiteX6" fmla="*/ 0 w 1060988"/>
                <a:gd name="connsiteY6" fmla="*/ 121387 h 537472"/>
                <a:gd name="connsiteX0" fmla="*/ 1060988 w 1060988"/>
                <a:gd name="connsiteY0" fmla="*/ 75 h 537472"/>
                <a:gd name="connsiteX1" fmla="*/ 827863 w 1060988"/>
                <a:gd name="connsiteY1" fmla="*/ 102711 h 537472"/>
                <a:gd name="connsiteX2" fmla="*/ 733227 w 1060988"/>
                <a:gd name="connsiteY2" fmla="*/ 178907 h 537472"/>
                <a:gd name="connsiteX3" fmla="*/ 603970 w 1060988"/>
                <a:gd name="connsiteY3" fmla="*/ 358191 h 537472"/>
                <a:gd name="connsiteX4" fmla="*/ 515161 w 1060988"/>
                <a:gd name="connsiteY4" fmla="*/ 537472 h 537472"/>
                <a:gd name="connsiteX5" fmla="*/ 469075 w 1060988"/>
                <a:gd name="connsiteY5" fmla="*/ 525148 h 537472"/>
                <a:gd name="connsiteX6" fmla="*/ 0 w 1060988"/>
                <a:gd name="connsiteY6" fmla="*/ 121387 h 537472"/>
                <a:gd name="connsiteX0" fmla="*/ 1060988 w 1060988"/>
                <a:gd name="connsiteY0" fmla="*/ 36234 h 573631"/>
                <a:gd name="connsiteX1" fmla="*/ 920190 w 1060988"/>
                <a:gd name="connsiteY1" fmla="*/ 80602 h 573631"/>
                <a:gd name="connsiteX2" fmla="*/ 733227 w 1060988"/>
                <a:gd name="connsiteY2" fmla="*/ 215066 h 573631"/>
                <a:gd name="connsiteX3" fmla="*/ 603970 w 1060988"/>
                <a:gd name="connsiteY3" fmla="*/ 394350 h 573631"/>
                <a:gd name="connsiteX4" fmla="*/ 515161 w 1060988"/>
                <a:gd name="connsiteY4" fmla="*/ 573631 h 573631"/>
                <a:gd name="connsiteX5" fmla="*/ 469075 w 1060988"/>
                <a:gd name="connsiteY5" fmla="*/ 561307 h 573631"/>
                <a:gd name="connsiteX6" fmla="*/ 0 w 1060988"/>
                <a:gd name="connsiteY6" fmla="*/ 157546 h 573631"/>
                <a:gd name="connsiteX0" fmla="*/ 1060988 w 1060988"/>
                <a:gd name="connsiteY0" fmla="*/ 11582 h 548979"/>
                <a:gd name="connsiteX1" fmla="*/ 920190 w 1060988"/>
                <a:gd name="connsiteY1" fmla="*/ 55950 h 548979"/>
                <a:gd name="connsiteX2" fmla="*/ 733227 w 1060988"/>
                <a:gd name="connsiteY2" fmla="*/ 190414 h 548979"/>
                <a:gd name="connsiteX3" fmla="*/ 603970 w 1060988"/>
                <a:gd name="connsiteY3" fmla="*/ 369698 h 548979"/>
                <a:gd name="connsiteX4" fmla="*/ 515161 w 1060988"/>
                <a:gd name="connsiteY4" fmla="*/ 548979 h 548979"/>
                <a:gd name="connsiteX5" fmla="*/ 469075 w 1060988"/>
                <a:gd name="connsiteY5" fmla="*/ 536655 h 548979"/>
                <a:gd name="connsiteX6" fmla="*/ 0 w 1060988"/>
                <a:gd name="connsiteY6" fmla="*/ 132894 h 548979"/>
                <a:gd name="connsiteX0" fmla="*/ 1060988 w 1060988"/>
                <a:gd name="connsiteY0" fmla="*/ 11582 h 548979"/>
                <a:gd name="connsiteX1" fmla="*/ 920190 w 1060988"/>
                <a:gd name="connsiteY1" fmla="*/ 55950 h 548979"/>
                <a:gd name="connsiteX2" fmla="*/ 740152 w 1060988"/>
                <a:gd name="connsiteY2" fmla="*/ 190414 h 548979"/>
                <a:gd name="connsiteX3" fmla="*/ 603970 w 1060988"/>
                <a:gd name="connsiteY3" fmla="*/ 369698 h 548979"/>
                <a:gd name="connsiteX4" fmla="*/ 515161 w 1060988"/>
                <a:gd name="connsiteY4" fmla="*/ 548979 h 548979"/>
                <a:gd name="connsiteX5" fmla="*/ 469075 w 1060988"/>
                <a:gd name="connsiteY5" fmla="*/ 536655 h 548979"/>
                <a:gd name="connsiteX6" fmla="*/ 0 w 1060988"/>
                <a:gd name="connsiteY6" fmla="*/ 132894 h 548979"/>
                <a:gd name="connsiteX0" fmla="*/ 1060988 w 1060988"/>
                <a:gd name="connsiteY0" fmla="*/ 11582 h 548979"/>
                <a:gd name="connsiteX1" fmla="*/ 920190 w 1060988"/>
                <a:gd name="connsiteY1" fmla="*/ 55950 h 548979"/>
                <a:gd name="connsiteX2" fmla="*/ 740152 w 1060988"/>
                <a:gd name="connsiteY2" fmla="*/ 190414 h 548979"/>
                <a:gd name="connsiteX3" fmla="*/ 603970 w 1060988"/>
                <a:gd name="connsiteY3" fmla="*/ 369698 h 548979"/>
                <a:gd name="connsiteX4" fmla="*/ 515161 w 1060988"/>
                <a:gd name="connsiteY4" fmla="*/ 548979 h 548979"/>
                <a:gd name="connsiteX5" fmla="*/ 469075 w 1060988"/>
                <a:gd name="connsiteY5" fmla="*/ 536655 h 548979"/>
                <a:gd name="connsiteX6" fmla="*/ 0 w 1060988"/>
                <a:gd name="connsiteY6" fmla="*/ 132894 h 548979"/>
                <a:gd name="connsiteX0" fmla="*/ 1060988 w 1060988"/>
                <a:gd name="connsiteY0" fmla="*/ 11582 h 548979"/>
                <a:gd name="connsiteX1" fmla="*/ 920190 w 1060988"/>
                <a:gd name="connsiteY1" fmla="*/ 55950 h 548979"/>
                <a:gd name="connsiteX2" fmla="*/ 740152 w 1060988"/>
                <a:gd name="connsiteY2" fmla="*/ 197137 h 548979"/>
                <a:gd name="connsiteX3" fmla="*/ 603970 w 1060988"/>
                <a:gd name="connsiteY3" fmla="*/ 369698 h 548979"/>
                <a:gd name="connsiteX4" fmla="*/ 515161 w 1060988"/>
                <a:gd name="connsiteY4" fmla="*/ 548979 h 548979"/>
                <a:gd name="connsiteX5" fmla="*/ 469075 w 1060988"/>
                <a:gd name="connsiteY5" fmla="*/ 536655 h 548979"/>
                <a:gd name="connsiteX6" fmla="*/ 0 w 1060988"/>
                <a:gd name="connsiteY6" fmla="*/ 132894 h 548979"/>
                <a:gd name="connsiteX0" fmla="*/ 1060988 w 1060988"/>
                <a:gd name="connsiteY0" fmla="*/ 11582 h 548979"/>
                <a:gd name="connsiteX1" fmla="*/ 920190 w 1060988"/>
                <a:gd name="connsiteY1" fmla="*/ 55950 h 548979"/>
                <a:gd name="connsiteX2" fmla="*/ 740152 w 1060988"/>
                <a:gd name="connsiteY2" fmla="*/ 197137 h 548979"/>
                <a:gd name="connsiteX3" fmla="*/ 603970 w 1060988"/>
                <a:gd name="connsiteY3" fmla="*/ 369698 h 548979"/>
                <a:gd name="connsiteX4" fmla="*/ 515161 w 1060988"/>
                <a:gd name="connsiteY4" fmla="*/ 548979 h 548979"/>
                <a:gd name="connsiteX5" fmla="*/ 469075 w 1060988"/>
                <a:gd name="connsiteY5" fmla="*/ 536655 h 548979"/>
                <a:gd name="connsiteX6" fmla="*/ 0 w 1060988"/>
                <a:gd name="connsiteY6" fmla="*/ 132894 h 548979"/>
                <a:gd name="connsiteX0" fmla="*/ 1060988 w 1060988"/>
                <a:gd name="connsiteY0" fmla="*/ 4859 h 542256"/>
                <a:gd name="connsiteX1" fmla="*/ 920190 w 1060988"/>
                <a:gd name="connsiteY1" fmla="*/ 49227 h 542256"/>
                <a:gd name="connsiteX2" fmla="*/ 740152 w 1060988"/>
                <a:gd name="connsiteY2" fmla="*/ 190414 h 542256"/>
                <a:gd name="connsiteX3" fmla="*/ 603970 w 1060988"/>
                <a:gd name="connsiteY3" fmla="*/ 362975 h 542256"/>
                <a:gd name="connsiteX4" fmla="*/ 515161 w 1060988"/>
                <a:gd name="connsiteY4" fmla="*/ 542256 h 542256"/>
                <a:gd name="connsiteX5" fmla="*/ 469075 w 1060988"/>
                <a:gd name="connsiteY5" fmla="*/ 529932 h 542256"/>
                <a:gd name="connsiteX6" fmla="*/ 0 w 1060988"/>
                <a:gd name="connsiteY6" fmla="*/ 126171 h 542256"/>
                <a:gd name="connsiteX0" fmla="*/ 1060988 w 1060988"/>
                <a:gd name="connsiteY0" fmla="*/ 4859 h 535533"/>
                <a:gd name="connsiteX1" fmla="*/ 920190 w 1060988"/>
                <a:gd name="connsiteY1" fmla="*/ 49227 h 535533"/>
                <a:gd name="connsiteX2" fmla="*/ 740152 w 1060988"/>
                <a:gd name="connsiteY2" fmla="*/ 190414 h 535533"/>
                <a:gd name="connsiteX3" fmla="*/ 603970 w 1060988"/>
                <a:gd name="connsiteY3" fmla="*/ 362975 h 535533"/>
                <a:gd name="connsiteX4" fmla="*/ 515161 w 1060988"/>
                <a:gd name="connsiteY4" fmla="*/ 535533 h 535533"/>
                <a:gd name="connsiteX5" fmla="*/ 469075 w 1060988"/>
                <a:gd name="connsiteY5" fmla="*/ 529932 h 535533"/>
                <a:gd name="connsiteX6" fmla="*/ 0 w 1060988"/>
                <a:gd name="connsiteY6" fmla="*/ 126171 h 535533"/>
                <a:gd name="connsiteX0" fmla="*/ 1060988 w 1060988"/>
                <a:gd name="connsiteY0" fmla="*/ 4859 h 535533"/>
                <a:gd name="connsiteX1" fmla="*/ 920190 w 1060988"/>
                <a:gd name="connsiteY1" fmla="*/ 49227 h 535533"/>
                <a:gd name="connsiteX2" fmla="*/ 740152 w 1060988"/>
                <a:gd name="connsiteY2" fmla="*/ 190414 h 535533"/>
                <a:gd name="connsiteX3" fmla="*/ 603970 w 1060988"/>
                <a:gd name="connsiteY3" fmla="*/ 362975 h 535533"/>
                <a:gd name="connsiteX4" fmla="*/ 515161 w 1060988"/>
                <a:gd name="connsiteY4" fmla="*/ 535533 h 535533"/>
                <a:gd name="connsiteX5" fmla="*/ 413679 w 1060988"/>
                <a:gd name="connsiteY5" fmla="*/ 482871 h 535533"/>
                <a:gd name="connsiteX6" fmla="*/ 0 w 1060988"/>
                <a:gd name="connsiteY6" fmla="*/ 126171 h 535533"/>
                <a:gd name="connsiteX0" fmla="*/ 1060988 w 1060988"/>
                <a:gd name="connsiteY0" fmla="*/ 4859 h 537774"/>
                <a:gd name="connsiteX1" fmla="*/ 920190 w 1060988"/>
                <a:gd name="connsiteY1" fmla="*/ 49227 h 537774"/>
                <a:gd name="connsiteX2" fmla="*/ 740152 w 1060988"/>
                <a:gd name="connsiteY2" fmla="*/ 190414 h 537774"/>
                <a:gd name="connsiteX3" fmla="*/ 603970 w 1060988"/>
                <a:gd name="connsiteY3" fmla="*/ 362975 h 537774"/>
                <a:gd name="connsiteX4" fmla="*/ 519777 w 1060988"/>
                <a:gd name="connsiteY4" fmla="*/ 537774 h 537774"/>
                <a:gd name="connsiteX5" fmla="*/ 413679 w 1060988"/>
                <a:gd name="connsiteY5" fmla="*/ 482871 h 537774"/>
                <a:gd name="connsiteX6" fmla="*/ 0 w 1060988"/>
                <a:gd name="connsiteY6" fmla="*/ 126171 h 537774"/>
                <a:gd name="connsiteX0" fmla="*/ 1060988 w 1060988"/>
                <a:gd name="connsiteY0" fmla="*/ 4859 h 537774"/>
                <a:gd name="connsiteX1" fmla="*/ 920190 w 1060988"/>
                <a:gd name="connsiteY1" fmla="*/ 49227 h 537774"/>
                <a:gd name="connsiteX2" fmla="*/ 740152 w 1060988"/>
                <a:gd name="connsiteY2" fmla="*/ 190414 h 537774"/>
                <a:gd name="connsiteX3" fmla="*/ 603970 w 1060988"/>
                <a:gd name="connsiteY3" fmla="*/ 362975 h 537774"/>
                <a:gd name="connsiteX4" fmla="*/ 519777 w 1060988"/>
                <a:gd name="connsiteY4" fmla="*/ 537774 h 537774"/>
                <a:gd name="connsiteX5" fmla="*/ 413679 w 1060988"/>
                <a:gd name="connsiteY5" fmla="*/ 482871 h 537774"/>
                <a:gd name="connsiteX6" fmla="*/ 0 w 1060988"/>
                <a:gd name="connsiteY6" fmla="*/ 126171 h 537774"/>
                <a:gd name="connsiteX0" fmla="*/ 1060988 w 1060988"/>
                <a:gd name="connsiteY0" fmla="*/ 4859 h 537774"/>
                <a:gd name="connsiteX1" fmla="*/ 920190 w 1060988"/>
                <a:gd name="connsiteY1" fmla="*/ 49227 h 537774"/>
                <a:gd name="connsiteX2" fmla="*/ 740152 w 1060988"/>
                <a:gd name="connsiteY2" fmla="*/ 190414 h 537774"/>
                <a:gd name="connsiteX3" fmla="*/ 603970 w 1060988"/>
                <a:gd name="connsiteY3" fmla="*/ 362975 h 537774"/>
                <a:gd name="connsiteX4" fmla="*/ 519777 w 1060988"/>
                <a:gd name="connsiteY4" fmla="*/ 537774 h 537774"/>
                <a:gd name="connsiteX5" fmla="*/ 413679 w 1060988"/>
                <a:gd name="connsiteY5" fmla="*/ 482871 h 537774"/>
                <a:gd name="connsiteX6" fmla="*/ 0 w 1060988"/>
                <a:gd name="connsiteY6" fmla="*/ 126171 h 537774"/>
                <a:gd name="connsiteX0" fmla="*/ 1060988 w 1060988"/>
                <a:gd name="connsiteY0" fmla="*/ 4859 h 501917"/>
                <a:gd name="connsiteX1" fmla="*/ 920190 w 1060988"/>
                <a:gd name="connsiteY1" fmla="*/ 49227 h 501917"/>
                <a:gd name="connsiteX2" fmla="*/ 740152 w 1060988"/>
                <a:gd name="connsiteY2" fmla="*/ 190414 h 501917"/>
                <a:gd name="connsiteX3" fmla="*/ 603970 w 1060988"/>
                <a:gd name="connsiteY3" fmla="*/ 362975 h 501917"/>
                <a:gd name="connsiteX4" fmla="*/ 512854 w 1060988"/>
                <a:gd name="connsiteY4" fmla="*/ 501917 h 501917"/>
                <a:gd name="connsiteX5" fmla="*/ 413679 w 1060988"/>
                <a:gd name="connsiteY5" fmla="*/ 482871 h 501917"/>
                <a:gd name="connsiteX6" fmla="*/ 0 w 1060988"/>
                <a:gd name="connsiteY6" fmla="*/ 126171 h 501917"/>
                <a:gd name="connsiteX0" fmla="*/ 1060988 w 1060988"/>
                <a:gd name="connsiteY0" fmla="*/ 4859 h 501917"/>
                <a:gd name="connsiteX1" fmla="*/ 920190 w 1060988"/>
                <a:gd name="connsiteY1" fmla="*/ 49227 h 501917"/>
                <a:gd name="connsiteX2" fmla="*/ 740152 w 1060988"/>
                <a:gd name="connsiteY2" fmla="*/ 190414 h 501917"/>
                <a:gd name="connsiteX3" fmla="*/ 603970 w 1060988"/>
                <a:gd name="connsiteY3" fmla="*/ 362975 h 501917"/>
                <a:gd name="connsiteX4" fmla="*/ 512854 w 1060988"/>
                <a:gd name="connsiteY4" fmla="*/ 501917 h 501917"/>
                <a:gd name="connsiteX5" fmla="*/ 413679 w 1060988"/>
                <a:gd name="connsiteY5" fmla="*/ 482871 h 501917"/>
                <a:gd name="connsiteX6" fmla="*/ 0 w 1060988"/>
                <a:gd name="connsiteY6" fmla="*/ 126171 h 50191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413679 w 1060988"/>
                <a:gd name="connsiteY5" fmla="*/ 482871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411371 w 1060988"/>
                <a:gd name="connsiteY5" fmla="*/ 482871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427528 w 1060988"/>
                <a:gd name="connsiteY5" fmla="*/ 491835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374440 w 1060988"/>
                <a:gd name="connsiteY5" fmla="*/ 447015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411371 w 1060988"/>
                <a:gd name="connsiteY5" fmla="*/ 478389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411371 w 1060988"/>
                <a:gd name="connsiteY5" fmla="*/ 478389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365207 w 1060988"/>
                <a:gd name="connsiteY5" fmla="*/ 440290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365207 w 1060988"/>
                <a:gd name="connsiteY5" fmla="*/ 440290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365207 w 1060988"/>
                <a:gd name="connsiteY5" fmla="*/ 440290 h 515737"/>
                <a:gd name="connsiteX6" fmla="*/ 0 w 1060988"/>
                <a:gd name="connsiteY6" fmla="*/ 126171 h 515737"/>
                <a:gd name="connsiteX0" fmla="*/ 1060988 w 1060988"/>
                <a:gd name="connsiteY0" fmla="*/ 4859 h 515737"/>
                <a:gd name="connsiteX1" fmla="*/ 920190 w 1060988"/>
                <a:gd name="connsiteY1" fmla="*/ 49227 h 515737"/>
                <a:gd name="connsiteX2" fmla="*/ 740152 w 1060988"/>
                <a:gd name="connsiteY2" fmla="*/ 190414 h 515737"/>
                <a:gd name="connsiteX3" fmla="*/ 603970 w 1060988"/>
                <a:gd name="connsiteY3" fmla="*/ 362975 h 515737"/>
                <a:gd name="connsiteX4" fmla="*/ 512854 w 1060988"/>
                <a:gd name="connsiteY4" fmla="*/ 501917 h 515737"/>
                <a:gd name="connsiteX5" fmla="*/ 365207 w 1060988"/>
                <a:gd name="connsiteY5" fmla="*/ 440290 h 515737"/>
                <a:gd name="connsiteX6" fmla="*/ 0 w 1060988"/>
                <a:gd name="connsiteY6" fmla="*/ 126171 h 515737"/>
                <a:gd name="connsiteX0" fmla="*/ 1060988 w 1060988"/>
                <a:gd name="connsiteY0" fmla="*/ 75 h 510953"/>
                <a:gd name="connsiteX1" fmla="*/ 920190 w 1060988"/>
                <a:gd name="connsiteY1" fmla="*/ 44443 h 510953"/>
                <a:gd name="connsiteX2" fmla="*/ 740152 w 1060988"/>
                <a:gd name="connsiteY2" fmla="*/ 185630 h 510953"/>
                <a:gd name="connsiteX3" fmla="*/ 603970 w 1060988"/>
                <a:gd name="connsiteY3" fmla="*/ 358191 h 510953"/>
                <a:gd name="connsiteX4" fmla="*/ 512854 w 1060988"/>
                <a:gd name="connsiteY4" fmla="*/ 497133 h 510953"/>
                <a:gd name="connsiteX5" fmla="*/ 365207 w 1060988"/>
                <a:gd name="connsiteY5" fmla="*/ 435506 h 510953"/>
                <a:gd name="connsiteX6" fmla="*/ 0 w 1060988"/>
                <a:gd name="connsiteY6" fmla="*/ 121387 h 510953"/>
                <a:gd name="connsiteX0" fmla="*/ 1060988 w 1060988"/>
                <a:gd name="connsiteY0" fmla="*/ 75 h 510953"/>
                <a:gd name="connsiteX1" fmla="*/ 920190 w 1060988"/>
                <a:gd name="connsiteY1" fmla="*/ 44443 h 510953"/>
                <a:gd name="connsiteX2" fmla="*/ 740152 w 1060988"/>
                <a:gd name="connsiteY2" fmla="*/ 185630 h 510953"/>
                <a:gd name="connsiteX3" fmla="*/ 603970 w 1060988"/>
                <a:gd name="connsiteY3" fmla="*/ 358191 h 510953"/>
                <a:gd name="connsiteX4" fmla="*/ 512854 w 1060988"/>
                <a:gd name="connsiteY4" fmla="*/ 497133 h 510953"/>
                <a:gd name="connsiteX5" fmla="*/ 365207 w 1060988"/>
                <a:gd name="connsiteY5" fmla="*/ 435506 h 510953"/>
                <a:gd name="connsiteX6" fmla="*/ 0 w 1060988"/>
                <a:gd name="connsiteY6" fmla="*/ 121387 h 510953"/>
                <a:gd name="connsiteX0" fmla="*/ 1060988 w 1060988"/>
                <a:gd name="connsiteY0" fmla="*/ 75 h 510953"/>
                <a:gd name="connsiteX1" fmla="*/ 920190 w 1060988"/>
                <a:gd name="connsiteY1" fmla="*/ 44443 h 510953"/>
                <a:gd name="connsiteX2" fmla="*/ 740152 w 1060988"/>
                <a:gd name="connsiteY2" fmla="*/ 185630 h 510953"/>
                <a:gd name="connsiteX3" fmla="*/ 603970 w 1060988"/>
                <a:gd name="connsiteY3" fmla="*/ 358191 h 510953"/>
                <a:gd name="connsiteX4" fmla="*/ 512854 w 1060988"/>
                <a:gd name="connsiteY4" fmla="*/ 497133 h 510953"/>
                <a:gd name="connsiteX5" fmla="*/ 365207 w 1060988"/>
                <a:gd name="connsiteY5" fmla="*/ 435506 h 510953"/>
                <a:gd name="connsiteX6" fmla="*/ 0 w 1060988"/>
                <a:gd name="connsiteY6" fmla="*/ 121387 h 510953"/>
                <a:gd name="connsiteX0" fmla="*/ 1060988 w 1060988"/>
                <a:gd name="connsiteY0" fmla="*/ 75 h 510953"/>
                <a:gd name="connsiteX1" fmla="*/ 920190 w 1060988"/>
                <a:gd name="connsiteY1" fmla="*/ 44443 h 510953"/>
                <a:gd name="connsiteX2" fmla="*/ 742460 w 1060988"/>
                <a:gd name="connsiteY2" fmla="*/ 178906 h 510953"/>
                <a:gd name="connsiteX3" fmla="*/ 603970 w 1060988"/>
                <a:gd name="connsiteY3" fmla="*/ 358191 h 510953"/>
                <a:gd name="connsiteX4" fmla="*/ 512854 w 1060988"/>
                <a:gd name="connsiteY4" fmla="*/ 497133 h 510953"/>
                <a:gd name="connsiteX5" fmla="*/ 365207 w 1060988"/>
                <a:gd name="connsiteY5" fmla="*/ 435506 h 510953"/>
                <a:gd name="connsiteX6" fmla="*/ 0 w 1060988"/>
                <a:gd name="connsiteY6" fmla="*/ 121387 h 510953"/>
                <a:gd name="connsiteX0" fmla="*/ 1060988 w 1060988"/>
                <a:gd name="connsiteY0" fmla="*/ 75 h 504603"/>
                <a:gd name="connsiteX1" fmla="*/ 920190 w 1060988"/>
                <a:gd name="connsiteY1" fmla="*/ 44443 h 504603"/>
                <a:gd name="connsiteX2" fmla="*/ 742460 w 1060988"/>
                <a:gd name="connsiteY2" fmla="*/ 178906 h 504603"/>
                <a:gd name="connsiteX3" fmla="*/ 603970 w 1060988"/>
                <a:gd name="connsiteY3" fmla="*/ 358191 h 504603"/>
                <a:gd name="connsiteX4" fmla="*/ 542861 w 1060988"/>
                <a:gd name="connsiteY4" fmla="*/ 450070 h 504603"/>
                <a:gd name="connsiteX5" fmla="*/ 365207 w 1060988"/>
                <a:gd name="connsiteY5" fmla="*/ 435506 h 504603"/>
                <a:gd name="connsiteX6" fmla="*/ 0 w 1060988"/>
                <a:gd name="connsiteY6" fmla="*/ 121387 h 504603"/>
                <a:gd name="connsiteX0" fmla="*/ 1060988 w 1060988"/>
                <a:gd name="connsiteY0" fmla="*/ 75 h 482193"/>
                <a:gd name="connsiteX1" fmla="*/ 920190 w 1060988"/>
                <a:gd name="connsiteY1" fmla="*/ 44443 h 482193"/>
                <a:gd name="connsiteX2" fmla="*/ 742460 w 1060988"/>
                <a:gd name="connsiteY2" fmla="*/ 178906 h 482193"/>
                <a:gd name="connsiteX3" fmla="*/ 603970 w 1060988"/>
                <a:gd name="connsiteY3" fmla="*/ 358191 h 482193"/>
                <a:gd name="connsiteX4" fmla="*/ 542861 w 1060988"/>
                <a:gd name="connsiteY4" fmla="*/ 450070 h 482193"/>
                <a:gd name="connsiteX5" fmla="*/ 376749 w 1060988"/>
                <a:gd name="connsiteY5" fmla="*/ 413096 h 482193"/>
                <a:gd name="connsiteX6" fmla="*/ 0 w 1060988"/>
                <a:gd name="connsiteY6" fmla="*/ 121387 h 482193"/>
                <a:gd name="connsiteX0" fmla="*/ 1060988 w 1060988"/>
                <a:gd name="connsiteY0" fmla="*/ 75 h 482193"/>
                <a:gd name="connsiteX1" fmla="*/ 920190 w 1060988"/>
                <a:gd name="connsiteY1" fmla="*/ 44443 h 482193"/>
                <a:gd name="connsiteX2" fmla="*/ 742460 w 1060988"/>
                <a:gd name="connsiteY2" fmla="*/ 178906 h 482193"/>
                <a:gd name="connsiteX3" fmla="*/ 603970 w 1060988"/>
                <a:gd name="connsiteY3" fmla="*/ 358191 h 482193"/>
                <a:gd name="connsiteX4" fmla="*/ 549785 w 1060988"/>
                <a:gd name="connsiteY4" fmla="*/ 420937 h 482193"/>
                <a:gd name="connsiteX5" fmla="*/ 376749 w 1060988"/>
                <a:gd name="connsiteY5" fmla="*/ 413096 h 482193"/>
                <a:gd name="connsiteX6" fmla="*/ 0 w 1060988"/>
                <a:gd name="connsiteY6" fmla="*/ 121387 h 482193"/>
                <a:gd name="connsiteX0" fmla="*/ 1060988 w 1060988"/>
                <a:gd name="connsiteY0" fmla="*/ 75 h 482193"/>
                <a:gd name="connsiteX1" fmla="*/ 920190 w 1060988"/>
                <a:gd name="connsiteY1" fmla="*/ 44443 h 482193"/>
                <a:gd name="connsiteX2" fmla="*/ 742460 w 1060988"/>
                <a:gd name="connsiteY2" fmla="*/ 178906 h 482193"/>
                <a:gd name="connsiteX3" fmla="*/ 603970 w 1060988"/>
                <a:gd name="connsiteY3" fmla="*/ 358191 h 482193"/>
                <a:gd name="connsiteX4" fmla="*/ 549785 w 1060988"/>
                <a:gd name="connsiteY4" fmla="*/ 420937 h 482193"/>
                <a:gd name="connsiteX5" fmla="*/ 376749 w 1060988"/>
                <a:gd name="connsiteY5" fmla="*/ 413096 h 482193"/>
                <a:gd name="connsiteX6" fmla="*/ 0 w 1060988"/>
                <a:gd name="connsiteY6" fmla="*/ 121387 h 482193"/>
                <a:gd name="connsiteX0" fmla="*/ 1060988 w 1060988"/>
                <a:gd name="connsiteY0" fmla="*/ 75 h 482193"/>
                <a:gd name="connsiteX1" fmla="*/ 920190 w 1060988"/>
                <a:gd name="connsiteY1" fmla="*/ 44443 h 482193"/>
                <a:gd name="connsiteX2" fmla="*/ 742460 w 1060988"/>
                <a:gd name="connsiteY2" fmla="*/ 178906 h 482193"/>
                <a:gd name="connsiteX3" fmla="*/ 603970 w 1060988"/>
                <a:gd name="connsiteY3" fmla="*/ 358191 h 482193"/>
                <a:gd name="connsiteX4" fmla="*/ 554402 w 1060988"/>
                <a:gd name="connsiteY4" fmla="*/ 427660 h 482193"/>
                <a:gd name="connsiteX5" fmla="*/ 376749 w 1060988"/>
                <a:gd name="connsiteY5" fmla="*/ 413096 h 482193"/>
                <a:gd name="connsiteX6" fmla="*/ 0 w 1060988"/>
                <a:gd name="connsiteY6" fmla="*/ 121387 h 482193"/>
                <a:gd name="connsiteX0" fmla="*/ 961847 w 961847"/>
                <a:gd name="connsiteY0" fmla="*/ 75 h 482193"/>
                <a:gd name="connsiteX1" fmla="*/ 821049 w 961847"/>
                <a:gd name="connsiteY1" fmla="*/ 44443 h 482193"/>
                <a:gd name="connsiteX2" fmla="*/ 643319 w 961847"/>
                <a:gd name="connsiteY2" fmla="*/ 178906 h 482193"/>
                <a:gd name="connsiteX3" fmla="*/ 504829 w 961847"/>
                <a:gd name="connsiteY3" fmla="*/ 358191 h 482193"/>
                <a:gd name="connsiteX4" fmla="*/ 455261 w 961847"/>
                <a:gd name="connsiteY4" fmla="*/ 427660 h 482193"/>
                <a:gd name="connsiteX5" fmla="*/ 277608 w 961847"/>
                <a:gd name="connsiteY5" fmla="*/ 413096 h 482193"/>
                <a:gd name="connsiteX6" fmla="*/ 0 w 961847"/>
                <a:gd name="connsiteY6" fmla="*/ 219233 h 482193"/>
                <a:gd name="connsiteX0" fmla="*/ 961847 w 961847"/>
                <a:gd name="connsiteY0" fmla="*/ 75 h 478985"/>
                <a:gd name="connsiteX1" fmla="*/ 821049 w 961847"/>
                <a:gd name="connsiteY1" fmla="*/ 44443 h 478985"/>
                <a:gd name="connsiteX2" fmla="*/ 643319 w 961847"/>
                <a:gd name="connsiteY2" fmla="*/ 178906 h 478985"/>
                <a:gd name="connsiteX3" fmla="*/ 504829 w 961847"/>
                <a:gd name="connsiteY3" fmla="*/ 358191 h 478985"/>
                <a:gd name="connsiteX4" fmla="*/ 455261 w 961847"/>
                <a:gd name="connsiteY4" fmla="*/ 427660 h 478985"/>
                <a:gd name="connsiteX5" fmla="*/ 285701 w 961847"/>
                <a:gd name="connsiteY5" fmla="*/ 409888 h 478985"/>
                <a:gd name="connsiteX6" fmla="*/ 0 w 961847"/>
                <a:gd name="connsiteY6" fmla="*/ 219233 h 47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847" h="478985">
                  <a:moveTo>
                    <a:pt x="961847" y="75"/>
                  </a:moveTo>
                  <a:cubicBezTo>
                    <a:pt x="961078" y="0"/>
                    <a:pt x="909713" y="4179"/>
                    <a:pt x="821049" y="44443"/>
                  </a:cubicBezTo>
                  <a:cubicBezTo>
                    <a:pt x="731800" y="92178"/>
                    <a:pt x="696791" y="127362"/>
                    <a:pt x="643319" y="178906"/>
                  </a:cubicBezTo>
                  <a:cubicBezTo>
                    <a:pt x="569074" y="248379"/>
                    <a:pt x="536557" y="305153"/>
                    <a:pt x="504829" y="358191"/>
                  </a:cubicBezTo>
                  <a:cubicBezTo>
                    <a:pt x="471562" y="413096"/>
                    <a:pt x="491209" y="385640"/>
                    <a:pt x="455261" y="427660"/>
                  </a:cubicBezTo>
                  <a:cubicBezTo>
                    <a:pt x="430667" y="441480"/>
                    <a:pt x="381850" y="478985"/>
                    <a:pt x="285701" y="409888"/>
                  </a:cubicBezTo>
                  <a:lnTo>
                    <a:pt x="0" y="219233"/>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93" name="Straight Arrow Connector 192"/>
            <p:cNvCxnSpPr/>
            <p:nvPr/>
          </p:nvCxnSpPr>
          <p:spPr>
            <a:xfrm flipH="1" flipV="1">
              <a:off x="1195214" y="1917509"/>
              <a:ext cx="1319213" cy="97869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4145" name="TextBox 38"/>
            <p:cNvSpPr txBox="1">
              <a:spLocks noChangeArrowheads="1"/>
            </p:cNvSpPr>
            <p:nvPr/>
          </p:nvSpPr>
          <p:spPr bwMode="auto">
            <a:xfrm rot="20220000">
              <a:off x="2969144" y="2654894"/>
              <a:ext cx="303212" cy="153987"/>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R-066</a:t>
              </a:r>
            </a:p>
          </p:txBody>
        </p:sp>
        <p:sp>
          <p:nvSpPr>
            <p:cNvPr id="4146" name="TextBox 38"/>
            <p:cNvSpPr txBox="1">
              <a:spLocks noChangeArrowheads="1"/>
            </p:cNvSpPr>
            <p:nvPr/>
          </p:nvSpPr>
          <p:spPr bwMode="auto">
            <a:xfrm rot="1200000">
              <a:off x="3338366" y="3207786"/>
              <a:ext cx="304800" cy="153987"/>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R-123</a:t>
              </a:r>
            </a:p>
          </p:txBody>
        </p:sp>
        <p:sp>
          <p:nvSpPr>
            <p:cNvPr id="4147" name="TextBox 38"/>
            <p:cNvSpPr txBox="1">
              <a:spLocks noChangeArrowheads="1"/>
            </p:cNvSpPr>
            <p:nvPr/>
          </p:nvSpPr>
          <p:spPr bwMode="auto">
            <a:xfrm rot="3858146">
              <a:off x="2593715" y="3185124"/>
              <a:ext cx="307975" cy="153987"/>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R-158</a:t>
              </a:r>
            </a:p>
          </p:txBody>
        </p:sp>
        <p:sp>
          <p:nvSpPr>
            <p:cNvPr id="4149" name="TextBox 49"/>
            <p:cNvSpPr txBox="1">
              <a:spLocks noChangeArrowheads="1"/>
            </p:cNvSpPr>
            <p:nvPr/>
          </p:nvSpPr>
          <p:spPr bwMode="auto">
            <a:xfrm rot="18685983">
              <a:off x="1245520" y="1429879"/>
              <a:ext cx="879411" cy="246062"/>
            </a:xfrm>
            <a:prstGeom prst="rect">
              <a:avLst/>
            </a:prstGeom>
            <a:noFill/>
            <a:ln w="9525">
              <a:noFill/>
              <a:miter lim="800000"/>
              <a:headEnd/>
              <a:tailEnd/>
            </a:ln>
          </p:spPr>
          <p:txBody>
            <a:bodyPr>
              <a:prstTxWarp prst="textArchUp">
                <a:avLst>
                  <a:gd name="adj" fmla="val 11397247"/>
                </a:avLst>
              </a:prstTxWarp>
              <a:spAutoFit/>
            </a:bodyPr>
            <a:lstStyle/>
            <a:p>
              <a:r>
                <a:rPr lang="en-US" sz="1000" dirty="0">
                  <a:latin typeface="Calibri" pitchFamily="34" charset="0"/>
                </a:rPr>
                <a:t>NBJ  10  Arc</a:t>
              </a:r>
            </a:p>
          </p:txBody>
        </p:sp>
        <p:sp>
          <p:nvSpPr>
            <p:cNvPr id="4151" name="TextBox 49"/>
            <p:cNvSpPr txBox="1">
              <a:spLocks noChangeArrowheads="1"/>
            </p:cNvSpPr>
            <p:nvPr/>
          </p:nvSpPr>
          <p:spPr bwMode="auto">
            <a:xfrm rot="18805352">
              <a:off x="1165698" y="1408350"/>
              <a:ext cx="663809" cy="280765"/>
            </a:xfrm>
            <a:prstGeom prst="rect">
              <a:avLst/>
            </a:prstGeom>
            <a:noFill/>
            <a:ln w="9525">
              <a:noFill/>
              <a:miter lim="800000"/>
              <a:headEnd/>
              <a:tailEnd/>
            </a:ln>
          </p:spPr>
          <p:txBody>
            <a:bodyPr>
              <a:prstTxWarp prst="textArchUp">
                <a:avLst>
                  <a:gd name="adj" fmla="val 10202618"/>
                </a:avLst>
              </a:prstTxWarp>
              <a:spAutoFit/>
            </a:bodyPr>
            <a:lstStyle/>
            <a:p>
              <a:pPr algn="ctr"/>
              <a:r>
                <a:rPr lang="en-US" sz="1000" dirty="0">
                  <a:latin typeface="Calibri" pitchFamily="34" charset="0"/>
                </a:rPr>
                <a:t>1500</a:t>
              </a:r>
            </a:p>
          </p:txBody>
        </p:sp>
        <p:sp>
          <p:nvSpPr>
            <p:cNvPr id="4152" name="TextBox 49"/>
            <p:cNvSpPr txBox="1">
              <a:spLocks noChangeArrowheads="1"/>
            </p:cNvSpPr>
            <p:nvPr/>
          </p:nvSpPr>
          <p:spPr bwMode="auto">
            <a:xfrm>
              <a:off x="2176291" y="1040110"/>
              <a:ext cx="506413"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2000</a:t>
              </a:r>
            </a:p>
          </p:txBody>
        </p:sp>
        <p:sp>
          <p:nvSpPr>
            <p:cNvPr id="4167" name="TextBox 49"/>
            <p:cNvSpPr txBox="1">
              <a:spLocks noChangeArrowheads="1"/>
            </p:cNvSpPr>
            <p:nvPr/>
          </p:nvSpPr>
          <p:spPr bwMode="auto">
            <a:xfrm rot="5280000">
              <a:off x="1714742" y="2871646"/>
              <a:ext cx="506413"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1700</a:t>
              </a:r>
            </a:p>
          </p:txBody>
        </p:sp>
        <p:sp>
          <p:nvSpPr>
            <p:cNvPr id="4168" name="TextBox 49"/>
            <p:cNvSpPr txBox="1">
              <a:spLocks noChangeArrowheads="1"/>
            </p:cNvSpPr>
            <p:nvPr/>
          </p:nvSpPr>
          <p:spPr bwMode="auto">
            <a:xfrm rot="1252568">
              <a:off x="3323051" y="1676098"/>
              <a:ext cx="506413"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2000</a:t>
              </a:r>
            </a:p>
          </p:txBody>
        </p:sp>
        <p:sp>
          <p:nvSpPr>
            <p:cNvPr id="4169" name="TextBox 38"/>
            <p:cNvSpPr txBox="1">
              <a:spLocks noChangeArrowheads="1"/>
            </p:cNvSpPr>
            <p:nvPr/>
          </p:nvSpPr>
          <p:spPr bwMode="auto">
            <a:xfrm rot="18489895">
              <a:off x="2193767" y="3223219"/>
              <a:ext cx="304800" cy="153987"/>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R-209</a:t>
              </a:r>
            </a:p>
          </p:txBody>
        </p:sp>
        <p:sp>
          <p:nvSpPr>
            <p:cNvPr id="4170" name="TextBox 49"/>
            <p:cNvSpPr txBox="1">
              <a:spLocks noChangeArrowheads="1"/>
            </p:cNvSpPr>
            <p:nvPr/>
          </p:nvSpPr>
          <p:spPr bwMode="auto">
            <a:xfrm rot="5280000">
              <a:off x="1676229" y="1502390"/>
              <a:ext cx="506413" cy="246062"/>
            </a:xfrm>
            <a:prstGeom prst="rect">
              <a:avLst/>
            </a:prstGeom>
            <a:noFill/>
            <a:ln w="9525">
              <a:noFill/>
              <a:miter lim="800000"/>
              <a:headEnd/>
              <a:tailEnd/>
            </a:ln>
          </p:spPr>
          <p:txBody>
            <a:bodyPr>
              <a:spAutoFit/>
            </a:bodyPr>
            <a:lstStyle/>
            <a:p>
              <a:pPr algn="ctr"/>
              <a:r>
                <a:rPr lang="en-US" sz="1000" dirty="0">
                  <a:latin typeface="Calibri" pitchFamily="34" charset="0"/>
                </a:rPr>
                <a:t>1700</a:t>
              </a:r>
            </a:p>
          </p:txBody>
        </p:sp>
        <p:sp>
          <p:nvSpPr>
            <p:cNvPr id="4173" name="TextBox 38"/>
            <p:cNvSpPr txBox="1">
              <a:spLocks noChangeArrowheads="1"/>
            </p:cNvSpPr>
            <p:nvPr/>
          </p:nvSpPr>
          <p:spPr bwMode="auto">
            <a:xfrm rot="16800000">
              <a:off x="2544647" y="2362685"/>
              <a:ext cx="303212" cy="153988"/>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R-012</a:t>
              </a:r>
            </a:p>
          </p:txBody>
        </p:sp>
        <p:sp>
          <p:nvSpPr>
            <p:cNvPr id="142" name="TextBox 141"/>
            <p:cNvSpPr txBox="1"/>
            <p:nvPr/>
          </p:nvSpPr>
          <p:spPr>
            <a:xfrm>
              <a:off x="745662" y="3121341"/>
              <a:ext cx="671659" cy="323165"/>
            </a:xfrm>
            <a:prstGeom prst="rect">
              <a:avLst/>
            </a:prstGeom>
            <a:noFill/>
          </p:spPr>
          <p:txBody>
            <a:bodyPr wrap="none" lIns="0" tIns="0" rIns="0" bIns="0">
              <a:spAutoFit/>
            </a:bodyPr>
            <a:lstStyle/>
            <a:p>
              <a:pPr algn="ctr">
                <a:defRPr/>
              </a:pPr>
              <a:r>
                <a:rPr lang="en-US" sz="700" dirty="0" err="1">
                  <a:latin typeface="+mn-lt"/>
                </a:rPr>
                <a:t>Steelwood</a:t>
              </a:r>
              <a:r>
                <a:rPr lang="en-US" sz="700" dirty="0">
                  <a:latin typeface="+mn-lt"/>
                </a:rPr>
                <a:t> Lake </a:t>
              </a:r>
            </a:p>
            <a:p>
              <a:pPr algn="ctr">
                <a:defRPr/>
              </a:pPr>
              <a:r>
                <a:rPr lang="en-US" sz="700" dirty="0">
                  <a:latin typeface="+mn-lt"/>
                </a:rPr>
                <a:t>1NM, SFC-2000</a:t>
              </a:r>
            </a:p>
            <a:p>
              <a:pPr algn="ctr">
                <a:defRPr/>
              </a:pPr>
              <a:r>
                <a:rPr lang="en-US" sz="700" dirty="0">
                  <a:latin typeface="+mn-lt"/>
                </a:rPr>
                <a:t>NBJ R-260 10 DME</a:t>
              </a:r>
            </a:p>
          </p:txBody>
        </p:sp>
        <p:sp>
          <p:nvSpPr>
            <p:cNvPr id="143" name="Oval 142"/>
            <p:cNvSpPr/>
            <p:nvPr/>
          </p:nvSpPr>
          <p:spPr>
            <a:xfrm>
              <a:off x="885650" y="2735069"/>
              <a:ext cx="390525" cy="38706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5" name="Straight Connector 144"/>
            <p:cNvCxnSpPr>
              <a:stCxn id="143" idx="0"/>
              <a:endCxn id="143" idx="6"/>
            </p:cNvCxnSpPr>
            <p:nvPr/>
          </p:nvCxnSpPr>
          <p:spPr>
            <a:xfrm>
              <a:off x="1080913" y="2735069"/>
              <a:ext cx="195262" cy="193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3" idx="1"/>
              <a:endCxn id="143" idx="5"/>
            </p:cNvCxnSpPr>
            <p:nvPr/>
          </p:nvCxnSpPr>
          <p:spPr>
            <a:xfrm>
              <a:off x="942841" y="2791753"/>
              <a:ext cx="276143" cy="2736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43" idx="2"/>
              <a:endCxn id="143" idx="4"/>
            </p:cNvCxnSpPr>
            <p:nvPr/>
          </p:nvCxnSpPr>
          <p:spPr>
            <a:xfrm>
              <a:off x="885650" y="2928600"/>
              <a:ext cx="195263" cy="1935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680865" y="1261081"/>
              <a:ext cx="176212" cy="170654"/>
            </a:xfrm>
            <a:custGeom>
              <a:avLst/>
              <a:gdLst>
                <a:gd name="connsiteX0" fmla="*/ 0 w 361950"/>
                <a:gd name="connsiteY0" fmla="*/ 0 h 200025"/>
                <a:gd name="connsiteX1" fmla="*/ 128588 w 361950"/>
                <a:gd name="connsiteY1" fmla="*/ 4763 h 200025"/>
                <a:gd name="connsiteX2" fmla="*/ 257175 w 361950"/>
                <a:gd name="connsiteY2" fmla="*/ 23813 h 200025"/>
                <a:gd name="connsiteX3" fmla="*/ 333375 w 361950"/>
                <a:gd name="connsiteY3" fmla="*/ 57150 h 200025"/>
                <a:gd name="connsiteX4" fmla="*/ 361950 w 361950"/>
                <a:gd name="connsiteY4" fmla="*/ 119063 h 200025"/>
                <a:gd name="connsiteX5" fmla="*/ 338138 w 361950"/>
                <a:gd name="connsiteY5" fmla="*/ 200025 h 200025"/>
                <a:gd name="connsiteX0" fmla="*/ 0 w 361950"/>
                <a:gd name="connsiteY0" fmla="*/ 0 h 200025"/>
                <a:gd name="connsiteX1" fmla="*/ 128588 w 361950"/>
                <a:gd name="connsiteY1" fmla="*/ 4763 h 200025"/>
                <a:gd name="connsiteX2" fmla="*/ 257175 w 361950"/>
                <a:gd name="connsiteY2" fmla="*/ 23813 h 200025"/>
                <a:gd name="connsiteX3" fmla="*/ 333375 w 361950"/>
                <a:gd name="connsiteY3" fmla="*/ 57150 h 200025"/>
                <a:gd name="connsiteX4" fmla="*/ 361950 w 361950"/>
                <a:gd name="connsiteY4" fmla="*/ 119063 h 200025"/>
                <a:gd name="connsiteX5" fmla="*/ 338138 w 361950"/>
                <a:gd name="connsiteY5" fmla="*/ 200025 h 200025"/>
                <a:gd name="connsiteX0" fmla="*/ 0 w 361950"/>
                <a:gd name="connsiteY0" fmla="*/ 0 h 200025"/>
                <a:gd name="connsiteX1" fmla="*/ 128588 w 361950"/>
                <a:gd name="connsiteY1" fmla="*/ 4763 h 200025"/>
                <a:gd name="connsiteX2" fmla="*/ 257175 w 361950"/>
                <a:gd name="connsiteY2" fmla="*/ 23813 h 200025"/>
                <a:gd name="connsiteX3" fmla="*/ 333375 w 361950"/>
                <a:gd name="connsiteY3" fmla="*/ 57150 h 200025"/>
                <a:gd name="connsiteX4" fmla="*/ 361950 w 361950"/>
                <a:gd name="connsiteY4" fmla="*/ 119063 h 200025"/>
                <a:gd name="connsiteX5" fmla="*/ 338138 w 361950"/>
                <a:gd name="connsiteY5" fmla="*/ 200025 h 200025"/>
                <a:gd name="connsiteX0" fmla="*/ 0 w 361950"/>
                <a:gd name="connsiteY0" fmla="*/ 0 h 238125"/>
                <a:gd name="connsiteX1" fmla="*/ 128588 w 361950"/>
                <a:gd name="connsiteY1" fmla="*/ 4763 h 238125"/>
                <a:gd name="connsiteX2" fmla="*/ 257175 w 361950"/>
                <a:gd name="connsiteY2" fmla="*/ 23813 h 238125"/>
                <a:gd name="connsiteX3" fmla="*/ 333375 w 361950"/>
                <a:gd name="connsiteY3" fmla="*/ 57150 h 238125"/>
                <a:gd name="connsiteX4" fmla="*/ 361950 w 361950"/>
                <a:gd name="connsiteY4" fmla="*/ 119063 h 238125"/>
                <a:gd name="connsiteX5" fmla="*/ 85725 w 361950"/>
                <a:gd name="connsiteY5" fmla="*/ 238125 h 238125"/>
                <a:gd name="connsiteX0" fmla="*/ 0 w 333375"/>
                <a:gd name="connsiteY0" fmla="*/ 0 h 238125"/>
                <a:gd name="connsiteX1" fmla="*/ 128588 w 333375"/>
                <a:gd name="connsiteY1" fmla="*/ 4763 h 238125"/>
                <a:gd name="connsiteX2" fmla="*/ 257175 w 333375"/>
                <a:gd name="connsiteY2" fmla="*/ 23813 h 238125"/>
                <a:gd name="connsiteX3" fmla="*/ 333375 w 333375"/>
                <a:gd name="connsiteY3" fmla="*/ 57150 h 238125"/>
                <a:gd name="connsiteX4" fmla="*/ 85725 w 333375"/>
                <a:gd name="connsiteY4" fmla="*/ 238125 h 238125"/>
                <a:gd name="connsiteX0" fmla="*/ 0 w 257175"/>
                <a:gd name="connsiteY0" fmla="*/ 0 h 238125"/>
                <a:gd name="connsiteX1" fmla="*/ 128588 w 257175"/>
                <a:gd name="connsiteY1" fmla="*/ 4763 h 238125"/>
                <a:gd name="connsiteX2" fmla="*/ 257175 w 257175"/>
                <a:gd name="connsiteY2" fmla="*/ 23813 h 238125"/>
                <a:gd name="connsiteX3" fmla="*/ 85725 w 257175"/>
                <a:gd name="connsiteY3" fmla="*/ 238125 h 238125"/>
                <a:gd name="connsiteX0" fmla="*/ 0 w 188119"/>
                <a:gd name="connsiteY0" fmla="*/ 0 h 238125"/>
                <a:gd name="connsiteX1" fmla="*/ 128588 w 188119"/>
                <a:gd name="connsiteY1" fmla="*/ 4763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4763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4763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4763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4763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4763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11907 h 238125"/>
                <a:gd name="connsiteX2" fmla="*/ 188119 w 188119"/>
                <a:gd name="connsiteY2" fmla="*/ 66676 h 238125"/>
                <a:gd name="connsiteX3" fmla="*/ 85725 w 188119"/>
                <a:gd name="connsiteY3" fmla="*/ 238125 h 238125"/>
                <a:gd name="connsiteX0" fmla="*/ 0 w 188119"/>
                <a:gd name="connsiteY0" fmla="*/ 0 h 238125"/>
                <a:gd name="connsiteX1" fmla="*/ 128588 w 188119"/>
                <a:gd name="connsiteY1" fmla="*/ 11907 h 238125"/>
                <a:gd name="connsiteX2" fmla="*/ 188119 w 188119"/>
                <a:gd name="connsiteY2" fmla="*/ 66676 h 238125"/>
                <a:gd name="connsiteX3" fmla="*/ 85725 w 188119"/>
                <a:gd name="connsiteY3" fmla="*/ 238125 h 238125"/>
                <a:gd name="connsiteX0" fmla="*/ 0 w 188119"/>
                <a:gd name="connsiteY0" fmla="*/ 3968 h 242093"/>
                <a:gd name="connsiteX1" fmla="*/ 128588 w 188119"/>
                <a:gd name="connsiteY1" fmla="*/ 15875 h 242093"/>
                <a:gd name="connsiteX2" fmla="*/ 188119 w 188119"/>
                <a:gd name="connsiteY2" fmla="*/ 70644 h 242093"/>
                <a:gd name="connsiteX3" fmla="*/ 85725 w 188119"/>
                <a:gd name="connsiteY3" fmla="*/ 242093 h 242093"/>
                <a:gd name="connsiteX0" fmla="*/ 0 w 188119"/>
                <a:gd name="connsiteY0" fmla="*/ 3968 h 242093"/>
                <a:gd name="connsiteX1" fmla="*/ 128588 w 188119"/>
                <a:gd name="connsiteY1" fmla="*/ 15875 h 242093"/>
                <a:gd name="connsiteX2" fmla="*/ 188119 w 188119"/>
                <a:gd name="connsiteY2" fmla="*/ 70644 h 242093"/>
                <a:gd name="connsiteX3" fmla="*/ 85725 w 188119"/>
                <a:gd name="connsiteY3" fmla="*/ 242093 h 242093"/>
                <a:gd name="connsiteX0" fmla="*/ 0 w 188119"/>
                <a:gd name="connsiteY0" fmla="*/ 3968 h 242093"/>
                <a:gd name="connsiteX1" fmla="*/ 128588 w 188119"/>
                <a:gd name="connsiteY1" fmla="*/ 15875 h 242093"/>
                <a:gd name="connsiteX2" fmla="*/ 188119 w 188119"/>
                <a:gd name="connsiteY2" fmla="*/ 70644 h 242093"/>
                <a:gd name="connsiteX3" fmla="*/ 85725 w 188119"/>
                <a:gd name="connsiteY3" fmla="*/ 242093 h 242093"/>
                <a:gd name="connsiteX0" fmla="*/ 0 w 188119"/>
                <a:gd name="connsiteY0" fmla="*/ 3968 h 242093"/>
                <a:gd name="connsiteX1" fmla="*/ 128588 w 188119"/>
                <a:gd name="connsiteY1" fmla="*/ 15875 h 242093"/>
                <a:gd name="connsiteX2" fmla="*/ 188119 w 188119"/>
                <a:gd name="connsiteY2" fmla="*/ 70644 h 242093"/>
                <a:gd name="connsiteX3" fmla="*/ 85725 w 188119"/>
                <a:gd name="connsiteY3" fmla="*/ 242093 h 242093"/>
                <a:gd name="connsiteX0" fmla="*/ 0 w 174626"/>
                <a:gd name="connsiteY0" fmla="*/ 3968 h 242093"/>
                <a:gd name="connsiteX1" fmla="*/ 128588 w 174626"/>
                <a:gd name="connsiteY1" fmla="*/ 15875 h 242093"/>
                <a:gd name="connsiteX2" fmla="*/ 171450 w 174626"/>
                <a:gd name="connsiteY2" fmla="*/ 63501 h 242093"/>
                <a:gd name="connsiteX3" fmla="*/ 85725 w 174626"/>
                <a:gd name="connsiteY3" fmla="*/ 242093 h 242093"/>
                <a:gd name="connsiteX0" fmla="*/ 0 w 171450"/>
                <a:gd name="connsiteY0" fmla="*/ 8730 h 246855"/>
                <a:gd name="connsiteX1" fmla="*/ 111919 w 171450"/>
                <a:gd name="connsiteY1" fmla="*/ 15875 h 246855"/>
                <a:gd name="connsiteX2" fmla="*/ 171450 w 171450"/>
                <a:gd name="connsiteY2" fmla="*/ 68263 h 246855"/>
                <a:gd name="connsiteX3" fmla="*/ 85725 w 171450"/>
                <a:gd name="connsiteY3" fmla="*/ 246855 h 246855"/>
                <a:gd name="connsiteX0" fmla="*/ 0 w 171450"/>
                <a:gd name="connsiteY0" fmla="*/ 8730 h 246855"/>
                <a:gd name="connsiteX1" fmla="*/ 111919 w 171450"/>
                <a:gd name="connsiteY1" fmla="*/ 15875 h 246855"/>
                <a:gd name="connsiteX2" fmla="*/ 171450 w 171450"/>
                <a:gd name="connsiteY2" fmla="*/ 68263 h 246855"/>
                <a:gd name="connsiteX3" fmla="*/ 85725 w 171450"/>
                <a:gd name="connsiteY3" fmla="*/ 246855 h 246855"/>
                <a:gd name="connsiteX0" fmla="*/ 0 w 171450"/>
                <a:gd name="connsiteY0" fmla="*/ 8730 h 175417"/>
                <a:gd name="connsiteX1" fmla="*/ 111919 w 171450"/>
                <a:gd name="connsiteY1" fmla="*/ 15875 h 175417"/>
                <a:gd name="connsiteX2" fmla="*/ 171450 w 171450"/>
                <a:gd name="connsiteY2" fmla="*/ 68263 h 175417"/>
                <a:gd name="connsiteX3" fmla="*/ 116682 w 171450"/>
                <a:gd name="connsiteY3" fmla="*/ 175417 h 175417"/>
                <a:gd name="connsiteX0" fmla="*/ 0 w 171450"/>
                <a:gd name="connsiteY0" fmla="*/ 8730 h 175417"/>
                <a:gd name="connsiteX1" fmla="*/ 111919 w 171450"/>
                <a:gd name="connsiteY1" fmla="*/ 15875 h 175417"/>
                <a:gd name="connsiteX2" fmla="*/ 171450 w 171450"/>
                <a:gd name="connsiteY2" fmla="*/ 68263 h 175417"/>
                <a:gd name="connsiteX3" fmla="*/ 116682 w 171450"/>
                <a:gd name="connsiteY3" fmla="*/ 175417 h 175417"/>
                <a:gd name="connsiteX0" fmla="*/ 0 w 171450"/>
                <a:gd name="connsiteY0" fmla="*/ 8730 h 175417"/>
                <a:gd name="connsiteX1" fmla="*/ 111919 w 171450"/>
                <a:gd name="connsiteY1" fmla="*/ 15875 h 175417"/>
                <a:gd name="connsiteX2" fmla="*/ 171450 w 171450"/>
                <a:gd name="connsiteY2" fmla="*/ 68263 h 175417"/>
                <a:gd name="connsiteX3" fmla="*/ 116682 w 171450"/>
                <a:gd name="connsiteY3" fmla="*/ 175417 h 175417"/>
                <a:gd name="connsiteX0" fmla="*/ 0 w 171450"/>
                <a:gd name="connsiteY0" fmla="*/ 3967 h 170654"/>
                <a:gd name="connsiteX1" fmla="*/ 111919 w 171450"/>
                <a:gd name="connsiteY1" fmla="*/ 11112 h 170654"/>
                <a:gd name="connsiteX2" fmla="*/ 171450 w 171450"/>
                <a:gd name="connsiteY2" fmla="*/ 63500 h 170654"/>
                <a:gd name="connsiteX3" fmla="*/ 116682 w 171450"/>
                <a:gd name="connsiteY3" fmla="*/ 170654 h 170654"/>
                <a:gd name="connsiteX0" fmla="*/ 0 w 176212"/>
                <a:gd name="connsiteY0" fmla="*/ 3967 h 170654"/>
                <a:gd name="connsiteX1" fmla="*/ 111919 w 176212"/>
                <a:gd name="connsiteY1" fmla="*/ 11112 h 170654"/>
                <a:gd name="connsiteX2" fmla="*/ 171450 w 176212"/>
                <a:gd name="connsiteY2" fmla="*/ 63500 h 170654"/>
                <a:gd name="connsiteX3" fmla="*/ 116682 w 176212"/>
                <a:gd name="connsiteY3" fmla="*/ 170654 h 170654"/>
                <a:gd name="connsiteX0" fmla="*/ 0 w 176212"/>
                <a:gd name="connsiteY0" fmla="*/ 3967 h 170654"/>
                <a:gd name="connsiteX1" fmla="*/ 111919 w 176212"/>
                <a:gd name="connsiteY1" fmla="*/ 11112 h 170654"/>
                <a:gd name="connsiteX2" fmla="*/ 171450 w 176212"/>
                <a:gd name="connsiteY2" fmla="*/ 63500 h 170654"/>
                <a:gd name="connsiteX3" fmla="*/ 116682 w 176212"/>
                <a:gd name="connsiteY3" fmla="*/ 170654 h 170654"/>
              </a:gdLst>
              <a:ahLst/>
              <a:cxnLst>
                <a:cxn ang="0">
                  <a:pos x="connsiteX0" y="connsiteY0"/>
                </a:cxn>
                <a:cxn ang="0">
                  <a:pos x="connsiteX1" y="connsiteY1"/>
                </a:cxn>
                <a:cxn ang="0">
                  <a:pos x="connsiteX2" y="connsiteY2"/>
                </a:cxn>
                <a:cxn ang="0">
                  <a:pos x="connsiteX3" y="connsiteY3"/>
                </a:cxn>
              </a:cxnLst>
              <a:rect l="l" t="t" r="r" b="b"/>
              <a:pathLst>
                <a:path w="176212" h="170654">
                  <a:moveTo>
                    <a:pt x="0" y="3967"/>
                  </a:moveTo>
                  <a:cubicBezTo>
                    <a:pt x="42863" y="7936"/>
                    <a:pt x="50006" y="0"/>
                    <a:pt x="111919" y="11112"/>
                  </a:cubicBezTo>
                  <a:cubicBezTo>
                    <a:pt x="143670" y="22225"/>
                    <a:pt x="161131" y="35718"/>
                    <a:pt x="171450" y="63500"/>
                  </a:cubicBezTo>
                  <a:cubicBezTo>
                    <a:pt x="176212" y="88106"/>
                    <a:pt x="152401" y="126006"/>
                    <a:pt x="116682" y="170654"/>
                  </a:cubicBezTo>
                </a:path>
              </a:pathLst>
            </a:cu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0" name="Group 189"/>
            <p:cNvGrpSpPr/>
            <p:nvPr/>
          </p:nvGrpSpPr>
          <p:grpSpPr>
            <a:xfrm>
              <a:off x="2893414" y="1292283"/>
              <a:ext cx="146736" cy="336923"/>
              <a:chOff x="2857867" y="1346449"/>
              <a:chExt cx="146736" cy="336923"/>
            </a:xfrm>
          </p:grpSpPr>
          <p:sp>
            <p:nvSpPr>
              <p:cNvPr id="4153" name="TextBox 49"/>
              <p:cNvSpPr txBox="1">
                <a:spLocks noChangeArrowheads="1"/>
              </p:cNvSpPr>
              <p:nvPr/>
            </p:nvSpPr>
            <p:spPr bwMode="auto">
              <a:xfrm rot="17040000">
                <a:off x="2765630" y="1445661"/>
                <a:ext cx="336923"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  10.1</a:t>
                </a:r>
              </a:p>
            </p:txBody>
          </p:sp>
          <p:sp>
            <p:nvSpPr>
              <p:cNvPr id="155" name="Flowchart: Delay 154"/>
              <p:cNvSpPr/>
              <p:nvPr/>
            </p:nvSpPr>
            <p:spPr>
              <a:xfrm rot="17040000">
                <a:off x="2818375" y="1448483"/>
                <a:ext cx="225719" cy="14673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191" name="Group 190"/>
            <p:cNvGrpSpPr/>
            <p:nvPr/>
          </p:nvGrpSpPr>
          <p:grpSpPr>
            <a:xfrm>
              <a:off x="3986847" y="2273390"/>
              <a:ext cx="336923" cy="145756"/>
              <a:chOff x="3865566" y="2389585"/>
              <a:chExt cx="336923" cy="160130"/>
            </a:xfrm>
          </p:grpSpPr>
          <p:sp>
            <p:nvSpPr>
              <p:cNvPr id="165" name="TextBox 49"/>
              <p:cNvSpPr txBox="1">
                <a:spLocks noChangeArrowheads="1"/>
              </p:cNvSpPr>
              <p:nvPr/>
            </p:nvSpPr>
            <p:spPr bwMode="auto">
              <a:xfrm rot="20115642">
                <a:off x="3865566" y="2389585"/>
                <a:ext cx="336923"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  11.9</a:t>
                </a:r>
              </a:p>
            </p:txBody>
          </p:sp>
          <p:sp>
            <p:nvSpPr>
              <p:cNvPr id="166" name="Flowchart: Delay 165"/>
              <p:cNvSpPr/>
              <p:nvPr/>
            </p:nvSpPr>
            <p:spPr>
              <a:xfrm rot="20115642">
                <a:off x="3921787" y="2397600"/>
                <a:ext cx="216261" cy="152115"/>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49"/>
            <p:cNvSpPr txBox="1">
              <a:spLocks noChangeArrowheads="1"/>
            </p:cNvSpPr>
            <p:nvPr/>
          </p:nvSpPr>
          <p:spPr bwMode="auto">
            <a:xfrm rot="1204621">
              <a:off x="3876898" y="3488381"/>
              <a:ext cx="336923" cy="141250"/>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  13.4</a:t>
              </a:r>
            </a:p>
          </p:txBody>
        </p:sp>
        <p:sp>
          <p:nvSpPr>
            <p:cNvPr id="177" name="Flowchart: Delay 176"/>
            <p:cNvSpPr/>
            <p:nvPr/>
          </p:nvSpPr>
          <p:spPr>
            <a:xfrm rot="1204621">
              <a:off x="3924531" y="3488964"/>
              <a:ext cx="221657" cy="13448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Delay 177"/>
            <p:cNvSpPr/>
            <p:nvPr/>
          </p:nvSpPr>
          <p:spPr>
            <a:xfrm rot="18060000">
              <a:off x="1411166" y="1499255"/>
              <a:ext cx="170920" cy="126454"/>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2110764" y="3472471"/>
              <a:ext cx="138499" cy="303455"/>
              <a:chOff x="2113320" y="3514729"/>
              <a:chExt cx="138499" cy="303455"/>
            </a:xfrm>
          </p:grpSpPr>
          <p:sp>
            <p:nvSpPr>
              <p:cNvPr id="181" name="TextBox 49"/>
              <p:cNvSpPr txBox="1">
                <a:spLocks noChangeArrowheads="1"/>
              </p:cNvSpPr>
              <p:nvPr/>
            </p:nvSpPr>
            <p:spPr bwMode="auto">
              <a:xfrm rot="18485334">
                <a:off x="2030842" y="3597207"/>
                <a:ext cx="303455" cy="138499"/>
              </a:xfrm>
              <a:prstGeom prst="rect">
                <a:avLst/>
              </a:prstGeom>
              <a:noFill/>
              <a:ln w="9525">
                <a:noFill/>
                <a:miter lim="800000"/>
                <a:headEnd/>
                <a:tailEnd/>
              </a:ln>
            </p:spPr>
            <p:txBody>
              <a:bodyPr wrap="square" lIns="18288" tIns="0" rIns="0" bIns="0">
                <a:spAutoFit/>
              </a:bodyPr>
              <a:lstStyle/>
              <a:p>
                <a:r>
                  <a:rPr lang="en-US" sz="900" dirty="0">
                    <a:latin typeface="Calibri" pitchFamily="34" charset="0"/>
                  </a:rPr>
                  <a:t>  6.8</a:t>
                </a:r>
              </a:p>
            </p:txBody>
          </p:sp>
          <p:sp>
            <p:nvSpPr>
              <p:cNvPr id="182" name="Flowchart: Delay 181"/>
              <p:cNvSpPr/>
              <p:nvPr/>
            </p:nvSpPr>
            <p:spPr>
              <a:xfrm rot="18485334">
                <a:off x="2087157" y="3614837"/>
                <a:ext cx="182539" cy="11818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1216283" y="2036131"/>
              <a:ext cx="278836" cy="144314"/>
              <a:chOff x="1204551" y="2142690"/>
              <a:chExt cx="278836" cy="144314"/>
            </a:xfrm>
          </p:grpSpPr>
          <p:sp>
            <p:nvSpPr>
              <p:cNvPr id="202" name="TextBox 49"/>
              <p:cNvSpPr txBox="1">
                <a:spLocks noChangeArrowheads="1"/>
              </p:cNvSpPr>
              <p:nvPr/>
            </p:nvSpPr>
            <p:spPr bwMode="auto">
              <a:xfrm rot="2239527">
                <a:off x="1204551" y="2148505"/>
                <a:ext cx="278836"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  10</a:t>
                </a:r>
              </a:p>
            </p:txBody>
          </p:sp>
          <p:sp>
            <p:nvSpPr>
              <p:cNvPr id="203" name="Flowchart: Delay 202"/>
              <p:cNvSpPr/>
              <p:nvPr/>
            </p:nvSpPr>
            <p:spPr>
              <a:xfrm rot="2239527">
                <a:off x="1249734" y="2142690"/>
                <a:ext cx="148306" cy="125177"/>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7" name="Straight Connector 206"/>
            <p:cNvCxnSpPr/>
            <p:nvPr/>
          </p:nvCxnSpPr>
          <p:spPr>
            <a:xfrm>
              <a:off x="1118221" y="1860274"/>
              <a:ext cx="1083462" cy="8048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Freeform 217"/>
            <p:cNvSpPr/>
            <p:nvPr/>
          </p:nvSpPr>
          <p:spPr>
            <a:xfrm>
              <a:off x="286371" y="1284097"/>
              <a:ext cx="411163" cy="223838"/>
            </a:xfrm>
            <a:custGeom>
              <a:avLst/>
              <a:gdLst>
                <a:gd name="connsiteX0" fmla="*/ 11907 w 383382"/>
                <a:gd name="connsiteY0" fmla="*/ 0 h 209550"/>
                <a:gd name="connsiteX1" fmla="*/ 0 w 383382"/>
                <a:gd name="connsiteY1" fmla="*/ 50006 h 209550"/>
                <a:gd name="connsiteX2" fmla="*/ 21432 w 383382"/>
                <a:gd name="connsiteY2" fmla="*/ 64293 h 209550"/>
                <a:gd name="connsiteX3" fmla="*/ 114300 w 383382"/>
                <a:gd name="connsiteY3" fmla="*/ 61912 h 209550"/>
                <a:gd name="connsiteX4" fmla="*/ 226219 w 383382"/>
                <a:gd name="connsiteY4" fmla="*/ 59531 h 209550"/>
                <a:gd name="connsiteX5" fmla="*/ 316707 w 383382"/>
                <a:gd name="connsiteY5" fmla="*/ 130968 h 209550"/>
                <a:gd name="connsiteX6" fmla="*/ 383382 w 383382"/>
                <a:gd name="connsiteY6" fmla="*/ 209550 h 209550"/>
                <a:gd name="connsiteX0" fmla="*/ 38101 w 409576"/>
                <a:gd name="connsiteY0" fmla="*/ 0 h 209550"/>
                <a:gd name="connsiteX1" fmla="*/ 0 w 409576"/>
                <a:gd name="connsiteY1" fmla="*/ 30956 h 209550"/>
                <a:gd name="connsiteX2" fmla="*/ 47626 w 409576"/>
                <a:gd name="connsiteY2" fmla="*/ 64293 h 209550"/>
                <a:gd name="connsiteX3" fmla="*/ 140494 w 409576"/>
                <a:gd name="connsiteY3" fmla="*/ 61912 h 209550"/>
                <a:gd name="connsiteX4" fmla="*/ 252413 w 409576"/>
                <a:gd name="connsiteY4" fmla="*/ 59531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47626 w 409576"/>
                <a:gd name="connsiteY2" fmla="*/ 64293 h 209550"/>
                <a:gd name="connsiteX3" fmla="*/ 140494 w 409576"/>
                <a:gd name="connsiteY3" fmla="*/ 61912 h 209550"/>
                <a:gd name="connsiteX4" fmla="*/ 252413 w 409576"/>
                <a:gd name="connsiteY4" fmla="*/ 59531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47626 w 409576"/>
                <a:gd name="connsiteY2" fmla="*/ 64293 h 209550"/>
                <a:gd name="connsiteX3" fmla="*/ 140494 w 409576"/>
                <a:gd name="connsiteY3" fmla="*/ 61912 h 209550"/>
                <a:gd name="connsiteX4" fmla="*/ 252413 w 409576"/>
                <a:gd name="connsiteY4" fmla="*/ 59531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78582 w 409576"/>
                <a:gd name="connsiteY2" fmla="*/ 64293 h 209550"/>
                <a:gd name="connsiteX3" fmla="*/ 140494 w 409576"/>
                <a:gd name="connsiteY3" fmla="*/ 61912 h 209550"/>
                <a:gd name="connsiteX4" fmla="*/ 252413 w 409576"/>
                <a:gd name="connsiteY4" fmla="*/ 59531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78582 w 409576"/>
                <a:gd name="connsiteY2" fmla="*/ 64293 h 209550"/>
                <a:gd name="connsiteX3" fmla="*/ 140494 w 409576"/>
                <a:gd name="connsiteY3" fmla="*/ 61912 h 209550"/>
                <a:gd name="connsiteX4" fmla="*/ 252413 w 409576"/>
                <a:gd name="connsiteY4" fmla="*/ 59531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78582 w 409576"/>
                <a:gd name="connsiteY2" fmla="*/ 64293 h 209550"/>
                <a:gd name="connsiteX3" fmla="*/ 140494 w 409576"/>
                <a:gd name="connsiteY3" fmla="*/ 61912 h 209550"/>
                <a:gd name="connsiteX4" fmla="*/ 254794 w 409576"/>
                <a:gd name="connsiteY4" fmla="*/ 66674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78582 w 409576"/>
                <a:gd name="connsiteY2" fmla="*/ 64293 h 209550"/>
                <a:gd name="connsiteX3" fmla="*/ 140494 w 409576"/>
                <a:gd name="connsiteY3" fmla="*/ 61912 h 209550"/>
                <a:gd name="connsiteX4" fmla="*/ 254794 w 409576"/>
                <a:gd name="connsiteY4" fmla="*/ 66674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78582 w 409576"/>
                <a:gd name="connsiteY2" fmla="*/ 64293 h 209550"/>
                <a:gd name="connsiteX3" fmla="*/ 140494 w 409576"/>
                <a:gd name="connsiteY3" fmla="*/ 61912 h 209550"/>
                <a:gd name="connsiteX4" fmla="*/ 254794 w 409576"/>
                <a:gd name="connsiteY4" fmla="*/ 66674 h 209550"/>
                <a:gd name="connsiteX5" fmla="*/ 342901 w 409576"/>
                <a:gd name="connsiteY5" fmla="*/ 130968 h 209550"/>
                <a:gd name="connsiteX6" fmla="*/ 409576 w 409576"/>
                <a:gd name="connsiteY6" fmla="*/ 209550 h 209550"/>
                <a:gd name="connsiteX0" fmla="*/ 38101 w 409576"/>
                <a:gd name="connsiteY0" fmla="*/ 0 h 209550"/>
                <a:gd name="connsiteX1" fmla="*/ 0 w 409576"/>
                <a:gd name="connsiteY1" fmla="*/ 30956 h 209550"/>
                <a:gd name="connsiteX2" fmla="*/ 78582 w 409576"/>
                <a:gd name="connsiteY2" fmla="*/ 64293 h 209550"/>
                <a:gd name="connsiteX3" fmla="*/ 140494 w 409576"/>
                <a:gd name="connsiteY3" fmla="*/ 61912 h 209550"/>
                <a:gd name="connsiteX4" fmla="*/ 254794 w 409576"/>
                <a:gd name="connsiteY4" fmla="*/ 66674 h 209550"/>
                <a:gd name="connsiteX5" fmla="*/ 335757 w 409576"/>
                <a:gd name="connsiteY5" fmla="*/ 138111 h 209550"/>
                <a:gd name="connsiteX6" fmla="*/ 409576 w 409576"/>
                <a:gd name="connsiteY6" fmla="*/ 209550 h 209550"/>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54794 w 409576"/>
                <a:gd name="connsiteY4" fmla="*/ 66674 h 223838"/>
                <a:gd name="connsiteX5" fmla="*/ 335757 w 409576"/>
                <a:gd name="connsiteY5" fmla="*/ 138111 h 223838"/>
                <a:gd name="connsiteX6" fmla="*/ 409576 w 409576"/>
                <a:gd name="connsiteY6" fmla="*/ 223838 h 223838"/>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45269 w 409576"/>
                <a:gd name="connsiteY4" fmla="*/ 76199 h 223838"/>
                <a:gd name="connsiteX5" fmla="*/ 335757 w 409576"/>
                <a:gd name="connsiteY5" fmla="*/ 138111 h 223838"/>
                <a:gd name="connsiteX6" fmla="*/ 409576 w 409576"/>
                <a:gd name="connsiteY6" fmla="*/ 223838 h 223838"/>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45269 w 409576"/>
                <a:gd name="connsiteY4" fmla="*/ 76199 h 223838"/>
                <a:gd name="connsiteX5" fmla="*/ 335757 w 409576"/>
                <a:gd name="connsiteY5" fmla="*/ 138111 h 223838"/>
                <a:gd name="connsiteX6" fmla="*/ 409576 w 409576"/>
                <a:gd name="connsiteY6" fmla="*/ 223838 h 223838"/>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45269 w 409576"/>
                <a:gd name="connsiteY4" fmla="*/ 76199 h 223838"/>
                <a:gd name="connsiteX5" fmla="*/ 335757 w 409576"/>
                <a:gd name="connsiteY5" fmla="*/ 138111 h 223838"/>
                <a:gd name="connsiteX6" fmla="*/ 409576 w 409576"/>
                <a:gd name="connsiteY6" fmla="*/ 223838 h 223838"/>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45269 w 409576"/>
                <a:gd name="connsiteY4" fmla="*/ 76199 h 223838"/>
                <a:gd name="connsiteX5" fmla="*/ 335757 w 409576"/>
                <a:gd name="connsiteY5" fmla="*/ 138111 h 223838"/>
                <a:gd name="connsiteX6" fmla="*/ 409576 w 409576"/>
                <a:gd name="connsiteY6" fmla="*/ 223838 h 223838"/>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45269 w 409576"/>
                <a:gd name="connsiteY4" fmla="*/ 76199 h 223838"/>
                <a:gd name="connsiteX5" fmla="*/ 335757 w 409576"/>
                <a:gd name="connsiteY5" fmla="*/ 138111 h 223838"/>
                <a:gd name="connsiteX6" fmla="*/ 409576 w 409576"/>
                <a:gd name="connsiteY6" fmla="*/ 223838 h 223838"/>
                <a:gd name="connsiteX0" fmla="*/ 38101 w 409576"/>
                <a:gd name="connsiteY0" fmla="*/ 0 h 223838"/>
                <a:gd name="connsiteX1" fmla="*/ 0 w 409576"/>
                <a:gd name="connsiteY1" fmla="*/ 30956 h 223838"/>
                <a:gd name="connsiteX2" fmla="*/ 78582 w 409576"/>
                <a:gd name="connsiteY2" fmla="*/ 64293 h 223838"/>
                <a:gd name="connsiteX3" fmla="*/ 140494 w 409576"/>
                <a:gd name="connsiteY3" fmla="*/ 61912 h 223838"/>
                <a:gd name="connsiteX4" fmla="*/ 245269 w 409576"/>
                <a:gd name="connsiteY4" fmla="*/ 76199 h 223838"/>
                <a:gd name="connsiteX5" fmla="*/ 335757 w 409576"/>
                <a:gd name="connsiteY5" fmla="*/ 138111 h 223838"/>
                <a:gd name="connsiteX6" fmla="*/ 409576 w 409576"/>
                <a:gd name="connsiteY6" fmla="*/ 223838 h 223838"/>
                <a:gd name="connsiteX0" fmla="*/ 39688 w 411163"/>
                <a:gd name="connsiteY0" fmla="*/ 0 h 223838"/>
                <a:gd name="connsiteX1" fmla="*/ 1587 w 411163"/>
                <a:gd name="connsiteY1" fmla="*/ 30956 h 223838"/>
                <a:gd name="connsiteX2" fmla="*/ 80169 w 411163"/>
                <a:gd name="connsiteY2" fmla="*/ 64293 h 223838"/>
                <a:gd name="connsiteX3" fmla="*/ 142081 w 411163"/>
                <a:gd name="connsiteY3" fmla="*/ 61912 h 223838"/>
                <a:gd name="connsiteX4" fmla="*/ 246856 w 411163"/>
                <a:gd name="connsiteY4" fmla="*/ 76199 h 223838"/>
                <a:gd name="connsiteX5" fmla="*/ 337344 w 411163"/>
                <a:gd name="connsiteY5" fmla="*/ 138111 h 223838"/>
                <a:gd name="connsiteX6" fmla="*/ 411163 w 411163"/>
                <a:gd name="connsiteY6" fmla="*/ 223838 h 223838"/>
                <a:gd name="connsiteX0" fmla="*/ 39688 w 411163"/>
                <a:gd name="connsiteY0" fmla="*/ 0 h 223838"/>
                <a:gd name="connsiteX1" fmla="*/ 1587 w 411163"/>
                <a:gd name="connsiteY1" fmla="*/ 30956 h 223838"/>
                <a:gd name="connsiteX2" fmla="*/ 80169 w 411163"/>
                <a:gd name="connsiteY2" fmla="*/ 64293 h 223838"/>
                <a:gd name="connsiteX3" fmla="*/ 142081 w 411163"/>
                <a:gd name="connsiteY3" fmla="*/ 61912 h 223838"/>
                <a:gd name="connsiteX4" fmla="*/ 246856 w 411163"/>
                <a:gd name="connsiteY4" fmla="*/ 76199 h 223838"/>
                <a:gd name="connsiteX5" fmla="*/ 337344 w 411163"/>
                <a:gd name="connsiteY5" fmla="*/ 138111 h 223838"/>
                <a:gd name="connsiteX6" fmla="*/ 411163 w 411163"/>
                <a:gd name="connsiteY6" fmla="*/ 223838 h 223838"/>
                <a:gd name="connsiteX0" fmla="*/ 39688 w 411163"/>
                <a:gd name="connsiteY0" fmla="*/ 0 h 223838"/>
                <a:gd name="connsiteX1" fmla="*/ 1587 w 411163"/>
                <a:gd name="connsiteY1" fmla="*/ 30956 h 223838"/>
                <a:gd name="connsiteX2" fmla="*/ 80169 w 411163"/>
                <a:gd name="connsiteY2" fmla="*/ 64293 h 223838"/>
                <a:gd name="connsiteX3" fmla="*/ 142081 w 411163"/>
                <a:gd name="connsiteY3" fmla="*/ 61912 h 223838"/>
                <a:gd name="connsiteX4" fmla="*/ 246856 w 411163"/>
                <a:gd name="connsiteY4" fmla="*/ 76199 h 223838"/>
                <a:gd name="connsiteX5" fmla="*/ 337344 w 411163"/>
                <a:gd name="connsiteY5" fmla="*/ 138111 h 223838"/>
                <a:gd name="connsiteX6" fmla="*/ 411163 w 411163"/>
                <a:gd name="connsiteY6" fmla="*/ 223838 h 223838"/>
                <a:gd name="connsiteX0" fmla="*/ 39688 w 411163"/>
                <a:gd name="connsiteY0" fmla="*/ 0 h 223838"/>
                <a:gd name="connsiteX1" fmla="*/ 1587 w 411163"/>
                <a:gd name="connsiteY1" fmla="*/ 30956 h 223838"/>
                <a:gd name="connsiteX2" fmla="*/ 80169 w 411163"/>
                <a:gd name="connsiteY2" fmla="*/ 64293 h 223838"/>
                <a:gd name="connsiteX3" fmla="*/ 142081 w 411163"/>
                <a:gd name="connsiteY3" fmla="*/ 61912 h 223838"/>
                <a:gd name="connsiteX4" fmla="*/ 246856 w 411163"/>
                <a:gd name="connsiteY4" fmla="*/ 76199 h 223838"/>
                <a:gd name="connsiteX5" fmla="*/ 337344 w 411163"/>
                <a:gd name="connsiteY5" fmla="*/ 138111 h 223838"/>
                <a:gd name="connsiteX6" fmla="*/ 411163 w 411163"/>
                <a:gd name="connsiteY6" fmla="*/ 223838 h 223838"/>
                <a:gd name="connsiteX0" fmla="*/ 39688 w 411163"/>
                <a:gd name="connsiteY0" fmla="*/ 0 h 223838"/>
                <a:gd name="connsiteX1" fmla="*/ 1587 w 411163"/>
                <a:gd name="connsiteY1" fmla="*/ 30956 h 223838"/>
                <a:gd name="connsiteX2" fmla="*/ 80169 w 411163"/>
                <a:gd name="connsiteY2" fmla="*/ 64293 h 223838"/>
                <a:gd name="connsiteX3" fmla="*/ 142081 w 411163"/>
                <a:gd name="connsiteY3" fmla="*/ 61912 h 223838"/>
                <a:gd name="connsiteX4" fmla="*/ 246856 w 411163"/>
                <a:gd name="connsiteY4" fmla="*/ 76199 h 223838"/>
                <a:gd name="connsiteX5" fmla="*/ 337344 w 411163"/>
                <a:gd name="connsiteY5" fmla="*/ 138111 h 223838"/>
                <a:gd name="connsiteX6" fmla="*/ 411163 w 411163"/>
                <a:gd name="connsiteY6" fmla="*/ 223838 h 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163" h="223838">
                  <a:moveTo>
                    <a:pt x="39688" y="0"/>
                  </a:moveTo>
                  <a:cubicBezTo>
                    <a:pt x="15082" y="5556"/>
                    <a:pt x="0" y="1588"/>
                    <a:pt x="1587" y="30956"/>
                  </a:cubicBezTo>
                  <a:cubicBezTo>
                    <a:pt x="22224" y="58737"/>
                    <a:pt x="26194" y="55562"/>
                    <a:pt x="80169" y="64293"/>
                  </a:cubicBezTo>
                  <a:cubicBezTo>
                    <a:pt x="129381" y="63499"/>
                    <a:pt x="121444" y="62706"/>
                    <a:pt x="142081" y="61912"/>
                  </a:cubicBezTo>
                  <a:cubicBezTo>
                    <a:pt x="180181" y="63499"/>
                    <a:pt x="189706" y="62707"/>
                    <a:pt x="246856" y="76199"/>
                  </a:cubicBezTo>
                  <a:cubicBezTo>
                    <a:pt x="307181" y="104774"/>
                    <a:pt x="307975" y="116680"/>
                    <a:pt x="337344" y="138111"/>
                  </a:cubicBezTo>
                  <a:lnTo>
                    <a:pt x="411163" y="223838"/>
                  </a:lnTo>
                </a:path>
              </a:pathLst>
            </a:cu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Isosceles Triangle 52"/>
            <p:cNvSpPr/>
            <p:nvPr/>
          </p:nvSpPr>
          <p:spPr>
            <a:xfrm>
              <a:off x="1795291" y="1133113"/>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72" name="TextBox 38"/>
            <p:cNvSpPr txBox="1">
              <a:spLocks noChangeArrowheads="1"/>
            </p:cNvSpPr>
            <p:nvPr/>
          </p:nvSpPr>
          <p:spPr bwMode="auto">
            <a:xfrm rot="2220000">
              <a:off x="1543672" y="2211192"/>
              <a:ext cx="311150" cy="153988"/>
            </a:xfrm>
            <a:prstGeom prst="rect">
              <a:avLst/>
            </a:prstGeom>
            <a:solidFill>
              <a:schemeClr val="bg1"/>
            </a:solidFill>
            <a:ln w="9525">
              <a:noFill/>
              <a:miter lim="800000"/>
              <a:headEnd/>
              <a:tailEnd/>
            </a:ln>
          </p:spPr>
          <p:txBody>
            <a:bodyPr lIns="0" tIns="0" rIns="0" bIns="0">
              <a:spAutoFit/>
            </a:bodyPr>
            <a:lstStyle/>
            <a:p>
              <a:r>
                <a:rPr lang="en-US" sz="1000" dirty="0">
                  <a:latin typeface="Calibri" pitchFamily="34" charset="0"/>
                </a:rPr>
                <a:t>R-315</a:t>
              </a:r>
            </a:p>
          </p:txBody>
        </p:sp>
        <p:sp>
          <p:nvSpPr>
            <p:cNvPr id="287" name="Freeform 286"/>
            <p:cNvSpPr/>
            <p:nvPr/>
          </p:nvSpPr>
          <p:spPr>
            <a:xfrm>
              <a:off x="958540" y="2834756"/>
              <a:ext cx="231618" cy="220401"/>
            </a:xfrm>
            <a:custGeom>
              <a:avLst/>
              <a:gdLst>
                <a:gd name="connsiteX0" fmla="*/ 48557 w 231618"/>
                <a:gd name="connsiteY0" fmla="*/ 9059 h 220401"/>
                <a:gd name="connsiteX1" fmla="*/ 55700 w 231618"/>
                <a:gd name="connsiteY1" fmla="*/ 11440 h 220401"/>
                <a:gd name="connsiteX2" fmla="*/ 67607 w 231618"/>
                <a:gd name="connsiteY2" fmla="*/ 16203 h 220401"/>
                <a:gd name="connsiteX3" fmla="*/ 91419 w 231618"/>
                <a:gd name="connsiteY3" fmla="*/ 18584 h 220401"/>
                <a:gd name="connsiteX4" fmla="*/ 93800 w 231618"/>
                <a:gd name="connsiteY4" fmla="*/ 54303 h 220401"/>
                <a:gd name="connsiteX5" fmla="*/ 108088 w 231618"/>
                <a:gd name="connsiteY5" fmla="*/ 56684 h 220401"/>
                <a:gd name="connsiteX6" fmla="*/ 153332 w 231618"/>
                <a:gd name="connsiteY6" fmla="*/ 87640 h 220401"/>
                <a:gd name="connsiteX7" fmla="*/ 160475 w 231618"/>
                <a:gd name="connsiteY7" fmla="*/ 92403 h 220401"/>
                <a:gd name="connsiteX8" fmla="*/ 167619 w 231618"/>
                <a:gd name="connsiteY8" fmla="*/ 123359 h 220401"/>
                <a:gd name="connsiteX9" fmla="*/ 174763 w 231618"/>
                <a:gd name="connsiteY9" fmla="*/ 125740 h 220401"/>
                <a:gd name="connsiteX10" fmla="*/ 191432 w 231618"/>
                <a:gd name="connsiteY10" fmla="*/ 128122 h 220401"/>
                <a:gd name="connsiteX11" fmla="*/ 179525 w 231618"/>
                <a:gd name="connsiteY11" fmla="*/ 149553 h 220401"/>
                <a:gd name="connsiteX12" fmla="*/ 172382 w 231618"/>
                <a:gd name="connsiteY12" fmla="*/ 151934 h 220401"/>
                <a:gd name="connsiteX13" fmla="*/ 179525 w 231618"/>
                <a:gd name="connsiteY13" fmla="*/ 156697 h 220401"/>
                <a:gd name="connsiteX14" fmla="*/ 193813 w 231618"/>
                <a:gd name="connsiteY14" fmla="*/ 175747 h 220401"/>
                <a:gd name="connsiteX15" fmla="*/ 203338 w 231618"/>
                <a:gd name="connsiteY15" fmla="*/ 180509 h 220401"/>
                <a:gd name="connsiteX16" fmla="*/ 208100 w 231618"/>
                <a:gd name="connsiteY16" fmla="*/ 187653 h 220401"/>
                <a:gd name="connsiteX17" fmla="*/ 217625 w 231618"/>
                <a:gd name="connsiteY17" fmla="*/ 194797 h 220401"/>
                <a:gd name="connsiteX18" fmla="*/ 224769 w 231618"/>
                <a:gd name="connsiteY18" fmla="*/ 201940 h 220401"/>
                <a:gd name="connsiteX19" fmla="*/ 222388 w 231618"/>
                <a:gd name="connsiteY19" fmla="*/ 201940 h 220401"/>
                <a:gd name="connsiteX20" fmla="*/ 220007 w 231618"/>
                <a:gd name="connsiteY20" fmla="*/ 194797 h 220401"/>
                <a:gd name="connsiteX21" fmla="*/ 205719 w 231618"/>
                <a:gd name="connsiteY21" fmla="*/ 190034 h 220401"/>
                <a:gd name="connsiteX22" fmla="*/ 193813 w 231618"/>
                <a:gd name="connsiteY22" fmla="*/ 192415 h 220401"/>
                <a:gd name="connsiteX23" fmla="*/ 184288 w 231618"/>
                <a:gd name="connsiteY23" fmla="*/ 206703 h 220401"/>
                <a:gd name="connsiteX24" fmla="*/ 177144 w 231618"/>
                <a:gd name="connsiteY24" fmla="*/ 199559 h 220401"/>
                <a:gd name="connsiteX25" fmla="*/ 165238 w 231618"/>
                <a:gd name="connsiteY25" fmla="*/ 178128 h 220401"/>
                <a:gd name="connsiteX26" fmla="*/ 162857 w 231618"/>
                <a:gd name="connsiteY26" fmla="*/ 170984 h 220401"/>
                <a:gd name="connsiteX27" fmla="*/ 155713 w 231618"/>
                <a:gd name="connsiteY27" fmla="*/ 156697 h 220401"/>
                <a:gd name="connsiteX28" fmla="*/ 146188 w 231618"/>
                <a:gd name="connsiteY28" fmla="*/ 140028 h 220401"/>
                <a:gd name="connsiteX29" fmla="*/ 139044 w 231618"/>
                <a:gd name="connsiteY29" fmla="*/ 137647 h 220401"/>
                <a:gd name="connsiteX30" fmla="*/ 134282 w 231618"/>
                <a:gd name="connsiteY30" fmla="*/ 130503 h 220401"/>
                <a:gd name="connsiteX31" fmla="*/ 129519 w 231618"/>
                <a:gd name="connsiteY31" fmla="*/ 106690 h 220401"/>
                <a:gd name="connsiteX32" fmla="*/ 124757 w 231618"/>
                <a:gd name="connsiteY32" fmla="*/ 99547 h 220401"/>
                <a:gd name="connsiteX33" fmla="*/ 110469 w 231618"/>
                <a:gd name="connsiteY33" fmla="*/ 97165 h 220401"/>
                <a:gd name="connsiteX34" fmla="*/ 103325 w 231618"/>
                <a:gd name="connsiteY34" fmla="*/ 94784 h 220401"/>
                <a:gd name="connsiteX35" fmla="*/ 96182 w 231618"/>
                <a:gd name="connsiteY35" fmla="*/ 90022 h 220401"/>
                <a:gd name="connsiteX36" fmla="*/ 91419 w 231618"/>
                <a:gd name="connsiteY36" fmla="*/ 82878 h 220401"/>
                <a:gd name="connsiteX37" fmla="*/ 81894 w 231618"/>
                <a:gd name="connsiteY37" fmla="*/ 80497 h 220401"/>
                <a:gd name="connsiteX38" fmla="*/ 67607 w 231618"/>
                <a:gd name="connsiteY38" fmla="*/ 73353 h 220401"/>
                <a:gd name="connsiteX39" fmla="*/ 60463 w 231618"/>
                <a:gd name="connsiteY39" fmla="*/ 59065 h 220401"/>
                <a:gd name="connsiteX40" fmla="*/ 58082 w 231618"/>
                <a:gd name="connsiteY40" fmla="*/ 51922 h 220401"/>
                <a:gd name="connsiteX41" fmla="*/ 50938 w 231618"/>
                <a:gd name="connsiteY41" fmla="*/ 47159 h 220401"/>
                <a:gd name="connsiteX42" fmla="*/ 46175 w 231618"/>
                <a:gd name="connsiteY42" fmla="*/ 32872 h 220401"/>
                <a:gd name="connsiteX43" fmla="*/ 43794 w 231618"/>
                <a:gd name="connsiteY43" fmla="*/ 25728 h 220401"/>
                <a:gd name="connsiteX44" fmla="*/ 22363 w 231618"/>
                <a:gd name="connsiteY44" fmla="*/ 18584 h 220401"/>
                <a:gd name="connsiteX45" fmla="*/ 15219 w 231618"/>
                <a:gd name="connsiteY45" fmla="*/ 16203 h 220401"/>
                <a:gd name="connsiteX46" fmla="*/ 3313 w 231618"/>
                <a:gd name="connsiteY46" fmla="*/ 13822 h 220401"/>
                <a:gd name="connsiteX47" fmla="*/ 932 w 231618"/>
                <a:gd name="connsiteY47" fmla="*/ 6678 h 220401"/>
                <a:gd name="connsiteX48" fmla="*/ 8075 w 231618"/>
                <a:gd name="connsiteY48" fmla="*/ 1915 h 220401"/>
                <a:gd name="connsiteX49" fmla="*/ 48557 w 231618"/>
                <a:gd name="connsiteY49" fmla="*/ 9059 h 22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1618" h="220401">
                  <a:moveTo>
                    <a:pt x="48557" y="9059"/>
                  </a:moveTo>
                  <a:cubicBezTo>
                    <a:pt x="56495" y="10647"/>
                    <a:pt x="53350" y="10559"/>
                    <a:pt x="55700" y="11440"/>
                  </a:cubicBezTo>
                  <a:cubicBezTo>
                    <a:pt x="59703" y="12941"/>
                    <a:pt x="63415" y="15365"/>
                    <a:pt x="67607" y="16203"/>
                  </a:cubicBezTo>
                  <a:cubicBezTo>
                    <a:pt x="75429" y="17767"/>
                    <a:pt x="83482" y="17790"/>
                    <a:pt x="91419" y="18584"/>
                  </a:cubicBezTo>
                  <a:cubicBezTo>
                    <a:pt x="92213" y="30490"/>
                    <a:pt x="89017" y="43371"/>
                    <a:pt x="93800" y="54303"/>
                  </a:cubicBezTo>
                  <a:cubicBezTo>
                    <a:pt x="95735" y="58727"/>
                    <a:pt x="105799" y="52433"/>
                    <a:pt x="108088" y="56684"/>
                  </a:cubicBezTo>
                  <a:cubicBezTo>
                    <a:pt x="131755" y="100636"/>
                    <a:pt x="70837" y="83057"/>
                    <a:pt x="153332" y="87640"/>
                  </a:cubicBezTo>
                  <a:cubicBezTo>
                    <a:pt x="155713" y="89228"/>
                    <a:pt x="158451" y="90379"/>
                    <a:pt x="160475" y="92403"/>
                  </a:cubicBezTo>
                  <a:cubicBezTo>
                    <a:pt x="171002" y="102931"/>
                    <a:pt x="161221" y="105766"/>
                    <a:pt x="167619" y="123359"/>
                  </a:cubicBezTo>
                  <a:cubicBezTo>
                    <a:pt x="168477" y="125718"/>
                    <a:pt x="172302" y="125248"/>
                    <a:pt x="174763" y="125740"/>
                  </a:cubicBezTo>
                  <a:cubicBezTo>
                    <a:pt x="180267" y="126841"/>
                    <a:pt x="185876" y="127328"/>
                    <a:pt x="191432" y="128122"/>
                  </a:cubicBezTo>
                  <a:cubicBezTo>
                    <a:pt x="187881" y="138772"/>
                    <a:pt x="188691" y="143442"/>
                    <a:pt x="179525" y="149553"/>
                  </a:cubicBezTo>
                  <a:cubicBezTo>
                    <a:pt x="177437" y="150945"/>
                    <a:pt x="174763" y="151140"/>
                    <a:pt x="172382" y="151934"/>
                  </a:cubicBezTo>
                  <a:cubicBezTo>
                    <a:pt x="174763" y="153522"/>
                    <a:pt x="177611" y="154570"/>
                    <a:pt x="179525" y="156697"/>
                  </a:cubicBezTo>
                  <a:cubicBezTo>
                    <a:pt x="184835" y="162597"/>
                    <a:pt x="186713" y="172197"/>
                    <a:pt x="193813" y="175747"/>
                  </a:cubicBezTo>
                  <a:lnTo>
                    <a:pt x="203338" y="180509"/>
                  </a:lnTo>
                  <a:cubicBezTo>
                    <a:pt x="204925" y="182890"/>
                    <a:pt x="206076" y="185629"/>
                    <a:pt x="208100" y="187653"/>
                  </a:cubicBezTo>
                  <a:cubicBezTo>
                    <a:pt x="210906" y="190459"/>
                    <a:pt x="214612" y="192214"/>
                    <a:pt x="217625" y="194797"/>
                  </a:cubicBezTo>
                  <a:cubicBezTo>
                    <a:pt x="220182" y="196988"/>
                    <a:pt x="222388" y="199559"/>
                    <a:pt x="224769" y="201940"/>
                  </a:cubicBezTo>
                  <a:cubicBezTo>
                    <a:pt x="225357" y="203705"/>
                    <a:pt x="231618" y="220401"/>
                    <a:pt x="222388" y="201940"/>
                  </a:cubicBezTo>
                  <a:cubicBezTo>
                    <a:pt x="221266" y="199695"/>
                    <a:pt x="222049" y="196256"/>
                    <a:pt x="220007" y="194797"/>
                  </a:cubicBezTo>
                  <a:cubicBezTo>
                    <a:pt x="215922" y="191879"/>
                    <a:pt x="205719" y="190034"/>
                    <a:pt x="205719" y="190034"/>
                  </a:cubicBezTo>
                  <a:cubicBezTo>
                    <a:pt x="201750" y="190828"/>
                    <a:pt x="196241" y="189177"/>
                    <a:pt x="193813" y="192415"/>
                  </a:cubicBezTo>
                  <a:cubicBezTo>
                    <a:pt x="181774" y="208468"/>
                    <a:pt x="200917" y="212245"/>
                    <a:pt x="184288" y="206703"/>
                  </a:cubicBezTo>
                  <a:cubicBezTo>
                    <a:pt x="181907" y="204322"/>
                    <a:pt x="178779" y="202503"/>
                    <a:pt x="177144" y="199559"/>
                  </a:cubicBezTo>
                  <a:cubicBezTo>
                    <a:pt x="162576" y="173336"/>
                    <a:pt x="181796" y="194686"/>
                    <a:pt x="165238" y="178128"/>
                  </a:cubicBezTo>
                  <a:cubicBezTo>
                    <a:pt x="164444" y="175747"/>
                    <a:pt x="163980" y="173229"/>
                    <a:pt x="162857" y="170984"/>
                  </a:cubicBezTo>
                  <a:cubicBezTo>
                    <a:pt x="153623" y="152517"/>
                    <a:pt x="161698" y="174653"/>
                    <a:pt x="155713" y="156697"/>
                  </a:cubicBezTo>
                  <a:cubicBezTo>
                    <a:pt x="151617" y="123927"/>
                    <a:pt x="159954" y="140028"/>
                    <a:pt x="146188" y="140028"/>
                  </a:cubicBezTo>
                  <a:cubicBezTo>
                    <a:pt x="143678" y="140028"/>
                    <a:pt x="141425" y="138441"/>
                    <a:pt x="139044" y="137647"/>
                  </a:cubicBezTo>
                  <a:cubicBezTo>
                    <a:pt x="137457" y="135266"/>
                    <a:pt x="135104" y="133244"/>
                    <a:pt x="134282" y="130503"/>
                  </a:cubicBezTo>
                  <a:cubicBezTo>
                    <a:pt x="130993" y="119541"/>
                    <a:pt x="133921" y="115495"/>
                    <a:pt x="129519" y="106690"/>
                  </a:cubicBezTo>
                  <a:cubicBezTo>
                    <a:pt x="128239" y="104130"/>
                    <a:pt x="127316" y="100827"/>
                    <a:pt x="124757" y="99547"/>
                  </a:cubicBezTo>
                  <a:cubicBezTo>
                    <a:pt x="120438" y="97388"/>
                    <a:pt x="115182" y="98212"/>
                    <a:pt x="110469" y="97165"/>
                  </a:cubicBezTo>
                  <a:cubicBezTo>
                    <a:pt x="108019" y="96620"/>
                    <a:pt x="105706" y="95578"/>
                    <a:pt x="103325" y="94784"/>
                  </a:cubicBezTo>
                  <a:cubicBezTo>
                    <a:pt x="100944" y="93197"/>
                    <a:pt x="98205" y="92045"/>
                    <a:pt x="96182" y="90022"/>
                  </a:cubicBezTo>
                  <a:cubicBezTo>
                    <a:pt x="94158" y="87998"/>
                    <a:pt x="93800" y="84466"/>
                    <a:pt x="91419" y="82878"/>
                  </a:cubicBezTo>
                  <a:cubicBezTo>
                    <a:pt x="88696" y="81063"/>
                    <a:pt x="85041" y="81396"/>
                    <a:pt x="81894" y="80497"/>
                  </a:cubicBezTo>
                  <a:cubicBezTo>
                    <a:pt x="73269" y="78033"/>
                    <a:pt x="75432" y="78569"/>
                    <a:pt x="67607" y="73353"/>
                  </a:cubicBezTo>
                  <a:cubicBezTo>
                    <a:pt x="61618" y="55392"/>
                    <a:pt x="69697" y="77534"/>
                    <a:pt x="60463" y="59065"/>
                  </a:cubicBezTo>
                  <a:cubicBezTo>
                    <a:pt x="59341" y="56820"/>
                    <a:pt x="59650" y="53882"/>
                    <a:pt x="58082" y="51922"/>
                  </a:cubicBezTo>
                  <a:cubicBezTo>
                    <a:pt x="56294" y="49687"/>
                    <a:pt x="53319" y="48747"/>
                    <a:pt x="50938" y="47159"/>
                  </a:cubicBezTo>
                  <a:lnTo>
                    <a:pt x="46175" y="32872"/>
                  </a:lnTo>
                  <a:cubicBezTo>
                    <a:pt x="45381" y="30491"/>
                    <a:pt x="46175" y="26522"/>
                    <a:pt x="43794" y="25728"/>
                  </a:cubicBezTo>
                  <a:lnTo>
                    <a:pt x="22363" y="18584"/>
                  </a:lnTo>
                  <a:cubicBezTo>
                    <a:pt x="19982" y="17790"/>
                    <a:pt x="17680" y="16695"/>
                    <a:pt x="15219" y="16203"/>
                  </a:cubicBezTo>
                  <a:lnTo>
                    <a:pt x="3313" y="13822"/>
                  </a:lnTo>
                  <a:cubicBezTo>
                    <a:pt x="2519" y="11441"/>
                    <a:pt x="0" y="9009"/>
                    <a:pt x="932" y="6678"/>
                  </a:cubicBezTo>
                  <a:cubicBezTo>
                    <a:pt x="1995" y="4021"/>
                    <a:pt x="5217" y="2058"/>
                    <a:pt x="8075" y="1915"/>
                  </a:cubicBezTo>
                  <a:cubicBezTo>
                    <a:pt x="46370" y="0"/>
                    <a:pt x="40619" y="7471"/>
                    <a:pt x="48557" y="9059"/>
                  </a:cubicBezTo>
                  <a:close/>
                </a:path>
              </a:pathLst>
            </a:custGeom>
            <a:blipFill>
              <a:blip r:embed="rId3" cstate="print"/>
              <a:tile tx="0" ty="0" sx="100000" sy="100000" flip="none" algn="tl"/>
            </a:blip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rot="10800000">
              <a:off x="2702428" y="1939407"/>
              <a:ext cx="1059827" cy="902027"/>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592420 w 998962"/>
                <a:gd name="connsiteY9" fmla="*/ 361746 h 849131"/>
                <a:gd name="connsiteX10" fmla="*/ 998962 w 998962"/>
                <a:gd name="connsiteY10" fmla="*/ 0 h 849131"/>
                <a:gd name="connsiteX11" fmla="*/ 540879 w 998962"/>
                <a:gd name="connsiteY11" fmla="*/ 361746 h 849131"/>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641912 w 998962"/>
                <a:gd name="connsiteY9" fmla="*/ 361746 h 849131"/>
                <a:gd name="connsiteX10" fmla="*/ 998962 w 998962"/>
                <a:gd name="connsiteY10" fmla="*/ 0 h 849131"/>
                <a:gd name="connsiteX11" fmla="*/ 540879 w 998962"/>
                <a:gd name="connsiteY11" fmla="*/ 361746 h 849131"/>
                <a:gd name="connsiteX0" fmla="*/ 538813 w 1022147"/>
                <a:gd name="connsiteY0" fmla="*/ 456369 h 943319"/>
                <a:gd name="connsiteX1" fmla="*/ 64728 w 1022147"/>
                <a:gd name="connsiteY1" fmla="*/ 456369 h 943319"/>
                <a:gd name="connsiteX2" fmla="*/ 812 w 1022147"/>
                <a:gd name="connsiteY2" fmla="*/ 538300 h 943319"/>
                <a:gd name="connsiteX3" fmla="*/ 218 w 1022147"/>
                <a:gd name="connsiteY3" fmla="*/ 850985 h 943319"/>
                <a:gd name="connsiteX4" fmla="*/ 64243 w 1022147"/>
                <a:gd name="connsiteY4" fmla="*/ 943260 h 943319"/>
                <a:gd name="connsiteX5" fmla="*/ 849301 w 1022147"/>
                <a:gd name="connsiteY5" fmla="*/ 941477 h 943319"/>
                <a:gd name="connsiteX6" fmla="*/ 912885 w 1022147"/>
                <a:gd name="connsiteY6" fmla="*/ 858661 h 943319"/>
                <a:gd name="connsiteX7" fmla="*/ 912886 w 1022147"/>
                <a:gd name="connsiteY7" fmla="*/ 518288 h 943319"/>
                <a:gd name="connsiteX8" fmla="*/ 852648 w 1022147"/>
                <a:gd name="connsiteY8" fmla="*/ 456371 h 943319"/>
                <a:gd name="connsiteX9" fmla="*/ 639846 w 1022147"/>
                <a:gd name="connsiteY9" fmla="*/ 456369 h 943319"/>
                <a:gd name="connsiteX10" fmla="*/ 1022147 w 1022147"/>
                <a:gd name="connsiteY10" fmla="*/ 0 h 943319"/>
                <a:gd name="connsiteX11" fmla="*/ 538813 w 1022147"/>
                <a:gd name="connsiteY11" fmla="*/ 456369 h 943319"/>
                <a:gd name="connsiteX0" fmla="*/ 538001 w 1021335"/>
                <a:gd name="connsiteY0" fmla="*/ 456369 h 943319"/>
                <a:gd name="connsiteX1" fmla="*/ 63916 w 1021335"/>
                <a:gd name="connsiteY1" fmla="*/ 456369 h 943319"/>
                <a:gd name="connsiteX2" fmla="*/ 0 w 1021335"/>
                <a:gd name="connsiteY2" fmla="*/ 538300 h 943319"/>
                <a:gd name="connsiteX3" fmla="*/ 3997 w 1021335"/>
                <a:gd name="connsiteY3" fmla="*/ 850985 h 943319"/>
                <a:gd name="connsiteX4" fmla="*/ 63431 w 1021335"/>
                <a:gd name="connsiteY4" fmla="*/ 943260 h 943319"/>
                <a:gd name="connsiteX5" fmla="*/ 848489 w 1021335"/>
                <a:gd name="connsiteY5" fmla="*/ 941477 h 943319"/>
                <a:gd name="connsiteX6" fmla="*/ 912073 w 1021335"/>
                <a:gd name="connsiteY6" fmla="*/ 858661 h 943319"/>
                <a:gd name="connsiteX7" fmla="*/ 912074 w 1021335"/>
                <a:gd name="connsiteY7" fmla="*/ 518288 h 943319"/>
                <a:gd name="connsiteX8" fmla="*/ 851836 w 1021335"/>
                <a:gd name="connsiteY8" fmla="*/ 456371 h 943319"/>
                <a:gd name="connsiteX9" fmla="*/ 639034 w 1021335"/>
                <a:gd name="connsiteY9" fmla="*/ 456369 h 943319"/>
                <a:gd name="connsiteX10" fmla="*/ 1021335 w 1021335"/>
                <a:gd name="connsiteY10" fmla="*/ 0 h 943319"/>
                <a:gd name="connsiteX11" fmla="*/ 538001 w 1021335"/>
                <a:gd name="connsiteY11" fmla="*/ 456369 h 943319"/>
                <a:gd name="connsiteX0" fmla="*/ 538812 w 1022146"/>
                <a:gd name="connsiteY0" fmla="*/ 456369 h 943319"/>
                <a:gd name="connsiteX1" fmla="*/ 64727 w 1022146"/>
                <a:gd name="connsiteY1" fmla="*/ 456369 h 943319"/>
                <a:gd name="connsiteX2" fmla="*/ 811 w 1022146"/>
                <a:gd name="connsiteY2" fmla="*/ 538300 h 943319"/>
                <a:gd name="connsiteX3" fmla="*/ 217 w 1022146"/>
                <a:gd name="connsiteY3" fmla="*/ 850985 h 943319"/>
                <a:gd name="connsiteX4" fmla="*/ 64242 w 1022146"/>
                <a:gd name="connsiteY4" fmla="*/ 943260 h 943319"/>
                <a:gd name="connsiteX5" fmla="*/ 849300 w 1022146"/>
                <a:gd name="connsiteY5" fmla="*/ 941477 h 943319"/>
                <a:gd name="connsiteX6" fmla="*/ 912884 w 1022146"/>
                <a:gd name="connsiteY6" fmla="*/ 858661 h 943319"/>
                <a:gd name="connsiteX7" fmla="*/ 912885 w 1022146"/>
                <a:gd name="connsiteY7" fmla="*/ 518288 h 943319"/>
                <a:gd name="connsiteX8" fmla="*/ 852647 w 1022146"/>
                <a:gd name="connsiteY8" fmla="*/ 456371 h 943319"/>
                <a:gd name="connsiteX9" fmla="*/ 639845 w 1022146"/>
                <a:gd name="connsiteY9" fmla="*/ 456369 h 943319"/>
                <a:gd name="connsiteX10" fmla="*/ 1022146 w 1022146"/>
                <a:gd name="connsiteY10" fmla="*/ 0 h 943319"/>
                <a:gd name="connsiteX11" fmla="*/ 538812 w 1022146"/>
                <a:gd name="connsiteY11" fmla="*/ 456369 h 943319"/>
                <a:gd name="connsiteX0" fmla="*/ 538812 w 1022146"/>
                <a:gd name="connsiteY0" fmla="*/ 456369 h 943319"/>
                <a:gd name="connsiteX1" fmla="*/ 64727 w 1022146"/>
                <a:gd name="connsiteY1" fmla="*/ 456369 h 943319"/>
                <a:gd name="connsiteX2" fmla="*/ 811 w 1022146"/>
                <a:gd name="connsiteY2" fmla="*/ 538300 h 943319"/>
                <a:gd name="connsiteX3" fmla="*/ 217 w 1022146"/>
                <a:gd name="connsiteY3" fmla="*/ 846005 h 943319"/>
                <a:gd name="connsiteX4" fmla="*/ 64242 w 1022146"/>
                <a:gd name="connsiteY4" fmla="*/ 943260 h 943319"/>
                <a:gd name="connsiteX5" fmla="*/ 849300 w 1022146"/>
                <a:gd name="connsiteY5" fmla="*/ 941477 h 943319"/>
                <a:gd name="connsiteX6" fmla="*/ 912884 w 1022146"/>
                <a:gd name="connsiteY6" fmla="*/ 858661 h 943319"/>
                <a:gd name="connsiteX7" fmla="*/ 912885 w 1022146"/>
                <a:gd name="connsiteY7" fmla="*/ 518288 h 943319"/>
                <a:gd name="connsiteX8" fmla="*/ 852647 w 1022146"/>
                <a:gd name="connsiteY8" fmla="*/ 456371 h 943319"/>
                <a:gd name="connsiteX9" fmla="*/ 639845 w 1022146"/>
                <a:gd name="connsiteY9" fmla="*/ 456369 h 943319"/>
                <a:gd name="connsiteX10" fmla="*/ 1022146 w 1022146"/>
                <a:gd name="connsiteY10" fmla="*/ 0 h 943319"/>
                <a:gd name="connsiteX11" fmla="*/ 538812 w 1022146"/>
                <a:gd name="connsiteY11" fmla="*/ 456369 h 943319"/>
                <a:gd name="connsiteX0" fmla="*/ 539271 w 1022605"/>
                <a:gd name="connsiteY0" fmla="*/ 456369 h 943319"/>
                <a:gd name="connsiteX1" fmla="*/ 65186 w 1022605"/>
                <a:gd name="connsiteY1" fmla="*/ 456369 h 943319"/>
                <a:gd name="connsiteX2" fmla="*/ 1270 w 1022605"/>
                <a:gd name="connsiteY2" fmla="*/ 538300 h 943319"/>
                <a:gd name="connsiteX3" fmla="*/ 676 w 1022605"/>
                <a:gd name="connsiteY3" fmla="*/ 846005 h 943319"/>
                <a:gd name="connsiteX4" fmla="*/ 64701 w 1022605"/>
                <a:gd name="connsiteY4" fmla="*/ 943260 h 943319"/>
                <a:gd name="connsiteX5" fmla="*/ 849759 w 1022605"/>
                <a:gd name="connsiteY5" fmla="*/ 941477 h 943319"/>
                <a:gd name="connsiteX6" fmla="*/ 913343 w 1022605"/>
                <a:gd name="connsiteY6" fmla="*/ 858661 h 943319"/>
                <a:gd name="connsiteX7" fmla="*/ 913344 w 1022605"/>
                <a:gd name="connsiteY7" fmla="*/ 518288 h 943319"/>
                <a:gd name="connsiteX8" fmla="*/ 853106 w 1022605"/>
                <a:gd name="connsiteY8" fmla="*/ 456371 h 943319"/>
                <a:gd name="connsiteX9" fmla="*/ 640304 w 1022605"/>
                <a:gd name="connsiteY9" fmla="*/ 456369 h 943319"/>
                <a:gd name="connsiteX10" fmla="*/ 1022605 w 1022605"/>
                <a:gd name="connsiteY10" fmla="*/ 0 h 943319"/>
                <a:gd name="connsiteX11" fmla="*/ 539271 w 1022605"/>
                <a:gd name="connsiteY11" fmla="*/ 456369 h 943319"/>
                <a:gd name="connsiteX0" fmla="*/ 538813 w 1022147"/>
                <a:gd name="connsiteY0" fmla="*/ 456369 h 943319"/>
                <a:gd name="connsiteX1" fmla="*/ 64728 w 1022147"/>
                <a:gd name="connsiteY1" fmla="*/ 456369 h 943319"/>
                <a:gd name="connsiteX2" fmla="*/ 812 w 1022147"/>
                <a:gd name="connsiteY2" fmla="*/ 538300 h 943319"/>
                <a:gd name="connsiteX3" fmla="*/ 218 w 1022147"/>
                <a:gd name="connsiteY3" fmla="*/ 846005 h 943319"/>
                <a:gd name="connsiteX4" fmla="*/ 64243 w 1022147"/>
                <a:gd name="connsiteY4" fmla="*/ 943260 h 943319"/>
                <a:gd name="connsiteX5" fmla="*/ 849301 w 1022147"/>
                <a:gd name="connsiteY5" fmla="*/ 941477 h 943319"/>
                <a:gd name="connsiteX6" fmla="*/ 912885 w 1022147"/>
                <a:gd name="connsiteY6" fmla="*/ 858661 h 943319"/>
                <a:gd name="connsiteX7" fmla="*/ 912886 w 1022147"/>
                <a:gd name="connsiteY7" fmla="*/ 518288 h 943319"/>
                <a:gd name="connsiteX8" fmla="*/ 852648 w 1022147"/>
                <a:gd name="connsiteY8" fmla="*/ 456371 h 943319"/>
                <a:gd name="connsiteX9" fmla="*/ 639846 w 1022147"/>
                <a:gd name="connsiteY9" fmla="*/ 456369 h 943319"/>
                <a:gd name="connsiteX10" fmla="*/ 1022147 w 1022147"/>
                <a:gd name="connsiteY10" fmla="*/ 0 h 943319"/>
                <a:gd name="connsiteX11" fmla="*/ 538813 w 1022147"/>
                <a:gd name="connsiteY11" fmla="*/ 456369 h 943319"/>
                <a:gd name="connsiteX0" fmla="*/ 539270 w 1022604"/>
                <a:gd name="connsiteY0" fmla="*/ 456369 h 943319"/>
                <a:gd name="connsiteX1" fmla="*/ 65185 w 1022604"/>
                <a:gd name="connsiteY1" fmla="*/ 456369 h 943319"/>
                <a:gd name="connsiteX2" fmla="*/ 1269 w 1022604"/>
                <a:gd name="connsiteY2" fmla="*/ 538300 h 943319"/>
                <a:gd name="connsiteX3" fmla="*/ 675 w 1022604"/>
                <a:gd name="connsiteY3" fmla="*/ 846005 h 943319"/>
                <a:gd name="connsiteX4" fmla="*/ 64700 w 1022604"/>
                <a:gd name="connsiteY4" fmla="*/ 943260 h 943319"/>
                <a:gd name="connsiteX5" fmla="*/ 849758 w 1022604"/>
                <a:gd name="connsiteY5" fmla="*/ 941477 h 943319"/>
                <a:gd name="connsiteX6" fmla="*/ 913342 w 1022604"/>
                <a:gd name="connsiteY6" fmla="*/ 858661 h 943319"/>
                <a:gd name="connsiteX7" fmla="*/ 913343 w 1022604"/>
                <a:gd name="connsiteY7" fmla="*/ 518288 h 943319"/>
                <a:gd name="connsiteX8" fmla="*/ 853105 w 1022604"/>
                <a:gd name="connsiteY8" fmla="*/ 456371 h 943319"/>
                <a:gd name="connsiteX9" fmla="*/ 640303 w 1022604"/>
                <a:gd name="connsiteY9" fmla="*/ 456369 h 943319"/>
                <a:gd name="connsiteX10" fmla="*/ 1022604 w 1022604"/>
                <a:gd name="connsiteY10" fmla="*/ 0 h 943319"/>
                <a:gd name="connsiteX11" fmla="*/ 539270 w 1022604"/>
                <a:gd name="connsiteY11" fmla="*/ 456369 h 943319"/>
                <a:gd name="connsiteX0" fmla="*/ 538582 w 1021916"/>
                <a:gd name="connsiteY0" fmla="*/ 456369 h 943319"/>
                <a:gd name="connsiteX1" fmla="*/ 64497 w 1021916"/>
                <a:gd name="connsiteY1" fmla="*/ 456369 h 943319"/>
                <a:gd name="connsiteX2" fmla="*/ 581 w 1021916"/>
                <a:gd name="connsiteY2" fmla="*/ 538300 h 943319"/>
                <a:gd name="connsiteX3" fmla="*/ 2282 w 1021916"/>
                <a:gd name="connsiteY3" fmla="*/ 860946 h 943319"/>
                <a:gd name="connsiteX4" fmla="*/ 64012 w 1021916"/>
                <a:gd name="connsiteY4" fmla="*/ 943260 h 943319"/>
                <a:gd name="connsiteX5" fmla="*/ 849070 w 1021916"/>
                <a:gd name="connsiteY5" fmla="*/ 941477 h 943319"/>
                <a:gd name="connsiteX6" fmla="*/ 912654 w 1021916"/>
                <a:gd name="connsiteY6" fmla="*/ 858661 h 943319"/>
                <a:gd name="connsiteX7" fmla="*/ 912655 w 1021916"/>
                <a:gd name="connsiteY7" fmla="*/ 518288 h 943319"/>
                <a:gd name="connsiteX8" fmla="*/ 852417 w 1021916"/>
                <a:gd name="connsiteY8" fmla="*/ 456371 h 943319"/>
                <a:gd name="connsiteX9" fmla="*/ 639615 w 1021916"/>
                <a:gd name="connsiteY9" fmla="*/ 456369 h 943319"/>
                <a:gd name="connsiteX10" fmla="*/ 1021916 w 1021916"/>
                <a:gd name="connsiteY10" fmla="*/ 0 h 943319"/>
                <a:gd name="connsiteX11" fmla="*/ 538582 w 1021916"/>
                <a:gd name="connsiteY11" fmla="*/ 456369 h 943319"/>
                <a:gd name="connsiteX0" fmla="*/ 538582 w 1021916"/>
                <a:gd name="connsiteY0" fmla="*/ 456369 h 943319"/>
                <a:gd name="connsiteX1" fmla="*/ 64497 w 1021916"/>
                <a:gd name="connsiteY1" fmla="*/ 456369 h 943319"/>
                <a:gd name="connsiteX2" fmla="*/ 581 w 1021916"/>
                <a:gd name="connsiteY2" fmla="*/ 538300 h 943319"/>
                <a:gd name="connsiteX3" fmla="*/ 2282 w 1021916"/>
                <a:gd name="connsiteY3" fmla="*/ 860946 h 943319"/>
                <a:gd name="connsiteX4" fmla="*/ 64012 w 1021916"/>
                <a:gd name="connsiteY4" fmla="*/ 943260 h 943319"/>
                <a:gd name="connsiteX5" fmla="*/ 849070 w 1021916"/>
                <a:gd name="connsiteY5" fmla="*/ 941477 h 943319"/>
                <a:gd name="connsiteX6" fmla="*/ 912654 w 1021916"/>
                <a:gd name="connsiteY6" fmla="*/ 858661 h 943319"/>
                <a:gd name="connsiteX7" fmla="*/ 912655 w 1021916"/>
                <a:gd name="connsiteY7" fmla="*/ 518288 h 943319"/>
                <a:gd name="connsiteX8" fmla="*/ 852417 w 1021916"/>
                <a:gd name="connsiteY8" fmla="*/ 456371 h 943319"/>
                <a:gd name="connsiteX9" fmla="*/ 639615 w 1021916"/>
                <a:gd name="connsiteY9" fmla="*/ 456369 h 943319"/>
                <a:gd name="connsiteX10" fmla="*/ 1021916 w 1021916"/>
                <a:gd name="connsiteY10" fmla="*/ 0 h 943319"/>
                <a:gd name="connsiteX11" fmla="*/ 538582 w 1021916"/>
                <a:gd name="connsiteY11" fmla="*/ 456369 h 943319"/>
                <a:gd name="connsiteX0" fmla="*/ 538582 w 1021916"/>
                <a:gd name="connsiteY0" fmla="*/ 456369 h 943319"/>
                <a:gd name="connsiteX1" fmla="*/ 64497 w 1021916"/>
                <a:gd name="connsiteY1" fmla="*/ 456369 h 943319"/>
                <a:gd name="connsiteX2" fmla="*/ 581 w 1021916"/>
                <a:gd name="connsiteY2" fmla="*/ 538300 h 943319"/>
                <a:gd name="connsiteX3" fmla="*/ 2282 w 1021916"/>
                <a:gd name="connsiteY3" fmla="*/ 860946 h 943319"/>
                <a:gd name="connsiteX4" fmla="*/ 64012 w 1021916"/>
                <a:gd name="connsiteY4" fmla="*/ 943260 h 943319"/>
                <a:gd name="connsiteX5" fmla="*/ 849070 w 1021916"/>
                <a:gd name="connsiteY5" fmla="*/ 941477 h 943319"/>
                <a:gd name="connsiteX6" fmla="*/ 912654 w 1021916"/>
                <a:gd name="connsiteY6" fmla="*/ 858661 h 943319"/>
                <a:gd name="connsiteX7" fmla="*/ 912655 w 1021916"/>
                <a:gd name="connsiteY7" fmla="*/ 518288 h 943319"/>
                <a:gd name="connsiteX8" fmla="*/ 852417 w 1021916"/>
                <a:gd name="connsiteY8" fmla="*/ 456371 h 943319"/>
                <a:gd name="connsiteX9" fmla="*/ 639615 w 1021916"/>
                <a:gd name="connsiteY9" fmla="*/ 456369 h 943319"/>
                <a:gd name="connsiteX10" fmla="*/ 1021916 w 1021916"/>
                <a:gd name="connsiteY10" fmla="*/ 0 h 943319"/>
                <a:gd name="connsiteX11" fmla="*/ 538582 w 1021916"/>
                <a:gd name="connsiteY11" fmla="*/ 456369 h 943319"/>
                <a:gd name="connsiteX0" fmla="*/ 538367 w 1021701"/>
                <a:gd name="connsiteY0" fmla="*/ 456369 h 943319"/>
                <a:gd name="connsiteX1" fmla="*/ 64282 w 1021701"/>
                <a:gd name="connsiteY1" fmla="*/ 456369 h 943319"/>
                <a:gd name="connsiteX2" fmla="*/ 366 w 1021701"/>
                <a:gd name="connsiteY2" fmla="*/ 538300 h 943319"/>
                <a:gd name="connsiteX3" fmla="*/ 4362 w 1021701"/>
                <a:gd name="connsiteY3" fmla="*/ 860946 h 943319"/>
                <a:gd name="connsiteX4" fmla="*/ 63797 w 1021701"/>
                <a:gd name="connsiteY4" fmla="*/ 943260 h 943319"/>
                <a:gd name="connsiteX5" fmla="*/ 848855 w 1021701"/>
                <a:gd name="connsiteY5" fmla="*/ 941477 h 943319"/>
                <a:gd name="connsiteX6" fmla="*/ 912439 w 1021701"/>
                <a:gd name="connsiteY6" fmla="*/ 858661 h 943319"/>
                <a:gd name="connsiteX7" fmla="*/ 912440 w 1021701"/>
                <a:gd name="connsiteY7" fmla="*/ 518288 h 943319"/>
                <a:gd name="connsiteX8" fmla="*/ 852202 w 1021701"/>
                <a:gd name="connsiteY8" fmla="*/ 456371 h 943319"/>
                <a:gd name="connsiteX9" fmla="*/ 639400 w 1021701"/>
                <a:gd name="connsiteY9" fmla="*/ 456369 h 943319"/>
                <a:gd name="connsiteX10" fmla="*/ 1021701 w 1021701"/>
                <a:gd name="connsiteY10" fmla="*/ 0 h 943319"/>
                <a:gd name="connsiteX11" fmla="*/ 538367 w 1021701"/>
                <a:gd name="connsiteY11" fmla="*/ 456369 h 943319"/>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 name="connsiteX0" fmla="*/ 538367 w 1021701"/>
                <a:gd name="connsiteY0" fmla="*/ 456369 h 943260"/>
                <a:gd name="connsiteX1" fmla="*/ 64282 w 1021701"/>
                <a:gd name="connsiteY1" fmla="*/ 456369 h 943260"/>
                <a:gd name="connsiteX2" fmla="*/ 366 w 1021701"/>
                <a:gd name="connsiteY2" fmla="*/ 538300 h 943260"/>
                <a:gd name="connsiteX3" fmla="*/ 4362 w 1021701"/>
                <a:gd name="connsiteY3" fmla="*/ 860946 h 943260"/>
                <a:gd name="connsiteX4" fmla="*/ 63797 w 1021701"/>
                <a:gd name="connsiteY4" fmla="*/ 943260 h 943260"/>
                <a:gd name="connsiteX5" fmla="*/ 848855 w 1021701"/>
                <a:gd name="connsiteY5" fmla="*/ 941477 h 943260"/>
                <a:gd name="connsiteX6" fmla="*/ 912439 w 1021701"/>
                <a:gd name="connsiteY6" fmla="*/ 858661 h 943260"/>
                <a:gd name="connsiteX7" fmla="*/ 912440 w 1021701"/>
                <a:gd name="connsiteY7" fmla="*/ 518288 h 943260"/>
                <a:gd name="connsiteX8" fmla="*/ 852202 w 1021701"/>
                <a:gd name="connsiteY8" fmla="*/ 456371 h 943260"/>
                <a:gd name="connsiteX9" fmla="*/ 639400 w 1021701"/>
                <a:gd name="connsiteY9" fmla="*/ 456369 h 943260"/>
                <a:gd name="connsiteX10" fmla="*/ 1021701 w 1021701"/>
                <a:gd name="connsiteY10" fmla="*/ 0 h 943260"/>
                <a:gd name="connsiteX11" fmla="*/ 538367 w 1021701"/>
                <a:gd name="connsiteY11" fmla="*/ 456369 h 94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701" h="943260">
                  <a:moveTo>
                    <a:pt x="538367" y="456369"/>
                  </a:moveTo>
                  <a:lnTo>
                    <a:pt x="64282" y="456369"/>
                  </a:lnTo>
                  <a:cubicBezTo>
                    <a:pt x="-2512" y="453703"/>
                    <a:pt x="6468" y="468177"/>
                    <a:pt x="366" y="538300"/>
                  </a:cubicBezTo>
                  <a:cubicBezTo>
                    <a:pt x="-1351" y="711601"/>
                    <a:pt x="3496" y="671961"/>
                    <a:pt x="4362" y="860946"/>
                  </a:cubicBezTo>
                  <a:cubicBezTo>
                    <a:pt x="14161" y="935215"/>
                    <a:pt x="4086" y="938513"/>
                    <a:pt x="63797" y="943260"/>
                  </a:cubicBezTo>
                  <a:lnTo>
                    <a:pt x="848855" y="941477"/>
                  </a:lnTo>
                  <a:cubicBezTo>
                    <a:pt x="914697" y="941404"/>
                    <a:pt x="908433" y="923209"/>
                    <a:pt x="912439" y="858661"/>
                  </a:cubicBezTo>
                  <a:cubicBezTo>
                    <a:pt x="911664" y="736499"/>
                    <a:pt x="913215" y="640450"/>
                    <a:pt x="912440" y="518288"/>
                  </a:cubicBezTo>
                  <a:cubicBezTo>
                    <a:pt x="912092" y="443622"/>
                    <a:pt x="905958" y="460163"/>
                    <a:pt x="852202" y="456371"/>
                  </a:cubicBezTo>
                  <a:lnTo>
                    <a:pt x="639400" y="456369"/>
                  </a:lnTo>
                  <a:lnTo>
                    <a:pt x="1021701" y="0"/>
                  </a:lnTo>
                  <a:lnTo>
                    <a:pt x="538367" y="456369"/>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endParaRPr lang="en-US" sz="1000" dirty="0">
                <a:solidFill>
                  <a:schemeClr val="tx1"/>
                </a:solidFill>
                <a:latin typeface="Calibri" pitchFamily="34" charset="0"/>
              </a:endParaRPr>
            </a:p>
          </p:txBody>
        </p:sp>
        <p:sp>
          <p:nvSpPr>
            <p:cNvPr id="146" name="TextBox 145"/>
            <p:cNvSpPr txBox="1"/>
            <p:nvPr/>
          </p:nvSpPr>
          <p:spPr>
            <a:xfrm>
              <a:off x="2803643" y="1928981"/>
              <a:ext cx="990074" cy="492443"/>
            </a:xfrm>
            <a:prstGeom prst="rect">
              <a:avLst/>
            </a:prstGeom>
            <a:noFill/>
          </p:spPr>
          <p:txBody>
            <a:bodyPr wrap="square" lIns="0" tIns="0" rIns="0" bIns="0" rtlCol="0">
              <a:spAutoFit/>
            </a:bodyPr>
            <a:lstStyle/>
            <a:p>
              <a:pPr algn="ctr"/>
              <a:r>
                <a:rPr lang="en-US" sz="800" dirty="0">
                  <a:latin typeface="Calibri" pitchFamily="34" charset="0"/>
                </a:rPr>
                <a:t>GATESWOOD</a:t>
              </a:r>
            </a:p>
            <a:p>
              <a:r>
                <a:rPr lang="en-US" sz="800" dirty="0">
                  <a:latin typeface="Calibri" pitchFamily="34" charset="0"/>
                </a:rPr>
                <a:t> CHAN 60 NBJ</a:t>
              </a:r>
            </a:p>
            <a:p>
              <a:pPr algn="ctr"/>
              <a:r>
                <a:rPr lang="en-US" sz="800" dirty="0">
                  <a:latin typeface="Calibri" pitchFamily="34" charset="0"/>
                </a:rPr>
                <a:t> N 30°43.37’ </a:t>
              </a:r>
            </a:p>
            <a:p>
              <a:pPr algn="ctr"/>
              <a:r>
                <a:rPr lang="en-US" sz="800" dirty="0">
                  <a:latin typeface="Calibri" pitchFamily="34" charset="0"/>
                </a:rPr>
                <a:t>W 87°32.62’</a:t>
              </a:r>
              <a:endParaRPr lang="en-US" sz="800" dirty="0"/>
            </a:p>
          </p:txBody>
        </p:sp>
        <p:grpSp>
          <p:nvGrpSpPr>
            <p:cNvPr id="160" name="Group 108"/>
            <p:cNvGrpSpPr>
              <a:grpSpLocks/>
            </p:cNvGrpSpPr>
            <p:nvPr/>
          </p:nvGrpSpPr>
          <p:grpSpPr bwMode="auto">
            <a:xfrm>
              <a:off x="3389214" y="2069987"/>
              <a:ext cx="346798" cy="104696"/>
              <a:chOff x="3786555" y="1411381"/>
              <a:chExt cx="422602" cy="100070"/>
            </a:xfrm>
          </p:grpSpPr>
          <p:cxnSp>
            <p:nvCxnSpPr>
              <p:cNvPr id="161" name="Straight Connector 160"/>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3939141"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163" name="Straight Connector 162"/>
              <p:cNvCxnSpPr/>
              <p:nvPr/>
            </p:nvCxnSpPr>
            <p:spPr>
              <a:xfrm>
                <a:off x="3786560" y="1463488"/>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966042" y="150352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3786555" y="1495659"/>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169" name="Straight Connector 168"/>
              <p:cNvCxnSpPr/>
              <p:nvPr/>
            </p:nvCxnSpPr>
            <p:spPr>
              <a:xfrm>
                <a:off x="3837976" y="150352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3942782" y="1455592"/>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171" name="Oval 170"/>
              <p:cNvSpPr/>
              <p:nvPr/>
            </p:nvSpPr>
            <p:spPr>
              <a:xfrm>
                <a:off x="4006821" y="1455592"/>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172" name="Oval 171"/>
              <p:cNvSpPr/>
              <p:nvPr/>
            </p:nvSpPr>
            <p:spPr>
              <a:xfrm>
                <a:off x="4070861" y="1455592"/>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173" name="Straight Connector 172"/>
              <p:cNvCxnSpPr/>
              <p:nvPr/>
            </p:nvCxnSpPr>
            <p:spPr>
              <a:xfrm>
                <a:off x="4093131" y="1503529"/>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10" name="TextBox 48"/>
            <p:cNvSpPr txBox="1">
              <a:spLocks noChangeArrowheads="1"/>
            </p:cNvSpPr>
            <p:nvPr/>
          </p:nvSpPr>
          <p:spPr bwMode="auto">
            <a:xfrm>
              <a:off x="1901216" y="1880218"/>
              <a:ext cx="418383" cy="369332"/>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JORDN</a:t>
              </a:r>
            </a:p>
            <a:p>
              <a:pPr algn="ctr"/>
              <a:r>
                <a:rPr lang="en-US" sz="800" dirty="0">
                  <a:latin typeface="Calibri" pitchFamily="34" charset="0"/>
                </a:rPr>
                <a:t>NBJ R-320</a:t>
              </a:r>
            </a:p>
            <a:p>
              <a:pPr algn="ctr"/>
              <a:r>
                <a:rPr lang="en-US" sz="800" dirty="0">
                  <a:latin typeface="Calibri" pitchFamily="34" charset="0"/>
                </a:rPr>
                <a:t>5 DME</a:t>
              </a:r>
            </a:p>
          </p:txBody>
        </p:sp>
        <p:cxnSp>
          <p:nvCxnSpPr>
            <p:cNvPr id="82" name="Straight Arrow Connector 81"/>
            <p:cNvCxnSpPr>
              <a:stCxn id="246" idx="1"/>
              <a:endCxn id="52" idx="4"/>
            </p:cNvCxnSpPr>
            <p:nvPr/>
          </p:nvCxnSpPr>
          <p:spPr>
            <a:xfrm flipH="1" flipV="1">
              <a:off x="1921498" y="2201672"/>
              <a:ext cx="726076" cy="81464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a:off x="1816723" y="2096897"/>
              <a:ext cx="104775" cy="1047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6" name="Freeform 245"/>
            <p:cNvSpPr/>
            <p:nvPr/>
          </p:nvSpPr>
          <p:spPr>
            <a:xfrm>
              <a:off x="2507080" y="2868677"/>
              <a:ext cx="204787" cy="185738"/>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71" name="TextBox 38"/>
            <p:cNvSpPr txBox="1">
              <a:spLocks noChangeArrowheads="1"/>
            </p:cNvSpPr>
            <p:nvPr/>
          </p:nvSpPr>
          <p:spPr bwMode="auto">
            <a:xfrm rot="2955477">
              <a:off x="2102495" y="2482669"/>
              <a:ext cx="304800" cy="153987"/>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R-320</a:t>
              </a:r>
            </a:p>
          </p:txBody>
        </p:sp>
        <p:grpSp>
          <p:nvGrpSpPr>
            <p:cNvPr id="7" name="Group 6"/>
            <p:cNvGrpSpPr/>
            <p:nvPr/>
          </p:nvGrpSpPr>
          <p:grpSpPr>
            <a:xfrm>
              <a:off x="2052716" y="2285367"/>
              <a:ext cx="138499" cy="110937"/>
              <a:chOff x="2017169" y="2339533"/>
              <a:chExt cx="138499" cy="110937"/>
            </a:xfrm>
          </p:grpSpPr>
          <p:sp>
            <p:nvSpPr>
              <p:cNvPr id="186" name="TextBox 49"/>
              <p:cNvSpPr txBox="1">
                <a:spLocks noChangeArrowheads="1"/>
              </p:cNvSpPr>
              <p:nvPr/>
            </p:nvSpPr>
            <p:spPr bwMode="auto">
              <a:xfrm rot="2880000">
                <a:off x="2043556" y="2313146"/>
                <a:ext cx="85726"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 5</a:t>
                </a:r>
              </a:p>
            </p:txBody>
          </p:sp>
          <p:sp>
            <p:nvSpPr>
              <p:cNvPr id="187" name="Flowchart: Delay 186"/>
              <p:cNvSpPr/>
              <p:nvPr/>
            </p:nvSpPr>
            <p:spPr>
              <a:xfrm rot="2880000">
                <a:off x="2040746" y="2336693"/>
                <a:ext cx="108297" cy="1192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761391" y="3538040"/>
              <a:ext cx="138499" cy="114994"/>
              <a:chOff x="2725844" y="3592206"/>
              <a:chExt cx="138499" cy="114994"/>
            </a:xfrm>
          </p:grpSpPr>
          <p:sp>
            <p:nvSpPr>
              <p:cNvPr id="209" name="TextBox 49"/>
              <p:cNvSpPr txBox="1">
                <a:spLocks noChangeArrowheads="1"/>
              </p:cNvSpPr>
              <p:nvPr/>
            </p:nvSpPr>
            <p:spPr bwMode="auto">
              <a:xfrm rot="3831134">
                <a:off x="2743245" y="3574805"/>
                <a:ext cx="103698"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 5</a:t>
                </a:r>
              </a:p>
            </p:txBody>
          </p:sp>
          <p:sp>
            <p:nvSpPr>
              <p:cNvPr id="210" name="Flowchart: Delay 209"/>
              <p:cNvSpPr/>
              <p:nvPr/>
            </p:nvSpPr>
            <p:spPr>
              <a:xfrm rot="3831134">
                <a:off x="2743467" y="3593423"/>
                <a:ext cx="108297" cy="1192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p:cNvSpPr/>
            <p:nvPr/>
          </p:nvSpPr>
          <p:spPr>
            <a:xfrm>
              <a:off x="264148" y="531622"/>
              <a:ext cx="4170104" cy="57388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4" name="TextBox 49"/>
            <p:cNvSpPr txBox="1">
              <a:spLocks noChangeArrowheads="1"/>
            </p:cNvSpPr>
            <p:nvPr/>
          </p:nvSpPr>
          <p:spPr bwMode="auto">
            <a:xfrm rot="2391195">
              <a:off x="771335" y="1604434"/>
              <a:ext cx="506413"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1500</a:t>
              </a:r>
            </a:p>
          </p:txBody>
        </p:sp>
        <p:grpSp>
          <p:nvGrpSpPr>
            <p:cNvPr id="133" name="Group 132"/>
            <p:cNvGrpSpPr/>
            <p:nvPr/>
          </p:nvGrpSpPr>
          <p:grpSpPr>
            <a:xfrm>
              <a:off x="3868830" y="2945001"/>
              <a:ext cx="115417" cy="255644"/>
              <a:chOff x="7893662" y="2775731"/>
              <a:chExt cx="115417" cy="255644"/>
            </a:xfrm>
          </p:grpSpPr>
          <p:sp>
            <p:nvSpPr>
              <p:cNvPr id="134" name="TextBox 133"/>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35" name="TextBox 134"/>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136" name="TextBox 135"/>
              <p:cNvSpPr txBox="1"/>
              <p:nvPr/>
            </p:nvSpPr>
            <p:spPr>
              <a:xfrm>
                <a:off x="7893662" y="2969820"/>
                <a:ext cx="115417" cy="61555"/>
              </a:xfrm>
              <a:prstGeom prst="rect">
                <a:avLst/>
              </a:prstGeom>
              <a:noFill/>
            </p:spPr>
            <p:txBody>
              <a:bodyPr wrap="none" lIns="0" tIns="0" rIns="0" bIns="0" rtlCol="0">
                <a:spAutoFit/>
              </a:bodyPr>
              <a:lstStyle/>
              <a:p>
                <a:pPr algn="ctr"/>
                <a:r>
                  <a:rPr lang="en-US" sz="400" dirty="0"/>
                  <a:t>1549</a:t>
                </a:r>
              </a:p>
            </p:txBody>
          </p:sp>
        </p:grpSp>
        <p:grpSp>
          <p:nvGrpSpPr>
            <p:cNvPr id="179" name="Group 178"/>
            <p:cNvGrpSpPr/>
            <p:nvPr/>
          </p:nvGrpSpPr>
          <p:grpSpPr>
            <a:xfrm>
              <a:off x="3679449" y="3682705"/>
              <a:ext cx="115417" cy="255644"/>
              <a:chOff x="7893662" y="2775731"/>
              <a:chExt cx="115417" cy="255644"/>
            </a:xfrm>
          </p:grpSpPr>
          <p:sp>
            <p:nvSpPr>
              <p:cNvPr id="180" name="TextBox 179"/>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83" name="TextBox 182"/>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184" name="TextBox 183"/>
              <p:cNvSpPr txBox="1"/>
              <p:nvPr/>
            </p:nvSpPr>
            <p:spPr>
              <a:xfrm>
                <a:off x="7893662" y="2969820"/>
                <a:ext cx="115417" cy="61555"/>
              </a:xfrm>
              <a:prstGeom prst="rect">
                <a:avLst/>
              </a:prstGeom>
              <a:noFill/>
            </p:spPr>
            <p:txBody>
              <a:bodyPr wrap="none" lIns="0" tIns="0" rIns="0" bIns="0" rtlCol="0">
                <a:spAutoFit/>
              </a:bodyPr>
              <a:lstStyle/>
              <a:p>
                <a:pPr algn="ctr"/>
                <a:r>
                  <a:rPr lang="en-US" sz="400" dirty="0"/>
                  <a:t>1096</a:t>
                </a:r>
              </a:p>
            </p:txBody>
          </p:sp>
        </p:grpSp>
        <p:grpSp>
          <p:nvGrpSpPr>
            <p:cNvPr id="189" name="Group 188"/>
            <p:cNvGrpSpPr/>
            <p:nvPr/>
          </p:nvGrpSpPr>
          <p:grpSpPr>
            <a:xfrm>
              <a:off x="884849" y="1842938"/>
              <a:ext cx="115984" cy="247431"/>
              <a:chOff x="2337311" y="4035070"/>
              <a:chExt cx="115984" cy="247431"/>
            </a:xfrm>
          </p:grpSpPr>
          <p:grpSp>
            <p:nvGrpSpPr>
              <p:cNvPr id="194" name="Group 193"/>
              <p:cNvGrpSpPr/>
              <p:nvPr/>
            </p:nvGrpSpPr>
            <p:grpSpPr>
              <a:xfrm>
                <a:off x="2337311" y="4035070"/>
                <a:ext cx="114578" cy="246603"/>
                <a:chOff x="2337311" y="4035070"/>
                <a:chExt cx="114578" cy="246603"/>
              </a:xfrm>
            </p:grpSpPr>
            <p:sp>
              <p:nvSpPr>
                <p:cNvPr id="196" name="TextBox 195"/>
                <p:cNvSpPr txBox="1"/>
                <p:nvPr/>
              </p:nvSpPr>
              <p:spPr>
                <a:xfrm>
                  <a:off x="2358915" y="4035070"/>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97" name="TextBox 196"/>
                <p:cNvSpPr txBox="1"/>
                <p:nvPr/>
              </p:nvSpPr>
              <p:spPr>
                <a:xfrm>
                  <a:off x="2372852" y="4085417"/>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198" name="TextBox 197"/>
                <p:cNvSpPr txBox="1"/>
                <p:nvPr/>
              </p:nvSpPr>
              <p:spPr>
                <a:xfrm>
                  <a:off x="2337311" y="4035452"/>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grpSp>
          <p:sp>
            <p:nvSpPr>
              <p:cNvPr id="195" name="TextBox 194"/>
              <p:cNvSpPr txBox="1"/>
              <p:nvPr/>
            </p:nvSpPr>
            <p:spPr>
              <a:xfrm>
                <a:off x="2352305" y="4220946"/>
                <a:ext cx="100990" cy="61555"/>
              </a:xfrm>
              <a:prstGeom prst="rect">
                <a:avLst/>
              </a:prstGeom>
              <a:noFill/>
            </p:spPr>
            <p:txBody>
              <a:bodyPr wrap="none" lIns="0" tIns="0" rIns="0" bIns="0" rtlCol="0">
                <a:spAutoFit/>
              </a:bodyPr>
              <a:lstStyle/>
              <a:p>
                <a:pPr algn="ctr"/>
                <a:r>
                  <a:rPr lang="en-US" sz="400" dirty="0"/>
                  <a:t>570 </a:t>
                </a:r>
              </a:p>
            </p:txBody>
          </p:sp>
        </p:grpSp>
        <p:grpSp>
          <p:nvGrpSpPr>
            <p:cNvPr id="199" name="Group 198"/>
            <p:cNvGrpSpPr/>
            <p:nvPr/>
          </p:nvGrpSpPr>
          <p:grpSpPr>
            <a:xfrm>
              <a:off x="651552" y="1748342"/>
              <a:ext cx="92974" cy="255644"/>
              <a:chOff x="7906840" y="2775731"/>
              <a:chExt cx="92974" cy="255644"/>
            </a:xfrm>
          </p:grpSpPr>
          <p:sp>
            <p:nvSpPr>
              <p:cNvPr id="200" name="TextBox 199"/>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01" name="TextBox 200"/>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06" name="TextBox 205"/>
              <p:cNvSpPr txBox="1"/>
              <p:nvPr/>
            </p:nvSpPr>
            <p:spPr>
              <a:xfrm>
                <a:off x="7908089" y="2969820"/>
                <a:ext cx="86562" cy="61555"/>
              </a:xfrm>
              <a:prstGeom prst="rect">
                <a:avLst/>
              </a:prstGeom>
              <a:noFill/>
            </p:spPr>
            <p:txBody>
              <a:bodyPr wrap="none" lIns="0" tIns="0" rIns="0" bIns="0" rtlCol="0">
                <a:spAutoFit/>
              </a:bodyPr>
              <a:lstStyle/>
              <a:p>
                <a:pPr algn="ctr"/>
                <a:r>
                  <a:rPr lang="en-US" sz="400" dirty="0"/>
                  <a:t>400</a:t>
                </a:r>
              </a:p>
            </p:txBody>
          </p:sp>
        </p:grpSp>
      </p:grpSp>
      <p:grpSp>
        <p:nvGrpSpPr>
          <p:cNvPr id="122" name="Group 121"/>
          <p:cNvGrpSpPr/>
          <p:nvPr/>
        </p:nvGrpSpPr>
        <p:grpSpPr>
          <a:xfrm>
            <a:off x="6102668" y="3666309"/>
            <a:ext cx="148390" cy="307777"/>
            <a:chOff x="4970548" y="4023500"/>
            <a:chExt cx="148390" cy="307777"/>
          </a:xfrm>
        </p:grpSpPr>
        <p:sp>
          <p:nvSpPr>
            <p:cNvPr id="157" name="TextBox 156"/>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158" name="TextBox 157"/>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159" name="TextBox 158"/>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125" name="TextBox 124"/>
          <p:cNvSpPr txBox="1"/>
          <p:nvPr/>
        </p:nvSpPr>
        <p:spPr>
          <a:xfrm>
            <a:off x="6117443" y="3903943"/>
            <a:ext cx="115417" cy="61555"/>
          </a:xfrm>
          <a:prstGeom prst="rect">
            <a:avLst/>
          </a:prstGeom>
          <a:noFill/>
        </p:spPr>
        <p:txBody>
          <a:bodyPr wrap="none" lIns="0" tIns="0" rIns="0" bIns="0" rtlCol="0">
            <a:spAutoFit/>
          </a:bodyPr>
          <a:lstStyle/>
          <a:p>
            <a:pPr algn="ctr"/>
            <a:r>
              <a:rPr lang="en-US" sz="400" dirty="0"/>
              <a:t>1397</a:t>
            </a:r>
          </a:p>
        </p:txBody>
      </p:sp>
      <p:grpSp>
        <p:nvGrpSpPr>
          <p:cNvPr id="126" name="Group 125"/>
          <p:cNvGrpSpPr/>
          <p:nvPr/>
        </p:nvGrpSpPr>
        <p:grpSpPr>
          <a:xfrm>
            <a:off x="5861683" y="3723554"/>
            <a:ext cx="148390" cy="307777"/>
            <a:chOff x="4970548" y="4023500"/>
            <a:chExt cx="148390" cy="307777"/>
          </a:xfrm>
        </p:grpSpPr>
        <p:sp>
          <p:nvSpPr>
            <p:cNvPr id="152" name="TextBox 151"/>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153" name="TextBox 152"/>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154" name="TextBox 153"/>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127" name="TextBox 126"/>
          <p:cNvSpPr txBox="1"/>
          <p:nvPr/>
        </p:nvSpPr>
        <p:spPr>
          <a:xfrm>
            <a:off x="5878147" y="3785716"/>
            <a:ext cx="115417" cy="61555"/>
          </a:xfrm>
          <a:prstGeom prst="rect">
            <a:avLst/>
          </a:prstGeom>
          <a:noFill/>
        </p:spPr>
        <p:txBody>
          <a:bodyPr wrap="none" lIns="0" tIns="0" rIns="0" bIns="0" rtlCol="0">
            <a:spAutoFit/>
          </a:bodyPr>
          <a:lstStyle/>
          <a:p>
            <a:pPr algn="ctr"/>
            <a:r>
              <a:rPr lang="en-US" sz="400" dirty="0"/>
              <a:t>2047</a:t>
            </a:r>
          </a:p>
        </p:txBody>
      </p:sp>
      <p:grpSp>
        <p:nvGrpSpPr>
          <p:cNvPr id="128" name="Group 127"/>
          <p:cNvGrpSpPr/>
          <p:nvPr/>
        </p:nvGrpSpPr>
        <p:grpSpPr>
          <a:xfrm>
            <a:off x="6420867" y="3718691"/>
            <a:ext cx="148390" cy="307777"/>
            <a:chOff x="4970548" y="4023500"/>
            <a:chExt cx="148390" cy="307777"/>
          </a:xfrm>
        </p:grpSpPr>
        <p:sp>
          <p:nvSpPr>
            <p:cNvPr id="147" name="TextBox 146"/>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149" name="TextBox 148"/>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150" name="TextBox 149"/>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129" name="TextBox 128"/>
          <p:cNvSpPr txBox="1"/>
          <p:nvPr/>
        </p:nvSpPr>
        <p:spPr>
          <a:xfrm>
            <a:off x="6437662" y="3784398"/>
            <a:ext cx="115417" cy="61555"/>
          </a:xfrm>
          <a:prstGeom prst="rect">
            <a:avLst/>
          </a:prstGeom>
          <a:noFill/>
        </p:spPr>
        <p:txBody>
          <a:bodyPr wrap="none" lIns="0" tIns="0" rIns="0" bIns="0" rtlCol="0">
            <a:spAutoFit/>
          </a:bodyPr>
          <a:lstStyle/>
          <a:p>
            <a:pPr algn="ctr"/>
            <a:r>
              <a:rPr lang="en-US" sz="400" dirty="0"/>
              <a:t>2000</a:t>
            </a:r>
          </a:p>
        </p:txBody>
      </p:sp>
      <p:grpSp>
        <p:nvGrpSpPr>
          <p:cNvPr id="137" name="Group 136"/>
          <p:cNvGrpSpPr/>
          <p:nvPr/>
        </p:nvGrpSpPr>
        <p:grpSpPr>
          <a:xfrm>
            <a:off x="6661361" y="3727614"/>
            <a:ext cx="148390" cy="307777"/>
            <a:chOff x="4970548" y="4023500"/>
            <a:chExt cx="148390" cy="307777"/>
          </a:xfrm>
        </p:grpSpPr>
        <p:sp>
          <p:nvSpPr>
            <p:cNvPr id="139" name="TextBox 138"/>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140" name="TextBox 139"/>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141" name="TextBox 140"/>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138" name="TextBox 137"/>
          <p:cNvSpPr txBox="1"/>
          <p:nvPr/>
        </p:nvSpPr>
        <p:spPr>
          <a:xfrm>
            <a:off x="6681061" y="3779154"/>
            <a:ext cx="115417" cy="61555"/>
          </a:xfrm>
          <a:prstGeom prst="rect">
            <a:avLst/>
          </a:prstGeom>
          <a:noFill/>
        </p:spPr>
        <p:txBody>
          <a:bodyPr wrap="none" lIns="0" tIns="0" rIns="0" bIns="0" rtlCol="0">
            <a:spAutoFit/>
          </a:bodyPr>
          <a:lstStyle/>
          <a:p>
            <a:pPr algn="ctr"/>
            <a:r>
              <a:rPr lang="en-US" sz="400" dirty="0"/>
              <a:t>1637</a:t>
            </a:r>
          </a:p>
        </p:txBody>
      </p:sp>
      <p:sp>
        <p:nvSpPr>
          <p:cNvPr id="3" name="Rectangle 2"/>
          <p:cNvSpPr/>
          <p:nvPr/>
        </p:nvSpPr>
        <p:spPr>
          <a:xfrm>
            <a:off x="222037" y="6541508"/>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22507" y="6562943"/>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164" name="TextBox 106"/>
          <p:cNvSpPr txBox="1">
            <a:spLocks noChangeArrowheads="1"/>
          </p:cNvSpPr>
          <p:nvPr/>
        </p:nvSpPr>
        <p:spPr bwMode="auto">
          <a:xfrm>
            <a:off x="164376" y="160737"/>
            <a:ext cx="3660864" cy="215444"/>
          </a:xfrm>
          <a:prstGeom prst="rect">
            <a:avLst/>
          </a:prstGeom>
          <a:noFill/>
          <a:ln w="9525">
            <a:noFill/>
            <a:miter lim="800000"/>
            <a:headEnd/>
            <a:tailEnd/>
          </a:ln>
        </p:spPr>
        <p:txBody>
          <a:bodyPr wrap="square" lIns="0" tIns="0" rIns="0" bIns="0">
            <a:spAutoFit/>
          </a:bodyPr>
          <a:lstStyle/>
          <a:p>
            <a:r>
              <a:rPr lang="en-US" sz="1400" dirty="0" smtClean="0">
                <a:latin typeface="Calibri" pitchFamily="34" charset="0"/>
              </a:rPr>
              <a:t>Emergency Low </a:t>
            </a:r>
            <a:r>
              <a:rPr lang="en-US" sz="1400" dirty="0" err="1" smtClean="0">
                <a:latin typeface="Calibri" pitchFamily="34" charset="0"/>
              </a:rPr>
              <a:t>Visability</a:t>
            </a:r>
            <a:r>
              <a:rPr lang="en-US" sz="1400" dirty="0" smtClean="0">
                <a:latin typeface="Calibri" pitchFamily="34" charset="0"/>
              </a:rPr>
              <a:t> Approach Pattern (ELVA)</a:t>
            </a:r>
            <a:endParaRPr lang="en-US" sz="1400" dirty="0">
              <a:latin typeface="Calibri" pitchFamily="34" charset="0"/>
            </a:endParaRPr>
          </a:p>
        </p:txBody>
      </p:sp>
    </p:spTree>
    <p:extLst>
      <p:ext uri="{BB962C8B-B14F-4D97-AF65-F5344CB8AC3E}">
        <p14:creationId xmlns:p14="http://schemas.microsoft.com/office/powerpoint/2010/main" val="308358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5" name="Straight Arrow Connector 144"/>
          <p:cNvCxnSpPr>
            <a:stCxn id="169" idx="3"/>
          </p:cNvCxnSpPr>
          <p:nvPr/>
        </p:nvCxnSpPr>
        <p:spPr>
          <a:xfrm flipH="1">
            <a:off x="518916" y="3018864"/>
            <a:ext cx="1663625" cy="1060599"/>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7170" name="TextBox 98"/>
          <p:cNvSpPr txBox="1">
            <a:spLocks noChangeArrowheads="1"/>
          </p:cNvSpPr>
          <p:nvPr/>
        </p:nvSpPr>
        <p:spPr bwMode="auto">
          <a:xfrm>
            <a:off x="3181455" y="309519"/>
            <a:ext cx="1235915"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 RWY 9R</a:t>
            </a:r>
          </a:p>
          <a:p>
            <a:pPr algn="r"/>
            <a:r>
              <a:rPr lang="en-US" sz="1000" dirty="0">
                <a:latin typeface="Calibri" pitchFamily="34" charset="0"/>
              </a:rPr>
              <a:t>CRESTVIEW NAS (KNCE)</a:t>
            </a:r>
          </a:p>
        </p:txBody>
      </p:sp>
      <p:sp>
        <p:nvSpPr>
          <p:cNvPr id="103" name="Rectangle 102"/>
          <p:cNvSpPr/>
          <p:nvPr/>
        </p:nvSpPr>
        <p:spPr>
          <a:xfrm>
            <a:off x="250106" y="676035"/>
            <a:ext cx="4159773" cy="571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7172" name="TextBox 106"/>
          <p:cNvSpPr txBox="1">
            <a:spLocks noChangeArrowheads="1"/>
          </p:cNvSpPr>
          <p:nvPr/>
        </p:nvSpPr>
        <p:spPr bwMode="auto">
          <a:xfrm>
            <a:off x="263996" y="138766"/>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CRESTVIEW, FLORIDA</a:t>
            </a:r>
          </a:p>
        </p:txBody>
      </p:sp>
      <p:sp>
        <p:nvSpPr>
          <p:cNvPr id="7173" name="TextBox 76"/>
          <p:cNvSpPr txBox="1">
            <a:spLocks noChangeArrowheads="1"/>
          </p:cNvSpPr>
          <p:nvPr/>
        </p:nvSpPr>
        <p:spPr bwMode="auto">
          <a:xfrm>
            <a:off x="223881" y="277282"/>
            <a:ext cx="542926" cy="415498"/>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VORTAC</a:t>
            </a:r>
          </a:p>
          <a:p>
            <a:pPr algn="ctr"/>
            <a:r>
              <a:rPr lang="en-US" sz="900" dirty="0">
                <a:latin typeface="Calibri" pitchFamily="34" charset="0"/>
              </a:rPr>
              <a:t> CEW</a:t>
            </a:r>
          </a:p>
          <a:p>
            <a:pPr algn="ctr"/>
            <a:r>
              <a:rPr lang="en-US" sz="900" b="1" dirty="0">
                <a:latin typeface="Calibri" pitchFamily="34" charset="0"/>
              </a:rPr>
              <a:t>Chan 106 </a:t>
            </a:r>
          </a:p>
        </p:txBody>
      </p:sp>
      <p:sp>
        <p:nvSpPr>
          <p:cNvPr id="7174" name="TextBox 79"/>
          <p:cNvSpPr txBox="1">
            <a:spLocks noChangeArrowheads="1"/>
          </p:cNvSpPr>
          <p:nvPr/>
        </p:nvSpPr>
        <p:spPr bwMode="auto">
          <a:xfrm>
            <a:off x="742850" y="340377"/>
            <a:ext cx="430986"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APP CRS</a:t>
            </a:r>
          </a:p>
          <a:p>
            <a:pPr algn="ctr"/>
            <a:r>
              <a:rPr lang="en-US" sz="900" b="1" dirty="0">
                <a:latin typeface="Calibri" pitchFamily="34" charset="0"/>
              </a:rPr>
              <a:t>081° </a:t>
            </a:r>
          </a:p>
        </p:txBody>
      </p:sp>
      <p:sp>
        <p:nvSpPr>
          <p:cNvPr id="83" name="TextBox 82"/>
          <p:cNvSpPr txBox="1"/>
          <p:nvPr/>
        </p:nvSpPr>
        <p:spPr>
          <a:xfrm>
            <a:off x="1233777" y="339048"/>
            <a:ext cx="637830"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8003 </a:t>
            </a:r>
          </a:p>
          <a:p>
            <a:pPr fontAlgn="auto">
              <a:spcBef>
                <a:spcPts val="0"/>
              </a:spcBef>
              <a:spcAft>
                <a:spcPts val="0"/>
              </a:spcAft>
              <a:defRPr/>
            </a:pPr>
            <a:r>
              <a:rPr lang="en-US" sz="650" dirty="0">
                <a:latin typeface="+mn-lt"/>
                <a:cs typeface="+mn-cs"/>
              </a:rPr>
              <a:t>TDZE               </a:t>
            </a:r>
            <a:r>
              <a:rPr lang="en-US" sz="650" b="1" dirty="0">
                <a:latin typeface="+mn-lt"/>
                <a:cs typeface="+mn-cs"/>
              </a:rPr>
              <a:t>214</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215</a:t>
            </a:r>
          </a:p>
        </p:txBody>
      </p:sp>
      <p:sp>
        <p:nvSpPr>
          <p:cNvPr id="7176" name="TextBox 83"/>
          <p:cNvSpPr txBox="1">
            <a:spLocks noChangeArrowheads="1"/>
          </p:cNvSpPr>
          <p:nvPr/>
        </p:nvSpPr>
        <p:spPr bwMode="auto">
          <a:xfrm>
            <a:off x="576235" y="727687"/>
            <a:ext cx="1323819" cy="451149"/>
          </a:xfrm>
          <a:prstGeom prst="rect">
            <a:avLst/>
          </a:prstGeom>
          <a:noFill/>
          <a:ln w="9525">
            <a:noFill/>
            <a:miter lim="800000"/>
            <a:headEnd/>
            <a:tailEnd/>
          </a:ln>
        </p:spPr>
        <p:txBody>
          <a:bodyPr wrap="square" lIns="0" tIns="0" rIns="0" bIns="0">
            <a:spAutoFit/>
          </a:bodyPr>
          <a:lstStyle/>
          <a:p>
            <a:r>
              <a:rPr lang="en-US" sz="733" dirty="0">
                <a:latin typeface="Calibri" pitchFamily="34" charset="0"/>
              </a:rPr>
              <a:t>R-2915A located south of Highway 90. Do not exceed 8 DME while holding at MADEN without clearance into R-2915A.</a:t>
            </a:r>
          </a:p>
        </p:txBody>
      </p:sp>
      <p:sp>
        <p:nvSpPr>
          <p:cNvPr id="7177" name="TextBox 84"/>
          <p:cNvSpPr txBox="1">
            <a:spLocks noChangeArrowheads="1"/>
          </p:cNvSpPr>
          <p:nvPr/>
        </p:nvSpPr>
        <p:spPr bwMode="auto">
          <a:xfrm>
            <a:off x="2700144" y="734204"/>
            <a:ext cx="1676400" cy="415498"/>
          </a:xfrm>
          <a:prstGeom prst="rect">
            <a:avLst/>
          </a:prstGeom>
          <a:noFill/>
          <a:ln w="9525">
            <a:noFill/>
            <a:miter lim="800000"/>
            <a:headEnd/>
            <a:tailEnd/>
          </a:ln>
        </p:spPr>
        <p:txBody>
          <a:bodyPr lIns="0" tIns="0" rIns="0" bIns="0">
            <a:spAutoFit/>
          </a:bodyPr>
          <a:lstStyle/>
          <a:p>
            <a:r>
              <a:rPr lang="en-US" sz="900" dirty="0">
                <a:latin typeface="Calibri" pitchFamily="34" charset="0"/>
              </a:rPr>
              <a:t>MISSED APPROACH: Climbing right turn to 2000 heading 210°, proceed to MADEN and hold.</a:t>
            </a:r>
          </a:p>
        </p:txBody>
      </p:sp>
      <p:cxnSp>
        <p:nvCxnSpPr>
          <p:cNvPr id="93" name="Straight Connector 92"/>
          <p:cNvCxnSpPr/>
          <p:nvPr/>
        </p:nvCxnSpPr>
        <p:spPr>
          <a:xfrm>
            <a:off x="255141" y="5761509"/>
            <a:ext cx="3006975" cy="87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5141" y="5913909"/>
            <a:ext cx="3006975" cy="87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5141" y="6067185"/>
            <a:ext cx="30069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0106" y="6221966"/>
            <a:ext cx="30120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182" name="TextBox 98"/>
          <p:cNvSpPr txBox="1">
            <a:spLocks noChangeArrowheads="1"/>
          </p:cNvSpPr>
          <p:nvPr/>
        </p:nvSpPr>
        <p:spPr bwMode="auto">
          <a:xfrm>
            <a:off x="305059" y="5935457"/>
            <a:ext cx="475412" cy="111920"/>
          </a:xfrm>
          <a:prstGeom prst="rect">
            <a:avLst/>
          </a:prstGeom>
          <a:noFill/>
          <a:ln w="9525">
            <a:noFill/>
            <a:miter lim="800000"/>
            <a:headEnd/>
            <a:tailEnd/>
          </a:ln>
        </p:spPr>
        <p:txBody>
          <a:bodyPr wrap="square" lIns="0" tIns="0" rIns="0" bIns="0">
            <a:spAutoFit/>
          </a:bodyPr>
          <a:lstStyle/>
          <a:p>
            <a:r>
              <a:rPr lang="en-US" sz="800">
                <a:latin typeface="Calibri" pitchFamily="34" charset="0"/>
              </a:rPr>
              <a:t>CATEGORY</a:t>
            </a:r>
          </a:p>
        </p:txBody>
      </p:sp>
      <p:sp>
        <p:nvSpPr>
          <p:cNvPr id="7183" name="TextBox 99"/>
          <p:cNvSpPr txBox="1">
            <a:spLocks noChangeArrowheads="1"/>
          </p:cNvSpPr>
          <p:nvPr/>
        </p:nvSpPr>
        <p:spPr bwMode="auto">
          <a:xfrm>
            <a:off x="305059" y="6092619"/>
            <a:ext cx="475412" cy="111920"/>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S-9R</a:t>
            </a:r>
          </a:p>
        </p:txBody>
      </p:sp>
      <p:sp>
        <p:nvSpPr>
          <p:cNvPr id="7184" name="TextBox 100"/>
          <p:cNvSpPr txBox="1">
            <a:spLocks noChangeArrowheads="1"/>
          </p:cNvSpPr>
          <p:nvPr/>
        </p:nvSpPr>
        <p:spPr bwMode="auto">
          <a:xfrm>
            <a:off x="305059" y="6245019"/>
            <a:ext cx="475412" cy="111920"/>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CIRCLING</a:t>
            </a:r>
          </a:p>
        </p:txBody>
      </p:sp>
      <p:cxnSp>
        <p:nvCxnSpPr>
          <p:cNvPr id="104" name="Straight Connector 103"/>
          <p:cNvCxnSpPr/>
          <p:nvPr/>
        </p:nvCxnSpPr>
        <p:spPr>
          <a:xfrm>
            <a:off x="825625" y="5910023"/>
            <a:ext cx="0" cy="4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6" name="TextBox 110"/>
          <p:cNvSpPr txBox="1">
            <a:spLocks noChangeArrowheads="1"/>
          </p:cNvSpPr>
          <p:nvPr/>
        </p:nvSpPr>
        <p:spPr bwMode="auto">
          <a:xfrm>
            <a:off x="1090411" y="5931449"/>
            <a:ext cx="93827"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7187" name="TextBox 111"/>
          <p:cNvSpPr txBox="1">
            <a:spLocks noChangeArrowheads="1"/>
          </p:cNvSpPr>
          <p:nvPr/>
        </p:nvSpPr>
        <p:spPr bwMode="auto">
          <a:xfrm>
            <a:off x="1724094" y="5931449"/>
            <a:ext cx="56513"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B</a:t>
            </a:r>
          </a:p>
        </p:txBody>
      </p:sp>
      <p:sp>
        <p:nvSpPr>
          <p:cNvPr id="7188" name="TextBox 112"/>
          <p:cNvSpPr txBox="1">
            <a:spLocks noChangeArrowheads="1"/>
          </p:cNvSpPr>
          <p:nvPr/>
        </p:nvSpPr>
        <p:spPr bwMode="auto">
          <a:xfrm>
            <a:off x="2320463" y="5931449"/>
            <a:ext cx="56513"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
            </a:r>
          </a:p>
        </p:txBody>
      </p:sp>
      <p:sp>
        <p:nvSpPr>
          <p:cNvPr id="7189" name="TextBox 113"/>
          <p:cNvSpPr txBox="1">
            <a:spLocks noChangeArrowheads="1"/>
          </p:cNvSpPr>
          <p:nvPr/>
        </p:nvSpPr>
        <p:spPr bwMode="auto">
          <a:xfrm>
            <a:off x="2916831" y="5931449"/>
            <a:ext cx="56513" cy="123111"/>
          </a:xfrm>
          <a:prstGeom prst="rect">
            <a:avLst/>
          </a:prstGeom>
          <a:noFill/>
          <a:ln w="9525">
            <a:noFill/>
            <a:miter lim="800000"/>
            <a:headEnd/>
            <a:tailEnd/>
          </a:ln>
        </p:spPr>
        <p:txBody>
          <a:bodyPr wrap="square" lIns="0" tIns="0" rIns="0" bIns="0">
            <a:spAutoFit/>
          </a:bodyPr>
          <a:lstStyle/>
          <a:p>
            <a:r>
              <a:rPr lang="en-US" sz="800">
                <a:latin typeface="Calibri" pitchFamily="34" charset="0"/>
              </a:rPr>
              <a:t>D</a:t>
            </a:r>
          </a:p>
        </p:txBody>
      </p:sp>
      <p:cxnSp>
        <p:nvCxnSpPr>
          <p:cNvPr id="117" name="Straight Connector 116"/>
          <p:cNvCxnSpPr/>
          <p:nvPr/>
        </p:nvCxnSpPr>
        <p:spPr>
          <a:xfrm>
            <a:off x="1435343" y="591478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654779" y="591478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045061" y="591478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914502" y="6079087"/>
            <a:ext cx="2148898" cy="153888"/>
          </a:xfrm>
          <a:prstGeom prst="rect">
            <a:avLst/>
          </a:prstGeom>
          <a:noFill/>
          <a:ln>
            <a:noFill/>
          </a:ln>
        </p:spPr>
        <p:txBody>
          <a:bodyPr lIns="0" tIns="0" rIns="0" bIns="0">
            <a:spAutoFit/>
          </a:bodyPr>
          <a:lstStyle/>
          <a:p>
            <a:pPr fontAlgn="auto">
              <a:spcBef>
                <a:spcPts val="0"/>
              </a:spcBef>
              <a:spcAft>
                <a:spcPts val="0"/>
              </a:spcAft>
              <a:defRPr/>
            </a:pPr>
            <a:r>
              <a:rPr lang="en-US" sz="1000" dirty="0">
                <a:latin typeface="+mn-lt"/>
                <a:cs typeface="+mn-cs"/>
              </a:rPr>
              <a:t>   815-1</a:t>
            </a:r>
            <a:r>
              <a:rPr lang="en-US" sz="800" dirty="0">
                <a:latin typeface="+mn-lt"/>
                <a:cs typeface="+mn-cs"/>
              </a:rPr>
              <a:t>	    </a:t>
            </a:r>
            <a:r>
              <a:rPr lang="en-US" sz="750" dirty="0">
                <a:latin typeface="+mn-lt"/>
                <a:cs typeface="+mn-cs"/>
              </a:rPr>
              <a:t>600	(600-1)</a:t>
            </a:r>
          </a:p>
        </p:txBody>
      </p:sp>
      <p:sp>
        <p:nvSpPr>
          <p:cNvPr id="123" name="TextBox 122"/>
          <p:cNvSpPr txBox="1"/>
          <p:nvPr/>
        </p:nvSpPr>
        <p:spPr>
          <a:xfrm>
            <a:off x="911821" y="6245773"/>
            <a:ext cx="2269341" cy="153888"/>
          </a:xfrm>
          <a:prstGeom prst="rect">
            <a:avLst/>
          </a:prstGeom>
          <a:noFill/>
          <a:ln>
            <a:noFill/>
          </a:ln>
        </p:spPr>
        <p:txBody>
          <a:bodyPr wrap="square" lIns="0" tIns="0" rIns="0" bIns="0">
            <a:spAutoFit/>
          </a:bodyPr>
          <a:lstStyle/>
          <a:p>
            <a:pPr fontAlgn="auto">
              <a:spcBef>
                <a:spcPts val="0"/>
              </a:spcBef>
              <a:spcAft>
                <a:spcPts val="0"/>
              </a:spcAft>
              <a:defRPr/>
            </a:pPr>
            <a:r>
              <a:rPr lang="en-US" sz="1000" dirty="0">
                <a:latin typeface="+mn-lt"/>
                <a:cs typeface="+mn-cs"/>
              </a:rPr>
              <a:t>   900-1</a:t>
            </a:r>
            <a:r>
              <a:rPr lang="en-US" sz="800" dirty="0">
                <a:latin typeface="+mn-lt"/>
                <a:cs typeface="+mn-cs"/>
              </a:rPr>
              <a:t>	    </a:t>
            </a:r>
            <a:r>
              <a:rPr lang="en-US" sz="750" dirty="0">
                <a:latin typeface="+mn-lt"/>
                <a:cs typeface="+mn-cs"/>
              </a:rPr>
              <a:t>685	(700-1)</a:t>
            </a:r>
          </a:p>
        </p:txBody>
      </p:sp>
      <p:cxnSp>
        <p:nvCxnSpPr>
          <p:cNvPr id="108" name="Straight Connector 107"/>
          <p:cNvCxnSpPr/>
          <p:nvPr/>
        </p:nvCxnSpPr>
        <p:spPr>
          <a:xfrm>
            <a:off x="2652516" y="676035"/>
            <a:ext cx="0" cy="531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55141" y="295035"/>
            <a:ext cx="1623748" cy="381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726515" y="295035"/>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171471" y="290073"/>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50106" y="1213635"/>
            <a:ext cx="4158185" cy="2769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4" name="TextBox 143"/>
          <p:cNvSpPr txBox="1">
            <a:spLocks noChangeArrowheads="1"/>
          </p:cNvSpPr>
          <p:nvPr/>
        </p:nvSpPr>
        <p:spPr bwMode="auto">
          <a:xfrm>
            <a:off x="231769" y="1213635"/>
            <a:ext cx="629072" cy="276999"/>
          </a:xfrm>
          <a:prstGeom prst="rect">
            <a:avLst/>
          </a:prstGeom>
          <a:noFill/>
          <a:ln w="9525">
            <a:noFill/>
            <a:miter lim="800000"/>
            <a:headEnd/>
            <a:tailEnd/>
          </a:ln>
        </p:spPr>
        <p:txBody>
          <a:bodyPr wrap="square" lIns="0" tIns="0" rIns="0" bIns="0">
            <a:spAutoFit/>
          </a:bodyPr>
          <a:lstStyle/>
          <a:p>
            <a:pPr algn="ctr"/>
            <a:r>
              <a:rPr lang="en-US" sz="900" dirty="0" smtClean="0">
                <a:latin typeface="Calibri" pitchFamily="34" charset="0"/>
              </a:rPr>
              <a:t>KCEW </a:t>
            </a:r>
            <a:r>
              <a:rPr lang="en-US" sz="900" dirty="0">
                <a:latin typeface="Calibri" pitchFamily="34" charset="0"/>
              </a:rPr>
              <a:t>ATIS</a:t>
            </a:r>
            <a:endParaRPr lang="en-US" sz="900" b="1" dirty="0">
              <a:latin typeface="Calibri" pitchFamily="34" charset="0"/>
            </a:endParaRPr>
          </a:p>
          <a:p>
            <a:pPr algn="ctr"/>
            <a:r>
              <a:rPr lang="en-US" sz="900" b="1" dirty="0" smtClean="0">
                <a:latin typeface="Calibri" pitchFamily="34" charset="0"/>
              </a:rPr>
              <a:t>119.275</a:t>
            </a:r>
            <a:endParaRPr lang="en-US" sz="900" dirty="0">
              <a:latin typeface="Calibri" pitchFamily="34" charset="0"/>
            </a:endParaRPr>
          </a:p>
        </p:txBody>
      </p:sp>
      <p:sp>
        <p:nvSpPr>
          <p:cNvPr id="7205" name="TextBox 144"/>
          <p:cNvSpPr txBox="1">
            <a:spLocks noChangeArrowheads="1"/>
          </p:cNvSpPr>
          <p:nvPr/>
        </p:nvSpPr>
        <p:spPr bwMode="auto">
          <a:xfrm>
            <a:off x="885220" y="1213635"/>
            <a:ext cx="824901"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EGLIN APP CON</a:t>
            </a:r>
          </a:p>
          <a:p>
            <a:pPr algn="ctr"/>
            <a:r>
              <a:rPr lang="en-US" sz="900" b="1" dirty="0">
                <a:latin typeface="Calibri" pitchFamily="34" charset="0"/>
              </a:rPr>
              <a:t>124.05      284.65</a:t>
            </a:r>
          </a:p>
        </p:txBody>
      </p:sp>
      <p:sp>
        <p:nvSpPr>
          <p:cNvPr id="7206" name="TextBox 145"/>
          <p:cNvSpPr txBox="1">
            <a:spLocks noChangeArrowheads="1"/>
          </p:cNvSpPr>
          <p:nvPr/>
        </p:nvSpPr>
        <p:spPr bwMode="auto">
          <a:xfrm>
            <a:off x="1724416" y="1213635"/>
            <a:ext cx="1029172"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EASTERN COMMON</a:t>
            </a:r>
          </a:p>
          <a:p>
            <a:pPr algn="ctr"/>
            <a:r>
              <a:rPr lang="en-US" sz="900" b="1" dirty="0">
                <a:latin typeface="Calibri" pitchFamily="34" charset="0"/>
              </a:rPr>
              <a:t>389.1 / </a:t>
            </a:r>
            <a:r>
              <a:rPr lang="en-US" sz="900" dirty="0">
                <a:latin typeface="Calibri" pitchFamily="34" charset="0"/>
              </a:rPr>
              <a:t>CH20 (CTAF)</a:t>
            </a:r>
            <a:endParaRPr lang="en-US" sz="900" b="1" dirty="0">
              <a:latin typeface="Calibri" pitchFamily="34" charset="0"/>
            </a:endParaRPr>
          </a:p>
        </p:txBody>
      </p:sp>
      <p:sp>
        <p:nvSpPr>
          <p:cNvPr id="7207" name="TextBox 146"/>
          <p:cNvSpPr txBox="1">
            <a:spLocks noChangeArrowheads="1"/>
          </p:cNvSpPr>
          <p:nvPr/>
        </p:nvSpPr>
        <p:spPr bwMode="auto">
          <a:xfrm>
            <a:off x="2729775" y="1213635"/>
            <a:ext cx="875241"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LAKES MONITOR</a:t>
            </a:r>
          </a:p>
          <a:p>
            <a:pPr algn="ctr"/>
            <a:r>
              <a:rPr lang="en-US" sz="900" b="1" dirty="0">
                <a:latin typeface="Calibri" pitchFamily="34" charset="0"/>
              </a:rPr>
              <a:t>135.15</a:t>
            </a:r>
          </a:p>
        </p:txBody>
      </p:sp>
      <p:sp>
        <p:nvSpPr>
          <p:cNvPr id="7208" name="TextBox 147"/>
          <p:cNvSpPr txBox="1">
            <a:spLocks noChangeArrowheads="1"/>
          </p:cNvSpPr>
          <p:nvPr/>
        </p:nvSpPr>
        <p:spPr bwMode="auto">
          <a:xfrm>
            <a:off x="3613276" y="1213635"/>
            <a:ext cx="795016"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INST COMMON</a:t>
            </a:r>
          </a:p>
          <a:p>
            <a:pPr algn="ctr"/>
            <a:r>
              <a:rPr lang="en-US" sz="900" b="1" dirty="0">
                <a:latin typeface="Calibri" pitchFamily="34" charset="0"/>
              </a:rPr>
              <a:t>121.95</a:t>
            </a:r>
          </a:p>
        </p:txBody>
      </p:sp>
      <p:cxnSp>
        <p:nvCxnSpPr>
          <p:cNvPr id="171" name="Straight Connector 170"/>
          <p:cNvCxnSpPr/>
          <p:nvPr/>
        </p:nvCxnSpPr>
        <p:spPr>
          <a:xfrm>
            <a:off x="3605016" y="1213635"/>
            <a:ext cx="0" cy="276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46979" y="4924185"/>
            <a:ext cx="30151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214" name="TextBox 106"/>
          <p:cNvSpPr txBox="1">
            <a:spLocks noChangeArrowheads="1"/>
          </p:cNvSpPr>
          <p:nvPr/>
        </p:nvSpPr>
        <p:spPr bwMode="auto">
          <a:xfrm>
            <a:off x="248091" y="6398592"/>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CRESTVIEW, FLORIDA</a:t>
            </a:r>
          </a:p>
        </p:txBody>
      </p:sp>
      <p:sp>
        <p:nvSpPr>
          <p:cNvPr id="7215" name="TextBox 98"/>
          <p:cNvSpPr txBox="1">
            <a:spLocks noChangeArrowheads="1"/>
          </p:cNvSpPr>
          <p:nvPr/>
        </p:nvSpPr>
        <p:spPr bwMode="auto">
          <a:xfrm>
            <a:off x="3183673" y="6377262"/>
            <a:ext cx="1235915"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CRESTVIEW NAS (KNCE)</a:t>
            </a:r>
          </a:p>
          <a:p>
            <a:pPr algn="r"/>
            <a:r>
              <a:rPr lang="en-US" sz="1400" dirty="0">
                <a:latin typeface="Calibri" pitchFamily="34" charset="0"/>
              </a:rPr>
              <a:t>TACAN RWY 9R</a:t>
            </a:r>
          </a:p>
        </p:txBody>
      </p:sp>
      <p:sp>
        <p:nvSpPr>
          <p:cNvPr id="50" name="5-Point Star 49"/>
          <p:cNvSpPr/>
          <p:nvPr/>
        </p:nvSpPr>
        <p:spPr>
          <a:xfrm>
            <a:off x="797808" y="1244493"/>
            <a:ext cx="76200" cy="762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21" name="TextBox 165"/>
          <p:cNvSpPr txBox="1">
            <a:spLocks noChangeArrowheads="1"/>
          </p:cNvSpPr>
          <p:nvPr/>
        </p:nvSpPr>
        <p:spPr bwMode="auto">
          <a:xfrm rot="16200000" flipH="1">
            <a:off x="2450323" y="3272440"/>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7222" name="TextBox 165"/>
          <p:cNvSpPr txBox="1">
            <a:spLocks noChangeArrowheads="1"/>
          </p:cNvSpPr>
          <p:nvPr/>
        </p:nvSpPr>
        <p:spPr bwMode="auto">
          <a:xfrm rot="5400000" flipH="1">
            <a:off x="-1825400" y="3262916"/>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57" name="TextBox 56"/>
          <p:cNvSpPr txBox="1"/>
          <p:nvPr/>
        </p:nvSpPr>
        <p:spPr>
          <a:xfrm>
            <a:off x="2259872" y="2264338"/>
            <a:ext cx="777875" cy="369888"/>
          </a:xfrm>
          <a:prstGeom prst="rect">
            <a:avLst/>
          </a:prstGeom>
          <a:noFill/>
        </p:spPr>
        <p:txBody>
          <a:bodyPr wrap="none" lIns="0" tIns="0" rIns="0" bIns="0">
            <a:spAutoFit/>
          </a:bodyPr>
          <a:lstStyle/>
          <a:p>
            <a:pPr algn="ctr">
              <a:defRPr/>
            </a:pPr>
            <a:r>
              <a:rPr lang="en-US" sz="800" dirty="0">
                <a:latin typeface="+mn-lt"/>
              </a:rPr>
              <a:t>CRESTVIEW</a:t>
            </a:r>
          </a:p>
          <a:p>
            <a:pPr>
              <a:defRPr/>
            </a:pPr>
            <a:r>
              <a:rPr lang="en-US" sz="800" u="sng" dirty="0">
                <a:latin typeface="+mn-lt"/>
              </a:rPr>
              <a:t>115.9</a:t>
            </a:r>
            <a:r>
              <a:rPr lang="en-US" sz="800" dirty="0">
                <a:latin typeface="+mn-lt"/>
              </a:rPr>
              <a:t> CEW</a:t>
            </a:r>
          </a:p>
          <a:p>
            <a:pPr algn="ctr">
              <a:defRPr/>
            </a:pPr>
            <a:r>
              <a:rPr lang="en-US" sz="800" dirty="0">
                <a:latin typeface="+mn-lt"/>
              </a:rPr>
              <a:t>Chan 106</a:t>
            </a:r>
          </a:p>
        </p:txBody>
      </p:sp>
      <p:sp>
        <p:nvSpPr>
          <p:cNvPr id="58" name="Rectangle 57"/>
          <p:cNvSpPr/>
          <p:nvPr/>
        </p:nvSpPr>
        <p:spPr>
          <a:xfrm>
            <a:off x="2253519" y="2435770"/>
            <a:ext cx="914400" cy="3619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6"/>
          <p:cNvGrpSpPr/>
          <p:nvPr/>
        </p:nvGrpSpPr>
        <p:grpSpPr>
          <a:xfrm>
            <a:off x="2729775" y="2396100"/>
            <a:ext cx="326234" cy="105570"/>
            <a:chOff x="2729775" y="2482065"/>
            <a:chExt cx="326234" cy="105570"/>
          </a:xfrm>
        </p:grpSpPr>
        <p:cxnSp>
          <p:nvCxnSpPr>
            <p:cNvPr id="59" name="Straight Connector 58"/>
            <p:cNvCxnSpPr/>
            <p:nvPr/>
          </p:nvCxnSpPr>
          <p:spPr bwMode="auto">
            <a:xfrm>
              <a:off x="2729775" y="2492384"/>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bwMode="auto">
            <a:xfrm>
              <a:off x="2853336" y="2482066"/>
              <a:ext cx="23812" cy="206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1" name="Straight Connector 60"/>
            <p:cNvCxnSpPr/>
            <p:nvPr/>
          </p:nvCxnSpPr>
          <p:spPr bwMode="auto">
            <a:xfrm>
              <a:off x="2912338" y="2577316"/>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bwMode="auto">
            <a:xfrm>
              <a:off x="2729775" y="2566997"/>
              <a:ext cx="23813" cy="206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 name="Straight Connector 62"/>
            <p:cNvCxnSpPr/>
            <p:nvPr/>
          </p:nvCxnSpPr>
          <p:spPr bwMode="auto">
            <a:xfrm>
              <a:off x="2786926" y="2577316"/>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2729775" y="2522547"/>
              <a:ext cx="23812" cy="206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5" name="Straight Connector 64"/>
            <p:cNvCxnSpPr/>
            <p:nvPr/>
          </p:nvCxnSpPr>
          <p:spPr bwMode="auto">
            <a:xfrm>
              <a:off x="2908634" y="2492384"/>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bwMode="auto">
            <a:xfrm>
              <a:off x="3032196" y="2482065"/>
              <a:ext cx="23813" cy="206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7" name="Flowchart: Extract 136"/>
          <p:cNvSpPr/>
          <p:nvPr/>
        </p:nvSpPr>
        <p:spPr>
          <a:xfrm rot="10800000">
            <a:off x="3932041" y="4039948"/>
            <a:ext cx="150813" cy="127000"/>
          </a:xfrm>
          <a:prstGeom prst="flowChartExtra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Rectangle 137"/>
          <p:cNvSpPr/>
          <p:nvPr/>
        </p:nvSpPr>
        <p:spPr>
          <a:xfrm>
            <a:off x="3979666" y="4127260"/>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Rectangle 138"/>
          <p:cNvSpPr/>
          <p:nvPr/>
        </p:nvSpPr>
        <p:spPr>
          <a:xfrm rot="3370614">
            <a:off x="4039198" y="4023279"/>
            <a:ext cx="5715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ectangle 139"/>
          <p:cNvSpPr/>
          <p:nvPr/>
        </p:nvSpPr>
        <p:spPr>
          <a:xfrm rot="18192003">
            <a:off x="3922516" y="4022486"/>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p:nvPr/>
        </p:nvSpPr>
        <p:spPr>
          <a:xfrm>
            <a:off x="3657404" y="3782773"/>
            <a:ext cx="682625" cy="65246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2" name="Straight Connector 141"/>
          <p:cNvCxnSpPr/>
          <p:nvPr/>
        </p:nvCxnSpPr>
        <p:spPr>
          <a:xfrm>
            <a:off x="1941316" y="676035"/>
            <a:ext cx="0" cy="551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79519" y="1215223"/>
            <a:ext cx="0" cy="275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167009" y="715718"/>
            <a:ext cx="293350" cy="123111"/>
          </a:xfrm>
          <a:prstGeom prst="rect">
            <a:avLst/>
          </a:prstGeom>
          <a:noFill/>
        </p:spPr>
        <p:txBody>
          <a:bodyPr wrap="none" lIns="0" tIns="0" rIns="0" bIns="0">
            <a:spAutoFit/>
          </a:bodyPr>
          <a:lstStyle/>
          <a:p>
            <a:pPr>
              <a:defRPr/>
            </a:pPr>
            <a:r>
              <a:rPr lang="en-US" sz="800" dirty="0">
                <a:latin typeface="+mn-lt"/>
              </a:rPr>
              <a:t>MALSR</a:t>
            </a:r>
          </a:p>
        </p:txBody>
      </p:sp>
      <p:sp>
        <p:nvSpPr>
          <p:cNvPr id="119" name="Rectangle 118"/>
          <p:cNvSpPr/>
          <p:nvPr/>
        </p:nvSpPr>
        <p:spPr>
          <a:xfrm>
            <a:off x="1716987" y="1227923"/>
            <a:ext cx="1028212" cy="256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Arrow Connector 125"/>
          <p:cNvCxnSpPr/>
          <p:nvPr/>
        </p:nvCxnSpPr>
        <p:spPr>
          <a:xfrm flipH="1">
            <a:off x="377075" y="3101259"/>
            <a:ext cx="1386176" cy="196850"/>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1078138" y="3049491"/>
            <a:ext cx="1114542" cy="1856041"/>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7258" name="TextBox 38"/>
          <p:cNvSpPr txBox="1">
            <a:spLocks noChangeArrowheads="1"/>
          </p:cNvSpPr>
          <p:nvPr/>
        </p:nvSpPr>
        <p:spPr bwMode="auto">
          <a:xfrm rot="-449921">
            <a:off x="475580" y="3190698"/>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R-261</a:t>
            </a:r>
          </a:p>
        </p:txBody>
      </p:sp>
      <p:sp>
        <p:nvSpPr>
          <p:cNvPr id="7259" name="TextBox 38"/>
          <p:cNvSpPr txBox="1">
            <a:spLocks noChangeArrowheads="1"/>
          </p:cNvSpPr>
          <p:nvPr/>
        </p:nvSpPr>
        <p:spPr bwMode="auto">
          <a:xfrm rot="19569408">
            <a:off x="680142" y="3804392"/>
            <a:ext cx="329186" cy="153888"/>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1000" dirty="0">
                <a:latin typeface="Calibri" pitchFamily="34" charset="0"/>
              </a:rPr>
              <a:t>R-240</a:t>
            </a:r>
          </a:p>
        </p:txBody>
      </p:sp>
      <p:sp>
        <p:nvSpPr>
          <p:cNvPr id="7260" name="TextBox 38"/>
          <p:cNvSpPr txBox="1">
            <a:spLocks noChangeArrowheads="1"/>
          </p:cNvSpPr>
          <p:nvPr/>
        </p:nvSpPr>
        <p:spPr bwMode="auto">
          <a:xfrm rot="-3600000">
            <a:off x="1081133" y="4655539"/>
            <a:ext cx="226024" cy="115416"/>
          </a:xfrm>
          <a:prstGeom prst="rect">
            <a:avLst/>
          </a:prstGeom>
          <a:solidFill>
            <a:schemeClr val="bg1"/>
          </a:solidFill>
          <a:ln w="9525">
            <a:solidFill>
              <a:schemeClr val="bg1"/>
            </a:solidFill>
            <a:miter lim="800000"/>
            <a:headEnd/>
            <a:tailEnd/>
          </a:ln>
        </p:spPr>
        <p:txBody>
          <a:bodyPr wrap="none" lIns="0" tIns="0" rIns="0" bIns="0">
            <a:spAutoFit/>
          </a:bodyPr>
          <a:lstStyle/>
          <a:p>
            <a:r>
              <a:rPr lang="en-US" sz="750" dirty="0">
                <a:latin typeface="Calibri" pitchFamily="34" charset="0"/>
              </a:rPr>
              <a:t>R-210</a:t>
            </a:r>
          </a:p>
        </p:txBody>
      </p:sp>
      <p:sp>
        <p:nvSpPr>
          <p:cNvPr id="7261" name="TextBox 38"/>
          <p:cNvSpPr txBox="1">
            <a:spLocks noChangeArrowheads="1"/>
          </p:cNvSpPr>
          <p:nvPr/>
        </p:nvSpPr>
        <p:spPr bwMode="auto">
          <a:xfrm rot="-3660000">
            <a:off x="1700933" y="3529081"/>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R-210</a:t>
            </a:r>
          </a:p>
        </p:txBody>
      </p:sp>
      <p:sp>
        <p:nvSpPr>
          <p:cNvPr id="7263" name="TextBox 48"/>
          <p:cNvSpPr txBox="1">
            <a:spLocks noChangeArrowheads="1"/>
          </p:cNvSpPr>
          <p:nvPr/>
        </p:nvSpPr>
        <p:spPr bwMode="auto">
          <a:xfrm>
            <a:off x="1900054" y="3921407"/>
            <a:ext cx="325410"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(IAF)</a:t>
            </a:r>
          </a:p>
          <a:p>
            <a:pPr algn="ctr"/>
            <a:r>
              <a:rPr lang="en-US" sz="800" dirty="0">
                <a:latin typeface="Calibri" pitchFamily="34" charset="0"/>
              </a:rPr>
              <a:t>MADEN</a:t>
            </a:r>
          </a:p>
          <a:p>
            <a:pPr algn="ctr"/>
            <a:r>
              <a:rPr lang="en-US" sz="800" dirty="0">
                <a:latin typeface="Calibri" pitchFamily="34" charset="0"/>
              </a:rPr>
              <a:t>CEW  5</a:t>
            </a:r>
          </a:p>
        </p:txBody>
      </p:sp>
      <p:sp>
        <p:nvSpPr>
          <p:cNvPr id="134" name="TextBox 133"/>
          <p:cNvSpPr txBox="1"/>
          <p:nvPr/>
        </p:nvSpPr>
        <p:spPr>
          <a:xfrm>
            <a:off x="3871716" y="3876435"/>
            <a:ext cx="285750" cy="123825"/>
          </a:xfrm>
          <a:prstGeom prst="rect">
            <a:avLst/>
          </a:prstGeom>
          <a:noFill/>
          <a:ln>
            <a:solidFill>
              <a:schemeClr val="tx1"/>
            </a:solidFill>
          </a:ln>
        </p:spPr>
        <p:txBody>
          <a:bodyPr lIns="0" tIns="0" rIns="0" bIns="0">
            <a:spAutoFit/>
          </a:bodyPr>
          <a:lstStyle/>
          <a:p>
            <a:pPr algn="ctr">
              <a:defRPr/>
            </a:pPr>
            <a:r>
              <a:rPr lang="en-US" sz="800" dirty="0">
                <a:latin typeface="+mn-lt"/>
              </a:rPr>
              <a:t>2300</a:t>
            </a:r>
          </a:p>
        </p:txBody>
      </p:sp>
      <p:cxnSp>
        <p:nvCxnSpPr>
          <p:cNvPr id="174" name="Straight Connector 173"/>
          <p:cNvCxnSpPr/>
          <p:nvPr/>
        </p:nvCxnSpPr>
        <p:spPr>
          <a:xfrm flipH="1">
            <a:off x="2144255" y="2714397"/>
            <a:ext cx="1053" cy="5640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069108" y="2712016"/>
            <a:ext cx="8472" cy="440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868030" y="3087991"/>
            <a:ext cx="393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868030" y="3030841"/>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rot="1374088">
            <a:off x="3634167" y="3725339"/>
            <a:ext cx="725633" cy="721990"/>
          </a:xfrm>
          <a:prstGeom prst="rect">
            <a:avLst/>
          </a:prstGeom>
          <a:noFill/>
        </p:spPr>
        <p:txBody>
          <a:bodyPr spcFirstLastPara="1">
            <a:prstTxWarp prst="textArchUp">
              <a:avLst/>
            </a:prstTxWarp>
            <a:spAutoFit/>
          </a:bodyPr>
          <a:lstStyle/>
          <a:p>
            <a:pPr fontAlgn="auto">
              <a:spcBef>
                <a:spcPts val="0"/>
              </a:spcBef>
              <a:spcAft>
                <a:spcPts val="0"/>
              </a:spcAft>
              <a:defRPr/>
            </a:pPr>
            <a:r>
              <a:rPr lang="en-US" sz="1000" dirty="0">
                <a:latin typeface="+mn-lt"/>
                <a:cs typeface="+mn-cs"/>
              </a:rPr>
              <a:t>MSA CEW 25NM</a:t>
            </a:r>
          </a:p>
        </p:txBody>
      </p:sp>
      <p:grpSp>
        <p:nvGrpSpPr>
          <p:cNvPr id="11" name="Group 10"/>
          <p:cNvGrpSpPr/>
          <p:nvPr/>
        </p:nvGrpSpPr>
        <p:grpSpPr>
          <a:xfrm>
            <a:off x="1584460" y="2412491"/>
            <a:ext cx="390112" cy="246221"/>
            <a:chOff x="1675144" y="2384168"/>
            <a:chExt cx="390112" cy="246221"/>
          </a:xfrm>
        </p:grpSpPr>
        <p:sp>
          <p:nvSpPr>
            <p:cNvPr id="180" name="TextBox 48"/>
            <p:cNvSpPr txBox="1">
              <a:spLocks noChangeArrowheads="1"/>
            </p:cNvSpPr>
            <p:nvPr/>
          </p:nvSpPr>
          <p:spPr bwMode="auto">
            <a:xfrm>
              <a:off x="1675144" y="2384168"/>
              <a:ext cx="368691" cy="24622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CANDY</a:t>
              </a:r>
            </a:p>
            <a:p>
              <a:pPr algn="ctr"/>
              <a:r>
                <a:rPr lang="en-US" sz="800" dirty="0">
                  <a:latin typeface="Calibri" pitchFamily="34" charset="0"/>
                </a:rPr>
                <a:t>CEW  0.5</a:t>
              </a:r>
            </a:p>
          </p:txBody>
        </p:sp>
        <p:sp>
          <p:nvSpPr>
            <p:cNvPr id="181" name="Flowchart: Delay 180"/>
            <p:cNvSpPr/>
            <p:nvPr/>
          </p:nvSpPr>
          <p:spPr>
            <a:xfrm>
              <a:off x="1908240" y="2507279"/>
              <a:ext cx="157016" cy="119827"/>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1844362" y="2701089"/>
            <a:ext cx="98420" cy="2743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Arc 184"/>
          <p:cNvSpPr/>
          <p:nvPr/>
        </p:nvSpPr>
        <p:spPr>
          <a:xfrm rot="2972032">
            <a:off x="1898752" y="2985578"/>
            <a:ext cx="525034" cy="498062"/>
          </a:xfrm>
          <a:prstGeom prst="arc">
            <a:avLst>
              <a:gd name="adj1" fmla="val 15626365"/>
              <a:gd name="adj2" fmla="val 322899"/>
            </a:avLst>
          </a:prstGeom>
          <a:ln w="63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p:cNvGrpSpPr/>
          <p:nvPr/>
        </p:nvGrpSpPr>
        <p:grpSpPr>
          <a:xfrm>
            <a:off x="925121" y="2570208"/>
            <a:ext cx="325202" cy="369332"/>
            <a:chOff x="1015805" y="2656173"/>
            <a:chExt cx="325202" cy="369332"/>
          </a:xfrm>
        </p:grpSpPr>
        <p:sp>
          <p:nvSpPr>
            <p:cNvPr id="186" name="TextBox 48"/>
            <p:cNvSpPr txBox="1">
              <a:spLocks noChangeArrowheads="1"/>
            </p:cNvSpPr>
            <p:nvPr/>
          </p:nvSpPr>
          <p:spPr bwMode="auto">
            <a:xfrm>
              <a:off x="1015805" y="2656173"/>
              <a:ext cx="291747" cy="369332"/>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(FAF)</a:t>
              </a:r>
            </a:p>
            <a:p>
              <a:pPr algn="ctr"/>
              <a:r>
                <a:rPr lang="en-US" sz="800" dirty="0">
                  <a:latin typeface="Calibri" pitchFamily="34" charset="0"/>
                </a:rPr>
                <a:t>BARBI</a:t>
              </a:r>
            </a:p>
            <a:p>
              <a:pPr algn="ctr"/>
              <a:r>
                <a:rPr lang="en-US" sz="800" dirty="0">
                  <a:latin typeface="Calibri" pitchFamily="34" charset="0"/>
                </a:rPr>
                <a:t>CEW  3</a:t>
              </a:r>
            </a:p>
          </p:txBody>
        </p:sp>
        <p:sp>
          <p:nvSpPr>
            <p:cNvPr id="190" name="Flowchart: Delay 189"/>
            <p:cNvSpPr/>
            <p:nvPr/>
          </p:nvSpPr>
          <p:spPr>
            <a:xfrm>
              <a:off x="1236755" y="2902694"/>
              <a:ext cx="104252" cy="109075"/>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Flowchart: Delay 190"/>
          <p:cNvSpPr/>
          <p:nvPr/>
        </p:nvSpPr>
        <p:spPr>
          <a:xfrm>
            <a:off x="2135528" y="4169329"/>
            <a:ext cx="100442" cy="11745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Arc 191"/>
          <p:cNvSpPr/>
          <p:nvPr/>
        </p:nvSpPr>
        <p:spPr>
          <a:xfrm rot="11358446">
            <a:off x="1105727" y="2240900"/>
            <a:ext cx="2025860" cy="1877250"/>
          </a:xfrm>
          <a:prstGeom prst="arc">
            <a:avLst>
              <a:gd name="adj1" fmla="val 17344060"/>
              <a:gd name="adj2" fmla="val 2124912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rot="10800000">
            <a:off x="2248184" y="2268909"/>
            <a:ext cx="833765" cy="622482"/>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522917 h 1010302"/>
              <a:gd name="connsiteX1" fmla="*/ 66794 w 917209"/>
              <a:gd name="connsiteY1" fmla="*/ 522917 h 1010302"/>
              <a:gd name="connsiteX2" fmla="*/ 2878 w 917209"/>
              <a:gd name="connsiteY2" fmla="*/ 604848 h 1010302"/>
              <a:gd name="connsiteX3" fmla="*/ 2284 w 917209"/>
              <a:gd name="connsiteY3" fmla="*/ 917533 h 1010302"/>
              <a:gd name="connsiteX4" fmla="*/ 66309 w 917209"/>
              <a:gd name="connsiteY4" fmla="*/ 1009808 h 1010302"/>
              <a:gd name="connsiteX5" fmla="*/ 851367 w 917209"/>
              <a:gd name="connsiteY5" fmla="*/ 1008025 h 1010302"/>
              <a:gd name="connsiteX6" fmla="*/ 914951 w 917209"/>
              <a:gd name="connsiteY6" fmla="*/ 925209 h 1010302"/>
              <a:gd name="connsiteX7" fmla="*/ 914952 w 917209"/>
              <a:gd name="connsiteY7" fmla="*/ 584836 h 1010302"/>
              <a:gd name="connsiteX8" fmla="*/ 854714 w 917209"/>
              <a:gd name="connsiteY8" fmla="*/ 522919 h 1010302"/>
              <a:gd name="connsiteX9" fmla="*/ 592420 w 917209"/>
              <a:gd name="connsiteY9" fmla="*/ 522917 h 1010302"/>
              <a:gd name="connsiteX10" fmla="*/ 417365 w 917209"/>
              <a:gd name="connsiteY10" fmla="*/ 0 h 1010302"/>
              <a:gd name="connsiteX11" fmla="*/ 540879 w 917209"/>
              <a:gd name="connsiteY11" fmla="*/ 522917 h 1010302"/>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23379 w 917209"/>
              <a:gd name="connsiteY10" fmla="*/ 0 h 853624"/>
              <a:gd name="connsiteX11" fmla="*/ 540879 w 917209"/>
              <a:gd name="connsiteY11" fmla="*/ 366239 h 853624"/>
              <a:gd name="connsiteX0" fmla="*/ 538814 w 913110"/>
              <a:gd name="connsiteY0" fmla="*/ 366239 h 853130"/>
              <a:gd name="connsiteX1" fmla="*/ 64729 w 913110"/>
              <a:gd name="connsiteY1" fmla="*/ 366239 h 853130"/>
              <a:gd name="connsiteX2" fmla="*/ 813 w 913110"/>
              <a:gd name="connsiteY2" fmla="*/ 448170 h 853130"/>
              <a:gd name="connsiteX3" fmla="*/ 219 w 913110"/>
              <a:gd name="connsiteY3" fmla="*/ 760855 h 853130"/>
              <a:gd name="connsiteX4" fmla="*/ 64244 w 913110"/>
              <a:gd name="connsiteY4" fmla="*/ 853130 h 853130"/>
              <a:gd name="connsiteX5" fmla="*/ 849302 w 913110"/>
              <a:gd name="connsiteY5" fmla="*/ 851347 h 853130"/>
              <a:gd name="connsiteX6" fmla="*/ 912886 w 913110"/>
              <a:gd name="connsiteY6" fmla="*/ 768531 h 853130"/>
              <a:gd name="connsiteX7" fmla="*/ 912887 w 913110"/>
              <a:gd name="connsiteY7" fmla="*/ 428158 h 853130"/>
              <a:gd name="connsiteX8" fmla="*/ 852649 w 913110"/>
              <a:gd name="connsiteY8" fmla="*/ 366241 h 853130"/>
              <a:gd name="connsiteX9" fmla="*/ 590355 w 913110"/>
              <a:gd name="connsiteY9" fmla="*/ 366239 h 853130"/>
              <a:gd name="connsiteX10" fmla="*/ 821314 w 913110"/>
              <a:gd name="connsiteY10" fmla="*/ 0 h 853130"/>
              <a:gd name="connsiteX11" fmla="*/ 538814 w 913110"/>
              <a:gd name="connsiteY11" fmla="*/ 366239 h 853130"/>
              <a:gd name="connsiteX0" fmla="*/ 538813 w 932848"/>
              <a:gd name="connsiteY0" fmla="*/ 366239 h 855985"/>
              <a:gd name="connsiteX1" fmla="*/ 64728 w 932848"/>
              <a:gd name="connsiteY1" fmla="*/ 366239 h 855985"/>
              <a:gd name="connsiteX2" fmla="*/ 812 w 932848"/>
              <a:gd name="connsiteY2" fmla="*/ 448170 h 855985"/>
              <a:gd name="connsiteX3" fmla="*/ 218 w 932848"/>
              <a:gd name="connsiteY3" fmla="*/ 760855 h 855985"/>
              <a:gd name="connsiteX4" fmla="*/ 64243 w 932848"/>
              <a:gd name="connsiteY4" fmla="*/ 849864 h 855985"/>
              <a:gd name="connsiteX5" fmla="*/ 849301 w 932848"/>
              <a:gd name="connsiteY5" fmla="*/ 851347 h 855985"/>
              <a:gd name="connsiteX6" fmla="*/ 912885 w 932848"/>
              <a:gd name="connsiteY6" fmla="*/ 768531 h 855985"/>
              <a:gd name="connsiteX7" fmla="*/ 912886 w 932848"/>
              <a:gd name="connsiteY7" fmla="*/ 428158 h 855985"/>
              <a:gd name="connsiteX8" fmla="*/ 852648 w 932848"/>
              <a:gd name="connsiteY8" fmla="*/ 366241 h 855985"/>
              <a:gd name="connsiteX9" fmla="*/ 590354 w 932848"/>
              <a:gd name="connsiteY9" fmla="*/ 366239 h 855985"/>
              <a:gd name="connsiteX10" fmla="*/ 821313 w 932848"/>
              <a:gd name="connsiteY10" fmla="*/ 0 h 855985"/>
              <a:gd name="connsiteX11" fmla="*/ 538813 w 932848"/>
              <a:gd name="connsiteY11" fmla="*/ 366239 h 855985"/>
              <a:gd name="connsiteX0" fmla="*/ 538813 w 913109"/>
              <a:gd name="connsiteY0" fmla="*/ 366239 h 866000"/>
              <a:gd name="connsiteX1" fmla="*/ 64728 w 913109"/>
              <a:gd name="connsiteY1" fmla="*/ 366239 h 866000"/>
              <a:gd name="connsiteX2" fmla="*/ 812 w 913109"/>
              <a:gd name="connsiteY2" fmla="*/ 448170 h 866000"/>
              <a:gd name="connsiteX3" fmla="*/ 218 w 913109"/>
              <a:gd name="connsiteY3" fmla="*/ 760855 h 866000"/>
              <a:gd name="connsiteX4" fmla="*/ 64243 w 913109"/>
              <a:gd name="connsiteY4" fmla="*/ 849864 h 866000"/>
              <a:gd name="connsiteX5" fmla="*/ 849301 w 913109"/>
              <a:gd name="connsiteY5" fmla="*/ 851347 h 866000"/>
              <a:gd name="connsiteX6" fmla="*/ 912885 w 913109"/>
              <a:gd name="connsiteY6" fmla="*/ 768531 h 866000"/>
              <a:gd name="connsiteX7" fmla="*/ 912886 w 913109"/>
              <a:gd name="connsiteY7" fmla="*/ 428158 h 866000"/>
              <a:gd name="connsiteX8" fmla="*/ 852648 w 913109"/>
              <a:gd name="connsiteY8" fmla="*/ 366241 h 866000"/>
              <a:gd name="connsiteX9" fmla="*/ 590354 w 913109"/>
              <a:gd name="connsiteY9" fmla="*/ 366239 h 866000"/>
              <a:gd name="connsiteX10" fmla="*/ 821313 w 913109"/>
              <a:gd name="connsiteY10" fmla="*/ 0 h 866000"/>
              <a:gd name="connsiteX11" fmla="*/ 538813 w 913109"/>
              <a:gd name="connsiteY11" fmla="*/ 366239 h 866000"/>
              <a:gd name="connsiteX0" fmla="*/ 538813 w 913109"/>
              <a:gd name="connsiteY0" fmla="*/ 366239 h 853361"/>
              <a:gd name="connsiteX1" fmla="*/ 64728 w 913109"/>
              <a:gd name="connsiteY1" fmla="*/ 366239 h 853361"/>
              <a:gd name="connsiteX2" fmla="*/ 812 w 913109"/>
              <a:gd name="connsiteY2" fmla="*/ 448170 h 853361"/>
              <a:gd name="connsiteX3" fmla="*/ 218 w 913109"/>
              <a:gd name="connsiteY3" fmla="*/ 760855 h 853361"/>
              <a:gd name="connsiteX4" fmla="*/ 64243 w 913109"/>
              <a:gd name="connsiteY4" fmla="*/ 849864 h 853361"/>
              <a:gd name="connsiteX5" fmla="*/ 849301 w 913109"/>
              <a:gd name="connsiteY5" fmla="*/ 851347 h 853361"/>
              <a:gd name="connsiteX6" fmla="*/ 912885 w 913109"/>
              <a:gd name="connsiteY6" fmla="*/ 768531 h 853361"/>
              <a:gd name="connsiteX7" fmla="*/ 912886 w 913109"/>
              <a:gd name="connsiteY7" fmla="*/ 428158 h 853361"/>
              <a:gd name="connsiteX8" fmla="*/ 852648 w 913109"/>
              <a:gd name="connsiteY8" fmla="*/ 366241 h 853361"/>
              <a:gd name="connsiteX9" fmla="*/ 590354 w 913109"/>
              <a:gd name="connsiteY9" fmla="*/ 366239 h 853361"/>
              <a:gd name="connsiteX10" fmla="*/ 821313 w 913109"/>
              <a:gd name="connsiteY10" fmla="*/ 0 h 853361"/>
              <a:gd name="connsiteX11" fmla="*/ 538813 w 913109"/>
              <a:gd name="connsiteY11" fmla="*/ 366239 h 853361"/>
              <a:gd name="connsiteX0" fmla="*/ 538813 w 913109"/>
              <a:gd name="connsiteY0" fmla="*/ 366239 h 855986"/>
              <a:gd name="connsiteX1" fmla="*/ 64728 w 913109"/>
              <a:gd name="connsiteY1" fmla="*/ 366239 h 855986"/>
              <a:gd name="connsiteX2" fmla="*/ 812 w 913109"/>
              <a:gd name="connsiteY2" fmla="*/ 448170 h 855986"/>
              <a:gd name="connsiteX3" fmla="*/ 218 w 913109"/>
              <a:gd name="connsiteY3" fmla="*/ 760855 h 855986"/>
              <a:gd name="connsiteX4" fmla="*/ 64243 w 913109"/>
              <a:gd name="connsiteY4" fmla="*/ 849864 h 855986"/>
              <a:gd name="connsiteX5" fmla="*/ 849301 w 913109"/>
              <a:gd name="connsiteY5" fmla="*/ 851347 h 855986"/>
              <a:gd name="connsiteX6" fmla="*/ 912885 w 913109"/>
              <a:gd name="connsiteY6" fmla="*/ 768531 h 855986"/>
              <a:gd name="connsiteX7" fmla="*/ 912886 w 913109"/>
              <a:gd name="connsiteY7" fmla="*/ 428158 h 855986"/>
              <a:gd name="connsiteX8" fmla="*/ 852648 w 913109"/>
              <a:gd name="connsiteY8" fmla="*/ 366241 h 855986"/>
              <a:gd name="connsiteX9" fmla="*/ 590354 w 913109"/>
              <a:gd name="connsiteY9" fmla="*/ 366239 h 855986"/>
              <a:gd name="connsiteX10" fmla="*/ 821313 w 913109"/>
              <a:gd name="connsiteY10" fmla="*/ 0 h 855986"/>
              <a:gd name="connsiteX11" fmla="*/ 538813 w 913109"/>
              <a:gd name="connsiteY11" fmla="*/ 366239 h 855986"/>
              <a:gd name="connsiteX0" fmla="*/ 538813 w 913109"/>
              <a:gd name="connsiteY0" fmla="*/ 366239 h 853744"/>
              <a:gd name="connsiteX1" fmla="*/ 64728 w 913109"/>
              <a:gd name="connsiteY1" fmla="*/ 366239 h 853744"/>
              <a:gd name="connsiteX2" fmla="*/ 812 w 913109"/>
              <a:gd name="connsiteY2" fmla="*/ 448170 h 853744"/>
              <a:gd name="connsiteX3" fmla="*/ 218 w 913109"/>
              <a:gd name="connsiteY3" fmla="*/ 760855 h 853744"/>
              <a:gd name="connsiteX4" fmla="*/ 64243 w 913109"/>
              <a:gd name="connsiteY4" fmla="*/ 849864 h 853744"/>
              <a:gd name="connsiteX5" fmla="*/ 849301 w 913109"/>
              <a:gd name="connsiteY5" fmla="*/ 851347 h 853744"/>
              <a:gd name="connsiteX6" fmla="*/ 912885 w 913109"/>
              <a:gd name="connsiteY6" fmla="*/ 768531 h 853744"/>
              <a:gd name="connsiteX7" fmla="*/ 912886 w 913109"/>
              <a:gd name="connsiteY7" fmla="*/ 428158 h 853744"/>
              <a:gd name="connsiteX8" fmla="*/ 852648 w 913109"/>
              <a:gd name="connsiteY8" fmla="*/ 366241 h 853744"/>
              <a:gd name="connsiteX9" fmla="*/ 590354 w 913109"/>
              <a:gd name="connsiteY9" fmla="*/ 366239 h 853744"/>
              <a:gd name="connsiteX10" fmla="*/ 821313 w 913109"/>
              <a:gd name="connsiteY10" fmla="*/ 0 h 853744"/>
              <a:gd name="connsiteX11" fmla="*/ 538813 w 913109"/>
              <a:gd name="connsiteY11" fmla="*/ 366239 h 853744"/>
              <a:gd name="connsiteX0" fmla="*/ 538813 w 913109"/>
              <a:gd name="connsiteY0" fmla="*/ 366239 h 855985"/>
              <a:gd name="connsiteX1" fmla="*/ 64728 w 913109"/>
              <a:gd name="connsiteY1" fmla="*/ 366239 h 855985"/>
              <a:gd name="connsiteX2" fmla="*/ 812 w 913109"/>
              <a:gd name="connsiteY2" fmla="*/ 448170 h 855985"/>
              <a:gd name="connsiteX3" fmla="*/ 218 w 913109"/>
              <a:gd name="connsiteY3" fmla="*/ 760855 h 855985"/>
              <a:gd name="connsiteX4" fmla="*/ 64243 w 913109"/>
              <a:gd name="connsiteY4" fmla="*/ 849864 h 855985"/>
              <a:gd name="connsiteX5" fmla="*/ 849301 w 913109"/>
              <a:gd name="connsiteY5" fmla="*/ 851347 h 855985"/>
              <a:gd name="connsiteX6" fmla="*/ 912885 w 913109"/>
              <a:gd name="connsiteY6" fmla="*/ 768531 h 855985"/>
              <a:gd name="connsiteX7" fmla="*/ 912886 w 913109"/>
              <a:gd name="connsiteY7" fmla="*/ 428158 h 855985"/>
              <a:gd name="connsiteX8" fmla="*/ 852648 w 913109"/>
              <a:gd name="connsiteY8" fmla="*/ 366241 h 855985"/>
              <a:gd name="connsiteX9" fmla="*/ 590354 w 913109"/>
              <a:gd name="connsiteY9" fmla="*/ 366239 h 855985"/>
              <a:gd name="connsiteX10" fmla="*/ 821313 w 913109"/>
              <a:gd name="connsiteY10" fmla="*/ 0 h 855985"/>
              <a:gd name="connsiteX11" fmla="*/ 538813 w 913109"/>
              <a:gd name="connsiteY11" fmla="*/ 366239 h 855985"/>
              <a:gd name="connsiteX0" fmla="*/ 538813 w 913109"/>
              <a:gd name="connsiteY0" fmla="*/ 366239 h 853600"/>
              <a:gd name="connsiteX1" fmla="*/ 64728 w 913109"/>
              <a:gd name="connsiteY1" fmla="*/ 366239 h 853600"/>
              <a:gd name="connsiteX2" fmla="*/ 812 w 913109"/>
              <a:gd name="connsiteY2" fmla="*/ 448170 h 853600"/>
              <a:gd name="connsiteX3" fmla="*/ 218 w 913109"/>
              <a:gd name="connsiteY3" fmla="*/ 760855 h 853600"/>
              <a:gd name="connsiteX4" fmla="*/ 64243 w 913109"/>
              <a:gd name="connsiteY4" fmla="*/ 849864 h 853600"/>
              <a:gd name="connsiteX5" fmla="*/ 849301 w 913109"/>
              <a:gd name="connsiteY5" fmla="*/ 851347 h 853600"/>
              <a:gd name="connsiteX6" fmla="*/ 912885 w 913109"/>
              <a:gd name="connsiteY6" fmla="*/ 768531 h 853600"/>
              <a:gd name="connsiteX7" fmla="*/ 912886 w 913109"/>
              <a:gd name="connsiteY7" fmla="*/ 428158 h 853600"/>
              <a:gd name="connsiteX8" fmla="*/ 852648 w 913109"/>
              <a:gd name="connsiteY8" fmla="*/ 366241 h 853600"/>
              <a:gd name="connsiteX9" fmla="*/ 590354 w 913109"/>
              <a:gd name="connsiteY9" fmla="*/ 366239 h 853600"/>
              <a:gd name="connsiteX10" fmla="*/ 821313 w 913109"/>
              <a:gd name="connsiteY10" fmla="*/ 0 h 853600"/>
              <a:gd name="connsiteX11" fmla="*/ 538813 w 913109"/>
              <a:gd name="connsiteY11" fmla="*/ 366239 h 853600"/>
              <a:gd name="connsiteX0" fmla="*/ 538813 w 913109"/>
              <a:gd name="connsiteY0" fmla="*/ 366239 h 855985"/>
              <a:gd name="connsiteX1" fmla="*/ 64728 w 913109"/>
              <a:gd name="connsiteY1" fmla="*/ 366239 h 855985"/>
              <a:gd name="connsiteX2" fmla="*/ 812 w 913109"/>
              <a:gd name="connsiteY2" fmla="*/ 448170 h 855985"/>
              <a:gd name="connsiteX3" fmla="*/ 218 w 913109"/>
              <a:gd name="connsiteY3" fmla="*/ 760855 h 855985"/>
              <a:gd name="connsiteX4" fmla="*/ 64243 w 913109"/>
              <a:gd name="connsiteY4" fmla="*/ 849864 h 855985"/>
              <a:gd name="connsiteX5" fmla="*/ 849301 w 913109"/>
              <a:gd name="connsiteY5" fmla="*/ 851347 h 855985"/>
              <a:gd name="connsiteX6" fmla="*/ 912885 w 913109"/>
              <a:gd name="connsiteY6" fmla="*/ 768531 h 855985"/>
              <a:gd name="connsiteX7" fmla="*/ 912886 w 913109"/>
              <a:gd name="connsiteY7" fmla="*/ 428158 h 855985"/>
              <a:gd name="connsiteX8" fmla="*/ 852648 w 913109"/>
              <a:gd name="connsiteY8" fmla="*/ 366241 h 855985"/>
              <a:gd name="connsiteX9" fmla="*/ 590354 w 913109"/>
              <a:gd name="connsiteY9" fmla="*/ 366239 h 855985"/>
              <a:gd name="connsiteX10" fmla="*/ 821313 w 913109"/>
              <a:gd name="connsiteY10" fmla="*/ 0 h 855985"/>
              <a:gd name="connsiteX11" fmla="*/ 538813 w 913109"/>
              <a:gd name="connsiteY11" fmla="*/ 366239 h 855985"/>
              <a:gd name="connsiteX0" fmla="*/ 538813 w 913109"/>
              <a:gd name="connsiteY0" fmla="*/ 366239 h 855984"/>
              <a:gd name="connsiteX1" fmla="*/ 64728 w 913109"/>
              <a:gd name="connsiteY1" fmla="*/ 366239 h 855984"/>
              <a:gd name="connsiteX2" fmla="*/ 812 w 913109"/>
              <a:gd name="connsiteY2" fmla="*/ 448170 h 855984"/>
              <a:gd name="connsiteX3" fmla="*/ 218 w 913109"/>
              <a:gd name="connsiteY3" fmla="*/ 760855 h 855984"/>
              <a:gd name="connsiteX4" fmla="*/ 64243 w 913109"/>
              <a:gd name="connsiteY4" fmla="*/ 849864 h 855984"/>
              <a:gd name="connsiteX5" fmla="*/ 849301 w 913109"/>
              <a:gd name="connsiteY5" fmla="*/ 851348 h 855984"/>
              <a:gd name="connsiteX6" fmla="*/ 912885 w 913109"/>
              <a:gd name="connsiteY6" fmla="*/ 768531 h 855984"/>
              <a:gd name="connsiteX7" fmla="*/ 912886 w 913109"/>
              <a:gd name="connsiteY7" fmla="*/ 428158 h 855984"/>
              <a:gd name="connsiteX8" fmla="*/ 852648 w 913109"/>
              <a:gd name="connsiteY8" fmla="*/ 366241 h 855984"/>
              <a:gd name="connsiteX9" fmla="*/ 590354 w 913109"/>
              <a:gd name="connsiteY9" fmla="*/ 366239 h 855984"/>
              <a:gd name="connsiteX10" fmla="*/ 821313 w 913109"/>
              <a:gd name="connsiteY10" fmla="*/ 0 h 855984"/>
              <a:gd name="connsiteX11" fmla="*/ 538813 w 913109"/>
              <a:gd name="connsiteY11" fmla="*/ 366239 h 855984"/>
              <a:gd name="connsiteX0" fmla="*/ 538813 w 913109"/>
              <a:gd name="connsiteY0" fmla="*/ 366239 h 853813"/>
              <a:gd name="connsiteX1" fmla="*/ 64728 w 913109"/>
              <a:gd name="connsiteY1" fmla="*/ 366239 h 853813"/>
              <a:gd name="connsiteX2" fmla="*/ 812 w 913109"/>
              <a:gd name="connsiteY2" fmla="*/ 448170 h 853813"/>
              <a:gd name="connsiteX3" fmla="*/ 218 w 913109"/>
              <a:gd name="connsiteY3" fmla="*/ 760855 h 853813"/>
              <a:gd name="connsiteX4" fmla="*/ 64243 w 913109"/>
              <a:gd name="connsiteY4" fmla="*/ 849864 h 853813"/>
              <a:gd name="connsiteX5" fmla="*/ 849301 w 913109"/>
              <a:gd name="connsiteY5" fmla="*/ 851348 h 853813"/>
              <a:gd name="connsiteX6" fmla="*/ 912885 w 913109"/>
              <a:gd name="connsiteY6" fmla="*/ 768531 h 853813"/>
              <a:gd name="connsiteX7" fmla="*/ 912886 w 913109"/>
              <a:gd name="connsiteY7" fmla="*/ 428158 h 853813"/>
              <a:gd name="connsiteX8" fmla="*/ 852648 w 913109"/>
              <a:gd name="connsiteY8" fmla="*/ 366241 h 853813"/>
              <a:gd name="connsiteX9" fmla="*/ 590354 w 913109"/>
              <a:gd name="connsiteY9" fmla="*/ 366239 h 853813"/>
              <a:gd name="connsiteX10" fmla="*/ 821313 w 913109"/>
              <a:gd name="connsiteY10" fmla="*/ 0 h 853813"/>
              <a:gd name="connsiteX11" fmla="*/ 538813 w 913109"/>
              <a:gd name="connsiteY11" fmla="*/ 366239 h 853813"/>
              <a:gd name="connsiteX0" fmla="*/ 550009 w 924305"/>
              <a:gd name="connsiteY0" fmla="*/ 366239 h 853813"/>
              <a:gd name="connsiteX1" fmla="*/ 75924 w 924305"/>
              <a:gd name="connsiteY1" fmla="*/ 366239 h 853813"/>
              <a:gd name="connsiteX2" fmla="*/ 12008 w 924305"/>
              <a:gd name="connsiteY2" fmla="*/ 448170 h 853813"/>
              <a:gd name="connsiteX3" fmla="*/ 11414 w 924305"/>
              <a:gd name="connsiteY3" fmla="*/ 760855 h 853813"/>
              <a:gd name="connsiteX4" fmla="*/ 75439 w 924305"/>
              <a:gd name="connsiteY4" fmla="*/ 849864 h 853813"/>
              <a:gd name="connsiteX5" fmla="*/ 860497 w 924305"/>
              <a:gd name="connsiteY5" fmla="*/ 851348 h 853813"/>
              <a:gd name="connsiteX6" fmla="*/ 924081 w 924305"/>
              <a:gd name="connsiteY6" fmla="*/ 768531 h 853813"/>
              <a:gd name="connsiteX7" fmla="*/ 924082 w 924305"/>
              <a:gd name="connsiteY7" fmla="*/ 428158 h 853813"/>
              <a:gd name="connsiteX8" fmla="*/ 863844 w 924305"/>
              <a:gd name="connsiteY8" fmla="*/ 366241 h 853813"/>
              <a:gd name="connsiteX9" fmla="*/ 601550 w 924305"/>
              <a:gd name="connsiteY9" fmla="*/ 366239 h 853813"/>
              <a:gd name="connsiteX10" fmla="*/ 832509 w 924305"/>
              <a:gd name="connsiteY10" fmla="*/ 0 h 853813"/>
              <a:gd name="connsiteX11" fmla="*/ 550009 w 924305"/>
              <a:gd name="connsiteY11" fmla="*/ 366239 h 853813"/>
              <a:gd name="connsiteX0" fmla="*/ 538813 w 913109"/>
              <a:gd name="connsiteY0" fmla="*/ 366239 h 856638"/>
              <a:gd name="connsiteX1" fmla="*/ 64728 w 913109"/>
              <a:gd name="connsiteY1" fmla="*/ 366239 h 856638"/>
              <a:gd name="connsiteX2" fmla="*/ 812 w 913109"/>
              <a:gd name="connsiteY2" fmla="*/ 448170 h 856638"/>
              <a:gd name="connsiteX3" fmla="*/ 218 w 913109"/>
              <a:gd name="connsiteY3" fmla="*/ 760855 h 856638"/>
              <a:gd name="connsiteX4" fmla="*/ 64243 w 913109"/>
              <a:gd name="connsiteY4" fmla="*/ 849864 h 856638"/>
              <a:gd name="connsiteX5" fmla="*/ 849301 w 913109"/>
              <a:gd name="connsiteY5" fmla="*/ 851348 h 856638"/>
              <a:gd name="connsiteX6" fmla="*/ 912885 w 913109"/>
              <a:gd name="connsiteY6" fmla="*/ 768531 h 856638"/>
              <a:gd name="connsiteX7" fmla="*/ 912886 w 913109"/>
              <a:gd name="connsiteY7" fmla="*/ 428158 h 856638"/>
              <a:gd name="connsiteX8" fmla="*/ 852648 w 913109"/>
              <a:gd name="connsiteY8" fmla="*/ 366241 h 856638"/>
              <a:gd name="connsiteX9" fmla="*/ 590354 w 913109"/>
              <a:gd name="connsiteY9" fmla="*/ 366239 h 856638"/>
              <a:gd name="connsiteX10" fmla="*/ 821313 w 913109"/>
              <a:gd name="connsiteY10" fmla="*/ 0 h 856638"/>
              <a:gd name="connsiteX11" fmla="*/ 538813 w 913109"/>
              <a:gd name="connsiteY11" fmla="*/ 366239 h 856638"/>
              <a:gd name="connsiteX0" fmla="*/ 538813 w 913109"/>
              <a:gd name="connsiteY0" fmla="*/ 366239 h 851348"/>
              <a:gd name="connsiteX1" fmla="*/ 64728 w 913109"/>
              <a:gd name="connsiteY1" fmla="*/ 366239 h 851348"/>
              <a:gd name="connsiteX2" fmla="*/ 812 w 913109"/>
              <a:gd name="connsiteY2" fmla="*/ 448170 h 851348"/>
              <a:gd name="connsiteX3" fmla="*/ 218 w 913109"/>
              <a:gd name="connsiteY3" fmla="*/ 760855 h 851348"/>
              <a:gd name="connsiteX4" fmla="*/ 64243 w 913109"/>
              <a:gd name="connsiteY4" fmla="*/ 849864 h 851348"/>
              <a:gd name="connsiteX5" fmla="*/ 849301 w 913109"/>
              <a:gd name="connsiteY5" fmla="*/ 851348 h 851348"/>
              <a:gd name="connsiteX6" fmla="*/ 912885 w 913109"/>
              <a:gd name="connsiteY6" fmla="*/ 768531 h 851348"/>
              <a:gd name="connsiteX7" fmla="*/ 912886 w 913109"/>
              <a:gd name="connsiteY7" fmla="*/ 428158 h 851348"/>
              <a:gd name="connsiteX8" fmla="*/ 852648 w 913109"/>
              <a:gd name="connsiteY8" fmla="*/ 366241 h 851348"/>
              <a:gd name="connsiteX9" fmla="*/ 590354 w 913109"/>
              <a:gd name="connsiteY9" fmla="*/ 366239 h 851348"/>
              <a:gd name="connsiteX10" fmla="*/ 821313 w 913109"/>
              <a:gd name="connsiteY10" fmla="*/ 0 h 851348"/>
              <a:gd name="connsiteX11" fmla="*/ 538813 w 913109"/>
              <a:gd name="connsiteY11" fmla="*/ 366239 h 851348"/>
              <a:gd name="connsiteX0" fmla="*/ 538813 w 932848"/>
              <a:gd name="connsiteY0" fmla="*/ 366239 h 855732"/>
              <a:gd name="connsiteX1" fmla="*/ 64728 w 932848"/>
              <a:gd name="connsiteY1" fmla="*/ 366239 h 855732"/>
              <a:gd name="connsiteX2" fmla="*/ 812 w 932848"/>
              <a:gd name="connsiteY2" fmla="*/ 448170 h 855732"/>
              <a:gd name="connsiteX3" fmla="*/ 218 w 932848"/>
              <a:gd name="connsiteY3" fmla="*/ 760855 h 855732"/>
              <a:gd name="connsiteX4" fmla="*/ 64243 w 932848"/>
              <a:gd name="connsiteY4" fmla="*/ 843335 h 855732"/>
              <a:gd name="connsiteX5" fmla="*/ 849301 w 932848"/>
              <a:gd name="connsiteY5" fmla="*/ 851348 h 855732"/>
              <a:gd name="connsiteX6" fmla="*/ 912885 w 932848"/>
              <a:gd name="connsiteY6" fmla="*/ 768531 h 855732"/>
              <a:gd name="connsiteX7" fmla="*/ 912886 w 932848"/>
              <a:gd name="connsiteY7" fmla="*/ 428158 h 855732"/>
              <a:gd name="connsiteX8" fmla="*/ 852648 w 932848"/>
              <a:gd name="connsiteY8" fmla="*/ 366241 h 855732"/>
              <a:gd name="connsiteX9" fmla="*/ 590354 w 932848"/>
              <a:gd name="connsiteY9" fmla="*/ 366239 h 855732"/>
              <a:gd name="connsiteX10" fmla="*/ 821313 w 932848"/>
              <a:gd name="connsiteY10" fmla="*/ 0 h 855732"/>
              <a:gd name="connsiteX11" fmla="*/ 538813 w 932848"/>
              <a:gd name="connsiteY11" fmla="*/ 366239 h 855732"/>
              <a:gd name="connsiteX0" fmla="*/ 538813 w 932848"/>
              <a:gd name="connsiteY0" fmla="*/ 366239 h 857585"/>
              <a:gd name="connsiteX1" fmla="*/ 64728 w 932848"/>
              <a:gd name="connsiteY1" fmla="*/ 366239 h 857585"/>
              <a:gd name="connsiteX2" fmla="*/ 812 w 932848"/>
              <a:gd name="connsiteY2" fmla="*/ 448170 h 857585"/>
              <a:gd name="connsiteX3" fmla="*/ 218 w 932848"/>
              <a:gd name="connsiteY3" fmla="*/ 760855 h 857585"/>
              <a:gd name="connsiteX4" fmla="*/ 64243 w 932848"/>
              <a:gd name="connsiteY4" fmla="*/ 849865 h 857585"/>
              <a:gd name="connsiteX5" fmla="*/ 849301 w 932848"/>
              <a:gd name="connsiteY5" fmla="*/ 851348 h 857585"/>
              <a:gd name="connsiteX6" fmla="*/ 912885 w 932848"/>
              <a:gd name="connsiteY6" fmla="*/ 768531 h 857585"/>
              <a:gd name="connsiteX7" fmla="*/ 912886 w 932848"/>
              <a:gd name="connsiteY7" fmla="*/ 428158 h 857585"/>
              <a:gd name="connsiteX8" fmla="*/ 852648 w 932848"/>
              <a:gd name="connsiteY8" fmla="*/ 366241 h 857585"/>
              <a:gd name="connsiteX9" fmla="*/ 590354 w 932848"/>
              <a:gd name="connsiteY9" fmla="*/ 366239 h 857585"/>
              <a:gd name="connsiteX10" fmla="*/ 821313 w 932848"/>
              <a:gd name="connsiteY10" fmla="*/ 0 h 857585"/>
              <a:gd name="connsiteX11" fmla="*/ 538813 w 932848"/>
              <a:gd name="connsiteY11" fmla="*/ 366239 h 857585"/>
              <a:gd name="connsiteX0" fmla="*/ 538813 w 932848"/>
              <a:gd name="connsiteY0" fmla="*/ 366239 h 858705"/>
              <a:gd name="connsiteX1" fmla="*/ 64728 w 932848"/>
              <a:gd name="connsiteY1" fmla="*/ 366239 h 858705"/>
              <a:gd name="connsiteX2" fmla="*/ 812 w 932848"/>
              <a:gd name="connsiteY2" fmla="*/ 448170 h 858705"/>
              <a:gd name="connsiteX3" fmla="*/ 218 w 932848"/>
              <a:gd name="connsiteY3" fmla="*/ 760855 h 858705"/>
              <a:gd name="connsiteX4" fmla="*/ 64243 w 932848"/>
              <a:gd name="connsiteY4" fmla="*/ 849865 h 858705"/>
              <a:gd name="connsiteX5" fmla="*/ 849301 w 932848"/>
              <a:gd name="connsiteY5" fmla="*/ 851348 h 858705"/>
              <a:gd name="connsiteX6" fmla="*/ 912885 w 932848"/>
              <a:gd name="connsiteY6" fmla="*/ 768531 h 858705"/>
              <a:gd name="connsiteX7" fmla="*/ 912886 w 932848"/>
              <a:gd name="connsiteY7" fmla="*/ 428158 h 858705"/>
              <a:gd name="connsiteX8" fmla="*/ 852648 w 932848"/>
              <a:gd name="connsiteY8" fmla="*/ 366241 h 858705"/>
              <a:gd name="connsiteX9" fmla="*/ 590354 w 932848"/>
              <a:gd name="connsiteY9" fmla="*/ 366239 h 858705"/>
              <a:gd name="connsiteX10" fmla="*/ 821313 w 932848"/>
              <a:gd name="connsiteY10" fmla="*/ 0 h 858705"/>
              <a:gd name="connsiteX11" fmla="*/ 538813 w 932848"/>
              <a:gd name="connsiteY11" fmla="*/ 366239 h 858705"/>
              <a:gd name="connsiteX0" fmla="*/ 538813 w 913109"/>
              <a:gd name="connsiteY0" fmla="*/ 366239 h 853563"/>
              <a:gd name="connsiteX1" fmla="*/ 64728 w 913109"/>
              <a:gd name="connsiteY1" fmla="*/ 366239 h 853563"/>
              <a:gd name="connsiteX2" fmla="*/ 812 w 913109"/>
              <a:gd name="connsiteY2" fmla="*/ 448170 h 853563"/>
              <a:gd name="connsiteX3" fmla="*/ 218 w 913109"/>
              <a:gd name="connsiteY3" fmla="*/ 760855 h 853563"/>
              <a:gd name="connsiteX4" fmla="*/ 64243 w 913109"/>
              <a:gd name="connsiteY4" fmla="*/ 849865 h 853563"/>
              <a:gd name="connsiteX5" fmla="*/ 849301 w 913109"/>
              <a:gd name="connsiteY5" fmla="*/ 851348 h 853563"/>
              <a:gd name="connsiteX6" fmla="*/ 912885 w 913109"/>
              <a:gd name="connsiteY6" fmla="*/ 768531 h 853563"/>
              <a:gd name="connsiteX7" fmla="*/ 912886 w 913109"/>
              <a:gd name="connsiteY7" fmla="*/ 428158 h 853563"/>
              <a:gd name="connsiteX8" fmla="*/ 852648 w 913109"/>
              <a:gd name="connsiteY8" fmla="*/ 366241 h 853563"/>
              <a:gd name="connsiteX9" fmla="*/ 590354 w 913109"/>
              <a:gd name="connsiteY9" fmla="*/ 366239 h 853563"/>
              <a:gd name="connsiteX10" fmla="*/ 821313 w 913109"/>
              <a:gd name="connsiteY10" fmla="*/ 0 h 853563"/>
              <a:gd name="connsiteX11" fmla="*/ 538813 w 913109"/>
              <a:gd name="connsiteY11" fmla="*/ 366239 h 853563"/>
              <a:gd name="connsiteX0" fmla="*/ 538813 w 913109"/>
              <a:gd name="connsiteY0" fmla="*/ 366239 h 853563"/>
              <a:gd name="connsiteX1" fmla="*/ 64728 w 913109"/>
              <a:gd name="connsiteY1" fmla="*/ 366239 h 853563"/>
              <a:gd name="connsiteX2" fmla="*/ 812 w 913109"/>
              <a:gd name="connsiteY2" fmla="*/ 448170 h 853563"/>
              <a:gd name="connsiteX3" fmla="*/ 218 w 913109"/>
              <a:gd name="connsiteY3" fmla="*/ 760855 h 853563"/>
              <a:gd name="connsiteX4" fmla="*/ 64243 w 913109"/>
              <a:gd name="connsiteY4" fmla="*/ 849865 h 853563"/>
              <a:gd name="connsiteX5" fmla="*/ 849301 w 913109"/>
              <a:gd name="connsiteY5" fmla="*/ 851348 h 853563"/>
              <a:gd name="connsiteX6" fmla="*/ 912885 w 913109"/>
              <a:gd name="connsiteY6" fmla="*/ 768531 h 853563"/>
              <a:gd name="connsiteX7" fmla="*/ 912886 w 913109"/>
              <a:gd name="connsiteY7" fmla="*/ 428158 h 853563"/>
              <a:gd name="connsiteX8" fmla="*/ 852648 w 913109"/>
              <a:gd name="connsiteY8" fmla="*/ 366241 h 853563"/>
              <a:gd name="connsiteX9" fmla="*/ 590354 w 913109"/>
              <a:gd name="connsiteY9" fmla="*/ 366239 h 853563"/>
              <a:gd name="connsiteX10" fmla="*/ 821313 w 913109"/>
              <a:gd name="connsiteY10" fmla="*/ 0 h 853563"/>
              <a:gd name="connsiteX11" fmla="*/ 538813 w 913109"/>
              <a:gd name="connsiteY11" fmla="*/ 366239 h 853563"/>
              <a:gd name="connsiteX0" fmla="*/ 538813 w 913109"/>
              <a:gd name="connsiteY0" fmla="*/ 366239 h 853563"/>
              <a:gd name="connsiteX1" fmla="*/ 64728 w 913109"/>
              <a:gd name="connsiteY1" fmla="*/ 366239 h 853563"/>
              <a:gd name="connsiteX2" fmla="*/ 812 w 913109"/>
              <a:gd name="connsiteY2" fmla="*/ 448170 h 853563"/>
              <a:gd name="connsiteX3" fmla="*/ 218 w 913109"/>
              <a:gd name="connsiteY3" fmla="*/ 760855 h 853563"/>
              <a:gd name="connsiteX4" fmla="*/ 64243 w 913109"/>
              <a:gd name="connsiteY4" fmla="*/ 849865 h 853563"/>
              <a:gd name="connsiteX5" fmla="*/ 849301 w 913109"/>
              <a:gd name="connsiteY5" fmla="*/ 851348 h 853563"/>
              <a:gd name="connsiteX6" fmla="*/ 912885 w 913109"/>
              <a:gd name="connsiteY6" fmla="*/ 768531 h 853563"/>
              <a:gd name="connsiteX7" fmla="*/ 912886 w 913109"/>
              <a:gd name="connsiteY7" fmla="*/ 428158 h 853563"/>
              <a:gd name="connsiteX8" fmla="*/ 852648 w 913109"/>
              <a:gd name="connsiteY8" fmla="*/ 366241 h 853563"/>
              <a:gd name="connsiteX9" fmla="*/ 590354 w 913109"/>
              <a:gd name="connsiteY9" fmla="*/ 366239 h 853563"/>
              <a:gd name="connsiteX10" fmla="*/ 821313 w 913109"/>
              <a:gd name="connsiteY10" fmla="*/ 0 h 853563"/>
              <a:gd name="connsiteX11" fmla="*/ 538813 w 913109"/>
              <a:gd name="connsiteY11" fmla="*/ 366239 h 8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109" h="853563">
                <a:moveTo>
                  <a:pt x="538813" y="366239"/>
                </a:moveTo>
                <a:lnTo>
                  <a:pt x="64728" y="366239"/>
                </a:lnTo>
                <a:cubicBezTo>
                  <a:pt x="-2066" y="363573"/>
                  <a:pt x="6914" y="378047"/>
                  <a:pt x="812" y="448170"/>
                </a:cubicBezTo>
                <a:cubicBezTo>
                  <a:pt x="1389" y="574160"/>
                  <a:pt x="-648" y="571870"/>
                  <a:pt x="218" y="760855"/>
                </a:cubicBezTo>
                <a:cubicBezTo>
                  <a:pt x="10017" y="828594"/>
                  <a:pt x="6555" y="842843"/>
                  <a:pt x="64243" y="849865"/>
                </a:cubicBezTo>
                <a:cubicBezTo>
                  <a:pt x="121931" y="856887"/>
                  <a:pt x="778273" y="851843"/>
                  <a:pt x="849301" y="851348"/>
                </a:cubicBezTo>
                <a:cubicBezTo>
                  <a:pt x="920329" y="850853"/>
                  <a:pt x="906271" y="839611"/>
                  <a:pt x="912885" y="768531"/>
                </a:cubicBezTo>
                <a:cubicBezTo>
                  <a:pt x="912110" y="646369"/>
                  <a:pt x="913661" y="550320"/>
                  <a:pt x="912886" y="428158"/>
                </a:cubicBezTo>
                <a:cubicBezTo>
                  <a:pt x="912538" y="353492"/>
                  <a:pt x="906404" y="370033"/>
                  <a:pt x="852648" y="366241"/>
                </a:cubicBezTo>
                <a:lnTo>
                  <a:pt x="590354" y="366239"/>
                </a:lnTo>
                <a:lnTo>
                  <a:pt x="821313" y="0"/>
                </a:lnTo>
                <a:lnTo>
                  <a:pt x="538813" y="366239"/>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endParaRPr lang="en-US" sz="1000" dirty="0">
              <a:solidFill>
                <a:schemeClr val="tx1"/>
              </a:solidFill>
              <a:latin typeface="Calibri" pitchFamily="34" charset="0"/>
            </a:endParaRPr>
          </a:p>
        </p:txBody>
      </p:sp>
      <p:cxnSp>
        <p:nvCxnSpPr>
          <p:cNvPr id="131" name="Straight Arrow Connector 130"/>
          <p:cNvCxnSpPr/>
          <p:nvPr/>
        </p:nvCxnSpPr>
        <p:spPr>
          <a:xfrm flipV="1">
            <a:off x="1312020" y="3101008"/>
            <a:ext cx="457333" cy="66926"/>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4" name="Arc 193"/>
          <p:cNvSpPr/>
          <p:nvPr/>
        </p:nvSpPr>
        <p:spPr>
          <a:xfrm rot="7373715">
            <a:off x="1090237" y="4362700"/>
            <a:ext cx="147037" cy="276438"/>
          </a:xfrm>
          <a:custGeom>
            <a:avLst/>
            <a:gdLst>
              <a:gd name="connsiteX0" fmla="*/ 137160 w 274320"/>
              <a:gd name="connsiteY0" fmla="*/ 0 h 274320"/>
              <a:gd name="connsiteX1" fmla="*/ 256128 w 274320"/>
              <a:gd name="connsiteY1" fmla="*/ 68900 h 274320"/>
              <a:gd name="connsiteX2" fmla="*/ 255573 w 274320"/>
              <a:gd name="connsiteY2" fmla="*/ 206378 h 274320"/>
              <a:gd name="connsiteX3" fmla="*/ 136053 w 274320"/>
              <a:gd name="connsiteY3" fmla="*/ 274316 h 274320"/>
              <a:gd name="connsiteX4" fmla="*/ 137160 w 274320"/>
              <a:gd name="connsiteY4" fmla="*/ 137160 h 274320"/>
              <a:gd name="connsiteX5" fmla="*/ 137160 w 274320"/>
              <a:gd name="connsiteY5" fmla="*/ 0 h 274320"/>
              <a:gd name="connsiteX0" fmla="*/ 137160 w 274320"/>
              <a:gd name="connsiteY0" fmla="*/ 0 h 274320"/>
              <a:gd name="connsiteX1" fmla="*/ 256128 w 274320"/>
              <a:gd name="connsiteY1" fmla="*/ 68900 h 274320"/>
              <a:gd name="connsiteX2" fmla="*/ 255573 w 274320"/>
              <a:gd name="connsiteY2" fmla="*/ 206378 h 274320"/>
              <a:gd name="connsiteX3" fmla="*/ 136053 w 274320"/>
              <a:gd name="connsiteY3" fmla="*/ 274316 h 274320"/>
              <a:gd name="connsiteX0" fmla="*/ 9878 w 147037"/>
              <a:gd name="connsiteY0" fmla="*/ 2118 h 276438"/>
              <a:gd name="connsiteX1" fmla="*/ 128846 w 147037"/>
              <a:gd name="connsiteY1" fmla="*/ 71018 h 276438"/>
              <a:gd name="connsiteX2" fmla="*/ 128291 w 147037"/>
              <a:gd name="connsiteY2" fmla="*/ 208496 h 276438"/>
              <a:gd name="connsiteX3" fmla="*/ 8771 w 147037"/>
              <a:gd name="connsiteY3" fmla="*/ 276434 h 276438"/>
              <a:gd name="connsiteX4" fmla="*/ 9878 w 147037"/>
              <a:gd name="connsiteY4" fmla="*/ 139278 h 276438"/>
              <a:gd name="connsiteX5" fmla="*/ 9878 w 147037"/>
              <a:gd name="connsiteY5" fmla="*/ 2118 h 276438"/>
              <a:gd name="connsiteX0" fmla="*/ 0 w 147037"/>
              <a:gd name="connsiteY0" fmla="*/ 0 h 276438"/>
              <a:gd name="connsiteX1" fmla="*/ 128846 w 147037"/>
              <a:gd name="connsiteY1" fmla="*/ 71018 h 276438"/>
              <a:gd name="connsiteX2" fmla="*/ 128291 w 147037"/>
              <a:gd name="connsiteY2" fmla="*/ 208496 h 276438"/>
              <a:gd name="connsiteX3" fmla="*/ 8771 w 147037"/>
              <a:gd name="connsiteY3" fmla="*/ 276434 h 276438"/>
            </a:gdLst>
            <a:ahLst/>
            <a:cxnLst>
              <a:cxn ang="0">
                <a:pos x="connsiteX0" y="connsiteY0"/>
              </a:cxn>
              <a:cxn ang="0">
                <a:pos x="connsiteX1" y="connsiteY1"/>
              </a:cxn>
              <a:cxn ang="0">
                <a:pos x="connsiteX2" y="connsiteY2"/>
              </a:cxn>
              <a:cxn ang="0">
                <a:pos x="connsiteX3" y="connsiteY3"/>
              </a:cxn>
            </a:cxnLst>
            <a:rect l="l" t="t" r="r" b="b"/>
            <a:pathLst>
              <a:path w="147037" h="276438" stroke="0" extrusionOk="0">
                <a:moveTo>
                  <a:pt x="9878" y="2118"/>
                </a:moveTo>
                <a:cubicBezTo>
                  <a:pt x="59012" y="2118"/>
                  <a:pt x="104393" y="28400"/>
                  <a:pt x="128846" y="71018"/>
                </a:cubicBezTo>
                <a:cubicBezTo>
                  <a:pt x="153299" y="113635"/>
                  <a:pt x="153087" y="166077"/>
                  <a:pt x="128291" y="208496"/>
                </a:cubicBezTo>
                <a:cubicBezTo>
                  <a:pt x="103495" y="250915"/>
                  <a:pt x="57904" y="276830"/>
                  <a:pt x="8771" y="276434"/>
                </a:cubicBezTo>
                <a:lnTo>
                  <a:pt x="9878" y="139278"/>
                </a:lnTo>
                <a:lnTo>
                  <a:pt x="9878" y="2118"/>
                </a:lnTo>
                <a:close/>
              </a:path>
              <a:path w="147037" h="276438" fill="none">
                <a:moveTo>
                  <a:pt x="0" y="0"/>
                </a:moveTo>
                <a:cubicBezTo>
                  <a:pt x="49134" y="0"/>
                  <a:pt x="107464" y="36269"/>
                  <a:pt x="128846" y="71018"/>
                </a:cubicBezTo>
                <a:cubicBezTo>
                  <a:pt x="150228" y="105767"/>
                  <a:pt x="153087" y="166077"/>
                  <a:pt x="128291" y="208496"/>
                </a:cubicBezTo>
                <a:cubicBezTo>
                  <a:pt x="103495" y="250915"/>
                  <a:pt x="57904" y="276830"/>
                  <a:pt x="8771" y="27643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8" name="Straight Arrow Connector 197"/>
          <p:cNvCxnSpPr/>
          <p:nvPr/>
        </p:nvCxnSpPr>
        <p:spPr>
          <a:xfrm rot="-120000" flipV="1">
            <a:off x="1322123" y="4233395"/>
            <a:ext cx="168046" cy="26419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180000" flipH="1">
            <a:off x="1071787" y="4033594"/>
            <a:ext cx="218654" cy="33879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5" name="TextBox 38"/>
          <p:cNvSpPr txBox="1">
            <a:spLocks noChangeArrowheads="1"/>
          </p:cNvSpPr>
          <p:nvPr/>
        </p:nvSpPr>
        <p:spPr bwMode="auto">
          <a:xfrm rot="-3600000">
            <a:off x="1246185" y="4347629"/>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030°</a:t>
            </a:r>
          </a:p>
        </p:txBody>
      </p:sp>
      <p:sp>
        <p:nvSpPr>
          <p:cNvPr id="209" name="TextBox 38"/>
          <p:cNvSpPr txBox="1">
            <a:spLocks noChangeArrowheads="1"/>
          </p:cNvSpPr>
          <p:nvPr/>
        </p:nvSpPr>
        <p:spPr bwMode="auto">
          <a:xfrm rot="21060000">
            <a:off x="1397670" y="3067296"/>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081°</a:t>
            </a:r>
          </a:p>
        </p:txBody>
      </p:sp>
      <p:cxnSp>
        <p:nvCxnSpPr>
          <p:cNvPr id="211" name="Straight Connector 210"/>
          <p:cNvCxnSpPr/>
          <p:nvPr/>
        </p:nvCxnSpPr>
        <p:spPr>
          <a:xfrm rot="180000">
            <a:off x="1307646" y="3101577"/>
            <a:ext cx="23674" cy="121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Freeform 213"/>
          <p:cNvSpPr/>
          <p:nvPr/>
        </p:nvSpPr>
        <p:spPr>
          <a:xfrm rot="21107296">
            <a:off x="1106718" y="2934337"/>
            <a:ext cx="173301" cy="211426"/>
          </a:xfrm>
          <a:custGeom>
            <a:avLst/>
            <a:gdLst>
              <a:gd name="connsiteX0" fmla="*/ 0 w 292963"/>
              <a:gd name="connsiteY0" fmla="*/ 0 h 118369"/>
              <a:gd name="connsiteX1" fmla="*/ 216023 w 292963"/>
              <a:gd name="connsiteY1" fmla="*/ 88776 h 118369"/>
              <a:gd name="connsiteX2" fmla="*/ 147961 w 292963"/>
              <a:gd name="connsiteY2" fmla="*/ 29592 h 118369"/>
              <a:gd name="connsiteX3" fmla="*/ 292963 w 292963"/>
              <a:gd name="connsiteY3" fmla="*/ 118369 h 118369"/>
              <a:gd name="connsiteX0" fmla="*/ 0 w 292963"/>
              <a:gd name="connsiteY0" fmla="*/ 0 h 121327"/>
              <a:gd name="connsiteX1" fmla="*/ 192349 w 292963"/>
              <a:gd name="connsiteY1" fmla="*/ 121327 h 121327"/>
              <a:gd name="connsiteX2" fmla="*/ 147961 w 292963"/>
              <a:gd name="connsiteY2" fmla="*/ 29592 h 121327"/>
              <a:gd name="connsiteX3" fmla="*/ 292963 w 292963"/>
              <a:gd name="connsiteY3" fmla="*/ 118369 h 121327"/>
              <a:gd name="connsiteX0" fmla="*/ 0 w 316637"/>
              <a:gd name="connsiteY0" fmla="*/ 0 h 153880"/>
              <a:gd name="connsiteX1" fmla="*/ 192349 w 316637"/>
              <a:gd name="connsiteY1" fmla="*/ 121327 h 153880"/>
              <a:gd name="connsiteX2" fmla="*/ 147961 w 316637"/>
              <a:gd name="connsiteY2" fmla="*/ 29592 h 153880"/>
              <a:gd name="connsiteX3" fmla="*/ 316637 w 316637"/>
              <a:gd name="connsiteY3" fmla="*/ 153880 h 153880"/>
              <a:gd name="connsiteX0" fmla="*/ 0 w 316637"/>
              <a:gd name="connsiteY0" fmla="*/ 0 h 153880"/>
              <a:gd name="connsiteX1" fmla="*/ 198268 w 316637"/>
              <a:gd name="connsiteY1" fmla="*/ 109490 h 153880"/>
              <a:gd name="connsiteX2" fmla="*/ 147961 w 316637"/>
              <a:gd name="connsiteY2" fmla="*/ 29592 h 153880"/>
              <a:gd name="connsiteX3" fmla="*/ 316637 w 316637"/>
              <a:gd name="connsiteY3" fmla="*/ 153880 h 153880"/>
            </a:gdLst>
            <a:ahLst/>
            <a:cxnLst>
              <a:cxn ang="0">
                <a:pos x="connsiteX0" y="connsiteY0"/>
              </a:cxn>
              <a:cxn ang="0">
                <a:pos x="connsiteX1" y="connsiteY1"/>
              </a:cxn>
              <a:cxn ang="0">
                <a:pos x="connsiteX2" y="connsiteY2"/>
              </a:cxn>
              <a:cxn ang="0">
                <a:pos x="connsiteX3" y="connsiteY3"/>
              </a:cxn>
            </a:cxnLst>
            <a:rect l="l" t="t" r="r" b="b"/>
            <a:pathLst>
              <a:path w="316637" h="153880">
                <a:moveTo>
                  <a:pt x="0" y="0"/>
                </a:moveTo>
                <a:lnTo>
                  <a:pt x="198268" y="109490"/>
                </a:lnTo>
                <a:lnTo>
                  <a:pt x="147961" y="29592"/>
                </a:lnTo>
                <a:lnTo>
                  <a:pt x="316637" y="15388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TextBox 222"/>
          <p:cNvSpPr txBox="1"/>
          <p:nvPr/>
        </p:nvSpPr>
        <p:spPr>
          <a:xfrm>
            <a:off x="1859016" y="1745960"/>
            <a:ext cx="725633" cy="721990"/>
          </a:xfrm>
          <a:prstGeom prst="rect">
            <a:avLst/>
          </a:prstGeom>
          <a:noFill/>
        </p:spPr>
        <p:txBody>
          <a:bodyPr spcFirstLastPara="1" lIns="0" tIns="0" rIns="0" bIns="0">
            <a:prstTxWarp prst="textArchUp">
              <a:avLst/>
            </a:prstTxWarp>
            <a:spAutoFit/>
          </a:bodyPr>
          <a:lstStyle/>
          <a:p>
            <a:pPr fontAlgn="auto">
              <a:spcBef>
                <a:spcPts val="0"/>
              </a:spcBef>
              <a:spcAft>
                <a:spcPts val="0"/>
              </a:spcAft>
              <a:defRPr/>
            </a:pPr>
            <a:r>
              <a:rPr lang="en-US" sz="1000" dirty="0">
                <a:latin typeface="+mn-lt"/>
                <a:cs typeface="+mn-cs"/>
              </a:rPr>
              <a:t>               5 NM</a:t>
            </a:r>
          </a:p>
        </p:txBody>
      </p:sp>
      <p:cxnSp>
        <p:nvCxnSpPr>
          <p:cNvPr id="225" name="Straight Connector 224"/>
          <p:cNvCxnSpPr/>
          <p:nvPr/>
        </p:nvCxnSpPr>
        <p:spPr>
          <a:xfrm rot="-240000">
            <a:off x="1015874" y="4327103"/>
            <a:ext cx="124529" cy="88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48"/>
          <p:cNvSpPr txBox="1">
            <a:spLocks noChangeArrowheads="1"/>
          </p:cNvSpPr>
          <p:nvPr/>
        </p:nvSpPr>
        <p:spPr bwMode="auto">
          <a:xfrm>
            <a:off x="576236" y="4393016"/>
            <a:ext cx="274114" cy="12311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7 DME</a:t>
            </a:r>
          </a:p>
        </p:txBody>
      </p:sp>
      <p:cxnSp>
        <p:nvCxnSpPr>
          <p:cNvPr id="230" name="Straight Connector 229"/>
          <p:cNvCxnSpPr/>
          <p:nvPr/>
        </p:nvCxnSpPr>
        <p:spPr>
          <a:xfrm flipH="1">
            <a:off x="865208" y="4378631"/>
            <a:ext cx="208135" cy="68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48"/>
          <p:cNvSpPr txBox="1">
            <a:spLocks noChangeArrowheads="1"/>
          </p:cNvSpPr>
          <p:nvPr/>
        </p:nvSpPr>
        <p:spPr bwMode="auto">
          <a:xfrm>
            <a:off x="2033896" y="5102174"/>
            <a:ext cx="238848" cy="200055"/>
          </a:xfrm>
          <a:prstGeom prst="rect">
            <a:avLst/>
          </a:prstGeom>
          <a:solidFill>
            <a:schemeClr val="bg1"/>
          </a:solidFill>
          <a:ln w="9525">
            <a:noFill/>
            <a:miter lim="800000"/>
            <a:headEnd/>
            <a:tailEnd/>
          </a:ln>
        </p:spPr>
        <p:txBody>
          <a:bodyPr wrap="none" lIns="0" tIns="0" rIns="0" bIns="0">
            <a:spAutoFit/>
          </a:bodyPr>
          <a:lstStyle/>
          <a:p>
            <a:pPr algn="ctr"/>
            <a:r>
              <a:rPr lang="en-US" sz="650" dirty="0">
                <a:latin typeface="Calibri" pitchFamily="34" charset="0"/>
              </a:rPr>
              <a:t>BARBI</a:t>
            </a:r>
          </a:p>
          <a:p>
            <a:pPr algn="ctr"/>
            <a:r>
              <a:rPr lang="en-US" sz="650" dirty="0">
                <a:latin typeface="Calibri" pitchFamily="34" charset="0"/>
              </a:rPr>
              <a:t>CEW  3</a:t>
            </a:r>
          </a:p>
        </p:txBody>
      </p:sp>
      <p:sp>
        <p:nvSpPr>
          <p:cNvPr id="233" name="Flowchart: Delay 232"/>
          <p:cNvSpPr/>
          <p:nvPr/>
        </p:nvSpPr>
        <p:spPr>
          <a:xfrm>
            <a:off x="2208710" y="5204625"/>
            <a:ext cx="90626" cy="93334"/>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Delay 234"/>
          <p:cNvSpPr/>
          <p:nvPr/>
        </p:nvSpPr>
        <p:spPr>
          <a:xfrm>
            <a:off x="2706243" y="5393737"/>
            <a:ext cx="122355" cy="9277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48"/>
          <p:cNvSpPr txBox="1">
            <a:spLocks noChangeArrowheads="1"/>
          </p:cNvSpPr>
          <p:nvPr/>
        </p:nvSpPr>
        <p:spPr bwMode="auto">
          <a:xfrm>
            <a:off x="711590" y="4946249"/>
            <a:ext cx="264496" cy="300082"/>
          </a:xfrm>
          <a:prstGeom prst="rect">
            <a:avLst/>
          </a:prstGeom>
          <a:noFill/>
          <a:ln w="9525">
            <a:noFill/>
            <a:miter lim="800000"/>
            <a:headEnd/>
            <a:tailEnd/>
          </a:ln>
        </p:spPr>
        <p:txBody>
          <a:bodyPr wrap="none" lIns="0" tIns="0" rIns="0" bIns="0">
            <a:spAutoFit/>
          </a:bodyPr>
          <a:lstStyle/>
          <a:p>
            <a:pPr algn="ctr"/>
            <a:r>
              <a:rPr lang="en-US" sz="650" dirty="0">
                <a:latin typeface="Calibri" pitchFamily="34" charset="0"/>
              </a:rPr>
              <a:t>(IAF)</a:t>
            </a:r>
          </a:p>
          <a:p>
            <a:pPr algn="ctr"/>
            <a:r>
              <a:rPr lang="en-US" sz="650" dirty="0">
                <a:latin typeface="Calibri" pitchFamily="34" charset="0"/>
              </a:rPr>
              <a:t>MADEN</a:t>
            </a:r>
          </a:p>
          <a:p>
            <a:pPr algn="ctr"/>
            <a:r>
              <a:rPr lang="en-US" sz="650" dirty="0">
                <a:latin typeface="Calibri" pitchFamily="34" charset="0"/>
              </a:rPr>
              <a:t>CEW  5</a:t>
            </a:r>
          </a:p>
        </p:txBody>
      </p:sp>
      <p:sp>
        <p:nvSpPr>
          <p:cNvPr id="237" name="Flowchart: Delay 236"/>
          <p:cNvSpPr/>
          <p:nvPr/>
        </p:nvSpPr>
        <p:spPr>
          <a:xfrm>
            <a:off x="896580" y="5146840"/>
            <a:ext cx="92105" cy="9442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48"/>
          <p:cNvSpPr txBox="1">
            <a:spLocks noChangeArrowheads="1"/>
          </p:cNvSpPr>
          <p:nvPr/>
        </p:nvSpPr>
        <p:spPr bwMode="auto">
          <a:xfrm>
            <a:off x="1611214" y="5031773"/>
            <a:ext cx="381836" cy="292388"/>
          </a:xfrm>
          <a:prstGeom prst="rect">
            <a:avLst/>
          </a:prstGeom>
          <a:solidFill>
            <a:schemeClr val="bg1"/>
          </a:solidFill>
          <a:ln w="9525">
            <a:noFill/>
            <a:miter lim="800000"/>
            <a:headEnd/>
            <a:tailEnd/>
          </a:ln>
        </p:spPr>
        <p:txBody>
          <a:bodyPr wrap="none">
            <a:spAutoFit/>
          </a:bodyPr>
          <a:lstStyle/>
          <a:p>
            <a:pPr algn="ctr"/>
            <a:r>
              <a:rPr lang="en-US" sz="650" dirty="0">
                <a:latin typeface="Calibri" pitchFamily="34" charset="0"/>
              </a:rPr>
              <a:t>CEW </a:t>
            </a:r>
          </a:p>
          <a:p>
            <a:pPr algn="ctr"/>
            <a:r>
              <a:rPr lang="en-US" sz="650" dirty="0">
                <a:latin typeface="Calibri" pitchFamily="34" charset="0"/>
              </a:rPr>
              <a:t>R-240</a:t>
            </a:r>
          </a:p>
        </p:txBody>
      </p:sp>
      <p:sp>
        <p:nvSpPr>
          <p:cNvPr id="239" name="TextBox 48"/>
          <p:cNvSpPr txBox="1">
            <a:spLocks noChangeArrowheads="1"/>
          </p:cNvSpPr>
          <p:nvPr/>
        </p:nvSpPr>
        <p:spPr bwMode="auto">
          <a:xfrm>
            <a:off x="2875339" y="5166929"/>
            <a:ext cx="280526" cy="100027"/>
          </a:xfrm>
          <a:prstGeom prst="rect">
            <a:avLst/>
          </a:prstGeom>
          <a:solidFill>
            <a:schemeClr val="bg1"/>
          </a:solidFill>
          <a:ln w="9525">
            <a:noFill/>
            <a:miter lim="800000"/>
            <a:headEnd/>
            <a:tailEnd/>
          </a:ln>
        </p:spPr>
        <p:txBody>
          <a:bodyPr wrap="none" lIns="0" tIns="0" rIns="0" bIns="0">
            <a:spAutoFit/>
          </a:bodyPr>
          <a:lstStyle/>
          <a:p>
            <a:pPr algn="ctr"/>
            <a:r>
              <a:rPr lang="en-US" sz="650" dirty="0">
                <a:latin typeface="Calibri" pitchFamily="34" charset="0"/>
              </a:rPr>
              <a:t>VORTAC</a:t>
            </a:r>
          </a:p>
        </p:txBody>
      </p:sp>
      <p:cxnSp>
        <p:nvCxnSpPr>
          <p:cNvPr id="241" name="Straight Connector 240"/>
          <p:cNvCxnSpPr>
            <a:stCxn id="239" idx="2"/>
          </p:cNvCxnSpPr>
          <p:nvPr/>
        </p:nvCxnSpPr>
        <p:spPr>
          <a:xfrm>
            <a:off x="3015602" y="5266956"/>
            <a:ext cx="7850" cy="513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48"/>
          <p:cNvSpPr txBox="1">
            <a:spLocks noChangeArrowheads="1"/>
          </p:cNvSpPr>
          <p:nvPr/>
        </p:nvSpPr>
        <p:spPr bwMode="auto">
          <a:xfrm>
            <a:off x="2516119" y="5289971"/>
            <a:ext cx="301365" cy="200055"/>
          </a:xfrm>
          <a:prstGeom prst="rect">
            <a:avLst/>
          </a:prstGeom>
          <a:noFill/>
          <a:ln w="9525">
            <a:noFill/>
            <a:miter lim="800000"/>
            <a:headEnd/>
            <a:tailEnd/>
          </a:ln>
        </p:spPr>
        <p:txBody>
          <a:bodyPr wrap="none" lIns="0" tIns="0" rIns="0" bIns="0">
            <a:spAutoFit/>
          </a:bodyPr>
          <a:lstStyle/>
          <a:p>
            <a:pPr algn="ctr"/>
            <a:r>
              <a:rPr lang="en-US" sz="650" dirty="0">
                <a:latin typeface="Calibri" pitchFamily="34" charset="0"/>
              </a:rPr>
              <a:t>CANDY</a:t>
            </a:r>
          </a:p>
          <a:p>
            <a:pPr algn="ctr"/>
            <a:r>
              <a:rPr lang="en-US" sz="650" dirty="0">
                <a:latin typeface="Calibri" pitchFamily="34" charset="0"/>
              </a:rPr>
              <a:t>CEW  0.5</a:t>
            </a:r>
          </a:p>
        </p:txBody>
      </p:sp>
      <p:cxnSp>
        <p:nvCxnSpPr>
          <p:cNvPr id="244" name="Straight Connector 243"/>
          <p:cNvCxnSpPr/>
          <p:nvPr/>
        </p:nvCxnSpPr>
        <p:spPr>
          <a:xfrm>
            <a:off x="2710297" y="5528604"/>
            <a:ext cx="5206" cy="340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209907" y="5324161"/>
            <a:ext cx="8412" cy="4443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38" idx="2"/>
          </p:cNvCxnSpPr>
          <p:nvPr/>
        </p:nvCxnSpPr>
        <p:spPr>
          <a:xfrm>
            <a:off x="1802132" y="5324161"/>
            <a:ext cx="4995" cy="4385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89853" y="5263109"/>
            <a:ext cx="10063" cy="5309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3" name="Freeform 252"/>
          <p:cNvSpPr/>
          <p:nvPr/>
        </p:nvSpPr>
        <p:spPr>
          <a:xfrm>
            <a:off x="349263" y="5322797"/>
            <a:ext cx="2363638" cy="370936"/>
          </a:xfrm>
          <a:custGeom>
            <a:avLst/>
            <a:gdLst>
              <a:gd name="connsiteX0" fmla="*/ 0 w 2363638"/>
              <a:gd name="connsiteY0" fmla="*/ 0 h 370936"/>
              <a:gd name="connsiteX1" fmla="*/ 543464 w 2363638"/>
              <a:gd name="connsiteY1" fmla="*/ 0 h 370936"/>
              <a:gd name="connsiteX2" fmla="*/ 1449238 w 2363638"/>
              <a:gd name="connsiteY2" fmla="*/ 138023 h 370936"/>
              <a:gd name="connsiteX3" fmla="*/ 1871932 w 2363638"/>
              <a:gd name="connsiteY3" fmla="*/ 138023 h 370936"/>
              <a:gd name="connsiteX4" fmla="*/ 2363638 w 2363638"/>
              <a:gd name="connsiteY4" fmla="*/ 370936 h 370936"/>
              <a:gd name="connsiteX0" fmla="*/ 0 w 2363638"/>
              <a:gd name="connsiteY0" fmla="*/ 0 h 370936"/>
              <a:gd name="connsiteX1" fmla="*/ 543464 w 2363638"/>
              <a:gd name="connsiteY1" fmla="*/ 0 h 370936"/>
              <a:gd name="connsiteX2" fmla="*/ 1475117 w 2363638"/>
              <a:gd name="connsiteY2" fmla="*/ 215661 h 370936"/>
              <a:gd name="connsiteX3" fmla="*/ 1871932 w 2363638"/>
              <a:gd name="connsiteY3" fmla="*/ 138023 h 370936"/>
              <a:gd name="connsiteX4" fmla="*/ 2363638 w 2363638"/>
              <a:gd name="connsiteY4" fmla="*/ 370936 h 370936"/>
              <a:gd name="connsiteX0" fmla="*/ 0 w 2363638"/>
              <a:gd name="connsiteY0" fmla="*/ 0 h 370936"/>
              <a:gd name="connsiteX1" fmla="*/ 543464 w 2363638"/>
              <a:gd name="connsiteY1" fmla="*/ 0 h 370936"/>
              <a:gd name="connsiteX2" fmla="*/ 1475117 w 2363638"/>
              <a:gd name="connsiteY2" fmla="*/ 215661 h 370936"/>
              <a:gd name="connsiteX3" fmla="*/ 1889185 w 2363638"/>
              <a:gd name="connsiteY3" fmla="*/ 224287 h 370936"/>
              <a:gd name="connsiteX4" fmla="*/ 2363638 w 2363638"/>
              <a:gd name="connsiteY4" fmla="*/ 370936 h 370936"/>
              <a:gd name="connsiteX0" fmla="*/ 0 w 2363638"/>
              <a:gd name="connsiteY0" fmla="*/ 0 h 370936"/>
              <a:gd name="connsiteX1" fmla="*/ 543464 w 2363638"/>
              <a:gd name="connsiteY1" fmla="*/ 0 h 370936"/>
              <a:gd name="connsiteX2" fmla="*/ 1464919 w 2363638"/>
              <a:gd name="connsiteY2" fmla="*/ 219060 h 370936"/>
              <a:gd name="connsiteX3" fmla="*/ 1889185 w 2363638"/>
              <a:gd name="connsiteY3" fmla="*/ 224287 h 370936"/>
              <a:gd name="connsiteX4" fmla="*/ 2363638 w 2363638"/>
              <a:gd name="connsiteY4" fmla="*/ 370936 h 370936"/>
              <a:gd name="connsiteX0" fmla="*/ 0 w 2363638"/>
              <a:gd name="connsiteY0" fmla="*/ 0 h 370936"/>
              <a:gd name="connsiteX1" fmla="*/ 543464 w 2363638"/>
              <a:gd name="connsiteY1" fmla="*/ 0 h 370936"/>
              <a:gd name="connsiteX2" fmla="*/ 1464919 w 2363638"/>
              <a:gd name="connsiteY2" fmla="*/ 219060 h 370936"/>
              <a:gd name="connsiteX3" fmla="*/ 1875588 w 2363638"/>
              <a:gd name="connsiteY3" fmla="*/ 224287 h 370936"/>
              <a:gd name="connsiteX4" fmla="*/ 2363638 w 2363638"/>
              <a:gd name="connsiteY4" fmla="*/ 370936 h 370936"/>
              <a:gd name="connsiteX0" fmla="*/ 0 w 2363638"/>
              <a:gd name="connsiteY0" fmla="*/ 0 h 370936"/>
              <a:gd name="connsiteX1" fmla="*/ 543464 w 2363638"/>
              <a:gd name="connsiteY1" fmla="*/ 0 h 370936"/>
              <a:gd name="connsiteX2" fmla="*/ 1462537 w 2363638"/>
              <a:gd name="connsiteY2" fmla="*/ 228585 h 370936"/>
              <a:gd name="connsiteX3" fmla="*/ 1875588 w 2363638"/>
              <a:gd name="connsiteY3" fmla="*/ 224287 h 370936"/>
              <a:gd name="connsiteX4" fmla="*/ 2363638 w 2363638"/>
              <a:gd name="connsiteY4" fmla="*/ 370936 h 370936"/>
              <a:gd name="connsiteX0" fmla="*/ 0 w 2363638"/>
              <a:gd name="connsiteY0" fmla="*/ 0 h 370936"/>
              <a:gd name="connsiteX1" fmla="*/ 543464 w 2363638"/>
              <a:gd name="connsiteY1" fmla="*/ 0 h 370936"/>
              <a:gd name="connsiteX2" fmla="*/ 1462537 w 2363638"/>
              <a:gd name="connsiteY2" fmla="*/ 226203 h 370936"/>
              <a:gd name="connsiteX3" fmla="*/ 1875588 w 2363638"/>
              <a:gd name="connsiteY3" fmla="*/ 224287 h 370936"/>
              <a:gd name="connsiteX4" fmla="*/ 2363638 w 2363638"/>
              <a:gd name="connsiteY4" fmla="*/ 370936 h 370936"/>
              <a:gd name="connsiteX0" fmla="*/ 0 w 2363638"/>
              <a:gd name="connsiteY0" fmla="*/ 0 h 370936"/>
              <a:gd name="connsiteX1" fmla="*/ 543464 w 2363638"/>
              <a:gd name="connsiteY1" fmla="*/ 0 h 370936"/>
              <a:gd name="connsiteX2" fmla="*/ 1455393 w 2363638"/>
              <a:gd name="connsiteY2" fmla="*/ 226203 h 370936"/>
              <a:gd name="connsiteX3" fmla="*/ 1875588 w 2363638"/>
              <a:gd name="connsiteY3" fmla="*/ 224287 h 370936"/>
              <a:gd name="connsiteX4" fmla="*/ 2363638 w 2363638"/>
              <a:gd name="connsiteY4" fmla="*/ 370936 h 37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38" h="370936">
                <a:moveTo>
                  <a:pt x="0" y="0"/>
                </a:moveTo>
                <a:lnTo>
                  <a:pt x="543464" y="0"/>
                </a:lnTo>
                <a:lnTo>
                  <a:pt x="1455393" y="226203"/>
                </a:lnTo>
                <a:lnTo>
                  <a:pt x="1875588" y="224287"/>
                </a:lnTo>
                <a:lnTo>
                  <a:pt x="2363638" y="37093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p:cNvSpPr/>
          <p:nvPr/>
        </p:nvSpPr>
        <p:spPr>
          <a:xfrm rot="6289370">
            <a:off x="2481125" y="5061265"/>
            <a:ext cx="621768" cy="689066"/>
          </a:xfrm>
          <a:prstGeom prst="arc">
            <a:avLst>
              <a:gd name="adj1" fmla="val 16123311"/>
              <a:gd name="adj2" fmla="val 0"/>
            </a:avLst>
          </a:prstGeom>
          <a:ln>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6" name="Straight Connector 255"/>
          <p:cNvCxnSpPr/>
          <p:nvPr/>
        </p:nvCxnSpPr>
        <p:spPr>
          <a:xfrm flipV="1">
            <a:off x="2221195" y="5839094"/>
            <a:ext cx="494308" cy="1288"/>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60" name="TextBox 38"/>
          <p:cNvSpPr txBox="1">
            <a:spLocks noChangeArrowheads="1"/>
          </p:cNvSpPr>
          <p:nvPr/>
        </p:nvSpPr>
        <p:spPr bwMode="auto">
          <a:xfrm>
            <a:off x="2349716" y="5793927"/>
            <a:ext cx="229230" cy="92333"/>
          </a:xfrm>
          <a:prstGeom prst="rect">
            <a:avLst/>
          </a:prstGeom>
          <a:solidFill>
            <a:schemeClr val="bg1"/>
          </a:solidFill>
          <a:ln w="9525">
            <a:solidFill>
              <a:schemeClr val="bg1"/>
            </a:solidFill>
            <a:miter lim="800000"/>
            <a:headEnd/>
            <a:tailEnd/>
          </a:ln>
        </p:spPr>
        <p:txBody>
          <a:bodyPr wrap="none" lIns="0" tIns="0" rIns="0" bIns="0">
            <a:spAutoFit/>
          </a:bodyPr>
          <a:lstStyle/>
          <a:p>
            <a:r>
              <a:rPr lang="en-US" sz="600" dirty="0">
                <a:latin typeface="Calibri" pitchFamily="34" charset="0"/>
              </a:rPr>
              <a:t>2.5 NM</a:t>
            </a:r>
          </a:p>
        </p:txBody>
      </p:sp>
      <p:cxnSp>
        <p:nvCxnSpPr>
          <p:cNvPr id="263" name="Straight Connector 262"/>
          <p:cNvCxnSpPr/>
          <p:nvPr/>
        </p:nvCxnSpPr>
        <p:spPr>
          <a:xfrm>
            <a:off x="2218862" y="5762894"/>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2714819" y="5761509"/>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2756033" y="5779999"/>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Flowchart: Delay 269"/>
          <p:cNvSpPr/>
          <p:nvPr/>
        </p:nvSpPr>
        <p:spPr>
          <a:xfrm>
            <a:off x="1302900" y="3578773"/>
            <a:ext cx="84860" cy="102897"/>
          </a:xfrm>
          <a:prstGeom prst="flowChartDelay">
            <a:avLst/>
          </a:prstGeom>
          <a:solidFill>
            <a:schemeClr val="bg1"/>
          </a:solidFill>
          <a:ln w="6350">
            <a:solidFill>
              <a:schemeClr val="tx1"/>
            </a:solidFill>
          </a:ln>
          <a:scene3d>
            <a:camera prst="orthographicFront">
              <a:rot lat="0" lon="0" rev="18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38"/>
          <p:cNvSpPr txBox="1">
            <a:spLocks noChangeArrowheads="1"/>
          </p:cNvSpPr>
          <p:nvPr/>
        </p:nvSpPr>
        <p:spPr bwMode="auto">
          <a:xfrm>
            <a:off x="284494" y="5162195"/>
            <a:ext cx="195566"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030°</a:t>
            </a:r>
          </a:p>
        </p:txBody>
      </p:sp>
      <p:sp>
        <p:nvSpPr>
          <p:cNvPr id="277" name="TextBox 38"/>
          <p:cNvSpPr txBox="1">
            <a:spLocks noChangeArrowheads="1"/>
          </p:cNvSpPr>
          <p:nvPr/>
        </p:nvSpPr>
        <p:spPr bwMode="auto">
          <a:xfrm>
            <a:off x="452459" y="5347199"/>
            <a:ext cx="195566"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210°</a:t>
            </a:r>
          </a:p>
        </p:txBody>
      </p:sp>
      <p:cxnSp>
        <p:nvCxnSpPr>
          <p:cNvPr id="279" name="Straight Arrow Connector 278"/>
          <p:cNvCxnSpPr>
            <a:stCxn id="276" idx="3"/>
          </p:cNvCxnSpPr>
          <p:nvPr/>
        </p:nvCxnSpPr>
        <p:spPr>
          <a:xfrm>
            <a:off x="480060" y="5223751"/>
            <a:ext cx="14780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endCxn id="277" idx="1"/>
          </p:cNvCxnSpPr>
          <p:nvPr/>
        </p:nvCxnSpPr>
        <p:spPr>
          <a:xfrm>
            <a:off x="297916" y="5408755"/>
            <a:ext cx="154543" cy="0"/>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88" name="TextBox 38"/>
          <p:cNvSpPr txBox="1">
            <a:spLocks noChangeArrowheads="1"/>
          </p:cNvSpPr>
          <p:nvPr/>
        </p:nvSpPr>
        <p:spPr bwMode="auto">
          <a:xfrm>
            <a:off x="677238" y="5334280"/>
            <a:ext cx="205184"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1700</a:t>
            </a:r>
          </a:p>
        </p:txBody>
      </p:sp>
      <p:grpSp>
        <p:nvGrpSpPr>
          <p:cNvPr id="199" name="Group 198"/>
          <p:cNvGrpSpPr/>
          <p:nvPr/>
        </p:nvGrpSpPr>
        <p:grpSpPr>
          <a:xfrm>
            <a:off x="2161269" y="5487984"/>
            <a:ext cx="101675" cy="106455"/>
            <a:chOff x="2251953" y="5573949"/>
            <a:chExt cx="101675" cy="106455"/>
          </a:xfrm>
        </p:grpSpPr>
        <p:sp>
          <p:nvSpPr>
            <p:cNvPr id="310" name="Rectangle 309"/>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308"/>
            <p:cNvGrpSpPr/>
            <p:nvPr/>
          </p:nvGrpSpPr>
          <p:grpSpPr>
            <a:xfrm rot="2700000">
              <a:off x="2262188" y="5588964"/>
              <a:ext cx="91440" cy="91440"/>
              <a:chOff x="5678681" y="2037904"/>
              <a:chExt cx="319348" cy="319348"/>
            </a:xfrm>
            <a:solidFill>
              <a:schemeClr val="tx1"/>
            </a:solidFill>
          </p:grpSpPr>
          <p:grpSp>
            <p:nvGrpSpPr>
              <p:cNvPr id="305" name="Group 304"/>
              <p:cNvGrpSpPr/>
              <p:nvPr/>
            </p:nvGrpSpPr>
            <p:grpSpPr>
              <a:xfrm>
                <a:off x="5800007" y="2037904"/>
                <a:ext cx="72341" cy="319348"/>
                <a:chOff x="5800007" y="2037904"/>
                <a:chExt cx="72341" cy="319348"/>
              </a:xfrm>
              <a:grpFill/>
            </p:grpSpPr>
            <p:sp>
              <p:nvSpPr>
                <p:cNvPr id="303" name="Isosceles Triangle 302"/>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4" name="Isosceles Triangle 303"/>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306" name="Group 305"/>
              <p:cNvGrpSpPr/>
              <p:nvPr/>
            </p:nvGrpSpPr>
            <p:grpSpPr>
              <a:xfrm rot="5400000">
                <a:off x="5802184" y="2043348"/>
                <a:ext cx="72341" cy="319348"/>
                <a:chOff x="5800007" y="2037904"/>
                <a:chExt cx="72341" cy="319348"/>
              </a:xfrm>
              <a:grpFill/>
            </p:grpSpPr>
            <p:sp>
              <p:nvSpPr>
                <p:cNvPr id="307" name="Isosceles Triangle 306"/>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8" name="Isosceles Triangle 307"/>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sp>
        <p:nvSpPr>
          <p:cNvPr id="311" name="TextBox 310"/>
          <p:cNvSpPr txBox="1"/>
          <p:nvPr/>
        </p:nvSpPr>
        <p:spPr>
          <a:xfrm rot="780000">
            <a:off x="966870" y="5360505"/>
            <a:ext cx="593432" cy="200055"/>
          </a:xfrm>
          <a:prstGeom prst="rect">
            <a:avLst/>
          </a:prstGeom>
          <a:noFill/>
        </p:spPr>
        <p:txBody>
          <a:bodyPr wrap="none" rtlCol="0">
            <a:spAutoFit/>
          </a:bodyPr>
          <a:lstStyle/>
          <a:p>
            <a:r>
              <a:rPr lang="en-US" sz="700" dirty="0">
                <a:latin typeface="+mn-lt"/>
              </a:rPr>
              <a:t>4 DME ARC</a:t>
            </a:r>
          </a:p>
        </p:txBody>
      </p:sp>
      <p:grpSp>
        <p:nvGrpSpPr>
          <p:cNvPr id="2" name="Group 1"/>
          <p:cNvGrpSpPr/>
          <p:nvPr/>
        </p:nvGrpSpPr>
        <p:grpSpPr>
          <a:xfrm>
            <a:off x="287809" y="739533"/>
            <a:ext cx="137160" cy="156214"/>
            <a:chOff x="285750" y="842165"/>
            <a:chExt cx="137160" cy="156214"/>
          </a:xfrm>
        </p:grpSpPr>
        <p:sp>
          <p:nvSpPr>
            <p:cNvPr id="313" name="Flowchart: Extract 312"/>
            <p:cNvSpPr/>
            <p:nvPr/>
          </p:nvSpPr>
          <p:spPr>
            <a:xfrm rot="10800000">
              <a:off x="285750" y="861219"/>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xtBox 313"/>
            <p:cNvSpPr txBox="1"/>
            <p:nvPr/>
          </p:nvSpPr>
          <p:spPr>
            <a:xfrm>
              <a:off x="328603" y="842165"/>
              <a:ext cx="57708" cy="138499"/>
            </a:xfrm>
            <a:prstGeom prst="rect">
              <a:avLst/>
            </a:prstGeom>
            <a:noFill/>
          </p:spPr>
          <p:txBody>
            <a:bodyPr wrap="none" lIns="0" tIns="0" rIns="0" bIns="0" rtlCol="0">
              <a:spAutoFit/>
            </a:bodyPr>
            <a:lstStyle/>
            <a:p>
              <a:r>
                <a:rPr lang="en-US" sz="900" b="1" dirty="0">
                  <a:solidFill>
                    <a:schemeClr val="bg1"/>
                  </a:solidFill>
                  <a:latin typeface="+mn-lt"/>
                </a:rPr>
                <a:t>T</a:t>
              </a:r>
            </a:p>
          </p:txBody>
        </p:sp>
      </p:grpSp>
      <p:grpSp>
        <p:nvGrpSpPr>
          <p:cNvPr id="3" name="Group 2"/>
          <p:cNvGrpSpPr/>
          <p:nvPr/>
        </p:nvGrpSpPr>
        <p:grpSpPr>
          <a:xfrm>
            <a:off x="287809" y="990360"/>
            <a:ext cx="137160" cy="148021"/>
            <a:chOff x="295275" y="1076325"/>
            <a:chExt cx="137160" cy="148021"/>
          </a:xfrm>
        </p:grpSpPr>
        <p:sp>
          <p:nvSpPr>
            <p:cNvPr id="312" name="Flowchart: Extract 311"/>
            <p:cNvSpPr/>
            <p:nvPr/>
          </p:nvSpPr>
          <p:spPr>
            <a:xfrm>
              <a:off x="295275" y="1076325"/>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330984" y="1085847"/>
              <a:ext cx="70532" cy="138499"/>
            </a:xfrm>
            <a:prstGeom prst="rect">
              <a:avLst/>
            </a:prstGeom>
            <a:noFill/>
          </p:spPr>
          <p:txBody>
            <a:bodyPr wrap="none" lIns="0" tIns="0" rIns="0" bIns="0" rtlCol="0">
              <a:spAutoFit/>
            </a:bodyPr>
            <a:lstStyle/>
            <a:p>
              <a:r>
                <a:rPr lang="en-US" sz="900" b="1" dirty="0">
                  <a:solidFill>
                    <a:schemeClr val="bg1"/>
                  </a:solidFill>
                  <a:latin typeface="+mn-lt"/>
                </a:rPr>
                <a:t>A</a:t>
              </a:r>
            </a:p>
          </p:txBody>
        </p:sp>
      </p:grpSp>
      <p:sp>
        <p:nvSpPr>
          <p:cNvPr id="316" name="TextBox 315"/>
          <p:cNvSpPr txBox="1"/>
          <p:nvPr/>
        </p:nvSpPr>
        <p:spPr>
          <a:xfrm>
            <a:off x="418099" y="998172"/>
            <a:ext cx="125034" cy="123111"/>
          </a:xfrm>
          <a:prstGeom prst="rect">
            <a:avLst/>
          </a:prstGeom>
          <a:noFill/>
        </p:spPr>
        <p:txBody>
          <a:bodyPr wrap="none" lIns="0" tIns="0" rIns="0" bIns="0" rtlCol="0">
            <a:spAutoFit/>
          </a:bodyPr>
          <a:lstStyle/>
          <a:p>
            <a:r>
              <a:rPr lang="en-US" sz="800" dirty="0">
                <a:latin typeface="+mn-lt"/>
              </a:rPr>
              <a:t>NA</a:t>
            </a:r>
          </a:p>
        </p:txBody>
      </p:sp>
      <p:grpSp>
        <p:nvGrpSpPr>
          <p:cNvPr id="10" name="Group 9"/>
          <p:cNvGrpSpPr/>
          <p:nvPr/>
        </p:nvGrpSpPr>
        <p:grpSpPr>
          <a:xfrm>
            <a:off x="2025478" y="928917"/>
            <a:ext cx="317637" cy="303900"/>
            <a:chOff x="2116162" y="1050882"/>
            <a:chExt cx="317637" cy="303900"/>
          </a:xfrm>
        </p:grpSpPr>
        <p:sp>
          <p:nvSpPr>
            <p:cNvPr id="318" name="Oval 317"/>
            <p:cNvSpPr/>
            <p:nvPr/>
          </p:nvSpPr>
          <p:spPr>
            <a:xfrm>
              <a:off x="2181900" y="1123950"/>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321"/>
            <p:cNvGrpSpPr/>
            <p:nvPr/>
          </p:nvGrpSpPr>
          <p:grpSpPr>
            <a:xfrm>
              <a:off x="2116162" y="1050882"/>
              <a:ext cx="317637" cy="303900"/>
              <a:chOff x="2022562" y="1050882"/>
              <a:chExt cx="317637" cy="303900"/>
            </a:xfrm>
          </p:grpSpPr>
          <p:sp>
            <p:nvSpPr>
              <p:cNvPr id="317" name="Oval 316"/>
              <p:cNvSpPr/>
              <p:nvPr/>
            </p:nvSpPr>
            <p:spPr>
              <a:xfrm>
                <a:off x="2142867" y="1050882"/>
                <a:ext cx="91440" cy="9144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a:off x="2022562" y="1098637"/>
                <a:ext cx="255198" cy="230832"/>
              </a:xfrm>
              <a:prstGeom prst="rect">
                <a:avLst/>
              </a:prstGeom>
              <a:noFill/>
            </p:spPr>
            <p:txBody>
              <a:bodyPr wrap="none" rtlCol="0">
                <a:spAutoFit/>
              </a:bodyPr>
              <a:lstStyle/>
              <a:p>
                <a:r>
                  <a:rPr lang="en-US" sz="900" b="1" dirty="0">
                    <a:solidFill>
                      <a:schemeClr val="bg1"/>
                    </a:solidFill>
                    <a:latin typeface="+mn-lt"/>
                  </a:rPr>
                  <a:t>A</a:t>
                </a:r>
              </a:p>
            </p:txBody>
          </p:sp>
          <p:sp>
            <p:nvSpPr>
              <p:cNvPr id="320" name="TextBox 319"/>
              <p:cNvSpPr txBox="1"/>
              <p:nvPr/>
            </p:nvSpPr>
            <p:spPr>
              <a:xfrm>
                <a:off x="2097825" y="1123950"/>
                <a:ext cx="242374" cy="230832"/>
              </a:xfrm>
              <a:prstGeom prst="rect">
                <a:avLst/>
              </a:prstGeom>
              <a:noFill/>
            </p:spPr>
            <p:txBody>
              <a:bodyPr wrap="none" rtlCol="0">
                <a:spAutoFit/>
              </a:bodyPr>
              <a:lstStyle/>
              <a:p>
                <a:r>
                  <a:rPr lang="en-US" sz="900" b="1" dirty="0">
                    <a:solidFill>
                      <a:schemeClr val="bg1"/>
                    </a:solidFill>
                    <a:latin typeface="+mn-lt"/>
                  </a:rPr>
                  <a:t>5</a:t>
                </a:r>
              </a:p>
            </p:txBody>
          </p:sp>
        </p:grpSp>
      </p:grpSp>
      <p:cxnSp>
        <p:nvCxnSpPr>
          <p:cNvPr id="324" name="Straight Connector 323"/>
          <p:cNvCxnSpPr/>
          <p:nvPr/>
        </p:nvCxnSpPr>
        <p:spPr>
          <a:xfrm>
            <a:off x="2409888" y="905008"/>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2409888" y="928143"/>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2409888" y="881873"/>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409888" y="951278"/>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2409888" y="974413"/>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2409888" y="997548"/>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2409888" y="1020684"/>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338321" y="974412"/>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482368" y="974413"/>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2436443" y="1019859"/>
            <a:ext cx="0" cy="1363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30388" y="1656452"/>
            <a:ext cx="2782888" cy="2708950"/>
            <a:chOff x="5432473" y="720050"/>
            <a:chExt cx="2782888" cy="2708950"/>
          </a:xfrm>
        </p:grpSpPr>
        <p:sp>
          <p:nvSpPr>
            <p:cNvPr id="72" name="Oval 71"/>
            <p:cNvSpPr>
              <a:spLocks/>
            </p:cNvSpPr>
            <p:nvPr/>
          </p:nvSpPr>
          <p:spPr>
            <a:xfrm>
              <a:off x="5432473" y="720050"/>
              <a:ext cx="2782888" cy="27089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grpSp>
          <p:nvGrpSpPr>
            <p:cNvPr id="9" name="Group 8"/>
            <p:cNvGrpSpPr/>
            <p:nvPr/>
          </p:nvGrpSpPr>
          <p:grpSpPr>
            <a:xfrm>
              <a:off x="6742160" y="1996737"/>
              <a:ext cx="163513" cy="155575"/>
              <a:chOff x="2189697" y="3184261"/>
              <a:chExt cx="163513" cy="155575"/>
            </a:xfrm>
          </p:grpSpPr>
          <p:sp>
            <p:nvSpPr>
              <p:cNvPr id="169" name="Flowchart: Extract 168"/>
              <p:cNvSpPr/>
              <p:nvPr/>
            </p:nvSpPr>
            <p:spPr>
              <a:xfrm rot="10800000">
                <a:off x="2194460" y="3206486"/>
                <a:ext cx="150812" cy="127000"/>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Rectangle 171"/>
              <p:cNvSpPr/>
              <p:nvPr/>
            </p:nvSpPr>
            <p:spPr>
              <a:xfrm rot="3370614">
                <a:off x="2301616" y="3189817"/>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Rectangle 172"/>
              <p:cNvSpPr/>
              <p:nvPr/>
            </p:nvSpPr>
            <p:spPr>
              <a:xfrm rot="18192003">
                <a:off x="2184934" y="3189024"/>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0" name="Rectangle 169"/>
              <p:cNvSpPr/>
              <p:nvPr/>
            </p:nvSpPr>
            <p:spPr>
              <a:xfrm>
                <a:off x="2242085" y="3293798"/>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5" name="Freeform 14"/>
          <p:cNvSpPr/>
          <p:nvPr/>
        </p:nvSpPr>
        <p:spPr>
          <a:xfrm>
            <a:off x="1111791" y="3278489"/>
            <a:ext cx="493900" cy="876555"/>
          </a:xfrm>
          <a:custGeom>
            <a:avLst/>
            <a:gdLst>
              <a:gd name="connsiteX0" fmla="*/ 183356 w 447675"/>
              <a:gd name="connsiteY0" fmla="*/ 0 h 871538"/>
              <a:gd name="connsiteX1" fmla="*/ 26194 w 447675"/>
              <a:gd name="connsiteY1" fmla="*/ 19050 h 871538"/>
              <a:gd name="connsiteX2" fmla="*/ 0 w 447675"/>
              <a:gd name="connsiteY2" fmla="*/ 40481 h 871538"/>
              <a:gd name="connsiteX3" fmla="*/ 0 w 447675"/>
              <a:gd name="connsiteY3" fmla="*/ 92869 h 871538"/>
              <a:gd name="connsiteX4" fmla="*/ 61913 w 447675"/>
              <a:gd name="connsiteY4" fmla="*/ 261938 h 871538"/>
              <a:gd name="connsiteX5" fmla="*/ 197644 w 447675"/>
              <a:gd name="connsiteY5" fmla="*/ 454819 h 871538"/>
              <a:gd name="connsiteX6" fmla="*/ 326231 w 447675"/>
              <a:gd name="connsiteY6" fmla="*/ 573881 h 871538"/>
              <a:gd name="connsiteX7" fmla="*/ 440531 w 447675"/>
              <a:gd name="connsiteY7" fmla="*/ 652463 h 871538"/>
              <a:gd name="connsiteX8" fmla="*/ 447675 w 447675"/>
              <a:gd name="connsiteY8" fmla="*/ 683419 h 871538"/>
              <a:gd name="connsiteX9" fmla="*/ 440531 w 447675"/>
              <a:gd name="connsiteY9" fmla="*/ 726281 h 871538"/>
              <a:gd name="connsiteX10" fmla="*/ 350044 w 447675"/>
              <a:gd name="connsiteY10" fmla="*/ 871538 h 871538"/>
              <a:gd name="connsiteX0" fmla="*/ 183356 w 447675"/>
              <a:gd name="connsiteY0" fmla="*/ 0 h 871538"/>
              <a:gd name="connsiteX1" fmla="*/ 26194 w 447675"/>
              <a:gd name="connsiteY1" fmla="*/ 19050 h 871538"/>
              <a:gd name="connsiteX2" fmla="*/ 0 w 447675"/>
              <a:gd name="connsiteY2" fmla="*/ 40481 h 871538"/>
              <a:gd name="connsiteX3" fmla="*/ 0 w 447675"/>
              <a:gd name="connsiteY3" fmla="*/ 92869 h 871538"/>
              <a:gd name="connsiteX4" fmla="*/ 61913 w 447675"/>
              <a:gd name="connsiteY4" fmla="*/ 261938 h 871538"/>
              <a:gd name="connsiteX5" fmla="*/ 197644 w 447675"/>
              <a:gd name="connsiteY5" fmla="*/ 454819 h 871538"/>
              <a:gd name="connsiteX6" fmla="*/ 326231 w 447675"/>
              <a:gd name="connsiteY6" fmla="*/ 573881 h 871538"/>
              <a:gd name="connsiteX7" fmla="*/ 440531 w 447675"/>
              <a:gd name="connsiteY7" fmla="*/ 652463 h 871538"/>
              <a:gd name="connsiteX8" fmla="*/ 447675 w 447675"/>
              <a:gd name="connsiteY8" fmla="*/ 683419 h 871538"/>
              <a:gd name="connsiteX9" fmla="*/ 440531 w 447675"/>
              <a:gd name="connsiteY9" fmla="*/ 726281 h 871538"/>
              <a:gd name="connsiteX10" fmla="*/ 350044 w 447675"/>
              <a:gd name="connsiteY10" fmla="*/ 871538 h 871538"/>
              <a:gd name="connsiteX0" fmla="*/ 183356 w 447675"/>
              <a:gd name="connsiteY0" fmla="*/ 0 h 871538"/>
              <a:gd name="connsiteX1" fmla="*/ 26194 w 447675"/>
              <a:gd name="connsiteY1" fmla="*/ 19050 h 871538"/>
              <a:gd name="connsiteX2" fmla="*/ 0 w 447675"/>
              <a:gd name="connsiteY2" fmla="*/ 40481 h 871538"/>
              <a:gd name="connsiteX3" fmla="*/ 0 w 447675"/>
              <a:gd name="connsiteY3" fmla="*/ 92869 h 871538"/>
              <a:gd name="connsiteX4" fmla="*/ 61913 w 447675"/>
              <a:gd name="connsiteY4" fmla="*/ 261938 h 871538"/>
              <a:gd name="connsiteX5" fmla="*/ 197644 w 447675"/>
              <a:gd name="connsiteY5" fmla="*/ 454819 h 871538"/>
              <a:gd name="connsiteX6" fmla="*/ 326231 w 447675"/>
              <a:gd name="connsiteY6" fmla="*/ 573881 h 871538"/>
              <a:gd name="connsiteX7" fmla="*/ 440531 w 447675"/>
              <a:gd name="connsiteY7" fmla="*/ 652463 h 871538"/>
              <a:gd name="connsiteX8" fmla="*/ 447675 w 447675"/>
              <a:gd name="connsiteY8" fmla="*/ 683419 h 871538"/>
              <a:gd name="connsiteX9" fmla="*/ 440531 w 447675"/>
              <a:gd name="connsiteY9" fmla="*/ 726281 h 871538"/>
              <a:gd name="connsiteX10" fmla="*/ 350044 w 447675"/>
              <a:gd name="connsiteY10" fmla="*/ 871538 h 871538"/>
              <a:gd name="connsiteX0" fmla="*/ 183356 w 447675"/>
              <a:gd name="connsiteY0" fmla="*/ 0 h 871538"/>
              <a:gd name="connsiteX1" fmla="*/ 30957 w 447675"/>
              <a:gd name="connsiteY1" fmla="*/ 19050 h 871538"/>
              <a:gd name="connsiteX2" fmla="*/ 0 w 447675"/>
              <a:gd name="connsiteY2" fmla="*/ 40481 h 871538"/>
              <a:gd name="connsiteX3" fmla="*/ 0 w 447675"/>
              <a:gd name="connsiteY3" fmla="*/ 92869 h 871538"/>
              <a:gd name="connsiteX4" fmla="*/ 61913 w 447675"/>
              <a:gd name="connsiteY4" fmla="*/ 261938 h 871538"/>
              <a:gd name="connsiteX5" fmla="*/ 197644 w 447675"/>
              <a:gd name="connsiteY5" fmla="*/ 454819 h 871538"/>
              <a:gd name="connsiteX6" fmla="*/ 326231 w 447675"/>
              <a:gd name="connsiteY6" fmla="*/ 573881 h 871538"/>
              <a:gd name="connsiteX7" fmla="*/ 440531 w 447675"/>
              <a:gd name="connsiteY7" fmla="*/ 652463 h 871538"/>
              <a:gd name="connsiteX8" fmla="*/ 447675 w 447675"/>
              <a:gd name="connsiteY8" fmla="*/ 683419 h 871538"/>
              <a:gd name="connsiteX9" fmla="*/ 440531 w 447675"/>
              <a:gd name="connsiteY9" fmla="*/ 726281 h 871538"/>
              <a:gd name="connsiteX10" fmla="*/ 350044 w 447675"/>
              <a:gd name="connsiteY10" fmla="*/ 871538 h 871538"/>
              <a:gd name="connsiteX0" fmla="*/ 183356 w 447675"/>
              <a:gd name="connsiteY0" fmla="*/ 0 h 871538"/>
              <a:gd name="connsiteX1" fmla="*/ 30957 w 447675"/>
              <a:gd name="connsiteY1" fmla="*/ 19050 h 871538"/>
              <a:gd name="connsiteX2" fmla="*/ 0 w 447675"/>
              <a:gd name="connsiteY2" fmla="*/ 40481 h 871538"/>
              <a:gd name="connsiteX3" fmla="*/ 0 w 447675"/>
              <a:gd name="connsiteY3" fmla="*/ 92869 h 871538"/>
              <a:gd name="connsiteX4" fmla="*/ 61913 w 447675"/>
              <a:gd name="connsiteY4" fmla="*/ 261938 h 871538"/>
              <a:gd name="connsiteX5" fmla="*/ 197644 w 447675"/>
              <a:gd name="connsiteY5" fmla="*/ 454819 h 871538"/>
              <a:gd name="connsiteX6" fmla="*/ 326231 w 447675"/>
              <a:gd name="connsiteY6" fmla="*/ 573881 h 871538"/>
              <a:gd name="connsiteX7" fmla="*/ 440531 w 447675"/>
              <a:gd name="connsiteY7" fmla="*/ 652463 h 871538"/>
              <a:gd name="connsiteX8" fmla="*/ 447675 w 447675"/>
              <a:gd name="connsiteY8" fmla="*/ 683419 h 871538"/>
              <a:gd name="connsiteX9" fmla="*/ 440531 w 447675"/>
              <a:gd name="connsiteY9" fmla="*/ 726281 h 871538"/>
              <a:gd name="connsiteX10" fmla="*/ 350044 w 447675"/>
              <a:gd name="connsiteY10" fmla="*/ 871538 h 871538"/>
              <a:gd name="connsiteX0" fmla="*/ 183356 w 447675"/>
              <a:gd name="connsiteY0" fmla="*/ 0 h 871538"/>
              <a:gd name="connsiteX1" fmla="*/ 30957 w 447675"/>
              <a:gd name="connsiteY1" fmla="*/ 19050 h 871538"/>
              <a:gd name="connsiteX2" fmla="*/ 0 w 447675"/>
              <a:gd name="connsiteY2" fmla="*/ 40481 h 871538"/>
              <a:gd name="connsiteX3" fmla="*/ 0 w 447675"/>
              <a:gd name="connsiteY3" fmla="*/ 92869 h 871538"/>
              <a:gd name="connsiteX4" fmla="*/ 61913 w 447675"/>
              <a:gd name="connsiteY4" fmla="*/ 261938 h 871538"/>
              <a:gd name="connsiteX5" fmla="*/ 197644 w 447675"/>
              <a:gd name="connsiteY5" fmla="*/ 454819 h 871538"/>
              <a:gd name="connsiteX6" fmla="*/ 326231 w 447675"/>
              <a:gd name="connsiteY6" fmla="*/ 573881 h 871538"/>
              <a:gd name="connsiteX7" fmla="*/ 440531 w 447675"/>
              <a:gd name="connsiteY7" fmla="*/ 652463 h 871538"/>
              <a:gd name="connsiteX8" fmla="*/ 447675 w 447675"/>
              <a:gd name="connsiteY8" fmla="*/ 683419 h 871538"/>
              <a:gd name="connsiteX9" fmla="*/ 440531 w 447675"/>
              <a:gd name="connsiteY9" fmla="*/ 726281 h 871538"/>
              <a:gd name="connsiteX10" fmla="*/ 350044 w 447675"/>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43238 w 450382"/>
              <a:gd name="connsiteY7" fmla="*/ 652463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24188 w 450382"/>
              <a:gd name="connsiteY7" fmla="*/ 638176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24188 w 450382"/>
              <a:gd name="connsiteY7" fmla="*/ 638176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24188 w 450382"/>
              <a:gd name="connsiteY7" fmla="*/ 638176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0382"/>
              <a:gd name="connsiteY0" fmla="*/ 0 h 871538"/>
              <a:gd name="connsiteX1" fmla="*/ 33664 w 450382"/>
              <a:gd name="connsiteY1" fmla="*/ 19050 h 871538"/>
              <a:gd name="connsiteX2" fmla="*/ 2707 w 450382"/>
              <a:gd name="connsiteY2" fmla="*/ 40481 h 871538"/>
              <a:gd name="connsiteX3" fmla="*/ 2707 w 450382"/>
              <a:gd name="connsiteY3" fmla="*/ 92869 h 871538"/>
              <a:gd name="connsiteX4" fmla="*/ 64620 w 450382"/>
              <a:gd name="connsiteY4" fmla="*/ 261938 h 871538"/>
              <a:gd name="connsiteX5" fmla="*/ 200351 w 450382"/>
              <a:gd name="connsiteY5" fmla="*/ 454819 h 871538"/>
              <a:gd name="connsiteX6" fmla="*/ 328938 w 450382"/>
              <a:gd name="connsiteY6" fmla="*/ 573881 h 871538"/>
              <a:gd name="connsiteX7" fmla="*/ 424188 w 450382"/>
              <a:gd name="connsiteY7" fmla="*/ 638176 h 871538"/>
              <a:gd name="connsiteX8" fmla="*/ 450382 w 450382"/>
              <a:gd name="connsiteY8" fmla="*/ 683419 h 871538"/>
              <a:gd name="connsiteX9" fmla="*/ 443238 w 450382"/>
              <a:gd name="connsiteY9" fmla="*/ 726281 h 871538"/>
              <a:gd name="connsiteX10" fmla="*/ 352751 w 450382"/>
              <a:gd name="connsiteY10" fmla="*/ 871538 h 871538"/>
              <a:gd name="connsiteX0" fmla="*/ 186063 w 451952"/>
              <a:gd name="connsiteY0" fmla="*/ 0 h 871538"/>
              <a:gd name="connsiteX1" fmla="*/ 33664 w 451952"/>
              <a:gd name="connsiteY1" fmla="*/ 19050 h 871538"/>
              <a:gd name="connsiteX2" fmla="*/ 2707 w 451952"/>
              <a:gd name="connsiteY2" fmla="*/ 40481 h 871538"/>
              <a:gd name="connsiteX3" fmla="*/ 2707 w 451952"/>
              <a:gd name="connsiteY3" fmla="*/ 92869 h 871538"/>
              <a:gd name="connsiteX4" fmla="*/ 64620 w 451952"/>
              <a:gd name="connsiteY4" fmla="*/ 261938 h 871538"/>
              <a:gd name="connsiteX5" fmla="*/ 200351 w 451952"/>
              <a:gd name="connsiteY5" fmla="*/ 454819 h 871538"/>
              <a:gd name="connsiteX6" fmla="*/ 328938 w 451952"/>
              <a:gd name="connsiteY6" fmla="*/ 573881 h 871538"/>
              <a:gd name="connsiteX7" fmla="*/ 424188 w 451952"/>
              <a:gd name="connsiteY7" fmla="*/ 638176 h 871538"/>
              <a:gd name="connsiteX8" fmla="*/ 450382 w 451952"/>
              <a:gd name="connsiteY8" fmla="*/ 683419 h 871538"/>
              <a:gd name="connsiteX9" fmla="*/ 443238 w 451952"/>
              <a:gd name="connsiteY9" fmla="*/ 726281 h 871538"/>
              <a:gd name="connsiteX10" fmla="*/ 352751 w 451952"/>
              <a:gd name="connsiteY10" fmla="*/ 871538 h 871538"/>
              <a:gd name="connsiteX0" fmla="*/ 186063 w 448004"/>
              <a:gd name="connsiteY0" fmla="*/ 0 h 871538"/>
              <a:gd name="connsiteX1" fmla="*/ 33664 w 448004"/>
              <a:gd name="connsiteY1" fmla="*/ 19050 h 871538"/>
              <a:gd name="connsiteX2" fmla="*/ 2707 w 448004"/>
              <a:gd name="connsiteY2" fmla="*/ 40481 h 871538"/>
              <a:gd name="connsiteX3" fmla="*/ 2707 w 448004"/>
              <a:gd name="connsiteY3" fmla="*/ 92869 h 871538"/>
              <a:gd name="connsiteX4" fmla="*/ 64620 w 448004"/>
              <a:gd name="connsiteY4" fmla="*/ 261938 h 871538"/>
              <a:gd name="connsiteX5" fmla="*/ 200351 w 448004"/>
              <a:gd name="connsiteY5" fmla="*/ 454819 h 871538"/>
              <a:gd name="connsiteX6" fmla="*/ 328938 w 448004"/>
              <a:gd name="connsiteY6" fmla="*/ 573881 h 871538"/>
              <a:gd name="connsiteX7" fmla="*/ 424188 w 448004"/>
              <a:gd name="connsiteY7" fmla="*/ 638176 h 871538"/>
              <a:gd name="connsiteX8" fmla="*/ 443238 w 448004"/>
              <a:gd name="connsiteY8" fmla="*/ 726281 h 871538"/>
              <a:gd name="connsiteX9" fmla="*/ 352751 w 448004"/>
              <a:gd name="connsiteY9" fmla="*/ 871538 h 871538"/>
              <a:gd name="connsiteX0" fmla="*/ 186063 w 445955"/>
              <a:gd name="connsiteY0" fmla="*/ 0 h 871538"/>
              <a:gd name="connsiteX1" fmla="*/ 33664 w 445955"/>
              <a:gd name="connsiteY1" fmla="*/ 19050 h 871538"/>
              <a:gd name="connsiteX2" fmla="*/ 2707 w 445955"/>
              <a:gd name="connsiteY2" fmla="*/ 40481 h 871538"/>
              <a:gd name="connsiteX3" fmla="*/ 2707 w 445955"/>
              <a:gd name="connsiteY3" fmla="*/ 92869 h 871538"/>
              <a:gd name="connsiteX4" fmla="*/ 64620 w 445955"/>
              <a:gd name="connsiteY4" fmla="*/ 261938 h 871538"/>
              <a:gd name="connsiteX5" fmla="*/ 200351 w 445955"/>
              <a:gd name="connsiteY5" fmla="*/ 454819 h 871538"/>
              <a:gd name="connsiteX6" fmla="*/ 328938 w 445955"/>
              <a:gd name="connsiteY6" fmla="*/ 573881 h 871538"/>
              <a:gd name="connsiteX7" fmla="*/ 424188 w 445955"/>
              <a:gd name="connsiteY7" fmla="*/ 638176 h 871538"/>
              <a:gd name="connsiteX8" fmla="*/ 443238 w 445955"/>
              <a:gd name="connsiteY8" fmla="*/ 726281 h 871538"/>
              <a:gd name="connsiteX9" fmla="*/ 352751 w 445955"/>
              <a:gd name="connsiteY9" fmla="*/ 871538 h 871538"/>
              <a:gd name="connsiteX0" fmla="*/ 186063 w 446781"/>
              <a:gd name="connsiteY0" fmla="*/ 0 h 871538"/>
              <a:gd name="connsiteX1" fmla="*/ 33664 w 446781"/>
              <a:gd name="connsiteY1" fmla="*/ 19050 h 871538"/>
              <a:gd name="connsiteX2" fmla="*/ 2707 w 446781"/>
              <a:gd name="connsiteY2" fmla="*/ 40481 h 871538"/>
              <a:gd name="connsiteX3" fmla="*/ 2707 w 446781"/>
              <a:gd name="connsiteY3" fmla="*/ 92869 h 871538"/>
              <a:gd name="connsiteX4" fmla="*/ 64620 w 446781"/>
              <a:gd name="connsiteY4" fmla="*/ 261938 h 871538"/>
              <a:gd name="connsiteX5" fmla="*/ 200351 w 446781"/>
              <a:gd name="connsiteY5" fmla="*/ 454819 h 871538"/>
              <a:gd name="connsiteX6" fmla="*/ 328938 w 446781"/>
              <a:gd name="connsiteY6" fmla="*/ 573881 h 871538"/>
              <a:gd name="connsiteX7" fmla="*/ 424188 w 446781"/>
              <a:gd name="connsiteY7" fmla="*/ 638176 h 871538"/>
              <a:gd name="connsiteX8" fmla="*/ 443238 w 446781"/>
              <a:gd name="connsiteY8" fmla="*/ 726281 h 871538"/>
              <a:gd name="connsiteX9" fmla="*/ 352751 w 446781"/>
              <a:gd name="connsiteY9"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27932 w 445775"/>
              <a:gd name="connsiteY5" fmla="*/ 573881 h 871538"/>
              <a:gd name="connsiteX6" fmla="*/ 423182 w 445775"/>
              <a:gd name="connsiteY6" fmla="*/ 638176 h 871538"/>
              <a:gd name="connsiteX7" fmla="*/ 442232 w 445775"/>
              <a:gd name="connsiteY7" fmla="*/ 726281 h 871538"/>
              <a:gd name="connsiteX8" fmla="*/ 351745 w 445775"/>
              <a:gd name="connsiteY8"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27932 w 445775"/>
              <a:gd name="connsiteY5" fmla="*/ 573881 h 871538"/>
              <a:gd name="connsiteX6" fmla="*/ 423182 w 445775"/>
              <a:gd name="connsiteY6" fmla="*/ 638176 h 871538"/>
              <a:gd name="connsiteX7" fmla="*/ 442232 w 445775"/>
              <a:gd name="connsiteY7" fmla="*/ 726281 h 871538"/>
              <a:gd name="connsiteX8" fmla="*/ 351745 w 445775"/>
              <a:gd name="connsiteY8"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27932 w 445775"/>
              <a:gd name="connsiteY5" fmla="*/ 573881 h 871538"/>
              <a:gd name="connsiteX6" fmla="*/ 423182 w 445775"/>
              <a:gd name="connsiteY6" fmla="*/ 638176 h 871538"/>
              <a:gd name="connsiteX7" fmla="*/ 442232 w 445775"/>
              <a:gd name="connsiteY7" fmla="*/ 726281 h 871538"/>
              <a:gd name="connsiteX8" fmla="*/ 351745 w 445775"/>
              <a:gd name="connsiteY8"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27932 w 445775"/>
              <a:gd name="connsiteY5" fmla="*/ 573881 h 871538"/>
              <a:gd name="connsiteX6" fmla="*/ 423182 w 445775"/>
              <a:gd name="connsiteY6" fmla="*/ 638176 h 871538"/>
              <a:gd name="connsiteX7" fmla="*/ 442232 w 445775"/>
              <a:gd name="connsiteY7" fmla="*/ 726281 h 871538"/>
              <a:gd name="connsiteX8" fmla="*/ 351745 w 445775"/>
              <a:gd name="connsiteY8"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27932 w 445775"/>
              <a:gd name="connsiteY5" fmla="*/ 573881 h 871538"/>
              <a:gd name="connsiteX6" fmla="*/ 423182 w 445775"/>
              <a:gd name="connsiteY6" fmla="*/ 638176 h 871538"/>
              <a:gd name="connsiteX7" fmla="*/ 442232 w 445775"/>
              <a:gd name="connsiteY7" fmla="*/ 726281 h 871538"/>
              <a:gd name="connsiteX8" fmla="*/ 351745 w 445775"/>
              <a:gd name="connsiteY8"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13644 w 445775"/>
              <a:gd name="connsiteY5" fmla="*/ 561975 h 871538"/>
              <a:gd name="connsiteX6" fmla="*/ 423182 w 445775"/>
              <a:gd name="connsiteY6" fmla="*/ 638176 h 871538"/>
              <a:gd name="connsiteX7" fmla="*/ 442232 w 445775"/>
              <a:gd name="connsiteY7" fmla="*/ 726281 h 871538"/>
              <a:gd name="connsiteX8" fmla="*/ 351745 w 445775"/>
              <a:gd name="connsiteY8" fmla="*/ 871538 h 871538"/>
              <a:gd name="connsiteX0" fmla="*/ 185057 w 444551"/>
              <a:gd name="connsiteY0" fmla="*/ 0 h 871538"/>
              <a:gd name="connsiteX1" fmla="*/ 32658 w 444551"/>
              <a:gd name="connsiteY1" fmla="*/ 19050 h 871538"/>
              <a:gd name="connsiteX2" fmla="*/ 1701 w 444551"/>
              <a:gd name="connsiteY2" fmla="*/ 92869 h 871538"/>
              <a:gd name="connsiteX3" fmla="*/ 63614 w 444551"/>
              <a:gd name="connsiteY3" fmla="*/ 261938 h 871538"/>
              <a:gd name="connsiteX4" fmla="*/ 199345 w 444551"/>
              <a:gd name="connsiteY4" fmla="*/ 454819 h 871538"/>
              <a:gd name="connsiteX5" fmla="*/ 313644 w 444551"/>
              <a:gd name="connsiteY5" fmla="*/ 561975 h 871538"/>
              <a:gd name="connsiteX6" fmla="*/ 416038 w 444551"/>
              <a:gd name="connsiteY6" fmla="*/ 628651 h 871538"/>
              <a:gd name="connsiteX7" fmla="*/ 442232 w 444551"/>
              <a:gd name="connsiteY7" fmla="*/ 726281 h 871538"/>
              <a:gd name="connsiteX8" fmla="*/ 351745 w 444551"/>
              <a:gd name="connsiteY8" fmla="*/ 871538 h 871538"/>
              <a:gd name="connsiteX0" fmla="*/ 185057 w 445775"/>
              <a:gd name="connsiteY0" fmla="*/ 0 h 871538"/>
              <a:gd name="connsiteX1" fmla="*/ 32658 w 445775"/>
              <a:gd name="connsiteY1" fmla="*/ 19050 h 871538"/>
              <a:gd name="connsiteX2" fmla="*/ 1701 w 445775"/>
              <a:gd name="connsiteY2" fmla="*/ 92869 h 871538"/>
              <a:gd name="connsiteX3" fmla="*/ 63614 w 445775"/>
              <a:gd name="connsiteY3" fmla="*/ 261938 h 871538"/>
              <a:gd name="connsiteX4" fmla="*/ 199345 w 445775"/>
              <a:gd name="connsiteY4" fmla="*/ 454819 h 871538"/>
              <a:gd name="connsiteX5" fmla="*/ 313644 w 445775"/>
              <a:gd name="connsiteY5" fmla="*/ 561975 h 871538"/>
              <a:gd name="connsiteX6" fmla="*/ 423182 w 445775"/>
              <a:gd name="connsiteY6" fmla="*/ 638176 h 871538"/>
              <a:gd name="connsiteX7" fmla="*/ 442232 w 445775"/>
              <a:gd name="connsiteY7" fmla="*/ 726281 h 871538"/>
              <a:gd name="connsiteX8" fmla="*/ 351745 w 445775"/>
              <a:gd name="connsiteY8" fmla="*/ 871538 h 871538"/>
              <a:gd name="connsiteX0" fmla="*/ 184830 w 445548"/>
              <a:gd name="connsiteY0" fmla="*/ 0 h 871538"/>
              <a:gd name="connsiteX1" fmla="*/ 32431 w 445548"/>
              <a:gd name="connsiteY1" fmla="*/ 19050 h 871538"/>
              <a:gd name="connsiteX2" fmla="*/ 1474 w 445548"/>
              <a:gd name="connsiteY2" fmla="*/ 92869 h 871538"/>
              <a:gd name="connsiteX3" fmla="*/ 63387 w 445548"/>
              <a:gd name="connsiteY3" fmla="*/ 261938 h 871538"/>
              <a:gd name="connsiteX4" fmla="*/ 199118 w 445548"/>
              <a:gd name="connsiteY4" fmla="*/ 454819 h 871538"/>
              <a:gd name="connsiteX5" fmla="*/ 313417 w 445548"/>
              <a:gd name="connsiteY5" fmla="*/ 561975 h 871538"/>
              <a:gd name="connsiteX6" fmla="*/ 422955 w 445548"/>
              <a:gd name="connsiteY6" fmla="*/ 638176 h 871538"/>
              <a:gd name="connsiteX7" fmla="*/ 442005 w 445548"/>
              <a:gd name="connsiteY7" fmla="*/ 726281 h 871538"/>
              <a:gd name="connsiteX8" fmla="*/ 351518 w 445548"/>
              <a:gd name="connsiteY8" fmla="*/ 871538 h 871538"/>
              <a:gd name="connsiteX0" fmla="*/ 6236 w 445548"/>
              <a:gd name="connsiteY0" fmla="*/ 42863 h 852488"/>
              <a:gd name="connsiteX1" fmla="*/ 32431 w 445548"/>
              <a:gd name="connsiteY1" fmla="*/ 0 h 852488"/>
              <a:gd name="connsiteX2" fmla="*/ 1474 w 445548"/>
              <a:gd name="connsiteY2" fmla="*/ 73819 h 852488"/>
              <a:gd name="connsiteX3" fmla="*/ 63387 w 445548"/>
              <a:gd name="connsiteY3" fmla="*/ 242888 h 852488"/>
              <a:gd name="connsiteX4" fmla="*/ 199118 w 445548"/>
              <a:gd name="connsiteY4" fmla="*/ 435769 h 852488"/>
              <a:gd name="connsiteX5" fmla="*/ 313417 w 445548"/>
              <a:gd name="connsiteY5" fmla="*/ 542925 h 852488"/>
              <a:gd name="connsiteX6" fmla="*/ 422955 w 445548"/>
              <a:gd name="connsiteY6" fmla="*/ 619126 h 852488"/>
              <a:gd name="connsiteX7" fmla="*/ 442005 w 445548"/>
              <a:gd name="connsiteY7" fmla="*/ 707231 h 852488"/>
              <a:gd name="connsiteX8" fmla="*/ 351518 w 445548"/>
              <a:gd name="connsiteY8" fmla="*/ 852488 h 852488"/>
              <a:gd name="connsiteX0" fmla="*/ 32431 w 445548"/>
              <a:gd name="connsiteY0" fmla="*/ 0 h 852488"/>
              <a:gd name="connsiteX1" fmla="*/ 1474 w 445548"/>
              <a:gd name="connsiteY1" fmla="*/ 73819 h 852488"/>
              <a:gd name="connsiteX2" fmla="*/ 63387 w 445548"/>
              <a:gd name="connsiteY2" fmla="*/ 242888 h 852488"/>
              <a:gd name="connsiteX3" fmla="*/ 199118 w 445548"/>
              <a:gd name="connsiteY3" fmla="*/ 435769 h 852488"/>
              <a:gd name="connsiteX4" fmla="*/ 313417 w 445548"/>
              <a:gd name="connsiteY4" fmla="*/ 542925 h 852488"/>
              <a:gd name="connsiteX5" fmla="*/ 422955 w 445548"/>
              <a:gd name="connsiteY5" fmla="*/ 619126 h 852488"/>
              <a:gd name="connsiteX6" fmla="*/ 442005 w 445548"/>
              <a:gd name="connsiteY6" fmla="*/ 707231 h 852488"/>
              <a:gd name="connsiteX7" fmla="*/ 351518 w 445548"/>
              <a:gd name="connsiteY7" fmla="*/ 852488 h 852488"/>
              <a:gd name="connsiteX0" fmla="*/ 31810 w 444927"/>
              <a:gd name="connsiteY0" fmla="*/ 0 h 852488"/>
              <a:gd name="connsiteX1" fmla="*/ 27047 w 444927"/>
              <a:gd name="connsiteY1" fmla="*/ 9525 h 852488"/>
              <a:gd name="connsiteX2" fmla="*/ 853 w 444927"/>
              <a:gd name="connsiteY2" fmla="*/ 73819 h 852488"/>
              <a:gd name="connsiteX3" fmla="*/ 62766 w 444927"/>
              <a:gd name="connsiteY3" fmla="*/ 242888 h 852488"/>
              <a:gd name="connsiteX4" fmla="*/ 198497 w 444927"/>
              <a:gd name="connsiteY4" fmla="*/ 435769 h 852488"/>
              <a:gd name="connsiteX5" fmla="*/ 312796 w 444927"/>
              <a:gd name="connsiteY5" fmla="*/ 542925 h 852488"/>
              <a:gd name="connsiteX6" fmla="*/ 422334 w 444927"/>
              <a:gd name="connsiteY6" fmla="*/ 619126 h 852488"/>
              <a:gd name="connsiteX7" fmla="*/ 441384 w 444927"/>
              <a:gd name="connsiteY7" fmla="*/ 707231 h 852488"/>
              <a:gd name="connsiteX8" fmla="*/ 350897 w 444927"/>
              <a:gd name="connsiteY8" fmla="*/ 852488 h 852488"/>
              <a:gd name="connsiteX0" fmla="*/ 31557 w 444674"/>
              <a:gd name="connsiteY0" fmla="*/ 0 h 852488"/>
              <a:gd name="connsiteX1" fmla="*/ 600 w 444674"/>
              <a:gd name="connsiteY1" fmla="*/ 73819 h 852488"/>
              <a:gd name="connsiteX2" fmla="*/ 62513 w 444674"/>
              <a:gd name="connsiteY2" fmla="*/ 242888 h 852488"/>
              <a:gd name="connsiteX3" fmla="*/ 198244 w 444674"/>
              <a:gd name="connsiteY3" fmla="*/ 435769 h 852488"/>
              <a:gd name="connsiteX4" fmla="*/ 312543 w 444674"/>
              <a:gd name="connsiteY4" fmla="*/ 542925 h 852488"/>
              <a:gd name="connsiteX5" fmla="*/ 422081 w 444674"/>
              <a:gd name="connsiteY5" fmla="*/ 619126 h 852488"/>
              <a:gd name="connsiteX6" fmla="*/ 441131 w 444674"/>
              <a:gd name="connsiteY6" fmla="*/ 707231 h 852488"/>
              <a:gd name="connsiteX7" fmla="*/ 350644 w 444674"/>
              <a:gd name="connsiteY7" fmla="*/ 852488 h 852488"/>
              <a:gd name="connsiteX0" fmla="*/ 0 w 444074"/>
              <a:gd name="connsiteY0" fmla="*/ 0 h 778669"/>
              <a:gd name="connsiteX1" fmla="*/ 61913 w 444074"/>
              <a:gd name="connsiteY1" fmla="*/ 169069 h 778669"/>
              <a:gd name="connsiteX2" fmla="*/ 197644 w 444074"/>
              <a:gd name="connsiteY2" fmla="*/ 361950 h 778669"/>
              <a:gd name="connsiteX3" fmla="*/ 311943 w 444074"/>
              <a:gd name="connsiteY3" fmla="*/ 469106 h 778669"/>
              <a:gd name="connsiteX4" fmla="*/ 421481 w 444074"/>
              <a:gd name="connsiteY4" fmla="*/ 545307 h 778669"/>
              <a:gd name="connsiteX5" fmla="*/ 440531 w 444074"/>
              <a:gd name="connsiteY5" fmla="*/ 633412 h 778669"/>
              <a:gd name="connsiteX6" fmla="*/ 350044 w 444074"/>
              <a:gd name="connsiteY6" fmla="*/ 778669 h 778669"/>
              <a:gd name="connsiteX0" fmla="*/ 0 w 455980"/>
              <a:gd name="connsiteY0" fmla="*/ 0 h 814388"/>
              <a:gd name="connsiteX1" fmla="*/ 73819 w 455980"/>
              <a:gd name="connsiteY1" fmla="*/ 204788 h 814388"/>
              <a:gd name="connsiteX2" fmla="*/ 209550 w 455980"/>
              <a:gd name="connsiteY2" fmla="*/ 397669 h 814388"/>
              <a:gd name="connsiteX3" fmla="*/ 323849 w 455980"/>
              <a:gd name="connsiteY3" fmla="*/ 504825 h 814388"/>
              <a:gd name="connsiteX4" fmla="*/ 433387 w 455980"/>
              <a:gd name="connsiteY4" fmla="*/ 581026 h 814388"/>
              <a:gd name="connsiteX5" fmla="*/ 452437 w 455980"/>
              <a:gd name="connsiteY5" fmla="*/ 669131 h 814388"/>
              <a:gd name="connsiteX6" fmla="*/ 361950 w 455980"/>
              <a:gd name="connsiteY6" fmla="*/ 814388 h 814388"/>
              <a:gd name="connsiteX0" fmla="*/ 0 w 446455"/>
              <a:gd name="connsiteY0" fmla="*/ 0 h 776288"/>
              <a:gd name="connsiteX1" fmla="*/ 64294 w 446455"/>
              <a:gd name="connsiteY1" fmla="*/ 166688 h 776288"/>
              <a:gd name="connsiteX2" fmla="*/ 200025 w 446455"/>
              <a:gd name="connsiteY2" fmla="*/ 359569 h 776288"/>
              <a:gd name="connsiteX3" fmla="*/ 314324 w 446455"/>
              <a:gd name="connsiteY3" fmla="*/ 466725 h 776288"/>
              <a:gd name="connsiteX4" fmla="*/ 423862 w 446455"/>
              <a:gd name="connsiteY4" fmla="*/ 542926 h 776288"/>
              <a:gd name="connsiteX5" fmla="*/ 442912 w 446455"/>
              <a:gd name="connsiteY5" fmla="*/ 631031 h 776288"/>
              <a:gd name="connsiteX6" fmla="*/ 352425 w 446455"/>
              <a:gd name="connsiteY6" fmla="*/ 776288 h 776288"/>
              <a:gd name="connsiteX0" fmla="*/ 0 w 444347"/>
              <a:gd name="connsiteY0" fmla="*/ 0 h 776288"/>
              <a:gd name="connsiteX1" fmla="*/ 64294 w 444347"/>
              <a:gd name="connsiteY1" fmla="*/ 166688 h 776288"/>
              <a:gd name="connsiteX2" fmla="*/ 200025 w 444347"/>
              <a:gd name="connsiteY2" fmla="*/ 359569 h 776288"/>
              <a:gd name="connsiteX3" fmla="*/ 314324 w 444347"/>
              <a:gd name="connsiteY3" fmla="*/ 466725 h 776288"/>
              <a:gd name="connsiteX4" fmla="*/ 423862 w 444347"/>
              <a:gd name="connsiteY4" fmla="*/ 542926 h 776288"/>
              <a:gd name="connsiteX5" fmla="*/ 442912 w 444347"/>
              <a:gd name="connsiteY5" fmla="*/ 631031 h 776288"/>
              <a:gd name="connsiteX6" fmla="*/ 352425 w 444347"/>
              <a:gd name="connsiteY6" fmla="*/ 776288 h 776288"/>
              <a:gd name="connsiteX0" fmla="*/ 0 w 443486"/>
              <a:gd name="connsiteY0" fmla="*/ 0 h 776288"/>
              <a:gd name="connsiteX1" fmla="*/ 64294 w 443486"/>
              <a:gd name="connsiteY1" fmla="*/ 166688 h 776288"/>
              <a:gd name="connsiteX2" fmla="*/ 200025 w 443486"/>
              <a:gd name="connsiteY2" fmla="*/ 359569 h 776288"/>
              <a:gd name="connsiteX3" fmla="*/ 314324 w 443486"/>
              <a:gd name="connsiteY3" fmla="*/ 466725 h 776288"/>
              <a:gd name="connsiteX4" fmla="*/ 423862 w 443486"/>
              <a:gd name="connsiteY4" fmla="*/ 542926 h 776288"/>
              <a:gd name="connsiteX5" fmla="*/ 442912 w 443486"/>
              <a:gd name="connsiteY5" fmla="*/ 631031 h 776288"/>
              <a:gd name="connsiteX6" fmla="*/ 352425 w 443486"/>
              <a:gd name="connsiteY6" fmla="*/ 776288 h 776288"/>
              <a:gd name="connsiteX0" fmla="*/ 0 w 442912"/>
              <a:gd name="connsiteY0" fmla="*/ 0 h 776288"/>
              <a:gd name="connsiteX1" fmla="*/ 64294 w 442912"/>
              <a:gd name="connsiteY1" fmla="*/ 166688 h 776288"/>
              <a:gd name="connsiteX2" fmla="*/ 200025 w 442912"/>
              <a:gd name="connsiteY2" fmla="*/ 359569 h 776288"/>
              <a:gd name="connsiteX3" fmla="*/ 314324 w 442912"/>
              <a:gd name="connsiteY3" fmla="*/ 466725 h 776288"/>
              <a:gd name="connsiteX4" fmla="*/ 423862 w 442912"/>
              <a:gd name="connsiteY4" fmla="*/ 542926 h 776288"/>
              <a:gd name="connsiteX5" fmla="*/ 442912 w 442912"/>
              <a:gd name="connsiteY5" fmla="*/ 631031 h 776288"/>
              <a:gd name="connsiteX6" fmla="*/ 352425 w 442912"/>
              <a:gd name="connsiteY6" fmla="*/ 776288 h 776288"/>
              <a:gd name="connsiteX0" fmla="*/ 0 w 444360"/>
              <a:gd name="connsiteY0" fmla="*/ 0 h 776288"/>
              <a:gd name="connsiteX1" fmla="*/ 64294 w 444360"/>
              <a:gd name="connsiteY1" fmla="*/ 166688 h 776288"/>
              <a:gd name="connsiteX2" fmla="*/ 200025 w 444360"/>
              <a:gd name="connsiteY2" fmla="*/ 359569 h 776288"/>
              <a:gd name="connsiteX3" fmla="*/ 314324 w 444360"/>
              <a:gd name="connsiteY3" fmla="*/ 466725 h 776288"/>
              <a:gd name="connsiteX4" fmla="*/ 423862 w 444360"/>
              <a:gd name="connsiteY4" fmla="*/ 542926 h 776288"/>
              <a:gd name="connsiteX5" fmla="*/ 442912 w 444360"/>
              <a:gd name="connsiteY5" fmla="*/ 631031 h 776288"/>
              <a:gd name="connsiteX6" fmla="*/ 352425 w 444360"/>
              <a:gd name="connsiteY6" fmla="*/ 776288 h 776288"/>
              <a:gd name="connsiteX0" fmla="*/ 0 w 442280"/>
              <a:gd name="connsiteY0" fmla="*/ 0 h 776288"/>
              <a:gd name="connsiteX1" fmla="*/ 64294 w 442280"/>
              <a:gd name="connsiteY1" fmla="*/ 166688 h 776288"/>
              <a:gd name="connsiteX2" fmla="*/ 200025 w 442280"/>
              <a:gd name="connsiteY2" fmla="*/ 359569 h 776288"/>
              <a:gd name="connsiteX3" fmla="*/ 314324 w 442280"/>
              <a:gd name="connsiteY3" fmla="*/ 466725 h 776288"/>
              <a:gd name="connsiteX4" fmla="*/ 423862 w 442280"/>
              <a:gd name="connsiteY4" fmla="*/ 542926 h 776288"/>
              <a:gd name="connsiteX5" fmla="*/ 440530 w 442280"/>
              <a:gd name="connsiteY5" fmla="*/ 635794 h 776288"/>
              <a:gd name="connsiteX6" fmla="*/ 352425 w 442280"/>
              <a:gd name="connsiteY6" fmla="*/ 776288 h 776288"/>
              <a:gd name="connsiteX0" fmla="*/ 0 w 499430"/>
              <a:gd name="connsiteY0" fmla="*/ 0 h 766763"/>
              <a:gd name="connsiteX1" fmla="*/ 121444 w 499430"/>
              <a:gd name="connsiteY1" fmla="*/ 157163 h 766763"/>
              <a:gd name="connsiteX2" fmla="*/ 257175 w 499430"/>
              <a:gd name="connsiteY2" fmla="*/ 350044 h 766763"/>
              <a:gd name="connsiteX3" fmla="*/ 371474 w 499430"/>
              <a:gd name="connsiteY3" fmla="*/ 457200 h 766763"/>
              <a:gd name="connsiteX4" fmla="*/ 481012 w 499430"/>
              <a:gd name="connsiteY4" fmla="*/ 533401 h 766763"/>
              <a:gd name="connsiteX5" fmla="*/ 497680 w 499430"/>
              <a:gd name="connsiteY5" fmla="*/ 626269 h 766763"/>
              <a:gd name="connsiteX6" fmla="*/ 409575 w 499430"/>
              <a:gd name="connsiteY6" fmla="*/ 766763 h 766763"/>
              <a:gd name="connsiteX0" fmla="*/ 0 w 499430"/>
              <a:gd name="connsiteY0" fmla="*/ 0 h 766763"/>
              <a:gd name="connsiteX1" fmla="*/ 78582 w 499430"/>
              <a:gd name="connsiteY1" fmla="*/ 197644 h 766763"/>
              <a:gd name="connsiteX2" fmla="*/ 257175 w 499430"/>
              <a:gd name="connsiteY2" fmla="*/ 350044 h 766763"/>
              <a:gd name="connsiteX3" fmla="*/ 371474 w 499430"/>
              <a:gd name="connsiteY3" fmla="*/ 457200 h 766763"/>
              <a:gd name="connsiteX4" fmla="*/ 481012 w 499430"/>
              <a:gd name="connsiteY4" fmla="*/ 533401 h 766763"/>
              <a:gd name="connsiteX5" fmla="*/ 497680 w 499430"/>
              <a:gd name="connsiteY5" fmla="*/ 626269 h 766763"/>
              <a:gd name="connsiteX6" fmla="*/ 409575 w 499430"/>
              <a:gd name="connsiteY6" fmla="*/ 766763 h 766763"/>
              <a:gd name="connsiteX0" fmla="*/ 0 w 499430"/>
              <a:gd name="connsiteY0" fmla="*/ 0 h 766763"/>
              <a:gd name="connsiteX1" fmla="*/ 78582 w 499430"/>
              <a:gd name="connsiteY1" fmla="*/ 197644 h 766763"/>
              <a:gd name="connsiteX2" fmla="*/ 221456 w 499430"/>
              <a:gd name="connsiteY2" fmla="*/ 400050 h 766763"/>
              <a:gd name="connsiteX3" fmla="*/ 371474 w 499430"/>
              <a:gd name="connsiteY3" fmla="*/ 457200 h 766763"/>
              <a:gd name="connsiteX4" fmla="*/ 481012 w 499430"/>
              <a:gd name="connsiteY4" fmla="*/ 533401 h 766763"/>
              <a:gd name="connsiteX5" fmla="*/ 497680 w 499430"/>
              <a:gd name="connsiteY5" fmla="*/ 626269 h 766763"/>
              <a:gd name="connsiteX6" fmla="*/ 409575 w 499430"/>
              <a:gd name="connsiteY6" fmla="*/ 766763 h 766763"/>
              <a:gd name="connsiteX0" fmla="*/ 0 w 499430"/>
              <a:gd name="connsiteY0" fmla="*/ 0 h 766763"/>
              <a:gd name="connsiteX1" fmla="*/ 78582 w 499430"/>
              <a:gd name="connsiteY1" fmla="*/ 197644 h 766763"/>
              <a:gd name="connsiteX2" fmla="*/ 221456 w 499430"/>
              <a:gd name="connsiteY2" fmla="*/ 400050 h 766763"/>
              <a:gd name="connsiteX3" fmla="*/ 352424 w 499430"/>
              <a:gd name="connsiteY3" fmla="*/ 514350 h 766763"/>
              <a:gd name="connsiteX4" fmla="*/ 481012 w 499430"/>
              <a:gd name="connsiteY4" fmla="*/ 533401 h 766763"/>
              <a:gd name="connsiteX5" fmla="*/ 497680 w 499430"/>
              <a:gd name="connsiteY5" fmla="*/ 626269 h 766763"/>
              <a:gd name="connsiteX6" fmla="*/ 409575 w 499430"/>
              <a:gd name="connsiteY6" fmla="*/ 766763 h 766763"/>
              <a:gd name="connsiteX0" fmla="*/ 0 w 498140"/>
              <a:gd name="connsiteY0" fmla="*/ 0 h 766763"/>
              <a:gd name="connsiteX1" fmla="*/ 78582 w 498140"/>
              <a:gd name="connsiteY1" fmla="*/ 197644 h 766763"/>
              <a:gd name="connsiteX2" fmla="*/ 221456 w 498140"/>
              <a:gd name="connsiteY2" fmla="*/ 400050 h 766763"/>
              <a:gd name="connsiteX3" fmla="*/ 352424 w 498140"/>
              <a:gd name="connsiteY3" fmla="*/ 514350 h 766763"/>
              <a:gd name="connsiteX4" fmla="*/ 452437 w 498140"/>
              <a:gd name="connsiteY4" fmla="*/ 588169 h 766763"/>
              <a:gd name="connsiteX5" fmla="*/ 497680 w 498140"/>
              <a:gd name="connsiteY5" fmla="*/ 626269 h 766763"/>
              <a:gd name="connsiteX6" fmla="*/ 409575 w 498140"/>
              <a:gd name="connsiteY6" fmla="*/ 766763 h 766763"/>
              <a:gd name="connsiteX0" fmla="*/ 0 w 464070"/>
              <a:gd name="connsiteY0" fmla="*/ 0 h 766763"/>
              <a:gd name="connsiteX1" fmla="*/ 78582 w 464070"/>
              <a:gd name="connsiteY1" fmla="*/ 197644 h 766763"/>
              <a:gd name="connsiteX2" fmla="*/ 221456 w 464070"/>
              <a:gd name="connsiteY2" fmla="*/ 400050 h 766763"/>
              <a:gd name="connsiteX3" fmla="*/ 352424 w 464070"/>
              <a:gd name="connsiteY3" fmla="*/ 514350 h 766763"/>
              <a:gd name="connsiteX4" fmla="*/ 452437 w 464070"/>
              <a:gd name="connsiteY4" fmla="*/ 588169 h 766763"/>
              <a:gd name="connsiteX5" fmla="*/ 459580 w 464070"/>
              <a:gd name="connsiteY5" fmla="*/ 659606 h 766763"/>
              <a:gd name="connsiteX6" fmla="*/ 409575 w 464070"/>
              <a:gd name="connsiteY6" fmla="*/ 766763 h 766763"/>
              <a:gd name="connsiteX0" fmla="*/ 0 w 463151"/>
              <a:gd name="connsiteY0" fmla="*/ 0 h 766763"/>
              <a:gd name="connsiteX1" fmla="*/ 78582 w 463151"/>
              <a:gd name="connsiteY1" fmla="*/ 197644 h 766763"/>
              <a:gd name="connsiteX2" fmla="*/ 221456 w 463151"/>
              <a:gd name="connsiteY2" fmla="*/ 400050 h 766763"/>
              <a:gd name="connsiteX3" fmla="*/ 352424 w 463151"/>
              <a:gd name="connsiteY3" fmla="*/ 514350 h 766763"/>
              <a:gd name="connsiteX4" fmla="*/ 452437 w 463151"/>
              <a:gd name="connsiteY4" fmla="*/ 588169 h 766763"/>
              <a:gd name="connsiteX5" fmla="*/ 459580 w 463151"/>
              <a:gd name="connsiteY5" fmla="*/ 659606 h 766763"/>
              <a:gd name="connsiteX6" fmla="*/ 409575 w 463151"/>
              <a:gd name="connsiteY6" fmla="*/ 766763 h 766763"/>
              <a:gd name="connsiteX0" fmla="*/ 0 w 472060"/>
              <a:gd name="connsiteY0" fmla="*/ 0 h 766763"/>
              <a:gd name="connsiteX1" fmla="*/ 78582 w 472060"/>
              <a:gd name="connsiteY1" fmla="*/ 197644 h 766763"/>
              <a:gd name="connsiteX2" fmla="*/ 221456 w 472060"/>
              <a:gd name="connsiteY2" fmla="*/ 400050 h 766763"/>
              <a:gd name="connsiteX3" fmla="*/ 352424 w 472060"/>
              <a:gd name="connsiteY3" fmla="*/ 514350 h 766763"/>
              <a:gd name="connsiteX4" fmla="*/ 452437 w 472060"/>
              <a:gd name="connsiteY4" fmla="*/ 588169 h 766763"/>
              <a:gd name="connsiteX5" fmla="*/ 471486 w 472060"/>
              <a:gd name="connsiteY5" fmla="*/ 664369 h 766763"/>
              <a:gd name="connsiteX6" fmla="*/ 409575 w 472060"/>
              <a:gd name="connsiteY6" fmla="*/ 766763 h 766763"/>
              <a:gd name="connsiteX0" fmla="*/ 0 w 472060"/>
              <a:gd name="connsiteY0" fmla="*/ 0 h 766763"/>
              <a:gd name="connsiteX1" fmla="*/ 73879 w 472060"/>
              <a:gd name="connsiteY1" fmla="*/ 212345 h 766763"/>
              <a:gd name="connsiteX2" fmla="*/ 221456 w 472060"/>
              <a:gd name="connsiteY2" fmla="*/ 400050 h 766763"/>
              <a:gd name="connsiteX3" fmla="*/ 352424 w 472060"/>
              <a:gd name="connsiteY3" fmla="*/ 514350 h 766763"/>
              <a:gd name="connsiteX4" fmla="*/ 452437 w 472060"/>
              <a:gd name="connsiteY4" fmla="*/ 588169 h 766763"/>
              <a:gd name="connsiteX5" fmla="*/ 471486 w 472060"/>
              <a:gd name="connsiteY5" fmla="*/ 664369 h 766763"/>
              <a:gd name="connsiteX6" fmla="*/ 409575 w 472060"/>
              <a:gd name="connsiteY6" fmla="*/ 766763 h 766763"/>
              <a:gd name="connsiteX0" fmla="*/ 0 w 472060"/>
              <a:gd name="connsiteY0" fmla="*/ 0 h 766763"/>
              <a:gd name="connsiteX1" fmla="*/ 73879 w 472060"/>
              <a:gd name="connsiteY1" fmla="*/ 212345 h 766763"/>
              <a:gd name="connsiteX2" fmla="*/ 221456 w 472060"/>
              <a:gd name="connsiteY2" fmla="*/ 418951 h 766763"/>
              <a:gd name="connsiteX3" fmla="*/ 352424 w 472060"/>
              <a:gd name="connsiteY3" fmla="*/ 514350 h 766763"/>
              <a:gd name="connsiteX4" fmla="*/ 452437 w 472060"/>
              <a:gd name="connsiteY4" fmla="*/ 588169 h 766763"/>
              <a:gd name="connsiteX5" fmla="*/ 471486 w 472060"/>
              <a:gd name="connsiteY5" fmla="*/ 664369 h 766763"/>
              <a:gd name="connsiteX6" fmla="*/ 409575 w 472060"/>
              <a:gd name="connsiteY6"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88169 h 766763"/>
              <a:gd name="connsiteX4" fmla="*/ 471486 w 472060"/>
              <a:gd name="connsiteY4" fmla="*/ 664369 h 766763"/>
              <a:gd name="connsiteX5" fmla="*/ 409575 w 472060"/>
              <a:gd name="connsiteY5"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96570 h 766763"/>
              <a:gd name="connsiteX4" fmla="*/ 471486 w 472060"/>
              <a:gd name="connsiteY4" fmla="*/ 664369 h 766763"/>
              <a:gd name="connsiteX5" fmla="*/ 409575 w 472060"/>
              <a:gd name="connsiteY5"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96570 h 766763"/>
              <a:gd name="connsiteX4" fmla="*/ 471486 w 472060"/>
              <a:gd name="connsiteY4" fmla="*/ 664369 h 766763"/>
              <a:gd name="connsiteX5" fmla="*/ 409575 w 472060"/>
              <a:gd name="connsiteY5"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96570 h 766763"/>
              <a:gd name="connsiteX4" fmla="*/ 471486 w 472060"/>
              <a:gd name="connsiteY4" fmla="*/ 664369 h 766763"/>
              <a:gd name="connsiteX5" fmla="*/ 409575 w 472060"/>
              <a:gd name="connsiteY5"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96570 h 766763"/>
              <a:gd name="connsiteX4" fmla="*/ 471486 w 472060"/>
              <a:gd name="connsiteY4" fmla="*/ 664369 h 766763"/>
              <a:gd name="connsiteX5" fmla="*/ 409575 w 472060"/>
              <a:gd name="connsiteY5"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96570 h 766763"/>
              <a:gd name="connsiteX4" fmla="*/ 471486 w 472060"/>
              <a:gd name="connsiteY4" fmla="*/ 664369 h 766763"/>
              <a:gd name="connsiteX5" fmla="*/ 409575 w 472060"/>
              <a:gd name="connsiteY5" fmla="*/ 766763 h 766763"/>
              <a:gd name="connsiteX0" fmla="*/ 0 w 472060"/>
              <a:gd name="connsiteY0" fmla="*/ 0 h 766763"/>
              <a:gd name="connsiteX1" fmla="*/ 73879 w 472060"/>
              <a:gd name="connsiteY1" fmla="*/ 212345 h 766763"/>
              <a:gd name="connsiteX2" fmla="*/ 221456 w 472060"/>
              <a:gd name="connsiteY2" fmla="*/ 418951 h 766763"/>
              <a:gd name="connsiteX3" fmla="*/ 452437 w 472060"/>
              <a:gd name="connsiteY3" fmla="*/ 596570 h 766763"/>
              <a:gd name="connsiteX4" fmla="*/ 471486 w 472060"/>
              <a:gd name="connsiteY4" fmla="*/ 664369 h 766763"/>
              <a:gd name="connsiteX5" fmla="*/ 409575 w 472060"/>
              <a:gd name="connsiteY5" fmla="*/ 766763 h 766763"/>
              <a:gd name="connsiteX0" fmla="*/ 0 w 472904"/>
              <a:gd name="connsiteY0" fmla="*/ 0 h 766763"/>
              <a:gd name="connsiteX1" fmla="*/ 73879 w 472904"/>
              <a:gd name="connsiteY1" fmla="*/ 212345 h 766763"/>
              <a:gd name="connsiteX2" fmla="*/ 221456 w 472904"/>
              <a:gd name="connsiteY2" fmla="*/ 418951 h 766763"/>
              <a:gd name="connsiteX3" fmla="*/ 452437 w 472904"/>
              <a:gd name="connsiteY3" fmla="*/ 596570 h 766763"/>
              <a:gd name="connsiteX4" fmla="*/ 471486 w 472904"/>
              <a:gd name="connsiteY4" fmla="*/ 664369 h 766763"/>
              <a:gd name="connsiteX5" fmla="*/ 409575 w 472904"/>
              <a:gd name="connsiteY5" fmla="*/ 766763 h 766763"/>
              <a:gd name="connsiteX0" fmla="*/ 0 w 481326"/>
              <a:gd name="connsiteY0" fmla="*/ 0 h 766763"/>
              <a:gd name="connsiteX1" fmla="*/ 73879 w 481326"/>
              <a:gd name="connsiteY1" fmla="*/ 212345 h 766763"/>
              <a:gd name="connsiteX2" fmla="*/ 221456 w 481326"/>
              <a:gd name="connsiteY2" fmla="*/ 418951 h 766763"/>
              <a:gd name="connsiteX3" fmla="*/ 452437 w 481326"/>
              <a:gd name="connsiteY3" fmla="*/ 596570 h 766763"/>
              <a:gd name="connsiteX4" fmla="*/ 480892 w 481326"/>
              <a:gd name="connsiteY4" fmla="*/ 664369 h 766763"/>
              <a:gd name="connsiteX5" fmla="*/ 409575 w 481326"/>
              <a:gd name="connsiteY5" fmla="*/ 766763 h 766763"/>
              <a:gd name="connsiteX0" fmla="*/ 0 w 481326"/>
              <a:gd name="connsiteY0" fmla="*/ 0 h 766763"/>
              <a:gd name="connsiteX1" fmla="*/ 73879 w 481326"/>
              <a:gd name="connsiteY1" fmla="*/ 212345 h 766763"/>
              <a:gd name="connsiteX2" fmla="*/ 221456 w 481326"/>
              <a:gd name="connsiteY2" fmla="*/ 418951 h 766763"/>
              <a:gd name="connsiteX3" fmla="*/ 452437 w 481326"/>
              <a:gd name="connsiteY3" fmla="*/ 596570 h 766763"/>
              <a:gd name="connsiteX4" fmla="*/ 480892 w 481326"/>
              <a:gd name="connsiteY4" fmla="*/ 664369 h 766763"/>
              <a:gd name="connsiteX5" fmla="*/ 409575 w 481326"/>
              <a:gd name="connsiteY5" fmla="*/ 766763 h 766763"/>
              <a:gd name="connsiteX0" fmla="*/ 0 w 480892"/>
              <a:gd name="connsiteY0" fmla="*/ 0 h 766763"/>
              <a:gd name="connsiteX1" fmla="*/ 73879 w 480892"/>
              <a:gd name="connsiteY1" fmla="*/ 212345 h 766763"/>
              <a:gd name="connsiteX2" fmla="*/ 221456 w 480892"/>
              <a:gd name="connsiteY2" fmla="*/ 418951 h 766763"/>
              <a:gd name="connsiteX3" fmla="*/ 452437 w 480892"/>
              <a:gd name="connsiteY3" fmla="*/ 596570 h 766763"/>
              <a:gd name="connsiteX4" fmla="*/ 480892 w 480892"/>
              <a:gd name="connsiteY4" fmla="*/ 664369 h 766763"/>
              <a:gd name="connsiteX5" fmla="*/ 409575 w 480892"/>
              <a:gd name="connsiteY5" fmla="*/ 766763 h 766763"/>
              <a:gd name="connsiteX0" fmla="*/ 0 w 480892"/>
              <a:gd name="connsiteY0" fmla="*/ 0 h 766763"/>
              <a:gd name="connsiteX1" fmla="*/ 73879 w 480892"/>
              <a:gd name="connsiteY1" fmla="*/ 212345 h 766763"/>
              <a:gd name="connsiteX2" fmla="*/ 221456 w 480892"/>
              <a:gd name="connsiteY2" fmla="*/ 418951 h 766763"/>
              <a:gd name="connsiteX3" fmla="*/ 452437 w 480892"/>
              <a:gd name="connsiteY3" fmla="*/ 596570 h 766763"/>
              <a:gd name="connsiteX4" fmla="*/ 480892 w 480892"/>
              <a:gd name="connsiteY4" fmla="*/ 664369 h 766763"/>
              <a:gd name="connsiteX5" fmla="*/ 409575 w 480892"/>
              <a:gd name="connsiteY5" fmla="*/ 766763 h 766763"/>
              <a:gd name="connsiteX0" fmla="*/ 0 w 485596"/>
              <a:gd name="connsiteY0" fmla="*/ 0 h 766763"/>
              <a:gd name="connsiteX1" fmla="*/ 73879 w 485596"/>
              <a:gd name="connsiteY1" fmla="*/ 212345 h 766763"/>
              <a:gd name="connsiteX2" fmla="*/ 221456 w 485596"/>
              <a:gd name="connsiteY2" fmla="*/ 418951 h 766763"/>
              <a:gd name="connsiteX3" fmla="*/ 452437 w 485596"/>
              <a:gd name="connsiteY3" fmla="*/ 596570 h 766763"/>
              <a:gd name="connsiteX4" fmla="*/ 485596 w 485596"/>
              <a:gd name="connsiteY4" fmla="*/ 668569 h 766763"/>
              <a:gd name="connsiteX5" fmla="*/ 409575 w 485596"/>
              <a:gd name="connsiteY5" fmla="*/ 766763 h 766763"/>
              <a:gd name="connsiteX0" fmla="*/ 0 w 485596"/>
              <a:gd name="connsiteY0" fmla="*/ 0 h 773064"/>
              <a:gd name="connsiteX1" fmla="*/ 73879 w 485596"/>
              <a:gd name="connsiteY1" fmla="*/ 212345 h 773064"/>
              <a:gd name="connsiteX2" fmla="*/ 221456 w 485596"/>
              <a:gd name="connsiteY2" fmla="*/ 418951 h 773064"/>
              <a:gd name="connsiteX3" fmla="*/ 452437 w 485596"/>
              <a:gd name="connsiteY3" fmla="*/ 596570 h 773064"/>
              <a:gd name="connsiteX4" fmla="*/ 485596 w 485596"/>
              <a:gd name="connsiteY4" fmla="*/ 668569 h 773064"/>
              <a:gd name="connsiteX5" fmla="*/ 411927 w 485596"/>
              <a:gd name="connsiteY5" fmla="*/ 773064 h 773064"/>
              <a:gd name="connsiteX0" fmla="*/ 0 w 485596"/>
              <a:gd name="connsiteY0" fmla="*/ 0 h 773064"/>
              <a:gd name="connsiteX1" fmla="*/ 73879 w 485596"/>
              <a:gd name="connsiteY1" fmla="*/ 212345 h 773064"/>
              <a:gd name="connsiteX2" fmla="*/ 221456 w 485596"/>
              <a:gd name="connsiteY2" fmla="*/ 418951 h 773064"/>
              <a:gd name="connsiteX3" fmla="*/ 452437 w 485596"/>
              <a:gd name="connsiteY3" fmla="*/ 596570 h 773064"/>
              <a:gd name="connsiteX4" fmla="*/ 485596 w 485596"/>
              <a:gd name="connsiteY4" fmla="*/ 668569 h 773064"/>
              <a:gd name="connsiteX5" fmla="*/ 411927 w 485596"/>
              <a:gd name="connsiteY5" fmla="*/ 773064 h 773064"/>
              <a:gd name="connsiteX0" fmla="*/ 0 w 487735"/>
              <a:gd name="connsiteY0" fmla="*/ 0 h 773064"/>
              <a:gd name="connsiteX1" fmla="*/ 73879 w 487735"/>
              <a:gd name="connsiteY1" fmla="*/ 212345 h 773064"/>
              <a:gd name="connsiteX2" fmla="*/ 221456 w 487735"/>
              <a:gd name="connsiteY2" fmla="*/ 418951 h 773064"/>
              <a:gd name="connsiteX3" fmla="*/ 452437 w 487735"/>
              <a:gd name="connsiteY3" fmla="*/ 596570 h 773064"/>
              <a:gd name="connsiteX4" fmla="*/ 485596 w 487735"/>
              <a:gd name="connsiteY4" fmla="*/ 668569 h 773064"/>
              <a:gd name="connsiteX5" fmla="*/ 411927 w 487735"/>
              <a:gd name="connsiteY5" fmla="*/ 773064 h 77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735" h="773064">
                <a:moveTo>
                  <a:pt x="0" y="0"/>
                </a:moveTo>
                <a:cubicBezTo>
                  <a:pt x="20638" y="84931"/>
                  <a:pt x="24665" y="103602"/>
                  <a:pt x="73879" y="212345"/>
                </a:cubicBezTo>
                <a:cubicBezTo>
                  <a:pt x="133410" y="319502"/>
                  <a:pt x="145374" y="335607"/>
                  <a:pt x="221456" y="418951"/>
                </a:cubicBezTo>
                <a:cubicBezTo>
                  <a:pt x="301010" y="498390"/>
                  <a:pt x="368437" y="551468"/>
                  <a:pt x="452437" y="596570"/>
                </a:cubicBezTo>
                <a:cubicBezTo>
                  <a:pt x="490270" y="625476"/>
                  <a:pt x="490328" y="626037"/>
                  <a:pt x="485596" y="668569"/>
                </a:cubicBezTo>
                <a:lnTo>
                  <a:pt x="411927" y="773064"/>
                </a:lnTo>
              </a:path>
            </a:pathLst>
          </a:custGeom>
          <a:noFill/>
          <a:ln w="190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rot="16558528">
            <a:off x="1666900" y="3993889"/>
            <a:ext cx="115033" cy="258629"/>
          </a:xfrm>
          <a:custGeom>
            <a:avLst/>
            <a:gdLst>
              <a:gd name="connsiteX0" fmla="*/ 0 w 292963"/>
              <a:gd name="connsiteY0" fmla="*/ 0 h 118369"/>
              <a:gd name="connsiteX1" fmla="*/ 216023 w 292963"/>
              <a:gd name="connsiteY1" fmla="*/ 88776 h 118369"/>
              <a:gd name="connsiteX2" fmla="*/ 147961 w 292963"/>
              <a:gd name="connsiteY2" fmla="*/ 29592 h 118369"/>
              <a:gd name="connsiteX3" fmla="*/ 292963 w 292963"/>
              <a:gd name="connsiteY3" fmla="*/ 118369 h 118369"/>
              <a:gd name="connsiteX0" fmla="*/ 0 w 292963"/>
              <a:gd name="connsiteY0" fmla="*/ 0 h 121327"/>
              <a:gd name="connsiteX1" fmla="*/ 192349 w 292963"/>
              <a:gd name="connsiteY1" fmla="*/ 121327 h 121327"/>
              <a:gd name="connsiteX2" fmla="*/ 147961 w 292963"/>
              <a:gd name="connsiteY2" fmla="*/ 29592 h 121327"/>
              <a:gd name="connsiteX3" fmla="*/ 292963 w 292963"/>
              <a:gd name="connsiteY3" fmla="*/ 118369 h 121327"/>
              <a:gd name="connsiteX0" fmla="*/ 0 w 316637"/>
              <a:gd name="connsiteY0" fmla="*/ 0 h 153880"/>
              <a:gd name="connsiteX1" fmla="*/ 192349 w 316637"/>
              <a:gd name="connsiteY1" fmla="*/ 121327 h 153880"/>
              <a:gd name="connsiteX2" fmla="*/ 147961 w 316637"/>
              <a:gd name="connsiteY2" fmla="*/ 29592 h 153880"/>
              <a:gd name="connsiteX3" fmla="*/ 316637 w 316637"/>
              <a:gd name="connsiteY3" fmla="*/ 153880 h 153880"/>
              <a:gd name="connsiteX0" fmla="*/ 0 w 316637"/>
              <a:gd name="connsiteY0" fmla="*/ 0 h 153880"/>
              <a:gd name="connsiteX1" fmla="*/ 198268 w 316637"/>
              <a:gd name="connsiteY1" fmla="*/ 109490 h 153880"/>
              <a:gd name="connsiteX2" fmla="*/ 147961 w 316637"/>
              <a:gd name="connsiteY2" fmla="*/ 29592 h 153880"/>
              <a:gd name="connsiteX3" fmla="*/ 316637 w 316637"/>
              <a:gd name="connsiteY3" fmla="*/ 153880 h 153880"/>
            </a:gdLst>
            <a:ahLst/>
            <a:cxnLst>
              <a:cxn ang="0">
                <a:pos x="connsiteX0" y="connsiteY0"/>
              </a:cxn>
              <a:cxn ang="0">
                <a:pos x="connsiteX1" y="connsiteY1"/>
              </a:cxn>
              <a:cxn ang="0">
                <a:pos x="connsiteX2" y="connsiteY2"/>
              </a:cxn>
              <a:cxn ang="0">
                <a:pos x="connsiteX3" y="connsiteY3"/>
              </a:cxn>
            </a:cxnLst>
            <a:rect l="l" t="t" r="r" b="b"/>
            <a:pathLst>
              <a:path w="316637" h="153880">
                <a:moveTo>
                  <a:pt x="0" y="0"/>
                </a:moveTo>
                <a:lnTo>
                  <a:pt x="198268" y="109490"/>
                </a:lnTo>
                <a:lnTo>
                  <a:pt x="147961" y="29592"/>
                </a:lnTo>
                <a:lnTo>
                  <a:pt x="316637" y="15388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1873" y="4026454"/>
            <a:ext cx="170995" cy="128589"/>
          </a:xfrm>
          <a:custGeom>
            <a:avLst/>
            <a:gdLst>
              <a:gd name="connsiteX0" fmla="*/ 0 w 164306"/>
              <a:gd name="connsiteY0" fmla="*/ 0 h 123825"/>
              <a:gd name="connsiteX1" fmla="*/ 164306 w 164306"/>
              <a:gd name="connsiteY1" fmla="*/ 123825 h 123825"/>
            </a:gdLst>
            <a:ahLst/>
            <a:cxnLst>
              <a:cxn ang="0">
                <a:pos x="connsiteX0" y="connsiteY0"/>
              </a:cxn>
              <a:cxn ang="0">
                <a:pos x="connsiteX1" y="connsiteY1"/>
              </a:cxn>
            </a:cxnLst>
            <a:rect l="l" t="t" r="r" b="b"/>
            <a:pathLst>
              <a:path w="164306" h="123825">
                <a:moveTo>
                  <a:pt x="0" y="0"/>
                </a:moveTo>
                <a:lnTo>
                  <a:pt x="164306" y="1238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229290" y="3957759"/>
            <a:ext cx="116040" cy="110757"/>
          </a:xfrm>
          <a:custGeom>
            <a:avLst/>
            <a:gdLst>
              <a:gd name="connsiteX0" fmla="*/ 52387 w 52387"/>
              <a:gd name="connsiteY0" fmla="*/ 47625 h 47625"/>
              <a:gd name="connsiteX1" fmla="*/ 0 w 52387"/>
              <a:gd name="connsiteY1" fmla="*/ 0 h 47625"/>
            </a:gdLst>
            <a:ahLst/>
            <a:cxnLst>
              <a:cxn ang="0">
                <a:pos x="connsiteX0" y="connsiteY0"/>
              </a:cxn>
              <a:cxn ang="0">
                <a:pos x="connsiteX1" y="connsiteY1"/>
              </a:cxn>
            </a:cxnLst>
            <a:rect l="l" t="t" r="r" b="b"/>
            <a:pathLst>
              <a:path w="52387" h="47625">
                <a:moveTo>
                  <a:pt x="52387" y="47625"/>
                </a:moveTo>
                <a:lnTo>
                  <a:pt x="0"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Arc 192"/>
          <p:cNvSpPr/>
          <p:nvPr/>
        </p:nvSpPr>
        <p:spPr>
          <a:xfrm rot="18465606">
            <a:off x="1273772" y="3947673"/>
            <a:ext cx="274320" cy="274320"/>
          </a:xfrm>
          <a:prstGeom prst="arc">
            <a:avLst>
              <a:gd name="adj1" fmla="val 16200006"/>
              <a:gd name="adj2" fmla="val 54277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TextBox 267"/>
          <p:cNvSpPr txBox="1"/>
          <p:nvPr/>
        </p:nvSpPr>
        <p:spPr>
          <a:xfrm rot="3227777">
            <a:off x="1022462" y="3492736"/>
            <a:ext cx="691215" cy="161003"/>
          </a:xfrm>
          <a:prstGeom prst="rect">
            <a:avLst/>
          </a:prstGeom>
          <a:noFill/>
        </p:spPr>
        <p:txBody>
          <a:bodyPr wrap="none" rtlCol="0">
            <a:prstTxWarp prst="textArchDown">
              <a:avLst>
                <a:gd name="adj" fmla="val 886982"/>
              </a:avLst>
            </a:prstTxWarp>
            <a:spAutoFit/>
          </a:bodyPr>
          <a:lstStyle/>
          <a:p>
            <a:pPr algn="ctr"/>
            <a:r>
              <a:rPr lang="en-US" sz="800" dirty="0">
                <a:latin typeface="+mn-lt"/>
              </a:rPr>
              <a:t>CEW  4  </a:t>
            </a:r>
            <a:r>
              <a:rPr lang="en-US" sz="800" dirty="0" smtClean="0">
                <a:latin typeface="+mn-lt"/>
              </a:rPr>
              <a:t>Arc</a:t>
            </a:r>
          </a:p>
          <a:p>
            <a:pPr algn="ctr"/>
            <a:r>
              <a:rPr lang="en-US" sz="800" dirty="0" smtClean="0">
                <a:latin typeface="+mn-lt"/>
              </a:rPr>
              <a:t>1500</a:t>
            </a:r>
          </a:p>
          <a:p>
            <a:endParaRPr lang="en-US" sz="800" dirty="0">
              <a:latin typeface="+mn-lt"/>
            </a:endParaRPr>
          </a:p>
        </p:txBody>
      </p:sp>
      <p:sp>
        <p:nvSpPr>
          <p:cNvPr id="18" name="Freeform 17"/>
          <p:cNvSpPr/>
          <p:nvPr/>
        </p:nvSpPr>
        <p:spPr>
          <a:xfrm>
            <a:off x="1111790" y="3167934"/>
            <a:ext cx="197738" cy="133350"/>
          </a:xfrm>
          <a:custGeom>
            <a:avLst/>
            <a:gdLst>
              <a:gd name="connsiteX0" fmla="*/ 209550 w 209550"/>
              <a:gd name="connsiteY0" fmla="*/ 0 h 133350"/>
              <a:gd name="connsiteX1" fmla="*/ 26194 w 209550"/>
              <a:gd name="connsiteY1" fmla="*/ 26193 h 133350"/>
              <a:gd name="connsiteX2" fmla="*/ 0 w 209550"/>
              <a:gd name="connsiteY2" fmla="*/ 61912 h 133350"/>
              <a:gd name="connsiteX3" fmla="*/ 19050 w 209550"/>
              <a:gd name="connsiteY3" fmla="*/ 133350 h 133350"/>
              <a:gd name="connsiteX0" fmla="*/ 209550 w 209550"/>
              <a:gd name="connsiteY0" fmla="*/ 0 h 133350"/>
              <a:gd name="connsiteX1" fmla="*/ 42863 w 209550"/>
              <a:gd name="connsiteY1" fmla="*/ 23812 h 133350"/>
              <a:gd name="connsiteX2" fmla="*/ 0 w 209550"/>
              <a:gd name="connsiteY2" fmla="*/ 61912 h 133350"/>
              <a:gd name="connsiteX3" fmla="*/ 19050 w 209550"/>
              <a:gd name="connsiteY3" fmla="*/ 133350 h 133350"/>
              <a:gd name="connsiteX0" fmla="*/ 209550 w 209550"/>
              <a:gd name="connsiteY0" fmla="*/ 0 h 133350"/>
              <a:gd name="connsiteX1" fmla="*/ 42863 w 209550"/>
              <a:gd name="connsiteY1" fmla="*/ 23812 h 133350"/>
              <a:gd name="connsiteX2" fmla="*/ 0 w 209550"/>
              <a:gd name="connsiteY2" fmla="*/ 61912 h 133350"/>
              <a:gd name="connsiteX3" fmla="*/ 19050 w 209550"/>
              <a:gd name="connsiteY3" fmla="*/ 133350 h 133350"/>
              <a:gd name="connsiteX0" fmla="*/ 209550 w 209550"/>
              <a:gd name="connsiteY0" fmla="*/ 0 h 133350"/>
              <a:gd name="connsiteX1" fmla="*/ 42863 w 209550"/>
              <a:gd name="connsiteY1" fmla="*/ 23812 h 133350"/>
              <a:gd name="connsiteX2" fmla="*/ 0 w 209550"/>
              <a:gd name="connsiteY2" fmla="*/ 69055 h 133350"/>
              <a:gd name="connsiteX3" fmla="*/ 19050 w 209550"/>
              <a:gd name="connsiteY3" fmla="*/ 133350 h 133350"/>
              <a:gd name="connsiteX0" fmla="*/ 207168 w 207168"/>
              <a:gd name="connsiteY0" fmla="*/ 0 h 133350"/>
              <a:gd name="connsiteX1" fmla="*/ 40481 w 207168"/>
              <a:gd name="connsiteY1" fmla="*/ 23812 h 133350"/>
              <a:gd name="connsiteX2" fmla="*/ 0 w 207168"/>
              <a:gd name="connsiteY2" fmla="*/ 61911 h 133350"/>
              <a:gd name="connsiteX3" fmla="*/ 16668 w 207168"/>
              <a:gd name="connsiteY3" fmla="*/ 133350 h 133350"/>
              <a:gd name="connsiteX0" fmla="*/ 207168 w 207168"/>
              <a:gd name="connsiteY0" fmla="*/ 0 h 133350"/>
              <a:gd name="connsiteX1" fmla="*/ 40481 w 207168"/>
              <a:gd name="connsiteY1" fmla="*/ 23812 h 133350"/>
              <a:gd name="connsiteX2" fmla="*/ 0 w 207168"/>
              <a:gd name="connsiteY2" fmla="*/ 61911 h 133350"/>
              <a:gd name="connsiteX3" fmla="*/ 16668 w 207168"/>
              <a:gd name="connsiteY3" fmla="*/ 133350 h 133350"/>
              <a:gd name="connsiteX0" fmla="*/ 207168 w 207168"/>
              <a:gd name="connsiteY0" fmla="*/ 0 h 133350"/>
              <a:gd name="connsiteX1" fmla="*/ 40481 w 207168"/>
              <a:gd name="connsiteY1" fmla="*/ 23812 h 133350"/>
              <a:gd name="connsiteX2" fmla="*/ 0 w 207168"/>
              <a:gd name="connsiteY2" fmla="*/ 61911 h 133350"/>
              <a:gd name="connsiteX3" fmla="*/ 16668 w 207168"/>
              <a:gd name="connsiteY3" fmla="*/ 133350 h 133350"/>
              <a:gd name="connsiteX0" fmla="*/ 207168 w 207168"/>
              <a:gd name="connsiteY0" fmla="*/ 0 h 133350"/>
              <a:gd name="connsiteX1" fmla="*/ 40481 w 207168"/>
              <a:gd name="connsiteY1" fmla="*/ 23812 h 133350"/>
              <a:gd name="connsiteX2" fmla="*/ 0 w 207168"/>
              <a:gd name="connsiteY2" fmla="*/ 61911 h 133350"/>
              <a:gd name="connsiteX3" fmla="*/ 16668 w 207168"/>
              <a:gd name="connsiteY3" fmla="*/ 133350 h 133350"/>
              <a:gd name="connsiteX0" fmla="*/ 204787 w 204787"/>
              <a:gd name="connsiteY0" fmla="*/ 0 h 133350"/>
              <a:gd name="connsiteX1" fmla="*/ 38100 w 204787"/>
              <a:gd name="connsiteY1" fmla="*/ 23812 h 133350"/>
              <a:gd name="connsiteX2" fmla="*/ 0 w 204787"/>
              <a:gd name="connsiteY2" fmla="*/ 61911 h 133350"/>
              <a:gd name="connsiteX3" fmla="*/ 14287 w 204787"/>
              <a:gd name="connsiteY3" fmla="*/ 133350 h 133350"/>
              <a:gd name="connsiteX0" fmla="*/ 190500 w 190500"/>
              <a:gd name="connsiteY0" fmla="*/ 0 h 133350"/>
              <a:gd name="connsiteX1" fmla="*/ 23813 w 190500"/>
              <a:gd name="connsiteY1" fmla="*/ 23812 h 133350"/>
              <a:gd name="connsiteX2" fmla="*/ 0 w 190500"/>
              <a:gd name="connsiteY2" fmla="*/ 133350 h 133350"/>
              <a:gd name="connsiteX0" fmla="*/ 190548 w 190548"/>
              <a:gd name="connsiteY0" fmla="*/ 0 h 133350"/>
              <a:gd name="connsiteX1" fmla="*/ 23861 w 190548"/>
              <a:gd name="connsiteY1" fmla="*/ 23812 h 133350"/>
              <a:gd name="connsiteX2" fmla="*/ 48 w 190548"/>
              <a:gd name="connsiteY2" fmla="*/ 133350 h 133350"/>
              <a:gd name="connsiteX0" fmla="*/ 197738 w 197738"/>
              <a:gd name="connsiteY0" fmla="*/ 0 h 133350"/>
              <a:gd name="connsiteX1" fmla="*/ 31051 w 197738"/>
              <a:gd name="connsiteY1" fmla="*/ 23812 h 133350"/>
              <a:gd name="connsiteX2" fmla="*/ 7238 w 197738"/>
              <a:gd name="connsiteY2" fmla="*/ 133350 h 133350"/>
            </a:gdLst>
            <a:ahLst/>
            <a:cxnLst>
              <a:cxn ang="0">
                <a:pos x="connsiteX0" y="connsiteY0"/>
              </a:cxn>
              <a:cxn ang="0">
                <a:pos x="connsiteX1" y="connsiteY1"/>
              </a:cxn>
              <a:cxn ang="0">
                <a:pos x="connsiteX2" y="connsiteY2"/>
              </a:cxn>
            </a:cxnLst>
            <a:rect l="l" t="t" r="r" b="b"/>
            <a:pathLst>
              <a:path w="197738" h="133350">
                <a:moveTo>
                  <a:pt x="197738" y="0"/>
                </a:moveTo>
                <a:lnTo>
                  <a:pt x="31051" y="23812"/>
                </a:lnTo>
                <a:cubicBezTo>
                  <a:pt x="-5462" y="50799"/>
                  <a:pt x="-4470" y="72430"/>
                  <a:pt x="7238" y="1333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38"/>
          <p:cNvSpPr txBox="1">
            <a:spLocks noChangeArrowheads="1"/>
          </p:cNvSpPr>
          <p:nvPr/>
        </p:nvSpPr>
        <p:spPr bwMode="auto">
          <a:xfrm rot="978239">
            <a:off x="2368345" y="5556700"/>
            <a:ext cx="195566"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081°</a:t>
            </a:r>
          </a:p>
        </p:txBody>
      </p:sp>
      <p:grpSp>
        <p:nvGrpSpPr>
          <p:cNvPr id="19" name="Group 18"/>
          <p:cNvGrpSpPr/>
          <p:nvPr/>
        </p:nvGrpSpPr>
        <p:grpSpPr>
          <a:xfrm>
            <a:off x="1587437" y="5555357"/>
            <a:ext cx="207577" cy="123111"/>
            <a:chOff x="1604573" y="5635878"/>
            <a:chExt cx="207577" cy="123111"/>
          </a:xfrm>
        </p:grpSpPr>
        <p:sp>
          <p:nvSpPr>
            <p:cNvPr id="289" name="TextBox 38"/>
            <p:cNvSpPr txBox="1">
              <a:spLocks noChangeArrowheads="1"/>
            </p:cNvSpPr>
            <p:nvPr/>
          </p:nvSpPr>
          <p:spPr bwMode="auto">
            <a:xfrm>
              <a:off x="1604573" y="5635878"/>
              <a:ext cx="205184"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1500</a:t>
              </a:r>
            </a:p>
          </p:txBody>
        </p:sp>
        <p:cxnSp>
          <p:nvCxnSpPr>
            <p:cNvPr id="291" name="Straight Connector 290"/>
            <p:cNvCxnSpPr/>
            <p:nvPr/>
          </p:nvCxnSpPr>
          <p:spPr>
            <a:xfrm>
              <a:off x="1607501" y="5648951"/>
              <a:ext cx="1974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614660" y="5744207"/>
              <a:ext cx="1974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0" name="Freeform 219"/>
          <p:cNvSpPr/>
          <p:nvPr/>
        </p:nvSpPr>
        <p:spPr>
          <a:xfrm>
            <a:off x="1590478" y="4209580"/>
            <a:ext cx="70076" cy="47625"/>
          </a:xfrm>
          <a:custGeom>
            <a:avLst/>
            <a:gdLst>
              <a:gd name="connsiteX0" fmla="*/ 52387 w 52387"/>
              <a:gd name="connsiteY0" fmla="*/ 47625 h 47625"/>
              <a:gd name="connsiteX1" fmla="*/ 0 w 52387"/>
              <a:gd name="connsiteY1" fmla="*/ 0 h 47625"/>
            </a:gdLst>
            <a:ahLst/>
            <a:cxnLst>
              <a:cxn ang="0">
                <a:pos x="connsiteX0" y="connsiteY0"/>
              </a:cxn>
              <a:cxn ang="0">
                <a:pos x="connsiteX1" y="connsiteY1"/>
              </a:cxn>
            </a:cxnLst>
            <a:rect l="l" t="t" r="r" b="b"/>
            <a:pathLst>
              <a:path w="52387" h="47625">
                <a:moveTo>
                  <a:pt x="52387" y="47625"/>
                </a:move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1446413" y="4105033"/>
            <a:ext cx="143404" cy="12435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TextBox 38"/>
          <p:cNvSpPr txBox="1">
            <a:spLocks noChangeArrowheads="1"/>
          </p:cNvSpPr>
          <p:nvPr/>
        </p:nvSpPr>
        <p:spPr bwMode="auto">
          <a:xfrm rot="-3540000">
            <a:off x="1121328" y="4018023"/>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210°</a:t>
            </a:r>
          </a:p>
        </p:txBody>
      </p:sp>
      <p:cxnSp>
        <p:nvCxnSpPr>
          <p:cNvPr id="208" name="Straight Connector 207"/>
          <p:cNvCxnSpPr/>
          <p:nvPr/>
        </p:nvCxnSpPr>
        <p:spPr>
          <a:xfrm>
            <a:off x="682827" y="5440643"/>
            <a:ext cx="1974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4822" y="4487730"/>
            <a:ext cx="1122861" cy="190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Rectangle 89"/>
          <p:cNvSpPr/>
          <p:nvPr/>
        </p:nvSpPr>
        <p:spPr>
          <a:xfrm>
            <a:off x="3264497" y="4487623"/>
            <a:ext cx="1146175" cy="19034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7193" name="TextBox 123"/>
          <p:cNvSpPr txBox="1">
            <a:spLocks noChangeArrowheads="1"/>
          </p:cNvSpPr>
          <p:nvPr/>
        </p:nvSpPr>
        <p:spPr bwMode="auto">
          <a:xfrm>
            <a:off x="3263704" y="4487730"/>
            <a:ext cx="477695" cy="107722"/>
          </a:xfrm>
          <a:prstGeom prst="rect">
            <a:avLst/>
          </a:prstGeom>
          <a:noFill/>
          <a:ln w="6350">
            <a:solidFill>
              <a:schemeClr val="tx1"/>
            </a:solidFill>
            <a:miter lim="800000"/>
            <a:headEnd/>
            <a:tailEnd/>
          </a:ln>
        </p:spPr>
        <p:txBody>
          <a:bodyPr wrap="none" lIns="0" tIns="0" rIns="0" bIns="0">
            <a:spAutoFit/>
          </a:bodyPr>
          <a:lstStyle/>
          <a:p>
            <a:r>
              <a:rPr lang="en-US" sz="700" dirty="0">
                <a:latin typeface="Calibri" pitchFamily="34" charset="0"/>
              </a:rPr>
              <a:t>   ELEV   215  </a:t>
            </a:r>
          </a:p>
        </p:txBody>
      </p:sp>
      <p:sp>
        <p:nvSpPr>
          <p:cNvPr id="210" name="Rectangle 209"/>
          <p:cNvSpPr/>
          <p:nvPr/>
        </p:nvSpPr>
        <p:spPr>
          <a:xfrm>
            <a:off x="4565476"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Snagit_PPTCF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092" y="617377"/>
            <a:ext cx="3857669" cy="5584822"/>
          </a:xfrm>
          <a:prstGeom prst="rect">
            <a:avLst/>
          </a:prstGeom>
        </p:spPr>
      </p:pic>
      <p:sp>
        <p:nvSpPr>
          <p:cNvPr id="216" name="TextBox 215"/>
          <p:cNvSpPr txBox="1"/>
          <p:nvPr/>
        </p:nvSpPr>
        <p:spPr>
          <a:xfrm>
            <a:off x="2146601" y="6501987"/>
            <a:ext cx="248786" cy="215444"/>
          </a:xfrm>
          <a:prstGeom prst="rect">
            <a:avLst/>
          </a:prstGeom>
          <a:noFill/>
        </p:spPr>
        <p:txBody>
          <a:bodyPr wrap="none" rtlCol="0">
            <a:spAutoFit/>
          </a:bodyPr>
          <a:lstStyle/>
          <a:p>
            <a:r>
              <a:rPr lang="en-US" sz="800" dirty="0">
                <a:latin typeface="Bookman Old Style" panose="02050604050505020204" pitchFamily="18" charset="0"/>
              </a:rPr>
              <a:t>3</a:t>
            </a:r>
          </a:p>
        </p:txBody>
      </p:sp>
      <p:sp>
        <p:nvSpPr>
          <p:cNvPr id="217" name="TextBox 216"/>
          <p:cNvSpPr txBox="1"/>
          <p:nvPr/>
        </p:nvSpPr>
        <p:spPr>
          <a:xfrm>
            <a:off x="6693986" y="6501932"/>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21</a:t>
            </a:r>
          </a:p>
        </p:txBody>
      </p:sp>
      <p:grpSp>
        <p:nvGrpSpPr>
          <p:cNvPr id="218" name="Group 217"/>
          <p:cNvGrpSpPr/>
          <p:nvPr/>
        </p:nvGrpSpPr>
        <p:grpSpPr>
          <a:xfrm>
            <a:off x="1711361" y="2833132"/>
            <a:ext cx="115984" cy="247431"/>
            <a:chOff x="2337311" y="4035070"/>
            <a:chExt cx="115984" cy="247431"/>
          </a:xfrm>
        </p:grpSpPr>
        <p:grpSp>
          <p:nvGrpSpPr>
            <p:cNvPr id="219" name="Group 218"/>
            <p:cNvGrpSpPr/>
            <p:nvPr/>
          </p:nvGrpSpPr>
          <p:grpSpPr>
            <a:xfrm>
              <a:off x="2337311" y="4035070"/>
              <a:ext cx="114578" cy="246603"/>
              <a:chOff x="2337311" y="4035070"/>
              <a:chExt cx="114578" cy="246603"/>
            </a:xfrm>
          </p:grpSpPr>
          <p:sp>
            <p:nvSpPr>
              <p:cNvPr id="222" name="TextBox 221"/>
              <p:cNvSpPr txBox="1"/>
              <p:nvPr/>
            </p:nvSpPr>
            <p:spPr>
              <a:xfrm>
                <a:off x="2358915" y="4035070"/>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24" name="TextBox 223"/>
              <p:cNvSpPr txBox="1"/>
              <p:nvPr/>
            </p:nvSpPr>
            <p:spPr>
              <a:xfrm>
                <a:off x="2372852" y="4085417"/>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26" name="TextBox 225"/>
              <p:cNvSpPr txBox="1"/>
              <p:nvPr/>
            </p:nvSpPr>
            <p:spPr>
              <a:xfrm>
                <a:off x="2337311" y="4035452"/>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grpSp>
        <p:sp>
          <p:nvSpPr>
            <p:cNvPr id="221" name="TextBox 220"/>
            <p:cNvSpPr txBox="1"/>
            <p:nvPr/>
          </p:nvSpPr>
          <p:spPr>
            <a:xfrm>
              <a:off x="2352305" y="4220946"/>
              <a:ext cx="100990" cy="61555"/>
            </a:xfrm>
            <a:prstGeom prst="rect">
              <a:avLst/>
            </a:prstGeom>
            <a:noFill/>
          </p:spPr>
          <p:txBody>
            <a:bodyPr wrap="none" lIns="0" tIns="0" rIns="0" bIns="0" rtlCol="0">
              <a:spAutoFit/>
            </a:bodyPr>
            <a:lstStyle/>
            <a:p>
              <a:pPr algn="ctr"/>
              <a:r>
                <a:rPr lang="en-US" sz="400" dirty="0"/>
                <a:t>616 </a:t>
              </a:r>
            </a:p>
          </p:txBody>
        </p:sp>
      </p:grpSp>
      <p:grpSp>
        <p:nvGrpSpPr>
          <p:cNvPr id="227" name="Group 226"/>
          <p:cNvGrpSpPr/>
          <p:nvPr/>
        </p:nvGrpSpPr>
        <p:grpSpPr>
          <a:xfrm>
            <a:off x="2055954" y="4495052"/>
            <a:ext cx="92974" cy="264265"/>
            <a:chOff x="7906840" y="2775731"/>
            <a:chExt cx="92974" cy="255644"/>
          </a:xfrm>
        </p:grpSpPr>
        <p:sp>
          <p:nvSpPr>
            <p:cNvPr id="229" name="TextBox 228"/>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31" name="TextBox 230"/>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40" name="TextBox 239"/>
            <p:cNvSpPr txBox="1"/>
            <p:nvPr/>
          </p:nvSpPr>
          <p:spPr>
            <a:xfrm>
              <a:off x="7908089" y="2969820"/>
              <a:ext cx="86563" cy="61555"/>
            </a:xfrm>
            <a:prstGeom prst="rect">
              <a:avLst/>
            </a:prstGeom>
            <a:noFill/>
          </p:spPr>
          <p:txBody>
            <a:bodyPr wrap="none" lIns="0" tIns="0" rIns="0" bIns="0" rtlCol="0">
              <a:spAutoFit/>
            </a:bodyPr>
            <a:lstStyle/>
            <a:p>
              <a:pPr algn="ctr"/>
              <a:r>
                <a:rPr lang="en-US" sz="400" dirty="0"/>
                <a:t>512</a:t>
              </a:r>
            </a:p>
          </p:txBody>
        </p:sp>
      </p:grpSp>
      <p:grpSp>
        <p:nvGrpSpPr>
          <p:cNvPr id="243" name="Group 242"/>
          <p:cNvGrpSpPr/>
          <p:nvPr/>
        </p:nvGrpSpPr>
        <p:grpSpPr>
          <a:xfrm>
            <a:off x="2623002" y="4465444"/>
            <a:ext cx="92974" cy="255644"/>
            <a:chOff x="7906840" y="2775731"/>
            <a:chExt cx="92974" cy="255644"/>
          </a:xfrm>
        </p:grpSpPr>
        <p:sp>
          <p:nvSpPr>
            <p:cNvPr id="245" name="TextBox 244"/>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47" name="TextBox 246"/>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49" name="TextBox 248"/>
            <p:cNvSpPr txBox="1"/>
            <p:nvPr/>
          </p:nvSpPr>
          <p:spPr>
            <a:xfrm>
              <a:off x="7908089" y="2969820"/>
              <a:ext cx="86563" cy="61555"/>
            </a:xfrm>
            <a:prstGeom prst="rect">
              <a:avLst/>
            </a:prstGeom>
            <a:noFill/>
          </p:spPr>
          <p:txBody>
            <a:bodyPr wrap="none" lIns="0" tIns="0" rIns="0" bIns="0" rtlCol="0">
              <a:spAutoFit/>
            </a:bodyPr>
            <a:lstStyle/>
            <a:p>
              <a:pPr algn="ctr"/>
              <a:r>
                <a:rPr lang="en-US" sz="400" dirty="0"/>
                <a:t>462</a:t>
              </a:r>
            </a:p>
          </p:txBody>
        </p:sp>
      </p:grpSp>
      <p:sp>
        <p:nvSpPr>
          <p:cNvPr id="8" name="Rectangle 7"/>
          <p:cNvSpPr/>
          <p:nvPr/>
        </p:nvSpPr>
        <p:spPr>
          <a:xfrm>
            <a:off x="151036" y="6568751"/>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666690" y="6555346"/>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242" name="TextBox 241"/>
          <p:cNvSpPr txBox="1"/>
          <p:nvPr/>
        </p:nvSpPr>
        <p:spPr>
          <a:xfrm>
            <a:off x="4790977" y="255314"/>
            <a:ext cx="2379754" cy="307777"/>
          </a:xfrm>
          <a:prstGeom prst="rect">
            <a:avLst/>
          </a:prstGeom>
          <a:noFill/>
        </p:spPr>
        <p:txBody>
          <a:bodyPr wrap="none" rtlCol="0">
            <a:spAutoFit/>
          </a:bodyPr>
          <a:lstStyle/>
          <a:p>
            <a:r>
              <a:rPr lang="en-US" sz="1400" dirty="0" smtClean="0"/>
              <a:t>(ELVA) Pattern Radio Calls </a:t>
            </a:r>
            <a:endParaRPr lang="en-US" sz="1400" dirty="0"/>
          </a:p>
        </p:txBody>
      </p:sp>
    </p:spTree>
    <p:extLst>
      <p:ext uri="{BB962C8B-B14F-4D97-AF65-F5344CB8AC3E}">
        <p14:creationId xmlns:p14="http://schemas.microsoft.com/office/powerpoint/2010/main" val="87192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a:xfrm>
            <a:off x="4563095"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2179060" y="6487214"/>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22</a:t>
            </a:r>
          </a:p>
        </p:txBody>
      </p:sp>
      <p:sp>
        <p:nvSpPr>
          <p:cNvPr id="17410" name="TextBox 98"/>
          <p:cNvSpPr txBox="1">
            <a:spLocks noChangeArrowheads="1"/>
          </p:cNvSpPr>
          <p:nvPr/>
        </p:nvSpPr>
        <p:spPr bwMode="auto">
          <a:xfrm>
            <a:off x="7021600" y="281904"/>
            <a:ext cx="1865341" cy="369332"/>
          </a:xfrm>
          <a:prstGeom prst="rect">
            <a:avLst/>
          </a:prstGeom>
          <a:noFill/>
          <a:ln w="9525">
            <a:solidFill>
              <a:schemeClr val="bg1"/>
            </a:solidFill>
            <a:miter lim="800000"/>
            <a:headEnd/>
            <a:tailEnd/>
          </a:ln>
        </p:spPr>
        <p:txBody>
          <a:bodyPr wrap="square" lIns="0" tIns="0" rIns="0" bIns="0">
            <a:spAutoFit/>
          </a:bodyPr>
          <a:lstStyle/>
          <a:p>
            <a:pPr algn="r"/>
            <a:r>
              <a:rPr lang="en-US" sz="1400" dirty="0">
                <a:latin typeface="Calibri" pitchFamily="34" charset="0"/>
              </a:rPr>
              <a:t>COPTER VOR RWY 9L</a:t>
            </a:r>
          </a:p>
          <a:p>
            <a:pPr algn="r"/>
            <a:r>
              <a:rPr lang="en-US" sz="1000" dirty="0">
                <a:latin typeface="Calibri" pitchFamily="34" charset="0"/>
              </a:rPr>
              <a:t>CRESTVIEW NAS (KNCE)</a:t>
            </a:r>
          </a:p>
        </p:txBody>
      </p:sp>
      <p:sp>
        <p:nvSpPr>
          <p:cNvPr id="103" name="Rectangle 102"/>
          <p:cNvSpPr/>
          <p:nvPr/>
        </p:nvSpPr>
        <p:spPr>
          <a:xfrm>
            <a:off x="4696055" y="653370"/>
            <a:ext cx="4190886" cy="571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17412" name="TextBox 106"/>
          <p:cNvSpPr txBox="1">
            <a:spLocks noChangeArrowheads="1"/>
          </p:cNvSpPr>
          <p:nvPr/>
        </p:nvSpPr>
        <p:spPr bwMode="auto">
          <a:xfrm>
            <a:off x="4700487" y="120714"/>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CRESTVIEW, FLORIDA</a:t>
            </a:r>
          </a:p>
        </p:txBody>
      </p:sp>
      <p:sp>
        <p:nvSpPr>
          <p:cNvPr id="17413" name="TextBox 76"/>
          <p:cNvSpPr txBox="1">
            <a:spLocks noChangeArrowheads="1"/>
          </p:cNvSpPr>
          <p:nvPr/>
        </p:nvSpPr>
        <p:spPr bwMode="auto">
          <a:xfrm>
            <a:off x="4696054" y="258084"/>
            <a:ext cx="542950" cy="392415"/>
          </a:xfrm>
          <a:prstGeom prst="rect">
            <a:avLst/>
          </a:prstGeom>
          <a:noFill/>
          <a:ln w="9525">
            <a:noFill/>
            <a:miter lim="800000"/>
            <a:headEnd/>
            <a:tailEnd/>
          </a:ln>
        </p:spPr>
        <p:txBody>
          <a:bodyPr wrap="square" lIns="0" tIns="0" rIns="0" bIns="0">
            <a:spAutoFit/>
          </a:bodyPr>
          <a:lstStyle/>
          <a:p>
            <a:pPr algn="ctr"/>
            <a:r>
              <a:rPr lang="en-US" sz="850" dirty="0">
                <a:latin typeface="Calibri" pitchFamily="34" charset="0"/>
              </a:rPr>
              <a:t>VORTAC CEW</a:t>
            </a:r>
          </a:p>
          <a:p>
            <a:pPr algn="ctr"/>
            <a:r>
              <a:rPr lang="en-US" sz="850" b="1" u="sng" dirty="0">
                <a:latin typeface="Calibri" pitchFamily="34" charset="0"/>
              </a:rPr>
              <a:t>115.9</a:t>
            </a:r>
          </a:p>
        </p:txBody>
      </p:sp>
      <p:sp>
        <p:nvSpPr>
          <p:cNvPr id="17414" name="TextBox 79"/>
          <p:cNvSpPr txBox="1">
            <a:spLocks noChangeArrowheads="1"/>
          </p:cNvSpPr>
          <p:nvPr/>
        </p:nvSpPr>
        <p:spPr bwMode="auto">
          <a:xfrm>
            <a:off x="5241385" y="308981"/>
            <a:ext cx="516707"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101° </a:t>
            </a:r>
          </a:p>
        </p:txBody>
      </p:sp>
      <p:sp>
        <p:nvSpPr>
          <p:cNvPr id="83" name="TextBox 82"/>
          <p:cNvSpPr txBox="1"/>
          <p:nvPr/>
        </p:nvSpPr>
        <p:spPr>
          <a:xfrm>
            <a:off x="5781904" y="308981"/>
            <a:ext cx="750094"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4439</a:t>
            </a:r>
          </a:p>
          <a:p>
            <a:pPr fontAlgn="auto">
              <a:spcBef>
                <a:spcPts val="0"/>
              </a:spcBef>
              <a:spcAft>
                <a:spcPts val="0"/>
              </a:spcAft>
              <a:defRPr/>
            </a:pPr>
            <a:r>
              <a:rPr lang="en-US" sz="650" dirty="0">
                <a:latin typeface="+mn-lt"/>
                <a:cs typeface="+mn-cs"/>
              </a:rPr>
              <a:t>THRE                      </a:t>
            </a:r>
            <a:r>
              <a:rPr lang="en-US" sz="650" b="1" dirty="0">
                <a:latin typeface="+mn-lt"/>
                <a:cs typeface="+mn-cs"/>
              </a:rPr>
              <a:t>214</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215</a:t>
            </a:r>
            <a:endParaRPr lang="en-US" sz="650" dirty="0">
              <a:latin typeface="+mn-lt"/>
              <a:cs typeface="+mn-cs"/>
            </a:endParaRPr>
          </a:p>
        </p:txBody>
      </p:sp>
      <p:sp>
        <p:nvSpPr>
          <p:cNvPr id="17416" name="TextBox 83"/>
          <p:cNvSpPr txBox="1">
            <a:spLocks noChangeArrowheads="1"/>
          </p:cNvSpPr>
          <p:nvPr/>
        </p:nvSpPr>
        <p:spPr bwMode="auto">
          <a:xfrm>
            <a:off x="5022233" y="681351"/>
            <a:ext cx="1678769" cy="369332"/>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R- 2915A located south of Highway 90. Do not exceed 8 DME while holding at MADEN without clearance into R-2915A.</a:t>
            </a:r>
          </a:p>
        </p:txBody>
      </p:sp>
      <p:sp>
        <p:nvSpPr>
          <p:cNvPr id="17417" name="TextBox 84"/>
          <p:cNvSpPr txBox="1">
            <a:spLocks noChangeArrowheads="1"/>
          </p:cNvSpPr>
          <p:nvPr/>
        </p:nvSpPr>
        <p:spPr bwMode="auto">
          <a:xfrm>
            <a:off x="6748324" y="705163"/>
            <a:ext cx="2119470" cy="238527"/>
          </a:xfrm>
          <a:prstGeom prst="rect">
            <a:avLst/>
          </a:prstGeom>
          <a:noFill/>
          <a:ln w="9525">
            <a:noFill/>
            <a:miter lim="800000"/>
            <a:headEnd/>
            <a:tailEnd/>
          </a:ln>
        </p:spPr>
        <p:txBody>
          <a:bodyPr wrap="square" lIns="0" tIns="0" rIns="0" bIns="0">
            <a:spAutoFit/>
          </a:bodyPr>
          <a:lstStyle/>
          <a:p>
            <a:r>
              <a:rPr lang="en-US" sz="750" dirty="0">
                <a:latin typeface="Calibri" pitchFamily="34" charset="0"/>
              </a:rPr>
              <a:t>MISSED </a:t>
            </a:r>
            <a:r>
              <a:rPr lang="en-US" sz="750" dirty="0" smtClean="0">
                <a:latin typeface="Calibri" pitchFamily="34" charset="0"/>
              </a:rPr>
              <a:t>APPROACH: Climbing </a:t>
            </a:r>
            <a:r>
              <a:rPr lang="en-US" sz="750" dirty="0">
                <a:latin typeface="Calibri" pitchFamily="34" charset="0"/>
              </a:rPr>
              <a:t>right turn to 2000 heading 210</a:t>
            </a:r>
            <a:r>
              <a:rPr lang="en-US" sz="800" dirty="0">
                <a:latin typeface="Calibri" pitchFamily="34" charset="0"/>
              </a:rPr>
              <a:t>°</a:t>
            </a:r>
            <a:r>
              <a:rPr lang="en-US" sz="750" dirty="0">
                <a:latin typeface="Calibri" pitchFamily="34" charset="0"/>
              </a:rPr>
              <a:t>, proceed to MADEN and hold. </a:t>
            </a:r>
          </a:p>
        </p:txBody>
      </p:sp>
      <p:cxnSp>
        <p:nvCxnSpPr>
          <p:cNvPr id="93" name="Straight Connector 92"/>
          <p:cNvCxnSpPr/>
          <p:nvPr/>
        </p:nvCxnSpPr>
        <p:spPr>
          <a:xfrm>
            <a:off x="4696054" y="5884183"/>
            <a:ext cx="31178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419" name="TextBox 98"/>
          <p:cNvSpPr txBox="1">
            <a:spLocks noChangeArrowheads="1"/>
          </p:cNvSpPr>
          <p:nvPr/>
        </p:nvSpPr>
        <p:spPr bwMode="auto">
          <a:xfrm>
            <a:off x="4717177" y="5632623"/>
            <a:ext cx="523997" cy="130805"/>
          </a:xfrm>
          <a:prstGeom prst="rect">
            <a:avLst/>
          </a:prstGeom>
          <a:noFill/>
          <a:ln w="9525">
            <a:noFill/>
            <a:miter lim="800000"/>
            <a:headEnd/>
            <a:tailEnd/>
          </a:ln>
        </p:spPr>
        <p:txBody>
          <a:bodyPr wrap="square" lIns="0" tIns="0" rIns="0" bIns="0">
            <a:spAutoFit/>
          </a:bodyPr>
          <a:lstStyle/>
          <a:p>
            <a:r>
              <a:rPr lang="en-US" sz="850" dirty="0">
                <a:latin typeface="Calibri" pitchFamily="34" charset="0"/>
              </a:rPr>
              <a:t>CATEGORY</a:t>
            </a:r>
          </a:p>
        </p:txBody>
      </p:sp>
      <p:sp>
        <p:nvSpPr>
          <p:cNvPr id="17420" name="TextBox 100"/>
          <p:cNvSpPr txBox="1">
            <a:spLocks noChangeArrowheads="1"/>
          </p:cNvSpPr>
          <p:nvPr/>
        </p:nvSpPr>
        <p:spPr bwMode="auto">
          <a:xfrm>
            <a:off x="4726579" y="6226470"/>
            <a:ext cx="604838" cy="138113"/>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CIRCLING</a:t>
            </a:r>
          </a:p>
        </p:txBody>
      </p:sp>
      <p:sp>
        <p:nvSpPr>
          <p:cNvPr id="112" name="Rectangle 111"/>
          <p:cNvSpPr/>
          <p:nvPr/>
        </p:nvSpPr>
        <p:spPr>
          <a:xfrm>
            <a:off x="4696054" y="272370"/>
            <a:ext cx="1847850" cy="381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5239004" y="272370"/>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765268" y="272370"/>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4696054" y="1074495"/>
            <a:ext cx="4190887" cy="30934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4" name="Straight Connector 133"/>
          <p:cNvCxnSpPr/>
          <p:nvPr/>
        </p:nvCxnSpPr>
        <p:spPr>
          <a:xfrm>
            <a:off x="5349859" y="1078463"/>
            <a:ext cx="0" cy="3053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430" name="TextBox 143"/>
          <p:cNvSpPr txBox="1">
            <a:spLocks noChangeArrowheads="1"/>
          </p:cNvSpPr>
          <p:nvPr/>
        </p:nvSpPr>
        <p:spPr bwMode="auto">
          <a:xfrm>
            <a:off x="4696054" y="1083225"/>
            <a:ext cx="638175"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KNDZ ATIS</a:t>
            </a:r>
            <a:endParaRPr lang="en-US" sz="900" b="1" dirty="0">
              <a:latin typeface="Calibri" pitchFamily="34" charset="0"/>
            </a:endParaRPr>
          </a:p>
          <a:p>
            <a:pPr algn="ctr"/>
            <a:r>
              <a:rPr lang="en-US" sz="900" b="1" dirty="0">
                <a:latin typeface="Calibri" pitchFamily="34" charset="0"/>
              </a:rPr>
              <a:t>273.575</a:t>
            </a:r>
            <a:endParaRPr lang="en-US" sz="900" dirty="0">
              <a:latin typeface="Calibri" pitchFamily="34" charset="0"/>
            </a:endParaRPr>
          </a:p>
        </p:txBody>
      </p:sp>
      <p:sp>
        <p:nvSpPr>
          <p:cNvPr id="17431" name="TextBox 144"/>
          <p:cNvSpPr txBox="1">
            <a:spLocks noChangeArrowheads="1"/>
          </p:cNvSpPr>
          <p:nvPr/>
        </p:nvSpPr>
        <p:spPr bwMode="auto">
          <a:xfrm>
            <a:off x="5343754" y="1083225"/>
            <a:ext cx="847725"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EGLIN APP CON</a:t>
            </a:r>
          </a:p>
          <a:p>
            <a:pPr algn="ctr"/>
            <a:r>
              <a:rPr lang="en-US" sz="900" b="1" dirty="0">
                <a:latin typeface="Calibri" pitchFamily="34" charset="0"/>
              </a:rPr>
              <a:t>124.05   284.65</a:t>
            </a:r>
          </a:p>
        </p:txBody>
      </p:sp>
      <p:sp>
        <p:nvSpPr>
          <p:cNvPr id="17432" name="TextBox 145"/>
          <p:cNvSpPr txBox="1">
            <a:spLocks noChangeArrowheads="1"/>
          </p:cNvSpPr>
          <p:nvPr/>
        </p:nvSpPr>
        <p:spPr bwMode="auto">
          <a:xfrm>
            <a:off x="6191479" y="1083225"/>
            <a:ext cx="1021059"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EASTERN COMMON</a:t>
            </a:r>
          </a:p>
          <a:p>
            <a:pPr algn="ctr"/>
            <a:r>
              <a:rPr lang="en-US" sz="900" b="1" dirty="0">
                <a:latin typeface="Calibri" pitchFamily="34" charset="0"/>
              </a:rPr>
              <a:t>389.1 </a:t>
            </a:r>
            <a:r>
              <a:rPr lang="en-US" sz="900" dirty="0">
                <a:latin typeface="Calibri" pitchFamily="34" charset="0"/>
              </a:rPr>
              <a:t>/</a:t>
            </a:r>
            <a:r>
              <a:rPr lang="en-US" sz="900" b="1" dirty="0">
                <a:latin typeface="Calibri" pitchFamily="34" charset="0"/>
              </a:rPr>
              <a:t> </a:t>
            </a:r>
            <a:r>
              <a:rPr lang="en-US" sz="900" dirty="0">
                <a:latin typeface="Calibri" pitchFamily="34" charset="0"/>
              </a:rPr>
              <a:t>CH20 (CTAF)</a:t>
            </a:r>
            <a:endParaRPr lang="en-US" sz="900" b="1" dirty="0">
              <a:latin typeface="Calibri" pitchFamily="34" charset="0"/>
            </a:endParaRPr>
          </a:p>
        </p:txBody>
      </p:sp>
      <p:sp>
        <p:nvSpPr>
          <p:cNvPr id="17433" name="TextBox 146"/>
          <p:cNvSpPr txBox="1">
            <a:spLocks noChangeArrowheads="1"/>
          </p:cNvSpPr>
          <p:nvPr/>
        </p:nvSpPr>
        <p:spPr bwMode="auto">
          <a:xfrm>
            <a:off x="7212538" y="1083225"/>
            <a:ext cx="864891"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LAKES MONITOR</a:t>
            </a:r>
          </a:p>
          <a:p>
            <a:pPr algn="ctr"/>
            <a:r>
              <a:rPr lang="en-US" sz="900" b="1" dirty="0">
                <a:latin typeface="Calibri" pitchFamily="34" charset="0"/>
              </a:rPr>
              <a:t>135.15</a:t>
            </a:r>
          </a:p>
        </p:txBody>
      </p:sp>
      <p:sp>
        <p:nvSpPr>
          <p:cNvPr id="17434" name="TextBox 147"/>
          <p:cNvSpPr txBox="1">
            <a:spLocks noChangeArrowheads="1"/>
          </p:cNvSpPr>
          <p:nvPr/>
        </p:nvSpPr>
        <p:spPr bwMode="auto">
          <a:xfrm>
            <a:off x="8079364" y="1083225"/>
            <a:ext cx="807577"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INST COMMON</a:t>
            </a:r>
          </a:p>
          <a:p>
            <a:pPr algn="ctr"/>
            <a:r>
              <a:rPr lang="en-US" sz="900" b="1" dirty="0">
                <a:latin typeface="Calibri" pitchFamily="34" charset="0"/>
              </a:rPr>
              <a:t>121.95</a:t>
            </a:r>
          </a:p>
        </p:txBody>
      </p:sp>
      <p:cxnSp>
        <p:nvCxnSpPr>
          <p:cNvPr id="171" name="Straight Connector 170"/>
          <p:cNvCxnSpPr/>
          <p:nvPr/>
        </p:nvCxnSpPr>
        <p:spPr>
          <a:xfrm>
            <a:off x="8078387" y="1074495"/>
            <a:ext cx="977" cy="30934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439" name="TextBox 106"/>
          <p:cNvSpPr txBox="1">
            <a:spLocks noChangeArrowheads="1"/>
          </p:cNvSpPr>
          <p:nvPr/>
        </p:nvSpPr>
        <p:spPr bwMode="auto">
          <a:xfrm>
            <a:off x="4693662" y="6368370"/>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CRESTVIEW, FLORIDA</a:t>
            </a:r>
          </a:p>
        </p:txBody>
      </p:sp>
      <p:sp>
        <p:nvSpPr>
          <p:cNvPr id="17440" name="TextBox 98"/>
          <p:cNvSpPr txBox="1">
            <a:spLocks noChangeArrowheads="1"/>
          </p:cNvSpPr>
          <p:nvPr/>
        </p:nvSpPr>
        <p:spPr bwMode="auto">
          <a:xfrm>
            <a:off x="7459468" y="6356768"/>
            <a:ext cx="1452384"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CRESTVIEW NAS (KNCE)</a:t>
            </a:r>
          </a:p>
          <a:p>
            <a:pPr algn="r"/>
            <a:r>
              <a:rPr lang="en-US" sz="1400" dirty="0">
                <a:latin typeface="Calibri" pitchFamily="34" charset="0"/>
              </a:rPr>
              <a:t>COPTER VOR RWY 9</a:t>
            </a:r>
          </a:p>
        </p:txBody>
      </p:sp>
      <p:sp>
        <p:nvSpPr>
          <p:cNvPr id="50" name="5-Point Star 49"/>
          <p:cNvSpPr/>
          <p:nvPr/>
        </p:nvSpPr>
        <p:spPr>
          <a:xfrm>
            <a:off x="5256318" y="1095196"/>
            <a:ext cx="76200" cy="762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2" name="Straight Connector 51"/>
          <p:cNvCxnSpPr/>
          <p:nvPr/>
        </p:nvCxnSpPr>
        <p:spPr>
          <a:xfrm>
            <a:off x="6717213" y="658133"/>
            <a:ext cx="0" cy="4163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194410" y="1083225"/>
            <a:ext cx="1018128" cy="2940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6" name="Straight Connector 55"/>
          <p:cNvCxnSpPr/>
          <p:nvPr/>
        </p:nvCxnSpPr>
        <p:spPr>
          <a:xfrm>
            <a:off x="4711489" y="5496833"/>
            <a:ext cx="30869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96054" y="5620658"/>
            <a:ext cx="31178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696054" y="5758770"/>
            <a:ext cx="31178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96054" y="6001658"/>
            <a:ext cx="31178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696054" y="6125483"/>
            <a:ext cx="31178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696054" y="6241370"/>
            <a:ext cx="31178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450" name="TextBox 100"/>
          <p:cNvSpPr txBox="1">
            <a:spLocks noChangeArrowheads="1"/>
          </p:cNvSpPr>
          <p:nvPr/>
        </p:nvSpPr>
        <p:spPr bwMode="auto">
          <a:xfrm>
            <a:off x="4726579" y="5880273"/>
            <a:ext cx="481017"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CIRCLING</a:t>
            </a:r>
          </a:p>
        </p:txBody>
      </p:sp>
      <p:sp>
        <p:nvSpPr>
          <p:cNvPr id="17451" name="TextBox 62"/>
          <p:cNvSpPr txBox="1">
            <a:spLocks noChangeArrowheads="1"/>
          </p:cNvSpPr>
          <p:nvPr/>
        </p:nvSpPr>
        <p:spPr bwMode="auto">
          <a:xfrm>
            <a:off x="4726579" y="5756448"/>
            <a:ext cx="461722"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S</a:t>
            </a:r>
            <a:r>
              <a:rPr lang="en-US" sz="900" dirty="0" smtClean="0">
                <a:latin typeface="Calibri" pitchFamily="34" charset="0"/>
              </a:rPr>
              <a:t>-9L</a:t>
            </a:r>
            <a:endParaRPr lang="en-US" sz="900" dirty="0">
              <a:latin typeface="Calibri" pitchFamily="34" charset="0"/>
            </a:endParaRPr>
          </a:p>
        </p:txBody>
      </p:sp>
      <p:sp>
        <p:nvSpPr>
          <p:cNvPr id="17452" name="TextBox 66"/>
          <p:cNvSpPr txBox="1">
            <a:spLocks noChangeArrowheads="1"/>
          </p:cNvSpPr>
          <p:nvPr/>
        </p:nvSpPr>
        <p:spPr bwMode="auto">
          <a:xfrm>
            <a:off x="4726579" y="6109118"/>
            <a:ext cx="533400"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S</a:t>
            </a:r>
            <a:r>
              <a:rPr lang="en-US" sz="900" dirty="0" smtClean="0">
                <a:latin typeface="Calibri" pitchFamily="34" charset="0"/>
              </a:rPr>
              <a:t>-9L</a:t>
            </a:r>
            <a:endParaRPr lang="en-US" sz="900" dirty="0">
              <a:latin typeface="Calibri" pitchFamily="34" charset="0"/>
            </a:endParaRPr>
          </a:p>
        </p:txBody>
      </p:sp>
      <p:cxnSp>
        <p:nvCxnSpPr>
          <p:cNvPr id="73" name="Straight Connector 72"/>
          <p:cNvCxnSpPr/>
          <p:nvPr/>
        </p:nvCxnSpPr>
        <p:spPr>
          <a:xfrm>
            <a:off x="5229454" y="562065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229454" y="612548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55" name="TextBox 77"/>
          <p:cNvSpPr txBox="1">
            <a:spLocks noChangeArrowheads="1"/>
          </p:cNvSpPr>
          <p:nvPr/>
        </p:nvSpPr>
        <p:spPr bwMode="auto">
          <a:xfrm>
            <a:off x="6318118" y="5632623"/>
            <a:ext cx="411385"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COPTER</a:t>
            </a:r>
          </a:p>
        </p:txBody>
      </p:sp>
      <p:sp>
        <p:nvSpPr>
          <p:cNvPr id="17456" name="TextBox 78"/>
          <p:cNvSpPr txBox="1">
            <a:spLocks noChangeArrowheads="1"/>
          </p:cNvSpPr>
          <p:nvPr/>
        </p:nvSpPr>
        <p:spPr bwMode="auto">
          <a:xfrm>
            <a:off x="6110268" y="5881860"/>
            <a:ext cx="827084"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NOT AUTHORIZED</a:t>
            </a:r>
          </a:p>
        </p:txBody>
      </p:sp>
      <p:sp>
        <p:nvSpPr>
          <p:cNvPr id="17457" name="TextBox 80"/>
          <p:cNvSpPr txBox="1">
            <a:spLocks noChangeArrowheads="1"/>
          </p:cNvSpPr>
          <p:nvPr/>
        </p:nvSpPr>
        <p:spPr bwMode="auto">
          <a:xfrm>
            <a:off x="6033455" y="6007273"/>
            <a:ext cx="980711"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BOSSE FIX MINIMUMS</a:t>
            </a:r>
          </a:p>
        </p:txBody>
      </p:sp>
      <p:sp>
        <p:nvSpPr>
          <p:cNvPr id="17458" name="TextBox 81"/>
          <p:cNvSpPr txBox="1">
            <a:spLocks noChangeArrowheads="1"/>
          </p:cNvSpPr>
          <p:nvPr/>
        </p:nvSpPr>
        <p:spPr bwMode="auto">
          <a:xfrm>
            <a:off x="6059348" y="6243688"/>
            <a:ext cx="928924" cy="12311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NOT AUTHORIZED</a:t>
            </a:r>
          </a:p>
        </p:txBody>
      </p:sp>
      <p:sp>
        <p:nvSpPr>
          <p:cNvPr id="86" name="TextBox 85"/>
          <p:cNvSpPr txBox="1"/>
          <p:nvPr/>
        </p:nvSpPr>
        <p:spPr>
          <a:xfrm>
            <a:off x="5229454" y="5747052"/>
            <a:ext cx="2584450" cy="153888"/>
          </a:xfrm>
          <a:prstGeom prst="rect">
            <a:avLst/>
          </a:prstGeom>
          <a:noFill/>
        </p:spPr>
        <p:txBody>
          <a:bodyPr wrap="square" lIns="0" tIns="0" rIns="0" bIns="0" anchor="ctr">
            <a:spAutoFit/>
          </a:bodyPr>
          <a:lstStyle/>
          <a:p>
            <a:pPr fontAlgn="auto">
              <a:spcBef>
                <a:spcPts val="0"/>
              </a:spcBef>
              <a:spcAft>
                <a:spcPts val="0"/>
              </a:spcAft>
              <a:defRPr/>
            </a:pPr>
            <a:r>
              <a:rPr lang="en-US" sz="1000" dirty="0">
                <a:latin typeface="+mn-lt"/>
                <a:cs typeface="+mn-cs"/>
              </a:rPr>
              <a:t>     915-1                          </a:t>
            </a:r>
            <a:r>
              <a:rPr lang="en-US" sz="800" dirty="0">
                <a:latin typeface="+mn-lt"/>
                <a:cs typeface="+mn-cs"/>
              </a:rPr>
              <a:t>700                                  (700-1)</a:t>
            </a:r>
          </a:p>
        </p:txBody>
      </p:sp>
      <p:sp>
        <p:nvSpPr>
          <p:cNvPr id="87" name="TextBox 86"/>
          <p:cNvSpPr txBox="1"/>
          <p:nvPr/>
        </p:nvSpPr>
        <p:spPr>
          <a:xfrm>
            <a:off x="5229454" y="6106370"/>
            <a:ext cx="2584450" cy="153888"/>
          </a:xfrm>
          <a:prstGeom prst="rect">
            <a:avLst/>
          </a:prstGeom>
          <a:noFill/>
        </p:spPr>
        <p:txBody>
          <a:bodyPr wrap="square" lIns="0" tIns="0" rIns="0" bIns="0" anchor="ctr">
            <a:spAutoFit/>
          </a:bodyPr>
          <a:lstStyle/>
          <a:p>
            <a:pPr fontAlgn="auto">
              <a:spcBef>
                <a:spcPts val="0"/>
              </a:spcBef>
              <a:spcAft>
                <a:spcPts val="0"/>
              </a:spcAft>
              <a:defRPr/>
            </a:pPr>
            <a:r>
              <a:rPr lang="en-US" sz="1000" dirty="0">
                <a:latin typeface="+mn-lt"/>
                <a:cs typeface="+mn-cs"/>
              </a:rPr>
              <a:t>     815-1                          </a:t>
            </a:r>
            <a:r>
              <a:rPr lang="en-US" sz="800" dirty="0">
                <a:latin typeface="+mn-lt"/>
                <a:cs typeface="+mn-cs"/>
              </a:rPr>
              <a:t>600                                  (600-1)</a:t>
            </a:r>
          </a:p>
        </p:txBody>
      </p:sp>
      <p:grpSp>
        <p:nvGrpSpPr>
          <p:cNvPr id="62" name="Group 61"/>
          <p:cNvGrpSpPr/>
          <p:nvPr/>
        </p:nvGrpSpPr>
        <p:grpSpPr>
          <a:xfrm>
            <a:off x="4724664" y="683732"/>
            <a:ext cx="137160" cy="158591"/>
            <a:chOff x="286196" y="836981"/>
            <a:chExt cx="137160" cy="158591"/>
          </a:xfrm>
        </p:grpSpPr>
        <p:sp>
          <p:nvSpPr>
            <p:cNvPr id="63" name="Flowchart: Extract 62"/>
            <p:cNvSpPr/>
            <p:nvPr/>
          </p:nvSpPr>
          <p:spPr>
            <a:xfrm rot="10800000">
              <a:off x="286196" y="858412"/>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4" name="TextBox 63"/>
            <p:cNvSpPr txBox="1"/>
            <p:nvPr/>
          </p:nvSpPr>
          <p:spPr>
            <a:xfrm>
              <a:off x="328054" y="836981"/>
              <a:ext cx="57708" cy="138499"/>
            </a:xfrm>
            <a:prstGeom prst="rect">
              <a:avLst/>
            </a:prstGeom>
            <a:noFill/>
          </p:spPr>
          <p:txBody>
            <a:bodyPr wrap="none" lIns="0" tIns="0" rIns="0" bIns="0" rtlCol="0">
              <a:spAutoFit/>
            </a:bodyPr>
            <a:lstStyle/>
            <a:p>
              <a:r>
                <a:rPr lang="en-US" sz="900" b="1" dirty="0">
                  <a:solidFill>
                    <a:schemeClr val="bg1"/>
                  </a:solidFill>
                  <a:latin typeface="+mn-lt"/>
                </a:rPr>
                <a:t>T</a:t>
              </a:r>
            </a:p>
          </p:txBody>
        </p:sp>
      </p:grpSp>
      <p:grpSp>
        <p:nvGrpSpPr>
          <p:cNvPr id="65" name="Group 64"/>
          <p:cNvGrpSpPr/>
          <p:nvPr/>
        </p:nvGrpSpPr>
        <p:grpSpPr>
          <a:xfrm>
            <a:off x="4724003" y="897360"/>
            <a:ext cx="137160" cy="148021"/>
            <a:chOff x="295275" y="1076325"/>
            <a:chExt cx="137160" cy="148021"/>
          </a:xfrm>
        </p:grpSpPr>
        <p:sp>
          <p:nvSpPr>
            <p:cNvPr id="66" name="Flowchart: Extract 65"/>
            <p:cNvSpPr/>
            <p:nvPr/>
          </p:nvSpPr>
          <p:spPr>
            <a:xfrm>
              <a:off x="295275" y="1076325"/>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30984" y="1085847"/>
              <a:ext cx="70532" cy="138499"/>
            </a:xfrm>
            <a:prstGeom prst="rect">
              <a:avLst/>
            </a:prstGeom>
            <a:noFill/>
          </p:spPr>
          <p:txBody>
            <a:bodyPr wrap="none" lIns="0" tIns="0" rIns="0" bIns="0" rtlCol="0">
              <a:spAutoFit/>
            </a:bodyPr>
            <a:lstStyle/>
            <a:p>
              <a:r>
                <a:rPr lang="en-US" sz="900" b="1" dirty="0">
                  <a:solidFill>
                    <a:schemeClr val="bg1"/>
                  </a:solidFill>
                  <a:latin typeface="+mn-lt"/>
                </a:rPr>
                <a:t>A</a:t>
              </a:r>
            </a:p>
          </p:txBody>
        </p:sp>
      </p:grpSp>
      <p:sp>
        <p:nvSpPr>
          <p:cNvPr id="68" name="TextBox 67"/>
          <p:cNvSpPr txBox="1"/>
          <p:nvPr/>
        </p:nvSpPr>
        <p:spPr>
          <a:xfrm>
            <a:off x="4846478" y="881727"/>
            <a:ext cx="125034" cy="123111"/>
          </a:xfrm>
          <a:prstGeom prst="rect">
            <a:avLst/>
          </a:prstGeom>
          <a:noFill/>
        </p:spPr>
        <p:txBody>
          <a:bodyPr wrap="none" lIns="0" tIns="0" rIns="0" bIns="0" rtlCol="0">
            <a:spAutoFit/>
          </a:bodyPr>
          <a:lstStyle/>
          <a:p>
            <a:r>
              <a:rPr lang="en-US" sz="800" dirty="0">
                <a:latin typeface="+mn-lt"/>
              </a:rPr>
              <a:t>NA</a:t>
            </a:r>
          </a:p>
        </p:txBody>
      </p:sp>
      <p:sp>
        <p:nvSpPr>
          <p:cNvPr id="78" name="TextBox 77"/>
          <p:cNvSpPr txBox="1"/>
          <p:nvPr/>
        </p:nvSpPr>
        <p:spPr>
          <a:xfrm>
            <a:off x="6667365" y="1527241"/>
            <a:ext cx="717321" cy="137724"/>
          </a:xfrm>
          <a:prstGeom prst="rect">
            <a:avLst/>
          </a:prstGeom>
          <a:noFill/>
        </p:spPr>
        <p:txBody>
          <a:bodyPr spcFirstLastPara="1" lIns="0" tIns="0" rIns="0" bIns="0">
            <a:prstTxWarp prst="textArchUp">
              <a:avLst>
                <a:gd name="adj" fmla="val 7080605"/>
              </a:avLst>
            </a:prstTxWarp>
            <a:spAutoFit/>
          </a:bodyPr>
          <a:lstStyle/>
          <a:p>
            <a:pPr fontAlgn="auto">
              <a:spcBef>
                <a:spcPts val="0"/>
              </a:spcBef>
              <a:spcAft>
                <a:spcPts val="0"/>
              </a:spcAft>
              <a:defRPr/>
            </a:pPr>
            <a:r>
              <a:rPr lang="en-US" sz="1000" dirty="0">
                <a:latin typeface="+mn-lt"/>
                <a:cs typeface="+mn-cs"/>
              </a:rPr>
              <a:t>              6 NM</a:t>
            </a:r>
          </a:p>
        </p:txBody>
      </p:sp>
      <p:sp>
        <p:nvSpPr>
          <p:cNvPr id="79" name="TextBox 78"/>
          <p:cNvSpPr txBox="1"/>
          <p:nvPr/>
        </p:nvSpPr>
        <p:spPr>
          <a:xfrm>
            <a:off x="7380710" y="2223675"/>
            <a:ext cx="768965" cy="369332"/>
          </a:xfrm>
          <a:prstGeom prst="rect">
            <a:avLst/>
          </a:prstGeom>
          <a:noFill/>
        </p:spPr>
        <p:txBody>
          <a:bodyPr wrap="square" lIns="0" tIns="0" rIns="0" bIns="0">
            <a:spAutoFit/>
          </a:bodyPr>
          <a:lstStyle/>
          <a:p>
            <a:pPr algn="ctr">
              <a:defRPr/>
            </a:pPr>
            <a:r>
              <a:rPr lang="en-US" sz="800" dirty="0">
                <a:latin typeface="+mn-lt"/>
              </a:rPr>
              <a:t>CRESTVIEW</a:t>
            </a:r>
          </a:p>
          <a:p>
            <a:pPr>
              <a:defRPr/>
            </a:pPr>
            <a:r>
              <a:rPr lang="en-US" sz="800" u="sng" dirty="0">
                <a:latin typeface="+mn-lt"/>
              </a:rPr>
              <a:t>115.9</a:t>
            </a:r>
            <a:r>
              <a:rPr lang="en-US" sz="800" dirty="0">
                <a:latin typeface="+mn-lt"/>
              </a:rPr>
              <a:t> CEW</a:t>
            </a:r>
          </a:p>
          <a:p>
            <a:pPr algn="ctr">
              <a:defRPr/>
            </a:pPr>
            <a:r>
              <a:rPr lang="en-US" sz="800" dirty="0">
                <a:latin typeface="+mn-lt"/>
              </a:rPr>
              <a:t>Chan 106</a:t>
            </a:r>
          </a:p>
        </p:txBody>
      </p:sp>
      <p:sp>
        <p:nvSpPr>
          <p:cNvPr id="80" name="Rounded Rectangle 79"/>
          <p:cNvSpPr/>
          <p:nvPr/>
        </p:nvSpPr>
        <p:spPr>
          <a:xfrm>
            <a:off x="7358454" y="2192562"/>
            <a:ext cx="777083" cy="4004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112"/>
          <p:cNvSpPr txBox="1">
            <a:spLocks noChangeArrowheads="1"/>
          </p:cNvSpPr>
          <p:nvPr/>
        </p:nvSpPr>
        <p:spPr bwMode="auto">
          <a:xfrm>
            <a:off x="7683799" y="2129177"/>
            <a:ext cx="198772" cy="107722"/>
          </a:xfrm>
          <a:prstGeom prst="rect">
            <a:avLst/>
          </a:prstGeom>
          <a:solidFill>
            <a:schemeClr val="bg1"/>
          </a:solidFill>
          <a:ln w="9525">
            <a:noFill/>
            <a:miter lim="800000"/>
            <a:headEnd/>
            <a:tailEnd/>
          </a:ln>
        </p:spPr>
        <p:txBody>
          <a:bodyPr wrap="none" lIns="0" tIns="0" rIns="0" bIns="0">
            <a:spAutoFit/>
          </a:bodyPr>
          <a:lstStyle/>
          <a:p>
            <a:pPr algn="ctr"/>
            <a:r>
              <a:rPr lang="en-US" sz="700" dirty="0">
                <a:latin typeface="Calibri" pitchFamily="34" charset="0"/>
              </a:rPr>
              <a:t>  IAF  </a:t>
            </a:r>
          </a:p>
        </p:txBody>
      </p:sp>
      <p:cxnSp>
        <p:nvCxnSpPr>
          <p:cNvPr id="99" name="Straight Connector 98"/>
          <p:cNvCxnSpPr/>
          <p:nvPr/>
        </p:nvCxnSpPr>
        <p:spPr>
          <a:xfrm>
            <a:off x="6958734" y="2556108"/>
            <a:ext cx="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892059" y="2556108"/>
            <a:ext cx="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682509" y="2794233"/>
            <a:ext cx="3429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682509" y="273708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97741" y="2441689"/>
            <a:ext cx="229594" cy="176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585619" y="3494320"/>
            <a:ext cx="325410" cy="276999"/>
          </a:xfrm>
          <a:prstGeom prst="rect">
            <a:avLst/>
          </a:prstGeom>
          <a:noFill/>
        </p:spPr>
        <p:txBody>
          <a:bodyPr wrap="none" lIns="0" tIns="0" rIns="0" bIns="0">
            <a:spAutoFit/>
          </a:bodyPr>
          <a:lstStyle/>
          <a:p>
            <a:pPr algn="ctr">
              <a:defRPr/>
            </a:pPr>
            <a:r>
              <a:rPr lang="en-US" sz="800" dirty="0">
                <a:latin typeface="+mn-lt"/>
              </a:rPr>
              <a:t>MADEN</a:t>
            </a:r>
          </a:p>
          <a:p>
            <a:pPr algn="ctr">
              <a:defRPr/>
            </a:pPr>
            <a:r>
              <a:rPr lang="en-US" sz="800" dirty="0">
                <a:latin typeface="+mn-lt"/>
              </a:rPr>
              <a:t>CEW  </a:t>
            </a:r>
            <a:r>
              <a:rPr lang="en-US" sz="1000" dirty="0">
                <a:latin typeface="+mn-lt"/>
              </a:rPr>
              <a:t>5</a:t>
            </a:r>
          </a:p>
        </p:txBody>
      </p:sp>
      <p:cxnSp>
        <p:nvCxnSpPr>
          <p:cNvPr id="127" name="Straight Connector 126"/>
          <p:cNvCxnSpPr/>
          <p:nvPr/>
        </p:nvCxnSpPr>
        <p:spPr>
          <a:xfrm flipV="1">
            <a:off x="5924194" y="2720087"/>
            <a:ext cx="1098423" cy="1670269"/>
          </a:xfrm>
          <a:prstGeom prst="line">
            <a:avLst/>
          </a:prstGeom>
          <a:ln w="952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28" name="Arc 127"/>
          <p:cNvSpPr/>
          <p:nvPr/>
        </p:nvSpPr>
        <p:spPr>
          <a:xfrm rot="18814355">
            <a:off x="6235553" y="3279136"/>
            <a:ext cx="293658" cy="301752"/>
          </a:xfrm>
          <a:prstGeom prst="arc">
            <a:avLst>
              <a:gd name="adj1" fmla="val 16200006"/>
              <a:gd name="adj2" fmla="val 6035134"/>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30" name="Arc 129"/>
          <p:cNvSpPr/>
          <p:nvPr/>
        </p:nvSpPr>
        <p:spPr>
          <a:xfrm rot="7373715">
            <a:off x="5926533" y="3687735"/>
            <a:ext cx="365120" cy="301752"/>
          </a:xfrm>
          <a:prstGeom prst="arc">
            <a:avLst>
              <a:gd name="adj1" fmla="val 16200006"/>
              <a:gd name="adj2" fmla="val 5427727"/>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1" name="Straight Arrow Connector 130"/>
          <p:cNvCxnSpPr/>
          <p:nvPr/>
        </p:nvCxnSpPr>
        <p:spPr>
          <a:xfrm flipV="1">
            <a:off x="6235777" y="3541422"/>
            <a:ext cx="247124" cy="381511"/>
          </a:xfrm>
          <a:prstGeom prst="straightConnector1">
            <a:avLst/>
          </a:prstGeom>
          <a:ln w="952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5961637" y="3361740"/>
            <a:ext cx="285239" cy="432013"/>
          </a:xfrm>
          <a:prstGeom prst="straightConnector1">
            <a:avLst/>
          </a:prstGeom>
          <a:ln w="952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TextBox 38"/>
          <p:cNvSpPr txBox="1">
            <a:spLocks noChangeArrowheads="1"/>
          </p:cNvSpPr>
          <p:nvPr/>
        </p:nvSpPr>
        <p:spPr bwMode="auto">
          <a:xfrm rot="18221931">
            <a:off x="6054896" y="3381620"/>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185°</a:t>
            </a:r>
          </a:p>
        </p:txBody>
      </p:sp>
      <p:sp>
        <p:nvSpPr>
          <p:cNvPr id="137" name="Isosceles Triangle 136"/>
          <p:cNvSpPr/>
          <p:nvPr/>
        </p:nvSpPr>
        <p:spPr>
          <a:xfrm>
            <a:off x="6415962" y="3417067"/>
            <a:ext cx="143404" cy="12435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8" name="Straight Connector 137"/>
          <p:cNvCxnSpPr/>
          <p:nvPr/>
        </p:nvCxnSpPr>
        <p:spPr>
          <a:xfrm>
            <a:off x="5899188" y="3751175"/>
            <a:ext cx="124529" cy="88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48"/>
          <p:cNvSpPr txBox="1">
            <a:spLocks noChangeArrowheads="1"/>
          </p:cNvSpPr>
          <p:nvPr/>
        </p:nvSpPr>
        <p:spPr bwMode="auto">
          <a:xfrm>
            <a:off x="5392340" y="3602712"/>
            <a:ext cx="458780" cy="338554"/>
          </a:xfrm>
          <a:prstGeom prst="rect">
            <a:avLst/>
          </a:prstGeom>
          <a:noFill/>
          <a:ln w="9525">
            <a:noFill/>
            <a:miter lim="800000"/>
            <a:headEnd/>
            <a:tailEnd/>
          </a:ln>
        </p:spPr>
        <p:txBody>
          <a:bodyPr wrap="none">
            <a:spAutoFit/>
          </a:bodyPr>
          <a:lstStyle/>
          <a:p>
            <a:pPr algn="ctr"/>
            <a:endParaRPr lang="en-US" sz="800" dirty="0">
              <a:latin typeface="Calibri" pitchFamily="34" charset="0"/>
            </a:endParaRPr>
          </a:p>
          <a:p>
            <a:pPr algn="ctr"/>
            <a:r>
              <a:rPr lang="en-US" sz="800" dirty="0">
                <a:latin typeface="Calibri" pitchFamily="34" charset="0"/>
              </a:rPr>
              <a:t>7 DME</a:t>
            </a:r>
          </a:p>
        </p:txBody>
      </p:sp>
      <p:cxnSp>
        <p:nvCxnSpPr>
          <p:cNvPr id="140" name="Straight Connector 139"/>
          <p:cNvCxnSpPr/>
          <p:nvPr/>
        </p:nvCxnSpPr>
        <p:spPr>
          <a:xfrm flipH="1">
            <a:off x="5738822" y="3820648"/>
            <a:ext cx="207073" cy="85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38"/>
          <p:cNvSpPr txBox="1">
            <a:spLocks noChangeArrowheads="1"/>
          </p:cNvSpPr>
          <p:nvPr/>
        </p:nvSpPr>
        <p:spPr bwMode="auto">
          <a:xfrm rot="18152711">
            <a:off x="5902864" y="4108502"/>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R-210</a:t>
            </a:r>
          </a:p>
        </p:txBody>
      </p:sp>
      <p:sp>
        <p:nvSpPr>
          <p:cNvPr id="144" name="Flowchart: Delay 143"/>
          <p:cNvSpPr/>
          <p:nvPr/>
        </p:nvSpPr>
        <p:spPr>
          <a:xfrm>
            <a:off x="6819324" y="3634977"/>
            <a:ext cx="107805"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a:off x="8153522" y="3608571"/>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Freeform 146"/>
          <p:cNvSpPr/>
          <p:nvPr/>
        </p:nvSpPr>
        <p:spPr>
          <a:xfrm rot="60000">
            <a:off x="8377359" y="3848284"/>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TextBox 147"/>
          <p:cNvSpPr txBox="1"/>
          <p:nvPr/>
        </p:nvSpPr>
        <p:spPr>
          <a:xfrm>
            <a:off x="8341639" y="3714140"/>
            <a:ext cx="285750" cy="123825"/>
          </a:xfrm>
          <a:prstGeom prst="rect">
            <a:avLst/>
          </a:prstGeom>
          <a:noFill/>
          <a:ln w="6350">
            <a:solidFill>
              <a:schemeClr val="tx1"/>
            </a:solidFill>
          </a:ln>
        </p:spPr>
        <p:txBody>
          <a:bodyPr lIns="0" tIns="0" rIns="0" bIns="0">
            <a:spAutoFit/>
          </a:bodyPr>
          <a:lstStyle/>
          <a:p>
            <a:pPr algn="ctr">
              <a:defRPr/>
            </a:pPr>
            <a:r>
              <a:rPr lang="en-US" sz="800" dirty="0">
                <a:latin typeface="+mn-lt"/>
              </a:rPr>
              <a:t>2300</a:t>
            </a:r>
          </a:p>
        </p:txBody>
      </p:sp>
      <p:sp>
        <p:nvSpPr>
          <p:cNvPr id="149" name="TextBox 148"/>
          <p:cNvSpPr txBox="1"/>
          <p:nvPr/>
        </p:nvSpPr>
        <p:spPr>
          <a:xfrm rot="160124">
            <a:off x="8170365" y="3586437"/>
            <a:ext cx="659558" cy="600404"/>
          </a:xfrm>
          <a:prstGeom prst="rect">
            <a:avLst/>
          </a:prstGeom>
          <a:noFill/>
        </p:spPr>
        <p:txBody>
          <a:bodyPr wrap="none" rtlCol="0">
            <a:prstTxWarp prst="textArchUp">
              <a:avLst>
                <a:gd name="adj" fmla="val 13178615"/>
              </a:avLst>
            </a:prstTxWarp>
            <a:spAutoFit/>
          </a:bodyPr>
          <a:lstStyle/>
          <a:p>
            <a:r>
              <a:rPr lang="en-US" sz="1000" dirty="0">
                <a:latin typeface="+mn-lt"/>
              </a:rPr>
              <a:t>MSA CEW 25NM</a:t>
            </a:r>
          </a:p>
        </p:txBody>
      </p:sp>
      <p:grpSp>
        <p:nvGrpSpPr>
          <p:cNvPr id="82" name="Group 81"/>
          <p:cNvGrpSpPr/>
          <p:nvPr/>
        </p:nvGrpSpPr>
        <p:grpSpPr>
          <a:xfrm>
            <a:off x="6921598" y="2659238"/>
            <a:ext cx="170750" cy="149882"/>
            <a:chOff x="2052131" y="3432280"/>
            <a:chExt cx="170750" cy="149882"/>
          </a:xfrm>
        </p:grpSpPr>
        <p:sp>
          <p:nvSpPr>
            <p:cNvPr id="84" name="Flowchart: Extract 83"/>
            <p:cNvSpPr/>
            <p:nvPr/>
          </p:nvSpPr>
          <p:spPr>
            <a:xfrm rot="10800000">
              <a:off x="2056941" y="3452931"/>
              <a:ext cx="152281" cy="120810"/>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rot="18192003">
              <a:off x="2048901" y="3437401"/>
              <a:ext cx="51344" cy="44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Rectangle 87"/>
            <p:cNvSpPr/>
            <p:nvPr/>
          </p:nvSpPr>
          <p:spPr>
            <a:xfrm>
              <a:off x="2107411" y="3538368"/>
              <a:ext cx="57707" cy="43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Rectangle 90"/>
            <p:cNvSpPr/>
            <p:nvPr/>
          </p:nvSpPr>
          <p:spPr>
            <a:xfrm rot="3407997" flipH="1">
              <a:off x="2175606" y="3436348"/>
              <a:ext cx="51344" cy="43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1" name="Arc 150"/>
          <p:cNvSpPr/>
          <p:nvPr/>
        </p:nvSpPr>
        <p:spPr>
          <a:xfrm>
            <a:off x="6963092" y="2740294"/>
            <a:ext cx="339865" cy="316963"/>
          </a:xfrm>
          <a:prstGeom prst="arc">
            <a:avLst>
              <a:gd name="adj1" fmla="val 15576079"/>
              <a:gd name="adj2" fmla="val 2362563"/>
            </a:avLst>
          </a:prstGeom>
          <a:ln w="6350">
            <a:solidFill>
              <a:schemeClr val="tx1"/>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6656810" y="4469846"/>
            <a:ext cx="10039" cy="9817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229454" y="4470514"/>
            <a:ext cx="1430942" cy="43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5229454" y="4901520"/>
            <a:ext cx="1435322" cy="444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559365" y="5514183"/>
            <a:ext cx="2433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297795" y="5065826"/>
            <a:ext cx="3607" cy="4374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6229172" y="5164303"/>
            <a:ext cx="137245" cy="139474"/>
            <a:chOff x="2251953" y="5573949"/>
            <a:chExt cx="101675" cy="106455"/>
          </a:xfrm>
        </p:grpSpPr>
        <p:sp>
          <p:nvSpPr>
            <p:cNvPr id="157" name="Rectangle 156"/>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308"/>
            <p:cNvGrpSpPr/>
            <p:nvPr/>
          </p:nvGrpSpPr>
          <p:grpSpPr>
            <a:xfrm rot="2700000">
              <a:off x="2262188" y="5588964"/>
              <a:ext cx="91440" cy="91440"/>
              <a:chOff x="5678681" y="2037904"/>
              <a:chExt cx="319348" cy="319348"/>
            </a:xfrm>
            <a:solidFill>
              <a:schemeClr val="tx1"/>
            </a:solidFill>
          </p:grpSpPr>
          <p:grpSp>
            <p:nvGrpSpPr>
              <p:cNvPr id="159" name="Group 304"/>
              <p:cNvGrpSpPr/>
              <p:nvPr/>
            </p:nvGrpSpPr>
            <p:grpSpPr>
              <a:xfrm>
                <a:off x="5800007" y="2037904"/>
                <a:ext cx="72341" cy="319348"/>
                <a:chOff x="5800007" y="2037904"/>
                <a:chExt cx="72341" cy="319348"/>
              </a:xfrm>
              <a:grpFill/>
            </p:grpSpPr>
            <p:sp>
              <p:nvSpPr>
                <p:cNvPr id="163" name="Isosceles Triangle 162"/>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4" name="Isosceles Triangle 163"/>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160" name="Group 305"/>
              <p:cNvGrpSpPr/>
              <p:nvPr/>
            </p:nvGrpSpPr>
            <p:grpSpPr>
              <a:xfrm rot="5400000">
                <a:off x="5802184" y="2043348"/>
                <a:ext cx="72341" cy="319348"/>
                <a:chOff x="5800007" y="2037904"/>
                <a:chExt cx="72341" cy="319348"/>
              </a:xfrm>
              <a:grpFill/>
            </p:grpSpPr>
            <p:sp>
              <p:nvSpPr>
                <p:cNvPr id="161" name="Isosceles Triangle 160"/>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2" name="Isosceles Triangle 161"/>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cxnSp>
        <p:nvCxnSpPr>
          <p:cNvPr id="165" name="Straight Connector 164"/>
          <p:cNvCxnSpPr/>
          <p:nvPr/>
        </p:nvCxnSpPr>
        <p:spPr>
          <a:xfrm flipH="1">
            <a:off x="6301346" y="5492374"/>
            <a:ext cx="603" cy="127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38"/>
          <p:cNvSpPr txBox="1">
            <a:spLocks noChangeArrowheads="1"/>
          </p:cNvSpPr>
          <p:nvPr/>
        </p:nvSpPr>
        <p:spPr bwMode="auto">
          <a:xfrm>
            <a:off x="6381461" y="5518620"/>
            <a:ext cx="214254" cy="100027"/>
          </a:xfrm>
          <a:prstGeom prst="rect">
            <a:avLst/>
          </a:prstGeom>
          <a:solidFill>
            <a:schemeClr val="bg1"/>
          </a:solidFill>
          <a:ln w="9525">
            <a:solidFill>
              <a:schemeClr val="bg1"/>
            </a:solidFill>
            <a:miter lim="800000"/>
            <a:headEnd/>
            <a:tailEnd/>
          </a:ln>
        </p:spPr>
        <p:txBody>
          <a:bodyPr wrap="square" lIns="0" tIns="0" rIns="0" bIns="0">
            <a:spAutoFit/>
          </a:bodyPr>
          <a:lstStyle/>
          <a:p>
            <a:pPr algn="ctr"/>
            <a:r>
              <a:rPr lang="en-US" sz="650" dirty="0">
                <a:latin typeface="Calibri" pitchFamily="34" charset="0"/>
              </a:rPr>
              <a:t>3 NM</a:t>
            </a:r>
          </a:p>
        </p:txBody>
      </p:sp>
      <p:cxnSp>
        <p:nvCxnSpPr>
          <p:cNvPr id="167" name="Straight Connector 166"/>
          <p:cNvCxnSpPr/>
          <p:nvPr/>
        </p:nvCxnSpPr>
        <p:spPr>
          <a:xfrm flipH="1">
            <a:off x="6679300" y="5492164"/>
            <a:ext cx="603" cy="127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48"/>
          <p:cNvSpPr txBox="1">
            <a:spLocks noChangeArrowheads="1"/>
          </p:cNvSpPr>
          <p:nvPr/>
        </p:nvSpPr>
        <p:spPr bwMode="auto">
          <a:xfrm>
            <a:off x="6076005" y="4890286"/>
            <a:ext cx="291748" cy="2462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BOSSE</a:t>
            </a:r>
          </a:p>
          <a:p>
            <a:pPr algn="ctr"/>
            <a:r>
              <a:rPr lang="en-US" sz="800" dirty="0">
                <a:latin typeface="Calibri" pitchFamily="34" charset="0"/>
              </a:rPr>
              <a:t>CEW  3</a:t>
            </a:r>
          </a:p>
        </p:txBody>
      </p:sp>
      <p:sp>
        <p:nvSpPr>
          <p:cNvPr id="170" name="Flowchart: Delay 169"/>
          <p:cNvSpPr/>
          <p:nvPr/>
        </p:nvSpPr>
        <p:spPr>
          <a:xfrm>
            <a:off x="6298283" y="5025626"/>
            <a:ext cx="92197" cy="9780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269"/>
          <p:cNvSpPr txBox="1">
            <a:spLocks noChangeArrowheads="1"/>
          </p:cNvSpPr>
          <p:nvPr/>
        </p:nvSpPr>
        <p:spPr bwMode="auto">
          <a:xfrm>
            <a:off x="4957440" y="4832270"/>
            <a:ext cx="230832" cy="138499"/>
          </a:xfrm>
          <a:prstGeom prst="rect">
            <a:avLst/>
          </a:prstGeom>
          <a:noFill/>
          <a:ln w="9525">
            <a:noFill/>
            <a:miter lim="800000"/>
            <a:headEnd/>
            <a:tailEnd/>
          </a:ln>
        </p:spPr>
        <p:txBody>
          <a:bodyPr wrap="none" lIns="0" tIns="0" rIns="0" bIns="0">
            <a:spAutoFit/>
          </a:bodyPr>
          <a:lstStyle/>
          <a:p>
            <a:r>
              <a:rPr lang="en-US" sz="900" u="sng" dirty="0">
                <a:latin typeface="Calibri" pitchFamily="34" charset="0"/>
              </a:rPr>
              <a:t>1600</a:t>
            </a:r>
          </a:p>
        </p:txBody>
      </p:sp>
      <p:sp>
        <p:nvSpPr>
          <p:cNvPr id="26" name="TextBox 25"/>
          <p:cNvSpPr txBox="1"/>
          <p:nvPr/>
        </p:nvSpPr>
        <p:spPr>
          <a:xfrm>
            <a:off x="4766522" y="4382721"/>
            <a:ext cx="673582" cy="307777"/>
          </a:xfrm>
          <a:prstGeom prst="rect">
            <a:avLst/>
          </a:prstGeom>
          <a:noFill/>
        </p:spPr>
        <p:txBody>
          <a:bodyPr wrap="none" rtlCol="0">
            <a:spAutoFit/>
          </a:bodyPr>
          <a:lstStyle/>
          <a:p>
            <a:pPr algn="ctr"/>
            <a:r>
              <a:rPr lang="en-US" sz="700" dirty="0"/>
              <a:t>Remain</a:t>
            </a:r>
          </a:p>
          <a:p>
            <a:pPr algn="ctr"/>
            <a:r>
              <a:rPr lang="en-US" sz="700" dirty="0"/>
              <a:t>Within 6 NM</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9827" y="4318785"/>
            <a:ext cx="1107112" cy="203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1" name="TextBox 123"/>
          <p:cNvSpPr txBox="1">
            <a:spLocks noChangeArrowheads="1"/>
          </p:cNvSpPr>
          <p:nvPr/>
        </p:nvSpPr>
        <p:spPr bwMode="auto">
          <a:xfrm>
            <a:off x="7784589" y="4387849"/>
            <a:ext cx="511358" cy="123111"/>
          </a:xfrm>
          <a:prstGeom prst="rect">
            <a:avLst/>
          </a:prstGeom>
          <a:noFill/>
          <a:ln w="6350">
            <a:solidFill>
              <a:schemeClr val="tx1"/>
            </a:solidFill>
            <a:miter lim="800000"/>
            <a:headEnd/>
            <a:tailEnd/>
          </a:ln>
        </p:spPr>
        <p:txBody>
          <a:bodyPr wrap="none" lIns="0" tIns="0" rIns="0" bIns="0">
            <a:spAutoFit/>
          </a:bodyPr>
          <a:lstStyle/>
          <a:p>
            <a:r>
              <a:rPr lang="en-US" sz="800" dirty="0">
                <a:latin typeface="Calibri" pitchFamily="34" charset="0"/>
              </a:rPr>
              <a:t>  ELEV   215  </a:t>
            </a:r>
          </a:p>
        </p:txBody>
      </p:sp>
      <p:sp>
        <p:nvSpPr>
          <p:cNvPr id="90" name="Rectangle 89"/>
          <p:cNvSpPr/>
          <p:nvPr/>
        </p:nvSpPr>
        <p:spPr>
          <a:xfrm>
            <a:off x="7783186" y="4389135"/>
            <a:ext cx="1103754" cy="197766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168" name="TextBox 165"/>
          <p:cNvSpPr txBox="1">
            <a:spLocks noChangeArrowheads="1"/>
          </p:cNvSpPr>
          <p:nvPr/>
        </p:nvSpPr>
        <p:spPr bwMode="auto">
          <a:xfrm rot="16200000" flipH="1">
            <a:off x="6925437" y="3233097"/>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173" name="TextBox 165"/>
          <p:cNvSpPr txBox="1">
            <a:spLocks noChangeArrowheads="1"/>
          </p:cNvSpPr>
          <p:nvPr/>
        </p:nvSpPr>
        <p:spPr bwMode="auto">
          <a:xfrm rot="5400000" flipH="1">
            <a:off x="2635357" y="3240251"/>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2" name="TextBox 1"/>
          <p:cNvSpPr txBox="1"/>
          <p:nvPr/>
        </p:nvSpPr>
        <p:spPr>
          <a:xfrm rot="1058897">
            <a:off x="5512806" y="4954053"/>
            <a:ext cx="237244" cy="138499"/>
          </a:xfrm>
          <a:prstGeom prst="rect">
            <a:avLst/>
          </a:prstGeom>
          <a:solidFill>
            <a:schemeClr val="bg1"/>
          </a:solidFill>
        </p:spPr>
        <p:txBody>
          <a:bodyPr wrap="none" lIns="0" tIns="0" rIns="0" bIns="0" rtlCol="0">
            <a:spAutoFit/>
          </a:bodyPr>
          <a:lstStyle/>
          <a:p>
            <a:r>
              <a:rPr lang="en-US" sz="900" dirty="0"/>
              <a:t>101</a:t>
            </a:r>
            <a:r>
              <a:rPr lang="en-US" sz="900" dirty="0">
                <a:latin typeface="Calibri"/>
                <a:cs typeface="Calibri"/>
              </a:rPr>
              <a:t>⁰</a:t>
            </a:r>
            <a:endParaRPr lang="en-US" sz="900" dirty="0"/>
          </a:p>
        </p:txBody>
      </p:sp>
      <p:sp>
        <p:nvSpPr>
          <p:cNvPr id="174" name="TextBox 173"/>
          <p:cNvSpPr txBox="1"/>
          <p:nvPr/>
        </p:nvSpPr>
        <p:spPr>
          <a:xfrm rot="20569075">
            <a:off x="5687241" y="4672043"/>
            <a:ext cx="237244" cy="138499"/>
          </a:xfrm>
          <a:prstGeom prst="rect">
            <a:avLst/>
          </a:prstGeom>
          <a:solidFill>
            <a:schemeClr val="bg1"/>
          </a:solidFill>
        </p:spPr>
        <p:txBody>
          <a:bodyPr wrap="none" lIns="0" tIns="0" rIns="0" bIns="0" rtlCol="0">
            <a:spAutoFit/>
          </a:bodyPr>
          <a:lstStyle/>
          <a:p>
            <a:r>
              <a:rPr lang="en-US" sz="900" dirty="0"/>
              <a:t>281</a:t>
            </a:r>
            <a:r>
              <a:rPr lang="en-US" sz="900" dirty="0">
                <a:latin typeface="Calibri"/>
                <a:cs typeface="Calibri"/>
              </a:rPr>
              <a:t>⁰</a:t>
            </a:r>
            <a:endParaRPr lang="en-US" sz="900" dirty="0"/>
          </a:p>
        </p:txBody>
      </p:sp>
      <p:cxnSp>
        <p:nvCxnSpPr>
          <p:cNvPr id="177" name="Straight Connector 176"/>
          <p:cNvCxnSpPr/>
          <p:nvPr/>
        </p:nvCxnSpPr>
        <p:spPr>
          <a:xfrm>
            <a:off x="5976834" y="2489377"/>
            <a:ext cx="721222" cy="135940"/>
          </a:xfrm>
          <a:prstGeom prst="line">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78" name="TextBox 38"/>
          <p:cNvSpPr txBox="1">
            <a:spLocks noChangeArrowheads="1"/>
          </p:cNvSpPr>
          <p:nvPr/>
        </p:nvSpPr>
        <p:spPr bwMode="auto">
          <a:xfrm rot="3604345">
            <a:off x="5898772" y="2317066"/>
            <a:ext cx="166712"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dirty="0">
                <a:latin typeface="Calibri" pitchFamily="34" charset="0"/>
              </a:rPr>
              <a:t>326ᵒ</a:t>
            </a:r>
          </a:p>
        </p:txBody>
      </p:sp>
      <p:cxnSp>
        <p:nvCxnSpPr>
          <p:cNvPr id="183" name="Straight Arrow Connector 182"/>
          <p:cNvCxnSpPr/>
          <p:nvPr/>
        </p:nvCxnSpPr>
        <p:spPr>
          <a:xfrm flipH="1" flipV="1">
            <a:off x="5026894" y="2314077"/>
            <a:ext cx="1362095" cy="255078"/>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4" name="TextBox 38"/>
          <p:cNvSpPr txBox="1">
            <a:spLocks noChangeArrowheads="1"/>
          </p:cNvSpPr>
          <p:nvPr/>
        </p:nvSpPr>
        <p:spPr bwMode="auto">
          <a:xfrm rot="648779">
            <a:off x="5142132" y="2292503"/>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R-281</a:t>
            </a:r>
          </a:p>
        </p:txBody>
      </p:sp>
      <p:cxnSp>
        <p:nvCxnSpPr>
          <p:cNvPr id="185" name="Straight Arrow Connector 184"/>
          <p:cNvCxnSpPr/>
          <p:nvPr/>
        </p:nvCxnSpPr>
        <p:spPr>
          <a:xfrm flipH="1" flipV="1">
            <a:off x="5831123" y="2223675"/>
            <a:ext cx="145711" cy="265702"/>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rot="3784157">
            <a:off x="5752784" y="2252549"/>
            <a:ext cx="120976" cy="41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38"/>
          <p:cNvSpPr txBox="1">
            <a:spLocks noChangeArrowheads="1"/>
          </p:cNvSpPr>
          <p:nvPr/>
        </p:nvSpPr>
        <p:spPr bwMode="auto">
          <a:xfrm rot="3634548">
            <a:off x="5766939" y="2294510"/>
            <a:ext cx="166712" cy="107722"/>
          </a:xfrm>
          <a:prstGeom prst="rect">
            <a:avLst/>
          </a:prstGeom>
          <a:noFill/>
          <a:ln w="9525">
            <a:noFill/>
            <a:miter lim="800000"/>
            <a:headEnd/>
            <a:tailEnd/>
          </a:ln>
        </p:spPr>
        <p:txBody>
          <a:bodyPr wrap="none" lIns="0" tIns="0" rIns="0" bIns="0">
            <a:spAutoFit/>
          </a:bodyPr>
          <a:lstStyle/>
          <a:p>
            <a:r>
              <a:rPr lang="en-US" sz="700" dirty="0">
                <a:latin typeface="Calibri" pitchFamily="34" charset="0"/>
              </a:rPr>
              <a:t>146ᵒ</a:t>
            </a:r>
          </a:p>
        </p:txBody>
      </p:sp>
      <p:sp>
        <p:nvSpPr>
          <p:cNvPr id="77" name="Oval 76"/>
          <p:cNvSpPr>
            <a:spLocks/>
          </p:cNvSpPr>
          <p:nvPr/>
        </p:nvSpPr>
        <p:spPr>
          <a:xfrm>
            <a:off x="5703416" y="1456332"/>
            <a:ext cx="2554530" cy="257690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179" name="TextBox 38"/>
          <p:cNvSpPr txBox="1">
            <a:spLocks noChangeArrowheads="1"/>
          </p:cNvSpPr>
          <p:nvPr/>
        </p:nvSpPr>
        <p:spPr bwMode="auto">
          <a:xfrm rot="690300">
            <a:off x="6097305" y="2462100"/>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101ᵒ</a:t>
            </a:r>
          </a:p>
        </p:txBody>
      </p:sp>
      <p:sp>
        <p:nvSpPr>
          <p:cNvPr id="186" name="TextBox 185"/>
          <p:cNvSpPr txBox="1"/>
          <p:nvPr/>
        </p:nvSpPr>
        <p:spPr>
          <a:xfrm>
            <a:off x="6626008" y="6501987"/>
            <a:ext cx="255198" cy="215444"/>
          </a:xfrm>
          <a:prstGeom prst="rect">
            <a:avLst/>
          </a:prstGeom>
          <a:noFill/>
        </p:spPr>
        <p:txBody>
          <a:bodyPr wrap="none" rtlCol="0">
            <a:spAutoFit/>
          </a:bodyPr>
          <a:lstStyle/>
          <a:p>
            <a:r>
              <a:rPr lang="en-US" sz="800" dirty="0">
                <a:latin typeface="Bookman Old Style" panose="02050604050505020204" pitchFamily="18" charset="0"/>
              </a:rPr>
              <a:t>4</a:t>
            </a:r>
          </a:p>
        </p:txBody>
      </p:sp>
      <p:grpSp>
        <p:nvGrpSpPr>
          <p:cNvPr id="188" name="Group 187"/>
          <p:cNvGrpSpPr/>
          <p:nvPr/>
        </p:nvGrpSpPr>
        <p:grpSpPr>
          <a:xfrm>
            <a:off x="6499963" y="3892898"/>
            <a:ext cx="92974" cy="264265"/>
            <a:chOff x="7906840" y="2775731"/>
            <a:chExt cx="92974" cy="255644"/>
          </a:xfrm>
        </p:grpSpPr>
        <p:sp>
          <p:nvSpPr>
            <p:cNvPr id="189" name="TextBox 188"/>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90" name="TextBox 189"/>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191" name="TextBox 190"/>
            <p:cNvSpPr txBox="1"/>
            <p:nvPr/>
          </p:nvSpPr>
          <p:spPr>
            <a:xfrm>
              <a:off x="7908089" y="2969820"/>
              <a:ext cx="86563" cy="61555"/>
            </a:xfrm>
            <a:prstGeom prst="rect">
              <a:avLst/>
            </a:prstGeom>
            <a:noFill/>
          </p:spPr>
          <p:txBody>
            <a:bodyPr wrap="none" lIns="0" tIns="0" rIns="0" bIns="0" rtlCol="0">
              <a:spAutoFit/>
            </a:bodyPr>
            <a:lstStyle/>
            <a:p>
              <a:pPr algn="ctr"/>
              <a:r>
                <a:rPr lang="en-US" sz="400" dirty="0"/>
                <a:t>512</a:t>
              </a:r>
            </a:p>
          </p:txBody>
        </p:sp>
      </p:grpSp>
      <p:grpSp>
        <p:nvGrpSpPr>
          <p:cNvPr id="192" name="Group 191"/>
          <p:cNvGrpSpPr/>
          <p:nvPr/>
        </p:nvGrpSpPr>
        <p:grpSpPr>
          <a:xfrm>
            <a:off x="7067011" y="3863290"/>
            <a:ext cx="92974" cy="255644"/>
            <a:chOff x="7906840" y="2775731"/>
            <a:chExt cx="92974" cy="255644"/>
          </a:xfrm>
        </p:grpSpPr>
        <p:sp>
          <p:nvSpPr>
            <p:cNvPr id="193" name="TextBox 192"/>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94" name="TextBox 193"/>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195" name="TextBox 194"/>
            <p:cNvSpPr txBox="1"/>
            <p:nvPr/>
          </p:nvSpPr>
          <p:spPr>
            <a:xfrm>
              <a:off x="7908089" y="2969820"/>
              <a:ext cx="86563" cy="61555"/>
            </a:xfrm>
            <a:prstGeom prst="rect">
              <a:avLst/>
            </a:prstGeom>
            <a:noFill/>
          </p:spPr>
          <p:txBody>
            <a:bodyPr wrap="none" lIns="0" tIns="0" rIns="0" bIns="0" rtlCol="0">
              <a:spAutoFit/>
            </a:bodyPr>
            <a:lstStyle/>
            <a:p>
              <a:pPr algn="ctr"/>
              <a:r>
                <a:rPr lang="en-US" sz="400" dirty="0"/>
                <a:t>462</a:t>
              </a:r>
            </a:p>
          </p:txBody>
        </p:sp>
      </p:grpSp>
      <p:grpSp>
        <p:nvGrpSpPr>
          <p:cNvPr id="196" name="Group 195"/>
          <p:cNvGrpSpPr/>
          <p:nvPr/>
        </p:nvGrpSpPr>
        <p:grpSpPr>
          <a:xfrm>
            <a:off x="6556693" y="2568182"/>
            <a:ext cx="115984" cy="247431"/>
            <a:chOff x="2337311" y="4035070"/>
            <a:chExt cx="115984" cy="247431"/>
          </a:xfrm>
        </p:grpSpPr>
        <p:grpSp>
          <p:nvGrpSpPr>
            <p:cNvPr id="197" name="Group 196"/>
            <p:cNvGrpSpPr/>
            <p:nvPr/>
          </p:nvGrpSpPr>
          <p:grpSpPr>
            <a:xfrm>
              <a:off x="2337311" y="4035070"/>
              <a:ext cx="114578" cy="246603"/>
              <a:chOff x="2337311" y="4035070"/>
              <a:chExt cx="114578" cy="246603"/>
            </a:xfrm>
          </p:grpSpPr>
          <p:sp>
            <p:nvSpPr>
              <p:cNvPr id="199" name="TextBox 198"/>
              <p:cNvSpPr txBox="1"/>
              <p:nvPr/>
            </p:nvSpPr>
            <p:spPr>
              <a:xfrm>
                <a:off x="2358915" y="4035070"/>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00" name="TextBox 199"/>
              <p:cNvSpPr txBox="1"/>
              <p:nvPr/>
            </p:nvSpPr>
            <p:spPr>
              <a:xfrm>
                <a:off x="2372852" y="4085417"/>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01" name="TextBox 200"/>
              <p:cNvSpPr txBox="1"/>
              <p:nvPr/>
            </p:nvSpPr>
            <p:spPr>
              <a:xfrm>
                <a:off x="2337311" y="4035452"/>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grpSp>
        <p:sp>
          <p:nvSpPr>
            <p:cNvPr id="198" name="TextBox 197"/>
            <p:cNvSpPr txBox="1"/>
            <p:nvPr/>
          </p:nvSpPr>
          <p:spPr>
            <a:xfrm>
              <a:off x="2352305" y="4220946"/>
              <a:ext cx="100990" cy="61555"/>
            </a:xfrm>
            <a:prstGeom prst="rect">
              <a:avLst/>
            </a:prstGeom>
            <a:noFill/>
          </p:spPr>
          <p:txBody>
            <a:bodyPr wrap="none" lIns="0" tIns="0" rIns="0" bIns="0" rtlCol="0">
              <a:spAutoFit/>
            </a:bodyPr>
            <a:lstStyle/>
            <a:p>
              <a:pPr algn="ctr"/>
              <a:r>
                <a:rPr lang="en-US" sz="400" dirty="0"/>
                <a:t>616 </a:t>
              </a:r>
            </a:p>
          </p:txBody>
        </p:sp>
      </p:grpSp>
      <p:sp>
        <p:nvSpPr>
          <p:cNvPr id="202" name="TextBox 201"/>
          <p:cNvSpPr txBox="1"/>
          <p:nvPr/>
        </p:nvSpPr>
        <p:spPr>
          <a:xfrm>
            <a:off x="6215655" y="2076387"/>
            <a:ext cx="291747" cy="369332"/>
          </a:xfrm>
          <a:prstGeom prst="rect">
            <a:avLst/>
          </a:prstGeom>
          <a:noFill/>
        </p:spPr>
        <p:txBody>
          <a:bodyPr wrap="none" lIns="0" tIns="0" rIns="0" bIns="0">
            <a:spAutoFit/>
          </a:bodyPr>
          <a:lstStyle/>
          <a:p>
            <a:pPr algn="ctr">
              <a:defRPr/>
            </a:pPr>
            <a:r>
              <a:rPr lang="en-US" sz="800" dirty="0">
                <a:latin typeface="+mn-lt"/>
              </a:rPr>
              <a:t>(FAF)</a:t>
            </a:r>
          </a:p>
          <a:p>
            <a:pPr algn="ctr">
              <a:defRPr/>
            </a:pPr>
            <a:r>
              <a:rPr lang="en-US" sz="800" dirty="0">
                <a:latin typeface="+mn-lt"/>
              </a:rPr>
              <a:t>BOSSE</a:t>
            </a:r>
          </a:p>
          <a:p>
            <a:pPr algn="ctr">
              <a:defRPr/>
            </a:pPr>
            <a:r>
              <a:rPr lang="en-US" sz="800" dirty="0">
                <a:latin typeface="+mn-lt"/>
              </a:rPr>
              <a:t>CEW  3</a:t>
            </a:r>
          </a:p>
        </p:txBody>
      </p:sp>
      <p:sp>
        <p:nvSpPr>
          <p:cNvPr id="203" name="Flowchart: Delay 202"/>
          <p:cNvSpPr/>
          <p:nvPr/>
        </p:nvSpPr>
        <p:spPr>
          <a:xfrm>
            <a:off x="6436419" y="2334081"/>
            <a:ext cx="89095" cy="9641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H="1">
            <a:off x="6387443" y="2518166"/>
            <a:ext cx="13548" cy="101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38"/>
          <p:cNvSpPr txBox="1">
            <a:spLocks noChangeArrowheads="1"/>
          </p:cNvSpPr>
          <p:nvPr/>
        </p:nvSpPr>
        <p:spPr bwMode="auto">
          <a:xfrm rot="18221931">
            <a:off x="6183088" y="3742665"/>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005°</a:t>
            </a:r>
          </a:p>
        </p:txBody>
      </p:sp>
      <p:cxnSp>
        <p:nvCxnSpPr>
          <p:cNvPr id="180" name="Straight Connector 179"/>
          <p:cNvCxnSpPr/>
          <p:nvPr/>
        </p:nvCxnSpPr>
        <p:spPr>
          <a:xfrm>
            <a:off x="5890246" y="2424957"/>
            <a:ext cx="33070" cy="56111"/>
          </a:xfrm>
          <a:prstGeom prst="line">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04" name="TextBox 48"/>
          <p:cNvSpPr txBox="1">
            <a:spLocks noChangeArrowheads="1"/>
          </p:cNvSpPr>
          <p:nvPr/>
        </p:nvSpPr>
        <p:spPr bwMode="auto">
          <a:xfrm>
            <a:off x="6542266" y="4399113"/>
            <a:ext cx="214802" cy="63590"/>
          </a:xfrm>
          <a:prstGeom prst="rect">
            <a:avLst/>
          </a:prstGeom>
          <a:solidFill>
            <a:schemeClr val="bg1"/>
          </a:solidFill>
          <a:ln w="9525">
            <a:noFill/>
            <a:miter lim="800000"/>
            <a:headEnd/>
            <a:tailEnd/>
          </a:ln>
        </p:spPr>
        <p:txBody>
          <a:bodyPr wrap="none" lIns="0" tIns="0" rIns="0" bIns="0">
            <a:spAutoFit/>
          </a:bodyPr>
          <a:lstStyle/>
          <a:p>
            <a:pPr algn="ctr"/>
            <a:r>
              <a:rPr lang="en-US" sz="500" dirty="0">
                <a:latin typeface="Calibri" pitchFamily="34" charset="0"/>
              </a:rPr>
              <a:t>VORTAC</a:t>
            </a:r>
          </a:p>
        </p:txBody>
      </p:sp>
      <p:grpSp>
        <p:nvGrpSpPr>
          <p:cNvPr id="150" name="Group 149"/>
          <p:cNvGrpSpPr/>
          <p:nvPr/>
        </p:nvGrpSpPr>
        <p:grpSpPr>
          <a:xfrm>
            <a:off x="7847880" y="2353026"/>
            <a:ext cx="269615" cy="87248"/>
            <a:chOff x="2729775" y="2482065"/>
            <a:chExt cx="326234" cy="105570"/>
          </a:xfrm>
        </p:grpSpPr>
        <p:cxnSp>
          <p:nvCxnSpPr>
            <p:cNvPr id="205" name="Straight Connector 204"/>
            <p:cNvCxnSpPr/>
            <p:nvPr/>
          </p:nvCxnSpPr>
          <p:spPr bwMode="auto">
            <a:xfrm>
              <a:off x="2729775" y="2492384"/>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p:cNvSpPr/>
            <p:nvPr/>
          </p:nvSpPr>
          <p:spPr bwMode="auto">
            <a:xfrm>
              <a:off x="2853336" y="2482066"/>
              <a:ext cx="23812" cy="206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7" name="Straight Connector 206"/>
            <p:cNvCxnSpPr/>
            <p:nvPr/>
          </p:nvCxnSpPr>
          <p:spPr bwMode="auto">
            <a:xfrm>
              <a:off x="2912338" y="2577316"/>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p:cNvSpPr/>
            <p:nvPr/>
          </p:nvSpPr>
          <p:spPr bwMode="auto">
            <a:xfrm>
              <a:off x="2729775" y="2566997"/>
              <a:ext cx="23813" cy="206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9" name="Straight Connector 208"/>
            <p:cNvCxnSpPr/>
            <p:nvPr/>
          </p:nvCxnSpPr>
          <p:spPr bwMode="auto">
            <a:xfrm>
              <a:off x="2786926" y="2577316"/>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Oval 209"/>
            <p:cNvSpPr/>
            <p:nvPr/>
          </p:nvSpPr>
          <p:spPr bwMode="auto">
            <a:xfrm>
              <a:off x="2729775" y="2522547"/>
              <a:ext cx="23812" cy="206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1" name="Straight Connector 210"/>
            <p:cNvCxnSpPr/>
            <p:nvPr/>
          </p:nvCxnSpPr>
          <p:spPr bwMode="auto">
            <a:xfrm>
              <a:off x="2908634" y="2492384"/>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Oval 211"/>
            <p:cNvSpPr/>
            <p:nvPr/>
          </p:nvSpPr>
          <p:spPr bwMode="auto">
            <a:xfrm>
              <a:off x="3032196" y="2482065"/>
              <a:ext cx="23813" cy="206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3" name="Freeform 212"/>
          <p:cNvSpPr/>
          <p:nvPr/>
        </p:nvSpPr>
        <p:spPr>
          <a:xfrm>
            <a:off x="6679300" y="5091966"/>
            <a:ext cx="473868" cy="272121"/>
          </a:xfrm>
          <a:custGeom>
            <a:avLst/>
            <a:gdLst>
              <a:gd name="connsiteX0" fmla="*/ 0 w 473868"/>
              <a:gd name="connsiteY0" fmla="*/ 261937 h 276225"/>
              <a:gd name="connsiteX1" fmla="*/ 147637 w 473868"/>
              <a:gd name="connsiteY1" fmla="*/ 276225 h 276225"/>
              <a:gd name="connsiteX2" fmla="*/ 273843 w 473868"/>
              <a:gd name="connsiteY2" fmla="*/ 269081 h 276225"/>
              <a:gd name="connsiteX3" fmla="*/ 383381 w 473868"/>
              <a:gd name="connsiteY3" fmla="*/ 219075 h 276225"/>
              <a:gd name="connsiteX4" fmla="*/ 447675 w 473868"/>
              <a:gd name="connsiteY4" fmla="*/ 119062 h 276225"/>
              <a:gd name="connsiteX5" fmla="*/ 473868 w 473868"/>
              <a:gd name="connsiteY5"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69081"/>
              <a:gd name="connsiteX1" fmla="*/ 273843 w 473868"/>
              <a:gd name="connsiteY1" fmla="*/ 269081 h 269081"/>
              <a:gd name="connsiteX2" fmla="*/ 447675 w 473868"/>
              <a:gd name="connsiteY2" fmla="*/ 119062 h 269081"/>
              <a:gd name="connsiteX3" fmla="*/ 473868 w 473868"/>
              <a:gd name="connsiteY3" fmla="*/ 0 h 269081"/>
              <a:gd name="connsiteX0" fmla="*/ 0 w 473868"/>
              <a:gd name="connsiteY0" fmla="*/ 261937 h 274347"/>
              <a:gd name="connsiteX1" fmla="*/ 273843 w 473868"/>
              <a:gd name="connsiteY1" fmla="*/ 269081 h 274347"/>
              <a:gd name="connsiteX2" fmla="*/ 447675 w 473868"/>
              <a:gd name="connsiteY2" fmla="*/ 119062 h 274347"/>
              <a:gd name="connsiteX3" fmla="*/ 473868 w 473868"/>
              <a:gd name="connsiteY3" fmla="*/ 0 h 274347"/>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2121"/>
              <a:gd name="connsiteX1" fmla="*/ 307181 w 473868"/>
              <a:gd name="connsiteY1" fmla="*/ 257175 h 272121"/>
              <a:gd name="connsiteX2" fmla="*/ 447675 w 473868"/>
              <a:gd name="connsiteY2" fmla="*/ 119062 h 272121"/>
              <a:gd name="connsiteX3" fmla="*/ 473868 w 473868"/>
              <a:gd name="connsiteY3" fmla="*/ 0 h 272121"/>
            </a:gdLst>
            <a:ahLst/>
            <a:cxnLst>
              <a:cxn ang="0">
                <a:pos x="connsiteX0" y="connsiteY0"/>
              </a:cxn>
              <a:cxn ang="0">
                <a:pos x="connsiteX1" y="connsiteY1"/>
              </a:cxn>
              <a:cxn ang="0">
                <a:pos x="connsiteX2" y="connsiteY2"/>
              </a:cxn>
              <a:cxn ang="0">
                <a:pos x="connsiteX3" y="connsiteY3"/>
              </a:cxn>
            </a:cxnLst>
            <a:rect l="l" t="t" r="r" b="b"/>
            <a:pathLst>
              <a:path w="473868" h="272121">
                <a:moveTo>
                  <a:pt x="0" y="261937"/>
                </a:moveTo>
                <a:cubicBezTo>
                  <a:pt x="93662" y="276224"/>
                  <a:pt x="208756" y="276226"/>
                  <a:pt x="307181" y="257175"/>
                </a:cubicBezTo>
                <a:cubicBezTo>
                  <a:pt x="393700" y="214313"/>
                  <a:pt x="411162" y="185736"/>
                  <a:pt x="447675" y="119062"/>
                </a:cubicBezTo>
                <a:lnTo>
                  <a:pt x="473868" y="0"/>
                </a:lnTo>
              </a:path>
            </a:pathLst>
          </a:custGeom>
          <a:noFill/>
          <a:ln w="9525">
            <a:solidFill>
              <a:schemeClr val="tx1"/>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p:nvPr/>
        </p:nvCxnSpPr>
        <p:spPr>
          <a:xfrm>
            <a:off x="4690209" y="4387975"/>
            <a:ext cx="31178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E5E097B-365A-41B5-A735-45ED17BA3C4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0"/>
                    </a14:imgEffect>
                  </a14:imgLayer>
                </a14:imgProps>
              </a:ext>
            </a:extLst>
          </a:blip>
          <a:stretch>
            <a:fillRect/>
          </a:stretch>
        </p:blipFill>
        <p:spPr>
          <a:xfrm>
            <a:off x="296671" y="552910"/>
            <a:ext cx="4072481" cy="5852667"/>
          </a:xfrm>
          <a:prstGeom prst="rect">
            <a:avLst/>
          </a:prstGeom>
        </p:spPr>
      </p:pic>
      <p:sp>
        <p:nvSpPr>
          <p:cNvPr id="3" name="Rectangle 2"/>
          <p:cNvSpPr/>
          <p:nvPr/>
        </p:nvSpPr>
        <p:spPr>
          <a:xfrm>
            <a:off x="211005" y="6555630"/>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05115" y="6576771"/>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angle 258"/>
          <p:cNvSpPr/>
          <p:nvPr/>
        </p:nvSpPr>
        <p:spPr>
          <a:xfrm>
            <a:off x="4665786" y="508956"/>
            <a:ext cx="2168984" cy="6095258"/>
          </a:xfrm>
          <a:prstGeom prst="rect">
            <a:avLst/>
          </a:prstGeom>
          <a:ln>
            <a:noFill/>
          </a:ln>
        </p:spPr>
        <p:txBody>
          <a:bodyPr wrap="square" lIns="0" tIns="0" rIns="0" bIns="0">
            <a:spAutoFit/>
          </a:bodyPr>
          <a:lstStyle/>
          <a:p>
            <a:pPr algn="just"/>
            <a:r>
              <a:rPr lang="en-US" sz="566" b="1" u="sng" smtClean="0"/>
              <a:t>5.4.4 Creating Intersection Or Supplemental User Waypoints</a:t>
            </a:r>
          </a:p>
          <a:p>
            <a:pPr algn="just"/>
            <a:endParaRPr lang="en-US" sz="566" b="1" u="sng" smtClean="0"/>
          </a:p>
          <a:p>
            <a:pPr algn="just"/>
            <a:r>
              <a:rPr lang="en-US" sz="566" smtClean="0"/>
              <a:t>A user defined intersection or supplemental waypoint must contain an identifier, latitude, and longitude. The identifier for either can be one to five characters in length. There are two procedures which may be used to define these waypoints. Both procedures begin by selecting the </a:t>
            </a:r>
            <a:r>
              <a:rPr lang="en-US" sz="566" b="1" smtClean="0"/>
              <a:t>INT </a:t>
            </a:r>
            <a:r>
              <a:rPr lang="en-US" sz="566" smtClean="0"/>
              <a:t>or </a:t>
            </a:r>
            <a:r>
              <a:rPr lang="en-US" sz="566" b="1" smtClean="0"/>
              <a:t>SUP </a:t>
            </a:r>
            <a:r>
              <a:rPr lang="en-US" sz="566" smtClean="0"/>
              <a:t>type waypoints, as appropriate.</a:t>
            </a:r>
          </a:p>
          <a:p>
            <a:pPr algn="just"/>
            <a:endParaRPr lang="en-US" sz="566" smtClean="0"/>
          </a:p>
          <a:p>
            <a:pPr algn="just"/>
            <a:r>
              <a:rPr lang="en-US" sz="566" smtClean="0"/>
              <a:t>The first method is similar to that described for creating an airport, VOR, or NDB user waypoint. Only a latitude and longitude need be entered to complete creating the waypoint. </a:t>
            </a:r>
          </a:p>
          <a:p>
            <a:pPr algn="just"/>
            <a:endParaRPr lang="en-US" sz="566" smtClean="0"/>
          </a:p>
          <a:p>
            <a:pPr algn="just"/>
            <a:r>
              <a:rPr lang="en-US" sz="566" smtClean="0"/>
              <a:t>The second method is to define the waypoint’s position in terms of a radial and distance from any other published or previously defined user waypoint. To create a user waypoint in this manner:</a:t>
            </a:r>
          </a:p>
          <a:p>
            <a:pPr algn="just"/>
            <a:endParaRPr lang="en-US" sz="566" smtClean="0"/>
          </a:p>
          <a:p>
            <a:pPr algn="just"/>
            <a:r>
              <a:rPr lang="en-US" sz="566" smtClean="0"/>
              <a:t>1. Use the right outer knob to select </a:t>
            </a:r>
            <a:r>
              <a:rPr lang="en-US" sz="566" b="1" smtClean="0"/>
              <a:t>INT </a:t>
            </a:r>
            <a:r>
              <a:rPr lang="en-US" sz="566" smtClean="0"/>
              <a:t>or </a:t>
            </a:r>
            <a:r>
              <a:rPr lang="en-US" sz="566" b="1" smtClean="0"/>
              <a:t>SUP </a:t>
            </a:r>
            <a:r>
              <a:rPr lang="en-US" sz="566" smtClean="0"/>
              <a:t>type waypoints, as appropriate (figure 5-67).</a:t>
            </a:r>
          </a:p>
          <a:p>
            <a:pPr algn="just"/>
            <a:endParaRPr lang="en-US" sz="566" smtClean="0"/>
          </a:p>
          <a:p>
            <a:pPr algn="just"/>
            <a:r>
              <a:rPr lang="en-US" sz="566" smtClean="0"/>
              <a:t>2. Use the right             and the right inner and outer knobs in the</a:t>
            </a:r>
          </a:p>
          <a:p>
            <a:pPr algn="just"/>
            <a:r>
              <a:rPr lang="en-US" sz="566" smtClean="0"/>
              <a:t>manner previously described in section 5.4.1, “Creating An</a:t>
            </a:r>
          </a:p>
          <a:p>
            <a:pPr algn="just"/>
            <a:r>
              <a:rPr lang="en-US" sz="566" smtClean="0"/>
              <a:t>Airport User Waypoint”, to select the waypoint identifier (figure 5-68).</a:t>
            </a:r>
          </a:p>
          <a:p>
            <a:pPr algn="just"/>
            <a:endParaRPr lang="en-US" sz="566" smtClean="0"/>
          </a:p>
          <a:p>
            <a:pPr algn="just"/>
            <a:r>
              <a:rPr lang="en-US" sz="566" smtClean="0"/>
              <a:t>3. Rotate the right outer knob to position the cursor over </a:t>
            </a:r>
            <a:r>
              <a:rPr lang="en-US" sz="566" b="1" smtClean="0"/>
              <a:t>USER POS? </a:t>
            </a:r>
            <a:r>
              <a:rPr lang="en-US" sz="566" smtClean="0"/>
              <a:t>and press       . A user waypoint page will appear with the identifier at the top with the cursor over a dashed latitude field (figure 5-69).</a:t>
            </a:r>
          </a:p>
          <a:p>
            <a:pPr algn="just"/>
            <a:endParaRPr lang="en-US" sz="566" smtClean="0"/>
          </a:p>
          <a:p>
            <a:pPr algn="just"/>
            <a:r>
              <a:rPr lang="en-US" sz="566" smtClean="0"/>
              <a:t>4. Turn the right outer knob counterclockwise to position the</a:t>
            </a:r>
          </a:p>
          <a:p>
            <a:pPr algn="just"/>
            <a:r>
              <a:rPr lang="en-US" sz="566" smtClean="0"/>
              <a:t>cursor over the dashes to the right of </a:t>
            </a:r>
            <a:r>
              <a:rPr lang="en-US" sz="566" b="1" smtClean="0"/>
              <a:t>REF </a:t>
            </a:r>
            <a:r>
              <a:rPr lang="en-US" sz="566" smtClean="0"/>
              <a:t>(figure 5-70).</a:t>
            </a:r>
          </a:p>
          <a:p>
            <a:pPr algn="just"/>
            <a:endParaRPr lang="en-US" sz="566" smtClean="0"/>
          </a:p>
          <a:p>
            <a:pPr algn="just"/>
            <a:r>
              <a:rPr lang="en-US" sz="566" smtClean="0"/>
              <a:t>5. Rotate the right inner knob to select the first character of an identifier for a “reference waypoint”. This waypoint may be any existing waypoint.</a:t>
            </a:r>
          </a:p>
          <a:p>
            <a:pPr algn="just"/>
            <a:endParaRPr lang="en-US" sz="566" smtClean="0"/>
          </a:p>
          <a:p>
            <a:pPr algn="just"/>
            <a:r>
              <a:rPr lang="en-US" sz="566" smtClean="0"/>
              <a:t>6. Use the right outer knob to position the cursor, and the right inner knob to select the characters so that the entire identifier for the reference waypoint is displayed (figure 5-71).</a:t>
            </a:r>
          </a:p>
          <a:p>
            <a:pPr algn="just"/>
            <a:endParaRPr lang="en-US" sz="566" smtClean="0"/>
          </a:p>
          <a:p>
            <a:pPr algn="just"/>
            <a:r>
              <a:rPr lang="en-US" sz="566" smtClean="0"/>
              <a:t>7. Press        to see the waypoint page for the reference waypoint just entered.</a:t>
            </a:r>
          </a:p>
          <a:p>
            <a:pPr algn="just"/>
            <a:endParaRPr lang="en-US" sz="566" smtClean="0"/>
          </a:p>
          <a:p>
            <a:pPr algn="just"/>
            <a:r>
              <a:rPr lang="en-US" sz="566" smtClean="0"/>
              <a:t>8. Press          again to approve this waypoint page. The waypoint</a:t>
            </a:r>
          </a:p>
          <a:p>
            <a:pPr algn="just"/>
            <a:r>
              <a:rPr lang="en-US" sz="566" smtClean="0"/>
              <a:t>page being created will return with the cursor over the dashes to the right of </a:t>
            </a:r>
            <a:r>
              <a:rPr lang="en-US" sz="566" b="1" smtClean="0"/>
              <a:t>RAD </a:t>
            </a:r>
            <a:r>
              <a:rPr lang="en-US" sz="566" smtClean="0"/>
              <a:t>(figure 5-72).</a:t>
            </a:r>
          </a:p>
          <a:p>
            <a:pPr algn="just"/>
            <a:endParaRPr lang="en-US" sz="566" smtClean="0"/>
          </a:p>
          <a:p>
            <a:pPr algn="just"/>
            <a:r>
              <a:rPr lang="en-US" sz="566" smtClean="0"/>
              <a:t>9. Use the right inner and outer knobs to select the radial (from the reference waypoint). The radial may be selected</a:t>
            </a:r>
          </a:p>
          <a:p>
            <a:pPr algn="just"/>
            <a:r>
              <a:rPr lang="en-US" sz="566" smtClean="0"/>
              <a:t>to the nearest tenth of a degree (figure 5-73).</a:t>
            </a:r>
          </a:p>
          <a:p>
            <a:pPr algn="just"/>
            <a:endParaRPr lang="en-US" sz="566" smtClean="0"/>
          </a:p>
          <a:p>
            <a:pPr algn="just"/>
            <a:r>
              <a:rPr lang="en-US" sz="566" smtClean="0"/>
              <a:t>10. Press          . The cursor will move to the dashes to the right</a:t>
            </a:r>
          </a:p>
          <a:p>
            <a:pPr algn="just"/>
            <a:r>
              <a:rPr lang="en-US" sz="566" smtClean="0"/>
              <a:t>of </a:t>
            </a:r>
            <a:r>
              <a:rPr lang="en-US" sz="566" b="1" smtClean="0"/>
              <a:t>DIS</a:t>
            </a:r>
            <a:r>
              <a:rPr lang="en-US" sz="566" smtClean="0"/>
              <a:t>.</a:t>
            </a:r>
          </a:p>
          <a:p>
            <a:pPr algn="just"/>
            <a:endParaRPr lang="en-US" sz="566" smtClean="0"/>
          </a:p>
          <a:p>
            <a:pPr algn="just"/>
            <a:r>
              <a:rPr lang="en-US" sz="566" smtClean="0"/>
              <a:t>11. Use the right inner and outer knob to select the distance.</a:t>
            </a:r>
          </a:p>
          <a:p>
            <a:pPr algn="just"/>
            <a:r>
              <a:rPr lang="en-US" sz="566" smtClean="0"/>
              <a:t>The distance may be selected to the nearest tenth of a nautical mile or kilometer (figure 5-74).</a:t>
            </a:r>
          </a:p>
          <a:p>
            <a:pPr algn="just"/>
            <a:endParaRPr lang="en-US" sz="566" smtClean="0"/>
          </a:p>
          <a:p>
            <a:pPr algn="just"/>
            <a:r>
              <a:rPr lang="en-US" sz="566" smtClean="0"/>
              <a:t>12. Press  V      . The latitude and longitude is calculated and</a:t>
            </a:r>
          </a:p>
          <a:p>
            <a:pPr algn="just"/>
            <a:r>
              <a:rPr lang="en-US" sz="566" smtClean="0"/>
              <a:t>displayed. The user waypoint is now defined (figure 5-75).</a:t>
            </a:r>
          </a:p>
          <a:p>
            <a:pPr algn="just"/>
            <a:endParaRPr lang="en-US" sz="566" b="1" i="1" smtClean="0"/>
          </a:p>
          <a:p>
            <a:pPr algn="just"/>
            <a:r>
              <a:rPr lang="en-US" sz="566" b="1" i="1" smtClean="0"/>
              <a:t>NOTE</a:t>
            </a:r>
            <a:r>
              <a:rPr lang="en-US" sz="566" i="1" smtClean="0"/>
              <a:t>: Entering the reference waypoint, radial, and distance is done only to define the user waypoint’s latitude and longitude position. The reference waypoint, radial, and distance are not stored as part of the user waypoint. As soon as another page is viewed on the right side, these parameters are lost. If the waypoint page for a user-defined intersection or Supplemental waypoint is viewed later on, it will display the radial and distance from the VOR nearest the user-defined waypoint (figure 5-76) The original reference waypoint may be reentered at any time.</a:t>
            </a:r>
            <a:endParaRPr lang="en-US" sz="566" dirty="0"/>
          </a:p>
        </p:txBody>
      </p:sp>
      <p:cxnSp>
        <p:nvCxnSpPr>
          <p:cNvPr id="6" name="Straight Arrow Connector 5"/>
          <p:cNvCxnSpPr/>
          <p:nvPr/>
        </p:nvCxnSpPr>
        <p:spPr>
          <a:xfrm flipH="1" flipV="1">
            <a:off x="1904823" y="1552019"/>
            <a:ext cx="61522" cy="1046356"/>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1030072" y="2482955"/>
            <a:ext cx="1978398" cy="190331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3" name="TextBox 98"/>
          <p:cNvSpPr txBox="1">
            <a:spLocks noChangeArrowheads="1"/>
          </p:cNvSpPr>
          <p:nvPr/>
        </p:nvSpPr>
        <p:spPr bwMode="auto">
          <a:xfrm>
            <a:off x="3212199" y="317334"/>
            <a:ext cx="1235915"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 RWY 18L</a:t>
            </a:r>
          </a:p>
          <a:p>
            <a:pPr algn="r"/>
            <a:r>
              <a:rPr lang="en-US" sz="1000" dirty="0">
                <a:latin typeface="Calibri" pitchFamily="34" charset="0"/>
              </a:rPr>
              <a:t>CRESTVIEW NAS (KNCE)</a:t>
            </a:r>
          </a:p>
        </p:txBody>
      </p:sp>
      <p:sp>
        <p:nvSpPr>
          <p:cNvPr id="103" name="Rectangle 102"/>
          <p:cNvSpPr/>
          <p:nvPr/>
        </p:nvSpPr>
        <p:spPr>
          <a:xfrm>
            <a:off x="254626" y="683850"/>
            <a:ext cx="4184508" cy="571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Box 106"/>
          <p:cNvSpPr txBox="1">
            <a:spLocks noChangeArrowheads="1"/>
          </p:cNvSpPr>
          <p:nvPr/>
        </p:nvSpPr>
        <p:spPr bwMode="auto">
          <a:xfrm>
            <a:off x="261552" y="142263"/>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CRESTVIEW, FLORIDA</a:t>
            </a:r>
          </a:p>
        </p:txBody>
      </p:sp>
      <p:sp>
        <p:nvSpPr>
          <p:cNvPr id="10246" name="TextBox 76"/>
          <p:cNvSpPr txBox="1">
            <a:spLocks noChangeArrowheads="1"/>
          </p:cNvSpPr>
          <p:nvPr/>
        </p:nvSpPr>
        <p:spPr bwMode="auto">
          <a:xfrm>
            <a:off x="266523" y="283802"/>
            <a:ext cx="437451" cy="415498"/>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VORTAC CEW</a:t>
            </a:r>
          </a:p>
          <a:p>
            <a:pPr algn="ctr"/>
            <a:r>
              <a:rPr lang="en-US" sz="900" dirty="0">
                <a:latin typeface="Calibri" pitchFamily="34" charset="0"/>
              </a:rPr>
              <a:t>Chan</a:t>
            </a:r>
            <a:r>
              <a:rPr lang="en-US" sz="900" b="1" dirty="0">
                <a:latin typeface="Calibri" pitchFamily="34" charset="0"/>
              </a:rPr>
              <a:t> 106 </a:t>
            </a:r>
          </a:p>
        </p:txBody>
      </p:sp>
      <p:sp>
        <p:nvSpPr>
          <p:cNvPr id="10247" name="TextBox 79"/>
          <p:cNvSpPr txBox="1">
            <a:spLocks noChangeArrowheads="1"/>
          </p:cNvSpPr>
          <p:nvPr/>
        </p:nvSpPr>
        <p:spPr bwMode="auto">
          <a:xfrm>
            <a:off x="758111" y="339461"/>
            <a:ext cx="488243"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175° </a:t>
            </a:r>
          </a:p>
        </p:txBody>
      </p:sp>
      <p:sp>
        <p:nvSpPr>
          <p:cNvPr id="83" name="TextBox 82"/>
          <p:cNvSpPr txBox="1"/>
          <p:nvPr/>
        </p:nvSpPr>
        <p:spPr>
          <a:xfrm>
            <a:off x="1279131" y="341510"/>
            <a:ext cx="757331"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12504 </a:t>
            </a:r>
          </a:p>
          <a:p>
            <a:pPr fontAlgn="auto">
              <a:spcBef>
                <a:spcPts val="0"/>
              </a:spcBef>
              <a:spcAft>
                <a:spcPts val="0"/>
              </a:spcAft>
              <a:defRPr/>
            </a:pPr>
            <a:r>
              <a:rPr lang="en-US" sz="650" dirty="0">
                <a:latin typeface="+mn-lt"/>
                <a:cs typeface="+mn-cs"/>
              </a:rPr>
              <a:t>THRE                     </a:t>
            </a:r>
            <a:r>
              <a:rPr lang="en-US" sz="650" b="1" dirty="0">
                <a:latin typeface="+mn-lt"/>
                <a:cs typeface="+mn-cs"/>
              </a:rPr>
              <a:t>214</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215</a:t>
            </a:r>
            <a:endParaRPr lang="en-US" sz="650" dirty="0">
              <a:latin typeface="+mn-lt"/>
              <a:cs typeface="+mn-cs"/>
            </a:endParaRPr>
          </a:p>
        </p:txBody>
      </p:sp>
      <p:sp>
        <p:nvSpPr>
          <p:cNvPr id="10249" name="TextBox 83"/>
          <p:cNvSpPr txBox="1">
            <a:spLocks noChangeArrowheads="1"/>
          </p:cNvSpPr>
          <p:nvPr/>
        </p:nvSpPr>
        <p:spPr bwMode="auto">
          <a:xfrm>
            <a:off x="587305" y="705279"/>
            <a:ext cx="1720237" cy="369332"/>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R-2915A located south of Highway 90. Do not exceed 8 DME while holding at MADEN without clearance into R-2915A.</a:t>
            </a:r>
          </a:p>
        </p:txBody>
      </p:sp>
      <p:sp>
        <p:nvSpPr>
          <p:cNvPr id="10250" name="TextBox 84"/>
          <p:cNvSpPr txBox="1">
            <a:spLocks noChangeArrowheads="1"/>
          </p:cNvSpPr>
          <p:nvPr/>
        </p:nvSpPr>
        <p:spPr bwMode="auto">
          <a:xfrm>
            <a:off x="2357081" y="754185"/>
            <a:ext cx="2102224" cy="2769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MISSED APPROACH: Climb to 2000 heading 210°, proceed to MADEN and hold.</a:t>
            </a:r>
          </a:p>
        </p:txBody>
      </p:sp>
      <p:cxnSp>
        <p:nvCxnSpPr>
          <p:cNvPr id="93" name="Straight Connector 92"/>
          <p:cNvCxnSpPr/>
          <p:nvPr/>
        </p:nvCxnSpPr>
        <p:spPr>
          <a:xfrm>
            <a:off x="254625" y="5770200"/>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4625" y="5922600"/>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4625" y="6063095"/>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4625" y="6227400"/>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255" name="TextBox 98"/>
          <p:cNvSpPr txBox="1">
            <a:spLocks noChangeArrowheads="1"/>
          </p:cNvSpPr>
          <p:nvPr/>
        </p:nvSpPr>
        <p:spPr bwMode="auto">
          <a:xfrm>
            <a:off x="345415" y="5930534"/>
            <a:ext cx="473335"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CATEGORY</a:t>
            </a:r>
          </a:p>
        </p:txBody>
      </p:sp>
      <p:sp>
        <p:nvSpPr>
          <p:cNvPr id="10256" name="TextBox 99"/>
          <p:cNvSpPr txBox="1">
            <a:spLocks noChangeArrowheads="1"/>
          </p:cNvSpPr>
          <p:nvPr/>
        </p:nvSpPr>
        <p:spPr bwMode="auto">
          <a:xfrm>
            <a:off x="254625" y="6049600"/>
            <a:ext cx="688877" cy="215900"/>
          </a:xfrm>
          <a:prstGeom prst="rect">
            <a:avLst/>
          </a:prstGeom>
          <a:noFill/>
          <a:ln w="9525">
            <a:noFill/>
            <a:miter lim="800000"/>
            <a:headEnd/>
            <a:tailEnd/>
          </a:ln>
        </p:spPr>
        <p:txBody>
          <a:bodyPr wrap="square">
            <a:spAutoFit/>
          </a:bodyPr>
          <a:lstStyle/>
          <a:p>
            <a:r>
              <a:rPr lang="en-US" sz="800" dirty="0">
                <a:latin typeface="Calibri" pitchFamily="34" charset="0"/>
              </a:rPr>
              <a:t>S-18L</a:t>
            </a:r>
          </a:p>
        </p:txBody>
      </p:sp>
      <p:sp>
        <p:nvSpPr>
          <p:cNvPr id="10257" name="TextBox 100"/>
          <p:cNvSpPr txBox="1">
            <a:spLocks noChangeArrowheads="1"/>
          </p:cNvSpPr>
          <p:nvPr/>
        </p:nvSpPr>
        <p:spPr bwMode="auto">
          <a:xfrm>
            <a:off x="254625" y="6202000"/>
            <a:ext cx="688877" cy="215900"/>
          </a:xfrm>
          <a:prstGeom prst="rect">
            <a:avLst/>
          </a:prstGeom>
          <a:noFill/>
          <a:ln w="9525">
            <a:noFill/>
            <a:miter lim="800000"/>
            <a:headEnd/>
            <a:tailEnd/>
          </a:ln>
        </p:spPr>
        <p:txBody>
          <a:bodyPr wrap="square">
            <a:spAutoFit/>
          </a:bodyPr>
          <a:lstStyle/>
          <a:p>
            <a:r>
              <a:rPr lang="en-US" sz="800">
                <a:latin typeface="Calibri" pitchFamily="34" charset="0"/>
              </a:rPr>
              <a:t>CIRCLING</a:t>
            </a:r>
          </a:p>
        </p:txBody>
      </p:sp>
      <p:cxnSp>
        <p:nvCxnSpPr>
          <p:cNvPr id="104" name="Straight Connector 103"/>
          <p:cNvCxnSpPr/>
          <p:nvPr/>
        </p:nvCxnSpPr>
        <p:spPr>
          <a:xfrm>
            <a:off x="874453" y="5922600"/>
            <a:ext cx="0" cy="475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9" name="TextBox 110"/>
          <p:cNvSpPr txBox="1">
            <a:spLocks noChangeArrowheads="1"/>
          </p:cNvSpPr>
          <p:nvPr/>
        </p:nvSpPr>
        <p:spPr bwMode="auto">
          <a:xfrm>
            <a:off x="1171155" y="5941646"/>
            <a:ext cx="98850"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10260" name="TextBox 111"/>
          <p:cNvSpPr txBox="1">
            <a:spLocks noChangeArrowheads="1"/>
          </p:cNvSpPr>
          <p:nvPr/>
        </p:nvSpPr>
        <p:spPr bwMode="auto">
          <a:xfrm>
            <a:off x="1801002" y="5939585"/>
            <a:ext cx="56106"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B</a:t>
            </a:r>
          </a:p>
        </p:txBody>
      </p:sp>
      <p:sp>
        <p:nvSpPr>
          <p:cNvPr id="10261" name="TextBox 112"/>
          <p:cNvSpPr txBox="1">
            <a:spLocks noChangeArrowheads="1"/>
          </p:cNvSpPr>
          <p:nvPr/>
        </p:nvSpPr>
        <p:spPr bwMode="auto">
          <a:xfrm>
            <a:off x="2418736" y="5941646"/>
            <a:ext cx="54502"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C</a:t>
            </a:r>
          </a:p>
        </p:txBody>
      </p:sp>
      <p:sp>
        <p:nvSpPr>
          <p:cNvPr id="10262" name="TextBox 113"/>
          <p:cNvSpPr txBox="1">
            <a:spLocks noChangeArrowheads="1"/>
          </p:cNvSpPr>
          <p:nvPr/>
        </p:nvSpPr>
        <p:spPr bwMode="auto">
          <a:xfrm>
            <a:off x="3038302" y="5941646"/>
            <a:ext cx="62518"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D</a:t>
            </a:r>
          </a:p>
        </p:txBody>
      </p:sp>
      <p:cxnSp>
        <p:nvCxnSpPr>
          <p:cNvPr id="117" name="Straight Connector 116"/>
          <p:cNvCxnSpPr/>
          <p:nvPr/>
        </p:nvCxnSpPr>
        <p:spPr>
          <a:xfrm>
            <a:off x="1500686" y="5924422"/>
            <a:ext cx="0" cy="134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753152" y="5924703"/>
            <a:ext cx="0" cy="1339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126919" y="5924365"/>
            <a:ext cx="0" cy="139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001757" y="6061287"/>
            <a:ext cx="2363788" cy="153888"/>
          </a:xfrm>
          <a:prstGeom prst="rect">
            <a:avLst/>
          </a:prstGeom>
          <a:noFill/>
          <a:ln>
            <a:noFill/>
          </a:ln>
        </p:spPr>
        <p:txBody>
          <a:bodyPr lIns="0" tIns="0" rIns="0" bIns="0" anchor="ctr">
            <a:spAutoFit/>
          </a:bodyPr>
          <a:lstStyle/>
          <a:p>
            <a:pPr fontAlgn="auto">
              <a:spcBef>
                <a:spcPts val="0"/>
              </a:spcBef>
              <a:spcAft>
                <a:spcPts val="0"/>
              </a:spcAft>
              <a:defRPr/>
            </a:pPr>
            <a:r>
              <a:rPr lang="en-US" sz="1000" dirty="0">
                <a:latin typeface="+mn-lt"/>
                <a:cs typeface="+mn-cs"/>
              </a:rPr>
              <a:t>   715-1</a:t>
            </a:r>
            <a:r>
              <a:rPr lang="en-US" sz="800" dirty="0">
                <a:latin typeface="+mn-lt"/>
                <a:cs typeface="+mn-cs"/>
              </a:rPr>
              <a:t>	     </a:t>
            </a:r>
            <a:r>
              <a:rPr lang="en-US" sz="750" dirty="0">
                <a:latin typeface="+mn-lt"/>
                <a:cs typeface="+mn-cs"/>
              </a:rPr>
              <a:t>500	 (500-1)</a:t>
            </a:r>
          </a:p>
        </p:txBody>
      </p:sp>
      <p:sp>
        <p:nvSpPr>
          <p:cNvPr id="123" name="TextBox 122"/>
          <p:cNvSpPr txBox="1"/>
          <p:nvPr/>
        </p:nvSpPr>
        <p:spPr>
          <a:xfrm>
            <a:off x="1002048" y="6246671"/>
            <a:ext cx="2363788" cy="127180"/>
          </a:xfrm>
          <a:prstGeom prst="rect">
            <a:avLst/>
          </a:prstGeom>
          <a:noFill/>
          <a:ln>
            <a:noFill/>
          </a:ln>
        </p:spPr>
        <p:txBody>
          <a:bodyPr lIns="0" tIns="0" rIns="0" bIns="0" anchor="ctr">
            <a:spAutoFit/>
          </a:bodyPr>
          <a:lstStyle/>
          <a:p>
            <a:pPr fontAlgn="auto">
              <a:spcBef>
                <a:spcPts val="0"/>
              </a:spcBef>
              <a:spcAft>
                <a:spcPts val="0"/>
              </a:spcAft>
              <a:defRPr/>
            </a:pPr>
            <a:r>
              <a:rPr lang="en-US" sz="1000" dirty="0">
                <a:latin typeface="+mn-lt"/>
                <a:cs typeface="+mn-cs"/>
              </a:rPr>
              <a:t>   815-1</a:t>
            </a:r>
            <a:r>
              <a:rPr lang="en-US" sz="800" dirty="0">
                <a:latin typeface="+mn-lt"/>
                <a:cs typeface="+mn-cs"/>
              </a:rPr>
              <a:t>	     </a:t>
            </a:r>
            <a:r>
              <a:rPr lang="en-US" sz="750" dirty="0">
                <a:latin typeface="+mn-lt"/>
                <a:cs typeface="+mn-cs"/>
              </a:rPr>
              <a:t>600	 (600-1)</a:t>
            </a:r>
          </a:p>
        </p:txBody>
      </p:sp>
      <p:cxnSp>
        <p:nvCxnSpPr>
          <p:cNvPr id="108" name="Straight Connector 107"/>
          <p:cNvCxnSpPr/>
          <p:nvPr/>
        </p:nvCxnSpPr>
        <p:spPr>
          <a:xfrm>
            <a:off x="2328401" y="683850"/>
            <a:ext cx="0" cy="4429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54625" y="302850"/>
            <a:ext cx="1769225" cy="381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749925" y="30285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259460" y="308451"/>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254625" y="1124240"/>
            <a:ext cx="4184508" cy="33939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7" name="TextBox 143"/>
          <p:cNvSpPr txBox="1">
            <a:spLocks noChangeArrowheads="1"/>
          </p:cNvSpPr>
          <p:nvPr/>
        </p:nvSpPr>
        <p:spPr bwMode="auto">
          <a:xfrm>
            <a:off x="266523" y="1148209"/>
            <a:ext cx="619125"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KNDZ ATIS</a:t>
            </a:r>
            <a:endParaRPr lang="en-US" sz="900" b="1" dirty="0">
              <a:latin typeface="Calibri" pitchFamily="34" charset="0"/>
            </a:endParaRPr>
          </a:p>
          <a:p>
            <a:pPr algn="ctr"/>
            <a:r>
              <a:rPr lang="en-US" sz="900" b="1" dirty="0">
                <a:latin typeface="Calibri" pitchFamily="34" charset="0"/>
              </a:rPr>
              <a:t>273.575</a:t>
            </a:r>
            <a:endParaRPr lang="en-US" sz="900" dirty="0">
              <a:latin typeface="Calibri" pitchFamily="34" charset="0"/>
            </a:endParaRPr>
          </a:p>
        </p:txBody>
      </p:sp>
      <p:sp>
        <p:nvSpPr>
          <p:cNvPr id="10278" name="TextBox 144"/>
          <p:cNvSpPr txBox="1">
            <a:spLocks noChangeArrowheads="1"/>
          </p:cNvSpPr>
          <p:nvPr/>
        </p:nvSpPr>
        <p:spPr bwMode="auto">
          <a:xfrm>
            <a:off x="938023" y="1148209"/>
            <a:ext cx="778569"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EGLIN APP CON</a:t>
            </a:r>
          </a:p>
          <a:p>
            <a:pPr algn="ctr"/>
            <a:r>
              <a:rPr lang="en-US" sz="900" b="1" dirty="0">
                <a:latin typeface="Calibri" pitchFamily="34" charset="0"/>
              </a:rPr>
              <a:t>124.05 284.65</a:t>
            </a:r>
          </a:p>
        </p:txBody>
      </p:sp>
      <p:sp>
        <p:nvSpPr>
          <p:cNvPr id="10279" name="TextBox 145"/>
          <p:cNvSpPr txBox="1">
            <a:spLocks noChangeArrowheads="1"/>
          </p:cNvSpPr>
          <p:nvPr/>
        </p:nvSpPr>
        <p:spPr bwMode="auto">
          <a:xfrm>
            <a:off x="1742403" y="1148209"/>
            <a:ext cx="1043504"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EASTERN COMMON</a:t>
            </a:r>
          </a:p>
          <a:p>
            <a:pPr algn="ctr"/>
            <a:r>
              <a:rPr lang="en-US" sz="900" b="1" dirty="0">
                <a:latin typeface="Calibri" pitchFamily="34" charset="0"/>
              </a:rPr>
              <a:t>389.1 </a:t>
            </a:r>
            <a:r>
              <a:rPr lang="en-US" sz="900" dirty="0">
                <a:latin typeface="Calibri" pitchFamily="34" charset="0"/>
              </a:rPr>
              <a:t>/</a:t>
            </a:r>
            <a:r>
              <a:rPr lang="en-US" sz="900" b="1" dirty="0">
                <a:latin typeface="Calibri" pitchFamily="34" charset="0"/>
              </a:rPr>
              <a:t> </a:t>
            </a:r>
            <a:r>
              <a:rPr lang="en-US" sz="900" dirty="0">
                <a:latin typeface="Calibri" pitchFamily="34" charset="0"/>
              </a:rPr>
              <a:t>CH20 (CTAF)</a:t>
            </a:r>
            <a:endParaRPr lang="en-US" sz="900" b="1" dirty="0">
              <a:latin typeface="Calibri" pitchFamily="34" charset="0"/>
            </a:endParaRPr>
          </a:p>
        </p:txBody>
      </p:sp>
      <p:sp>
        <p:nvSpPr>
          <p:cNvPr id="10280" name="TextBox 146"/>
          <p:cNvSpPr txBox="1">
            <a:spLocks noChangeArrowheads="1"/>
          </p:cNvSpPr>
          <p:nvPr/>
        </p:nvSpPr>
        <p:spPr bwMode="auto">
          <a:xfrm>
            <a:off x="2809386" y="1148209"/>
            <a:ext cx="855317"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LAKES MONITOR</a:t>
            </a:r>
          </a:p>
          <a:p>
            <a:pPr algn="ctr"/>
            <a:r>
              <a:rPr lang="en-US" sz="900" b="1" dirty="0">
                <a:latin typeface="Calibri" pitchFamily="34" charset="0"/>
              </a:rPr>
              <a:t>135.15</a:t>
            </a:r>
          </a:p>
        </p:txBody>
      </p:sp>
      <p:sp>
        <p:nvSpPr>
          <p:cNvPr id="10281" name="TextBox 147"/>
          <p:cNvSpPr txBox="1">
            <a:spLocks noChangeArrowheads="1"/>
          </p:cNvSpPr>
          <p:nvPr/>
        </p:nvSpPr>
        <p:spPr bwMode="auto">
          <a:xfrm>
            <a:off x="3675790" y="1148208"/>
            <a:ext cx="763343"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INST COMMON</a:t>
            </a:r>
          </a:p>
          <a:p>
            <a:pPr algn="ctr"/>
            <a:r>
              <a:rPr lang="en-US" sz="900" b="1" dirty="0">
                <a:latin typeface="Calibri" pitchFamily="34" charset="0"/>
              </a:rPr>
              <a:t>121.95</a:t>
            </a:r>
          </a:p>
        </p:txBody>
      </p:sp>
      <p:cxnSp>
        <p:nvCxnSpPr>
          <p:cNvPr id="163" name="Straight Connector 162"/>
          <p:cNvCxnSpPr/>
          <p:nvPr/>
        </p:nvCxnSpPr>
        <p:spPr>
          <a:xfrm>
            <a:off x="1732588" y="1126765"/>
            <a:ext cx="0" cy="338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802563" y="1126765"/>
            <a:ext cx="0" cy="338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667020" y="1124240"/>
            <a:ext cx="0" cy="340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87" name="TextBox 106"/>
          <p:cNvSpPr txBox="1">
            <a:spLocks noChangeArrowheads="1"/>
          </p:cNvSpPr>
          <p:nvPr/>
        </p:nvSpPr>
        <p:spPr bwMode="auto">
          <a:xfrm>
            <a:off x="263205" y="6406407"/>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CRESTVIEW, FLORIDA</a:t>
            </a:r>
          </a:p>
        </p:txBody>
      </p:sp>
      <p:sp>
        <p:nvSpPr>
          <p:cNvPr id="10288" name="TextBox 98"/>
          <p:cNvSpPr txBox="1">
            <a:spLocks noChangeArrowheads="1"/>
          </p:cNvSpPr>
          <p:nvPr/>
        </p:nvSpPr>
        <p:spPr bwMode="auto">
          <a:xfrm>
            <a:off x="3230047" y="6385442"/>
            <a:ext cx="1235915" cy="353943"/>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CRESTVIEW NAS (KNCE)</a:t>
            </a:r>
          </a:p>
          <a:p>
            <a:pPr algn="r"/>
            <a:r>
              <a:rPr lang="en-US" sz="1300" dirty="0">
                <a:latin typeface="Calibri" pitchFamily="34" charset="0"/>
              </a:rPr>
              <a:t>TACAN RWY 18L</a:t>
            </a:r>
          </a:p>
        </p:txBody>
      </p:sp>
      <p:sp>
        <p:nvSpPr>
          <p:cNvPr id="50" name="5-Point Star 49"/>
          <p:cNvSpPr/>
          <p:nvPr/>
        </p:nvSpPr>
        <p:spPr>
          <a:xfrm>
            <a:off x="818537" y="1176769"/>
            <a:ext cx="76200" cy="762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4" name="TextBox 165"/>
          <p:cNvSpPr txBox="1">
            <a:spLocks noChangeArrowheads="1"/>
          </p:cNvSpPr>
          <p:nvPr/>
        </p:nvSpPr>
        <p:spPr bwMode="auto">
          <a:xfrm rot="16200000" flipH="1">
            <a:off x="2481067" y="3280255"/>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10295" name="TextBox 165"/>
          <p:cNvSpPr txBox="1">
            <a:spLocks noChangeArrowheads="1"/>
          </p:cNvSpPr>
          <p:nvPr/>
        </p:nvSpPr>
        <p:spPr bwMode="auto">
          <a:xfrm rot="5400000" flipH="1">
            <a:off x="-1818101" y="3270731"/>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68" name="Flowchart: Extract 67"/>
          <p:cNvSpPr/>
          <p:nvPr/>
        </p:nvSpPr>
        <p:spPr>
          <a:xfrm rot="10800000">
            <a:off x="3970600" y="3984263"/>
            <a:ext cx="150813" cy="127000"/>
          </a:xfrm>
          <a:prstGeom prst="flowChartExtra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Rectangle 68"/>
          <p:cNvSpPr/>
          <p:nvPr/>
        </p:nvSpPr>
        <p:spPr>
          <a:xfrm>
            <a:off x="4018225" y="4071575"/>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rot="3370614">
            <a:off x="4077757" y="3967594"/>
            <a:ext cx="5715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rot="18192003">
            <a:off x="3961075" y="3966801"/>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3695963" y="3709625"/>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lowchart: Extract 72"/>
          <p:cNvSpPr/>
          <p:nvPr/>
        </p:nvSpPr>
        <p:spPr>
          <a:xfrm rot="10800000">
            <a:off x="1996863" y="3398378"/>
            <a:ext cx="150812" cy="127000"/>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Rectangle 73"/>
          <p:cNvSpPr/>
          <p:nvPr/>
        </p:nvSpPr>
        <p:spPr>
          <a:xfrm>
            <a:off x="2044488" y="3485690"/>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ectangle 74"/>
          <p:cNvSpPr/>
          <p:nvPr/>
        </p:nvSpPr>
        <p:spPr>
          <a:xfrm rot="3370614">
            <a:off x="2104019" y="3381709"/>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Rectangle 75"/>
          <p:cNvSpPr/>
          <p:nvPr/>
        </p:nvSpPr>
        <p:spPr>
          <a:xfrm rot="18192003">
            <a:off x="1987337" y="3380916"/>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0" name="Straight Connector 159"/>
          <p:cNvCxnSpPr/>
          <p:nvPr/>
        </p:nvCxnSpPr>
        <p:spPr>
          <a:xfrm>
            <a:off x="2020675" y="3263440"/>
            <a:ext cx="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954000" y="3263440"/>
            <a:ext cx="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744450" y="3501565"/>
            <a:ext cx="3429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744450" y="344441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3438" y="1126765"/>
            <a:ext cx="0" cy="338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3903132" y="3815192"/>
            <a:ext cx="285750" cy="123825"/>
          </a:xfrm>
          <a:prstGeom prst="rect">
            <a:avLst/>
          </a:prstGeom>
          <a:noFill/>
          <a:ln>
            <a:solidFill>
              <a:schemeClr val="tx1"/>
            </a:solidFill>
          </a:ln>
        </p:spPr>
        <p:txBody>
          <a:bodyPr lIns="0" tIns="0" rIns="0" bIns="0">
            <a:spAutoFit/>
          </a:bodyPr>
          <a:lstStyle/>
          <a:p>
            <a:pPr algn="ctr">
              <a:defRPr/>
            </a:pPr>
            <a:r>
              <a:rPr lang="en-US" sz="800" dirty="0">
                <a:latin typeface="+mn-lt"/>
              </a:rPr>
              <a:t>2300</a:t>
            </a:r>
          </a:p>
        </p:txBody>
      </p:sp>
      <p:sp>
        <p:nvSpPr>
          <p:cNvPr id="10335" name="TextBox 48"/>
          <p:cNvSpPr txBox="1">
            <a:spLocks noChangeArrowheads="1"/>
          </p:cNvSpPr>
          <p:nvPr/>
        </p:nvSpPr>
        <p:spPr bwMode="auto">
          <a:xfrm>
            <a:off x="2021580" y="1925275"/>
            <a:ext cx="314189" cy="3847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(IAF)</a:t>
            </a:r>
          </a:p>
          <a:p>
            <a:pPr algn="ctr"/>
            <a:r>
              <a:rPr lang="en-US" sz="800" dirty="0">
                <a:latin typeface="Calibri" pitchFamily="34" charset="0"/>
              </a:rPr>
              <a:t>EDMAC</a:t>
            </a:r>
          </a:p>
          <a:p>
            <a:pPr algn="ctr"/>
            <a:r>
              <a:rPr lang="en-US" sz="800" dirty="0">
                <a:latin typeface="Calibri" pitchFamily="34" charset="0"/>
              </a:rPr>
              <a:t>CEW  </a:t>
            </a:r>
            <a:r>
              <a:rPr lang="en-US" sz="900" dirty="0">
                <a:latin typeface="Calibri" pitchFamily="34" charset="0"/>
              </a:rPr>
              <a:t>6</a:t>
            </a:r>
          </a:p>
        </p:txBody>
      </p:sp>
      <p:sp>
        <p:nvSpPr>
          <p:cNvPr id="10336" name="TextBox 48"/>
          <p:cNvSpPr txBox="1">
            <a:spLocks noChangeArrowheads="1"/>
          </p:cNvSpPr>
          <p:nvPr/>
        </p:nvSpPr>
        <p:spPr bwMode="auto">
          <a:xfrm>
            <a:off x="2080585" y="2688395"/>
            <a:ext cx="298159" cy="3847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(FAF)</a:t>
            </a:r>
          </a:p>
          <a:p>
            <a:pPr algn="ctr"/>
            <a:r>
              <a:rPr lang="en-US" sz="800" dirty="0">
                <a:latin typeface="Calibri" pitchFamily="34" charset="0"/>
              </a:rPr>
              <a:t>ASHLE</a:t>
            </a:r>
          </a:p>
          <a:p>
            <a:pPr algn="ctr"/>
            <a:r>
              <a:rPr lang="en-US" sz="800" dirty="0">
                <a:latin typeface="Calibri" pitchFamily="34" charset="0"/>
              </a:rPr>
              <a:t>CEW  </a:t>
            </a:r>
            <a:r>
              <a:rPr lang="en-US" sz="900" dirty="0">
                <a:latin typeface="Calibri" pitchFamily="34" charset="0"/>
              </a:rPr>
              <a:t>3</a:t>
            </a:r>
          </a:p>
        </p:txBody>
      </p:sp>
      <p:cxnSp>
        <p:nvCxnSpPr>
          <p:cNvPr id="161" name="Straight Arrow Connector 160"/>
          <p:cNvCxnSpPr/>
          <p:nvPr/>
        </p:nvCxnSpPr>
        <p:spPr>
          <a:xfrm>
            <a:off x="1953440" y="2378175"/>
            <a:ext cx="49587" cy="86884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338" name="TextBox 38"/>
          <p:cNvSpPr txBox="1">
            <a:spLocks noChangeArrowheads="1"/>
          </p:cNvSpPr>
          <p:nvPr/>
        </p:nvSpPr>
        <p:spPr bwMode="auto">
          <a:xfrm rot="5160000">
            <a:off x="1848817" y="2649600"/>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175°</a:t>
            </a:r>
          </a:p>
        </p:txBody>
      </p:sp>
      <p:cxnSp>
        <p:nvCxnSpPr>
          <p:cNvPr id="169" name="Straight Connector 168"/>
          <p:cNvCxnSpPr/>
          <p:nvPr/>
        </p:nvCxnSpPr>
        <p:spPr>
          <a:xfrm flipV="1">
            <a:off x="1891529" y="2935257"/>
            <a:ext cx="181535" cy="9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293674" y="3132649"/>
            <a:ext cx="384721" cy="261610"/>
          </a:xfrm>
          <a:prstGeom prst="rect">
            <a:avLst/>
          </a:prstGeom>
          <a:noFill/>
        </p:spPr>
        <p:txBody>
          <a:bodyPr wrap="none" lIns="0" tIns="0" rIns="0" bIns="0">
            <a:spAutoFit/>
          </a:bodyPr>
          <a:lstStyle/>
          <a:p>
            <a:pPr algn="ctr">
              <a:defRPr/>
            </a:pPr>
            <a:r>
              <a:rPr lang="en-US" sz="800" dirty="0">
                <a:latin typeface="+mn-lt"/>
              </a:rPr>
              <a:t>LUKEE</a:t>
            </a:r>
          </a:p>
          <a:p>
            <a:pPr algn="ctr">
              <a:defRPr/>
            </a:pPr>
            <a:r>
              <a:rPr lang="en-US" sz="800" dirty="0">
                <a:latin typeface="+mn-lt"/>
              </a:rPr>
              <a:t>CEW  </a:t>
            </a:r>
            <a:r>
              <a:rPr lang="en-US" sz="900" dirty="0">
                <a:latin typeface="+mn-lt"/>
              </a:rPr>
              <a:t>0.4</a:t>
            </a:r>
          </a:p>
        </p:txBody>
      </p:sp>
      <p:cxnSp>
        <p:nvCxnSpPr>
          <p:cNvPr id="178" name="Straight Connector 177"/>
          <p:cNvCxnSpPr/>
          <p:nvPr/>
        </p:nvCxnSpPr>
        <p:spPr>
          <a:xfrm flipH="1">
            <a:off x="2049691" y="3212738"/>
            <a:ext cx="257851" cy="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1623757" y="4074242"/>
            <a:ext cx="325410" cy="276999"/>
          </a:xfrm>
          <a:prstGeom prst="rect">
            <a:avLst/>
          </a:prstGeom>
          <a:noFill/>
        </p:spPr>
        <p:txBody>
          <a:bodyPr wrap="none" lIns="0" tIns="0" rIns="0" bIns="0">
            <a:spAutoFit/>
          </a:bodyPr>
          <a:lstStyle/>
          <a:p>
            <a:pPr algn="ctr">
              <a:defRPr/>
            </a:pPr>
            <a:r>
              <a:rPr lang="en-US" sz="800" dirty="0">
                <a:latin typeface="+mn-lt"/>
              </a:rPr>
              <a:t>MADEN</a:t>
            </a:r>
          </a:p>
          <a:p>
            <a:pPr algn="ctr">
              <a:defRPr/>
            </a:pPr>
            <a:r>
              <a:rPr lang="en-US" sz="800" dirty="0">
                <a:latin typeface="+mn-lt"/>
              </a:rPr>
              <a:t>CEW  </a:t>
            </a:r>
            <a:r>
              <a:rPr lang="en-US" sz="1000" dirty="0">
                <a:latin typeface="+mn-lt"/>
              </a:rPr>
              <a:t>5</a:t>
            </a:r>
          </a:p>
        </p:txBody>
      </p:sp>
      <p:sp>
        <p:nvSpPr>
          <p:cNvPr id="152" name="Flowchart: Extract 151"/>
          <p:cNvSpPr/>
          <p:nvPr/>
        </p:nvSpPr>
        <p:spPr>
          <a:xfrm>
            <a:off x="294597" y="938650"/>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Extract 158"/>
          <p:cNvSpPr/>
          <p:nvPr/>
        </p:nvSpPr>
        <p:spPr>
          <a:xfrm rot="10800000">
            <a:off x="294597" y="710050"/>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247553" y="652900"/>
            <a:ext cx="240772" cy="230832"/>
          </a:xfrm>
          <a:prstGeom prst="rect">
            <a:avLst/>
          </a:prstGeom>
          <a:noFill/>
        </p:spPr>
        <p:txBody>
          <a:bodyPr wrap="none" rtlCol="0">
            <a:spAutoFit/>
          </a:bodyPr>
          <a:lstStyle/>
          <a:p>
            <a:r>
              <a:rPr lang="en-US" sz="900" b="1" dirty="0">
                <a:solidFill>
                  <a:schemeClr val="bg1"/>
                </a:solidFill>
                <a:latin typeface="+mn-lt"/>
              </a:rPr>
              <a:t>T</a:t>
            </a:r>
          </a:p>
        </p:txBody>
      </p:sp>
      <p:sp>
        <p:nvSpPr>
          <p:cNvPr id="165" name="TextBox 164"/>
          <p:cNvSpPr txBox="1"/>
          <p:nvPr/>
        </p:nvSpPr>
        <p:spPr>
          <a:xfrm>
            <a:off x="237959" y="905314"/>
            <a:ext cx="255198" cy="230832"/>
          </a:xfrm>
          <a:prstGeom prst="rect">
            <a:avLst/>
          </a:prstGeom>
          <a:noFill/>
        </p:spPr>
        <p:txBody>
          <a:bodyPr wrap="none" rtlCol="0">
            <a:spAutoFit/>
          </a:bodyPr>
          <a:lstStyle/>
          <a:p>
            <a:r>
              <a:rPr lang="en-US" sz="900" b="1" dirty="0">
                <a:solidFill>
                  <a:schemeClr val="bg1"/>
                </a:solidFill>
                <a:latin typeface="+mn-lt"/>
              </a:rPr>
              <a:t>A</a:t>
            </a:r>
          </a:p>
        </p:txBody>
      </p:sp>
      <p:sp>
        <p:nvSpPr>
          <p:cNvPr id="166" name="TextBox 165"/>
          <p:cNvSpPr txBox="1"/>
          <p:nvPr/>
        </p:nvSpPr>
        <p:spPr>
          <a:xfrm>
            <a:off x="424952" y="917218"/>
            <a:ext cx="141064" cy="138499"/>
          </a:xfrm>
          <a:prstGeom prst="rect">
            <a:avLst/>
          </a:prstGeom>
          <a:noFill/>
        </p:spPr>
        <p:txBody>
          <a:bodyPr wrap="none" lIns="0" tIns="0" rIns="0" bIns="0" rtlCol="0">
            <a:spAutoFit/>
          </a:bodyPr>
          <a:lstStyle/>
          <a:p>
            <a:r>
              <a:rPr lang="en-US" sz="900" dirty="0">
                <a:latin typeface="+mn-lt"/>
              </a:rPr>
              <a:t>NA</a:t>
            </a:r>
          </a:p>
        </p:txBody>
      </p:sp>
      <p:sp>
        <p:nvSpPr>
          <p:cNvPr id="195" name="Flowchart: Delay 194"/>
          <p:cNvSpPr/>
          <p:nvPr/>
        </p:nvSpPr>
        <p:spPr>
          <a:xfrm>
            <a:off x="2527459" y="3269323"/>
            <a:ext cx="170329" cy="11671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endParaRPr>
          </a:p>
        </p:txBody>
      </p:sp>
      <p:sp>
        <p:nvSpPr>
          <p:cNvPr id="196" name="Flowchart: Delay 195"/>
          <p:cNvSpPr/>
          <p:nvPr/>
        </p:nvSpPr>
        <p:spPr>
          <a:xfrm>
            <a:off x="2293873" y="2943473"/>
            <a:ext cx="107805"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endCxn id="73" idx="3"/>
          </p:cNvCxnSpPr>
          <p:nvPr/>
        </p:nvCxnSpPr>
        <p:spPr>
          <a:xfrm flipV="1">
            <a:off x="1047105" y="3461878"/>
            <a:ext cx="987461" cy="1462502"/>
          </a:xfrm>
          <a:prstGeom prst="line">
            <a:avLst/>
          </a:prstGeom>
          <a:ln w="9525">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09" name="Arc 208"/>
          <p:cNvSpPr/>
          <p:nvPr/>
        </p:nvSpPr>
        <p:spPr>
          <a:xfrm rot="18465606">
            <a:off x="1286952" y="3984018"/>
            <a:ext cx="274320" cy="274320"/>
          </a:xfrm>
          <a:prstGeom prst="arc">
            <a:avLst>
              <a:gd name="adj1" fmla="val 16200006"/>
              <a:gd name="adj2" fmla="val 5427727"/>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p:cNvSpPr/>
          <p:nvPr/>
        </p:nvSpPr>
        <p:spPr>
          <a:xfrm rot="7373715">
            <a:off x="1029108" y="4368302"/>
            <a:ext cx="274320" cy="274320"/>
          </a:xfrm>
          <a:prstGeom prst="arc">
            <a:avLst>
              <a:gd name="adj1" fmla="val 16200006"/>
              <a:gd name="adj2" fmla="val 5427727"/>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1" name="Straight Arrow Connector 210"/>
          <p:cNvCxnSpPr>
            <a:stCxn id="210" idx="0"/>
          </p:cNvCxnSpPr>
          <p:nvPr/>
        </p:nvCxnSpPr>
        <p:spPr>
          <a:xfrm flipV="1">
            <a:off x="1281436" y="4315990"/>
            <a:ext cx="172650" cy="263964"/>
          </a:xfrm>
          <a:prstGeom prst="straightConnector1">
            <a:avLst/>
          </a:prstGeom>
          <a:ln w="952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209" idx="0"/>
          </p:cNvCxnSpPr>
          <p:nvPr/>
        </p:nvCxnSpPr>
        <p:spPr>
          <a:xfrm flipH="1">
            <a:off x="1047687" y="4037187"/>
            <a:ext cx="267989" cy="394917"/>
          </a:xfrm>
          <a:prstGeom prst="straightConnector1">
            <a:avLst/>
          </a:prstGeom>
          <a:ln w="952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3" name="TextBox 38"/>
          <p:cNvSpPr txBox="1">
            <a:spLocks noChangeArrowheads="1"/>
          </p:cNvSpPr>
          <p:nvPr/>
        </p:nvSpPr>
        <p:spPr bwMode="auto">
          <a:xfrm rot="-3378069">
            <a:off x="1100307" y="4120461"/>
            <a:ext cx="219612" cy="138499"/>
          </a:xfrm>
          <a:prstGeom prst="rect">
            <a:avLst/>
          </a:prstGeom>
          <a:solidFill>
            <a:schemeClr val="bg1"/>
          </a:solidFill>
          <a:ln w="9525">
            <a:solidFill>
              <a:schemeClr val="bg1"/>
            </a:solidFill>
            <a:miter lim="800000"/>
            <a:headEnd/>
            <a:tailEnd/>
          </a:ln>
        </p:spPr>
        <p:txBody>
          <a:bodyPr wrap="none" lIns="0" tIns="0" rIns="0" bIns="0">
            <a:spAutoFit/>
          </a:bodyPr>
          <a:lstStyle/>
          <a:p>
            <a:r>
              <a:rPr lang="en-US" sz="900" b="1" dirty="0">
                <a:latin typeface="Calibri" pitchFamily="34" charset="0"/>
              </a:rPr>
              <a:t>210</a:t>
            </a:r>
            <a:r>
              <a:rPr lang="en-US" sz="900" dirty="0">
                <a:latin typeface="Calibri" pitchFamily="34" charset="0"/>
              </a:rPr>
              <a:t>°</a:t>
            </a:r>
            <a:endParaRPr lang="en-US" sz="900" b="1" dirty="0">
              <a:latin typeface="Calibri" pitchFamily="34" charset="0"/>
            </a:endParaRPr>
          </a:p>
        </p:txBody>
      </p:sp>
      <p:sp>
        <p:nvSpPr>
          <p:cNvPr id="214" name="TextBox 38"/>
          <p:cNvSpPr txBox="1">
            <a:spLocks noChangeArrowheads="1"/>
          </p:cNvSpPr>
          <p:nvPr/>
        </p:nvSpPr>
        <p:spPr bwMode="auto">
          <a:xfrm rot="-3378069">
            <a:off x="1240402" y="4414829"/>
            <a:ext cx="219612" cy="138499"/>
          </a:xfrm>
          <a:prstGeom prst="rect">
            <a:avLst/>
          </a:prstGeom>
          <a:solidFill>
            <a:schemeClr val="bg1"/>
          </a:solidFill>
          <a:ln w="9525">
            <a:solidFill>
              <a:schemeClr val="bg1"/>
            </a:solidFill>
            <a:miter lim="800000"/>
            <a:headEnd/>
            <a:tailEnd/>
          </a:ln>
        </p:spPr>
        <p:txBody>
          <a:bodyPr wrap="none" lIns="0" tIns="0" rIns="0" bIns="0">
            <a:spAutoFit/>
          </a:bodyPr>
          <a:lstStyle/>
          <a:p>
            <a:r>
              <a:rPr lang="en-US" sz="900" b="1" dirty="0">
                <a:latin typeface="Calibri" pitchFamily="34" charset="0"/>
              </a:rPr>
              <a:t>030</a:t>
            </a:r>
            <a:r>
              <a:rPr lang="en-US" sz="900" dirty="0">
                <a:latin typeface="Calibri" pitchFamily="34" charset="0"/>
              </a:rPr>
              <a:t>°</a:t>
            </a:r>
            <a:endParaRPr lang="en-US" sz="900" b="1" dirty="0">
              <a:latin typeface="Calibri" pitchFamily="34" charset="0"/>
            </a:endParaRPr>
          </a:p>
        </p:txBody>
      </p:sp>
      <p:sp>
        <p:nvSpPr>
          <p:cNvPr id="215" name="Isosceles Triangle 214"/>
          <p:cNvSpPr/>
          <p:nvPr/>
        </p:nvSpPr>
        <p:spPr>
          <a:xfrm>
            <a:off x="1435252" y="4167398"/>
            <a:ext cx="143404" cy="12435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7" name="Straight Connector 216"/>
          <p:cNvCxnSpPr/>
          <p:nvPr/>
        </p:nvCxnSpPr>
        <p:spPr>
          <a:xfrm>
            <a:off x="997570" y="4391849"/>
            <a:ext cx="124529" cy="88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48"/>
          <p:cNvSpPr txBox="1">
            <a:spLocks noChangeArrowheads="1"/>
          </p:cNvSpPr>
          <p:nvPr/>
        </p:nvSpPr>
        <p:spPr bwMode="auto">
          <a:xfrm>
            <a:off x="463801" y="4305282"/>
            <a:ext cx="458780" cy="338554"/>
          </a:xfrm>
          <a:prstGeom prst="rect">
            <a:avLst/>
          </a:prstGeom>
          <a:noFill/>
          <a:ln w="9525">
            <a:noFill/>
            <a:miter lim="800000"/>
            <a:headEnd/>
            <a:tailEnd/>
          </a:ln>
        </p:spPr>
        <p:txBody>
          <a:bodyPr wrap="none">
            <a:spAutoFit/>
          </a:bodyPr>
          <a:lstStyle/>
          <a:p>
            <a:pPr algn="ctr"/>
            <a:endParaRPr lang="en-US" sz="800" dirty="0">
              <a:latin typeface="Calibri" pitchFamily="34" charset="0"/>
            </a:endParaRPr>
          </a:p>
          <a:p>
            <a:pPr algn="ctr"/>
            <a:r>
              <a:rPr lang="en-US" sz="800" dirty="0">
                <a:latin typeface="Calibri" pitchFamily="34" charset="0"/>
              </a:rPr>
              <a:t>7 DME</a:t>
            </a:r>
          </a:p>
        </p:txBody>
      </p:sp>
      <p:cxnSp>
        <p:nvCxnSpPr>
          <p:cNvPr id="219" name="Straight Connector 218"/>
          <p:cNvCxnSpPr>
            <a:stCxn id="210" idx="2"/>
          </p:cNvCxnSpPr>
          <p:nvPr/>
        </p:nvCxnSpPr>
        <p:spPr>
          <a:xfrm flipH="1">
            <a:off x="843569" y="4430043"/>
            <a:ext cx="208135" cy="68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38"/>
          <p:cNvSpPr txBox="1">
            <a:spLocks noChangeArrowheads="1"/>
          </p:cNvSpPr>
          <p:nvPr/>
        </p:nvSpPr>
        <p:spPr bwMode="auto">
          <a:xfrm rot="-3447289">
            <a:off x="1052575" y="4717465"/>
            <a:ext cx="209994"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dirty="0">
                <a:latin typeface="Calibri" pitchFamily="34" charset="0"/>
              </a:rPr>
              <a:t>R-210</a:t>
            </a:r>
          </a:p>
        </p:txBody>
      </p:sp>
      <p:sp>
        <p:nvSpPr>
          <p:cNvPr id="229" name="Arc 228"/>
          <p:cNvSpPr/>
          <p:nvPr/>
        </p:nvSpPr>
        <p:spPr>
          <a:xfrm rot="15935856">
            <a:off x="1700630" y="1704662"/>
            <a:ext cx="166551" cy="274320"/>
          </a:xfrm>
          <a:custGeom>
            <a:avLst/>
            <a:gdLst>
              <a:gd name="connsiteX0" fmla="*/ 165964 w 331927"/>
              <a:gd name="connsiteY0" fmla="*/ 0 h 274320"/>
              <a:gd name="connsiteX1" fmla="*/ 302293 w 331927"/>
              <a:gd name="connsiteY1" fmla="*/ 58938 h 274320"/>
              <a:gd name="connsiteX2" fmla="*/ 301460 w 331927"/>
              <a:gd name="connsiteY2" fmla="*/ 216363 h 274320"/>
              <a:gd name="connsiteX3" fmla="*/ 164857 w 331927"/>
              <a:gd name="connsiteY3" fmla="*/ 274316 h 274320"/>
              <a:gd name="connsiteX4" fmla="*/ 165964 w 331927"/>
              <a:gd name="connsiteY4" fmla="*/ 137160 h 274320"/>
              <a:gd name="connsiteX5" fmla="*/ 165964 w 331927"/>
              <a:gd name="connsiteY5" fmla="*/ 0 h 274320"/>
              <a:gd name="connsiteX0" fmla="*/ 165964 w 331927"/>
              <a:gd name="connsiteY0" fmla="*/ 0 h 274320"/>
              <a:gd name="connsiteX1" fmla="*/ 302293 w 331927"/>
              <a:gd name="connsiteY1" fmla="*/ 58938 h 274320"/>
              <a:gd name="connsiteX2" fmla="*/ 301460 w 331927"/>
              <a:gd name="connsiteY2" fmla="*/ 216363 h 274320"/>
              <a:gd name="connsiteX3" fmla="*/ 164857 w 331927"/>
              <a:gd name="connsiteY3" fmla="*/ 274316 h 274320"/>
              <a:gd name="connsiteX0" fmla="*/ 1107 w 167070"/>
              <a:gd name="connsiteY0" fmla="*/ 0 h 274321"/>
              <a:gd name="connsiteX1" fmla="*/ 137436 w 167070"/>
              <a:gd name="connsiteY1" fmla="*/ 58938 h 274321"/>
              <a:gd name="connsiteX2" fmla="*/ 136603 w 167070"/>
              <a:gd name="connsiteY2" fmla="*/ 216363 h 274321"/>
              <a:gd name="connsiteX3" fmla="*/ 0 w 167070"/>
              <a:gd name="connsiteY3" fmla="*/ 274316 h 274321"/>
              <a:gd name="connsiteX4" fmla="*/ 1107 w 167070"/>
              <a:gd name="connsiteY4" fmla="*/ 137160 h 274321"/>
              <a:gd name="connsiteX5" fmla="*/ 1107 w 167070"/>
              <a:gd name="connsiteY5" fmla="*/ 0 h 274321"/>
              <a:gd name="connsiteX0" fmla="*/ 1107 w 167070"/>
              <a:gd name="connsiteY0" fmla="*/ 0 h 274321"/>
              <a:gd name="connsiteX1" fmla="*/ 137436 w 167070"/>
              <a:gd name="connsiteY1" fmla="*/ 58938 h 274321"/>
              <a:gd name="connsiteX2" fmla="*/ 136603 w 167070"/>
              <a:gd name="connsiteY2" fmla="*/ 216363 h 274321"/>
              <a:gd name="connsiteX3" fmla="*/ 0 w 167070"/>
              <a:gd name="connsiteY3" fmla="*/ 274316 h 274321"/>
              <a:gd name="connsiteX0" fmla="*/ 1107 w 167070"/>
              <a:gd name="connsiteY0" fmla="*/ 0 h 274319"/>
              <a:gd name="connsiteX1" fmla="*/ 137436 w 167070"/>
              <a:gd name="connsiteY1" fmla="*/ 58938 h 274319"/>
              <a:gd name="connsiteX2" fmla="*/ 136603 w 167070"/>
              <a:gd name="connsiteY2" fmla="*/ 216363 h 274319"/>
              <a:gd name="connsiteX3" fmla="*/ 0 w 167070"/>
              <a:gd name="connsiteY3" fmla="*/ 274316 h 274319"/>
              <a:gd name="connsiteX4" fmla="*/ 1107 w 167070"/>
              <a:gd name="connsiteY4" fmla="*/ 137160 h 274319"/>
              <a:gd name="connsiteX5" fmla="*/ 1107 w 167070"/>
              <a:gd name="connsiteY5" fmla="*/ 0 h 274319"/>
              <a:gd name="connsiteX0" fmla="*/ 1107 w 167070"/>
              <a:gd name="connsiteY0" fmla="*/ 0 h 274319"/>
              <a:gd name="connsiteX1" fmla="*/ 137436 w 167070"/>
              <a:gd name="connsiteY1" fmla="*/ 58938 h 274319"/>
              <a:gd name="connsiteX2" fmla="*/ 136603 w 167070"/>
              <a:gd name="connsiteY2" fmla="*/ 216363 h 274319"/>
              <a:gd name="connsiteX3" fmla="*/ 0 w 167070"/>
              <a:gd name="connsiteY3" fmla="*/ 274316 h 274319"/>
              <a:gd name="connsiteX0" fmla="*/ 1107 w 164585"/>
              <a:gd name="connsiteY0" fmla="*/ 0 h 274320"/>
              <a:gd name="connsiteX1" fmla="*/ 137436 w 164585"/>
              <a:gd name="connsiteY1" fmla="*/ 58938 h 274320"/>
              <a:gd name="connsiteX2" fmla="*/ 136603 w 164585"/>
              <a:gd name="connsiteY2" fmla="*/ 216363 h 274320"/>
              <a:gd name="connsiteX3" fmla="*/ 0 w 164585"/>
              <a:gd name="connsiteY3" fmla="*/ 274316 h 274320"/>
              <a:gd name="connsiteX4" fmla="*/ 1107 w 164585"/>
              <a:gd name="connsiteY4" fmla="*/ 137160 h 274320"/>
              <a:gd name="connsiteX5" fmla="*/ 1107 w 164585"/>
              <a:gd name="connsiteY5" fmla="*/ 0 h 274320"/>
              <a:gd name="connsiteX0" fmla="*/ 1107 w 164585"/>
              <a:gd name="connsiteY0" fmla="*/ 0 h 274320"/>
              <a:gd name="connsiteX1" fmla="*/ 137436 w 164585"/>
              <a:gd name="connsiteY1" fmla="*/ 58938 h 274320"/>
              <a:gd name="connsiteX2" fmla="*/ 140803 w 164585"/>
              <a:gd name="connsiteY2" fmla="*/ 223850 h 274320"/>
              <a:gd name="connsiteX3" fmla="*/ 0 w 164585"/>
              <a:gd name="connsiteY3" fmla="*/ 274316 h 274320"/>
              <a:gd name="connsiteX0" fmla="*/ 1107 w 164585"/>
              <a:gd name="connsiteY0" fmla="*/ 0 h 274320"/>
              <a:gd name="connsiteX1" fmla="*/ 137436 w 164585"/>
              <a:gd name="connsiteY1" fmla="*/ 58938 h 274320"/>
              <a:gd name="connsiteX2" fmla="*/ 136603 w 164585"/>
              <a:gd name="connsiteY2" fmla="*/ 216363 h 274320"/>
              <a:gd name="connsiteX3" fmla="*/ 0 w 164585"/>
              <a:gd name="connsiteY3" fmla="*/ 274316 h 274320"/>
              <a:gd name="connsiteX4" fmla="*/ 1107 w 164585"/>
              <a:gd name="connsiteY4" fmla="*/ 137160 h 274320"/>
              <a:gd name="connsiteX5" fmla="*/ 1107 w 164585"/>
              <a:gd name="connsiteY5" fmla="*/ 0 h 274320"/>
              <a:gd name="connsiteX0" fmla="*/ 1107 w 164585"/>
              <a:gd name="connsiteY0" fmla="*/ 0 h 274320"/>
              <a:gd name="connsiteX1" fmla="*/ 137436 w 164585"/>
              <a:gd name="connsiteY1" fmla="*/ 58938 h 274320"/>
              <a:gd name="connsiteX2" fmla="*/ 140803 w 164585"/>
              <a:gd name="connsiteY2" fmla="*/ 223850 h 274320"/>
              <a:gd name="connsiteX3" fmla="*/ 0 w 164585"/>
              <a:gd name="connsiteY3" fmla="*/ 274316 h 274320"/>
              <a:gd name="connsiteX0" fmla="*/ 1107 w 166551"/>
              <a:gd name="connsiteY0" fmla="*/ 0 h 274320"/>
              <a:gd name="connsiteX1" fmla="*/ 137436 w 166551"/>
              <a:gd name="connsiteY1" fmla="*/ 58938 h 274320"/>
              <a:gd name="connsiteX2" fmla="*/ 136603 w 166551"/>
              <a:gd name="connsiteY2" fmla="*/ 216363 h 274320"/>
              <a:gd name="connsiteX3" fmla="*/ 0 w 166551"/>
              <a:gd name="connsiteY3" fmla="*/ 274316 h 274320"/>
              <a:gd name="connsiteX4" fmla="*/ 1107 w 166551"/>
              <a:gd name="connsiteY4" fmla="*/ 137160 h 274320"/>
              <a:gd name="connsiteX5" fmla="*/ 1107 w 166551"/>
              <a:gd name="connsiteY5" fmla="*/ 0 h 274320"/>
              <a:gd name="connsiteX0" fmla="*/ 1107 w 166551"/>
              <a:gd name="connsiteY0" fmla="*/ 0 h 274320"/>
              <a:gd name="connsiteX1" fmla="*/ 137436 w 166551"/>
              <a:gd name="connsiteY1" fmla="*/ 58938 h 274320"/>
              <a:gd name="connsiteX2" fmla="*/ 140803 w 166551"/>
              <a:gd name="connsiteY2" fmla="*/ 223850 h 274320"/>
              <a:gd name="connsiteX3" fmla="*/ 0 w 166551"/>
              <a:gd name="connsiteY3" fmla="*/ 274316 h 274320"/>
              <a:gd name="connsiteX0" fmla="*/ 1107 w 166551"/>
              <a:gd name="connsiteY0" fmla="*/ 0 h 274320"/>
              <a:gd name="connsiteX1" fmla="*/ 137436 w 166551"/>
              <a:gd name="connsiteY1" fmla="*/ 58938 h 274320"/>
              <a:gd name="connsiteX2" fmla="*/ 136603 w 166551"/>
              <a:gd name="connsiteY2" fmla="*/ 216363 h 274320"/>
              <a:gd name="connsiteX3" fmla="*/ 0 w 166551"/>
              <a:gd name="connsiteY3" fmla="*/ 274316 h 274320"/>
              <a:gd name="connsiteX4" fmla="*/ 1107 w 166551"/>
              <a:gd name="connsiteY4" fmla="*/ 137160 h 274320"/>
              <a:gd name="connsiteX5" fmla="*/ 1107 w 166551"/>
              <a:gd name="connsiteY5" fmla="*/ 0 h 274320"/>
              <a:gd name="connsiteX0" fmla="*/ 1107 w 166551"/>
              <a:gd name="connsiteY0" fmla="*/ 0 h 274320"/>
              <a:gd name="connsiteX1" fmla="*/ 142367 w 166551"/>
              <a:gd name="connsiteY1" fmla="*/ 56929 h 274320"/>
              <a:gd name="connsiteX2" fmla="*/ 140803 w 166551"/>
              <a:gd name="connsiteY2" fmla="*/ 223850 h 274320"/>
              <a:gd name="connsiteX3" fmla="*/ 0 w 166551"/>
              <a:gd name="connsiteY3" fmla="*/ 274316 h 274320"/>
            </a:gdLst>
            <a:ahLst/>
            <a:cxnLst>
              <a:cxn ang="0">
                <a:pos x="connsiteX0" y="connsiteY0"/>
              </a:cxn>
              <a:cxn ang="0">
                <a:pos x="connsiteX1" y="connsiteY1"/>
              </a:cxn>
              <a:cxn ang="0">
                <a:pos x="connsiteX2" y="connsiteY2"/>
              </a:cxn>
              <a:cxn ang="0">
                <a:pos x="connsiteX3" y="connsiteY3"/>
              </a:cxn>
            </a:cxnLst>
            <a:rect l="l" t="t" r="r" b="b"/>
            <a:pathLst>
              <a:path w="166551" h="274320" stroke="0" extrusionOk="0">
                <a:moveTo>
                  <a:pt x="1107" y="0"/>
                </a:moveTo>
                <a:cubicBezTo>
                  <a:pt x="55490" y="0"/>
                  <a:pt x="103584" y="24603"/>
                  <a:pt x="137436" y="58938"/>
                </a:cubicBezTo>
                <a:cubicBezTo>
                  <a:pt x="182184" y="104325"/>
                  <a:pt x="170078" y="164172"/>
                  <a:pt x="136603" y="216363"/>
                </a:cubicBezTo>
                <a:cubicBezTo>
                  <a:pt x="106913" y="262653"/>
                  <a:pt x="80741" y="271878"/>
                  <a:pt x="0" y="274316"/>
                </a:cubicBezTo>
                <a:lnTo>
                  <a:pt x="1107" y="137160"/>
                </a:lnTo>
                <a:lnTo>
                  <a:pt x="1107" y="0"/>
                </a:lnTo>
                <a:close/>
              </a:path>
              <a:path w="166551" h="274320" fill="none">
                <a:moveTo>
                  <a:pt x="1107" y="0"/>
                </a:moveTo>
                <a:cubicBezTo>
                  <a:pt x="55490" y="0"/>
                  <a:pt x="119084" y="19621"/>
                  <a:pt x="142367" y="56929"/>
                </a:cubicBezTo>
                <a:cubicBezTo>
                  <a:pt x="165650" y="94237"/>
                  <a:pt x="179293" y="169437"/>
                  <a:pt x="140803" y="223850"/>
                </a:cubicBezTo>
                <a:cubicBezTo>
                  <a:pt x="109470" y="260461"/>
                  <a:pt x="54260" y="274615"/>
                  <a:pt x="0" y="27431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Arc 229"/>
          <p:cNvSpPr/>
          <p:nvPr/>
        </p:nvSpPr>
        <p:spPr>
          <a:xfrm rot="5223852">
            <a:off x="1669690" y="2209854"/>
            <a:ext cx="274320" cy="274320"/>
          </a:xfrm>
          <a:prstGeom prst="arc">
            <a:avLst>
              <a:gd name="adj1" fmla="val 15729488"/>
              <a:gd name="adj2" fmla="val 54277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1" name="Straight Arrow Connector 230"/>
          <p:cNvCxnSpPr>
            <a:endCxn id="149" idx="0"/>
          </p:cNvCxnSpPr>
          <p:nvPr/>
        </p:nvCxnSpPr>
        <p:spPr>
          <a:xfrm>
            <a:off x="1929596" y="1910670"/>
            <a:ext cx="18718" cy="37753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30" idx="2"/>
            <a:endCxn id="229" idx="0"/>
          </p:cNvCxnSpPr>
          <p:nvPr/>
        </p:nvCxnSpPr>
        <p:spPr>
          <a:xfrm flipH="1" flipV="1">
            <a:off x="1653458" y="1934277"/>
            <a:ext cx="16359" cy="41865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3" name="TextBox 38"/>
          <p:cNvSpPr txBox="1">
            <a:spLocks noChangeArrowheads="1"/>
          </p:cNvSpPr>
          <p:nvPr/>
        </p:nvSpPr>
        <p:spPr bwMode="auto">
          <a:xfrm rot="5280000">
            <a:off x="1810129" y="1955620"/>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175</a:t>
            </a:r>
            <a:r>
              <a:rPr lang="en-US" sz="1000" dirty="0">
                <a:latin typeface="Calibri" pitchFamily="34" charset="0"/>
              </a:rPr>
              <a:t>°</a:t>
            </a:r>
            <a:endParaRPr lang="en-US" sz="1000" b="1" dirty="0">
              <a:latin typeface="Calibri" pitchFamily="34" charset="0"/>
            </a:endParaRPr>
          </a:p>
        </p:txBody>
      </p:sp>
      <p:sp>
        <p:nvSpPr>
          <p:cNvPr id="234" name="TextBox 38"/>
          <p:cNvSpPr txBox="1">
            <a:spLocks noChangeArrowheads="1"/>
          </p:cNvSpPr>
          <p:nvPr/>
        </p:nvSpPr>
        <p:spPr bwMode="auto">
          <a:xfrm rot="5280000">
            <a:off x="1539265" y="2130743"/>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355</a:t>
            </a:r>
            <a:r>
              <a:rPr lang="en-US" sz="1000" dirty="0">
                <a:latin typeface="Calibri" pitchFamily="34" charset="0"/>
              </a:rPr>
              <a:t>°</a:t>
            </a:r>
            <a:endParaRPr lang="en-US" sz="1000" b="1" dirty="0">
              <a:latin typeface="Calibri" pitchFamily="34" charset="0"/>
            </a:endParaRPr>
          </a:p>
        </p:txBody>
      </p:sp>
      <p:cxnSp>
        <p:nvCxnSpPr>
          <p:cNvPr id="237" name="Straight Connector 236"/>
          <p:cNvCxnSpPr/>
          <p:nvPr/>
        </p:nvCxnSpPr>
        <p:spPr>
          <a:xfrm flipV="1">
            <a:off x="1565360" y="1925910"/>
            <a:ext cx="159925" cy="23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Isosceles Triangle 148"/>
          <p:cNvSpPr/>
          <p:nvPr/>
        </p:nvSpPr>
        <p:spPr>
          <a:xfrm>
            <a:off x="1881498" y="2288207"/>
            <a:ext cx="133631" cy="11691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TextBox 48"/>
          <p:cNvSpPr txBox="1">
            <a:spLocks noChangeArrowheads="1"/>
          </p:cNvSpPr>
          <p:nvPr/>
        </p:nvSpPr>
        <p:spPr bwMode="auto">
          <a:xfrm>
            <a:off x="1170226" y="2017669"/>
            <a:ext cx="274114" cy="12311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8 DME</a:t>
            </a:r>
          </a:p>
        </p:txBody>
      </p:sp>
      <p:cxnSp>
        <p:nvCxnSpPr>
          <p:cNvPr id="252" name="Straight Connector 251"/>
          <p:cNvCxnSpPr/>
          <p:nvPr/>
        </p:nvCxnSpPr>
        <p:spPr>
          <a:xfrm flipV="1">
            <a:off x="1458634" y="1941150"/>
            <a:ext cx="165123" cy="112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rot="1630042">
            <a:off x="3674458" y="3672883"/>
            <a:ext cx="725633" cy="721990"/>
          </a:xfrm>
          <a:prstGeom prst="rect">
            <a:avLst/>
          </a:prstGeom>
          <a:noFill/>
        </p:spPr>
        <p:txBody>
          <a:bodyPr spcFirstLastPara="1">
            <a:prstTxWarp prst="textArchUp">
              <a:avLst/>
            </a:prstTxWarp>
            <a:spAutoFit/>
          </a:bodyPr>
          <a:lstStyle/>
          <a:p>
            <a:pPr fontAlgn="auto">
              <a:spcBef>
                <a:spcPts val="0"/>
              </a:spcBef>
              <a:spcAft>
                <a:spcPts val="0"/>
              </a:spcAft>
              <a:defRPr/>
            </a:pPr>
            <a:r>
              <a:rPr lang="en-US" sz="1000" dirty="0">
                <a:latin typeface="+mn-lt"/>
                <a:cs typeface="+mn-cs"/>
              </a:rPr>
              <a:t>MSA NBJ 25NM</a:t>
            </a:r>
          </a:p>
        </p:txBody>
      </p:sp>
      <p:sp>
        <p:nvSpPr>
          <p:cNvPr id="260" name="Arc 259"/>
          <p:cNvSpPr/>
          <p:nvPr/>
        </p:nvSpPr>
        <p:spPr>
          <a:xfrm rot="4704353">
            <a:off x="670604" y="2840042"/>
            <a:ext cx="1192318" cy="1677657"/>
          </a:xfrm>
          <a:prstGeom prst="arc">
            <a:avLst>
              <a:gd name="adj1" fmla="val 16200000"/>
              <a:gd name="adj2" fmla="val 18621286"/>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3" name="Straight Connector 262"/>
          <p:cNvCxnSpPr/>
          <p:nvPr/>
        </p:nvCxnSpPr>
        <p:spPr>
          <a:xfrm>
            <a:off x="2784593" y="5346778"/>
            <a:ext cx="2869" cy="438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09366" y="5193097"/>
            <a:ext cx="9272" cy="5910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7" name="TextBox 48"/>
          <p:cNvSpPr txBox="1">
            <a:spLocks noChangeArrowheads="1"/>
          </p:cNvSpPr>
          <p:nvPr/>
        </p:nvSpPr>
        <p:spPr bwMode="auto">
          <a:xfrm>
            <a:off x="983062" y="4920442"/>
            <a:ext cx="314189" cy="261610"/>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EDMAC</a:t>
            </a:r>
          </a:p>
          <a:p>
            <a:pPr algn="ctr"/>
            <a:r>
              <a:rPr lang="en-US" sz="800" dirty="0">
                <a:latin typeface="Calibri" pitchFamily="34" charset="0"/>
              </a:rPr>
              <a:t>CEW  </a:t>
            </a:r>
            <a:r>
              <a:rPr lang="en-US" sz="900" dirty="0">
                <a:latin typeface="Calibri" pitchFamily="34" charset="0"/>
              </a:rPr>
              <a:t>6</a:t>
            </a:r>
          </a:p>
        </p:txBody>
      </p:sp>
      <p:cxnSp>
        <p:nvCxnSpPr>
          <p:cNvPr id="175" name="Straight Connector 174"/>
          <p:cNvCxnSpPr/>
          <p:nvPr/>
        </p:nvCxnSpPr>
        <p:spPr>
          <a:xfrm>
            <a:off x="254625" y="4932000"/>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48"/>
          <p:cNvSpPr txBox="1">
            <a:spLocks noChangeArrowheads="1"/>
          </p:cNvSpPr>
          <p:nvPr/>
        </p:nvSpPr>
        <p:spPr bwMode="auto">
          <a:xfrm>
            <a:off x="1784880" y="5006833"/>
            <a:ext cx="298159" cy="261610"/>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ASHLE</a:t>
            </a:r>
          </a:p>
          <a:p>
            <a:pPr algn="ctr"/>
            <a:r>
              <a:rPr lang="en-US" sz="800" dirty="0">
                <a:latin typeface="Calibri" pitchFamily="34" charset="0"/>
              </a:rPr>
              <a:t>CEW  </a:t>
            </a:r>
            <a:r>
              <a:rPr lang="en-US" sz="900" dirty="0">
                <a:latin typeface="Calibri" pitchFamily="34" charset="0"/>
              </a:rPr>
              <a:t>3</a:t>
            </a:r>
          </a:p>
        </p:txBody>
      </p:sp>
      <p:sp>
        <p:nvSpPr>
          <p:cNvPr id="271" name="TextBox 270"/>
          <p:cNvSpPr txBox="1"/>
          <p:nvPr/>
        </p:nvSpPr>
        <p:spPr>
          <a:xfrm>
            <a:off x="2543924" y="5059911"/>
            <a:ext cx="384721" cy="261610"/>
          </a:xfrm>
          <a:prstGeom prst="rect">
            <a:avLst/>
          </a:prstGeom>
          <a:noFill/>
        </p:spPr>
        <p:txBody>
          <a:bodyPr wrap="none" lIns="0" tIns="0" rIns="0" bIns="0">
            <a:spAutoFit/>
          </a:bodyPr>
          <a:lstStyle/>
          <a:p>
            <a:pPr algn="ctr">
              <a:defRPr/>
            </a:pPr>
            <a:r>
              <a:rPr lang="en-US" sz="800" dirty="0">
                <a:latin typeface="+mn-lt"/>
              </a:rPr>
              <a:t>LUKEE</a:t>
            </a:r>
          </a:p>
          <a:p>
            <a:pPr algn="ctr">
              <a:defRPr/>
            </a:pPr>
            <a:r>
              <a:rPr lang="en-US" sz="800" dirty="0">
                <a:latin typeface="+mn-lt"/>
              </a:rPr>
              <a:t>CEW  </a:t>
            </a:r>
            <a:r>
              <a:rPr lang="en-US" sz="900" dirty="0">
                <a:latin typeface="+mn-lt"/>
              </a:rPr>
              <a:t>0.4</a:t>
            </a:r>
          </a:p>
        </p:txBody>
      </p:sp>
      <p:sp>
        <p:nvSpPr>
          <p:cNvPr id="273" name="TextBox 48"/>
          <p:cNvSpPr txBox="1">
            <a:spLocks noChangeArrowheads="1"/>
          </p:cNvSpPr>
          <p:nvPr/>
        </p:nvSpPr>
        <p:spPr bwMode="auto">
          <a:xfrm>
            <a:off x="2903212" y="4965954"/>
            <a:ext cx="344645" cy="12311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VORTAC</a:t>
            </a:r>
          </a:p>
        </p:txBody>
      </p:sp>
      <p:cxnSp>
        <p:nvCxnSpPr>
          <p:cNvPr id="275" name="Straight Connector 274"/>
          <p:cNvCxnSpPr/>
          <p:nvPr/>
        </p:nvCxnSpPr>
        <p:spPr>
          <a:xfrm flipV="1">
            <a:off x="3070754" y="5089065"/>
            <a:ext cx="1780" cy="692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2786810" y="577126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003495" y="577766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223377" y="5771266"/>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979485" y="5785287"/>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xtBox 38"/>
          <p:cNvSpPr txBox="1">
            <a:spLocks noChangeArrowheads="1"/>
          </p:cNvSpPr>
          <p:nvPr/>
        </p:nvSpPr>
        <p:spPr bwMode="auto">
          <a:xfrm>
            <a:off x="289478" y="4997658"/>
            <a:ext cx="179536"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dirty="0">
                <a:latin typeface="Calibri" pitchFamily="34" charset="0"/>
              </a:rPr>
              <a:t>1700</a:t>
            </a:r>
          </a:p>
        </p:txBody>
      </p:sp>
      <p:cxnSp>
        <p:nvCxnSpPr>
          <p:cNvPr id="284" name="Straight Connector 283"/>
          <p:cNvCxnSpPr/>
          <p:nvPr/>
        </p:nvCxnSpPr>
        <p:spPr>
          <a:xfrm>
            <a:off x="289478" y="5003111"/>
            <a:ext cx="179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38"/>
          <p:cNvSpPr txBox="1">
            <a:spLocks noChangeArrowheads="1"/>
          </p:cNvSpPr>
          <p:nvPr/>
        </p:nvSpPr>
        <p:spPr bwMode="auto">
          <a:xfrm>
            <a:off x="572672" y="5074585"/>
            <a:ext cx="199725" cy="123111"/>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800" dirty="0">
                <a:latin typeface="Calibri" pitchFamily="34" charset="0"/>
              </a:rPr>
              <a:t>175°</a:t>
            </a:r>
          </a:p>
        </p:txBody>
      </p:sp>
      <p:sp>
        <p:nvSpPr>
          <p:cNvPr id="286" name="TextBox 38"/>
          <p:cNvSpPr txBox="1">
            <a:spLocks noChangeArrowheads="1"/>
          </p:cNvSpPr>
          <p:nvPr/>
        </p:nvSpPr>
        <p:spPr bwMode="auto">
          <a:xfrm>
            <a:off x="574795" y="5214106"/>
            <a:ext cx="195566"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355°</a:t>
            </a:r>
          </a:p>
        </p:txBody>
      </p:sp>
      <p:cxnSp>
        <p:nvCxnSpPr>
          <p:cNvPr id="287" name="Straight Arrow Connector 286"/>
          <p:cNvCxnSpPr/>
          <p:nvPr/>
        </p:nvCxnSpPr>
        <p:spPr>
          <a:xfrm flipV="1">
            <a:off x="395866" y="5272227"/>
            <a:ext cx="150257" cy="49"/>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flipH="1" flipV="1">
            <a:off x="783994" y="5138251"/>
            <a:ext cx="168396" cy="280"/>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372735" y="5198189"/>
            <a:ext cx="836472" cy="5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209207" y="5201999"/>
            <a:ext cx="1571448" cy="4653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2003027" y="5291923"/>
            <a:ext cx="1944" cy="4871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1951145" y="5382222"/>
            <a:ext cx="101675" cy="106455"/>
            <a:chOff x="2251953" y="5573949"/>
            <a:chExt cx="101675" cy="106455"/>
          </a:xfrm>
        </p:grpSpPr>
        <p:sp>
          <p:nvSpPr>
            <p:cNvPr id="302" name="Rectangle 301"/>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8"/>
            <p:cNvGrpSpPr/>
            <p:nvPr/>
          </p:nvGrpSpPr>
          <p:grpSpPr>
            <a:xfrm rot="2700000">
              <a:off x="2262188" y="5588964"/>
              <a:ext cx="91440" cy="91440"/>
              <a:chOff x="5678681" y="2037904"/>
              <a:chExt cx="319348" cy="319348"/>
            </a:xfrm>
            <a:solidFill>
              <a:schemeClr val="tx1"/>
            </a:solidFill>
          </p:grpSpPr>
          <p:grpSp>
            <p:nvGrpSpPr>
              <p:cNvPr id="304" name="Group 304"/>
              <p:cNvGrpSpPr/>
              <p:nvPr/>
            </p:nvGrpSpPr>
            <p:grpSpPr>
              <a:xfrm>
                <a:off x="5800007" y="2037904"/>
                <a:ext cx="72341" cy="319348"/>
                <a:chOff x="5800007" y="2037904"/>
                <a:chExt cx="72341" cy="319348"/>
              </a:xfrm>
              <a:grpFill/>
            </p:grpSpPr>
            <p:sp>
              <p:nvSpPr>
                <p:cNvPr id="308" name="Isosceles Triangle 307"/>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9" name="Isosceles Triangle 308"/>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305" name="Group 305"/>
              <p:cNvGrpSpPr/>
              <p:nvPr/>
            </p:nvGrpSpPr>
            <p:grpSpPr>
              <a:xfrm rot="5400000">
                <a:off x="5802184" y="2043348"/>
                <a:ext cx="72341" cy="319348"/>
                <a:chOff x="5800007" y="2037904"/>
                <a:chExt cx="72341" cy="319348"/>
              </a:xfrm>
              <a:grpFill/>
            </p:grpSpPr>
            <p:sp>
              <p:nvSpPr>
                <p:cNvPr id="306" name="Isosceles Triangle 305"/>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7" name="Isosceles Triangle 306"/>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cxnSp>
        <p:nvCxnSpPr>
          <p:cNvPr id="311" name="Straight Arrow Connector 310"/>
          <p:cNvCxnSpPr/>
          <p:nvPr/>
        </p:nvCxnSpPr>
        <p:spPr>
          <a:xfrm>
            <a:off x="1209207" y="5201999"/>
            <a:ext cx="557988" cy="16815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14" name="TextBox 38"/>
          <p:cNvSpPr txBox="1">
            <a:spLocks noChangeArrowheads="1"/>
          </p:cNvSpPr>
          <p:nvPr/>
        </p:nvSpPr>
        <p:spPr bwMode="auto">
          <a:xfrm rot="1016019">
            <a:off x="1393330" y="5207126"/>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175°</a:t>
            </a:r>
          </a:p>
        </p:txBody>
      </p:sp>
      <p:sp>
        <p:nvSpPr>
          <p:cNvPr id="315" name="TextBox 38"/>
          <p:cNvSpPr txBox="1">
            <a:spLocks noChangeArrowheads="1"/>
          </p:cNvSpPr>
          <p:nvPr/>
        </p:nvSpPr>
        <p:spPr bwMode="auto">
          <a:xfrm>
            <a:off x="1737278" y="5435808"/>
            <a:ext cx="179536"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dirty="0">
                <a:latin typeface="Calibri" pitchFamily="34" charset="0"/>
              </a:rPr>
              <a:t>1200</a:t>
            </a:r>
          </a:p>
        </p:txBody>
      </p:sp>
      <p:cxnSp>
        <p:nvCxnSpPr>
          <p:cNvPr id="317" name="Straight Connector 316"/>
          <p:cNvCxnSpPr/>
          <p:nvPr/>
        </p:nvCxnSpPr>
        <p:spPr>
          <a:xfrm>
            <a:off x="1229161" y="5835237"/>
            <a:ext cx="768786" cy="0"/>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18" name="TextBox 38"/>
          <p:cNvSpPr txBox="1">
            <a:spLocks noChangeArrowheads="1"/>
          </p:cNvSpPr>
          <p:nvPr/>
        </p:nvSpPr>
        <p:spPr bwMode="auto">
          <a:xfrm>
            <a:off x="1495791" y="5781376"/>
            <a:ext cx="214254"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3 NM</a:t>
            </a:r>
          </a:p>
        </p:txBody>
      </p:sp>
      <p:cxnSp>
        <p:nvCxnSpPr>
          <p:cNvPr id="320" name="Straight Connector 319"/>
          <p:cNvCxnSpPr/>
          <p:nvPr/>
        </p:nvCxnSpPr>
        <p:spPr>
          <a:xfrm>
            <a:off x="2007352" y="5835237"/>
            <a:ext cx="775684" cy="0"/>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21" name="TextBox 38"/>
          <p:cNvSpPr txBox="1">
            <a:spLocks noChangeArrowheads="1"/>
          </p:cNvSpPr>
          <p:nvPr/>
        </p:nvSpPr>
        <p:spPr bwMode="auto">
          <a:xfrm>
            <a:off x="2278270" y="5781376"/>
            <a:ext cx="267702"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2.6 NM</a:t>
            </a:r>
          </a:p>
        </p:txBody>
      </p:sp>
      <p:sp>
        <p:nvSpPr>
          <p:cNvPr id="206" name="Rectangle 205"/>
          <p:cNvSpPr/>
          <p:nvPr/>
        </p:nvSpPr>
        <p:spPr>
          <a:xfrm>
            <a:off x="1739448" y="1134598"/>
            <a:ext cx="1054666" cy="312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Flowchart: Delay 244"/>
          <p:cNvSpPr/>
          <p:nvPr/>
        </p:nvSpPr>
        <p:spPr>
          <a:xfrm>
            <a:off x="1858394" y="4207465"/>
            <a:ext cx="107805"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Flowchart: Delay 245"/>
          <p:cNvSpPr/>
          <p:nvPr/>
        </p:nvSpPr>
        <p:spPr>
          <a:xfrm>
            <a:off x="2240815" y="2181480"/>
            <a:ext cx="118585"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Delay 246"/>
          <p:cNvSpPr/>
          <p:nvPr/>
        </p:nvSpPr>
        <p:spPr>
          <a:xfrm>
            <a:off x="1212677" y="5054699"/>
            <a:ext cx="107805"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Flowchart: Delay 247"/>
          <p:cNvSpPr/>
          <p:nvPr/>
        </p:nvSpPr>
        <p:spPr>
          <a:xfrm>
            <a:off x="2005718" y="5140110"/>
            <a:ext cx="107805"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Flowchart: Delay 248"/>
          <p:cNvSpPr/>
          <p:nvPr/>
        </p:nvSpPr>
        <p:spPr>
          <a:xfrm>
            <a:off x="2776734" y="5195434"/>
            <a:ext cx="166759" cy="11666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0" name="Straight Connector 249"/>
          <p:cNvCxnSpPr/>
          <p:nvPr/>
        </p:nvCxnSpPr>
        <p:spPr>
          <a:xfrm>
            <a:off x="289478" y="5095986"/>
            <a:ext cx="179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742403" y="5538871"/>
            <a:ext cx="1737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783513" y="5403488"/>
            <a:ext cx="473868" cy="272121"/>
          </a:xfrm>
          <a:custGeom>
            <a:avLst/>
            <a:gdLst>
              <a:gd name="connsiteX0" fmla="*/ 0 w 473868"/>
              <a:gd name="connsiteY0" fmla="*/ 261937 h 276225"/>
              <a:gd name="connsiteX1" fmla="*/ 147637 w 473868"/>
              <a:gd name="connsiteY1" fmla="*/ 276225 h 276225"/>
              <a:gd name="connsiteX2" fmla="*/ 273843 w 473868"/>
              <a:gd name="connsiteY2" fmla="*/ 269081 h 276225"/>
              <a:gd name="connsiteX3" fmla="*/ 383381 w 473868"/>
              <a:gd name="connsiteY3" fmla="*/ 219075 h 276225"/>
              <a:gd name="connsiteX4" fmla="*/ 447675 w 473868"/>
              <a:gd name="connsiteY4" fmla="*/ 119062 h 276225"/>
              <a:gd name="connsiteX5" fmla="*/ 473868 w 473868"/>
              <a:gd name="connsiteY5"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69081"/>
              <a:gd name="connsiteX1" fmla="*/ 273843 w 473868"/>
              <a:gd name="connsiteY1" fmla="*/ 269081 h 269081"/>
              <a:gd name="connsiteX2" fmla="*/ 447675 w 473868"/>
              <a:gd name="connsiteY2" fmla="*/ 119062 h 269081"/>
              <a:gd name="connsiteX3" fmla="*/ 473868 w 473868"/>
              <a:gd name="connsiteY3" fmla="*/ 0 h 269081"/>
              <a:gd name="connsiteX0" fmla="*/ 0 w 473868"/>
              <a:gd name="connsiteY0" fmla="*/ 261937 h 274347"/>
              <a:gd name="connsiteX1" fmla="*/ 273843 w 473868"/>
              <a:gd name="connsiteY1" fmla="*/ 269081 h 274347"/>
              <a:gd name="connsiteX2" fmla="*/ 447675 w 473868"/>
              <a:gd name="connsiteY2" fmla="*/ 119062 h 274347"/>
              <a:gd name="connsiteX3" fmla="*/ 473868 w 473868"/>
              <a:gd name="connsiteY3" fmla="*/ 0 h 274347"/>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2121"/>
              <a:gd name="connsiteX1" fmla="*/ 307181 w 473868"/>
              <a:gd name="connsiteY1" fmla="*/ 257175 h 272121"/>
              <a:gd name="connsiteX2" fmla="*/ 447675 w 473868"/>
              <a:gd name="connsiteY2" fmla="*/ 119062 h 272121"/>
              <a:gd name="connsiteX3" fmla="*/ 473868 w 473868"/>
              <a:gd name="connsiteY3" fmla="*/ 0 h 272121"/>
            </a:gdLst>
            <a:ahLst/>
            <a:cxnLst>
              <a:cxn ang="0">
                <a:pos x="connsiteX0" y="connsiteY0"/>
              </a:cxn>
              <a:cxn ang="0">
                <a:pos x="connsiteX1" y="connsiteY1"/>
              </a:cxn>
              <a:cxn ang="0">
                <a:pos x="connsiteX2" y="connsiteY2"/>
              </a:cxn>
              <a:cxn ang="0">
                <a:pos x="connsiteX3" y="connsiteY3"/>
              </a:cxn>
            </a:cxnLst>
            <a:rect l="l" t="t" r="r" b="b"/>
            <a:pathLst>
              <a:path w="473868" h="272121">
                <a:moveTo>
                  <a:pt x="0" y="261937"/>
                </a:moveTo>
                <a:cubicBezTo>
                  <a:pt x="93662" y="276224"/>
                  <a:pt x="208756" y="276226"/>
                  <a:pt x="307181" y="257175"/>
                </a:cubicBezTo>
                <a:cubicBezTo>
                  <a:pt x="393700" y="214313"/>
                  <a:pt x="411162" y="185736"/>
                  <a:pt x="447675" y="119062"/>
                </a:cubicBezTo>
                <a:lnTo>
                  <a:pt x="473868" y="0"/>
                </a:lnTo>
              </a:path>
            </a:pathLst>
          </a:custGeom>
          <a:noFill/>
          <a:ln w="9525">
            <a:solidFill>
              <a:schemeClr val="tx1"/>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08" y="4498337"/>
            <a:ext cx="1055925" cy="189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6" name="TextBox 123"/>
          <p:cNvSpPr txBox="1">
            <a:spLocks noChangeArrowheads="1"/>
          </p:cNvSpPr>
          <p:nvPr/>
        </p:nvSpPr>
        <p:spPr bwMode="auto">
          <a:xfrm>
            <a:off x="3383208" y="4496765"/>
            <a:ext cx="436561" cy="106655"/>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 ELEV   215</a:t>
            </a:r>
          </a:p>
        </p:txBody>
      </p:sp>
      <p:sp>
        <p:nvSpPr>
          <p:cNvPr id="90" name="Rectangle 89"/>
          <p:cNvSpPr/>
          <p:nvPr/>
        </p:nvSpPr>
        <p:spPr>
          <a:xfrm>
            <a:off x="3382179" y="4493850"/>
            <a:ext cx="1056954" cy="190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216" name="Rectangle 215"/>
          <p:cNvSpPr/>
          <p:nvPr/>
        </p:nvSpPr>
        <p:spPr>
          <a:xfrm>
            <a:off x="455833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246" y="1660589"/>
            <a:ext cx="1981477" cy="451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859" y="683850"/>
            <a:ext cx="1018512" cy="7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 name="TextBox 260"/>
          <p:cNvSpPr txBox="1"/>
          <p:nvPr/>
        </p:nvSpPr>
        <p:spPr>
          <a:xfrm>
            <a:off x="5292167" y="150283"/>
            <a:ext cx="3085204" cy="276999"/>
          </a:xfrm>
          <a:prstGeom prst="rect">
            <a:avLst/>
          </a:prstGeom>
          <a:noFill/>
        </p:spPr>
        <p:txBody>
          <a:bodyPr wrap="none" rtlCol="0">
            <a:spAutoFit/>
          </a:bodyPr>
          <a:lstStyle/>
          <a:p>
            <a:r>
              <a:rPr lang="en-US" sz="1200" dirty="0"/>
              <a:t>KLN-900 Manual Waypoint Creation Guide</a:t>
            </a:r>
          </a:p>
        </p:txBody>
      </p:sp>
      <p:sp>
        <p:nvSpPr>
          <p:cNvPr id="265" name="TextBox 264"/>
          <p:cNvSpPr txBox="1"/>
          <p:nvPr/>
        </p:nvSpPr>
        <p:spPr>
          <a:xfrm>
            <a:off x="2189925" y="6501987"/>
            <a:ext cx="240772"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5</a:t>
            </a:r>
          </a:p>
        </p:txBody>
      </p:sp>
      <p:sp>
        <p:nvSpPr>
          <p:cNvPr id="266" name="TextBox 265"/>
          <p:cNvSpPr txBox="1"/>
          <p:nvPr/>
        </p:nvSpPr>
        <p:spPr>
          <a:xfrm>
            <a:off x="6686552" y="6501932"/>
            <a:ext cx="296876"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23</a:t>
            </a:r>
          </a:p>
        </p:txBody>
      </p:sp>
      <p:sp>
        <p:nvSpPr>
          <p:cNvPr id="2" name="TextBox 1"/>
          <p:cNvSpPr txBox="1"/>
          <p:nvPr/>
        </p:nvSpPr>
        <p:spPr>
          <a:xfrm>
            <a:off x="5181054" y="2158094"/>
            <a:ext cx="218008" cy="76944"/>
          </a:xfrm>
          <a:prstGeom prst="rect">
            <a:avLst/>
          </a:prstGeom>
          <a:solidFill>
            <a:schemeClr val="tx1"/>
          </a:solidFill>
        </p:spPr>
        <p:txBody>
          <a:bodyPr wrap="none" lIns="0" tIns="0" rIns="0" bIns="0" rtlCol="0">
            <a:spAutoFit/>
          </a:bodyPr>
          <a:lstStyle/>
          <a:p>
            <a:r>
              <a:rPr lang="en-US" sz="500" b="1" dirty="0">
                <a:solidFill>
                  <a:schemeClr val="bg1"/>
                </a:solidFill>
              </a:rPr>
              <a:t> CRSR </a:t>
            </a:r>
          </a:p>
        </p:txBody>
      </p:sp>
      <p:sp>
        <p:nvSpPr>
          <p:cNvPr id="268" name="TextBox 267"/>
          <p:cNvSpPr txBox="1"/>
          <p:nvPr/>
        </p:nvSpPr>
        <p:spPr>
          <a:xfrm>
            <a:off x="5235556" y="2668785"/>
            <a:ext cx="163506" cy="76944"/>
          </a:xfrm>
          <a:prstGeom prst="rect">
            <a:avLst/>
          </a:prstGeom>
          <a:solidFill>
            <a:schemeClr val="tx1"/>
          </a:solidFill>
        </p:spPr>
        <p:txBody>
          <a:bodyPr wrap="none" lIns="0" tIns="0" rIns="0" bIns="0" rtlCol="0">
            <a:spAutoFit/>
          </a:bodyPr>
          <a:lstStyle/>
          <a:p>
            <a:r>
              <a:rPr lang="en-US" sz="500" b="1" dirty="0">
                <a:solidFill>
                  <a:schemeClr val="bg1"/>
                </a:solidFill>
              </a:rPr>
              <a:t> ENT </a:t>
            </a:r>
          </a:p>
        </p:txBody>
      </p:sp>
      <p:sp>
        <p:nvSpPr>
          <p:cNvPr id="270" name="TextBox 269"/>
          <p:cNvSpPr txBox="1"/>
          <p:nvPr/>
        </p:nvSpPr>
        <p:spPr>
          <a:xfrm>
            <a:off x="4949806" y="3962772"/>
            <a:ext cx="163506" cy="76944"/>
          </a:xfrm>
          <a:prstGeom prst="rect">
            <a:avLst/>
          </a:prstGeom>
          <a:solidFill>
            <a:schemeClr val="tx1"/>
          </a:solidFill>
        </p:spPr>
        <p:txBody>
          <a:bodyPr wrap="none" lIns="0" tIns="0" rIns="0" bIns="0" rtlCol="0">
            <a:spAutoFit/>
          </a:bodyPr>
          <a:lstStyle/>
          <a:p>
            <a:r>
              <a:rPr lang="en-US" sz="500" b="1" dirty="0">
                <a:solidFill>
                  <a:schemeClr val="bg1"/>
                </a:solidFill>
              </a:rPr>
              <a:t> ENT </a:t>
            </a:r>
          </a:p>
        </p:txBody>
      </p:sp>
      <p:sp>
        <p:nvSpPr>
          <p:cNvPr id="272" name="TextBox 271"/>
          <p:cNvSpPr txBox="1"/>
          <p:nvPr/>
        </p:nvSpPr>
        <p:spPr>
          <a:xfrm>
            <a:off x="4952989" y="4224885"/>
            <a:ext cx="163506" cy="76944"/>
          </a:xfrm>
          <a:prstGeom prst="rect">
            <a:avLst/>
          </a:prstGeom>
          <a:solidFill>
            <a:schemeClr val="tx1"/>
          </a:solidFill>
        </p:spPr>
        <p:txBody>
          <a:bodyPr wrap="none" lIns="0" tIns="0" rIns="0" bIns="0" rtlCol="0">
            <a:spAutoFit/>
          </a:bodyPr>
          <a:lstStyle/>
          <a:p>
            <a:r>
              <a:rPr lang="en-US" sz="500" b="1" dirty="0">
                <a:solidFill>
                  <a:schemeClr val="bg1"/>
                </a:solidFill>
              </a:rPr>
              <a:t> ENT </a:t>
            </a:r>
          </a:p>
        </p:txBody>
      </p:sp>
      <p:sp>
        <p:nvSpPr>
          <p:cNvPr id="274" name="TextBox 273"/>
          <p:cNvSpPr txBox="1"/>
          <p:nvPr/>
        </p:nvSpPr>
        <p:spPr>
          <a:xfrm>
            <a:off x="4987896" y="4915915"/>
            <a:ext cx="163506" cy="76944"/>
          </a:xfrm>
          <a:prstGeom prst="rect">
            <a:avLst/>
          </a:prstGeom>
          <a:solidFill>
            <a:schemeClr val="tx1"/>
          </a:solidFill>
        </p:spPr>
        <p:txBody>
          <a:bodyPr wrap="none" lIns="0" tIns="0" rIns="0" bIns="0" rtlCol="0">
            <a:spAutoFit/>
          </a:bodyPr>
          <a:lstStyle/>
          <a:p>
            <a:r>
              <a:rPr lang="en-US" sz="500" b="1" dirty="0">
                <a:solidFill>
                  <a:schemeClr val="bg1"/>
                </a:solidFill>
              </a:rPr>
              <a:t> ENT </a:t>
            </a:r>
          </a:p>
        </p:txBody>
      </p:sp>
      <p:sp>
        <p:nvSpPr>
          <p:cNvPr id="276" name="TextBox 275"/>
          <p:cNvSpPr txBox="1"/>
          <p:nvPr/>
        </p:nvSpPr>
        <p:spPr>
          <a:xfrm>
            <a:off x="4987896" y="5519347"/>
            <a:ext cx="163506" cy="76944"/>
          </a:xfrm>
          <a:prstGeom prst="rect">
            <a:avLst/>
          </a:prstGeom>
          <a:solidFill>
            <a:schemeClr val="tx1"/>
          </a:solidFill>
        </p:spPr>
        <p:txBody>
          <a:bodyPr wrap="none" lIns="0" tIns="0" rIns="0" bIns="0" rtlCol="0">
            <a:spAutoFit/>
          </a:bodyPr>
          <a:lstStyle/>
          <a:p>
            <a:r>
              <a:rPr lang="en-US" sz="500" b="1" dirty="0">
                <a:solidFill>
                  <a:schemeClr val="bg1"/>
                </a:solidFill>
              </a:rPr>
              <a:t> ENT </a:t>
            </a:r>
          </a:p>
        </p:txBody>
      </p:sp>
      <p:grpSp>
        <p:nvGrpSpPr>
          <p:cNvPr id="277" name="Group 276"/>
          <p:cNvGrpSpPr/>
          <p:nvPr/>
        </p:nvGrpSpPr>
        <p:grpSpPr>
          <a:xfrm>
            <a:off x="1892406" y="4532222"/>
            <a:ext cx="92974" cy="264265"/>
            <a:chOff x="7906840" y="2775731"/>
            <a:chExt cx="92974" cy="255644"/>
          </a:xfrm>
        </p:grpSpPr>
        <p:sp>
          <p:nvSpPr>
            <p:cNvPr id="278" name="TextBox 277"/>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89" name="TextBox 288"/>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91" name="TextBox 290"/>
            <p:cNvSpPr txBox="1"/>
            <p:nvPr/>
          </p:nvSpPr>
          <p:spPr>
            <a:xfrm>
              <a:off x="7908089" y="2969820"/>
              <a:ext cx="86563" cy="61555"/>
            </a:xfrm>
            <a:prstGeom prst="rect">
              <a:avLst/>
            </a:prstGeom>
            <a:noFill/>
          </p:spPr>
          <p:txBody>
            <a:bodyPr wrap="none" lIns="0" tIns="0" rIns="0" bIns="0" rtlCol="0">
              <a:spAutoFit/>
            </a:bodyPr>
            <a:lstStyle/>
            <a:p>
              <a:pPr algn="ctr"/>
              <a:r>
                <a:rPr lang="en-US" sz="400" dirty="0"/>
                <a:t>512</a:t>
              </a:r>
            </a:p>
          </p:txBody>
        </p:sp>
      </p:grpSp>
      <p:grpSp>
        <p:nvGrpSpPr>
          <p:cNvPr id="292" name="Group 291"/>
          <p:cNvGrpSpPr/>
          <p:nvPr/>
        </p:nvGrpSpPr>
        <p:grpSpPr>
          <a:xfrm>
            <a:off x="2459454" y="4502614"/>
            <a:ext cx="92974" cy="255644"/>
            <a:chOff x="7906840" y="2775731"/>
            <a:chExt cx="92974" cy="255644"/>
          </a:xfrm>
        </p:grpSpPr>
        <p:sp>
          <p:nvSpPr>
            <p:cNvPr id="293" name="TextBox 292"/>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94" name="TextBox 293"/>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95" name="TextBox 294"/>
            <p:cNvSpPr txBox="1"/>
            <p:nvPr/>
          </p:nvSpPr>
          <p:spPr>
            <a:xfrm>
              <a:off x="7908089" y="2969820"/>
              <a:ext cx="86563" cy="61555"/>
            </a:xfrm>
            <a:prstGeom prst="rect">
              <a:avLst/>
            </a:prstGeom>
            <a:noFill/>
          </p:spPr>
          <p:txBody>
            <a:bodyPr wrap="none" lIns="0" tIns="0" rIns="0" bIns="0" rtlCol="0">
              <a:spAutoFit/>
            </a:bodyPr>
            <a:lstStyle/>
            <a:p>
              <a:pPr algn="ctr"/>
              <a:r>
                <a:rPr lang="en-US" sz="400" dirty="0"/>
                <a:t>462</a:t>
              </a:r>
            </a:p>
          </p:txBody>
        </p:sp>
      </p:grpSp>
      <p:grpSp>
        <p:nvGrpSpPr>
          <p:cNvPr id="296" name="Group 295"/>
          <p:cNvGrpSpPr/>
          <p:nvPr/>
        </p:nvGrpSpPr>
        <p:grpSpPr>
          <a:xfrm>
            <a:off x="1584936" y="3301759"/>
            <a:ext cx="115984" cy="247431"/>
            <a:chOff x="2337311" y="4035070"/>
            <a:chExt cx="115984" cy="247431"/>
          </a:xfrm>
        </p:grpSpPr>
        <p:grpSp>
          <p:nvGrpSpPr>
            <p:cNvPr id="297" name="Group 296"/>
            <p:cNvGrpSpPr/>
            <p:nvPr/>
          </p:nvGrpSpPr>
          <p:grpSpPr>
            <a:xfrm>
              <a:off x="2337311" y="4035070"/>
              <a:ext cx="114578" cy="246603"/>
              <a:chOff x="2337311" y="4035070"/>
              <a:chExt cx="114578" cy="246603"/>
            </a:xfrm>
          </p:grpSpPr>
          <p:sp>
            <p:nvSpPr>
              <p:cNvPr id="300" name="TextBox 299"/>
              <p:cNvSpPr txBox="1"/>
              <p:nvPr/>
            </p:nvSpPr>
            <p:spPr>
              <a:xfrm>
                <a:off x="2358915" y="4035070"/>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10" name="TextBox 309"/>
              <p:cNvSpPr txBox="1"/>
              <p:nvPr/>
            </p:nvSpPr>
            <p:spPr>
              <a:xfrm>
                <a:off x="2372852" y="4085417"/>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312" name="TextBox 311"/>
              <p:cNvSpPr txBox="1"/>
              <p:nvPr/>
            </p:nvSpPr>
            <p:spPr>
              <a:xfrm>
                <a:off x="2337311" y="4035452"/>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grpSp>
        <p:sp>
          <p:nvSpPr>
            <p:cNvPr id="298" name="TextBox 297"/>
            <p:cNvSpPr txBox="1"/>
            <p:nvPr/>
          </p:nvSpPr>
          <p:spPr>
            <a:xfrm>
              <a:off x="2352305" y="4220946"/>
              <a:ext cx="100990" cy="61555"/>
            </a:xfrm>
            <a:prstGeom prst="rect">
              <a:avLst/>
            </a:prstGeom>
            <a:noFill/>
          </p:spPr>
          <p:txBody>
            <a:bodyPr wrap="none" lIns="0" tIns="0" rIns="0" bIns="0" rtlCol="0">
              <a:spAutoFit/>
            </a:bodyPr>
            <a:lstStyle/>
            <a:p>
              <a:pPr algn="ctr"/>
              <a:r>
                <a:rPr lang="en-US" sz="400" dirty="0"/>
                <a:t>616 </a:t>
              </a:r>
            </a:p>
          </p:txBody>
        </p:sp>
      </p:grpSp>
      <p:grpSp>
        <p:nvGrpSpPr>
          <p:cNvPr id="313" name="Group 312"/>
          <p:cNvGrpSpPr/>
          <p:nvPr/>
        </p:nvGrpSpPr>
        <p:grpSpPr>
          <a:xfrm>
            <a:off x="956605" y="1475969"/>
            <a:ext cx="115417" cy="255644"/>
            <a:chOff x="7893662" y="2775731"/>
            <a:chExt cx="115417" cy="255644"/>
          </a:xfrm>
        </p:grpSpPr>
        <p:sp>
          <p:nvSpPr>
            <p:cNvPr id="316" name="TextBox 315"/>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19" name="TextBox 318"/>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22" name="TextBox 321"/>
            <p:cNvSpPr txBox="1"/>
            <p:nvPr/>
          </p:nvSpPr>
          <p:spPr>
            <a:xfrm>
              <a:off x="7893662" y="2969820"/>
              <a:ext cx="115417" cy="61555"/>
            </a:xfrm>
            <a:prstGeom prst="rect">
              <a:avLst/>
            </a:prstGeom>
            <a:noFill/>
          </p:spPr>
          <p:txBody>
            <a:bodyPr wrap="none" lIns="0" tIns="0" rIns="0" bIns="0" rtlCol="0">
              <a:spAutoFit/>
            </a:bodyPr>
            <a:lstStyle/>
            <a:p>
              <a:pPr algn="ctr"/>
              <a:r>
                <a:rPr lang="en-US" sz="400" dirty="0"/>
                <a:t>1249</a:t>
              </a:r>
            </a:p>
          </p:txBody>
        </p:sp>
      </p:grpSp>
      <p:grpSp>
        <p:nvGrpSpPr>
          <p:cNvPr id="323" name="Group 322"/>
          <p:cNvGrpSpPr/>
          <p:nvPr/>
        </p:nvGrpSpPr>
        <p:grpSpPr>
          <a:xfrm>
            <a:off x="1067987" y="1560652"/>
            <a:ext cx="92974" cy="255644"/>
            <a:chOff x="7906840" y="2775731"/>
            <a:chExt cx="92974" cy="255644"/>
          </a:xfrm>
        </p:grpSpPr>
        <p:sp>
          <p:nvSpPr>
            <p:cNvPr id="324" name="TextBox 323"/>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25" name="TextBox 324"/>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26" name="TextBox 325"/>
            <p:cNvSpPr txBox="1"/>
            <p:nvPr/>
          </p:nvSpPr>
          <p:spPr>
            <a:xfrm>
              <a:off x="7908089" y="2969820"/>
              <a:ext cx="86563" cy="61555"/>
            </a:xfrm>
            <a:prstGeom prst="rect">
              <a:avLst/>
            </a:prstGeom>
            <a:noFill/>
          </p:spPr>
          <p:txBody>
            <a:bodyPr wrap="none" lIns="0" tIns="0" rIns="0" bIns="0" rtlCol="0">
              <a:spAutoFit/>
            </a:bodyPr>
            <a:lstStyle/>
            <a:p>
              <a:pPr algn="ctr"/>
              <a:r>
                <a:rPr lang="en-US" sz="400" dirty="0" smtClean="0"/>
                <a:t>844</a:t>
              </a:r>
              <a:endParaRPr lang="en-US" sz="400" dirty="0"/>
            </a:p>
          </p:txBody>
        </p:sp>
      </p:grpSp>
      <p:sp>
        <p:nvSpPr>
          <p:cNvPr id="239" name="Freeform 238"/>
          <p:cNvSpPr/>
          <p:nvPr/>
        </p:nvSpPr>
        <p:spPr>
          <a:xfrm>
            <a:off x="2188322" y="3470359"/>
            <a:ext cx="1209492" cy="412260"/>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591868 w 914400"/>
              <a:gd name="connsiteY13" fmla="*/ 630305 h 1118678"/>
              <a:gd name="connsiteX14" fmla="*/ 712144 w 914400"/>
              <a:gd name="connsiteY14" fmla="*/ 0 h 1118678"/>
              <a:gd name="connsiteX15" fmla="*/ 540327 w 914400"/>
              <a:gd name="connsiteY15" fmla="*/ 630305 h 1118678"/>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642297 w 914400"/>
              <a:gd name="connsiteY13" fmla="*/ 630305 h 1118678"/>
              <a:gd name="connsiteX14" fmla="*/ 712144 w 914400"/>
              <a:gd name="connsiteY14" fmla="*/ 0 h 1118678"/>
              <a:gd name="connsiteX15" fmla="*/ 540327 w 914400"/>
              <a:gd name="connsiteY15" fmla="*/ 630305 h 1118678"/>
              <a:gd name="connsiteX0" fmla="*/ 541865 w 915938"/>
              <a:gd name="connsiteY0" fmla="*/ 630305 h 1118678"/>
              <a:gd name="connsiteX1" fmla="*/ 67780 w 915938"/>
              <a:gd name="connsiteY1" fmla="*/ 630305 h 1118678"/>
              <a:gd name="connsiteX2" fmla="*/ 21957 w 915938"/>
              <a:gd name="connsiteY2" fmla="*/ 644476 h 1118678"/>
              <a:gd name="connsiteX3" fmla="*/ 1538 w 915938"/>
              <a:gd name="connsiteY3" fmla="*/ 692651 h 1118678"/>
              <a:gd name="connsiteX4" fmla="*/ 1654 w 915938"/>
              <a:gd name="connsiteY4" fmla="*/ 878859 h 1118678"/>
              <a:gd name="connsiteX5" fmla="*/ 3269 w 915938"/>
              <a:gd name="connsiteY5" fmla="*/ 1070620 h 1118678"/>
              <a:gd name="connsiteX6" fmla="*/ 29482 w 915938"/>
              <a:gd name="connsiteY6" fmla="*/ 1111376 h 1118678"/>
              <a:gd name="connsiteX7" fmla="*/ 74274 w 915938"/>
              <a:gd name="connsiteY7" fmla="*/ 1118678 h 1118678"/>
              <a:gd name="connsiteX8" fmla="*/ 863983 w 915938"/>
              <a:gd name="connsiteY8" fmla="*/ 1118678 h 1118678"/>
              <a:gd name="connsiteX9" fmla="*/ 903400 w 915938"/>
              <a:gd name="connsiteY9" fmla="*/ 1101852 h 1118678"/>
              <a:gd name="connsiteX10" fmla="*/ 915938 w 915938"/>
              <a:gd name="connsiteY10" fmla="*/ 1068501 h 1118678"/>
              <a:gd name="connsiteX11" fmla="*/ 915938 w 915938"/>
              <a:gd name="connsiteY11" fmla="*/ 692224 h 1118678"/>
              <a:gd name="connsiteX12" fmla="*/ 901783 w 915938"/>
              <a:gd name="connsiteY12" fmla="*/ 646500 h 1118678"/>
              <a:gd name="connsiteX13" fmla="*/ 871982 w 915938"/>
              <a:gd name="connsiteY13" fmla="*/ 630306 h 1118678"/>
              <a:gd name="connsiteX14" fmla="*/ 643835 w 915938"/>
              <a:gd name="connsiteY14" fmla="*/ 630305 h 1118678"/>
              <a:gd name="connsiteX15" fmla="*/ 713682 w 915938"/>
              <a:gd name="connsiteY15" fmla="*/ 0 h 1118678"/>
              <a:gd name="connsiteX16" fmla="*/ 541865 w 915938"/>
              <a:gd name="connsiteY16" fmla="*/ 630305 h 1118678"/>
              <a:gd name="connsiteX0" fmla="*/ 755678 w 1129751"/>
              <a:gd name="connsiteY0" fmla="*/ 630305 h 1118678"/>
              <a:gd name="connsiteX1" fmla="*/ 281593 w 1129751"/>
              <a:gd name="connsiteY1" fmla="*/ 630305 h 1118678"/>
              <a:gd name="connsiteX2" fmla="*/ 235770 w 1129751"/>
              <a:gd name="connsiteY2" fmla="*/ 644476 h 1118678"/>
              <a:gd name="connsiteX3" fmla="*/ 215351 w 1129751"/>
              <a:gd name="connsiteY3" fmla="*/ 692651 h 1118678"/>
              <a:gd name="connsiteX4" fmla="*/ 0 w 1129751"/>
              <a:gd name="connsiteY4" fmla="*/ 860374 h 1118678"/>
              <a:gd name="connsiteX5" fmla="*/ 217082 w 1129751"/>
              <a:gd name="connsiteY5" fmla="*/ 1070620 h 1118678"/>
              <a:gd name="connsiteX6" fmla="*/ 243295 w 1129751"/>
              <a:gd name="connsiteY6" fmla="*/ 1111376 h 1118678"/>
              <a:gd name="connsiteX7" fmla="*/ 288087 w 1129751"/>
              <a:gd name="connsiteY7" fmla="*/ 1118678 h 1118678"/>
              <a:gd name="connsiteX8" fmla="*/ 1077796 w 1129751"/>
              <a:gd name="connsiteY8" fmla="*/ 1118678 h 1118678"/>
              <a:gd name="connsiteX9" fmla="*/ 1117213 w 1129751"/>
              <a:gd name="connsiteY9" fmla="*/ 1101852 h 1118678"/>
              <a:gd name="connsiteX10" fmla="*/ 1129751 w 1129751"/>
              <a:gd name="connsiteY10" fmla="*/ 1068501 h 1118678"/>
              <a:gd name="connsiteX11" fmla="*/ 1129751 w 1129751"/>
              <a:gd name="connsiteY11" fmla="*/ 692224 h 1118678"/>
              <a:gd name="connsiteX12" fmla="*/ 1115596 w 1129751"/>
              <a:gd name="connsiteY12" fmla="*/ 646500 h 1118678"/>
              <a:gd name="connsiteX13" fmla="*/ 1085795 w 1129751"/>
              <a:gd name="connsiteY13" fmla="*/ 630306 h 1118678"/>
              <a:gd name="connsiteX14" fmla="*/ 857648 w 1129751"/>
              <a:gd name="connsiteY14" fmla="*/ 630305 h 1118678"/>
              <a:gd name="connsiteX15" fmla="*/ 927495 w 1129751"/>
              <a:gd name="connsiteY15" fmla="*/ 0 h 1118678"/>
              <a:gd name="connsiteX16" fmla="*/ 755678 w 1129751"/>
              <a:gd name="connsiteY16" fmla="*/ 630305 h 1118678"/>
              <a:gd name="connsiteX0" fmla="*/ 755678 w 1129751"/>
              <a:gd name="connsiteY0" fmla="*/ 0 h 488373"/>
              <a:gd name="connsiteX1" fmla="*/ 281593 w 1129751"/>
              <a:gd name="connsiteY1" fmla="*/ 0 h 488373"/>
              <a:gd name="connsiteX2" fmla="*/ 235770 w 1129751"/>
              <a:gd name="connsiteY2" fmla="*/ 14171 h 488373"/>
              <a:gd name="connsiteX3" fmla="*/ 215351 w 1129751"/>
              <a:gd name="connsiteY3" fmla="*/ 62346 h 488373"/>
              <a:gd name="connsiteX4" fmla="*/ 0 w 1129751"/>
              <a:gd name="connsiteY4" fmla="*/ 230069 h 488373"/>
              <a:gd name="connsiteX5" fmla="*/ 217082 w 1129751"/>
              <a:gd name="connsiteY5" fmla="*/ 440315 h 488373"/>
              <a:gd name="connsiteX6" fmla="*/ 243295 w 1129751"/>
              <a:gd name="connsiteY6" fmla="*/ 481071 h 488373"/>
              <a:gd name="connsiteX7" fmla="*/ 288087 w 1129751"/>
              <a:gd name="connsiteY7" fmla="*/ 488373 h 488373"/>
              <a:gd name="connsiteX8" fmla="*/ 1077796 w 1129751"/>
              <a:gd name="connsiteY8" fmla="*/ 488373 h 488373"/>
              <a:gd name="connsiteX9" fmla="*/ 1117213 w 1129751"/>
              <a:gd name="connsiteY9" fmla="*/ 471547 h 488373"/>
              <a:gd name="connsiteX10" fmla="*/ 1129751 w 1129751"/>
              <a:gd name="connsiteY10" fmla="*/ 438196 h 488373"/>
              <a:gd name="connsiteX11" fmla="*/ 1129751 w 1129751"/>
              <a:gd name="connsiteY11" fmla="*/ 61919 h 488373"/>
              <a:gd name="connsiteX12" fmla="*/ 1115596 w 1129751"/>
              <a:gd name="connsiteY12" fmla="*/ 16195 h 488373"/>
              <a:gd name="connsiteX13" fmla="*/ 1085795 w 1129751"/>
              <a:gd name="connsiteY13" fmla="*/ 1 h 488373"/>
              <a:gd name="connsiteX14" fmla="*/ 857648 w 1129751"/>
              <a:gd name="connsiteY14" fmla="*/ 0 h 488373"/>
              <a:gd name="connsiteX15" fmla="*/ 755678 w 1129751"/>
              <a:gd name="connsiteY15" fmla="*/ 0 h 488373"/>
              <a:gd name="connsiteX0" fmla="*/ 756979 w 1131052"/>
              <a:gd name="connsiteY0" fmla="*/ 0 h 488373"/>
              <a:gd name="connsiteX1" fmla="*/ 282894 w 1131052"/>
              <a:gd name="connsiteY1" fmla="*/ 0 h 488373"/>
              <a:gd name="connsiteX2" fmla="*/ 237071 w 1131052"/>
              <a:gd name="connsiteY2" fmla="*/ 14171 h 488373"/>
              <a:gd name="connsiteX3" fmla="*/ 216652 w 1131052"/>
              <a:gd name="connsiteY3" fmla="*/ 62346 h 488373"/>
              <a:gd name="connsiteX4" fmla="*/ 131959 w 1131052"/>
              <a:gd name="connsiteY4" fmla="*/ 121802 h 488373"/>
              <a:gd name="connsiteX5" fmla="*/ 1301 w 1131052"/>
              <a:gd name="connsiteY5" fmla="*/ 230069 h 488373"/>
              <a:gd name="connsiteX6" fmla="*/ 218383 w 1131052"/>
              <a:gd name="connsiteY6" fmla="*/ 440315 h 488373"/>
              <a:gd name="connsiteX7" fmla="*/ 244596 w 1131052"/>
              <a:gd name="connsiteY7" fmla="*/ 481071 h 488373"/>
              <a:gd name="connsiteX8" fmla="*/ 289388 w 1131052"/>
              <a:gd name="connsiteY8" fmla="*/ 488373 h 488373"/>
              <a:gd name="connsiteX9" fmla="*/ 1079097 w 1131052"/>
              <a:gd name="connsiteY9" fmla="*/ 488373 h 488373"/>
              <a:gd name="connsiteX10" fmla="*/ 1118514 w 1131052"/>
              <a:gd name="connsiteY10" fmla="*/ 471547 h 488373"/>
              <a:gd name="connsiteX11" fmla="*/ 1131052 w 1131052"/>
              <a:gd name="connsiteY11" fmla="*/ 438196 h 488373"/>
              <a:gd name="connsiteX12" fmla="*/ 1131052 w 1131052"/>
              <a:gd name="connsiteY12" fmla="*/ 61919 h 488373"/>
              <a:gd name="connsiteX13" fmla="*/ 1116897 w 1131052"/>
              <a:gd name="connsiteY13" fmla="*/ 16195 h 488373"/>
              <a:gd name="connsiteX14" fmla="*/ 1087096 w 1131052"/>
              <a:gd name="connsiteY14" fmla="*/ 1 h 488373"/>
              <a:gd name="connsiteX15" fmla="*/ 858949 w 1131052"/>
              <a:gd name="connsiteY15" fmla="*/ 0 h 488373"/>
              <a:gd name="connsiteX16" fmla="*/ 756979 w 1131052"/>
              <a:gd name="connsiteY16" fmla="*/ 0 h 488373"/>
              <a:gd name="connsiteX0" fmla="*/ 756548 w 1130621"/>
              <a:gd name="connsiteY0" fmla="*/ 0 h 488373"/>
              <a:gd name="connsiteX1" fmla="*/ 282463 w 1130621"/>
              <a:gd name="connsiteY1" fmla="*/ 0 h 488373"/>
              <a:gd name="connsiteX2" fmla="*/ 236640 w 1130621"/>
              <a:gd name="connsiteY2" fmla="*/ 14171 h 488373"/>
              <a:gd name="connsiteX3" fmla="*/ 216221 w 1130621"/>
              <a:gd name="connsiteY3" fmla="*/ 62346 h 488373"/>
              <a:gd name="connsiteX4" fmla="*/ 191125 w 1130621"/>
              <a:gd name="connsiteY4" fmla="*/ 179896 h 488373"/>
              <a:gd name="connsiteX5" fmla="*/ 870 w 1130621"/>
              <a:gd name="connsiteY5" fmla="*/ 230069 h 488373"/>
              <a:gd name="connsiteX6" fmla="*/ 217952 w 1130621"/>
              <a:gd name="connsiteY6" fmla="*/ 440315 h 488373"/>
              <a:gd name="connsiteX7" fmla="*/ 244165 w 1130621"/>
              <a:gd name="connsiteY7" fmla="*/ 481071 h 488373"/>
              <a:gd name="connsiteX8" fmla="*/ 288957 w 1130621"/>
              <a:gd name="connsiteY8" fmla="*/ 488373 h 488373"/>
              <a:gd name="connsiteX9" fmla="*/ 1078666 w 1130621"/>
              <a:gd name="connsiteY9" fmla="*/ 488373 h 488373"/>
              <a:gd name="connsiteX10" fmla="*/ 1118083 w 1130621"/>
              <a:gd name="connsiteY10" fmla="*/ 471547 h 488373"/>
              <a:gd name="connsiteX11" fmla="*/ 1130621 w 1130621"/>
              <a:gd name="connsiteY11" fmla="*/ 438196 h 488373"/>
              <a:gd name="connsiteX12" fmla="*/ 1130621 w 1130621"/>
              <a:gd name="connsiteY12" fmla="*/ 61919 h 488373"/>
              <a:gd name="connsiteX13" fmla="*/ 1116466 w 1130621"/>
              <a:gd name="connsiteY13" fmla="*/ 16195 h 488373"/>
              <a:gd name="connsiteX14" fmla="*/ 1086665 w 1130621"/>
              <a:gd name="connsiteY14" fmla="*/ 1 h 488373"/>
              <a:gd name="connsiteX15" fmla="*/ 858518 w 1130621"/>
              <a:gd name="connsiteY15" fmla="*/ 0 h 488373"/>
              <a:gd name="connsiteX16" fmla="*/ 756548 w 1130621"/>
              <a:gd name="connsiteY16" fmla="*/ 0 h 488373"/>
              <a:gd name="connsiteX0" fmla="*/ 756548 w 1130621"/>
              <a:gd name="connsiteY0" fmla="*/ 0 h 488373"/>
              <a:gd name="connsiteX1" fmla="*/ 282463 w 1130621"/>
              <a:gd name="connsiteY1" fmla="*/ 0 h 488373"/>
              <a:gd name="connsiteX2" fmla="*/ 236640 w 1130621"/>
              <a:gd name="connsiteY2" fmla="*/ 14171 h 488373"/>
              <a:gd name="connsiteX3" fmla="*/ 216221 w 1130621"/>
              <a:gd name="connsiteY3" fmla="*/ 62346 h 488373"/>
              <a:gd name="connsiteX4" fmla="*/ 191125 w 1130621"/>
              <a:gd name="connsiteY4" fmla="*/ 179896 h 488373"/>
              <a:gd name="connsiteX5" fmla="*/ 870 w 1130621"/>
              <a:gd name="connsiteY5" fmla="*/ 230069 h 488373"/>
              <a:gd name="connsiteX6" fmla="*/ 217952 w 1130621"/>
              <a:gd name="connsiteY6" fmla="*/ 440315 h 488373"/>
              <a:gd name="connsiteX7" fmla="*/ 244165 w 1130621"/>
              <a:gd name="connsiteY7" fmla="*/ 481071 h 488373"/>
              <a:gd name="connsiteX8" fmla="*/ 288957 w 1130621"/>
              <a:gd name="connsiteY8" fmla="*/ 488373 h 488373"/>
              <a:gd name="connsiteX9" fmla="*/ 1078666 w 1130621"/>
              <a:gd name="connsiteY9" fmla="*/ 488373 h 488373"/>
              <a:gd name="connsiteX10" fmla="*/ 1118083 w 1130621"/>
              <a:gd name="connsiteY10" fmla="*/ 471547 h 488373"/>
              <a:gd name="connsiteX11" fmla="*/ 1130621 w 1130621"/>
              <a:gd name="connsiteY11" fmla="*/ 438196 h 488373"/>
              <a:gd name="connsiteX12" fmla="*/ 1130621 w 1130621"/>
              <a:gd name="connsiteY12" fmla="*/ 61919 h 488373"/>
              <a:gd name="connsiteX13" fmla="*/ 1116466 w 1130621"/>
              <a:gd name="connsiteY13" fmla="*/ 16195 h 488373"/>
              <a:gd name="connsiteX14" fmla="*/ 1086665 w 1130621"/>
              <a:gd name="connsiteY14" fmla="*/ 1 h 488373"/>
              <a:gd name="connsiteX15" fmla="*/ 858518 w 1130621"/>
              <a:gd name="connsiteY15" fmla="*/ 0 h 488373"/>
              <a:gd name="connsiteX16" fmla="*/ 756548 w 1130621"/>
              <a:gd name="connsiteY16" fmla="*/ 0 h 488373"/>
              <a:gd name="connsiteX0" fmla="*/ 756801 w 1130874"/>
              <a:gd name="connsiteY0" fmla="*/ 0 h 488373"/>
              <a:gd name="connsiteX1" fmla="*/ 282716 w 1130874"/>
              <a:gd name="connsiteY1" fmla="*/ 0 h 488373"/>
              <a:gd name="connsiteX2" fmla="*/ 236893 w 1130874"/>
              <a:gd name="connsiteY2" fmla="*/ 14171 h 488373"/>
              <a:gd name="connsiteX3" fmla="*/ 216474 w 1130874"/>
              <a:gd name="connsiteY3" fmla="*/ 62346 h 488373"/>
              <a:gd name="connsiteX4" fmla="*/ 191378 w 1130874"/>
              <a:gd name="connsiteY4" fmla="*/ 179896 h 488373"/>
              <a:gd name="connsiteX5" fmla="*/ 1123 w 1130874"/>
              <a:gd name="connsiteY5" fmla="*/ 230069 h 488373"/>
              <a:gd name="connsiteX6" fmla="*/ 218205 w 1130874"/>
              <a:gd name="connsiteY6" fmla="*/ 440315 h 488373"/>
              <a:gd name="connsiteX7" fmla="*/ 244418 w 1130874"/>
              <a:gd name="connsiteY7" fmla="*/ 481071 h 488373"/>
              <a:gd name="connsiteX8" fmla="*/ 289210 w 1130874"/>
              <a:gd name="connsiteY8" fmla="*/ 488373 h 488373"/>
              <a:gd name="connsiteX9" fmla="*/ 1078919 w 1130874"/>
              <a:gd name="connsiteY9" fmla="*/ 488373 h 488373"/>
              <a:gd name="connsiteX10" fmla="*/ 1118336 w 1130874"/>
              <a:gd name="connsiteY10" fmla="*/ 471547 h 488373"/>
              <a:gd name="connsiteX11" fmla="*/ 1130874 w 1130874"/>
              <a:gd name="connsiteY11" fmla="*/ 438196 h 488373"/>
              <a:gd name="connsiteX12" fmla="*/ 1130874 w 1130874"/>
              <a:gd name="connsiteY12" fmla="*/ 61919 h 488373"/>
              <a:gd name="connsiteX13" fmla="*/ 1116719 w 1130874"/>
              <a:gd name="connsiteY13" fmla="*/ 16195 h 488373"/>
              <a:gd name="connsiteX14" fmla="*/ 1086918 w 1130874"/>
              <a:gd name="connsiteY14" fmla="*/ 1 h 488373"/>
              <a:gd name="connsiteX15" fmla="*/ 858771 w 1130874"/>
              <a:gd name="connsiteY15" fmla="*/ 0 h 488373"/>
              <a:gd name="connsiteX16" fmla="*/ 756801 w 1130874"/>
              <a:gd name="connsiteY16" fmla="*/ 0 h 488373"/>
              <a:gd name="connsiteX0" fmla="*/ 756732 w 1130805"/>
              <a:gd name="connsiteY0" fmla="*/ 0 h 488373"/>
              <a:gd name="connsiteX1" fmla="*/ 282647 w 1130805"/>
              <a:gd name="connsiteY1" fmla="*/ 0 h 488373"/>
              <a:gd name="connsiteX2" fmla="*/ 236824 w 1130805"/>
              <a:gd name="connsiteY2" fmla="*/ 14171 h 488373"/>
              <a:gd name="connsiteX3" fmla="*/ 216405 w 1130805"/>
              <a:gd name="connsiteY3" fmla="*/ 62346 h 488373"/>
              <a:gd name="connsiteX4" fmla="*/ 200478 w 1130805"/>
              <a:gd name="connsiteY4" fmla="*/ 185178 h 488373"/>
              <a:gd name="connsiteX5" fmla="*/ 1054 w 1130805"/>
              <a:gd name="connsiteY5" fmla="*/ 230069 h 488373"/>
              <a:gd name="connsiteX6" fmla="*/ 218136 w 1130805"/>
              <a:gd name="connsiteY6" fmla="*/ 440315 h 488373"/>
              <a:gd name="connsiteX7" fmla="*/ 244349 w 1130805"/>
              <a:gd name="connsiteY7" fmla="*/ 481071 h 488373"/>
              <a:gd name="connsiteX8" fmla="*/ 289141 w 1130805"/>
              <a:gd name="connsiteY8" fmla="*/ 488373 h 488373"/>
              <a:gd name="connsiteX9" fmla="*/ 1078850 w 1130805"/>
              <a:gd name="connsiteY9" fmla="*/ 488373 h 488373"/>
              <a:gd name="connsiteX10" fmla="*/ 1118267 w 1130805"/>
              <a:gd name="connsiteY10" fmla="*/ 471547 h 488373"/>
              <a:gd name="connsiteX11" fmla="*/ 1130805 w 1130805"/>
              <a:gd name="connsiteY11" fmla="*/ 438196 h 488373"/>
              <a:gd name="connsiteX12" fmla="*/ 1130805 w 1130805"/>
              <a:gd name="connsiteY12" fmla="*/ 61919 h 488373"/>
              <a:gd name="connsiteX13" fmla="*/ 1116650 w 1130805"/>
              <a:gd name="connsiteY13" fmla="*/ 16195 h 488373"/>
              <a:gd name="connsiteX14" fmla="*/ 1086849 w 1130805"/>
              <a:gd name="connsiteY14" fmla="*/ 1 h 488373"/>
              <a:gd name="connsiteX15" fmla="*/ 858702 w 1130805"/>
              <a:gd name="connsiteY15" fmla="*/ 0 h 488373"/>
              <a:gd name="connsiteX16" fmla="*/ 756732 w 1130805"/>
              <a:gd name="connsiteY16" fmla="*/ 0 h 488373"/>
              <a:gd name="connsiteX0" fmla="*/ 756732 w 1130805"/>
              <a:gd name="connsiteY0" fmla="*/ 0 h 488373"/>
              <a:gd name="connsiteX1" fmla="*/ 282647 w 1130805"/>
              <a:gd name="connsiteY1" fmla="*/ 0 h 488373"/>
              <a:gd name="connsiteX2" fmla="*/ 236824 w 1130805"/>
              <a:gd name="connsiteY2" fmla="*/ 14171 h 488373"/>
              <a:gd name="connsiteX3" fmla="*/ 216405 w 1130805"/>
              <a:gd name="connsiteY3" fmla="*/ 62346 h 488373"/>
              <a:gd name="connsiteX4" fmla="*/ 200478 w 1130805"/>
              <a:gd name="connsiteY4" fmla="*/ 185178 h 488373"/>
              <a:gd name="connsiteX5" fmla="*/ 1054 w 1130805"/>
              <a:gd name="connsiteY5" fmla="*/ 230069 h 488373"/>
              <a:gd name="connsiteX6" fmla="*/ 159218 w 1130805"/>
              <a:gd name="connsiteY6" fmla="*/ 372665 h 488373"/>
              <a:gd name="connsiteX7" fmla="*/ 218136 w 1130805"/>
              <a:gd name="connsiteY7" fmla="*/ 440315 h 488373"/>
              <a:gd name="connsiteX8" fmla="*/ 244349 w 1130805"/>
              <a:gd name="connsiteY8" fmla="*/ 481071 h 488373"/>
              <a:gd name="connsiteX9" fmla="*/ 289141 w 1130805"/>
              <a:gd name="connsiteY9" fmla="*/ 488373 h 488373"/>
              <a:gd name="connsiteX10" fmla="*/ 1078850 w 1130805"/>
              <a:gd name="connsiteY10" fmla="*/ 488373 h 488373"/>
              <a:gd name="connsiteX11" fmla="*/ 1118267 w 1130805"/>
              <a:gd name="connsiteY11" fmla="*/ 471547 h 488373"/>
              <a:gd name="connsiteX12" fmla="*/ 1130805 w 1130805"/>
              <a:gd name="connsiteY12" fmla="*/ 438196 h 488373"/>
              <a:gd name="connsiteX13" fmla="*/ 1130805 w 1130805"/>
              <a:gd name="connsiteY13" fmla="*/ 61919 h 488373"/>
              <a:gd name="connsiteX14" fmla="*/ 1116650 w 1130805"/>
              <a:gd name="connsiteY14" fmla="*/ 16195 h 488373"/>
              <a:gd name="connsiteX15" fmla="*/ 1086849 w 1130805"/>
              <a:gd name="connsiteY15" fmla="*/ 1 h 488373"/>
              <a:gd name="connsiteX16" fmla="*/ 858702 w 1130805"/>
              <a:gd name="connsiteY16" fmla="*/ 0 h 488373"/>
              <a:gd name="connsiteX17" fmla="*/ 756732 w 1130805"/>
              <a:gd name="connsiteY17" fmla="*/ 0 h 488373"/>
              <a:gd name="connsiteX0" fmla="*/ 756732 w 1130805"/>
              <a:gd name="connsiteY0" fmla="*/ 0 h 488373"/>
              <a:gd name="connsiteX1" fmla="*/ 282647 w 1130805"/>
              <a:gd name="connsiteY1" fmla="*/ 0 h 488373"/>
              <a:gd name="connsiteX2" fmla="*/ 236824 w 1130805"/>
              <a:gd name="connsiteY2" fmla="*/ 14171 h 488373"/>
              <a:gd name="connsiteX3" fmla="*/ 216405 w 1130805"/>
              <a:gd name="connsiteY3" fmla="*/ 62346 h 488373"/>
              <a:gd name="connsiteX4" fmla="*/ 200478 w 1130805"/>
              <a:gd name="connsiteY4" fmla="*/ 185178 h 488373"/>
              <a:gd name="connsiteX5" fmla="*/ 1054 w 1130805"/>
              <a:gd name="connsiteY5" fmla="*/ 230069 h 488373"/>
              <a:gd name="connsiteX6" fmla="*/ 198186 w 1130805"/>
              <a:gd name="connsiteY6" fmla="*/ 290805 h 488373"/>
              <a:gd name="connsiteX7" fmla="*/ 218136 w 1130805"/>
              <a:gd name="connsiteY7" fmla="*/ 440315 h 488373"/>
              <a:gd name="connsiteX8" fmla="*/ 244349 w 1130805"/>
              <a:gd name="connsiteY8" fmla="*/ 481071 h 488373"/>
              <a:gd name="connsiteX9" fmla="*/ 289141 w 1130805"/>
              <a:gd name="connsiteY9" fmla="*/ 488373 h 488373"/>
              <a:gd name="connsiteX10" fmla="*/ 1078850 w 1130805"/>
              <a:gd name="connsiteY10" fmla="*/ 488373 h 488373"/>
              <a:gd name="connsiteX11" fmla="*/ 1118267 w 1130805"/>
              <a:gd name="connsiteY11" fmla="*/ 471547 h 488373"/>
              <a:gd name="connsiteX12" fmla="*/ 1130805 w 1130805"/>
              <a:gd name="connsiteY12" fmla="*/ 438196 h 488373"/>
              <a:gd name="connsiteX13" fmla="*/ 1130805 w 1130805"/>
              <a:gd name="connsiteY13" fmla="*/ 61919 h 488373"/>
              <a:gd name="connsiteX14" fmla="*/ 1116650 w 1130805"/>
              <a:gd name="connsiteY14" fmla="*/ 16195 h 488373"/>
              <a:gd name="connsiteX15" fmla="*/ 1086849 w 1130805"/>
              <a:gd name="connsiteY15" fmla="*/ 1 h 488373"/>
              <a:gd name="connsiteX16" fmla="*/ 858702 w 1130805"/>
              <a:gd name="connsiteY16" fmla="*/ 0 h 488373"/>
              <a:gd name="connsiteX17" fmla="*/ 756732 w 1130805"/>
              <a:gd name="connsiteY17" fmla="*/ 0 h 488373"/>
              <a:gd name="connsiteX0" fmla="*/ 755884 w 1129957"/>
              <a:gd name="connsiteY0" fmla="*/ 0 h 488373"/>
              <a:gd name="connsiteX1" fmla="*/ 281799 w 1129957"/>
              <a:gd name="connsiteY1" fmla="*/ 0 h 488373"/>
              <a:gd name="connsiteX2" fmla="*/ 235976 w 1129957"/>
              <a:gd name="connsiteY2" fmla="*/ 14171 h 488373"/>
              <a:gd name="connsiteX3" fmla="*/ 215557 w 1129957"/>
              <a:gd name="connsiteY3" fmla="*/ 62346 h 488373"/>
              <a:gd name="connsiteX4" fmla="*/ 199630 w 1129957"/>
              <a:gd name="connsiteY4" fmla="*/ 185178 h 488373"/>
              <a:gd name="connsiteX5" fmla="*/ 206 w 1129957"/>
              <a:gd name="connsiteY5" fmla="*/ 230069 h 488373"/>
              <a:gd name="connsiteX6" fmla="*/ 197338 w 1129957"/>
              <a:gd name="connsiteY6" fmla="*/ 290805 h 488373"/>
              <a:gd name="connsiteX7" fmla="*/ 217288 w 1129957"/>
              <a:gd name="connsiteY7" fmla="*/ 440315 h 488373"/>
              <a:gd name="connsiteX8" fmla="*/ 243501 w 1129957"/>
              <a:gd name="connsiteY8" fmla="*/ 481071 h 488373"/>
              <a:gd name="connsiteX9" fmla="*/ 288293 w 1129957"/>
              <a:gd name="connsiteY9" fmla="*/ 488373 h 488373"/>
              <a:gd name="connsiteX10" fmla="*/ 1078002 w 1129957"/>
              <a:gd name="connsiteY10" fmla="*/ 488373 h 488373"/>
              <a:gd name="connsiteX11" fmla="*/ 1117419 w 1129957"/>
              <a:gd name="connsiteY11" fmla="*/ 471547 h 488373"/>
              <a:gd name="connsiteX12" fmla="*/ 1129957 w 1129957"/>
              <a:gd name="connsiteY12" fmla="*/ 438196 h 488373"/>
              <a:gd name="connsiteX13" fmla="*/ 1129957 w 1129957"/>
              <a:gd name="connsiteY13" fmla="*/ 61919 h 488373"/>
              <a:gd name="connsiteX14" fmla="*/ 1115802 w 1129957"/>
              <a:gd name="connsiteY14" fmla="*/ 16195 h 488373"/>
              <a:gd name="connsiteX15" fmla="*/ 1086001 w 1129957"/>
              <a:gd name="connsiteY15" fmla="*/ 1 h 488373"/>
              <a:gd name="connsiteX16" fmla="*/ 857854 w 1129957"/>
              <a:gd name="connsiteY16" fmla="*/ 0 h 488373"/>
              <a:gd name="connsiteX17" fmla="*/ 755884 w 1129957"/>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9749"/>
              <a:gd name="connsiteX1" fmla="*/ 352958 w 1201116"/>
              <a:gd name="connsiteY1" fmla="*/ 0 h 489749"/>
              <a:gd name="connsiteX2" fmla="*/ 307135 w 1201116"/>
              <a:gd name="connsiteY2" fmla="*/ 14171 h 489749"/>
              <a:gd name="connsiteX3" fmla="*/ 286716 w 1201116"/>
              <a:gd name="connsiteY3" fmla="*/ 62346 h 489749"/>
              <a:gd name="connsiteX4" fmla="*/ 270789 w 1201116"/>
              <a:gd name="connsiteY4" fmla="*/ 185178 h 489749"/>
              <a:gd name="connsiteX5" fmla="*/ 2599 w 1201116"/>
              <a:gd name="connsiteY5" fmla="*/ 235350 h 489749"/>
              <a:gd name="connsiteX6" fmla="*/ 268497 w 1201116"/>
              <a:gd name="connsiteY6" fmla="*/ 290805 h 489749"/>
              <a:gd name="connsiteX7" fmla="*/ 288447 w 1201116"/>
              <a:gd name="connsiteY7" fmla="*/ 440315 h 489749"/>
              <a:gd name="connsiteX8" fmla="*/ 314660 w 1201116"/>
              <a:gd name="connsiteY8" fmla="*/ 481071 h 489749"/>
              <a:gd name="connsiteX9" fmla="*/ 359452 w 1201116"/>
              <a:gd name="connsiteY9" fmla="*/ 488373 h 489749"/>
              <a:gd name="connsiteX10" fmla="*/ 1149161 w 1201116"/>
              <a:gd name="connsiteY10" fmla="*/ 488373 h 489749"/>
              <a:gd name="connsiteX11" fmla="*/ 1188578 w 1201116"/>
              <a:gd name="connsiteY11" fmla="*/ 471547 h 489749"/>
              <a:gd name="connsiteX12" fmla="*/ 1201116 w 1201116"/>
              <a:gd name="connsiteY12" fmla="*/ 438196 h 489749"/>
              <a:gd name="connsiteX13" fmla="*/ 1201116 w 1201116"/>
              <a:gd name="connsiteY13" fmla="*/ 61919 h 489749"/>
              <a:gd name="connsiteX14" fmla="*/ 1186961 w 1201116"/>
              <a:gd name="connsiteY14" fmla="*/ 16195 h 489749"/>
              <a:gd name="connsiteX15" fmla="*/ 1157160 w 1201116"/>
              <a:gd name="connsiteY15" fmla="*/ 1 h 489749"/>
              <a:gd name="connsiteX16" fmla="*/ 929013 w 1201116"/>
              <a:gd name="connsiteY16" fmla="*/ 0 h 489749"/>
              <a:gd name="connsiteX17" fmla="*/ 827043 w 1201116"/>
              <a:gd name="connsiteY17" fmla="*/ 0 h 489749"/>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915816 w 1289889"/>
              <a:gd name="connsiteY0" fmla="*/ 0 h 488373"/>
              <a:gd name="connsiteX1" fmla="*/ 441731 w 1289889"/>
              <a:gd name="connsiteY1" fmla="*/ 0 h 488373"/>
              <a:gd name="connsiteX2" fmla="*/ 395908 w 1289889"/>
              <a:gd name="connsiteY2" fmla="*/ 14171 h 488373"/>
              <a:gd name="connsiteX3" fmla="*/ 375489 w 1289889"/>
              <a:gd name="connsiteY3" fmla="*/ 62346 h 488373"/>
              <a:gd name="connsiteX4" fmla="*/ 359562 w 1289889"/>
              <a:gd name="connsiteY4" fmla="*/ 185178 h 488373"/>
              <a:gd name="connsiteX5" fmla="*/ 1976 w 1289889"/>
              <a:gd name="connsiteY5" fmla="*/ 166692 h 488373"/>
              <a:gd name="connsiteX6" fmla="*/ 357270 w 1289889"/>
              <a:gd name="connsiteY6" fmla="*/ 290805 h 488373"/>
              <a:gd name="connsiteX7" fmla="*/ 377220 w 1289889"/>
              <a:gd name="connsiteY7" fmla="*/ 440315 h 488373"/>
              <a:gd name="connsiteX8" fmla="*/ 403433 w 1289889"/>
              <a:gd name="connsiteY8" fmla="*/ 481071 h 488373"/>
              <a:gd name="connsiteX9" fmla="*/ 448225 w 1289889"/>
              <a:gd name="connsiteY9" fmla="*/ 488373 h 488373"/>
              <a:gd name="connsiteX10" fmla="*/ 1237934 w 1289889"/>
              <a:gd name="connsiteY10" fmla="*/ 488373 h 488373"/>
              <a:gd name="connsiteX11" fmla="*/ 1277351 w 1289889"/>
              <a:gd name="connsiteY11" fmla="*/ 471547 h 488373"/>
              <a:gd name="connsiteX12" fmla="*/ 1289889 w 1289889"/>
              <a:gd name="connsiteY12" fmla="*/ 438196 h 488373"/>
              <a:gd name="connsiteX13" fmla="*/ 1289889 w 1289889"/>
              <a:gd name="connsiteY13" fmla="*/ 61919 h 488373"/>
              <a:gd name="connsiteX14" fmla="*/ 1275734 w 1289889"/>
              <a:gd name="connsiteY14" fmla="*/ 16195 h 488373"/>
              <a:gd name="connsiteX15" fmla="*/ 1245933 w 1289889"/>
              <a:gd name="connsiteY15" fmla="*/ 1 h 488373"/>
              <a:gd name="connsiteX16" fmla="*/ 1017786 w 1289889"/>
              <a:gd name="connsiteY16" fmla="*/ 0 h 488373"/>
              <a:gd name="connsiteX17" fmla="*/ 915816 w 1289889"/>
              <a:gd name="connsiteY17" fmla="*/ 0 h 488373"/>
              <a:gd name="connsiteX0" fmla="*/ 915885 w 1289958"/>
              <a:gd name="connsiteY0" fmla="*/ 0 h 488373"/>
              <a:gd name="connsiteX1" fmla="*/ 441800 w 1289958"/>
              <a:gd name="connsiteY1" fmla="*/ 0 h 488373"/>
              <a:gd name="connsiteX2" fmla="*/ 395977 w 1289958"/>
              <a:gd name="connsiteY2" fmla="*/ 14171 h 488373"/>
              <a:gd name="connsiteX3" fmla="*/ 375558 w 1289958"/>
              <a:gd name="connsiteY3" fmla="*/ 62346 h 488373"/>
              <a:gd name="connsiteX4" fmla="*/ 359631 w 1289958"/>
              <a:gd name="connsiteY4" fmla="*/ 185178 h 488373"/>
              <a:gd name="connsiteX5" fmla="*/ 2045 w 1289958"/>
              <a:gd name="connsiteY5" fmla="*/ 166692 h 488373"/>
              <a:gd name="connsiteX6" fmla="*/ 357339 w 1289958"/>
              <a:gd name="connsiteY6" fmla="*/ 290805 h 488373"/>
              <a:gd name="connsiteX7" fmla="*/ 377289 w 1289958"/>
              <a:gd name="connsiteY7" fmla="*/ 440315 h 488373"/>
              <a:gd name="connsiteX8" fmla="*/ 403502 w 1289958"/>
              <a:gd name="connsiteY8" fmla="*/ 481071 h 488373"/>
              <a:gd name="connsiteX9" fmla="*/ 448294 w 1289958"/>
              <a:gd name="connsiteY9" fmla="*/ 488373 h 488373"/>
              <a:gd name="connsiteX10" fmla="*/ 1238003 w 1289958"/>
              <a:gd name="connsiteY10" fmla="*/ 488373 h 488373"/>
              <a:gd name="connsiteX11" fmla="*/ 1277420 w 1289958"/>
              <a:gd name="connsiteY11" fmla="*/ 471547 h 488373"/>
              <a:gd name="connsiteX12" fmla="*/ 1289958 w 1289958"/>
              <a:gd name="connsiteY12" fmla="*/ 438196 h 488373"/>
              <a:gd name="connsiteX13" fmla="*/ 1289958 w 1289958"/>
              <a:gd name="connsiteY13" fmla="*/ 61919 h 488373"/>
              <a:gd name="connsiteX14" fmla="*/ 1275803 w 1289958"/>
              <a:gd name="connsiteY14" fmla="*/ 16195 h 488373"/>
              <a:gd name="connsiteX15" fmla="*/ 1246002 w 1289958"/>
              <a:gd name="connsiteY15" fmla="*/ 1 h 488373"/>
              <a:gd name="connsiteX16" fmla="*/ 1017855 w 1289958"/>
              <a:gd name="connsiteY16" fmla="*/ 0 h 488373"/>
              <a:gd name="connsiteX17" fmla="*/ 915885 w 1289958"/>
              <a:gd name="connsiteY17" fmla="*/ 0 h 488373"/>
              <a:gd name="connsiteX0" fmla="*/ 915885 w 1289958"/>
              <a:gd name="connsiteY0" fmla="*/ 0 h 488373"/>
              <a:gd name="connsiteX1" fmla="*/ 441800 w 1289958"/>
              <a:gd name="connsiteY1" fmla="*/ 0 h 488373"/>
              <a:gd name="connsiteX2" fmla="*/ 395977 w 1289958"/>
              <a:gd name="connsiteY2" fmla="*/ 14171 h 488373"/>
              <a:gd name="connsiteX3" fmla="*/ 375558 w 1289958"/>
              <a:gd name="connsiteY3" fmla="*/ 62346 h 488373"/>
              <a:gd name="connsiteX4" fmla="*/ 359631 w 1289958"/>
              <a:gd name="connsiteY4" fmla="*/ 185178 h 488373"/>
              <a:gd name="connsiteX5" fmla="*/ 2045 w 1289958"/>
              <a:gd name="connsiteY5" fmla="*/ 166692 h 488373"/>
              <a:gd name="connsiteX6" fmla="*/ 357339 w 1289958"/>
              <a:gd name="connsiteY6" fmla="*/ 290805 h 488373"/>
              <a:gd name="connsiteX7" fmla="*/ 377289 w 1289958"/>
              <a:gd name="connsiteY7" fmla="*/ 440315 h 488373"/>
              <a:gd name="connsiteX8" fmla="*/ 403502 w 1289958"/>
              <a:gd name="connsiteY8" fmla="*/ 481071 h 488373"/>
              <a:gd name="connsiteX9" fmla="*/ 448294 w 1289958"/>
              <a:gd name="connsiteY9" fmla="*/ 488373 h 488373"/>
              <a:gd name="connsiteX10" fmla="*/ 1238003 w 1289958"/>
              <a:gd name="connsiteY10" fmla="*/ 488373 h 488373"/>
              <a:gd name="connsiteX11" fmla="*/ 1277420 w 1289958"/>
              <a:gd name="connsiteY11" fmla="*/ 471547 h 488373"/>
              <a:gd name="connsiteX12" fmla="*/ 1289958 w 1289958"/>
              <a:gd name="connsiteY12" fmla="*/ 438196 h 488373"/>
              <a:gd name="connsiteX13" fmla="*/ 1289958 w 1289958"/>
              <a:gd name="connsiteY13" fmla="*/ 61919 h 488373"/>
              <a:gd name="connsiteX14" fmla="*/ 1275803 w 1289958"/>
              <a:gd name="connsiteY14" fmla="*/ 16195 h 488373"/>
              <a:gd name="connsiteX15" fmla="*/ 1246002 w 1289958"/>
              <a:gd name="connsiteY15" fmla="*/ 1 h 488373"/>
              <a:gd name="connsiteX16" fmla="*/ 1017855 w 1289958"/>
              <a:gd name="connsiteY16" fmla="*/ 0 h 488373"/>
              <a:gd name="connsiteX17" fmla="*/ 915885 w 1289958"/>
              <a:gd name="connsiteY17" fmla="*/ 0 h 488373"/>
              <a:gd name="connsiteX0" fmla="*/ 915885 w 1289958"/>
              <a:gd name="connsiteY0" fmla="*/ 0 h 488373"/>
              <a:gd name="connsiteX1" fmla="*/ 441800 w 1289958"/>
              <a:gd name="connsiteY1" fmla="*/ 0 h 488373"/>
              <a:gd name="connsiteX2" fmla="*/ 395977 w 1289958"/>
              <a:gd name="connsiteY2" fmla="*/ 14171 h 488373"/>
              <a:gd name="connsiteX3" fmla="*/ 375558 w 1289958"/>
              <a:gd name="connsiteY3" fmla="*/ 62346 h 488373"/>
              <a:gd name="connsiteX4" fmla="*/ 359631 w 1289958"/>
              <a:gd name="connsiteY4" fmla="*/ 185178 h 488373"/>
              <a:gd name="connsiteX5" fmla="*/ 2045 w 1289958"/>
              <a:gd name="connsiteY5" fmla="*/ 166692 h 488373"/>
              <a:gd name="connsiteX6" fmla="*/ 357339 w 1289958"/>
              <a:gd name="connsiteY6" fmla="*/ 290805 h 488373"/>
              <a:gd name="connsiteX7" fmla="*/ 377289 w 1289958"/>
              <a:gd name="connsiteY7" fmla="*/ 440315 h 488373"/>
              <a:gd name="connsiteX8" fmla="*/ 403502 w 1289958"/>
              <a:gd name="connsiteY8" fmla="*/ 481071 h 488373"/>
              <a:gd name="connsiteX9" fmla="*/ 448294 w 1289958"/>
              <a:gd name="connsiteY9" fmla="*/ 488373 h 488373"/>
              <a:gd name="connsiteX10" fmla="*/ 1238003 w 1289958"/>
              <a:gd name="connsiteY10" fmla="*/ 488373 h 488373"/>
              <a:gd name="connsiteX11" fmla="*/ 1277420 w 1289958"/>
              <a:gd name="connsiteY11" fmla="*/ 471547 h 488373"/>
              <a:gd name="connsiteX12" fmla="*/ 1289958 w 1289958"/>
              <a:gd name="connsiteY12" fmla="*/ 438196 h 488373"/>
              <a:gd name="connsiteX13" fmla="*/ 1289958 w 1289958"/>
              <a:gd name="connsiteY13" fmla="*/ 61919 h 488373"/>
              <a:gd name="connsiteX14" fmla="*/ 1275803 w 1289958"/>
              <a:gd name="connsiteY14" fmla="*/ 16195 h 488373"/>
              <a:gd name="connsiteX15" fmla="*/ 1246002 w 1289958"/>
              <a:gd name="connsiteY15" fmla="*/ 1 h 488373"/>
              <a:gd name="connsiteX16" fmla="*/ 1017855 w 1289958"/>
              <a:gd name="connsiteY16" fmla="*/ 0 h 488373"/>
              <a:gd name="connsiteX17" fmla="*/ 915885 w 1289958"/>
              <a:gd name="connsiteY17" fmla="*/ 0 h 488373"/>
              <a:gd name="connsiteX0" fmla="*/ 948184 w 1322257"/>
              <a:gd name="connsiteY0" fmla="*/ 0 h 488373"/>
              <a:gd name="connsiteX1" fmla="*/ 474099 w 1322257"/>
              <a:gd name="connsiteY1" fmla="*/ 0 h 488373"/>
              <a:gd name="connsiteX2" fmla="*/ 428276 w 1322257"/>
              <a:gd name="connsiteY2" fmla="*/ 14171 h 488373"/>
              <a:gd name="connsiteX3" fmla="*/ 407857 w 1322257"/>
              <a:gd name="connsiteY3" fmla="*/ 62346 h 488373"/>
              <a:gd name="connsiteX4" fmla="*/ 391930 w 1322257"/>
              <a:gd name="connsiteY4" fmla="*/ 185178 h 488373"/>
              <a:gd name="connsiteX5" fmla="*/ 1881 w 1322257"/>
              <a:gd name="connsiteY5" fmla="*/ 34592 h 488373"/>
              <a:gd name="connsiteX6" fmla="*/ 389638 w 1322257"/>
              <a:gd name="connsiteY6" fmla="*/ 290805 h 488373"/>
              <a:gd name="connsiteX7" fmla="*/ 409588 w 1322257"/>
              <a:gd name="connsiteY7" fmla="*/ 440315 h 488373"/>
              <a:gd name="connsiteX8" fmla="*/ 435801 w 1322257"/>
              <a:gd name="connsiteY8" fmla="*/ 481071 h 488373"/>
              <a:gd name="connsiteX9" fmla="*/ 480593 w 1322257"/>
              <a:gd name="connsiteY9" fmla="*/ 488373 h 488373"/>
              <a:gd name="connsiteX10" fmla="*/ 1270302 w 1322257"/>
              <a:gd name="connsiteY10" fmla="*/ 488373 h 488373"/>
              <a:gd name="connsiteX11" fmla="*/ 1309719 w 1322257"/>
              <a:gd name="connsiteY11" fmla="*/ 471547 h 488373"/>
              <a:gd name="connsiteX12" fmla="*/ 1322257 w 1322257"/>
              <a:gd name="connsiteY12" fmla="*/ 438196 h 488373"/>
              <a:gd name="connsiteX13" fmla="*/ 1322257 w 1322257"/>
              <a:gd name="connsiteY13" fmla="*/ 61919 h 488373"/>
              <a:gd name="connsiteX14" fmla="*/ 1308102 w 1322257"/>
              <a:gd name="connsiteY14" fmla="*/ 16195 h 488373"/>
              <a:gd name="connsiteX15" fmla="*/ 1278301 w 1322257"/>
              <a:gd name="connsiteY15" fmla="*/ 1 h 488373"/>
              <a:gd name="connsiteX16" fmla="*/ 1050154 w 1322257"/>
              <a:gd name="connsiteY16" fmla="*/ 0 h 488373"/>
              <a:gd name="connsiteX17" fmla="*/ 948184 w 1322257"/>
              <a:gd name="connsiteY17" fmla="*/ 0 h 488373"/>
              <a:gd name="connsiteX0" fmla="*/ 947971 w 1322044"/>
              <a:gd name="connsiteY0" fmla="*/ 0 h 488373"/>
              <a:gd name="connsiteX1" fmla="*/ 473886 w 1322044"/>
              <a:gd name="connsiteY1" fmla="*/ 0 h 488373"/>
              <a:gd name="connsiteX2" fmla="*/ 428063 w 1322044"/>
              <a:gd name="connsiteY2" fmla="*/ 14171 h 488373"/>
              <a:gd name="connsiteX3" fmla="*/ 407644 w 1322044"/>
              <a:gd name="connsiteY3" fmla="*/ 62346 h 488373"/>
              <a:gd name="connsiteX4" fmla="*/ 391717 w 1322044"/>
              <a:gd name="connsiteY4" fmla="*/ 185178 h 488373"/>
              <a:gd name="connsiteX5" fmla="*/ 1668 w 1322044"/>
              <a:gd name="connsiteY5" fmla="*/ 34592 h 488373"/>
              <a:gd name="connsiteX6" fmla="*/ 389425 w 1322044"/>
              <a:gd name="connsiteY6" fmla="*/ 290805 h 488373"/>
              <a:gd name="connsiteX7" fmla="*/ 409375 w 1322044"/>
              <a:gd name="connsiteY7" fmla="*/ 440315 h 488373"/>
              <a:gd name="connsiteX8" fmla="*/ 435588 w 1322044"/>
              <a:gd name="connsiteY8" fmla="*/ 481071 h 488373"/>
              <a:gd name="connsiteX9" fmla="*/ 480380 w 1322044"/>
              <a:gd name="connsiteY9" fmla="*/ 488373 h 488373"/>
              <a:gd name="connsiteX10" fmla="*/ 1270089 w 1322044"/>
              <a:gd name="connsiteY10" fmla="*/ 488373 h 488373"/>
              <a:gd name="connsiteX11" fmla="*/ 1309506 w 1322044"/>
              <a:gd name="connsiteY11" fmla="*/ 471547 h 488373"/>
              <a:gd name="connsiteX12" fmla="*/ 1322044 w 1322044"/>
              <a:gd name="connsiteY12" fmla="*/ 438196 h 488373"/>
              <a:gd name="connsiteX13" fmla="*/ 1322044 w 1322044"/>
              <a:gd name="connsiteY13" fmla="*/ 61919 h 488373"/>
              <a:gd name="connsiteX14" fmla="*/ 1307889 w 1322044"/>
              <a:gd name="connsiteY14" fmla="*/ 16195 h 488373"/>
              <a:gd name="connsiteX15" fmla="*/ 1278088 w 1322044"/>
              <a:gd name="connsiteY15" fmla="*/ 1 h 488373"/>
              <a:gd name="connsiteX16" fmla="*/ 1049941 w 1322044"/>
              <a:gd name="connsiteY16" fmla="*/ 0 h 488373"/>
              <a:gd name="connsiteX17" fmla="*/ 947971 w 1322044"/>
              <a:gd name="connsiteY17" fmla="*/ 0 h 488373"/>
              <a:gd name="connsiteX0" fmla="*/ 947971 w 1322044"/>
              <a:gd name="connsiteY0" fmla="*/ 0 h 488373"/>
              <a:gd name="connsiteX1" fmla="*/ 473886 w 1322044"/>
              <a:gd name="connsiteY1" fmla="*/ 0 h 488373"/>
              <a:gd name="connsiteX2" fmla="*/ 428063 w 1322044"/>
              <a:gd name="connsiteY2" fmla="*/ 14171 h 488373"/>
              <a:gd name="connsiteX3" fmla="*/ 407644 w 1322044"/>
              <a:gd name="connsiteY3" fmla="*/ 62346 h 488373"/>
              <a:gd name="connsiteX4" fmla="*/ 391717 w 1322044"/>
              <a:gd name="connsiteY4" fmla="*/ 185178 h 488373"/>
              <a:gd name="connsiteX5" fmla="*/ 1668 w 1322044"/>
              <a:gd name="connsiteY5" fmla="*/ 34592 h 488373"/>
              <a:gd name="connsiteX6" fmla="*/ 389425 w 1322044"/>
              <a:gd name="connsiteY6" fmla="*/ 290805 h 488373"/>
              <a:gd name="connsiteX7" fmla="*/ 409375 w 1322044"/>
              <a:gd name="connsiteY7" fmla="*/ 440315 h 488373"/>
              <a:gd name="connsiteX8" fmla="*/ 435588 w 1322044"/>
              <a:gd name="connsiteY8" fmla="*/ 481071 h 488373"/>
              <a:gd name="connsiteX9" fmla="*/ 480380 w 1322044"/>
              <a:gd name="connsiteY9" fmla="*/ 488373 h 488373"/>
              <a:gd name="connsiteX10" fmla="*/ 1270089 w 1322044"/>
              <a:gd name="connsiteY10" fmla="*/ 488373 h 488373"/>
              <a:gd name="connsiteX11" fmla="*/ 1309506 w 1322044"/>
              <a:gd name="connsiteY11" fmla="*/ 471547 h 488373"/>
              <a:gd name="connsiteX12" fmla="*/ 1322044 w 1322044"/>
              <a:gd name="connsiteY12" fmla="*/ 438196 h 488373"/>
              <a:gd name="connsiteX13" fmla="*/ 1322044 w 1322044"/>
              <a:gd name="connsiteY13" fmla="*/ 61919 h 488373"/>
              <a:gd name="connsiteX14" fmla="*/ 1307889 w 1322044"/>
              <a:gd name="connsiteY14" fmla="*/ 16195 h 488373"/>
              <a:gd name="connsiteX15" fmla="*/ 1278088 w 1322044"/>
              <a:gd name="connsiteY15" fmla="*/ 1 h 488373"/>
              <a:gd name="connsiteX16" fmla="*/ 1049941 w 1322044"/>
              <a:gd name="connsiteY16" fmla="*/ 0 h 488373"/>
              <a:gd name="connsiteX17" fmla="*/ 947971 w 1322044"/>
              <a:gd name="connsiteY17" fmla="*/ 0 h 488373"/>
              <a:gd name="connsiteX0" fmla="*/ 946317 w 1320390"/>
              <a:gd name="connsiteY0" fmla="*/ 0 h 488373"/>
              <a:gd name="connsiteX1" fmla="*/ 472232 w 1320390"/>
              <a:gd name="connsiteY1" fmla="*/ 0 h 488373"/>
              <a:gd name="connsiteX2" fmla="*/ 426409 w 1320390"/>
              <a:gd name="connsiteY2" fmla="*/ 14171 h 488373"/>
              <a:gd name="connsiteX3" fmla="*/ 405990 w 1320390"/>
              <a:gd name="connsiteY3" fmla="*/ 62346 h 488373"/>
              <a:gd name="connsiteX4" fmla="*/ 403061 w 1320390"/>
              <a:gd name="connsiteY4" fmla="*/ 185178 h 488373"/>
              <a:gd name="connsiteX5" fmla="*/ 14 w 1320390"/>
              <a:gd name="connsiteY5" fmla="*/ 34592 h 488373"/>
              <a:gd name="connsiteX6" fmla="*/ 387771 w 1320390"/>
              <a:gd name="connsiteY6" fmla="*/ 290805 h 488373"/>
              <a:gd name="connsiteX7" fmla="*/ 407721 w 1320390"/>
              <a:gd name="connsiteY7" fmla="*/ 440315 h 488373"/>
              <a:gd name="connsiteX8" fmla="*/ 433934 w 1320390"/>
              <a:gd name="connsiteY8" fmla="*/ 481071 h 488373"/>
              <a:gd name="connsiteX9" fmla="*/ 478726 w 1320390"/>
              <a:gd name="connsiteY9" fmla="*/ 488373 h 488373"/>
              <a:gd name="connsiteX10" fmla="*/ 1268435 w 1320390"/>
              <a:gd name="connsiteY10" fmla="*/ 488373 h 488373"/>
              <a:gd name="connsiteX11" fmla="*/ 1307852 w 1320390"/>
              <a:gd name="connsiteY11" fmla="*/ 471547 h 488373"/>
              <a:gd name="connsiteX12" fmla="*/ 1320390 w 1320390"/>
              <a:gd name="connsiteY12" fmla="*/ 438196 h 488373"/>
              <a:gd name="connsiteX13" fmla="*/ 1320390 w 1320390"/>
              <a:gd name="connsiteY13" fmla="*/ 61919 h 488373"/>
              <a:gd name="connsiteX14" fmla="*/ 1306235 w 1320390"/>
              <a:gd name="connsiteY14" fmla="*/ 16195 h 488373"/>
              <a:gd name="connsiteX15" fmla="*/ 1276434 w 1320390"/>
              <a:gd name="connsiteY15" fmla="*/ 1 h 488373"/>
              <a:gd name="connsiteX16" fmla="*/ 1048287 w 1320390"/>
              <a:gd name="connsiteY16" fmla="*/ 0 h 488373"/>
              <a:gd name="connsiteX17" fmla="*/ 946317 w 1320390"/>
              <a:gd name="connsiteY17" fmla="*/ 0 h 488373"/>
              <a:gd name="connsiteX0" fmla="*/ 946317 w 1320390"/>
              <a:gd name="connsiteY0" fmla="*/ 0 h 488373"/>
              <a:gd name="connsiteX1" fmla="*/ 472232 w 1320390"/>
              <a:gd name="connsiteY1" fmla="*/ 0 h 488373"/>
              <a:gd name="connsiteX2" fmla="*/ 426409 w 1320390"/>
              <a:gd name="connsiteY2" fmla="*/ 14171 h 488373"/>
              <a:gd name="connsiteX3" fmla="*/ 405990 w 1320390"/>
              <a:gd name="connsiteY3" fmla="*/ 62346 h 488373"/>
              <a:gd name="connsiteX4" fmla="*/ 403061 w 1320390"/>
              <a:gd name="connsiteY4" fmla="*/ 185178 h 488373"/>
              <a:gd name="connsiteX5" fmla="*/ 14 w 1320390"/>
              <a:gd name="connsiteY5" fmla="*/ 34592 h 488373"/>
              <a:gd name="connsiteX6" fmla="*/ 387771 w 1320390"/>
              <a:gd name="connsiteY6" fmla="*/ 290805 h 488373"/>
              <a:gd name="connsiteX7" fmla="*/ 407721 w 1320390"/>
              <a:gd name="connsiteY7" fmla="*/ 440315 h 488373"/>
              <a:gd name="connsiteX8" fmla="*/ 433934 w 1320390"/>
              <a:gd name="connsiteY8" fmla="*/ 481071 h 488373"/>
              <a:gd name="connsiteX9" fmla="*/ 478726 w 1320390"/>
              <a:gd name="connsiteY9" fmla="*/ 488373 h 488373"/>
              <a:gd name="connsiteX10" fmla="*/ 1268435 w 1320390"/>
              <a:gd name="connsiteY10" fmla="*/ 488373 h 488373"/>
              <a:gd name="connsiteX11" fmla="*/ 1307852 w 1320390"/>
              <a:gd name="connsiteY11" fmla="*/ 471547 h 488373"/>
              <a:gd name="connsiteX12" fmla="*/ 1320390 w 1320390"/>
              <a:gd name="connsiteY12" fmla="*/ 438196 h 488373"/>
              <a:gd name="connsiteX13" fmla="*/ 1320390 w 1320390"/>
              <a:gd name="connsiteY13" fmla="*/ 61919 h 488373"/>
              <a:gd name="connsiteX14" fmla="*/ 1306235 w 1320390"/>
              <a:gd name="connsiteY14" fmla="*/ 16195 h 488373"/>
              <a:gd name="connsiteX15" fmla="*/ 1276434 w 1320390"/>
              <a:gd name="connsiteY15" fmla="*/ 1 h 488373"/>
              <a:gd name="connsiteX16" fmla="*/ 1048287 w 1320390"/>
              <a:gd name="connsiteY16" fmla="*/ 0 h 488373"/>
              <a:gd name="connsiteX17" fmla="*/ 946317 w 1320390"/>
              <a:gd name="connsiteY17" fmla="*/ 0 h 4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0390" h="488373">
                <a:moveTo>
                  <a:pt x="946317" y="0"/>
                </a:moveTo>
                <a:lnTo>
                  <a:pt x="472232" y="0"/>
                </a:lnTo>
                <a:cubicBezTo>
                  <a:pt x="449415" y="295"/>
                  <a:pt x="450348" y="918"/>
                  <a:pt x="426409" y="14171"/>
                </a:cubicBezTo>
                <a:cubicBezTo>
                  <a:pt x="408727" y="37987"/>
                  <a:pt x="410797" y="30444"/>
                  <a:pt x="405990" y="62346"/>
                </a:cubicBezTo>
                <a:cubicBezTo>
                  <a:pt x="406809" y="117252"/>
                  <a:pt x="405734" y="93894"/>
                  <a:pt x="403061" y="185178"/>
                </a:cubicBezTo>
                <a:cubicBezTo>
                  <a:pt x="401076" y="252970"/>
                  <a:pt x="2562" y="16988"/>
                  <a:pt x="14" y="34592"/>
                </a:cubicBezTo>
                <a:cubicBezTo>
                  <a:pt x="-2534" y="52196"/>
                  <a:pt x="351591" y="255764"/>
                  <a:pt x="387771" y="290805"/>
                </a:cubicBezTo>
                <a:cubicBezTo>
                  <a:pt x="417074" y="302080"/>
                  <a:pt x="398116" y="372074"/>
                  <a:pt x="407721" y="440315"/>
                </a:cubicBezTo>
                <a:cubicBezTo>
                  <a:pt x="416459" y="453900"/>
                  <a:pt x="406859" y="446361"/>
                  <a:pt x="433934" y="481071"/>
                </a:cubicBezTo>
                <a:cubicBezTo>
                  <a:pt x="460326" y="488785"/>
                  <a:pt x="440873" y="485939"/>
                  <a:pt x="478726" y="488373"/>
                </a:cubicBezTo>
                <a:lnTo>
                  <a:pt x="1268435" y="488373"/>
                </a:lnTo>
                <a:cubicBezTo>
                  <a:pt x="1281574" y="482764"/>
                  <a:pt x="1283253" y="485077"/>
                  <a:pt x="1307852" y="471547"/>
                </a:cubicBezTo>
                <a:cubicBezTo>
                  <a:pt x="1316617" y="447227"/>
                  <a:pt x="1307042" y="473079"/>
                  <a:pt x="1320390" y="438196"/>
                </a:cubicBezTo>
                <a:lnTo>
                  <a:pt x="1320390" y="61919"/>
                </a:lnTo>
                <a:cubicBezTo>
                  <a:pt x="1311087" y="25553"/>
                  <a:pt x="1318950" y="36635"/>
                  <a:pt x="1306235" y="16195"/>
                </a:cubicBezTo>
                <a:cubicBezTo>
                  <a:pt x="1280307" y="563"/>
                  <a:pt x="1299536" y="7958"/>
                  <a:pt x="1276434" y="1"/>
                </a:cubicBezTo>
                <a:lnTo>
                  <a:pt x="1048287" y="0"/>
                </a:lnTo>
                <a:lnTo>
                  <a:pt x="946317"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r>
              <a:rPr lang="en-US" sz="1000" dirty="0">
                <a:solidFill>
                  <a:schemeClr val="tx1"/>
                </a:solidFill>
                <a:latin typeface="Calibri" pitchFamily="34" charset="0"/>
              </a:rPr>
              <a:t>           </a:t>
            </a:r>
            <a:r>
              <a:rPr lang="en-US" sz="800" dirty="0">
                <a:solidFill>
                  <a:schemeClr val="tx1"/>
                </a:solidFill>
                <a:latin typeface="Calibri" pitchFamily="34" charset="0"/>
              </a:rPr>
              <a:t>CRESTVIEW</a:t>
            </a:r>
            <a:endParaRPr lang="en-US" sz="800" u="sng" dirty="0">
              <a:solidFill>
                <a:schemeClr val="tx1"/>
              </a:solidFill>
              <a:latin typeface="Calibri" pitchFamily="34" charset="0"/>
            </a:endParaRPr>
          </a:p>
          <a:p>
            <a:r>
              <a:rPr lang="en-US" sz="800" dirty="0">
                <a:solidFill>
                  <a:schemeClr val="tx1"/>
                </a:solidFill>
                <a:latin typeface="Calibri" pitchFamily="34" charset="0"/>
              </a:rPr>
              <a:t>                 </a:t>
            </a:r>
            <a:r>
              <a:rPr lang="en-US" sz="800" u="sng" dirty="0">
                <a:solidFill>
                  <a:schemeClr val="tx1"/>
                </a:solidFill>
                <a:latin typeface="Calibri" pitchFamily="34" charset="0"/>
              </a:rPr>
              <a:t>115.9</a:t>
            </a:r>
            <a:r>
              <a:rPr lang="en-US" sz="800" dirty="0">
                <a:solidFill>
                  <a:schemeClr val="tx1"/>
                </a:solidFill>
                <a:latin typeface="Calibri" pitchFamily="34" charset="0"/>
              </a:rPr>
              <a:t> CEW</a:t>
            </a:r>
          </a:p>
          <a:p>
            <a:pPr algn="ctr"/>
            <a:r>
              <a:rPr lang="en-US" sz="800" dirty="0">
                <a:solidFill>
                  <a:schemeClr val="tx1"/>
                </a:solidFill>
                <a:latin typeface="Calibri" pitchFamily="34" charset="0"/>
              </a:rPr>
              <a:t>          Chan 106</a:t>
            </a:r>
          </a:p>
          <a:p>
            <a:pPr algn="ctr"/>
            <a:endParaRPr lang="en-US" sz="1000" dirty="0"/>
          </a:p>
        </p:txBody>
      </p:sp>
      <p:grpSp>
        <p:nvGrpSpPr>
          <p:cNvPr id="223" name="Group 222"/>
          <p:cNvGrpSpPr/>
          <p:nvPr/>
        </p:nvGrpSpPr>
        <p:grpSpPr>
          <a:xfrm>
            <a:off x="3081616" y="3622943"/>
            <a:ext cx="289209" cy="111854"/>
            <a:chOff x="5834120" y="1358899"/>
            <a:chExt cx="289209" cy="111854"/>
          </a:xfrm>
        </p:grpSpPr>
        <p:cxnSp>
          <p:nvCxnSpPr>
            <p:cNvPr id="224" name="Straight Connector 223"/>
            <p:cNvCxnSpPr/>
            <p:nvPr/>
          </p:nvCxnSpPr>
          <p:spPr bwMode="auto">
            <a:xfrm>
              <a:off x="5834120"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p:cNvSpPr/>
            <p:nvPr/>
          </p:nvSpPr>
          <p:spPr bwMode="auto">
            <a:xfrm>
              <a:off x="5950535"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26" name="Straight Connector 225"/>
            <p:cNvCxnSpPr/>
            <p:nvPr/>
          </p:nvCxnSpPr>
          <p:spPr bwMode="auto">
            <a:xfrm>
              <a:off x="5990173"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bwMode="auto">
            <a:xfrm>
              <a:off x="5988052"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227"/>
            <p:cNvSpPr/>
            <p:nvPr/>
          </p:nvSpPr>
          <p:spPr bwMode="auto">
            <a:xfrm>
              <a:off x="5834120" y="1454136"/>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35" name="Straight Connector 234"/>
            <p:cNvCxnSpPr/>
            <p:nvPr/>
          </p:nvCxnSpPr>
          <p:spPr bwMode="auto">
            <a:xfrm>
              <a:off x="5873736"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Oval 235"/>
            <p:cNvSpPr/>
            <p:nvPr/>
          </p:nvSpPr>
          <p:spPr bwMode="auto">
            <a:xfrm>
              <a:off x="6106206"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38" name="Oval 237"/>
            <p:cNvSpPr/>
            <p:nvPr/>
          </p:nvSpPr>
          <p:spPr bwMode="auto">
            <a:xfrm>
              <a:off x="5834120" y="1400015"/>
              <a:ext cx="17124"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grpSp>
      <p:sp>
        <p:nvSpPr>
          <p:cNvPr id="197" name="TextBox 196"/>
          <p:cNvSpPr txBox="1"/>
          <p:nvPr/>
        </p:nvSpPr>
        <p:spPr>
          <a:xfrm rot="18159278">
            <a:off x="958319" y="2937349"/>
            <a:ext cx="717321" cy="137724"/>
          </a:xfrm>
          <a:prstGeom prst="rect">
            <a:avLst/>
          </a:prstGeom>
          <a:noFill/>
        </p:spPr>
        <p:txBody>
          <a:bodyPr spcFirstLastPara="1" lIns="0" tIns="0" rIns="0" bIns="0">
            <a:prstTxWarp prst="textArchUp">
              <a:avLst>
                <a:gd name="adj" fmla="val 7080605"/>
              </a:avLst>
            </a:prstTxWarp>
            <a:spAutoFit/>
          </a:bodyPr>
          <a:lstStyle/>
          <a:p>
            <a:pPr fontAlgn="auto">
              <a:spcBef>
                <a:spcPts val="0"/>
              </a:spcBef>
              <a:spcAft>
                <a:spcPts val="0"/>
              </a:spcAft>
              <a:defRPr/>
            </a:pPr>
            <a:r>
              <a:rPr lang="en-US" sz="1000" dirty="0">
                <a:latin typeface="+mn-lt"/>
                <a:cs typeface="+mn-cs"/>
              </a:rPr>
              <a:t>              5 NM</a:t>
            </a:r>
          </a:p>
        </p:txBody>
      </p:sp>
      <p:sp>
        <p:nvSpPr>
          <p:cNvPr id="198" name="TextBox 38"/>
          <p:cNvSpPr txBox="1">
            <a:spLocks noChangeArrowheads="1"/>
          </p:cNvSpPr>
          <p:nvPr/>
        </p:nvSpPr>
        <p:spPr bwMode="auto">
          <a:xfrm rot="-3447289">
            <a:off x="1618704" y="3785292"/>
            <a:ext cx="304571"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R-210</a:t>
            </a:r>
          </a:p>
        </p:txBody>
      </p:sp>
      <p:sp>
        <p:nvSpPr>
          <p:cNvPr id="3" name="Rectangle 2"/>
          <p:cNvSpPr/>
          <p:nvPr/>
        </p:nvSpPr>
        <p:spPr>
          <a:xfrm>
            <a:off x="172011" y="6574465"/>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7179" y="6558720"/>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cxnSp>
        <p:nvCxnSpPr>
          <p:cNvPr id="200" name="Straight Connector 199"/>
          <p:cNvCxnSpPr/>
          <p:nvPr/>
        </p:nvCxnSpPr>
        <p:spPr>
          <a:xfrm>
            <a:off x="1739448" y="5435808"/>
            <a:ext cx="1737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195"/>
          <p:cNvSpPr/>
          <p:nvPr/>
        </p:nvSpPr>
        <p:spPr>
          <a:xfrm>
            <a:off x="4558333" y="129911"/>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2371" y="170829"/>
            <a:ext cx="4289116" cy="6535006"/>
            <a:chOff x="4641525" y="182370"/>
            <a:chExt cx="4289116" cy="6535006"/>
          </a:xfrm>
        </p:grpSpPr>
        <p:cxnSp>
          <p:nvCxnSpPr>
            <p:cNvPr id="4" name="Straight Connector 3"/>
            <p:cNvCxnSpPr/>
            <p:nvPr/>
          </p:nvCxnSpPr>
          <p:spPr>
            <a:xfrm>
              <a:off x="4641525" y="4988592"/>
              <a:ext cx="42891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641525" y="2042192"/>
              <a:ext cx="42891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641525" y="1298639"/>
              <a:ext cx="42891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641525" y="967993"/>
              <a:ext cx="42891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641525" y="521859"/>
              <a:ext cx="42891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7283" y="1683324"/>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40880" y="168332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85560" y="986019"/>
              <a:ext cx="0" cy="312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6964680" y="969790"/>
              <a:ext cx="0" cy="31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55280" y="977407"/>
              <a:ext cx="0" cy="315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41525" y="182370"/>
              <a:ext cx="4289116" cy="6017032"/>
            </a:xfrm>
            <a:prstGeom prst="rect">
              <a:avLst/>
            </a:prstGeom>
            <a:noFill/>
            <a:ln>
              <a:solidFill>
                <a:schemeClr val="tx1"/>
              </a:solidFill>
            </a:ln>
          </p:spPr>
          <p:txBody>
            <a:bodyPr wrap="square" rtlCol="0">
              <a:spAutoFit/>
            </a:bodyPr>
            <a:lstStyle/>
            <a:p>
              <a:pPr algn="ctr"/>
              <a:r>
                <a:rPr lang="en-US" b="1" dirty="0"/>
                <a:t>SIAP IP</a:t>
              </a:r>
            </a:p>
            <a:p>
              <a:pPr algn="ctr"/>
              <a:endParaRPr lang="en-US" sz="500" b="1" dirty="0"/>
            </a:p>
            <a:p>
              <a:pPr algn="ctr"/>
              <a:r>
                <a:rPr lang="en-US" sz="1200" b="1" dirty="0"/>
                <a:t>STUDENT INSTRUMENT APPROACH PROCEDURE IMPROVEMENT PROCESS</a:t>
              </a:r>
            </a:p>
            <a:p>
              <a:endParaRPr lang="en-US" sz="200" dirty="0"/>
            </a:p>
            <a:p>
              <a:r>
                <a:rPr lang="en-US" sz="800" dirty="0"/>
                <a:t>FROM:  (Rank/Name)   (Optional)           Unit                DSN Phone            Date Submitted</a:t>
              </a:r>
            </a:p>
            <a:p>
              <a:endParaRPr lang="en-US" sz="800" dirty="0"/>
            </a:p>
            <a:p>
              <a:endParaRPr lang="en-US" sz="800" dirty="0"/>
            </a:p>
            <a:p>
              <a:r>
                <a:rPr lang="en-US" sz="800" dirty="0"/>
                <a:t>TO:  TW-5 TH-57 Standardization Officer</a:t>
              </a:r>
            </a:p>
            <a:p>
              <a:endParaRPr lang="en-US" sz="800" dirty="0"/>
            </a:p>
            <a:p>
              <a:r>
                <a:rPr lang="en-US" sz="800" dirty="0"/>
                <a:t>VIA:                                                          </a:t>
              </a:r>
              <a:r>
                <a:rPr lang="en-US" sz="800" u="sng" dirty="0"/>
                <a:t> </a:t>
              </a:r>
            </a:p>
            <a:p>
              <a:r>
                <a:rPr lang="en-US" sz="800" dirty="0"/>
                <a:t>        Squadron Standardization Officer                    Date</a:t>
              </a:r>
            </a:p>
            <a:p>
              <a:endParaRPr lang="en-US" sz="800" dirty="0"/>
            </a:p>
            <a:p>
              <a:endParaRPr lang="en-US" sz="800" dirty="0"/>
            </a:p>
            <a:p>
              <a:pPr marL="228600" indent="-228600">
                <a:buAutoNum type="arabicPeriod"/>
              </a:pPr>
              <a:r>
                <a:rPr lang="en-US" sz="800" dirty="0"/>
                <a:t>SIAP recommendation (Include affected approach and page)</a:t>
              </a:r>
            </a:p>
            <a:p>
              <a:pPr marL="228600" indent="-228600">
                <a:buAutoNum type="arabicPeriod"/>
              </a:pPr>
              <a:endParaRPr lang="en-US" sz="800" dirty="0"/>
            </a:p>
            <a:p>
              <a:pPr marL="228600" indent="-228600">
                <a:buAutoNum type="arabicPeriod"/>
              </a:pPr>
              <a:endParaRPr lang="en-US" sz="800" dirty="0"/>
            </a:p>
            <a:p>
              <a:pPr marL="228600" indent="-228600">
                <a:buAutoNum type="arabicPeriod"/>
              </a:pPr>
              <a:endParaRPr lang="en-US" sz="800" dirty="0"/>
            </a:p>
            <a:p>
              <a:pPr marL="228600" indent="-228600">
                <a:buAutoNum type="arabicPeriod"/>
              </a:pPr>
              <a:endParaRPr lang="en-US" sz="800" dirty="0"/>
            </a:p>
            <a:p>
              <a:endParaRPr lang="en-US" sz="800" dirty="0"/>
            </a:p>
            <a:p>
              <a:pPr marL="228600" indent="-228600">
                <a:buAutoNum type="arabicPeriod"/>
              </a:pPr>
              <a:endParaRPr lang="en-US" sz="800" dirty="0"/>
            </a:p>
            <a:p>
              <a:pPr marL="228600" indent="-228600">
                <a:buAutoNum type="arabicPeriod"/>
              </a:pPr>
              <a:endParaRPr lang="en-US" sz="800" dirty="0"/>
            </a:p>
            <a:p>
              <a:pPr marL="228600" indent="-228600">
                <a:buAutoNum type="arabicPeriod"/>
              </a:pPr>
              <a:endParaRPr lang="en-US" sz="800" dirty="0"/>
            </a:p>
            <a:p>
              <a:pPr marL="228600" indent="-228600">
                <a:buAutoNum type="arabicPeriod"/>
              </a:pPr>
              <a:endParaRPr lang="en-US" sz="800" dirty="0"/>
            </a:p>
            <a:p>
              <a:pPr marL="228600" indent="-228600">
                <a:buAutoNum type="arabicPeriod"/>
              </a:pPr>
              <a:endParaRPr lang="en-US" sz="800" dirty="0"/>
            </a:p>
            <a:p>
              <a:endParaRPr lang="en-US" sz="800" dirty="0"/>
            </a:p>
            <a:p>
              <a:pPr marL="228600" indent="-228600">
                <a:buAutoNum type="arabicPeriod"/>
              </a:pPr>
              <a:endParaRPr lang="en-US" sz="800" dirty="0"/>
            </a:p>
            <a:p>
              <a:pPr marL="228600" indent="-228600">
                <a:buAutoNum type="arabicPeriod"/>
              </a:pPr>
              <a:endParaRPr lang="en-US" sz="800" dirty="0"/>
            </a:p>
            <a:p>
              <a:pPr marL="228600" indent="-228600">
                <a:buAutoNum type="arabicPeriod"/>
              </a:pPr>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800" dirty="0"/>
                <a:t>Action:</a:t>
              </a:r>
            </a:p>
            <a:p>
              <a:endParaRPr lang="en-US" sz="1000" dirty="0"/>
            </a:p>
            <a:p>
              <a:endParaRPr lang="en-US" sz="1000" dirty="0"/>
            </a:p>
            <a:p>
              <a:endParaRPr lang="en-US" sz="1000" dirty="0"/>
            </a:p>
            <a:p>
              <a:endParaRPr lang="en-US" sz="1000" dirty="0"/>
            </a:p>
            <a:p>
              <a:endParaRPr lang="en-US" sz="1000" dirty="0"/>
            </a:p>
          </p:txBody>
        </p:sp>
        <p:sp>
          <p:nvSpPr>
            <p:cNvPr id="208" name="TextBox 207"/>
            <p:cNvSpPr txBox="1"/>
            <p:nvPr/>
          </p:nvSpPr>
          <p:spPr>
            <a:xfrm>
              <a:off x="6641948" y="6501932"/>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24</a:t>
              </a:r>
            </a:p>
          </p:txBody>
        </p:sp>
      </p:grpSp>
      <p:cxnSp>
        <p:nvCxnSpPr>
          <p:cNvPr id="270" name="Straight Arrow Connector 269"/>
          <p:cNvCxnSpPr>
            <a:stCxn id="159" idx="5"/>
          </p:cNvCxnSpPr>
          <p:nvPr/>
        </p:nvCxnSpPr>
        <p:spPr>
          <a:xfrm flipV="1">
            <a:off x="7379788" y="2235330"/>
            <a:ext cx="1092792" cy="625146"/>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endCxn id="274" idx="0"/>
          </p:cNvCxnSpPr>
          <p:nvPr/>
        </p:nvCxnSpPr>
        <p:spPr>
          <a:xfrm flipH="1" flipV="1">
            <a:off x="6206523" y="2744002"/>
            <a:ext cx="4769" cy="116534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6231927" y="2671099"/>
            <a:ext cx="1339496" cy="1238252"/>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196" name="TextBox 98"/>
          <p:cNvSpPr txBox="1">
            <a:spLocks noChangeArrowheads="1"/>
          </p:cNvSpPr>
          <p:nvPr/>
        </p:nvSpPr>
        <p:spPr bwMode="auto">
          <a:xfrm>
            <a:off x="7766019" y="277411"/>
            <a:ext cx="1083630"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 RWY 4</a:t>
            </a:r>
          </a:p>
          <a:p>
            <a:pPr algn="r"/>
            <a:r>
              <a:rPr lang="en-US" sz="1000" dirty="0">
                <a:latin typeface="Calibri" pitchFamily="34" charset="0"/>
              </a:rPr>
              <a:t>FLORALA MUNI (0J4)</a:t>
            </a:r>
          </a:p>
        </p:txBody>
      </p:sp>
      <p:sp>
        <p:nvSpPr>
          <p:cNvPr id="103" name="Rectangle 102"/>
          <p:cNvSpPr/>
          <p:nvPr/>
        </p:nvSpPr>
        <p:spPr>
          <a:xfrm>
            <a:off x="4703482" y="642274"/>
            <a:ext cx="4146233" cy="5791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8198" name="TextBox 106"/>
          <p:cNvSpPr txBox="1">
            <a:spLocks noChangeArrowheads="1"/>
          </p:cNvSpPr>
          <p:nvPr/>
        </p:nvSpPr>
        <p:spPr bwMode="auto">
          <a:xfrm>
            <a:off x="4709719" y="105450"/>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FLORALA, ALABAMA</a:t>
            </a:r>
          </a:p>
        </p:txBody>
      </p:sp>
      <p:sp>
        <p:nvSpPr>
          <p:cNvPr id="8199" name="TextBox 76"/>
          <p:cNvSpPr txBox="1">
            <a:spLocks noChangeArrowheads="1"/>
          </p:cNvSpPr>
          <p:nvPr/>
        </p:nvSpPr>
        <p:spPr bwMode="auto">
          <a:xfrm>
            <a:off x="4712318" y="296989"/>
            <a:ext cx="631032"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TACAN NSE</a:t>
            </a:r>
          </a:p>
          <a:p>
            <a:pPr algn="ctr"/>
            <a:r>
              <a:rPr lang="en-US" sz="1000" dirty="0">
                <a:latin typeface="Calibri" pitchFamily="34" charset="0"/>
              </a:rPr>
              <a:t>Chan</a:t>
            </a:r>
            <a:r>
              <a:rPr lang="en-US" sz="1000" b="1" dirty="0">
                <a:latin typeface="Calibri" pitchFamily="34" charset="0"/>
              </a:rPr>
              <a:t> 70 </a:t>
            </a:r>
          </a:p>
        </p:txBody>
      </p:sp>
      <p:sp>
        <p:nvSpPr>
          <p:cNvPr id="8200" name="TextBox 79"/>
          <p:cNvSpPr txBox="1">
            <a:spLocks noChangeArrowheads="1"/>
          </p:cNvSpPr>
          <p:nvPr/>
        </p:nvSpPr>
        <p:spPr bwMode="auto">
          <a:xfrm>
            <a:off x="5340551" y="301748"/>
            <a:ext cx="516731"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065° </a:t>
            </a:r>
          </a:p>
        </p:txBody>
      </p:sp>
      <p:sp>
        <p:nvSpPr>
          <p:cNvPr id="83" name="TextBox 82"/>
          <p:cNvSpPr txBox="1"/>
          <p:nvPr/>
        </p:nvSpPr>
        <p:spPr>
          <a:xfrm>
            <a:off x="5862469" y="297780"/>
            <a:ext cx="736328"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3197 </a:t>
            </a:r>
          </a:p>
          <a:p>
            <a:pPr fontAlgn="auto">
              <a:spcBef>
                <a:spcPts val="0"/>
              </a:spcBef>
              <a:spcAft>
                <a:spcPts val="0"/>
              </a:spcAft>
              <a:defRPr/>
            </a:pPr>
            <a:r>
              <a:rPr lang="en-US" sz="650" dirty="0">
                <a:latin typeface="+mn-lt"/>
                <a:cs typeface="+mn-cs"/>
              </a:rPr>
              <a:t>THRE                    </a:t>
            </a:r>
            <a:r>
              <a:rPr lang="en-US" sz="650" b="1" dirty="0">
                <a:latin typeface="+mn-lt"/>
                <a:cs typeface="+mn-cs"/>
              </a:rPr>
              <a:t>309</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314</a:t>
            </a:r>
            <a:endParaRPr lang="en-US" sz="650" dirty="0">
              <a:latin typeface="+mn-lt"/>
              <a:cs typeface="+mn-cs"/>
            </a:endParaRPr>
          </a:p>
        </p:txBody>
      </p:sp>
      <p:sp>
        <p:nvSpPr>
          <p:cNvPr id="8202" name="TextBox 84"/>
          <p:cNvSpPr txBox="1">
            <a:spLocks noChangeArrowheads="1"/>
          </p:cNvSpPr>
          <p:nvPr/>
        </p:nvSpPr>
        <p:spPr bwMode="auto">
          <a:xfrm>
            <a:off x="6787552" y="757549"/>
            <a:ext cx="2057400" cy="369888"/>
          </a:xfrm>
          <a:prstGeom prst="rect">
            <a:avLst/>
          </a:prstGeom>
          <a:noFill/>
          <a:ln w="9525">
            <a:noFill/>
            <a:miter lim="800000"/>
            <a:headEnd/>
            <a:tailEnd/>
          </a:ln>
        </p:spPr>
        <p:txBody>
          <a:bodyPr>
            <a:spAutoFit/>
          </a:bodyPr>
          <a:lstStyle/>
          <a:p>
            <a:r>
              <a:rPr lang="en-US" sz="900" dirty="0">
                <a:latin typeface="Calibri" pitchFamily="34" charset="0"/>
              </a:rPr>
              <a:t>MISSED APPROACH: Climbing left turn to 2000 direct BLRUP and hold.</a:t>
            </a:r>
          </a:p>
        </p:txBody>
      </p:sp>
      <p:cxnSp>
        <p:nvCxnSpPr>
          <p:cNvPr id="93" name="Straight Connector 92"/>
          <p:cNvCxnSpPr/>
          <p:nvPr/>
        </p:nvCxnSpPr>
        <p:spPr>
          <a:xfrm>
            <a:off x="4703482" y="5823874"/>
            <a:ext cx="29984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703482" y="5978540"/>
            <a:ext cx="30165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702732" y="6126293"/>
            <a:ext cx="301491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05987" y="6260437"/>
            <a:ext cx="30022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07" name="TextBox 98"/>
          <p:cNvSpPr txBox="1">
            <a:spLocks noChangeArrowheads="1"/>
          </p:cNvSpPr>
          <p:nvPr/>
        </p:nvSpPr>
        <p:spPr bwMode="auto">
          <a:xfrm>
            <a:off x="4724910" y="5991351"/>
            <a:ext cx="497659"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CATEGORY</a:t>
            </a:r>
          </a:p>
        </p:txBody>
      </p:sp>
      <p:sp>
        <p:nvSpPr>
          <p:cNvPr id="8208" name="TextBox 99"/>
          <p:cNvSpPr txBox="1">
            <a:spLocks noChangeArrowheads="1"/>
          </p:cNvSpPr>
          <p:nvPr/>
        </p:nvSpPr>
        <p:spPr bwMode="auto">
          <a:xfrm>
            <a:off x="4724910" y="6123113"/>
            <a:ext cx="160071"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S-4</a:t>
            </a:r>
          </a:p>
        </p:txBody>
      </p:sp>
      <p:sp>
        <p:nvSpPr>
          <p:cNvPr id="8209" name="TextBox 100"/>
          <p:cNvSpPr txBox="1">
            <a:spLocks noChangeArrowheads="1"/>
          </p:cNvSpPr>
          <p:nvPr/>
        </p:nvSpPr>
        <p:spPr bwMode="auto">
          <a:xfrm>
            <a:off x="4724910" y="6277959"/>
            <a:ext cx="416748"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CIRCLING</a:t>
            </a:r>
          </a:p>
        </p:txBody>
      </p:sp>
      <p:sp>
        <p:nvSpPr>
          <p:cNvPr id="8210" name="TextBox 110"/>
          <p:cNvSpPr txBox="1">
            <a:spLocks noChangeArrowheads="1"/>
          </p:cNvSpPr>
          <p:nvPr/>
        </p:nvSpPr>
        <p:spPr bwMode="auto">
          <a:xfrm>
            <a:off x="5442863" y="5988092"/>
            <a:ext cx="59586"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8211" name="TextBox 111"/>
          <p:cNvSpPr txBox="1">
            <a:spLocks noChangeArrowheads="1"/>
          </p:cNvSpPr>
          <p:nvPr/>
        </p:nvSpPr>
        <p:spPr bwMode="auto">
          <a:xfrm>
            <a:off x="6065369" y="5992939"/>
            <a:ext cx="56106"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B</a:t>
            </a:r>
          </a:p>
        </p:txBody>
      </p:sp>
      <p:sp>
        <p:nvSpPr>
          <p:cNvPr id="8212" name="TextBox 112"/>
          <p:cNvSpPr txBox="1">
            <a:spLocks noChangeArrowheads="1"/>
          </p:cNvSpPr>
          <p:nvPr/>
        </p:nvSpPr>
        <p:spPr bwMode="auto">
          <a:xfrm>
            <a:off x="6741583" y="5992939"/>
            <a:ext cx="54502"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C</a:t>
            </a:r>
          </a:p>
        </p:txBody>
      </p:sp>
      <p:sp>
        <p:nvSpPr>
          <p:cNvPr id="8213" name="TextBox 113"/>
          <p:cNvSpPr txBox="1">
            <a:spLocks noChangeArrowheads="1"/>
          </p:cNvSpPr>
          <p:nvPr/>
        </p:nvSpPr>
        <p:spPr bwMode="auto">
          <a:xfrm>
            <a:off x="7378096" y="5992939"/>
            <a:ext cx="62518"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D</a:t>
            </a:r>
          </a:p>
        </p:txBody>
      </p:sp>
      <p:cxnSp>
        <p:nvCxnSpPr>
          <p:cNvPr id="117" name="Straight Connector 116"/>
          <p:cNvCxnSpPr/>
          <p:nvPr/>
        </p:nvCxnSpPr>
        <p:spPr>
          <a:xfrm>
            <a:off x="5759431" y="5976274"/>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94629" y="5976274"/>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34229" y="5975141"/>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76746" y="6118213"/>
            <a:ext cx="2311232" cy="127180"/>
          </a:xfrm>
          <a:prstGeom prst="rect">
            <a:avLst/>
          </a:prstGeom>
          <a:noFill/>
          <a:ln>
            <a:noFill/>
          </a:ln>
        </p:spPr>
        <p:txBody>
          <a:bodyPr wrap="square" lIns="0" tIns="0" rIns="0" bIns="0">
            <a:spAutoFit/>
          </a:bodyPr>
          <a:lstStyle/>
          <a:p>
            <a:pPr algn="ctr" fontAlgn="auto">
              <a:spcBef>
                <a:spcPts val="0"/>
              </a:spcBef>
              <a:spcAft>
                <a:spcPts val="0"/>
              </a:spcAft>
              <a:defRPr/>
            </a:pPr>
            <a:r>
              <a:rPr lang="en-US" sz="1000" dirty="0">
                <a:latin typeface="+mn-lt"/>
                <a:cs typeface="+mn-cs"/>
              </a:rPr>
              <a:t>   900-1</a:t>
            </a:r>
            <a:r>
              <a:rPr lang="en-US" sz="800" dirty="0">
                <a:latin typeface="+mn-lt"/>
                <a:cs typeface="+mn-cs"/>
              </a:rPr>
              <a:t>	    </a:t>
            </a:r>
            <a:r>
              <a:rPr lang="en-US" sz="750" dirty="0">
                <a:latin typeface="+mn-lt"/>
                <a:cs typeface="+mn-cs"/>
              </a:rPr>
              <a:t>600	(700-1)</a:t>
            </a:r>
          </a:p>
        </p:txBody>
      </p:sp>
      <p:sp>
        <p:nvSpPr>
          <p:cNvPr id="123" name="TextBox 122"/>
          <p:cNvSpPr txBox="1"/>
          <p:nvPr/>
        </p:nvSpPr>
        <p:spPr>
          <a:xfrm>
            <a:off x="5201141" y="6282808"/>
            <a:ext cx="1231221" cy="115618"/>
          </a:xfrm>
          <a:prstGeom prst="rect">
            <a:avLst/>
          </a:prstGeom>
          <a:noFill/>
          <a:ln>
            <a:noFill/>
          </a:ln>
        </p:spPr>
        <p:txBody>
          <a:bodyPr wrap="square" lIns="0" tIns="0" rIns="0" bIns="0" anchor="ctr">
            <a:spAutoFit/>
          </a:bodyPr>
          <a:lstStyle/>
          <a:p>
            <a:pPr algn="ctr" fontAlgn="auto">
              <a:spcBef>
                <a:spcPts val="0"/>
              </a:spcBef>
              <a:spcAft>
                <a:spcPts val="0"/>
              </a:spcAft>
              <a:defRPr/>
            </a:pPr>
            <a:r>
              <a:rPr lang="en-US" sz="1000" dirty="0">
                <a:latin typeface="+mn-lt"/>
                <a:cs typeface="+mn-cs"/>
              </a:rPr>
              <a:t> 1200-1        </a:t>
            </a:r>
            <a:r>
              <a:rPr lang="en-US" sz="650" dirty="0">
                <a:latin typeface="+mn-lt"/>
                <a:cs typeface="+mn-cs"/>
              </a:rPr>
              <a:t>900           (700-1)</a:t>
            </a:r>
            <a:endParaRPr lang="en-US" sz="750" dirty="0">
              <a:latin typeface="+mn-lt"/>
              <a:cs typeface="+mn-cs"/>
            </a:endParaRPr>
          </a:p>
        </p:txBody>
      </p:sp>
      <p:sp>
        <p:nvSpPr>
          <p:cNvPr id="112" name="Rectangle 111"/>
          <p:cNvSpPr/>
          <p:nvPr/>
        </p:nvSpPr>
        <p:spPr>
          <a:xfrm>
            <a:off x="4702792" y="262068"/>
            <a:ext cx="1896005" cy="381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5345739" y="263655"/>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844587" y="265136"/>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4703482" y="1235999"/>
            <a:ext cx="4141470" cy="3206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TextBox 143"/>
          <p:cNvSpPr txBox="1"/>
          <p:nvPr/>
        </p:nvSpPr>
        <p:spPr>
          <a:xfrm>
            <a:off x="4699760" y="1255081"/>
            <a:ext cx="429419" cy="261610"/>
          </a:xfrm>
          <a:prstGeom prst="rect">
            <a:avLst/>
          </a:prstGeom>
          <a:noFill/>
        </p:spPr>
        <p:txBody>
          <a:bodyPr wrap="square" lIns="0" tIns="0" rIns="0" bIns="0">
            <a:spAutoFit/>
          </a:bodyPr>
          <a:lstStyle/>
          <a:p>
            <a:pPr algn="ctr" fontAlgn="auto">
              <a:spcBef>
                <a:spcPts val="0"/>
              </a:spcBef>
              <a:spcAft>
                <a:spcPts val="0"/>
              </a:spcAft>
              <a:defRPr/>
            </a:pPr>
            <a:r>
              <a:rPr lang="en-US" sz="850" dirty="0">
                <a:latin typeface="+mn-lt"/>
                <a:cs typeface="+mn-cs"/>
              </a:rPr>
              <a:t>ASOS</a:t>
            </a:r>
            <a:endParaRPr lang="en-US" sz="850" b="1" dirty="0">
              <a:latin typeface="+mn-lt"/>
              <a:cs typeface="+mn-cs"/>
            </a:endParaRPr>
          </a:p>
          <a:p>
            <a:pPr algn="ctr" fontAlgn="auto">
              <a:spcBef>
                <a:spcPts val="0"/>
              </a:spcBef>
              <a:spcAft>
                <a:spcPts val="0"/>
              </a:spcAft>
              <a:defRPr/>
            </a:pPr>
            <a:r>
              <a:rPr lang="en-US" sz="850" b="1" dirty="0">
                <a:latin typeface="+mn-lt"/>
                <a:cs typeface="+mn-cs"/>
              </a:rPr>
              <a:t>124.17</a:t>
            </a:r>
            <a:endParaRPr lang="en-US" sz="850" dirty="0">
              <a:latin typeface="+mn-lt"/>
              <a:cs typeface="+mn-cs"/>
            </a:endParaRPr>
          </a:p>
        </p:txBody>
      </p:sp>
      <p:sp>
        <p:nvSpPr>
          <p:cNvPr id="145" name="TextBox 144"/>
          <p:cNvSpPr txBox="1"/>
          <p:nvPr/>
        </p:nvSpPr>
        <p:spPr>
          <a:xfrm>
            <a:off x="5143259" y="1255081"/>
            <a:ext cx="724410" cy="261610"/>
          </a:xfrm>
          <a:prstGeom prst="rect">
            <a:avLst/>
          </a:prstGeom>
          <a:noFill/>
        </p:spPr>
        <p:txBody>
          <a:bodyPr wrap="square" lIns="0" tIns="0" rIns="0" bIns="0">
            <a:spAutoFit/>
          </a:bodyPr>
          <a:lstStyle/>
          <a:p>
            <a:pPr algn="ctr" fontAlgn="auto">
              <a:spcBef>
                <a:spcPts val="0"/>
              </a:spcBef>
              <a:spcAft>
                <a:spcPts val="0"/>
              </a:spcAft>
              <a:defRPr/>
            </a:pPr>
            <a:r>
              <a:rPr lang="en-US" sz="850" dirty="0">
                <a:latin typeface="+mn-lt"/>
                <a:cs typeface="+mn-cs"/>
              </a:rPr>
              <a:t>EGLIN APP CON</a:t>
            </a:r>
          </a:p>
          <a:p>
            <a:pPr algn="ctr" fontAlgn="auto">
              <a:spcBef>
                <a:spcPts val="0"/>
              </a:spcBef>
              <a:spcAft>
                <a:spcPts val="0"/>
              </a:spcAft>
              <a:defRPr/>
            </a:pPr>
            <a:r>
              <a:rPr lang="en-US" sz="850" b="1" dirty="0">
                <a:latin typeface="+mn-lt"/>
                <a:cs typeface="+mn-cs"/>
              </a:rPr>
              <a:t>124.05   284.65</a:t>
            </a:r>
          </a:p>
        </p:txBody>
      </p:sp>
      <p:sp>
        <p:nvSpPr>
          <p:cNvPr id="146" name="TextBox 145"/>
          <p:cNvSpPr txBox="1"/>
          <p:nvPr/>
        </p:nvSpPr>
        <p:spPr>
          <a:xfrm>
            <a:off x="5896143" y="1255081"/>
            <a:ext cx="794446" cy="261610"/>
          </a:xfrm>
          <a:prstGeom prst="rect">
            <a:avLst/>
          </a:prstGeom>
          <a:noFill/>
        </p:spPr>
        <p:txBody>
          <a:bodyPr wrap="square" lIns="0" tIns="0" rIns="0" bIns="0">
            <a:spAutoFit/>
          </a:bodyPr>
          <a:lstStyle/>
          <a:p>
            <a:pPr algn="ctr" fontAlgn="auto">
              <a:spcBef>
                <a:spcPts val="0"/>
              </a:spcBef>
              <a:spcAft>
                <a:spcPts val="0"/>
              </a:spcAft>
              <a:defRPr/>
            </a:pPr>
            <a:r>
              <a:rPr lang="en-US" sz="850" dirty="0">
                <a:latin typeface="+mn-lt"/>
                <a:cs typeface="+mn-cs"/>
              </a:rPr>
              <a:t>EASTERN COMM</a:t>
            </a:r>
          </a:p>
          <a:p>
            <a:pPr algn="ctr" fontAlgn="auto">
              <a:spcBef>
                <a:spcPts val="0"/>
              </a:spcBef>
              <a:spcAft>
                <a:spcPts val="0"/>
              </a:spcAft>
              <a:defRPr/>
            </a:pPr>
            <a:r>
              <a:rPr lang="en-US" sz="850" b="1" dirty="0">
                <a:latin typeface="+mn-lt"/>
                <a:cs typeface="+mn-cs"/>
              </a:rPr>
              <a:t>389.1 </a:t>
            </a:r>
            <a:r>
              <a:rPr lang="en-US" sz="850" dirty="0">
                <a:latin typeface="+mn-lt"/>
                <a:cs typeface="+mn-cs"/>
              </a:rPr>
              <a:t>/</a:t>
            </a:r>
            <a:r>
              <a:rPr lang="en-US" sz="850" b="1" dirty="0">
                <a:latin typeface="+mn-lt"/>
                <a:cs typeface="+mn-cs"/>
              </a:rPr>
              <a:t> </a:t>
            </a:r>
            <a:r>
              <a:rPr lang="en-US" sz="850" dirty="0">
                <a:latin typeface="+mn-lt"/>
                <a:cs typeface="+mn-cs"/>
              </a:rPr>
              <a:t>CH20</a:t>
            </a:r>
            <a:endParaRPr lang="en-US" sz="850" b="1" dirty="0">
              <a:latin typeface="+mn-lt"/>
              <a:cs typeface="+mn-cs"/>
            </a:endParaRPr>
          </a:p>
        </p:txBody>
      </p:sp>
      <p:sp>
        <p:nvSpPr>
          <p:cNvPr id="147" name="TextBox 146"/>
          <p:cNvSpPr txBox="1"/>
          <p:nvPr/>
        </p:nvSpPr>
        <p:spPr>
          <a:xfrm>
            <a:off x="6664331" y="1255081"/>
            <a:ext cx="848598" cy="261610"/>
          </a:xfrm>
          <a:prstGeom prst="rect">
            <a:avLst/>
          </a:prstGeom>
          <a:noFill/>
        </p:spPr>
        <p:txBody>
          <a:bodyPr wrap="square" lIns="0" tIns="0" rIns="0" bIns="0">
            <a:spAutoFit/>
          </a:bodyPr>
          <a:lstStyle/>
          <a:p>
            <a:pPr algn="ctr" fontAlgn="auto">
              <a:spcBef>
                <a:spcPts val="0"/>
              </a:spcBef>
              <a:spcAft>
                <a:spcPts val="0"/>
              </a:spcAft>
              <a:defRPr/>
            </a:pPr>
            <a:r>
              <a:rPr lang="en-US" sz="850" dirty="0">
                <a:latin typeface="+mn-lt"/>
                <a:cs typeface="+mn-cs"/>
              </a:rPr>
              <a:t>CAIRNS APP CON</a:t>
            </a:r>
          </a:p>
          <a:p>
            <a:pPr algn="ctr" fontAlgn="auto">
              <a:spcBef>
                <a:spcPts val="0"/>
              </a:spcBef>
              <a:spcAft>
                <a:spcPts val="0"/>
              </a:spcAft>
              <a:defRPr/>
            </a:pPr>
            <a:r>
              <a:rPr lang="en-US" sz="850" b="1" dirty="0">
                <a:latin typeface="+mn-lt"/>
                <a:cs typeface="+mn-cs"/>
              </a:rPr>
              <a:t>135.45     239.4</a:t>
            </a:r>
          </a:p>
        </p:txBody>
      </p:sp>
      <p:sp>
        <p:nvSpPr>
          <p:cNvPr id="148" name="TextBox 147"/>
          <p:cNvSpPr txBox="1"/>
          <p:nvPr/>
        </p:nvSpPr>
        <p:spPr>
          <a:xfrm>
            <a:off x="7488375" y="1255081"/>
            <a:ext cx="746366" cy="261610"/>
          </a:xfrm>
          <a:prstGeom prst="rect">
            <a:avLst/>
          </a:prstGeom>
          <a:noFill/>
        </p:spPr>
        <p:txBody>
          <a:bodyPr wrap="square" lIns="0" tIns="0" rIns="0" bIns="0">
            <a:spAutoFit/>
          </a:bodyPr>
          <a:lstStyle/>
          <a:p>
            <a:pPr algn="ctr" fontAlgn="auto">
              <a:spcBef>
                <a:spcPts val="0"/>
              </a:spcBef>
              <a:spcAft>
                <a:spcPts val="0"/>
              </a:spcAft>
              <a:defRPr/>
            </a:pPr>
            <a:r>
              <a:rPr lang="en-US" sz="850" dirty="0">
                <a:latin typeface="+mn-lt"/>
                <a:cs typeface="+mn-cs"/>
              </a:rPr>
              <a:t>INST COMMON</a:t>
            </a:r>
          </a:p>
          <a:p>
            <a:pPr algn="ctr" fontAlgn="auto">
              <a:spcBef>
                <a:spcPts val="0"/>
              </a:spcBef>
              <a:spcAft>
                <a:spcPts val="0"/>
              </a:spcAft>
              <a:defRPr/>
            </a:pPr>
            <a:r>
              <a:rPr lang="en-US" sz="850" b="1" dirty="0">
                <a:latin typeface="+mn-lt"/>
                <a:cs typeface="+mn-cs"/>
              </a:rPr>
              <a:t>121.95</a:t>
            </a:r>
          </a:p>
        </p:txBody>
      </p:sp>
      <p:cxnSp>
        <p:nvCxnSpPr>
          <p:cNvPr id="163" name="Straight Connector 162"/>
          <p:cNvCxnSpPr/>
          <p:nvPr/>
        </p:nvCxnSpPr>
        <p:spPr>
          <a:xfrm>
            <a:off x="5867287" y="1232824"/>
            <a:ext cx="0" cy="323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685154" y="1235999"/>
            <a:ext cx="1" cy="32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480800" y="1232824"/>
            <a:ext cx="869" cy="323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709719" y="4851691"/>
            <a:ext cx="299223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206424" y="5976274"/>
            <a:ext cx="0" cy="457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787552" y="639892"/>
            <a:ext cx="0" cy="592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39" name="TextBox 151"/>
          <p:cNvSpPr txBox="1">
            <a:spLocks noChangeArrowheads="1"/>
          </p:cNvSpPr>
          <p:nvPr/>
        </p:nvSpPr>
        <p:spPr bwMode="auto">
          <a:xfrm>
            <a:off x="4897815" y="701798"/>
            <a:ext cx="1893093" cy="430887"/>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Aircraft are granted an exemption from AIM 1-1- 19, f(1)b for this approach only and may simulate NSE by manually entering N 30°43.44’ W 87°01.09’. If flown with GPS, then RNP IS 0.3NM. </a:t>
            </a:r>
          </a:p>
        </p:txBody>
      </p:sp>
      <p:sp>
        <p:nvSpPr>
          <p:cNvPr id="160" name="TextBox 159"/>
          <p:cNvSpPr txBox="1"/>
          <p:nvPr/>
        </p:nvSpPr>
        <p:spPr>
          <a:xfrm>
            <a:off x="8205438" y="1255081"/>
            <a:ext cx="645867" cy="261610"/>
          </a:xfrm>
          <a:prstGeom prst="rect">
            <a:avLst/>
          </a:prstGeom>
          <a:noFill/>
        </p:spPr>
        <p:txBody>
          <a:bodyPr wrap="square" lIns="0" tIns="0" rIns="0" bIns="0">
            <a:spAutoFit/>
          </a:bodyPr>
          <a:lstStyle/>
          <a:p>
            <a:pPr algn="ctr" fontAlgn="auto">
              <a:spcBef>
                <a:spcPts val="0"/>
              </a:spcBef>
              <a:spcAft>
                <a:spcPts val="0"/>
              </a:spcAft>
              <a:defRPr/>
            </a:pPr>
            <a:r>
              <a:rPr lang="en-US" sz="850" dirty="0">
                <a:latin typeface="+mn-lt"/>
                <a:cs typeface="+mn-cs"/>
              </a:rPr>
              <a:t>UNICOM</a:t>
            </a:r>
          </a:p>
          <a:p>
            <a:pPr algn="ctr" fontAlgn="auto">
              <a:spcBef>
                <a:spcPts val="0"/>
              </a:spcBef>
              <a:spcAft>
                <a:spcPts val="0"/>
              </a:spcAft>
              <a:defRPr/>
            </a:pPr>
            <a:r>
              <a:rPr lang="en-US" sz="850" b="1" dirty="0">
                <a:latin typeface="+mn-lt"/>
                <a:cs typeface="+mn-cs"/>
              </a:rPr>
              <a:t>123.0 </a:t>
            </a:r>
            <a:r>
              <a:rPr lang="en-US" sz="850" dirty="0">
                <a:latin typeface="+mn-lt"/>
                <a:cs typeface="+mn-cs"/>
              </a:rPr>
              <a:t>(CTAF)</a:t>
            </a:r>
            <a:endParaRPr lang="en-US" sz="850" b="1" dirty="0">
              <a:latin typeface="+mn-lt"/>
              <a:cs typeface="+mn-cs"/>
            </a:endParaRPr>
          </a:p>
        </p:txBody>
      </p:sp>
      <p:cxnSp>
        <p:nvCxnSpPr>
          <p:cNvPr id="169" name="Straight Connector 168"/>
          <p:cNvCxnSpPr/>
          <p:nvPr/>
        </p:nvCxnSpPr>
        <p:spPr>
          <a:xfrm>
            <a:off x="7089462" y="6260437"/>
            <a:ext cx="0" cy="17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42" name="TextBox 169"/>
          <p:cNvSpPr txBox="1">
            <a:spLocks noChangeArrowheads="1"/>
          </p:cNvSpPr>
          <p:nvPr/>
        </p:nvSpPr>
        <p:spPr bwMode="auto">
          <a:xfrm>
            <a:off x="6435136" y="6254876"/>
            <a:ext cx="659493" cy="169277"/>
          </a:xfrm>
          <a:prstGeom prst="rect">
            <a:avLst/>
          </a:prstGeom>
          <a:noFill/>
          <a:ln w="9525">
            <a:noFill/>
            <a:miter lim="800000"/>
            <a:headEnd/>
            <a:tailEnd/>
          </a:ln>
        </p:spPr>
        <p:txBody>
          <a:bodyPr wrap="square" lIns="0" tIns="0" rIns="0" bIns="0">
            <a:spAutoFit/>
          </a:bodyPr>
          <a:lstStyle/>
          <a:p>
            <a:pPr algn="ctr"/>
            <a:r>
              <a:rPr lang="en-US" sz="600" dirty="0">
                <a:latin typeface="Calibri" pitchFamily="34" charset="0"/>
              </a:rPr>
              <a:t>1200-1 ¾ </a:t>
            </a:r>
          </a:p>
          <a:p>
            <a:pPr algn="ctr"/>
            <a:r>
              <a:rPr lang="en-US" sz="500" dirty="0">
                <a:latin typeface="Calibri" pitchFamily="34" charset="0"/>
              </a:rPr>
              <a:t>900 (1000-1 ¾)</a:t>
            </a:r>
          </a:p>
        </p:txBody>
      </p:sp>
      <p:sp>
        <p:nvSpPr>
          <p:cNvPr id="8243" name="TextBox 177"/>
          <p:cNvSpPr txBox="1">
            <a:spLocks noChangeArrowheads="1"/>
          </p:cNvSpPr>
          <p:nvPr/>
        </p:nvSpPr>
        <p:spPr bwMode="auto">
          <a:xfrm>
            <a:off x="7120936" y="6254876"/>
            <a:ext cx="582604" cy="169277"/>
          </a:xfrm>
          <a:prstGeom prst="rect">
            <a:avLst/>
          </a:prstGeom>
          <a:noFill/>
          <a:ln w="9525">
            <a:noFill/>
            <a:miter lim="800000"/>
            <a:headEnd/>
            <a:tailEnd/>
          </a:ln>
        </p:spPr>
        <p:txBody>
          <a:bodyPr wrap="square" lIns="0" tIns="0" rIns="0" bIns="0">
            <a:spAutoFit/>
          </a:bodyPr>
          <a:lstStyle/>
          <a:p>
            <a:pPr algn="ctr"/>
            <a:r>
              <a:rPr lang="en-US" sz="600" dirty="0">
                <a:latin typeface="Calibri" pitchFamily="34" charset="0"/>
              </a:rPr>
              <a:t>1200-1 ¾  </a:t>
            </a:r>
          </a:p>
          <a:p>
            <a:pPr algn="ctr"/>
            <a:r>
              <a:rPr lang="en-US" sz="500" dirty="0">
                <a:latin typeface="Calibri" pitchFamily="34" charset="0"/>
              </a:rPr>
              <a:t>900 (1000-1 ¾)</a:t>
            </a:r>
          </a:p>
        </p:txBody>
      </p:sp>
      <p:sp>
        <p:nvSpPr>
          <p:cNvPr id="8246" name="TextBox 181"/>
          <p:cNvSpPr txBox="1">
            <a:spLocks noChangeArrowheads="1"/>
          </p:cNvSpPr>
          <p:nvPr/>
        </p:nvSpPr>
        <p:spPr bwMode="auto">
          <a:xfrm>
            <a:off x="4700935" y="6442684"/>
            <a:ext cx="1443037" cy="153888"/>
          </a:xfrm>
          <a:prstGeom prst="rect">
            <a:avLst/>
          </a:prstGeom>
          <a:noFill/>
          <a:ln w="9525">
            <a:noFill/>
            <a:miter lim="800000"/>
            <a:headEnd/>
            <a:tailEnd/>
          </a:ln>
        </p:spPr>
        <p:txBody>
          <a:bodyPr lIns="0" tIns="0" rIns="0" bIns="0">
            <a:spAutoFit/>
          </a:bodyPr>
          <a:lstStyle/>
          <a:p>
            <a:r>
              <a:rPr lang="en-US" sz="1000" dirty="0">
                <a:latin typeface="Calibri" pitchFamily="34" charset="0"/>
              </a:rPr>
              <a:t>FLORALA, ALABAMA</a:t>
            </a:r>
          </a:p>
        </p:txBody>
      </p:sp>
      <p:sp>
        <p:nvSpPr>
          <p:cNvPr id="8247" name="TextBox 182"/>
          <p:cNvSpPr txBox="1">
            <a:spLocks noChangeArrowheads="1"/>
          </p:cNvSpPr>
          <p:nvPr/>
        </p:nvSpPr>
        <p:spPr bwMode="auto">
          <a:xfrm>
            <a:off x="7557739" y="6413031"/>
            <a:ext cx="1295400" cy="353943"/>
          </a:xfrm>
          <a:prstGeom prst="rect">
            <a:avLst/>
          </a:prstGeom>
          <a:noFill/>
          <a:ln w="9525">
            <a:noFill/>
            <a:miter lim="800000"/>
            <a:headEnd/>
            <a:tailEnd/>
          </a:ln>
        </p:spPr>
        <p:txBody>
          <a:bodyPr lIns="0" tIns="0" rIns="0" bIns="0">
            <a:spAutoFit/>
          </a:bodyPr>
          <a:lstStyle/>
          <a:p>
            <a:pPr algn="r"/>
            <a:r>
              <a:rPr lang="en-US" sz="1000" dirty="0">
                <a:latin typeface="Calibri" pitchFamily="34" charset="0"/>
              </a:rPr>
              <a:t>FLORALA MUNI (OJ4)</a:t>
            </a:r>
          </a:p>
          <a:p>
            <a:pPr algn="r"/>
            <a:r>
              <a:rPr lang="en-US" sz="1250" dirty="0">
                <a:latin typeface="Calibri" pitchFamily="34" charset="0"/>
              </a:rPr>
              <a:t>TACAN RWY 4</a:t>
            </a:r>
          </a:p>
        </p:txBody>
      </p:sp>
      <p:cxnSp>
        <p:nvCxnSpPr>
          <p:cNvPr id="133" name="Straight Connector 132"/>
          <p:cNvCxnSpPr/>
          <p:nvPr/>
        </p:nvCxnSpPr>
        <p:spPr>
          <a:xfrm>
            <a:off x="6437901" y="6261231"/>
            <a:ext cx="0" cy="1746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49" name="TextBox 165"/>
          <p:cNvSpPr txBox="1">
            <a:spLocks noChangeArrowheads="1"/>
          </p:cNvSpPr>
          <p:nvPr/>
        </p:nvSpPr>
        <p:spPr bwMode="auto">
          <a:xfrm rot="16200000" flipH="1">
            <a:off x="7762633" y="3328233"/>
            <a:ext cx="2279685" cy="127180"/>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8250" name="TextBox 165"/>
          <p:cNvSpPr txBox="1">
            <a:spLocks noChangeArrowheads="1"/>
          </p:cNvSpPr>
          <p:nvPr/>
        </p:nvSpPr>
        <p:spPr bwMode="auto">
          <a:xfrm rot="5400000" flipH="1">
            <a:off x="3516577" y="3318709"/>
            <a:ext cx="2279685" cy="127180"/>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cxnSp>
        <p:nvCxnSpPr>
          <p:cNvPr id="59" name="Straight Connector 58"/>
          <p:cNvCxnSpPr/>
          <p:nvPr/>
        </p:nvCxnSpPr>
        <p:spPr>
          <a:xfrm>
            <a:off x="5131540" y="1234412"/>
            <a:ext cx="0" cy="322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231687" y="1234412"/>
            <a:ext cx="0" cy="322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Flowchart: Extract 84"/>
          <p:cNvSpPr/>
          <p:nvPr/>
        </p:nvSpPr>
        <p:spPr>
          <a:xfrm rot="10800000">
            <a:off x="8371877" y="4152237"/>
            <a:ext cx="150813" cy="127000"/>
          </a:xfrm>
          <a:prstGeom prst="flowChartExtra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8419502" y="4239549"/>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Rectangle 86"/>
          <p:cNvSpPr/>
          <p:nvPr/>
        </p:nvSpPr>
        <p:spPr>
          <a:xfrm rot="3370614">
            <a:off x="8479034" y="4135568"/>
            <a:ext cx="5715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Rectangle 87"/>
          <p:cNvSpPr/>
          <p:nvPr/>
        </p:nvSpPr>
        <p:spPr>
          <a:xfrm rot="18192003">
            <a:off x="8362352" y="4134775"/>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Oval 88"/>
          <p:cNvSpPr/>
          <p:nvPr/>
        </p:nvSpPr>
        <p:spPr>
          <a:xfrm>
            <a:off x="8097240" y="3877599"/>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ectangle 156"/>
          <p:cNvSpPr/>
          <p:nvPr/>
        </p:nvSpPr>
        <p:spPr>
          <a:xfrm rot="18598917" flipV="1">
            <a:off x="8499558" y="2163660"/>
            <a:ext cx="339725" cy="46038"/>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6" name="Straight Arrow Connector 165"/>
          <p:cNvCxnSpPr>
            <a:endCxn id="159" idx="2"/>
          </p:cNvCxnSpPr>
          <p:nvPr/>
        </p:nvCxnSpPr>
        <p:spPr>
          <a:xfrm flipV="1">
            <a:off x="5201141" y="2937470"/>
            <a:ext cx="2046487" cy="11695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a:off x="4996353" y="4073792"/>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Isosceles Triangle 158"/>
          <p:cNvSpPr/>
          <p:nvPr/>
        </p:nvSpPr>
        <p:spPr>
          <a:xfrm>
            <a:off x="7247628" y="2783482"/>
            <a:ext cx="176213" cy="15398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5" name="TextBox 38"/>
          <p:cNvSpPr txBox="1">
            <a:spLocks noChangeArrowheads="1"/>
          </p:cNvSpPr>
          <p:nvPr/>
        </p:nvSpPr>
        <p:spPr bwMode="auto">
          <a:xfrm rot="19860000">
            <a:off x="6516859" y="3176431"/>
            <a:ext cx="303213" cy="1539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R-065</a:t>
            </a:r>
          </a:p>
        </p:txBody>
      </p:sp>
      <p:sp>
        <p:nvSpPr>
          <p:cNvPr id="8296" name="TextBox 38"/>
          <p:cNvSpPr txBox="1">
            <a:spLocks noChangeArrowheads="1"/>
          </p:cNvSpPr>
          <p:nvPr/>
        </p:nvSpPr>
        <p:spPr bwMode="auto">
          <a:xfrm rot="19020000">
            <a:off x="6362894" y="3566449"/>
            <a:ext cx="304800" cy="1539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R-044</a:t>
            </a:r>
          </a:p>
        </p:txBody>
      </p:sp>
      <p:sp>
        <p:nvSpPr>
          <p:cNvPr id="8297" name="TextBox 38"/>
          <p:cNvSpPr txBox="1">
            <a:spLocks noChangeArrowheads="1"/>
          </p:cNvSpPr>
          <p:nvPr/>
        </p:nvSpPr>
        <p:spPr bwMode="auto">
          <a:xfrm rot="19860000">
            <a:off x="5420231" y="3815022"/>
            <a:ext cx="304800" cy="1539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R-065</a:t>
            </a:r>
          </a:p>
        </p:txBody>
      </p:sp>
      <p:sp>
        <p:nvSpPr>
          <p:cNvPr id="8298" name="TextBox 48"/>
          <p:cNvSpPr txBox="1">
            <a:spLocks noChangeArrowheads="1"/>
          </p:cNvSpPr>
          <p:nvPr/>
        </p:nvSpPr>
        <p:spPr bwMode="auto">
          <a:xfrm>
            <a:off x="6327350" y="1646873"/>
            <a:ext cx="343043"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(IAF)</a:t>
            </a:r>
          </a:p>
          <a:p>
            <a:pPr algn="ctr"/>
            <a:r>
              <a:rPr lang="en-US" sz="800" dirty="0">
                <a:latin typeface="Calibri" pitchFamily="34" charset="0"/>
              </a:rPr>
              <a:t>BLRUP</a:t>
            </a:r>
          </a:p>
          <a:p>
            <a:pPr algn="ctr"/>
            <a:r>
              <a:rPr lang="en-US" sz="800" dirty="0">
                <a:latin typeface="Calibri" pitchFamily="34" charset="0"/>
              </a:rPr>
              <a:t>CEW  12</a:t>
            </a:r>
          </a:p>
        </p:txBody>
      </p:sp>
      <p:sp>
        <p:nvSpPr>
          <p:cNvPr id="8300" name="TextBox 38"/>
          <p:cNvSpPr txBox="1">
            <a:spLocks noChangeArrowheads="1"/>
          </p:cNvSpPr>
          <p:nvPr/>
        </p:nvSpPr>
        <p:spPr bwMode="auto">
          <a:xfrm rot="16200000">
            <a:off x="6054127" y="3103516"/>
            <a:ext cx="304800" cy="153987"/>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R-360</a:t>
            </a:r>
          </a:p>
        </p:txBody>
      </p:sp>
      <p:sp>
        <p:nvSpPr>
          <p:cNvPr id="8301" name="Rectangle 189"/>
          <p:cNvSpPr>
            <a:spLocks noChangeArrowheads="1"/>
          </p:cNvSpPr>
          <p:nvPr/>
        </p:nvSpPr>
        <p:spPr bwMode="auto">
          <a:xfrm rot="19920000">
            <a:off x="6410422" y="3041368"/>
            <a:ext cx="420688" cy="231775"/>
          </a:xfrm>
          <a:prstGeom prst="rect">
            <a:avLst/>
          </a:prstGeom>
          <a:noFill/>
          <a:ln w="9525">
            <a:noFill/>
            <a:miter lim="800000"/>
            <a:headEnd/>
            <a:tailEnd/>
          </a:ln>
        </p:spPr>
        <p:txBody>
          <a:bodyPr wrap="none">
            <a:spAutoFit/>
          </a:bodyPr>
          <a:lstStyle/>
          <a:p>
            <a:r>
              <a:rPr lang="en-US" sz="900" dirty="0"/>
              <a:t>NSE</a:t>
            </a:r>
          </a:p>
        </p:txBody>
      </p:sp>
      <p:sp>
        <p:nvSpPr>
          <p:cNvPr id="155" name="TextBox 154"/>
          <p:cNvSpPr txBox="1"/>
          <p:nvPr/>
        </p:nvSpPr>
        <p:spPr>
          <a:xfrm>
            <a:off x="7863008" y="1805987"/>
            <a:ext cx="386323" cy="246221"/>
          </a:xfrm>
          <a:prstGeom prst="rect">
            <a:avLst/>
          </a:prstGeom>
          <a:noFill/>
        </p:spPr>
        <p:txBody>
          <a:bodyPr wrap="none" lIns="0" tIns="0" rIns="0" bIns="0">
            <a:spAutoFit/>
          </a:bodyPr>
          <a:lstStyle/>
          <a:p>
            <a:pPr algn="ctr">
              <a:defRPr/>
            </a:pPr>
            <a:r>
              <a:rPr lang="en-US" sz="800" dirty="0">
                <a:latin typeface="+mn-lt"/>
              </a:rPr>
              <a:t>LEFTY</a:t>
            </a:r>
          </a:p>
          <a:p>
            <a:pPr algn="ctr">
              <a:defRPr/>
            </a:pPr>
            <a:r>
              <a:rPr lang="en-US" sz="800" dirty="0">
                <a:latin typeface="+mn-lt"/>
              </a:rPr>
              <a:t>NSE  40.5</a:t>
            </a:r>
          </a:p>
        </p:txBody>
      </p:sp>
      <p:cxnSp>
        <p:nvCxnSpPr>
          <p:cNvPr id="158" name="Straight Connector 157"/>
          <p:cNvCxnSpPr/>
          <p:nvPr/>
        </p:nvCxnSpPr>
        <p:spPr>
          <a:xfrm>
            <a:off x="8287276" y="2045145"/>
            <a:ext cx="200115" cy="166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04" name="TextBox 48"/>
          <p:cNvSpPr txBox="1">
            <a:spLocks noChangeArrowheads="1"/>
          </p:cNvSpPr>
          <p:nvPr/>
        </p:nvSpPr>
        <p:spPr bwMode="auto">
          <a:xfrm>
            <a:off x="7467536" y="2006479"/>
            <a:ext cx="309380"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(FAF)</a:t>
            </a:r>
          </a:p>
          <a:p>
            <a:pPr algn="ctr"/>
            <a:r>
              <a:rPr lang="en-US" sz="800" dirty="0">
                <a:latin typeface="Calibri" pitchFamily="34" charset="0"/>
              </a:rPr>
              <a:t>SNIVL</a:t>
            </a:r>
          </a:p>
          <a:p>
            <a:pPr algn="ctr"/>
            <a:r>
              <a:rPr lang="en-US" sz="800" dirty="0">
                <a:latin typeface="Calibri" pitchFamily="34" charset="0"/>
              </a:rPr>
              <a:t>NSE  34</a:t>
            </a:r>
          </a:p>
        </p:txBody>
      </p:sp>
      <p:sp>
        <p:nvSpPr>
          <p:cNvPr id="156" name="TextBox 155"/>
          <p:cNvSpPr txBox="1"/>
          <p:nvPr/>
        </p:nvSpPr>
        <p:spPr>
          <a:xfrm>
            <a:off x="8301562" y="3983163"/>
            <a:ext cx="285750" cy="123825"/>
          </a:xfrm>
          <a:prstGeom prst="rect">
            <a:avLst/>
          </a:prstGeom>
          <a:noFill/>
          <a:ln>
            <a:solidFill>
              <a:schemeClr val="tx1"/>
            </a:solidFill>
          </a:ln>
        </p:spPr>
        <p:txBody>
          <a:bodyPr lIns="0" tIns="0" rIns="0" bIns="0">
            <a:spAutoFit/>
          </a:bodyPr>
          <a:lstStyle/>
          <a:p>
            <a:pPr algn="ctr">
              <a:defRPr/>
            </a:pPr>
            <a:r>
              <a:rPr lang="en-US" sz="800" dirty="0">
                <a:latin typeface="+mn-lt"/>
              </a:rPr>
              <a:t>2300</a:t>
            </a:r>
          </a:p>
        </p:txBody>
      </p:sp>
      <p:grpSp>
        <p:nvGrpSpPr>
          <p:cNvPr id="10" name="Group 9"/>
          <p:cNvGrpSpPr/>
          <p:nvPr/>
        </p:nvGrpSpPr>
        <p:grpSpPr>
          <a:xfrm>
            <a:off x="6129806" y="3858036"/>
            <a:ext cx="163513" cy="155575"/>
            <a:chOff x="1794943" y="3901562"/>
            <a:chExt cx="163513" cy="155575"/>
          </a:xfrm>
        </p:grpSpPr>
        <p:sp>
          <p:nvSpPr>
            <p:cNvPr id="178" name="Flowchart: Extract 177"/>
            <p:cNvSpPr/>
            <p:nvPr/>
          </p:nvSpPr>
          <p:spPr>
            <a:xfrm rot="10800000">
              <a:off x="1799706" y="3923787"/>
              <a:ext cx="150812" cy="127000"/>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Rectangle 180"/>
            <p:cNvSpPr/>
            <p:nvPr/>
          </p:nvSpPr>
          <p:spPr>
            <a:xfrm>
              <a:off x="1847331" y="4011099"/>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Rectangle 181"/>
            <p:cNvSpPr/>
            <p:nvPr/>
          </p:nvSpPr>
          <p:spPr>
            <a:xfrm rot="3370614">
              <a:off x="1906862" y="3907118"/>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Rectangle 182"/>
            <p:cNvSpPr/>
            <p:nvPr/>
          </p:nvSpPr>
          <p:spPr>
            <a:xfrm rot="18192003">
              <a:off x="1790180" y="3906325"/>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2" name="Freeform 201"/>
          <p:cNvSpPr/>
          <p:nvPr/>
        </p:nvSpPr>
        <p:spPr>
          <a:xfrm rot="10800000">
            <a:off x="4850049" y="3159850"/>
            <a:ext cx="823721" cy="882680"/>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592420 w 998962"/>
              <a:gd name="connsiteY9" fmla="*/ 361746 h 849131"/>
              <a:gd name="connsiteX10" fmla="*/ 998962 w 998962"/>
              <a:gd name="connsiteY10" fmla="*/ 0 h 849131"/>
              <a:gd name="connsiteX11" fmla="*/ 540879 w 998962"/>
              <a:gd name="connsiteY11" fmla="*/ 361746 h 849131"/>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641912 w 998962"/>
              <a:gd name="connsiteY9" fmla="*/ 361746 h 849131"/>
              <a:gd name="connsiteX10" fmla="*/ 998962 w 998962"/>
              <a:gd name="connsiteY10" fmla="*/ 0 h 849131"/>
              <a:gd name="connsiteX11" fmla="*/ 540879 w 998962"/>
              <a:gd name="connsiteY11" fmla="*/ 361746 h 849131"/>
              <a:gd name="connsiteX0" fmla="*/ 538813 w 996896"/>
              <a:gd name="connsiteY0" fmla="*/ 361746 h 848696"/>
              <a:gd name="connsiteX1" fmla="*/ 64728 w 996896"/>
              <a:gd name="connsiteY1" fmla="*/ 361746 h 848696"/>
              <a:gd name="connsiteX2" fmla="*/ 812 w 996896"/>
              <a:gd name="connsiteY2" fmla="*/ 443677 h 848696"/>
              <a:gd name="connsiteX3" fmla="*/ 218 w 996896"/>
              <a:gd name="connsiteY3" fmla="*/ 756362 h 848696"/>
              <a:gd name="connsiteX4" fmla="*/ 64243 w 996896"/>
              <a:gd name="connsiteY4" fmla="*/ 848637 h 848696"/>
              <a:gd name="connsiteX5" fmla="*/ 849301 w 996896"/>
              <a:gd name="connsiteY5" fmla="*/ 846854 h 848696"/>
              <a:gd name="connsiteX6" fmla="*/ 912885 w 996896"/>
              <a:gd name="connsiteY6" fmla="*/ 764038 h 848696"/>
              <a:gd name="connsiteX7" fmla="*/ 912886 w 996896"/>
              <a:gd name="connsiteY7" fmla="*/ 423665 h 848696"/>
              <a:gd name="connsiteX8" fmla="*/ 852648 w 996896"/>
              <a:gd name="connsiteY8" fmla="*/ 361748 h 848696"/>
              <a:gd name="connsiteX9" fmla="*/ 639846 w 996896"/>
              <a:gd name="connsiteY9" fmla="*/ 361746 h 848696"/>
              <a:gd name="connsiteX10" fmla="*/ 996896 w 996896"/>
              <a:gd name="connsiteY10" fmla="*/ 0 h 848696"/>
              <a:gd name="connsiteX11" fmla="*/ 538813 w 996896"/>
              <a:gd name="connsiteY11" fmla="*/ 361746 h 848696"/>
              <a:gd name="connsiteX0" fmla="*/ 538813 w 996896"/>
              <a:gd name="connsiteY0" fmla="*/ 361746 h 848696"/>
              <a:gd name="connsiteX1" fmla="*/ 64728 w 996896"/>
              <a:gd name="connsiteY1" fmla="*/ 361746 h 848696"/>
              <a:gd name="connsiteX2" fmla="*/ 812 w 996896"/>
              <a:gd name="connsiteY2" fmla="*/ 443677 h 848696"/>
              <a:gd name="connsiteX3" fmla="*/ 218 w 996896"/>
              <a:gd name="connsiteY3" fmla="*/ 756362 h 848696"/>
              <a:gd name="connsiteX4" fmla="*/ 64243 w 996896"/>
              <a:gd name="connsiteY4" fmla="*/ 848637 h 848696"/>
              <a:gd name="connsiteX5" fmla="*/ 849301 w 996896"/>
              <a:gd name="connsiteY5" fmla="*/ 846854 h 848696"/>
              <a:gd name="connsiteX6" fmla="*/ 912885 w 996896"/>
              <a:gd name="connsiteY6" fmla="*/ 764038 h 848696"/>
              <a:gd name="connsiteX7" fmla="*/ 912886 w 996896"/>
              <a:gd name="connsiteY7" fmla="*/ 423665 h 848696"/>
              <a:gd name="connsiteX8" fmla="*/ 852648 w 996896"/>
              <a:gd name="connsiteY8" fmla="*/ 361748 h 848696"/>
              <a:gd name="connsiteX9" fmla="*/ 639846 w 996896"/>
              <a:gd name="connsiteY9" fmla="*/ 361746 h 848696"/>
              <a:gd name="connsiteX10" fmla="*/ 996896 w 996896"/>
              <a:gd name="connsiteY10" fmla="*/ 0 h 848696"/>
              <a:gd name="connsiteX11" fmla="*/ 538813 w 996896"/>
              <a:gd name="connsiteY11" fmla="*/ 361746 h 848696"/>
              <a:gd name="connsiteX0" fmla="*/ 538813 w 996896"/>
              <a:gd name="connsiteY0" fmla="*/ 361746 h 848696"/>
              <a:gd name="connsiteX1" fmla="*/ 64728 w 996896"/>
              <a:gd name="connsiteY1" fmla="*/ 361746 h 848696"/>
              <a:gd name="connsiteX2" fmla="*/ 812 w 996896"/>
              <a:gd name="connsiteY2" fmla="*/ 443677 h 848696"/>
              <a:gd name="connsiteX3" fmla="*/ 218 w 996896"/>
              <a:gd name="connsiteY3" fmla="*/ 756362 h 848696"/>
              <a:gd name="connsiteX4" fmla="*/ 64243 w 996896"/>
              <a:gd name="connsiteY4" fmla="*/ 848637 h 848696"/>
              <a:gd name="connsiteX5" fmla="*/ 849301 w 996896"/>
              <a:gd name="connsiteY5" fmla="*/ 846854 h 848696"/>
              <a:gd name="connsiteX6" fmla="*/ 912885 w 996896"/>
              <a:gd name="connsiteY6" fmla="*/ 764038 h 848696"/>
              <a:gd name="connsiteX7" fmla="*/ 912886 w 996896"/>
              <a:gd name="connsiteY7" fmla="*/ 423665 h 848696"/>
              <a:gd name="connsiteX8" fmla="*/ 852648 w 996896"/>
              <a:gd name="connsiteY8" fmla="*/ 361748 h 848696"/>
              <a:gd name="connsiteX9" fmla="*/ 639846 w 996896"/>
              <a:gd name="connsiteY9" fmla="*/ 361746 h 848696"/>
              <a:gd name="connsiteX10" fmla="*/ 996896 w 996896"/>
              <a:gd name="connsiteY10" fmla="*/ 0 h 848696"/>
              <a:gd name="connsiteX11" fmla="*/ 538813 w 996896"/>
              <a:gd name="connsiteY11" fmla="*/ 361746 h 848696"/>
              <a:gd name="connsiteX0" fmla="*/ 538813 w 996896"/>
              <a:gd name="connsiteY0" fmla="*/ 361746 h 848696"/>
              <a:gd name="connsiteX1" fmla="*/ 64728 w 996896"/>
              <a:gd name="connsiteY1" fmla="*/ 361746 h 848696"/>
              <a:gd name="connsiteX2" fmla="*/ 812 w 996896"/>
              <a:gd name="connsiteY2" fmla="*/ 443677 h 848696"/>
              <a:gd name="connsiteX3" fmla="*/ 218 w 996896"/>
              <a:gd name="connsiteY3" fmla="*/ 756362 h 848696"/>
              <a:gd name="connsiteX4" fmla="*/ 64243 w 996896"/>
              <a:gd name="connsiteY4" fmla="*/ 848637 h 848696"/>
              <a:gd name="connsiteX5" fmla="*/ 849301 w 996896"/>
              <a:gd name="connsiteY5" fmla="*/ 846854 h 848696"/>
              <a:gd name="connsiteX6" fmla="*/ 912885 w 996896"/>
              <a:gd name="connsiteY6" fmla="*/ 764038 h 848696"/>
              <a:gd name="connsiteX7" fmla="*/ 912886 w 996896"/>
              <a:gd name="connsiteY7" fmla="*/ 423665 h 848696"/>
              <a:gd name="connsiteX8" fmla="*/ 852648 w 996896"/>
              <a:gd name="connsiteY8" fmla="*/ 361748 h 848696"/>
              <a:gd name="connsiteX9" fmla="*/ 639846 w 996896"/>
              <a:gd name="connsiteY9" fmla="*/ 361746 h 848696"/>
              <a:gd name="connsiteX10" fmla="*/ 996896 w 996896"/>
              <a:gd name="connsiteY10" fmla="*/ 0 h 848696"/>
              <a:gd name="connsiteX11" fmla="*/ 538813 w 996896"/>
              <a:gd name="connsiteY11" fmla="*/ 361746 h 848696"/>
              <a:gd name="connsiteX0" fmla="*/ 538813 w 996896"/>
              <a:gd name="connsiteY0" fmla="*/ 361746 h 848696"/>
              <a:gd name="connsiteX1" fmla="*/ 64728 w 996896"/>
              <a:gd name="connsiteY1" fmla="*/ 361746 h 848696"/>
              <a:gd name="connsiteX2" fmla="*/ 812 w 996896"/>
              <a:gd name="connsiteY2" fmla="*/ 443677 h 848696"/>
              <a:gd name="connsiteX3" fmla="*/ 218 w 996896"/>
              <a:gd name="connsiteY3" fmla="*/ 774333 h 848696"/>
              <a:gd name="connsiteX4" fmla="*/ 64243 w 996896"/>
              <a:gd name="connsiteY4" fmla="*/ 848637 h 848696"/>
              <a:gd name="connsiteX5" fmla="*/ 849301 w 996896"/>
              <a:gd name="connsiteY5" fmla="*/ 846854 h 848696"/>
              <a:gd name="connsiteX6" fmla="*/ 912885 w 996896"/>
              <a:gd name="connsiteY6" fmla="*/ 764038 h 848696"/>
              <a:gd name="connsiteX7" fmla="*/ 912886 w 996896"/>
              <a:gd name="connsiteY7" fmla="*/ 423665 h 848696"/>
              <a:gd name="connsiteX8" fmla="*/ 852648 w 996896"/>
              <a:gd name="connsiteY8" fmla="*/ 361748 h 848696"/>
              <a:gd name="connsiteX9" fmla="*/ 639846 w 996896"/>
              <a:gd name="connsiteY9" fmla="*/ 361746 h 848696"/>
              <a:gd name="connsiteX10" fmla="*/ 996896 w 996896"/>
              <a:gd name="connsiteY10" fmla="*/ 0 h 848696"/>
              <a:gd name="connsiteX11" fmla="*/ 538813 w 996896"/>
              <a:gd name="connsiteY11" fmla="*/ 361746 h 848696"/>
              <a:gd name="connsiteX0" fmla="*/ 538813 w 996896"/>
              <a:gd name="connsiteY0" fmla="*/ 361746 h 848696"/>
              <a:gd name="connsiteX1" fmla="*/ 64728 w 996896"/>
              <a:gd name="connsiteY1" fmla="*/ 361746 h 848696"/>
              <a:gd name="connsiteX2" fmla="*/ 812 w 996896"/>
              <a:gd name="connsiteY2" fmla="*/ 443677 h 848696"/>
              <a:gd name="connsiteX3" fmla="*/ 218 w 996896"/>
              <a:gd name="connsiteY3" fmla="*/ 774333 h 848696"/>
              <a:gd name="connsiteX4" fmla="*/ 64243 w 996896"/>
              <a:gd name="connsiteY4" fmla="*/ 848637 h 848696"/>
              <a:gd name="connsiteX5" fmla="*/ 849301 w 996896"/>
              <a:gd name="connsiteY5" fmla="*/ 846854 h 848696"/>
              <a:gd name="connsiteX6" fmla="*/ 912885 w 996896"/>
              <a:gd name="connsiteY6" fmla="*/ 764038 h 848696"/>
              <a:gd name="connsiteX7" fmla="*/ 912886 w 996896"/>
              <a:gd name="connsiteY7" fmla="*/ 423665 h 848696"/>
              <a:gd name="connsiteX8" fmla="*/ 852648 w 996896"/>
              <a:gd name="connsiteY8" fmla="*/ 361748 h 848696"/>
              <a:gd name="connsiteX9" fmla="*/ 639846 w 996896"/>
              <a:gd name="connsiteY9" fmla="*/ 361746 h 848696"/>
              <a:gd name="connsiteX10" fmla="*/ 996896 w 996896"/>
              <a:gd name="connsiteY10" fmla="*/ 0 h 848696"/>
              <a:gd name="connsiteX11" fmla="*/ 538813 w 996896"/>
              <a:gd name="connsiteY11" fmla="*/ 361746 h 848696"/>
              <a:gd name="connsiteX0" fmla="*/ 538813 w 962191"/>
              <a:gd name="connsiteY0" fmla="*/ 449355 h 936305"/>
              <a:gd name="connsiteX1" fmla="*/ 64728 w 962191"/>
              <a:gd name="connsiteY1" fmla="*/ 449355 h 936305"/>
              <a:gd name="connsiteX2" fmla="*/ 812 w 962191"/>
              <a:gd name="connsiteY2" fmla="*/ 531286 h 936305"/>
              <a:gd name="connsiteX3" fmla="*/ 218 w 962191"/>
              <a:gd name="connsiteY3" fmla="*/ 861942 h 936305"/>
              <a:gd name="connsiteX4" fmla="*/ 64243 w 962191"/>
              <a:gd name="connsiteY4" fmla="*/ 936246 h 936305"/>
              <a:gd name="connsiteX5" fmla="*/ 849301 w 962191"/>
              <a:gd name="connsiteY5" fmla="*/ 934463 h 936305"/>
              <a:gd name="connsiteX6" fmla="*/ 912885 w 962191"/>
              <a:gd name="connsiteY6" fmla="*/ 851647 h 936305"/>
              <a:gd name="connsiteX7" fmla="*/ 912886 w 962191"/>
              <a:gd name="connsiteY7" fmla="*/ 511274 h 936305"/>
              <a:gd name="connsiteX8" fmla="*/ 852648 w 962191"/>
              <a:gd name="connsiteY8" fmla="*/ 449357 h 936305"/>
              <a:gd name="connsiteX9" fmla="*/ 639846 w 962191"/>
              <a:gd name="connsiteY9" fmla="*/ 449355 h 936305"/>
              <a:gd name="connsiteX10" fmla="*/ 962191 w 962191"/>
              <a:gd name="connsiteY10" fmla="*/ 0 h 936305"/>
              <a:gd name="connsiteX11" fmla="*/ 538813 w 962191"/>
              <a:gd name="connsiteY11" fmla="*/ 449355 h 936305"/>
              <a:gd name="connsiteX0" fmla="*/ 538813 w 913109"/>
              <a:gd name="connsiteY0" fmla="*/ 296602 h 783552"/>
              <a:gd name="connsiteX1" fmla="*/ 64728 w 913109"/>
              <a:gd name="connsiteY1" fmla="*/ 296602 h 783552"/>
              <a:gd name="connsiteX2" fmla="*/ 812 w 913109"/>
              <a:gd name="connsiteY2" fmla="*/ 378533 h 783552"/>
              <a:gd name="connsiteX3" fmla="*/ 218 w 913109"/>
              <a:gd name="connsiteY3" fmla="*/ 709189 h 783552"/>
              <a:gd name="connsiteX4" fmla="*/ 64243 w 913109"/>
              <a:gd name="connsiteY4" fmla="*/ 783493 h 783552"/>
              <a:gd name="connsiteX5" fmla="*/ 849301 w 913109"/>
              <a:gd name="connsiteY5" fmla="*/ 781710 h 783552"/>
              <a:gd name="connsiteX6" fmla="*/ 912885 w 913109"/>
              <a:gd name="connsiteY6" fmla="*/ 698894 h 783552"/>
              <a:gd name="connsiteX7" fmla="*/ 912886 w 913109"/>
              <a:gd name="connsiteY7" fmla="*/ 358521 h 783552"/>
              <a:gd name="connsiteX8" fmla="*/ 852648 w 913109"/>
              <a:gd name="connsiteY8" fmla="*/ 296604 h 783552"/>
              <a:gd name="connsiteX9" fmla="*/ 639846 w 913109"/>
              <a:gd name="connsiteY9" fmla="*/ 296602 h 783552"/>
              <a:gd name="connsiteX10" fmla="*/ 840725 w 913109"/>
              <a:gd name="connsiteY10" fmla="*/ 0 h 783552"/>
              <a:gd name="connsiteX11" fmla="*/ 538813 w 913109"/>
              <a:gd name="connsiteY11" fmla="*/ 296602 h 783552"/>
              <a:gd name="connsiteX0" fmla="*/ 538813 w 913109"/>
              <a:gd name="connsiteY0" fmla="*/ 375225 h 862175"/>
              <a:gd name="connsiteX1" fmla="*/ 64728 w 913109"/>
              <a:gd name="connsiteY1" fmla="*/ 375225 h 862175"/>
              <a:gd name="connsiteX2" fmla="*/ 812 w 913109"/>
              <a:gd name="connsiteY2" fmla="*/ 457156 h 862175"/>
              <a:gd name="connsiteX3" fmla="*/ 218 w 913109"/>
              <a:gd name="connsiteY3" fmla="*/ 787812 h 862175"/>
              <a:gd name="connsiteX4" fmla="*/ 64243 w 913109"/>
              <a:gd name="connsiteY4" fmla="*/ 862116 h 862175"/>
              <a:gd name="connsiteX5" fmla="*/ 849301 w 913109"/>
              <a:gd name="connsiteY5" fmla="*/ 860333 h 862175"/>
              <a:gd name="connsiteX6" fmla="*/ 912885 w 913109"/>
              <a:gd name="connsiteY6" fmla="*/ 777517 h 862175"/>
              <a:gd name="connsiteX7" fmla="*/ 912886 w 913109"/>
              <a:gd name="connsiteY7" fmla="*/ 437144 h 862175"/>
              <a:gd name="connsiteX8" fmla="*/ 852648 w 913109"/>
              <a:gd name="connsiteY8" fmla="*/ 375227 h 862175"/>
              <a:gd name="connsiteX9" fmla="*/ 639846 w 913109"/>
              <a:gd name="connsiteY9" fmla="*/ 375225 h 862175"/>
              <a:gd name="connsiteX10" fmla="*/ 785293 w 913109"/>
              <a:gd name="connsiteY10" fmla="*/ 0 h 862175"/>
              <a:gd name="connsiteX11" fmla="*/ 538813 w 913109"/>
              <a:gd name="connsiteY11" fmla="*/ 375225 h 862175"/>
              <a:gd name="connsiteX0" fmla="*/ 538813 w 913109"/>
              <a:gd name="connsiteY0" fmla="*/ 375225 h 862175"/>
              <a:gd name="connsiteX1" fmla="*/ 64728 w 913109"/>
              <a:gd name="connsiteY1" fmla="*/ 375225 h 862175"/>
              <a:gd name="connsiteX2" fmla="*/ 812 w 913109"/>
              <a:gd name="connsiteY2" fmla="*/ 457156 h 862175"/>
              <a:gd name="connsiteX3" fmla="*/ 218 w 913109"/>
              <a:gd name="connsiteY3" fmla="*/ 787812 h 862175"/>
              <a:gd name="connsiteX4" fmla="*/ 64243 w 913109"/>
              <a:gd name="connsiteY4" fmla="*/ 862116 h 862175"/>
              <a:gd name="connsiteX5" fmla="*/ 849301 w 913109"/>
              <a:gd name="connsiteY5" fmla="*/ 860333 h 862175"/>
              <a:gd name="connsiteX6" fmla="*/ 912885 w 913109"/>
              <a:gd name="connsiteY6" fmla="*/ 777517 h 862175"/>
              <a:gd name="connsiteX7" fmla="*/ 912886 w 913109"/>
              <a:gd name="connsiteY7" fmla="*/ 437144 h 862175"/>
              <a:gd name="connsiteX8" fmla="*/ 852648 w 913109"/>
              <a:gd name="connsiteY8" fmla="*/ 375227 h 862175"/>
              <a:gd name="connsiteX9" fmla="*/ 639846 w 913109"/>
              <a:gd name="connsiteY9" fmla="*/ 375225 h 862175"/>
              <a:gd name="connsiteX10" fmla="*/ 785293 w 913109"/>
              <a:gd name="connsiteY10" fmla="*/ 0 h 862175"/>
              <a:gd name="connsiteX11" fmla="*/ 538813 w 913109"/>
              <a:gd name="connsiteY11" fmla="*/ 375225 h 862175"/>
              <a:gd name="connsiteX0" fmla="*/ 538813 w 913109"/>
              <a:gd name="connsiteY0" fmla="*/ 375225 h 862175"/>
              <a:gd name="connsiteX1" fmla="*/ 64728 w 913109"/>
              <a:gd name="connsiteY1" fmla="*/ 375225 h 862175"/>
              <a:gd name="connsiteX2" fmla="*/ 812 w 913109"/>
              <a:gd name="connsiteY2" fmla="*/ 457156 h 862175"/>
              <a:gd name="connsiteX3" fmla="*/ 218 w 913109"/>
              <a:gd name="connsiteY3" fmla="*/ 787812 h 862175"/>
              <a:gd name="connsiteX4" fmla="*/ 64243 w 913109"/>
              <a:gd name="connsiteY4" fmla="*/ 862116 h 862175"/>
              <a:gd name="connsiteX5" fmla="*/ 849301 w 913109"/>
              <a:gd name="connsiteY5" fmla="*/ 860333 h 862175"/>
              <a:gd name="connsiteX6" fmla="*/ 912885 w 913109"/>
              <a:gd name="connsiteY6" fmla="*/ 777517 h 862175"/>
              <a:gd name="connsiteX7" fmla="*/ 912886 w 913109"/>
              <a:gd name="connsiteY7" fmla="*/ 437144 h 862175"/>
              <a:gd name="connsiteX8" fmla="*/ 852648 w 913109"/>
              <a:gd name="connsiteY8" fmla="*/ 375227 h 862175"/>
              <a:gd name="connsiteX9" fmla="*/ 639846 w 913109"/>
              <a:gd name="connsiteY9" fmla="*/ 375225 h 862175"/>
              <a:gd name="connsiteX10" fmla="*/ 785293 w 913109"/>
              <a:gd name="connsiteY10" fmla="*/ 0 h 862175"/>
              <a:gd name="connsiteX11" fmla="*/ 538813 w 913109"/>
              <a:gd name="connsiteY11" fmla="*/ 375225 h 862175"/>
              <a:gd name="connsiteX0" fmla="*/ 538813 w 913109"/>
              <a:gd name="connsiteY0" fmla="*/ 345734 h 832684"/>
              <a:gd name="connsiteX1" fmla="*/ 64728 w 913109"/>
              <a:gd name="connsiteY1" fmla="*/ 345734 h 832684"/>
              <a:gd name="connsiteX2" fmla="*/ 812 w 913109"/>
              <a:gd name="connsiteY2" fmla="*/ 427665 h 832684"/>
              <a:gd name="connsiteX3" fmla="*/ 218 w 913109"/>
              <a:gd name="connsiteY3" fmla="*/ 758321 h 832684"/>
              <a:gd name="connsiteX4" fmla="*/ 64243 w 913109"/>
              <a:gd name="connsiteY4" fmla="*/ 832625 h 832684"/>
              <a:gd name="connsiteX5" fmla="*/ 849301 w 913109"/>
              <a:gd name="connsiteY5" fmla="*/ 830842 h 832684"/>
              <a:gd name="connsiteX6" fmla="*/ 912885 w 913109"/>
              <a:gd name="connsiteY6" fmla="*/ 748026 h 832684"/>
              <a:gd name="connsiteX7" fmla="*/ 912886 w 913109"/>
              <a:gd name="connsiteY7" fmla="*/ 407653 h 832684"/>
              <a:gd name="connsiteX8" fmla="*/ 852648 w 913109"/>
              <a:gd name="connsiteY8" fmla="*/ 345736 h 832684"/>
              <a:gd name="connsiteX9" fmla="*/ 639846 w 913109"/>
              <a:gd name="connsiteY9" fmla="*/ 345734 h 832684"/>
              <a:gd name="connsiteX10" fmla="*/ 620687 w 913109"/>
              <a:gd name="connsiteY10" fmla="*/ 0 h 832684"/>
              <a:gd name="connsiteX11" fmla="*/ 538813 w 913109"/>
              <a:gd name="connsiteY11" fmla="*/ 345734 h 8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109" h="832684">
                <a:moveTo>
                  <a:pt x="538813" y="345734"/>
                </a:moveTo>
                <a:lnTo>
                  <a:pt x="64728" y="345734"/>
                </a:lnTo>
                <a:cubicBezTo>
                  <a:pt x="-9503" y="363286"/>
                  <a:pt x="14833" y="368773"/>
                  <a:pt x="812" y="427665"/>
                </a:cubicBezTo>
                <a:cubicBezTo>
                  <a:pt x="1389" y="553655"/>
                  <a:pt x="-648" y="569336"/>
                  <a:pt x="218" y="758321"/>
                </a:cubicBezTo>
                <a:cubicBezTo>
                  <a:pt x="10017" y="821358"/>
                  <a:pt x="4532" y="827878"/>
                  <a:pt x="64243" y="832625"/>
                </a:cubicBezTo>
                <a:cubicBezTo>
                  <a:pt x="101069" y="833119"/>
                  <a:pt x="579862" y="830348"/>
                  <a:pt x="849301" y="830842"/>
                </a:cubicBezTo>
                <a:cubicBezTo>
                  <a:pt x="915143" y="830644"/>
                  <a:pt x="908879" y="812574"/>
                  <a:pt x="912885" y="748026"/>
                </a:cubicBezTo>
                <a:cubicBezTo>
                  <a:pt x="912110" y="625864"/>
                  <a:pt x="913661" y="529815"/>
                  <a:pt x="912886" y="407653"/>
                </a:cubicBezTo>
                <a:cubicBezTo>
                  <a:pt x="902623" y="339726"/>
                  <a:pt x="894009" y="354020"/>
                  <a:pt x="852648" y="345736"/>
                </a:cubicBezTo>
                <a:lnTo>
                  <a:pt x="639846" y="345734"/>
                </a:lnTo>
                <a:lnTo>
                  <a:pt x="620687" y="0"/>
                </a:lnTo>
                <a:lnTo>
                  <a:pt x="538813" y="345734"/>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endParaRPr lang="en-US" sz="1000" dirty="0">
              <a:solidFill>
                <a:schemeClr val="tx1"/>
              </a:solidFill>
              <a:latin typeface="Calibri" pitchFamily="34" charset="0"/>
            </a:endParaRPr>
          </a:p>
        </p:txBody>
      </p:sp>
      <p:sp>
        <p:nvSpPr>
          <p:cNvPr id="203" name="TextBox 202"/>
          <p:cNvSpPr txBox="1"/>
          <p:nvPr/>
        </p:nvSpPr>
        <p:spPr>
          <a:xfrm>
            <a:off x="4860811" y="3165365"/>
            <a:ext cx="812959" cy="523220"/>
          </a:xfrm>
          <a:prstGeom prst="rect">
            <a:avLst/>
          </a:prstGeom>
          <a:noFill/>
        </p:spPr>
        <p:txBody>
          <a:bodyPr wrap="square" lIns="0" tIns="0" rIns="0" bIns="0" rtlCol="0">
            <a:spAutoFit/>
          </a:bodyPr>
          <a:lstStyle/>
          <a:p>
            <a:pPr algn="ctr"/>
            <a:r>
              <a:rPr lang="en-US" sz="850" dirty="0">
                <a:latin typeface="Calibri" pitchFamily="34" charset="0"/>
              </a:rPr>
              <a:t>WHITING</a:t>
            </a:r>
          </a:p>
          <a:p>
            <a:r>
              <a:rPr lang="en-US" sz="850" dirty="0">
                <a:latin typeface="Calibri" pitchFamily="34" charset="0"/>
              </a:rPr>
              <a:t>CHAN 70 NSE</a:t>
            </a:r>
          </a:p>
          <a:p>
            <a:pPr algn="ctr"/>
            <a:r>
              <a:rPr lang="en-US" sz="850" dirty="0">
                <a:latin typeface="Calibri" pitchFamily="34" charset="0"/>
              </a:rPr>
              <a:t> N 30°43.44’ </a:t>
            </a:r>
          </a:p>
          <a:p>
            <a:pPr algn="ctr"/>
            <a:r>
              <a:rPr lang="en-US" sz="850" dirty="0">
                <a:latin typeface="Calibri" pitchFamily="34" charset="0"/>
              </a:rPr>
              <a:t>W 87°01.09’</a:t>
            </a:r>
            <a:endParaRPr lang="en-US" sz="850" dirty="0"/>
          </a:p>
        </p:txBody>
      </p:sp>
      <p:grpSp>
        <p:nvGrpSpPr>
          <p:cNvPr id="11" name="Group 10"/>
          <p:cNvGrpSpPr/>
          <p:nvPr/>
        </p:nvGrpSpPr>
        <p:grpSpPr>
          <a:xfrm>
            <a:off x="5475528" y="3297583"/>
            <a:ext cx="129027" cy="111840"/>
            <a:chOff x="1040008" y="3225495"/>
            <a:chExt cx="129027" cy="111840"/>
          </a:xfrm>
        </p:grpSpPr>
        <p:cxnSp>
          <p:nvCxnSpPr>
            <p:cNvPr id="205" name="Straight Connector 204"/>
            <p:cNvCxnSpPr/>
            <p:nvPr/>
          </p:nvCxnSpPr>
          <p:spPr bwMode="auto">
            <a:xfrm>
              <a:off x="1040008" y="3233755"/>
              <a:ext cx="84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p:cNvSpPr/>
            <p:nvPr/>
          </p:nvSpPr>
          <p:spPr bwMode="auto">
            <a:xfrm>
              <a:off x="1153641" y="3225495"/>
              <a:ext cx="15388" cy="1652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09" name="Oval 208"/>
            <p:cNvSpPr/>
            <p:nvPr/>
          </p:nvSpPr>
          <p:spPr bwMode="auto">
            <a:xfrm>
              <a:off x="1044765" y="3320813"/>
              <a:ext cx="15388" cy="1652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11" name="Oval 210"/>
            <p:cNvSpPr/>
            <p:nvPr/>
          </p:nvSpPr>
          <p:spPr bwMode="auto">
            <a:xfrm>
              <a:off x="1045630" y="3271756"/>
              <a:ext cx="15388" cy="1652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12" name="Oval 211"/>
            <p:cNvSpPr/>
            <p:nvPr/>
          </p:nvSpPr>
          <p:spPr bwMode="auto">
            <a:xfrm>
              <a:off x="1098569" y="3271750"/>
              <a:ext cx="15389" cy="1652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13" name="Oval 212"/>
            <p:cNvSpPr/>
            <p:nvPr/>
          </p:nvSpPr>
          <p:spPr bwMode="auto">
            <a:xfrm>
              <a:off x="1153646" y="3271750"/>
              <a:ext cx="15389" cy="1652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grpSp>
      <p:grpSp>
        <p:nvGrpSpPr>
          <p:cNvPr id="193" name="Group 192"/>
          <p:cNvGrpSpPr/>
          <p:nvPr/>
        </p:nvGrpSpPr>
        <p:grpSpPr>
          <a:xfrm>
            <a:off x="4696687" y="692057"/>
            <a:ext cx="240772" cy="230832"/>
            <a:chOff x="238125" y="743398"/>
            <a:chExt cx="240772" cy="230832"/>
          </a:xfrm>
        </p:grpSpPr>
        <p:sp>
          <p:nvSpPr>
            <p:cNvPr id="215" name="Flowchart: Extract 214"/>
            <p:cNvSpPr/>
            <p:nvPr/>
          </p:nvSpPr>
          <p:spPr>
            <a:xfrm rot="10800000">
              <a:off x="285750" y="800548"/>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238125" y="743398"/>
              <a:ext cx="240772" cy="230832"/>
            </a:xfrm>
            <a:prstGeom prst="rect">
              <a:avLst/>
            </a:prstGeom>
            <a:noFill/>
          </p:spPr>
          <p:txBody>
            <a:bodyPr wrap="none" rtlCol="0">
              <a:spAutoFit/>
            </a:bodyPr>
            <a:lstStyle/>
            <a:p>
              <a:r>
                <a:rPr lang="en-US" sz="900" b="1" dirty="0">
                  <a:solidFill>
                    <a:schemeClr val="bg1"/>
                  </a:solidFill>
                  <a:latin typeface="+mn-lt"/>
                </a:rPr>
                <a:t>T</a:t>
              </a:r>
            </a:p>
          </p:txBody>
        </p:sp>
      </p:grpSp>
      <p:sp>
        <p:nvSpPr>
          <p:cNvPr id="217" name="Flowchart: Delay 216"/>
          <p:cNvSpPr/>
          <p:nvPr/>
        </p:nvSpPr>
        <p:spPr>
          <a:xfrm>
            <a:off x="8061092" y="1938622"/>
            <a:ext cx="217484" cy="106523"/>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elay 217"/>
          <p:cNvSpPr/>
          <p:nvPr/>
        </p:nvSpPr>
        <p:spPr>
          <a:xfrm>
            <a:off x="7662739" y="2256505"/>
            <a:ext cx="143462" cy="11221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Delay 218"/>
          <p:cNvSpPr/>
          <p:nvPr/>
        </p:nvSpPr>
        <p:spPr>
          <a:xfrm>
            <a:off x="6556020" y="1899191"/>
            <a:ext cx="139186" cy="109174"/>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p:cNvSpPr txBox="1"/>
          <p:nvPr/>
        </p:nvSpPr>
        <p:spPr>
          <a:xfrm rot="1374088">
            <a:off x="8078115" y="3829338"/>
            <a:ext cx="725633" cy="721990"/>
          </a:xfrm>
          <a:prstGeom prst="rect">
            <a:avLst/>
          </a:prstGeom>
          <a:noFill/>
        </p:spPr>
        <p:txBody>
          <a:bodyPr spcFirstLastPara="1">
            <a:prstTxWarp prst="textArchUp">
              <a:avLst/>
            </a:prstTxWarp>
            <a:spAutoFit/>
          </a:bodyPr>
          <a:lstStyle/>
          <a:p>
            <a:pPr fontAlgn="auto">
              <a:spcBef>
                <a:spcPts val="0"/>
              </a:spcBef>
              <a:spcAft>
                <a:spcPts val="0"/>
              </a:spcAft>
              <a:defRPr/>
            </a:pPr>
            <a:r>
              <a:rPr lang="en-US" sz="1000" dirty="0">
                <a:latin typeface="+mn-lt"/>
                <a:cs typeface="+mn-cs"/>
              </a:rPr>
              <a:t>MSA CEW 25NM</a:t>
            </a:r>
          </a:p>
        </p:txBody>
      </p:sp>
      <p:grpSp>
        <p:nvGrpSpPr>
          <p:cNvPr id="14" name="Group 13"/>
          <p:cNvGrpSpPr/>
          <p:nvPr/>
        </p:nvGrpSpPr>
        <p:grpSpPr>
          <a:xfrm>
            <a:off x="7644799" y="3050451"/>
            <a:ext cx="402515" cy="369332"/>
            <a:chOff x="3295647" y="3093977"/>
            <a:chExt cx="402515" cy="369332"/>
          </a:xfrm>
        </p:grpSpPr>
        <p:sp>
          <p:nvSpPr>
            <p:cNvPr id="8285" name="TextBox 48"/>
            <p:cNvSpPr txBox="1">
              <a:spLocks noChangeArrowheads="1"/>
            </p:cNvSpPr>
            <p:nvPr/>
          </p:nvSpPr>
          <p:spPr bwMode="auto">
            <a:xfrm>
              <a:off x="3295647" y="3093977"/>
              <a:ext cx="386324" cy="369332"/>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(IAF)</a:t>
              </a:r>
            </a:p>
            <a:p>
              <a:pPr algn="ctr"/>
              <a:r>
                <a:rPr lang="en-US" sz="800" dirty="0">
                  <a:latin typeface="Calibri" pitchFamily="34" charset="0"/>
                </a:rPr>
                <a:t>RITEO</a:t>
              </a:r>
            </a:p>
            <a:p>
              <a:pPr algn="ctr"/>
              <a:r>
                <a:rPr lang="en-US" sz="800" dirty="0">
                  <a:latin typeface="Calibri" pitchFamily="34" charset="0"/>
                </a:rPr>
                <a:t>NSE  30.1</a:t>
              </a:r>
            </a:p>
          </p:txBody>
        </p:sp>
        <p:sp>
          <p:nvSpPr>
            <p:cNvPr id="221" name="Flowchart: Delay 220"/>
            <p:cNvSpPr/>
            <p:nvPr/>
          </p:nvSpPr>
          <p:spPr>
            <a:xfrm>
              <a:off x="3498027" y="3345430"/>
              <a:ext cx="200135" cy="10787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Arc 224"/>
          <p:cNvSpPr/>
          <p:nvPr/>
        </p:nvSpPr>
        <p:spPr>
          <a:xfrm rot="2547187">
            <a:off x="7778001" y="1503403"/>
            <a:ext cx="825688" cy="851388"/>
          </a:xfrm>
          <a:prstGeom prst="arc">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TextBox 38"/>
          <p:cNvSpPr txBox="1">
            <a:spLocks noChangeArrowheads="1"/>
          </p:cNvSpPr>
          <p:nvPr/>
        </p:nvSpPr>
        <p:spPr bwMode="auto">
          <a:xfrm rot="19860000">
            <a:off x="7871341" y="2411584"/>
            <a:ext cx="307777"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R-065</a:t>
            </a:r>
          </a:p>
        </p:txBody>
      </p:sp>
      <p:cxnSp>
        <p:nvCxnSpPr>
          <p:cNvPr id="245" name="Straight Connector 244"/>
          <p:cNvCxnSpPr/>
          <p:nvPr/>
        </p:nvCxnSpPr>
        <p:spPr>
          <a:xfrm>
            <a:off x="7803902" y="2542435"/>
            <a:ext cx="59106" cy="1077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Freeform 245"/>
          <p:cNvSpPr/>
          <p:nvPr/>
        </p:nvSpPr>
        <p:spPr>
          <a:xfrm rot="19739936">
            <a:off x="7602734" y="2319045"/>
            <a:ext cx="129711" cy="327111"/>
          </a:xfrm>
          <a:custGeom>
            <a:avLst/>
            <a:gdLst>
              <a:gd name="connsiteX0" fmla="*/ 0 w 142549"/>
              <a:gd name="connsiteY0" fmla="*/ 0 h 125165"/>
              <a:gd name="connsiteX1" fmla="*/ 69536 w 142549"/>
              <a:gd name="connsiteY1" fmla="*/ 93874 h 125165"/>
              <a:gd name="connsiteX2" fmla="*/ 69536 w 142549"/>
              <a:gd name="connsiteY2" fmla="*/ 27814 h 125165"/>
              <a:gd name="connsiteX3" fmla="*/ 142549 w 142549"/>
              <a:gd name="connsiteY3" fmla="*/ 125165 h 125165"/>
            </a:gdLst>
            <a:ahLst/>
            <a:cxnLst>
              <a:cxn ang="0">
                <a:pos x="connsiteX0" y="connsiteY0"/>
              </a:cxn>
              <a:cxn ang="0">
                <a:pos x="connsiteX1" y="connsiteY1"/>
              </a:cxn>
              <a:cxn ang="0">
                <a:pos x="connsiteX2" y="connsiteY2"/>
              </a:cxn>
              <a:cxn ang="0">
                <a:pos x="connsiteX3" y="connsiteY3"/>
              </a:cxn>
            </a:cxnLst>
            <a:rect l="l" t="t" r="r" b="b"/>
            <a:pathLst>
              <a:path w="142549" h="125165">
                <a:moveTo>
                  <a:pt x="0" y="0"/>
                </a:moveTo>
                <a:lnTo>
                  <a:pt x="69536" y="93874"/>
                </a:lnTo>
                <a:lnTo>
                  <a:pt x="69536" y="27814"/>
                </a:lnTo>
                <a:lnTo>
                  <a:pt x="142549" y="12516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6275048" y="2081594"/>
            <a:ext cx="151826" cy="229683"/>
          </a:xfrm>
          <a:custGeom>
            <a:avLst/>
            <a:gdLst>
              <a:gd name="connsiteX0" fmla="*/ 177317 w 177317"/>
              <a:gd name="connsiteY0" fmla="*/ 0 h 128642"/>
              <a:gd name="connsiteX1" fmla="*/ 62582 w 177317"/>
              <a:gd name="connsiteY1" fmla="*/ 73013 h 128642"/>
              <a:gd name="connsiteX2" fmla="*/ 146026 w 177317"/>
              <a:gd name="connsiteY2" fmla="*/ 48675 h 128642"/>
              <a:gd name="connsiteX3" fmla="*/ 0 w 177317"/>
              <a:gd name="connsiteY3" fmla="*/ 128642 h 128642"/>
              <a:gd name="connsiteX0" fmla="*/ 166887 w 166887"/>
              <a:gd name="connsiteY0" fmla="*/ 0 h 156456"/>
              <a:gd name="connsiteX1" fmla="*/ 52152 w 166887"/>
              <a:gd name="connsiteY1" fmla="*/ 73013 h 156456"/>
              <a:gd name="connsiteX2" fmla="*/ 135596 w 166887"/>
              <a:gd name="connsiteY2" fmla="*/ 48675 h 156456"/>
              <a:gd name="connsiteX3" fmla="*/ 0 w 166887"/>
              <a:gd name="connsiteY3" fmla="*/ 156456 h 156456"/>
              <a:gd name="connsiteX0" fmla="*/ 173841 w 173841"/>
              <a:gd name="connsiteY0" fmla="*/ 0 h 173840"/>
              <a:gd name="connsiteX1" fmla="*/ 52152 w 173841"/>
              <a:gd name="connsiteY1" fmla="*/ 90397 h 173840"/>
              <a:gd name="connsiteX2" fmla="*/ 135596 w 173841"/>
              <a:gd name="connsiteY2" fmla="*/ 66059 h 173840"/>
              <a:gd name="connsiteX3" fmla="*/ 0 w 173841"/>
              <a:gd name="connsiteY3" fmla="*/ 173840 h 173840"/>
            </a:gdLst>
            <a:ahLst/>
            <a:cxnLst>
              <a:cxn ang="0">
                <a:pos x="connsiteX0" y="connsiteY0"/>
              </a:cxn>
              <a:cxn ang="0">
                <a:pos x="connsiteX1" y="connsiteY1"/>
              </a:cxn>
              <a:cxn ang="0">
                <a:pos x="connsiteX2" y="connsiteY2"/>
              </a:cxn>
              <a:cxn ang="0">
                <a:pos x="connsiteX3" y="connsiteY3"/>
              </a:cxn>
            </a:cxnLst>
            <a:rect l="l" t="t" r="r" b="b"/>
            <a:pathLst>
              <a:path w="173841" h="173840">
                <a:moveTo>
                  <a:pt x="173841" y="0"/>
                </a:moveTo>
                <a:lnTo>
                  <a:pt x="52152" y="90397"/>
                </a:lnTo>
                <a:lnTo>
                  <a:pt x="135596" y="66059"/>
                </a:lnTo>
                <a:lnTo>
                  <a:pt x="0" y="17384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rot="697871">
            <a:off x="7433202" y="2990814"/>
            <a:ext cx="277464" cy="121129"/>
          </a:xfrm>
          <a:custGeom>
            <a:avLst/>
            <a:gdLst>
              <a:gd name="connsiteX0" fmla="*/ 236423 w 236423"/>
              <a:gd name="connsiteY0" fmla="*/ 86920 h 86920"/>
              <a:gd name="connsiteX1" fmla="*/ 93874 w 236423"/>
              <a:gd name="connsiteY1" fmla="*/ 0 h 86920"/>
              <a:gd name="connsiteX2" fmla="*/ 149502 w 236423"/>
              <a:gd name="connsiteY2" fmla="*/ 86920 h 86920"/>
              <a:gd name="connsiteX3" fmla="*/ 0 w 236423"/>
              <a:gd name="connsiteY3" fmla="*/ 3476 h 86920"/>
              <a:gd name="connsiteX0" fmla="*/ 236423 w 236423"/>
              <a:gd name="connsiteY0" fmla="*/ 86920 h 86920"/>
              <a:gd name="connsiteX1" fmla="*/ 93874 w 236423"/>
              <a:gd name="connsiteY1" fmla="*/ 0 h 86920"/>
              <a:gd name="connsiteX2" fmla="*/ 174135 w 236423"/>
              <a:gd name="connsiteY2" fmla="*/ 74550 h 86920"/>
              <a:gd name="connsiteX3" fmla="*/ 0 w 236423"/>
              <a:gd name="connsiteY3" fmla="*/ 3476 h 86920"/>
              <a:gd name="connsiteX0" fmla="*/ 216594 w 216594"/>
              <a:gd name="connsiteY0" fmla="*/ 104942 h 104942"/>
              <a:gd name="connsiteX1" fmla="*/ 74045 w 216594"/>
              <a:gd name="connsiteY1" fmla="*/ 18022 h 104942"/>
              <a:gd name="connsiteX2" fmla="*/ 154306 w 216594"/>
              <a:gd name="connsiteY2" fmla="*/ 92572 h 104942"/>
              <a:gd name="connsiteX3" fmla="*/ 0 w 216594"/>
              <a:gd name="connsiteY3" fmla="*/ 0 h 104942"/>
            </a:gdLst>
            <a:ahLst/>
            <a:cxnLst>
              <a:cxn ang="0">
                <a:pos x="connsiteX0" y="connsiteY0"/>
              </a:cxn>
              <a:cxn ang="0">
                <a:pos x="connsiteX1" y="connsiteY1"/>
              </a:cxn>
              <a:cxn ang="0">
                <a:pos x="connsiteX2" y="connsiteY2"/>
              </a:cxn>
              <a:cxn ang="0">
                <a:pos x="connsiteX3" y="connsiteY3"/>
              </a:cxn>
            </a:cxnLst>
            <a:rect l="l" t="t" r="r" b="b"/>
            <a:pathLst>
              <a:path w="216594" h="104942">
                <a:moveTo>
                  <a:pt x="216594" y="104942"/>
                </a:moveTo>
                <a:lnTo>
                  <a:pt x="74045" y="18022"/>
                </a:lnTo>
                <a:lnTo>
                  <a:pt x="154306" y="92572"/>
                </a:ln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3" name="Group 65"/>
          <p:cNvGrpSpPr/>
          <p:nvPr/>
        </p:nvGrpSpPr>
        <p:grpSpPr>
          <a:xfrm>
            <a:off x="7003373" y="4390835"/>
            <a:ext cx="289209" cy="111854"/>
            <a:chOff x="5834120" y="1358899"/>
            <a:chExt cx="289209" cy="111854"/>
          </a:xfrm>
        </p:grpSpPr>
        <p:cxnSp>
          <p:nvCxnSpPr>
            <p:cNvPr id="254" name="Straight Connector 253"/>
            <p:cNvCxnSpPr/>
            <p:nvPr/>
          </p:nvCxnSpPr>
          <p:spPr bwMode="auto">
            <a:xfrm>
              <a:off x="5834120"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Oval 254"/>
            <p:cNvSpPr/>
            <p:nvPr/>
          </p:nvSpPr>
          <p:spPr bwMode="auto">
            <a:xfrm>
              <a:off x="5950535"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56" name="Straight Connector 255"/>
            <p:cNvCxnSpPr/>
            <p:nvPr/>
          </p:nvCxnSpPr>
          <p:spPr bwMode="auto">
            <a:xfrm>
              <a:off x="5990173"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bwMode="auto">
            <a:xfrm>
              <a:off x="5988052"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Oval 257"/>
            <p:cNvSpPr/>
            <p:nvPr/>
          </p:nvSpPr>
          <p:spPr bwMode="auto">
            <a:xfrm>
              <a:off x="5834120" y="1454136"/>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59" name="Straight Connector 258"/>
            <p:cNvCxnSpPr/>
            <p:nvPr/>
          </p:nvCxnSpPr>
          <p:spPr bwMode="auto">
            <a:xfrm>
              <a:off x="5873736"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Oval 259"/>
            <p:cNvSpPr/>
            <p:nvPr/>
          </p:nvSpPr>
          <p:spPr bwMode="auto">
            <a:xfrm>
              <a:off x="6106206"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61" name="Oval 260"/>
            <p:cNvSpPr/>
            <p:nvPr/>
          </p:nvSpPr>
          <p:spPr bwMode="auto">
            <a:xfrm>
              <a:off x="5834120" y="1400015"/>
              <a:ext cx="17124"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grpSp>
      <p:sp>
        <p:nvSpPr>
          <p:cNvPr id="263" name="Rectangle 262"/>
          <p:cNvSpPr/>
          <p:nvPr/>
        </p:nvSpPr>
        <p:spPr>
          <a:xfrm>
            <a:off x="6406141" y="4208046"/>
            <a:ext cx="992921" cy="484748"/>
          </a:xfrm>
          <a:prstGeom prst="rect">
            <a:avLst/>
          </a:prstGeom>
        </p:spPr>
        <p:txBody>
          <a:bodyPr wrap="square">
            <a:spAutoFit/>
          </a:bodyPr>
          <a:lstStyle/>
          <a:p>
            <a:pPr algn="ctr"/>
            <a:r>
              <a:rPr lang="en-US" sz="850" dirty="0">
                <a:latin typeface="Calibri" pitchFamily="34" charset="0"/>
              </a:rPr>
              <a:t>CRESTVIEW</a:t>
            </a:r>
            <a:endParaRPr lang="en-US" sz="850" u="sng" dirty="0">
              <a:latin typeface="Calibri" pitchFamily="34" charset="0"/>
            </a:endParaRPr>
          </a:p>
          <a:p>
            <a:r>
              <a:rPr lang="en-US" sz="850" u="sng" dirty="0">
                <a:latin typeface="Calibri" pitchFamily="34" charset="0"/>
              </a:rPr>
              <a:t>115.9</a:t>
            </a:r>
            <a:r>
              <a:rPr lang="en-US" sz="850" dirty="0">
                <a:latin typeface="Calibri" pitchFamily="34" charset="0"/>
              </a:rPr>
              <a:t> CEW</a:t>
            </a:r>
          </a:p>
          <a:p>
            <a:pPr algn="ctr"/>
            <a:r>
              <a:rPr lang="en-US" sz="850" dirty="0">
                <a:latin typeface="Calibri" pitchFamily="34" charset="0"/>
              </a:rPr>
              <a:t>Chan 106</a:t>
            </a:r>
          </a:p>
        </p:txBody>
      </p:sp>
      <p:sp>
        <p:nvSpPr>
          <p:cNvPr id="266" name="Arc 265"/>
          <p:cNvSpPr/>
          <p:nvPr/>
        </p:nvSpPr>
        <p:spPr>
          <a:xfrm rot="20313672">
            <a:off x="5306170" y="2396274"/>
            <a:ext cx="2142398" cy="1952050"/>
          </a:xfrm>
          <a:prstGeom prst="arc">
            <a:avLst>
              <a:gd name="adj1" fmla="val 17095360"/>
              <a:gd name="adj2" fmla="val 21058228"/>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prstTxWarp prst="textArchUp">
              <a:avLst/>
            </a:prstTxWarp>
          </a:bodyPr>
          <a:lstStyle/>
          <a:p>
            <a:pPr algn="ctr"/>
            <a:endParaRPr lang="en-US"/>
          </a:p>
        </p:txBody>
      </p:sp>
      <p:grpSp>
        <p:nvGrpSpPr>
          <p:cNvPr id="275" name="Group 274"/>
          <p:cNvGrpSpPr/>
          <p:nvPr/>
        </p:nvGrpSpPr>
        <p:grpSpPr>
          <a:xfrm>
            <a:off x="5851719" y="2166275"/>
            <a:ext cx="354804" cy="797812"/>
            <a:chOff x="6110368" y="2438398"/>
            <a:chExt cx="1042908" cy="1657353"/>
          </a:xfrm>
        </p:grpSpPr>
        <p:sp>
          <p:nvSpPr>
            <p:cNvPr id="273" name="Arc 272"/>
            <p:cNvSpPr/>
            <p:nvPr/>
          </p:nvSpPr>
          <p:spPr>
            <a:xfrm rot="16200000">
              <a:off x="6169862" y="2378904"/>
              <a:ext cx="914401" cy="1033390"/>
            </a:xfrm>
            <a:prstGeom prst="arc">
              <a:avLst>
                <a:gd name="adj1" fmla="val 16152770"/>
                <a:gd name="adj2" fmla="val 532686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Arc 273"/>
            <p:cNvSpPr/>
            <p:nvPr/>
          </p:nvSpPr>
          <p:spPr>
            <a:xfrm rot="5400000">
              <a:off x="6191187" y="3133662"/>
              <a:ext cx="914398" cy="1009780"/>
            </a:xfrm>
            <a:prstGeom prst="arc">
              <a:avLst>
                <a:gd name="adj1" fmla="val 16200000"/>
                <a:gd name="adj2" fmla="val 532686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0" name="TextBox 38"/>
          <p:cNvSpPr txBox="1">
            <a:spLocks noChangeArrowheads="1"/>
          </p:cNvSpPr>
          <p:nvPr/>
        </p:nvSpPr>
        <p:spPr bwMode="auto">
          <a:xfrm rot="16200000">
            <a:off x="5732301" y="2367393"/>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180°</a:t>
            </a:r>
          </a:p>
        </p:txBody>
      </p:sp>
      <p:sp>
        <p:nvSpPr>
          <p:cNvPr id="188" name="Isosceles Triangle 187"/>
          <p:cNvSpPr/>
          <p:nvPr/>
        </p:nvSpPr>
        <p:spPr>
          <a:xfrm>
            <a:off x="6108102" y="2305974"/>
            <a:ext cx="176213" cy="15398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2" name="Straight Arrow Connector 281"/>
          <p:cNvCxnSpPr/>
          <p:nvPr/>
        </p:nvCxnSpPr>
        <p:spPr>
          <a:xfrm flipH="1" flipV="1">
            <a:off x="6205568" y="2463403"/>
            <a:ext cx="6137" cy="128875"/>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a:off x="5860945" y="2605508"/>
            <a:ext cx="2047" cy="12785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79" name="TextBox 38"/>
          <p:cNvSpPr txBox="1">
            <a:spLocks noChangeArrowheads="1"/>
          </p:cNvSpPr>
          <p:nvPr/>
        </p:nvSpPr>
        <p:spPr bwMode="auto">
          <a:xfrm rot="16200000">
            <a:off x="6073871" y="2586642"/>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360°</a:t>
            </a:r>
          </a:p>
        </p:txBody>
      </p:sp>
      <p:cxnSp>
        <p:nvCxnSpPr>
          <p:cNvPr id="289" name="Straight Connector 288"/>
          <p:cNvCxnSpPr/>
          <p:nvPr/>
        </p:nvCxnSpPr>
        <p:spPr>
          <a:xfrm>
            <a:off x="6177952" y="5527855"/>
            <a:ext cx="5532" cy="296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5347844" y="5126743"/>
            <a:ext cx="4966" cy="693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6922389" y="5548251"/>
            <a:ext cx="1000" cy="274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6" name="Freeform 295"/>
          <p:cNvSpPr/>
          <p:nvPr/>
        </p:nvSpPr>
        <p:spPr>
          <a:xfrm>
            <a:off x="4774060" y="5133542"/>
            <a:ext cx="1335908" cy="295735"/>
          </a:xfrm>
          <a:custGeom>
            <a:avLst/>
            <a:gdLst>
              <a:gd name="connsiteX0" fmla="*/ 0 w 1356303"/>
              <a:gd name="connsiteY0" fmla="*/ 0 h 231149"/>
              <a:gd name="connsiteX1" fmla="*/ 584672 w 1356303"/>
              <a:gd name="connsiteY1" fmla="*/ 0 h 231149"/>
              <a:gd name="connsiteX2" fmla="*/ 1356303 w 1356303"/>
              <a:gd name="connsiteY2" fmla="*/ 231149 h 231149"/>
            </a:gdLst>
            <a:ahLst/>
            <a:cxnLst>
              <a:cxn ang="0">
                <a:pos x="connsiteX0" y="connsiteY0"/>
              </a:cxn>
              <a:cxn ang="0">
                <a:pos x="connsiteX1" y="connsiteY1"/>
              </a:cxn>
              <a:cxn ang="0">
                <a:pos x="connsiteX2" y="connsiteY2"/>
              </a:cxn>
            </a:cxnLst>
            <a:rect l="l" t="t" r="r" b="b"/>
            <a:pathLst>
              <a:path w="1356303" h="231149">
                <a:moveTo>
                  <a:pt x="0" y="0"/>
                </a:moveTo>
                <a:lnTo>
                  <a:pt x="584672" y="0"/>
                </a:lnTo>
                <a:lnTo>
                  <a:pt x="1356303" y="231149"/>
                </a:lnTo>
              </a:path>
            </a:pathLst>
          </a:cu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7" name="Group 296"/>
          <p:cNvGrpSpPr/>
          <p:nvPr/>
        </p:nvGrpSpPr>
        <p:grpSpPr>
          <a:xfrm>
            <a:off x="6125208" y="5391051"/>
            <a:ext cx="101675" cy="106455"/>
            <a:chOff x="2251953" y="5573949"/>
            <a:chExt cx="101675" cy="106455"/>
          </a:xfrm>
        </p:grpSpPr>
        <p:sp>
          <p:nvSpPr>
            <p:cNvPr id="298" name="Rectangle 297"/>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308"/>
            <p:cNvGrpSpPr/>
            <p:nvPr/>
          </p:nvGrpSpPr>
          <p:grpSpPr>
            <a:xfrm rot="2700000">
              <a:off x="2262188" y="5588964"/>
              <a:ext cx="91440" cy="91440"/>
              <a:chOff x="5678681" y="2037904"/>
              <a:chExt cx="319348" cy="319348"/>
            </a:xfrm>
            <a:solidFill>
              <a:schemeClr val="tx1"/>
            </a:solidFill>
          </p:grpSpPr>
          <p:grpSp>
            <p:nvGrpSpPr>
              <p:cNvPr id="300" name="Group 304"/>
              <p:cNvGrpSpPr/>
              <p:nvPr/>
            </p:nvGrpSpPr>
            <p:grpSpPr>
              <a:xfrm>
                <a:off x="5800007" y="2037904"/>
                <a:ext cx="72341" cy="319348"/>
                <a:chOff x="5800007" y="2037904"/>
                <a:chExt cx="72341" cy="319348"/>
              </a:xfrm>
              <a:grpFill/>
            </p:grpSpPr>
            <p:sp>
              <p:nvSpPr>
                <p:cNvPr id="304" name="Isosceles Triangle 303"/>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5" name="Isosceles Triangle 304"/>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301" name="Group 305"/>
              <p:cNvGrpSpPr/>
              <p:nvPr/>
            </p:nvGrpSpPr>
            <p:grpSpPr>
              <a:xfrm rot="5400000">
                <a:off x="5802184" y="2043348"/>
                <a:ext cx="72341" cy="319348"/>
                <a:chOff x="5800007" y="2037904"/>
                <a:chExt cx="72341" cy="319348"/>
              </a:xfrm>
              <a:grpFill/>
            </p:grpSpPr>
            <p:sp>
              <p:nvSpPr>
                <p:cNvPr id="302" name="Isosceles Triangle 301"/>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3" name="Isosceles Triangle 302"/>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cxnSp>
        <p:nvCxnSpPr>
          <p:cNvPr id="307" name="Straight Connector 306"/>
          <p:cNvCxnSpPr/>
          <p:nvPr/>
        </p:nvCxnSpPr>
        <p:spPr>
          <a:xfrm>
            <a:off x="6242538" y="5466669"/>
            <a:ext cx="683250" cy="288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Arc 312"/>
          <p:cNvSpPr/>
          <p:nvPr/>
        </p:nvSpPr>
        <p:spPr>
          <a:xfrm rot="5799469">
            <a:off x="6563433" y="4852075"/>
            <a:ext cx="914400" cy="914400"/>
          </a:xfrm>
          <a:prstGeom prst="arc">
            <a:avLst>
              <a:gd name="adj1" fmla="val 16200000"/>
              <a:gd name="adj2" fmla="val 265838"/>
            </a:avLst>
          </a:prstGeom>
          <a:ln>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4" name="Straight Connector 313"/>
          <p:cNvCxnSpPr/>
          <p:nvPr/>
        </p:nvCxnSpPr>
        <p:spPr>
          <a:xfrm>
            <a:off x="6184467" y="582614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5351979" y="5822741"/>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6922105" y="5829540"/>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5351979" y="5898486"/>
            <a:ext cx="828739" cy="284"/>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18" name="TextBox 38"/>
          <p:cNvSpPr txBox="1">
            <a:spLocks noChangeArrowheads="1"/>
          </p:cNvSpPr>
          <p:nvPr/>
        </p:nvSpPr>
        <p:spPr bwMode="auto">
          <a:xfrm>
            <a:off x="5627191" y="5844908"/>
            <a:ext cx="306053" cy="107722"/>
          </a:xfrm>
          <a:prstGeom prst="rect">
            <a:avLst/>
          </a:prstGeom>
          <a:solidFill>
            <a:schemeClr val="bg1"/>
          </a:solidFill>
          <a:ln w="9525">
            <a:solidFill>
              <a:schemeClr val="bg1"/>
            </a:solidFill>
            <a:miter lim="800000"/>
            <a:headEnd/>
            <a:tailEnd/>
          </a:ln>
        </p:spPr>
        <p:txBody>
          <a:bodyPr wrap="square" lIns="0" tIns="0" rIns="0" bIns="0">
            <a:spAutoFit/>
          </a:bodyPr>
          <a:lstStyle/>
          <a:p>
            <a:pPr algn="ctr"/>
            <a:r>
              <a:rPr lang="en-US" sz="700" dirty="0">
                <a:latin typeface="Calibri" pitchFamily="34" charset="0"/>
              </a:rPr>
              <a:t>3.9 NM</a:t>
            </a:r>
          </a:p>
        </p:txBody>
      </p:sp>
      <p:cxnSp>
        <p:nvCxnSpPr>
          <p:cNvPr id="321" name="Straight Connector 320"/>
          <p:cNvCxnSpPr/>
          <p:nvPr/>
        </p:nvCxnSpPr>
        <p:spPr>
          <a:xfrm>
            <a:off x="6185772" y="5898486"/>
            <a:ext cx="737617" cy="566"/>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22" name="TextBox 38"/>
          <p:cNvSpPr txBox="1">
            <a:spLocks noChangeArrowheads="1"/>
          </p:cNvSpPr>
          <p:nvPr/>
        </p:nvSpPr>
        <p:spPr bwMode="auto">
          <a:xfrm>
            <a:off x="6386286" y="5844908"/>
            <a:ext cx="308920" cy="107722"/>
          </a:xfrm>
          <a:prstGeom prst="rect">
            <a:avLst/>
          </a:prstGeom>
          <a:solidFill>
            <a:schemeClr val="bg1"/>
          </a:solidFill>
          <a:ln w="9525">
            <a:solidFill>
              <a:schemeClr val="bg1"/>
            </a:solidFill>
            <a:miter lim="800000"/>
            <a:headEnd/>
            <a:tailEnd/>
          </a:ln>
        </p:spPr>
        <p:txBody>
          <a:bodyPr wrap="square" lIns="0" tIns="0" rIns="0" bIns="0">
            <a:spAutoFit/>
          </a:bodyPr>
          <a:lstStyle/>
          <a:p>
            <a:pPr algn="ctr"/>
            <a:r>
              <a:rPr lang="en-US" sz="700" dirty="0">
                <a:latin typeface="Calibri" pitchFamily="34" charset="0"/>
              </a:rPr>
              <a:t>6.5 NM</a:t>
            </a:r>
          </a:p>
        </p:txBody>
      </p:sp>
      <p:cxnSp>
        <p:nvCxnSpPr>
          <p:cNvPr id="325" name="Straight Connector 324"/>
          <p:cNvCxnSpPr/>
          <p:nvPr/>
        </p:nvCxnSpPr>
        <p:spPr>
          <a:xfrm>
            <a:off x="6930727" y="5842833"/>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TextBox 48"/>
          <p:cNvSpPr txBox="1">
            <a:spLocks noChangeArrowheads="1"/>
          </p:cNvSpPr>
          <p:nvPr/>
        </p:nvSpPr>
        <p:spPr bwMode="auto">
          <a:xfrm>
            <a:off x="5154132" y="4847646"/>
            <a:ext cx="386323" cy="24622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RITEO</a:t>
            </a:r>
          </a:p>
          <a:p>
            <a:pPr algn="ctr"/>
            <a:r>
              <a:rPr lang="en-US" sz="800" dirty="0">
                <a:latin typeface="Calibri" pitchFamily="34" charset="0"/>
              </a:rPr>
              <a:t>NSE  30.1</a:t>
            </a:r>
          </a:p>
        </p:txBody>
      </p:sp>
      <p:sp>
        <p:nvSpPr>
          <p:cNvPr id="330" name="Flowchart: Delay 329"/>
          <p:cNvSpPr/>
          <p:nvPr/>
        </p:nvSpPr>
        <p:spPr>
          <a:xfrm>
            <a:off x="5354360" y="4976352"/>
            <a:ext cx="204468" cy="11191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1" name="TextBox 48"/>
          <p:cNvSpPr txBox="1">
            <a:spLocks noChangeArrowheads="1"/>
          </p:cNvSpPr>
          <p:nvPr/>
        </p:nvSpPr>
        <p:spPr bwMode="auto">
          <a:xfrm>
            <a:off x="5983805" y="5044126"/>
            <a:ext cx="309380" cy="24622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SNIVL</a:t>
            </a:r>
          </a:p>
          <a:p>
            <a:pPr algn="ctr"/>
            <a:r>
              <a:rPr lang="en-US" sz="800" dirty="0">
                <a:latin typeface="Calibri" pitchFamily="34" charset="0"/>
              </a:rPr>
              <a:t>NSE  34</a:t>
            </a:r>
          </a:p>
        </p:txBody>
      </p:sp>
      <p:sp>
        <p:nvSpPr>
          <p:cNvPr id="332" name="Flowchart: Delay 331"/>
          <p:cNvSpPr/>
          <p:nvPr/>
        </p:nvSpPr>
        <p:spPr>
          <a:xfrm>
            <a:off x="6184042" y="5179008"/>
            <a:ext cx="134216" cy="10240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Box 332"/>
          <p:cNvSpPr txBox="1"/>
          <p:nvPr/>
        </p:nvSpPr>
        <p:spPr>
          <a:xfrm>
            <a:off x="6742650" y="5267447"/>
            <a:ext cx="363882" cy="246221"/>
          </a:xfrm>
          <a:prstGeom prst="rect">
            <a:avLst/>
          </a:prstGeom>
          <a:noFill/>
        </p:spPr>
        <p:txBody>
          <a:bodyPr wrap="none" lIns="0" tIns="0" rIns="0" bIns="0">
            <a:spAutoFit/>
          </a:bodyPr>
          <a:lstStyle/>
          <a:p>
            <a:pPr algn="ctr">
              <a:defRPr/>
            </a:pPr>
            <a:r>
              <a:rPr lang="en-US" sz="800" dirty="0">
                <a:latin typeface="+mn-lt"/>
              </a:rPr>
              <a:t>LEFTY</a:t>
            </a:r>
          </a:p>
          <a:p>
            <a:pPr algn="ctr">
              <a:defRPr/>
            </a:pPr>
            <a:r>
              <a:rPr lang="en-US" sz="800" dirty="0">
                <a:latin typeface="+mn-lt"/>
              </a:rPr>
              <a:t>NSE 40.5</a:t>
            </a:r>
          </a:p>
        </p:txBody>
      </p:sp>
      <p:sp>
        <p:nvSpPr>
          <p:cNvPr id="334" name="Flowchart: Delay 333"/>
          <p:cNvSpPr/>
          <p:nvPr/>
        </p:nvSpPr>
        <p:spPr>
          <a:xfrm>
            <a:off x="6919724" y="5393772"/>
            <a:ext cx="208246" cy="11191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6493858" y="5370378"/>
            <a:ext cx="153549" cy="241240"/>
            <a:chOff x="5138887" y="4042585"/>
            <a:chExt cx="153549" cy="241240"/>
          </a:xfrm>
        </p:grpSpPr>
        <p:sp>
          <p:nvSpPr>
            <p:cNvPr id="335" name="Isosceles Triangle 334"/>
            <p:cNvSpPr/>
            <p:nvPr/>
          </p:nvSpPr>
          <p:spPr>
            <a:xfrm rot="10800000">
              <a:off x="5142807" y="4145280"/>
              <a:ext cx="149629" cy="13854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Isosceles Triangle 335"/>
            <p:cNvSpPr/>
            <p:nvPr/>
          </p:nvSpPr>
          <p:spPr>
            <a:xfrm rot="7134642" flipH="1" flipV="1">
              <a:off x="5122962" y="4058510"/>
              <a:ext cx="152421" cy="1205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TextBox 337"/>
          <p:cNvSpPr txBox="1"/>
          <p:nvPr/>
        </p:nvSpPr>
        <p:spPr>
          <a:xfrm>
            <a:off x="6436873" y="5256926"/>
            <a:ext cx="270908" cy="215444"/>
          </a:xfrm>
          <a:prstGeom prst="rect">
            <a:avLst/>
          </a:prstGeom>
          <a:noFill/>
        </p:spPr>
        <p:txBody>
          <a:bodyPr wrap="none" lIns="0" tIns="0" rIns="0" bIns="0" rtlCol="0">
            <a:spAutoFit/>
          </a:bodyPr>
          <a:lstStyle/>
          <a:p>
            <a:r>
              <a:rPr lang="en-US" sz="700" dirty="0">
                <a:latin typeface="+mn-lt"/>
              </a:rPr>
              <a:t>2.5 NM</a:t>
            </a:r>
          </a:p>
          <a:p>
            <a:r>
              <a:rPr lang="en-US" sz="700" dirty="0">
                <a:latin typeface="+mn-lt"/>
              </a:rPr>
              <a:t>to RWY</a:t>
            </a:r>
          </a:p>
        </p:txBody>
      </p:sp>
      <p:sp>
        <p:nvSpPr>
          <p:cNvPr id="339" name="Rectangle 338"/>
          <p:cNvSpPr/>
          <p:nvPr/>
        </p:nvSpPr>
        <p:spPr>
          <a:xfrm>
            <a:off x="6917821" y="4851202"/>
            <a:ext cx="797859" cy="39444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Connector 340"/>
          <p:cNvCxnSpPr>
            <a:stCxn id="339" idx="0"/>
            <a:endCxn id="339" idx="2"/>
          </p:cNvCxnSpPr>
          <p:nvPr/>
        </p:nvCxnSpPr>
        <p:spPr>
          <a:xfrm>
            <a:off x="7316751" y="4851202"/>
            <a:ext cx="0" cy="3944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Isosceles Triangle 342"/>
          <p:cNvSpPr/>
          <p:nvPr/>
        </p:nvSpPr>
        <p:spPr>
          <a:xfrm>
            <a:off x="7426920" y="5012570"/>
            <a:ext cx="149525" cy="152400"/>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4" name="TextBox 343"/>
          <p:cNvSpPr txBox="1"/>
          <p:nvPr/>
        </p:nvSpPr>
        <p:spPr>
          <a:xfrm>
            <a:off x="7280611" y="4797415"/>
            <a:ext cx="458780" cy="215444"/>
          </a:xfrm>
          <a:prstGeom prst="rect">
            <a:avLst/>
          </a:prstGeom>
          <a:noFill/>
        </p:spPr>
        <p:txBody>
          <a:bodyPr wrap="none" rtlCol="0">
            <a:spAutoFit/>
          </a:bodyPr>
          <a:lstStyle/>
          <a:p>
            <a:r>
              <a:rPr lang="en-US" sz="800" dirty="0">
                <a:latin typeface="+mn-lt"/>
              </a:rPr>
              <a:t>BLRUP</a:t>
            </a:r>
          </a:p>
        </p:txBody>
      </p:sp>
      <p:sp>
        <p:nvSpPr>
          <p:cNvPr id="345" name="TextBox 344"/>
          <p:cNvSpPr txBox="1"/>
          <p:nvPr/>
        </p:nvSpPr>
        <p:spPr>
          <a:xfrm>
            <a:off x="6913059" y="4797412"/>
            <a:ext cx="389850" cy="215444"/>
          </a:xfrm>
          <a:prstGeom prst="rect">
            <a:avLst/>
          </a:prstGeom>
          <a:noFill/>
        </p:spPr>
        <p:txBody>
          <a:bodyPr wrap="none" rtlCol="0">
            <a:spAutoFit/>
          </a:bodyPr>
          <a:lstStyle/>
          <a:p>
            <a:r>
              <a:rPr lang="en-US" sz="800" dirty="0">
                <a:latin typeface="+mn-lt"/>
              </a:rPr>
              <a:t>2000</a:t>
            </a:r>
          </a:p>
        </p:txBody>
      </p:sp>
      <p:sp>
        <p:nvSpPr>
          <p:cNvPr id="348" name="Arc 347"/>
          <p:cNvSpPr/>
          <p:nvPr/>
        </p:nvSpPr>
        <p:spPr>
          <a:xfrm rot="939165">
            <a:off x="6728838" y="4997749"/>
            <a:ext cx="492770" cy="429928"/>
          </a:xfrm>
          <a:prstGeom prst="arc">
            <a:avLst>
              <a:gd name="adj1" fmla="val 15330762"/>
              <a:gd name="adj2" fmla="val 20474866"/>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TextBox 38"/>
          <p:cNvSpPr txBox="1">
            <a:spLocks noChangeArrowheads="1"/>
          </p:cNvSpPr>
          <p:nvPr/>
        </p:nvSpPr>
        <p:spPr bwMode="auto">
          <a:xfrm rot="1320000">
            <a:off x="5664566" y="5226129"/>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b="1" dirty="0">
                <a:latin typeface="Calibri" pitchFamily="34" charset="0"/>
              </a:rPr>
              <a:t>065°</a:t>
            </a:r>
          </a:p>
        </p:txBody>
      </p:sp>
      <p:sp>
        <p:nvSpPr>
          <p:cNvPr id="350" name="TextBox 38"/>
          <p:cNvSpPr txBox="1">
            <a:spLocks noChangeArrowheads="1"/>
          </p:cNvSpPr>
          <p:nvPr/>
        </p:nvSpPr>
        <p:spPr bwMode="auto">
          <a:xfrm>
            <a:off x="5111373" y="5183769"/>
            <a:ext cx="179536"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dirty="0">
                <a:latin typeface="Calibri" pitchFamily="34" charset="0"/>
              </a:rPr>
              <a:t>2000</a:t>
            </a:r>
          </a:p>
        </p:txBody>
      </p:sp>
      <p:sp>
        <p:nvSpPr>
          <p:cNvPr id="351" name="TextBox 38"/>
          <p:cNvSpPr txBox="1">
            <a:spLocks noChangeArrowheads="1"/>
          </p:cNvSpPr>
          <p:nvPr/>
        </p:nvSpPr>
        <p:spPr bwMode="auto">
          <a:xfrm>
            <a:off x="5933394" y="5476846"/>
            <a:ext cx="179536"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dirty="0" smtClean="0">
                <a:latin typeface="Calibri" pitchFamily="34" charset="0"/>
              </a:rPr>
              <a:t>1200</a:t>
            </a:r>
            <a:endParaRPr lang="en-US" sz="700" dirty="0">
              <a:latin typeface="Calibri" pitchFamily="34" charset="0"/>
            </a:endParaRPr>
          </a:p>
        </p:txBody>
      </p:sp>
      <p:sp>
        <p:nvSpPr>
          <p:cNvPr id="354" name="Freeform 353"/>
          <p:cNvSpPr/>
          <p:nvPr/>
        </p:nvSpPr>
        <p:spPr>
          <a:xfrm>
            <a:off x="6344851" y="4023248"/>
            <a:ext cx="993439" cy="628643"/>
          </a:xfrm>
          <a:custGeom>
            <a:avLst/>
            <a:gdLst>
              <a:gd name="connsiteX0" fmla="*/ 142875 w 1123950"/>
              <a:gd name="connsiteY0" fmla="*/ 278606 h 814388"/>
              <a:gd name="connsiteX1" fmla="*/ 85725 w 1123950"/>
              <a:gd name="connsiteY1" fmla="*/ 292894 h 814388"/>
              <a:gd name="connsiteX2" fmla="*/ 57150 w 1123950"/>
              <a:gd name="connsiteY2" fmla="*/ 321469 h 814388"/>
              <a:gd name="connsiteX3" fmla="*/ 40481 w 1123950"/>
              <a:gd name="connsiteY3" fmla="*/ 342900 h 814388"/>
              <a:gd name="connsiteX4" fmla="*/ 33337 w 1123950"/>
              <a:gd name="connsiteY4" fmla="*/ 366713 h 814388"/>
              <a:gd name="connsiteX5" fmla="*/ 33337 w 1123950"/>
              <a:gd name="connsiteY5" fmla="*/ 695325 h 814388"/>
              <a:gd name="connsiteX6" fmla="*/ 35719 w 1123950"/>
              <a:gd name="connsiteY6" fmla="*/ 731044 h 814388"/>
              <a:gd name="connsiteX7" fmla="*/ 50006 w 1123950"/>
              <a:gd name="connsiteY7" fmla="*/ 764381 h 814388"/>
              <a:gd name="connsiteX8" fmla="*/ 78581 w 1123950"/>
              <a:gd name="connsiteY8" fmla="*/ 792956 h 814388"/>
              <a:gd name="connsiteX9" fmla="*/ 78581 w 1123950"/>
              <a:gd name="connsiteY9" fmla="*/ 792956 h 814388"/>
              <a:gd name="connsiteX10" fmla="*/ 119062 w 1123950"/>
              <a:gd name="connsiteY10" fmla="*/ 814388 h 814388"/>
              <a:gd name="connsiteX11" fmla="*/ 1033462 w 1123950"/>
              <a:gd name="connsiteY11" fmla="*/ 814388 h 814388"/>
              <a:gd name="connsiteX12" fmla="*/ 1057275 w 1123950"/>
              <a:gd name="connsiteY12" fmla="*/ 807244 h 814388"/>
              <a:gd name="connsiteX13" fmla="*/ 1090612 w 1123950"/>
              <a:gd name="connsiteY13" fmla="*/ 790575 h 814388"/>
              <a:gd name="connsiteX14" fmla="*/ 1114425 w 1123950"/>
              <a:gd name="connsiteY14" fmla="*/ 764381 h 814388"/>
              <a:gd name="connsiteX15" fmla="*/ 1119187 w 1123950"/>
              <a:gd name="connsiteY15" fmla="*/ 735806 h 814388"/>
              <a:gd name="connsiteX16" fmla="*/ 1123950 w 1123950"/>
              <a:gd name="connsiteY16" fmla="*/ 702469 h 814388"/>
              <a:gd name="connsiteX17" fmla="*/ 1123950 w 1123950"/>
              <a:gd name="connsiteY17" fmla="*/ 378619 h 814388"/>
              <a:gd name="connsiteX18" fmla="*/ 1123950 w 1123950"/>
              <a:gd name="connsiteY18" fmla="*/ 350044 h 814388"/>
              <a:gd name="connsiteX19" fmla="*/ 1112044 w 1123950"/>
              <a:gd name="connsiteY19" fmla="*/ 326231 h 814388"/>
              <a:gd name="connsiteX20" fmla="*/ 1095375 w 1123950"/>
              <a:gd name="connsiteY20" fmla="*/ 304800 h 814388"/>
              <a:gd name="connsiteX21" fmla="*/ 1062037 w 1123950"/>
              <a:gd name="connsiteY21" fmla="*/ 285750 h 814388"/>
              <a:gd name="connsiteX22" fmla="*/ 1047750 w 1123950"/>
              <a:gd name="connsiteY22" fmla="*/ 278606 h 814388"/>
              <a:gd name="connsiteX23" fmla="*/ 269081 w 1123950"/>
              <a:gd name="connsiteY23" fmla="*/ 278606 h 814388"/>
              <a:gd name="connsiteX24" fmla="*/ 0 w 1123950"/>
              <a:gd name="connsiteY24" fmla="*/ 0 h 814388"/>
              <a:gd name="connsiteX25" fmla="*/ 142875 w 1123950"/>
              <a:gd name="connsiteY25" fmla="*/ 278606 h 814388"/>
              <a:gd name="connsiteX0" fmla="*/ 150019 w 1123950"/>
              <a:gd name="connsiteY0" fmla="*/ 288131 h 814388"/>
              <a:gd name="connsiteX1" fmla="*/ 85725 w 1123950"/>
              <a:gd name="connsiteY1" fmla="*/ 292894 h 814388"/>
              <a:gd name="connsiteX2" fmla="*/ 57150 w 1123950"/>
              <a:gd name="connsiteY2" fmla="*/ 321469 h 814388"/>
              <a:gd name="connsiteX3" fmla="*/ 40481 w 1123950"/>
              <a:gd name="connsiteY3" fmla="*/ 342900 h 814388"/>
              <a:gd name="connsiteX4" fmla="*/ 33337 w 1123950"/>
              <a:gd name="connsiteY4" fmla="*/ 366713 h 814388"/>
              <a:gd name="connsiteX5" fmla="*/ 33337 w 1123950"/>
              <a:gd name="connsiteY5" fmla="*/ 695325 h 814388"/>
              <a:gd name="connsiteX6" fmla="*/ 35719 w 1123950"/>
              <a:gd name="connsiteY6" fmla="*/ 731044 h 814388"/>
              <a:gd name="connsiteX7" fmla="*/ 50006 w 1123950"/>
              <a:gd name="connsiteY7" fmla="*/ 764381 h 814388"/>
              <a:gd name="connsiteX8" fmla="*/ 78581 w 1123950"/>
              <a:gd name="connsiteY8" fmla="*/ 792956 h 814388"/>
              <a:gd name="connsiteX9" fmla="*/ 78581 w 1123950"/>
              <a:gd name="connsiteY9" fmla="*/ 792956 h 814388"/>
              <a:gd name="connsiteX10" fmla="*/ 119062 w 1123950"/>
              <a:gd name="connsiteY10" fmla="*/ 814388 h 814388"/>
              <a:gd name="connsiteX11" fmla="*/ 1033462 w 1123950"/>
              <a:gd name="connsiteY11" fmla="*/ 814388 h 814388"/>
              <a:gd name="connsiteX12" fmla="*/ 1057275 w 1123950"/>
              <a:gd name="connsiteY12" fmla="*/ 807244 h 814388"/>
              <a:gd name="connsiteX13" fmla="*/ 1090612 w 1123950"/>
              <a:gd name="connsiteY13" fmla="*/ 790575 h 814388"/>
              <a:gd name="connsiteX14" fmla="*/ 1114425 w 1123950"/>
              <a:gd name="connsiteY14" fmla="*/ 764381 h 814388"/>
              <a:gd name="connsiteX15" fmla="*/ 1119187 w 1123950"/>
              <a:gd name="connsiteY15" fmla="*/ 735806 h 814388"/>
              <a:gd name="connsiteX16" fmla="*/ 1123950 w 1123950"/>
              <a:gd name="connsiteY16" fmla="*/ 702469 h 814388"/>
              <a:gd name="connsiteX17" fmla="*/ 1123950 w 1123950"/>
              <a:gd name="connsiteY17" fmla="*/ 378619 h 814388"/>
              <a:gd name="connsiteX18" fmla="*/ 1123950 w 1123950"/>
              <a:gd name="connsiteY18" fmla="*/ 350044 h 814388"/>
              <a:gd name="connsiteX19" fmla="*/ 1112044 w 1123950"/>
              <a:gd name="connsiteY19" fmla="*/ 326231 h 814388"/>
              <a:gd name="connsiteX20" fmla="*/ 1095375 w 1123950"/>
              <a:gd name="connsiteY20" fmla="*/ 304800 h 814388"/>
              <a:gd name="connsiteX21" fmla="*/ 1062037 w 1123950"/>
              <a:gd name="connsiteY21" fmla="*/ 285750 h 814388"/>
              <a:gd name="connsiteX22" fmla="*/ 1047750 w 1123950"/>
              <a:gd name="connsiteY22" fmla="*/ 278606 h 814388"/>
              <a:gd name="connsiteX23" fmla="*/ 269081 w 1123950"/>
              <a:gd name="connsiteY23" fmla="*/ 278606 h 814388"/>
              <a:gd name="connsiteX24" fmla="*/ 0 w 1123950"/>
              <a:gd name="connsiteY24" fmla="*/ 0 h 814388"/>
              <a:gd name="connsiteX25" fmla="*/ 150019 w 1123950"/>
              <a:gd name="connsiteY25" fmla="*/ 288131 h 814388"/>
              <a:gd name="connsiteX0" fmla="*/ 260875 w 1234806"/>
              <a:gd name="connsiteY0" fmla="*/ 267174 h 793431"/>
              <a:gd name="connsiteX1" fmla="*/ 196581 w 1234806"/>
              <a:gd name="connsiteY1" fmla="*/ 271937 h 793431"/>
              <a:gd name="connsiteX2" fmla="*/ 168006 w 1234806"/>
              <a:gd name="connsiteY2" fmla="*/ 300512 h 793431"/>
              <a:gd name="connsiteX3" fmla="*/ 151337 w 1234806"/>
              <a:gd name="connsiteY3" fmla="*/ 321943 h 793431"/>
              <a:gd name="connsiteX4" fmla="*/ 144193 w 1234806"/>
              <a:gd name="connsiteY4" fmla="*/ 345756 h 793431"/>
              <a:gd name="connsiteX5" fmla="*/ 144193 w 1234806"/>
              <a:gd name="connsiteY5" fmla="*/ 674368 h 793431"/>
              <a:gd name="connsiteX6" fmla="*/ 146575 w 1234806"/>
              <a:gd name="connsiteY6" fmla="*/ 710087 h 793431"/>
              <a:gd name="connsiteX7" fmla="*/ 160862 w 1234806"/>
              <a:gd name="connsiteY7" fmla="*/ 743424 h 793431"/>
              <a:gd name="connsiteX8" fmla="*/ 189437 w 1234806"/>
              <a:gd name="connsiteY8" fmla="*/ 771999 h 793431"/>
              <a:gd name="connsiteX9" fmla="*/ 189437 w 1234806"/>
              <a:gd name="connsiteY9" fmla="*/ 771999 h 793431"/>
              <a:gd name="connsiteX10" fmla="*/ 229918 w 1234806"/>
              <a:gd name="connsiteY10" fmla="*/ 793431 h 793431"/>
              <a:gd name="connsiteX11" fmla="*/ 1144318 w 1234806"/>
              <a:gd name="connsiteY11" fmla="*/ 793431 h 793431"/>
              <a:gd name="connsiteX12" fmla="*/ 1168131 w 1234806"/>
              <a:gd name="connsiteY12" fmla="*/ 786287 h 793431"/>
              <a:gd name="connsiteX13" fmla="*/ 1201468 w 1234806"/>
              <a:gd name="connsiteY13" fmla="*/ 769618 h 793431"/>
              <a:gd name="connsiteX14" fmla="*/ 1225281 w 1234806"/>
              <a:gd name="connsiteY14" fmla="*/ 743424 h 793431"/>
              <a:gd name="connsiteX15" fmla="*/ 1230043 w 1234806"/>
              <a:gd name="connsiteY15" fmla="*/ 714849 h 793431"/>
              <a:gd name="connsiteX16" fmla="*/ 1234806 w 1234806"/>
              <a:gd name="connsiteY16" fmla="*/ 681512 h 793431"/>
              <a:gd name="connsiteX17" fmla="*/ 1234806 w 1234806"/>
              <a:gd name="connsiteY17" fmla="*/ 357662 h 793431"/>
              <a:gd name="connsiteX18" fmla="*/ 1234806 w 1234806"/>
              <a:gd name="connsiteY18" fmla="*/ 329087 h 793431"/>
              <a:gd name="connsiteX19" fmla="*/ 1222900 w 1234806"/>
              <a:gd name="connsiteY19" fmla="*/ 305274 h 793431"/>
              <a:gd name="connsiteX20" fmla="*/ 1206231 w 1234806"/>
              <a:gd name="connsiteY20" fmla="*/ 283843 h 793431"/>
              <a:gd name="connsiteX21" fmla="*/ 1172893 w 1234806"/>
              <a:gd name="connsiteY21" fmla="*/ 264793 h 793431"/>
              <a:gd name="connsiteX22" fmla="*/ 1158606 w 1234806"/>
              <a:gd name="connsiteY22" fmla="*/ 257649 h 793431"/>
              <a:gd name="connsiteX23" fmla="*/ 379937 w 1234806"/>
              <a:gd name="connsiteY23" fmla="*/ 257649 h 793431"/>
              <a:gd name="connsiteX24" fmla="*/ 0 w 1234806"/>
              <a:gd name="connsiteY24" fmla="*/ 0 h 793431"/>
              <a:gd name="connsiteX25" fmla="*/ 260875 w 1234806"/>
              <a:gd name="connsiteY25" fmla="*/ 267174 h 793431"/>
              <a:gd name="connsiteX0" fmla="*/ 260875 w 1234806"/>
              <a:gd name="connsiteY0" fmla="*/ 267174 h 793431"/>
              <a:gd name="connsiteX1" fmla="*/ 196581 w 1234806"/>
              <a:gd name="connsiteY1" fmla="*/ 271937 h 793431"/>
              <a:gd name="connsiteX2" fmla="*/ 151337 w 1234806"/>
              <a:gd name="connsiteY2" fmla="*/ 321943 h 793431"/>
              <a:gd name="connsiteX3" fmla="*/ 144193 w 1234806"/>
              <a:gd name="connsiteY3" fmla="*/ 345756 h 793431"/>
              <a:gd name="connsiteX4" fmla="*/ 144193 w 1234806"/>
              <a:gd name="connsiteY4" fmla="*/ 674368 h 793431"/>
              <a:gd name="connsiteX5" fmla="*/ 146575 w 1234806"/>
              <a:gd name="connsiteY5" fmla="*/ 710087 h 793431"/>
              <a:gd name="connsiteX6" fmla="*/ 160862 w 1234806"/>
              <a:gd name="connsiteY6" fmla="*/ 743424 h 793431"/>
              <a:gd name="connsiteX7" fmla="*/ 189437 w 1234806"/>
              <a:gd name="connsiteY7" fmla="*/ 771999 h 793431"/>
              <a:gd name="connsiteX8" fmla="*/ 189437 w 1234806"/>
              <a:gd name="connsiteY8" fmla="*/ 771999 h 793431"/>
              <a:gd name="connsiteX9" fmla="*/ 229918 w 1234806"/>
              <a:gd name="connsiteY9" fmla="*/ 793431 h 793431"/>
              <a:gd name="connsiteX10" fmla="*/ 1144318 w 1234806"/>
              <a:gd name="connsiteY10" fmla="*/ 793431 h 793431"/>
              <a:gd name="connsiteX11" fmla="*/ 1168131 w 1234806"/>
              <a:gd name="connsiteY11" fmla="*/ 786287 h 793431"/>
              <a:gd name="connsiteX12" fmla="*/ 1201468 w 1234806"/>
              <a:gd name="connsiteY12" fmla="*/ 769618 h 793431"/>
              <a:gd name="connsiteX13" fmla="*/ 1225281 w 1234806"/>
              <a:gd name="connsiteY13" fmla="*/ 743424 h 793431"/>
              <a:gd name="connsiteX14" fmla="*/ 1230043 w 1234806"/>
              <a:gd name="connsiteY14" fmla="*/ 714849 h 793431"/>
              <a:gd name="connsiteX15" fmla="*/ 1234806 w 1234806"/>
              <a:gd name="connsiteY15" fmla="*/ 681512 h 793431"/>
              <a:gd name="connsiteX16" fmla="*/ 1234806 w 1234806"/>
              <a:gd name="connsiteY16" fmla="*/ 357662 h 793431"/>
              <a:gd name="connsiteX17" fmla="*/ 1234806 w 1234806"/>
              <a:gd name="connsiteY17" fmla="*/ 329087 h 793431"/>
              <a:gd name="connsiteX18" fmla="*/ 1222900 w 1234806"/>
              <a:gd name="connsiteY18" fmla="*/ 305274 h 793431"/>
              <a:gd name="connsiteX19" fmla="*/ 1206231 w 1234806"/>
              <a:gd name="connsiteY19" fmla="*/ 283843 h 793431"/>
              <a:gd name="connsiteX20" fmla="*/ 1172893 w 1234806"/>
              <a:gd name="connsiteY20" fmla="*/ 264793 h 793431"/>
              <a:gd name="connsiteX21" fmla="*/ 1158606 w 1234806"/>
              <a:gd name="connsiteY21" fmla="*/ 257649 h 793431"/>
              <a:gd name="connsiteX22" fmla="*/ 379937 w 1234806"/>
              <a:gd name="connsiteY22" fmla="*/ 257649 h 793431"/>
              <a:gd name="connsiteX23" fmla="*/ 0 w 1234806"/>
              <a:gd name="connsiteY23" fmla="*/ 0 h 793431"/>
              <a:gd name="connsiteX24" fmla="*/ 260875 w 1234806"/>
              <a:gd name="connsiteY24"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60862 w 1234806"/>
              <a:gd name="connsiteY5" fmla="*/ 743424 h 793431"/>
              <a:gd name="connsiteX6" fmla="*/ 189437 w 1234806"/>
              <a:gd name="connsiteY6" fmla="*/ 771999 h 793431"/>
              <a:gd name="connsiteX7" fmla="*/ 189437 w 1234806"/>
              <a:gd name="connsiteY7" fmla="*/ 771999 h 793431"/>
              <a:gd name="connsiteX8" fmla="*/ 229918 w 1234806"/>
              <a:gd name="connsiteY8" fmla="*/ 793431 h 793431"/>
              <a:gd name="connsiteX9" fmla="*/ 1144318 w 1234806"/>
              <a:gd name="connsiteY9" fmla="*/ 793431 h 793431"/>
              <a:gd name="connsiteX10" fmla="*/ 1168131 w 1234806"/>
              <a:gd name="connsiteY10" fmla="*/ 786287 h 793431"/>
              <a:gd name="connsiteX11" fmla="*/ 1201468 w 1234806"/>
              <a:gd name="connsiteY11" fmla="*/ 769618 h 793431"/>
              <a:gd name="connsiteX12" fmla="*/ 1225281 w 1234806"/>
              <a:gd name="connsiteY12" fmla="*/ 743424 h 793431"/>
              <a:gd name="connsiteX13" fmla="*/ 1230043 w 1234806"/>
              <a:gd name="connsiteY13" fmla="*/ 714849 h 793431"/>
              <a:gd name="connsiteX14" fmla="*/ 1234806 w 1234806"/>
              <a:gd name="connsiteY14" fmla="*/ 681512 h 793431"/>
              <a:gd name="connsiteX15" fmla="*/ 1234806 w 1234806"/>
              <a:gd name="connsiteY15" fmla="*/ 357662 h 793431"/>
              <a:gd name="connsiteX16" fmla="*/ 1234806 w 1234806"/>
              <a:gd name="connsiteY16" fmla="*/ 329087 h 793431"/>
              <a:gd name="connsiteX17" fmla="*/ 1222900 w 1234806"/>
              <a:gd name="connsiteY17" fmla="*/ 305274 h 793431"/>
              <a:gd name="connsiteX18" fmla="*/ 1206231 w 1234806"/>
              <a:gd name="connsiteY18" fmla="*/ 283843 h 793431"/>
              <a:gd name="connsiteX19" fmla="*/ 1172893 w 1234806"/>
              <a:gd name="connsiteY19" fmla="*/ 264793 h 793431"/>
              <a:gd name="connsiteX20" fmla="*/ 1158606 w 1234806"/>
              <a:gd name="connsiteY20" fmla="*/ 257649 h 793431"/>
              <a:gd name="connsiteX21" fmla="*/ 379937 w 1234806"/>
              <a:gd name="connsiteY21" fmla="*/ 257649 h 793431"/>
              <a:gd name="connsiteX22" fmla="*/ 0 w 1234806"/>
              <a:gd name="connsiteY22" fmla="*/ 0 h 793431"/>
              <a:gd name="connsiteX23" fmla="*/ 260875 w 1234806"/>
              <a:gd name="connsiteY23"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60862 w 1234806"/>
              <a:gd name="connsiteY5" fmla="*/ 743424 h 793431"/>
              <a:gd name="connsiteX6" fmla="*/ 189437 w 1234806"/>
              <a:gd name="connsiteY6" fmla="*/ 771999 h 793431"/>
              <a:gd name="connsiteX7" fmla="*/ 189437 w 1234806"/>
              <a:gd name="connsiteY7" fmla="*/ 771999 h 793431"/>
              <a:gd name="connsiteX8" fmla="*/ 229918 w 1234806"/>
              <a:gd name="connsiteY8" fmla="*/ 793431 h 793431"/>
              <a:gd name="connsiteX9" fmla="*/ 1144318 w 1234806"/>
              <a:gd name="connsiteY9" fmla="*/ 793431 h 793431"/>
              <a:gd name="connsiteX10" fmla="*/ 1168131 w 1234806"/>
              <a:gd name="connsiteY10" fmla="*/ 786287 h 793431"/>
              <a:gd name="connsiteX11" fmla="*/ 1201468 w 1234806"/>
              <a:gd name="connsiteY11" fmla="*/ 769618 h 793431"/>
              <a:gd name="connsiteX12" fmla="*/ 1225281 w 1234806"/>
              <a:gd name="connsiteY12" fmla="*/ 743424 h 793431"/>
              <a:gd name="connsiteX13" fmla="*/ 1230043 w 1234806"/>
              <a:gd name="connsiteY13" fmla="*/ 714849 h 793431"/>
              <a:gd name="connsiteX14" fmla="*/ 1234806 w 1234806"/>
              <a:gd name="connsiteY14" fmla="*/ 681512 h 793431"/>
              <a:gd name="connsiteX15" fmla="*/ 1234806 w 1234806"/>
              <a:gd name="connsiteY15" fmla="*/ 357662 h 793431"/>
              <a:gd name="connsiteX16" fmla="*/ 1234806 w 1234806"/>
              <a:gd name="connsiteY16" fmla="*/ 329087 h 793431"/>
              <a:gd name="connsiteX17" fmla="*/ 1222900 w 1234806"/>
              <a:gd name="connsiteY17" fmla="*/ 305274 h 793431"/>
              <a:gd name="connsiteX18" fmla="*/ 1172893 w 1234806"/>
              <a:gd name="connsiteY18" fmla="*/ 264793 h 793431"/>
              <a:gd name="connsiteX19" fmla="*/ 1158606 w 1234806"/>
              <a:gd name="connsiteY19" fmla="*/ 257649 h 793431"/>
              <a:gd name="connsiteX20" fmla="*/ 379937 w 1234806"/>
              <a:gd name="connsiteY20" fmla="*/ 257649 h 793431"/>
              <a:gd name="connsiteX21" fmla="*/ 0 w 1234806"/>
              <a:gd name="connsiteY21" fmla="*/ 0 h 793431"/>
              <a:gd name="connsiteX22" fmla="*/ 260875 w 1234806"/>
              <a:gd name="connsiteY22"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60862 w 1234806"/>
              <a:gd name="connsiteY5" fmla="*/ 743424 h 793431"/>
              <a:gd name="connsiteX6" fmla="*/ 189437 w 1234806"/>
              <a:gd name="connsiteY6" fmla="*/ 771999 h 793431"/>
              <a:gd name="connsiteX7" fmla="*/ 189437 w 1234806"/>
              <a:gd name="connsiteY7" fmla="*/ 771999 h 793431"/>
              <a:gd name="connsiteX8" fmla="*/ 229918 w 1234806"/>
              <a:gd name="connsiteY8" fmla="*/ 793431 h 793431"/>
              <a:gd name="connsiteX9" fmla="*/ 1144318 w 1234806"/>
              <a:gd name="connsiteY9" fmla="*/ 793431 h 793431"/>
              <a:gd name="connsiteX10" fmla="*/ 1168131 w 1234806"/>
              <a:gd name="connsiteY10" fmla="*/ 786287 h 793431"/>
              <a:gd name="connsiteX11" fmla="*/ 1201468 w 1234806"/>
              <a:gd name="connsiteY11" fmla="*/ 769618 h 793431"/>
              <a:gd name="connsiteX12" fmla="*/ 1225281 w 1234806"/>
              <a:gd name="connsiteY12" fmla="*/ 743424 h 793431"/>
              <a:gd name="connsiteX13" fmla="*/ 1230043 w 1234806"/>
              <a:gd name="connsiteY13" fmla="*/ 714849 h 793431"/>
              <a:gd name="connsiteX14" fmla="*/ 1234806 w 1234806"/>
              <a:gd name="connsiteY14" fmla="*/ 681512 h 793431"/>
              <a:gd name="connsiteX15" fmla="*/ 1234806 w 1234806"/>
              <a:gd name="connsiteY15" fmla="*/ 357662 h 793431"/>
              <a:gd name="connsiteX16" fmla="*/ 1234806 w 1234806"/>
              <a:gd name="connsiteY16" fmla="*/ 329087 h 793431"/>
              <a:gd name="connsiteX17" fmla="*/ 1172893 w 1234806"/>
              <a:gd name="connsiteY17" fmla="*/ 264793 h 793431"/>
              <a:gd name="connsiteX18" fmla="*/ 1158606 w 1234806"/>
              <a:gd name="connsiteY18" fmla="*/ 257649 h 793431"/>
              <a:gd name="connsiteX19" fmla="*/ 379937 w 1234806"/>
              <a:gd name="connsiteY19" fmla="*/ 257649 h 793431"/>
              <a:gd name="connsiteX20" fmla="*/ 0 w 1234806"/>
              <a:gd name="connsiteY20" fmla="*/ 0 h 793431"/>
              <a:gd name="connsiteX21" fmla="*/ 260875 w 1234806"/>
              <a:gd name="connsiteY21"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60862 w 1234806"/>
              <a:gd name="connsiteY5" fmla="*/ 743424 h 793431"/>
              <a:gd name="connsiteX6" fmla="*/ 189437 w 1234806"/>
              <a:gd name="connsiteY6" fmla="*/ 771999 h 793431"/>
              <a:gd name="connsiteX7" fmla="*/ 189437 w 1234806"/>
              <a:gd name="connsiteY7" fmla="*/ 771999 h 793431"/>
              <a:gd name="connsiteX8" fmla="*/ 229918 w 1234806"/>
              <a:gd name="connsiteY8" fmla="*/ 793431 h 793431"/>
              <a:gd name="connsiteX9" fmla="*/ 1144318 w 1234806"/>
              <a:gd name="connsiteY9" fmla="*/ 793431 h 793431"/>
              <a:gd name="connsiteX10" fmla="*/ 1168131 w 1234806"/>
              <a:gd name="connsiteY10" fmla="*/ 786287 h 793431"/>
              <a:gd name="connsiteX11" fmla="*/ 1201468 w 1234806"/>
              <a:gd name="connsiteY11" fmla="*/ 769618 h 793431"/>
              <a:gd name="connsiteX12" fmla="*/ 1225281 w 1234806"/>
              <a:gd name="connsiteY12" fmla="*/ 743424 h 793431"/>
              <a:gd name="connsiteX13" fmla="*/ 1230043 w 1234806"/>
              <a:gd name="connsiteY13" fmla="*/ 714849 h 793431"/>
              <a:gd name="connsiteX14" fmla="*/ 1234806 w 1234806"/>
              <a:gd name="connsiteY14" fmla="*/ 681512 h 793431"/>
              <a:gd name="connsiteX15" fmla="*/ 1234806 w 1234806"/>
              <a:gd name="connsiteY15" fmla="*/ 357662 h 793431"/>
              <a:gd name="connsiteX16" fmla="*/ 1234806 w 1234806"/>
              <a:gd name="connsiteY16" fmla="*/ 329087 h 793431"/>
              <a:gd name="connsiteX17" fmla="*/ 1158606 w 1234806"/>
              <a:gd name="connsiteY17" fmla="*/ 257649 h 793431"/>
              <a:gd name="connsiteX18" fmla="*/ 379937 w 1234806"/>
              <a:gd name="connsiteY18" fmla="*/ 257649 h 793431"/>
              <a:gd name="connsiteX19" fmla="*/ 0 w 1234806"/>
              <a:gd name="connsiteY19" fmla="*/ 0 h 793431"/>
              <a:gd name="connsiteX20" fmla="*/ 260875 w 1234806"/>
              <a:gd name="connsiteY20"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60862 w 1234806"/>
              <a:gd name="connsiteY5" fmla="*/ 743424 h 793431"/>
              <a:gd name="connsiteX6" fmla="*/ 189437 w 1234806"/>
              <a:gd name="connsiteY6" fmla="*/ 771999 h 793431"/>
              <a:gd name="connsiteX7" fmla="*/ 189437 w 1234806"/>
              <a:gd name="connsiteY7" fmla="*/ 771999 h 793431"/>
              <a:gd name="connsiteX8" fmla="*/ 229918 w 1234806"/>
              <a:gd name="connsiteY8" fmla="*/ 793431 h 793431"/>
              <a:gd name="connsiteX9" fmla="*/ 1144318 w 1234806"/>
              <a:gd name="connsiteY9" fmla="*/ 793431 h 793431"/>
              <a:gd name="connsiteX10" fmla="*/ 1168131 w 1234806"/>
              <a:gd name="connsiteY10" fmla="*/ 786287 h 793431"/>
              <a:gd name="connsiteX11" fmla="*/ 1201468 w 1234806"/>
              <a:gd name="connsiteY11" fmla="*/ 769618 h 793431"/>
              <a:gd name="connsiteX12" fmla="*/ 1225281 w 1234806"/>
              <a:gd name="connsiteY12" fmla="*/ 743424 h 793431"/>
              <a:gd name="connsiteX13" fmla="*/ 1230043 w 1234806"/>
              <a:gd name="connsiteY13" fmla="*/ 714849 h 793431"/>
              <a:gd name="connsiteX14" fmla="*/ 1234806 w 1234806"/>
              <a:gd name="connsiteY14" fmla="*/ 681512 h 793431"/>
              <a:gd name="connsiteX15" fmla="*/ 1234806 w 1234806"/>
              <a:gd name="connsiteY15" fmla="*/ 357662 h 793431"/>
              <a:gd name="connsiteX16" fmla="*/ 1158606 w 1234806"/>
              <a:gd name="connsiteY16" fmla="*/ 257649 h 793431"/>
              <a:gd name="connsiteX17" fmla="*/ 379937 w 1234806"/>
              <a:gd name="connsiteY17" fmla="*/ 257649 h 793431"/>
              <a:gd name="connsiteX18" fmla="*/ 0 w 1234806"/>
              <a:gd name="connsiteY18" fmla="*/ 0 h 793431"/>
              <a:gd name="connsiteX19" fmla="*/ 260875 w 1234806"/>
              <a:gd name="connsiteY19"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60862 w 1234806"/>
              <a:gd name="connsiteY5" fmla="*/ 743424 h 793431"/>
              <a:gd name="connsiteX6" fmla="*/ 189437 w 1234806"/>
              <a:gd name="connsiteY6" fmla="*/ 771999 h 793431"/>
              <a:gd name="connsiteX7" fmla="*/ 189437 w 1234806"/>
              <a:gd name="connsiteY7" fmla="*/ 771999 h 793431"/>
              <a:gd name="connsiteX8" fmla="*/ 229918 w 1234806"/>
              <a:gd name="connsiteY8" fmla="*/ 793431 h 793431"/>
              <a:gd name="connsiteX9" fmla="*/ 1144318 w 1234806"/>
              <a:gd name="connsiteY9" fmla="*/ 793431 h 793431"/>
              <a:gd name="connsiteX10" fmla="*/ 1168131 w 1234806"/>
              <a:gd name="connsiteY10" fmla="*/ 786287 h 793431"/>
              <a:gd name="connsiteX11" fmla="*/ 1201468 w 1234806"/>
              <a:gd name="connsiteY11" fmla="*/ 769618 h 793431"/>
              <a:gd name="connsiteX12" fmla="*/ 1225281 w 1234806"/>
              <a:gd name="connsiteY12" fmla="*/ 743424 h 793431"/>
              <a:gd name="connsiteX13" fmla="*/ 1230043 w 1234806"/>
              <a:gd name="connsiteY13" fmla="*/ 714849 h 793431"/>
              <a:gd name="connsiteX14" fmla="*/ 1234806 w 1234806"/>
              <a:gd name="connsiteY14" fmla="*/ 681512 h 793431"/>
              <a:gd name="connsiteX15" fmla="*/ 1231974 w 1234806"/>
              <a:gd name="connsiteY15" fmla="*/ 340366 h 793431"/>
              <a:gd name="connsiteX16" fmla="*/ 1158606 w 1234806"/>
              <a:gd name="connsiteY16" fmla="*/ 257649 h 793431"/>
              <a:gd name="connsiteX17" fmla="*/ 379937 w 1234806"/>
              <a:gd name="connsiteY17" fmla="*/ 257649 h 793431"/>
              <a:gd name="connsiteX18" fmla="*/ 0 w 1234806"/>
              <a:gd name="connsiteY18" fmla="*/ 0 h 793431"/>
              <a:gd name="connsiteX19" fmla="*/ 260875 w 1234806"/>
              <a:gd name="connsiteY19"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89437 w 1234806"/>
              <a:gd name="connsiteY5" fmla="*/ 771999 h 793431"/>
              <a:gd name="connsiteX6" fmla="*/ 189437 w 1234806"/>
              <a:gd name="connsiteY6" fmla="*/ 771999 h 793431"/>
              <a:gd name="connsiteX7" fmla="*/ 229918 w 1234806"/>
              <a:gd name="connsiteY7" fmla="*/ 793431 h 793431"/>
              <a:gd name="connsiteX8" fmla="*/ 1144318 w 1234806"/>
              <a:gd name="connsiteY8" fmla="*/ 793431 h 793431"/>
              <a:gd name="connsiteX9" fmla="*/ 1168131 w 1234806"/>
              <a:gd name="connsiteY9" fmla="*/ 786287 h 793431"/>
              <a:gd name="connsiteX10" fmla="*/ 1201468 w 1234806"/>
              <a:gd name="connsiteY10" fmla="*/ 769618 h 793431"/>
              <a:gd name="connsiteX11" fmla="*/ 1225281 w 1234806"/>
              <a:gd name="connsiteY11" fmla="*/ 743424 h 793431"/>
              <a:gd name="connsiteX12" fmla="*/ 1230043 w 1234806"/>
              <a:gd name="connsiteY12" fmla="*/ 714849 h 793431"/>
              <a:gd name="connsiteX13" fmla="*/ 1234806 w 1234806"/>
              <a:gd name="connsiteY13" fmla="*/ 681512 h 793431"/>
              <a:gd name="connsiteX14" fmla="*/ 1231974 w 1234806"/>
              <a:gd name="connsiteY14" fmla="*/ 340366 h 793431"/>
              <a:gd name="connsiteX15" fmla="*/ 1158606 w 1234806"/>
              <a:gd name="connsiteY15" fmla="*/ 257649 h 793431"/>
              <a:gd name="connsiteX16" fmla="*/ 379937 w 1234806"/>
              <a:gd name="connsiteY16" fmla="*/ 257649 h 793431"/>
              <a:gd name="connsiteX17" fmla="*/ 0 w 1234806"/>
              <a:gd name="connsiteY17" fmla="*/ 0 h 793431"/>
              <a:gd name="connsiteX18" fmla="*/ 260875 w 1234806"/>
              <a:gd name="connsiteY18"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46575 w 1234806"/>
              <a:gd name="connsiteY4" fmla="*/ 710087 h 793431"/>
              <a:gd name="connsiteX5" fmla="*/ 189437 w 1234806"/>
              <a:gd name="connsiteY5" fmla="*/ 771999 h 793431"/>
              <a:gd name="connsiteX6" fmla="*/ 229918 w 1234806"/>
              <a:gd name="connsiteY6" fmla="*/ 793431 h 793431"/>
              <a:gd name="connsiteX7" fmla="*/ 1144318 w 1234806"/>
              <a:gd name="connsiteY7" fmla="*/ 793431 h 793431"/>
              <a:gd name="connsiteX8" fmla="*/ 1168131 w 1234806"/>
              <a:gd name="connsiteY8" fmla="*/ 786287 h 793431"/>
              <a:gd name="connsiteX9" fmla="*/ 1201468 w 1234806"/>
              <a:gd name="connsiteY9" fmla="*/ 769618 h 793431"/>
              <a:gd name="connsiteX10" fmla="*/ 1225281 w 1234806"/>
              <a:gd name="connsiteY10" fmla="*/ 743424 h 793431"/>
              <a:gd name="connsiteX11" fmla="*/ 1230043 w 1234806"/>
              <a:gd name="connsiteY11" fmla="*/ 714849 h 793431"/>
              <a:gd name="connsiteX12" fmla="*/ 1234806 w 1234806"/>
              <a:gd name="connsiteY12" fmla="*/ 681512 h 793431"/>
              <a:gd name="connsiteX13" fmla="*/ 1231974 w 1234806"/>
              <a:gd name="connsiteY13" fmla="*/ 340366 h 793431"/>
              <a:gd name="connsiteX14" fmla="*/ 1158606 w 1234806"/>
              <a:gd name="connsiteY14" fmla="*/ 257649 h 793431"/>
              <a:gd name="connsiteX15" fmla="*/ 379937 w 1234806"/>
              <a:gd name="connsiteY15" fmla="*/ 257649 h 793431"/>
              <a:gd name="connsiteX16" fmla="*/ 0 w 1234806"/>
              <a:gd name="connsiteY16" fmla="*/ 0 h 793431"/>
              <a:gd name="connsiteX17" fmla="*/ 260875 w 1234806"/>
              <a:gd name="connsiteY17"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189437 w 1234806"/>
              <a:gd name="connsiteY4" fmla="*/ 771999 h 793431"/>
              <a:gd name="connsiteX5" fmla="*/ 229918 w 1234806"/>
              <a:gd name="connsiteY5" fmla="*/ 793431 h 793431"/>
              <a:gd name="connsiteX6" fmla="*/ 1144318 w 1234806"/>
              <a:gd name="connsiteY6" fmla="*/ 793431 h 793431"/>
              <a:gd name="connsiteX7" fmla="*/ 1168131 w 1234806"/>
              <a:gd name="connsiteY7" fmla="*/ 786287 h 793431"/>
              <a:gd name="connsiteX8" fmla="*/ 1201468 w 1234806"/>
              <a:gd name="connsiteY8" fmla="*/ 769618 h 793431"/>
              <a:gd name="connsiteX9" fmla="*/ 1225281 w 1234806"/>
              <a:gd name="connsiteY9" fmla="*/ 743424 h 793431"/>
              <a:gd name="connsiteX10" fmla="*/ 1230043 w 1234806"/>
              <a:gd name="connsiteY10" fmla="*/ 714849 h 793431"/>
              <a:gd name="connsiteX11" fmla="*/ 1234806 w 1234806"/>
              <a:gd name="connsiteY11" fmla="*/ 681512 h 793431"/>
              <a:gd name="connsiteX12" fmla="*/ 1231974 w 1234806"/>
              <a:gd name="connsiteY12" fmla="*/ 340366 h 793431"/>
              <a:gd name="connsiteX13" fmla="*/ 1158606 w 1234806"/>
              <a:gd name="connsiteY13" fmla="*/ 257649 h 793431"/>
              <a:gd name="connsiteX14" fmla="*/ 379937 w 1234806"/>
              <a:gd name="connsiteY14" fmla="*/ 257649 h 793431"/>
              <a:gd name="connsiteX15" fmla="*/ 0 w 1234806"/>
              <a:gd name="connsiteY15" fmla="*/ 0 h 793431"/>
              <a:gd name="connsiteX16" fmla="*/ 260875 w 1234806"/>
              <a:gd name="connsiteY16"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229918 w 1234806"/>
              <a:gd name="connsiteY4" fmla="*/ 793431 h 793431"/>
              <a:gd name="connsiteX5" fmla="*/ 1144318 w 1234806"/>
              <a:gd name="connsiteY5" fmla="*/ 793431 h 793431"/>
              <a:gd name="connsiteX6" fmla="*/ 1168131 w 1234806"/>
              <a:gd name="connsiteY6" fmla="*/ 786287 h 793431"/>
              <a:gd name="connsiteX7" fmla="*/ 1201468 w 1234806"/>
              <a:gd name="connsiteY7" fmla="*/ 769618 h 793431"/>
              <a:gd name="connsiteX8" fmla="*/ 1225281 w 1234806"/>
              <a:gd name="connsiteY8" fmla="*/ 743424 h 793431"/>
              <a:gd name="connsiteX9" fmla="*/ 1230043 w 1234806"/>
              <a:gd name="connsiteY9" fmla="*/ 714849 h 793431"/>
              <a:gd name="connsiteX10" fmla="*/ 1234806 w 1234806"/>
              <a:gd name="connsiteY10" fmla="*/ 681512 h 793431"/>
              <a:gd name="connsiteX11" fmla="*/ 1231974 w 1234806"/>
              <a:gd name="connsiteY11" fmla="*/ 340366 h 793431"/>
              <a:gd name="connsiteX12" fmla="*/ 1158606 w 1234806"/>
              <a:gd name="connsiteY12" fmla="*/ 257649 h 793431"/>
              <a:gd name="connsiteX13" fmla="*/ 379937 w 1234806"/>
              <a:gd name="connsiteY13" fmla="*/ 257649 h 793431"/>
              <a:gd name="connsiteX14" fmla="*/ 0 w 1234806"/>
              <a:gd name="connsiteY14" fmla="*/ 0 h 793431"/>
              <a:gd name="connsiteX15" fmla="*/ 260875 w 1234806"/>
              <a:gd name="connsiteY15"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229918 w 1234806"/>
              <a:gd name="connsiteY4" fmla="*/ 793431 h 793431"/>
              <a:gd name="connsiteX5" fmla="*/ 1144318 w 1234806"/>
              <a:gd name="connsiteY5" fmla="*/ 793431 h 793431"/>
              <a:gd name="connsiteX6" fmla="*/ 1201468 w 1234806"/>
              <a:gd name="connsiteY6" fmla="*/ 769618 h 793431"/>
              <a:gd name="connsiteX7" fmla="*/ 1225281 w 1234806"/>
              <a:gd name="connsiteY7" fmla="*/ 743424 h 793431"/>
              <a:gd name="connsiteX8" fmla="*/ 1230043 w 1234806"/>
              <a:gd name="connsiteY8" fmla="*/ 714849 h 793431"/>
              <a:gd name="connsiteX9" fmla="*/ 1234806 w 1234806"/>
              <a:gd name="connsiteY9" fmla="*/ 681512 h 793431"/>
              <a:gd name="connsiteX10" fmla="*/ 1231974 w 1234806"/>
              <a:gd name="connsiteY10" fmla="*/ 340366 h 793431"/>
              <a:gd name="connsiteX11" fmla="*/ 1158606 w 1234806"/>
              <a:gd name="connsiteY11" fmla="*/ 257649 h 793431"/>
              <a:gd name="connsiteX12" fmla="*/ 379937 w 1234806"/>
              <a:gd name="connsiteY12" fmla="*/ 257649 h 793431"/>
              <a:gd name="connsiteX13" fmla="*/ 0 w 1234806"/>
              <a:gd name="connsiteY13" fmla="*/ 0 h 793431"/>
              <a:gd name="connsiteX14" fmla="*/ 260875 w 1234806"/>
              <a:gd name="connsiteY14"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229918 w 1234806"/>
              <a:gd name="connsiteY4" fmla="*/ 793431 h 793431"/>
              <a:gd name="connsiteX5" fmla="*/ 1144318 w 1234806"/>
              <a:gd name="connsiteY5" fmla="*/ 793431 h 793431"/>
              <a:gd name="connsiteX6" fmla="*/ 1225281 w 1234806"/>
              <a:gd name="connsiteY6" fmla="*/ 743424 h 793431"/>
              <a:gd name="connsiteX7" fmla="*/ 1230043 w 1234806"/>
              <a:gd name="connsiteY7" fmla="*/ 714849 h 793431"/>
              <a:gd name="connsiteX8" fmla="*/ 1234806 w 1234806"/>
              <a:gd name="connsiteY8" fmla="*/ 681512 h 793431"/>
              <a:gd name="connsiteX9" fmla="*/ 1231974 w 1234806"/>
              <a:gd name="connsiteY9" fmla="*/ 340366 h 793431"/>
              <a:gd name="connsiteX10" fmla="*/ 1158606 w 1234806"/>
              <a:gd name="connsiteY10" fmla="*/ 257649 h 793431"/>
              <a:gd name="connsiteX11" fmla="*/ 379937 w 1234806"/>
              <a:gd name="connsiteY11" fmla="*/ 257649 h 793431"/>
              <a:gd name="connsiteX12" fmla="*/ 0 w 1234806"/>
              <a:gd name="connsiteY12" fmla="*/ 0 h 793431"/>
              <a:gd name="connsiteX13" fmla="*/ 260875 w 1234806"/>
              <a:gd name="connsiteY13"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229918 w 1234806"/>
              <a:gd name="connsiteY4" fmla="*/ 793431 h 793431"/>
              <a:gd name="connsiteX5" fmla="*/ 1144318 w 1234806"/>
              <a:gd name="connsiteY5" fmla="*/ 793431 h 793431"/>
              <a:gd name="connsiteX6" fmla="*/ 1230043 w 1234806"/>
              <a:gd name="connsiteY6" fmla="*/ 714849 h 793431"/>
              <a:gd name="connsiteX7" fmla="*/ 1234806 w 1234806"/>
              <a:gd name="connsiteY7" fmla="*/ 681512 h 793431"/>
              <a:gd name="connsiteX8" fmla="*/ 1231974 w 1234806"/>
              <a:gd name="connsiteY8" fmla="*/ 340366 h 793431"/>
              <a:gd name="connsiteX9" fmla="*/ 1158606 w 1234806"/>
              <a:gd name="connsiteY9" fmla="*/ 257649 h 793431"/>
              <a:gd name="connsiteX10" fmla="*/ 379937 w 1234806"/>
              <a:gd name="connsiteY10" fmla="*/ 257649 h 793431"/>
              <a:gd name="connsiteX11" fmla="*/ 0 w 1234806"/>
              <a:gd name="connsiteY11" fmla="*/ 0 h 793431"/>
              <a:gd name="connsiteX12" fmla="*/ 260875 w 1234806"/>
              <a:gd name="connsiteY12" fmla="*/ 267174 h 793431"/>
              <a:gd name="connsiteX0" fmla="*/ 260875 w 1234806"/>
              <a:gd name="connsiteY0" fmla="*/ 267174 h 793431"/>
              <a:gd name="connsiteX1" fmla="*/ 196581 w 1234806"/>
              <a:gd name="connsiteY1" fmla="*/ 271937 h 793431"/>
              <a:gd name="connsiteX2" fmla="*/ 144193 w 1234806"/>
              <a:gd name="connsiteY2" fmla="*/ 345756 h 793431"/>
              <a:gd name="connsiteX3" fmla="*/ 144193 w 1234806"/>
              <a:gd name="connsiteY3" fmla="*/ 674368 h 793431"/>
              <a:gd name="connsiteX4" fmla="*/ 229918 w 1234806"/>
              <a:gd name="connsiteY4" fmla="*/ 793431 h 793431"/>
              <a:gd name="connsiteX5" fmla="*/ 1144318 w 1234806"/>
              <a:gd name="connsiteY5" fmla="*/ 793431 h 793431"/>
              <a:gd name="connsiteX6" fmla="*/ 1234806 w 1234806"/>
              <a:gd name="connsiteY6" fmla="*/ 681512 h 793431"/>
              <a:gd name="connsiteX7" fmla="*/ 1231974 w 1234806"/>
              <a:gd name="connsiteY7" fmla="*/ 340366 h 793431"/>
              <a:gd name="connsiteX8" fmla="*/ 1158606 w 1234806"/>
              <a:gd name="connsiteY8" fmla="*/ 257649 h 793431"/>
              <a:gd name="connsiteX9" fmla="*/ 379937 w 1234806"/>
              <a:gd name="connsiteY9" fmla="*/ 257649 h 793431"/>
              <a:gd name="connsiteX10" fmla="*/ 0 w 1234806"/>
              <a:gd name="connsiteY10" fmla="*/ 0 h 793431"/>
              <a:gd name="connsiteX11" fmla="*/ 260875 w 1234806"/>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4193 w 1237638"/>
              <a:gd name="connsiteY3" fmla="*/ 674368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2991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18588 w 1237638"/>
              <a:gd name="connsiteY4" fmla="*/ 793431 h 793431"/>
              <a:gd name="connsiteX5" fmla="*/ 1144318 w 1237638"/>
              <a:gd name="connsiteY5" fmla="*/ 793431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18588 w 1237638"/>
              <a:gd name="connsiteY4" fmla="*/ 793431 h 793431"/>
              <a:gd name="connsiteX5" fmla="*/ 1181139 w 1237638"/>
              <a:gd name="connsiteY5" fmla="*/ 784783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11842 h 793431"/>
              <a:gd name="connsiteX4" fmla="*/ 218588 w 1237638"/>
              <a:gd name="connsiteY4" fmla="*/ 793431 h 793431"/>
              <a:gd name="connsiteX5" fmla="*/ 1181139 w 1237638"/>
              <a:gd name="connsiteY5" fmla="*/ 784783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26255 h 793431"/>
              <a:gd name="connsiteX4" fmla="*/ 218588 w 1237638"/>
              <a:gd name="connsiteY4" fmla="*/ 793431 h 793431"/>
              <a:gd name="connsiteX5" fmla="*/ 1181139 w 1237638"/>
              <a:gd name="connsiteY5" fmla="*/ 784783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26255 h 793431"/>
              <a:gd name="connsiteX4" fmla="*/ 218588 w 1237638"/>
              <a:gd name="connsiteY4" fmla="*/ 793431 h 793431"/>
              <a:gd name="connsiteX5" fmla="*/ 1181139 w 1237638"/>
              <a:gd name="connsiteY5" fmla="*/ 784783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3431"/>
              <a:gd name="connsiteX1" fmla="*/ 196581 w 1237638"/>
              <a:gd name="connsiteY1" fmla="*/ 271937 h 793431"/>
              <a:gd name="connsiteX2" fmla="*/ 144193 w 1237638"/>
              <a:gd name="connsiteY2" fmla="*/ 345756 h 793431"/>
              <a:gd name="connsiteX3" fmla="*/ 147027 w 1237638"/>
              <a:gd name="connsiteY3" fmla="*/ 726255 h 793431"/>
              <a:gd name="connsiteX4" fmla="*/ 218588 w 1237638"/>
              <a:gd name="connsiteY4" fmla="*/ 793431 h 793431"/>
              <a:gd name="connsiteX5" fmla="*/ 1181139 w 1237638"/>
              <a:gd name="connsiteY5" fmla="*/ 784783 h 793431"/>
              <a:gd name="connsiteX6" fmla="*/ 1237638 w 1237638"/>
              <a:gd name="connsiteY6" fmla="*/ 716103 h 793431"/>
              <a:gd name="connsiteX7" fmla="*/ 1231974 w 1237638"/>
              <a:gd name="connsiteY7" fmla="*/ 340366 h 793431"/>
              <a:gd name="connsiteX8" fmla="*/ 1158606 w 1237638"/>
              <a:gd name="connsiteY8" fmla="*/ 257649 h 793431"/>
              <a:gd name="connsiteX9" fmla="*/ 379937 w 1237638"/>
              <a:gd name="connsiteY9" fmla="*/ 257649 h 793431"/>
              <a:gd name="connsiteX10" fmla="*/ 0 w 1237638"/>
              <a:gd name="connsiteY10" fmla="*/ 0 h 793431"/>
              <a:gd name="connsiteX11" fmla="*/ 260875 w 1237638"/>
              <a:gd name="connsiteY11" fmla="*/ 267174 h 793431"/>
              <a:gd name="connsiteX0" fmla="*/ 260875 w 1237638"/>
              <a:gd name="connsiteY0" fmla="*/ 267174 h 790549"/>
              <a:gd name="connsiteX1" fmla="*/ 196581 w 1237638"/>
              <a:gd name="connsiteY1" fmla="*/ 271937 h 790549"/>
              <a:gd name="connsiteX2" fmla="*/ 144193 w 1237638"/>
              <a:gd name="connsiteY2" fmla="*/ 345756 h 790549"/>
              <a:gd name="connsiteX3" fmla="*/ 147027 w 1237638"/>
              <a:gd name="connsiteY3" fmla="*/ 726255 h 790549"/>
              <a:gd name="connsiteX4" fmla="*/ 221420 w 1237638"/>
              <a:gd name="connsiteY4" fmla="*/ 790549 h 790549"/>
              <a:gd name="connsiteX5" fmla="*/ 1181139 w 1237638"/>
              <a:gd name="connsiteY5" fmla="*/ 784783 h 790549"/>
              <a:gd name="connsiteX6" fmla="*/ 1237638 w 1237638"/>
              <a:gd name="connsiteY6" fmla="*/ 716103 h 790549"/>
              <a:gd name="connsiteX7" fmla="*/ 1231974 w 1237638"/>
              <a:gd name="connsiteY7" fmla="*/ 340366 h 790549"/>
              <a:gd name="connsiteX8" fmla="*/ 1158606 w 1237638"/>
              <a:gd name="connsiteY8" fmla="*/ 257649 h 790549"/>
              <a:gd name="connsiteX9" fmla="*/ 379937 w 1237638"/>
              <a:gd name="connsiteY9" fmla="*/ 257649 h 790549"/>
              <a:gd name="connsiteX10" fmla="*/ 0 w 1237638"/>
              <a:gd name="connsiteY10" fmla="*/ 0 h 790549"/>
              <a:gd name="connsiteX11" fmla="*/ 260875 w 1237638"/>
              <a:gd name="connsiteY11" fmla="*/ 267174 h 790549"/>
              <a:gd name="connsiteX0" fmla="*/ 260875 w 1237638"/>
              <a:gd name="connsiteY0" fmla="*/ 267174 h 796315"/>
              <a:gd name="connsiteX1" fmla="*/ 196581 w 1237638"/>
              <a:gd name="connsiteY1" fmla="*/ 271937 h 796315"/>
              <a:gd name="connsiteX2" fmla="*/ 144193 w 1237638"/>
              <a:gd name="connsiteY2" fmla="*/ 345756 h 796315"/>
              <a:gd name="connsiteX3" fmla="*/ 147027 w 1237638"/>
              <a:gd name="connsiteY3" fmla="*/ 726255 h 796315"/>
              <a:gd name="connsiteX4" fmla="*/ 221420 w 1237638"/>
              <a:gd name="connsiteY4" fmla="*/ 796315 h 796315"/>
              <a:gd name="connsiteX5" fmla="*/ 1181139 w 1237638"/>
              <a:gd name="connsiteY5" fmla="*/ 784783 h 796315"/>
              <a:gd name="connsiteX6" fmla="*/ 1237638 w 1237638"/>
              <a:gd name="connsiteY6" fmla="*/ 716103 h 796315"/>
              <a:gd name="connsiteX7" fmla="*/ 1231974 w 1237638"/>
              <a:gd name="connsiteY7" fmla="*/ 340366 h 796315"/>
              <a:gd name="connsiteX8" fmla="*/ 1158606 w 1237638"/>
              <a:gd name="connsiteY8" fmla="*/ 257649 h 796315"/>
              <a:gd name="connsiteX9" fmla="*/ 379937 w 1237638"/>
              <a:gd name="connsiteY9" fmla="*/ 257649 h 796315"/>
              <a:gd name="connsiteX10" fmla="*/ 0 w 1237638"/>
              <a:gd name="connsiteY10" fmla="*/ 0 h 796315"/>
              <a:gd name="connsiteX11" fmla="*/ 260875 w 1237638"/>
              <a:gd name="connsiteY11" fmla="*/ 267174 h 796315"/>
              <a:gd name="connsiteX0" fmla="*/ 260875 w 1237638"/>
              <a:gd name="connsiteY0" fmla="*/ 267174 h 793433"/>
              <a:gd name="connsiteX1" fmla="*/ 196581 w 1237638"/>
              <a:gd name="connsiteY1" fmla="*/ 271937 h 793433"/>
              <a:gd name="connsiteX2" fmla="*/ 144193 w 1237638"/>
              <a:gd name="connsiteY2" fmla="*/ 345756 h 793433"/>
              <a:gd name="connsiteX3" fmla="*/ 147027 w 1237638"/>
              <a:gd name="connsiteY3" fmla="*/ 726255 h 793433"/>
              <a:gd name="connsiteX4" fmla="*/ 221420 w 1237638"/>
              <a:gd name="connsiteY4" fmla="*/ 793433 h 793433"/>
              <a:gd name="connsiteX5" fmla="*/ 1181139 w 1237638"/>
              <a:gd name="connsiteY5" fmla="*/ 784783 h 793433"/>
              <a:gd name="connsiteX6" fmla="*/ 1237638 w 1237638"/>
              <a:gd name="connsiteY6" fmla="*/ 716103 h 793433"/>
              <a:gd name="connsiteX7" fmla="*/ 1231974 w 1237638"/>
              <a:gd name="connsiteY7" fmla="*/ 340366 h 793433"/>
              <a:gd name="connsiteX8" fmla="*/ 1158606 w 1237638"/>
              <a:gd name="connsiteY8" fmla="*/ 257649 h 793433"/>
              <a:gd name="connsiteX9" fmla="*/ 379937 w 1237638"/>
              <a:gd name="connsiteY9" fmla="*/ 257649 h 793433"/>
              <a:gd name="connsiteX10" fmla="*/ 0 w 1237638"/>
              <a:gd name="connsiteY10" fmla="*/ 0 h 793433"/>
              <a:gd name="connsiteX11" fmla="*/ 260875 w 1237638"/>
              <a:gd name="connsiteY11" fmla="*/ 267174 h 793433"/>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 name="connsiteX0" fmla="*/ 260875 w 1237638"/>
              <a:gd name="connsiteY0" fmla="*/ 267174 h 784785"/>
              <a:gd name="connsiteX1" fmla="*/ 196581 w 1237638"/>
              <a:gd name="connsiteY1" fmla="*/ 271937 h 784785"/>
              <a:gd name="connsiteX2" fmla="*/ 144193 w 1237638"/>
              <a:gd name="connsiteY2" fmla="*/ 345756 h 784785"/>
              <a:gd name="connsiteX3" fmla="*/ 147027 w 1237638"/>
              <a:gd name="connsiteY3" fmla="*/ 726255 h 784785"/>
              <a:gd name="connsiteX4" fmla="*/ 224253 w 1237638"/>
              <a:gd name="connsiteY4" fmla="*/ 784785 h 784785"/>
              <a:gd name="connsiteX5" fmla="*/ 1181139 w 1237638"/>
              <a:gd name="connsiteY5" fmla="*/ 784783 h 784785"/>
              <a:gd name="connsiteX6" fmla="*/ 1237638 w 1237638"/>
              <a:gd name="connsiteY6" fmla="*/ 716103 h 784785"/>
              <a:gd name="connsiteX7" fmla="*/ 1231974 w 1237638"/>
              <a:gd name="connsiteY7" fmla="*/ 340366 h 784785"/>
              <a:gd name="connsiteX8" fmla="*/ 1158606 w 1237638"/>
              <a:gd name="connsiteY8" fmla="*/ 257649 h 784785"/>
              <a:gd name="connsiteX9" fmla="*/ 379937 w 1237638"/>
              <a:gd name="connsiteY9" fmla="*/ 257649 h 784785"/>
              <a:gd name="connsiteX10" fmla="*/ 0 w 1237638"/>
              <a:gd name="connsiteY10" fmla="*/ 0 h 784785"/>
              <a:gd name="connsiteX11" fmla="*/ 260875 w 1237638"/>
              <a:gd name="connsiteY11" fmla="*/ 267174 h 7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638" h="784785">
                <a:moveTo>
                  <a:pt x="260875" y="267174"/>
                </a:moveTo>
                <a:cubicBezTo>
                  <a:pt x="239444" y="268762"/>
                  <a:pt x="235007" y="270349"/>
                  <a:pt x="196581" y="271937"/>
                </a:cubicBezTo>
                <a:cubicBezTo>
                  <a:pt x="153628" y="296545"/>
                  <a:pt x="161655" y="289443"/>
                  <a:pt x="144193" y="345756"/>
                </a:cubicBezTo>
                <a:cubicBezTo>
                  <a:pt x="145138" y="467785"/>
                  <a:pt x="146082" y="604226"/>
                  <a:pt x="147027" y="726255"/>
                </a:cubicBezTo>
                <a:cubicBezTo>
                  <a:pt x="174656" y="773630"/>
                  <a:pt x="168301" y="772001"/>
                  <a:pt x="224253" y="784785"/>
                </a:cubicBezTo>
                <a:lnTo>
                  <a:pt x="1181139" y="784783"/>
                </a:lnTo>
                <a:cubicBezTo>
                  <a:pt x="1226409" y="750358"/>
                  <a:pt x="1220692" y="764938"/>
                  <a:pt x="1237638" y="716103"/>
                </a:cubicBezTo>
                <a:lnTo>
                  <a:pt x="1231974" y="340366"/>
                </a:lnTo>
                <a:cubicBezTo>
                  <a:pt x="1213182" y="283970"/>
                  <a:pt x="1222716" y="288104"/>
                  <a:pt x="1158606" y="257649"/>
                </a:cubicBezTo>
                <a:lnTo>
                  <a:pt x="379937" y="257649"/>
                </a:lnTo>
                <a:lnTo>
                  <a:pt x="0" y="0"/>
                </a:lnTo>
                <a:lnTo>
                  <a:pt x="260875" y="267174"/>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p:nvPr/>
        </p:nvCxnSpPr>
        <p:spPr>
          <a:xfrm>
            <a:off x="5111373" y="5281410"/>
            <a:ext cx="179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937521" y="5571597"/>
            <a:ext cx="179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195" y="4759613"/>
            <a:ext cx="1123456" cy="16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17" name="TextBox 123"/>
          <p:cNvSpPr txBox="1">
            <a:spLocks noChangeArrowheads="1"/>
          </p:cNvSpPr>
          <p:nvPr/>
        </p:nvSpPr>
        <p:spPr bwMode="auto">
          <a:xfrm>
            <a:off x="7718911" y="4651891"/>
            <a:ext cx="385763" cy="107722"/>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 ELEV 314 </a:t>
            </a:r>
          </a:p>
        </p:txBody>
      </p:sp>
      <p:sp>
        <p:nvSpPr>
          <p:cNvPr id="90" name="Rectangle 89"/>
          <p:cNvSpPr/>
          <p:nvPr/>
        </p:nvSpPr>
        <p:spPr>
          <a:xfrm>
            <a:off x="7713859" y="4652299"/>
            <a:ext cx="1138238" cy="1781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8245" name="TextBox 180"/>
          <p:cNvSpPr txBox="1">
            <a:spLocks noChangeArrowheads="1"/>
          </p:cNvSpPr>
          <p:nvPr/>
        </p:nvSpPr>
        <p:spPr bwMode="auto">
          <a:xfrm>
            <a:off x="8430073" y="4652302"/>
            <a:ext cx="423622" cy="123111"/>
          </a:xfrm>
          <a:prstGeom prst="rect">
            <a:avLst/>
          </a:prstGeom>
          <a:noFill/>
          <a:ln w="6350">
            <a:solidFill>
              <a:schemeClr val="tx1"/>
            </a:solidFill>
            <a:miter lim="800000"/>
            <a:headEnd/>
            <a:tailEnd/>
          </a:ln>
        </p:spPr>
        <p:txBody>
          <a:bodyPr wrap="square" lIns="0" tIns="0" rIns="0" bIns="0" anchor="ctr" anchorCtr="0">
            <a:spAutoFit/>
          </a:bodyPr>
          <a:lstStyle/>
          <a:p>
            <a:pPr algn="ctr"/>
            <a:r>
              <a:rPr lang="en-US" sz="700" dirty="0">
                <a:latin typeface="Calibri" pitchFamily="34" charset="0"/>
              </a:rPr>
              <a:t>THRE</a:t>
            </a:r>
            <a:r>
              <a:rPr lang="en-US" sz="800" dirty="0">
                <a:latin typeface="Calibri" pitchFamily="34" charset="0"/>
              </a:rPr>
              <a:t>  </a:t>
            </a:r>
            <a:r>
              <a:rPr lang="en-US" sz="700" dirty="0">
                <a:latin typeface="Calibri" pitchFamily="34" charset="0"/>
              </a:rPr>
              <a:t>309</a:t>
            </a:r>
          </a:p>
        </p:txBody>
      </p:sp>
      <p:sp>
        <p:nvSpPr>
          <p:cNvPr id="207" name="TextBox 206"/>
          <p:cNvSpPr txBox="1"/>
          <p:nvPr/>
        </p:nvSpPr>
        <p:spPr>
          <a:xfrm>
            <a:off x="6648577" y="6511801"/>
            <a:ext cx="255198" cy="215444"/>
          </a:xfrm>
          <a:prstGeom prst="rect">
            <a:avLst/>
          </a:prstGeom>
          <a:noFill/>
        </p:spPr>
        <p:txBody>
          <a:bodyPr wrap="none" rtlCol="0">
            <a:spAutoFit/>
          </a:bodyPr>
          <a:lstStyle/>
          <a:p>
            <a:r>
              <a:rPr lang="en-US" sz="800" dirty="0">
                <a:latin typeface="Bookman Old Style" panose="02050604050505020204" pitchFamily="18" charset="0"/>
              </a:rPr>
              <a:t>6</a:t>
            </a:r>
          </a:p>
        </p:txBody>
      </p:sp>
      <p:grpSp>
        <p:nvGrpSpPr>
          <p:cNvPr id="222" name="Group 221"/>
          <p:cNvGrpSpPr/>
          <p:nvPr/>
        </p:nvGrpSpPr>
        <p:grpSpPr>
          <a:xfrm>
            <a:off x="7306322" y="3028036"/>
            <a:ext cx="92974" cy="262189"/>
            <a:chOff x="7906840" y="2775731"/>
            <a:chExt cx="92974" cy="253636"/>
          </a:xfrm>
        </p:grpSpPr>
        <p:sp>
          <p:nvSpPr>
            <p:cNvPr id="223" name="TextBox 222"/>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24" name="TextBox 223"/>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26" name="TextBox 225"/>
            <p:cNvSpPr txBox="1"/>
            <p:nvPr/>
          </p:nvSpPr>
          <p:spPr>
            <a:xfrm>
              <a:off x="7908089" y="2969820"/>
              <a:ext cx="86563" cy="59547"/>
            </a:xfrm>
            <a:prstGeom prst="rect">
              <a:avLst/>
            </a:prstGeom>
            <a:noFill/>
          </p:spPr>
          <p:txBody>
            <a:bodyPr wrap="none" lIns="0" tIns="0" rIns="0" bIns="0" rtlCol="0">
              <a:spAutoFit/>
            </a:bodyPr>
            <a:lstStyle/>
            <a:p>
              <a:pPr algn="ctr"/>
              <a:r>
                <a:rPr lang="en-US" sz="400" dirty="0"/>
                <a:t>582</a:t>
              </a:r>
            </a:p>
          </p:txBody>
        </p:sp>
      </p:grpSp>
      <p:grpSp>
        <p:nvGrpSpPr>
          <p:cNvPr id="244" name="Group 243"/>
          <p:cNvGrpSpPr/>
          <p:nvPr/>
        </p:nvGrpSpPr>
        <p:grpSpPr>
          <a:xfrm>
            <a:off x="7487722" y="2651029"/>
            <a:ext cx="92974" cy="255644"/>
            <a:chOff x="7906840" y="2775731"/>
            <a:chExt cx="92974" cy="255644"/>
          </a:xfrm>
        </p:grpSpPr>
        <p:sp>
          <p:nvSpPr>
            <p:cNvPr id="248" name="TextBox 247"/>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50" name="TextBox 249"/>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51" name="TextBox 250"/>
            <p:cNvSpPr txBox="1"/>
            <p:nvPr/>
          </p:nvSpPr>
          <p:spPr>
            <a:xfrm>
              <a:off x="7908089" y="2969820"/>
              <a:ext cx="86563" cy="61555"/>
            </a:xfrm>
            <a:prstGeom prst="rect">
              <a:avLst/>
            </a:prstGeom>
            <a:noFill/>
          </p:spPr>
          <p:txBody>
            <a:bodyPr wrap="none" lIns="0" tIns="0" rIns="0" bIns="0" rtlCol="0">
              <a:spAutoFit/>
            </a:bodyPr>
            <a:lstStyle/>
            <a:p>
              <a:pPr algn="ctr"/>
              <a:r>
                <a:rPr lang="en-US" sz="400" dirty="0"/>
                <a:t>672</a:t>
              </a:r>
            </a:p>
          </p:txBody>
        </p:sp>
      </p:grpSp>
      <p:grpSp>
        <p:nvGrpSpPr>
          <p:cNvPr id="252" name="Group 251"/>
          <p:cNvGrpSpPr/>
          <p:nvPr/>
        </p:nvGrpSpPr>
        <p:grpSpPr>
          <a:xfrm>
            <a:off x="8383678" y="2542435"/>
            <a:ext cx="92974" cy="262189"/>
            <a:chOff x="7906840" y="2775731"/>
            <a:chExt cx="92974" cy="253636"/>
          </a:xfrm>
        </p:grpSpPr>
        <p:sp>
          <p:nvSpPr>
            <p:cNvPr id="262" name="TextBox 261"/>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65" name="TextBox 264"/>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67" name="TextBox 266"/>
            <p:cNvSpPr txBox="1"/>
            <p:nvPr/>
          </p:nvSpPr>
          <p:spPr>
            <a:xfrm>
              <a:off x="7908089" y="2969820"/>
              <a:ext cx="86563" cy="59547"/>
            </a:xfrm>
            <a:prstGeom prst="rect">
              <a:avLst/>
            </a:prstGeom>
            <a:noFill/>
          </p:spPr>
          <p:txBody>
            <a:bodyPr wrap="none" lIns="0" tIns="0" rIns="0" bIns="0" rtlCol="0">
              <a:spAutoFit/>
            </a:bodyPr>
            <a:lstStyle/>
            <a:p>
              <a:pPr algn="ctr"/>
              <a:r>
                <a:rPr lang="en-US" sz="400" dirty="0"/>
                <a:t>715</a:t>
              </a:r>
            </a:p>
          </p:txBody>
        </p:sp>
      </p:grpSp>
      <p:grpSp>
        <p:nvGrpSpPr>
          <p:cNvPr id="268" name="Group 267"/>
          <p:cNvGrpSpPr/>
          <p:nvPr/>
        </p:nvGrpSpPr>
        <p:grpSpPr>
          <a:xfrm>
            <a:off x="8511019" y="2378188"/>
            <a:ext cx="92974" cy="255644"/>
            <a:chOff x="7906840" y="2775731"/>
            <a:chExt cx="92974" cy="255644"/>
          </a:xfrm>
        </p:grpSpPr>
        <p:sp>
          <p:nvSpPr>
            <p:cNvPr id="269" name="TextBox 268"/>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71" name="TextBox 270"/>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72" name="TextBox 271"/>
            <p:cNvSpPr txBox="1"/>
            <p:nvPr/>
          </p:nvSpPr>
          <p:spPr>
            <a:xfrm>
              <a:off x="7908089" y="2969820"/>
              <a:ext cx="86563" cy="61555"/>
            </a:xfrm>
            <a:prstGeom prst="rect">
              <a:avLst/>
            </a:prstGeom>
            <a:noFill/>
          </p:spPr>
          <p:txBody>
            <a:bodyPr wrap="none" lIns="0" tIns="0" rIns="0" bIns="0" rtlCol="0">
              <a:spAutoFit/>
            </a:bodyPr>
            <a:lstStyle/>
            <a:p>
              <a:pPr algn="ctr"/>
              <a:r>
                <a:rPr lang="en-US" sz="400" dirty="0"/>
                <a:t>470</a:t>
              </a:r>
            </a:p>
          </p:txBody>
        </p:sp>
      </p:grpSp>
      <p:sp>
        <p:nvSpPr>
          <p:cNvPr id="3" name="TextBox 2"/>
          <p:cNvSpPr txBox="1"/>
          <p:nvPr/>
        </p:nvSpPr>
        <p:spPr>
          <a:xfrm rot="1553943">
            <a:off x="6319545" y="2560377"/>
            <a:ext cx="873957" cy="338554"/>
          </a:xfrm>
          <a:prstGeom prst="rect">
            <a:avLst/>
          </a:prstGeom>
          <a:noFill/>
        </p:spPr>
        <p:txBody>
          <a:bodyPr wrap="none" rtlCol="0">
            <a:prstTxWarp prst="textArchUp">
              <a:avLst>
                <a:gd name="adj" fmla="val 11954788"/>
              </a:avLst>
            </a:prstTxWarp>
            <a:spAutoFit/>
          </a:bodyPr>
          <a:lstStyle/>
          <a:p>
            <a:pPr algn="ctr"/>
            <a:r>
              <a:rPr lang="en-US" sz="750" dirty="0"/>
              <a:t>2000 to RITEO</a:t>
            </a:r>
          </a:p>
          <a:p>
            <a:pPr algn="ctr"/>
            <a:endParaRPr lang="en-US" sz="300" dirty="0"/>
          </a:p>
          <a:p>
            <a:pPr algn="ctr"/>
            <a:r>
              <a:rPr lang="en-US" sz="750" dirty="0"/>
              <a:t>CEW  12  ARC</a:t>
            </a:r>
          </a:p>
        </p:txBody>
      </p:sp>
      <p:sp>
        <p:nvSpPr>
          <p:cNvPr id="228" name="Flowchart: Delay 227"/>
          <p:cNvSpPr/>
          <p:nvPr/>
        </p:nvSpPr>
        <p:spPr>
          <a:xfrm rot="1817081">
            <a:off x="6785204" y="2509454"/>
            <a:ext cx="146102" cy="13152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9052" y="6537975"/>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4607552" y="6558859"/>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cxnSp>
        <p:nvCxnSpPr>
          <p:cNvPr id="227" name="Straight Connector 226"/>
          <p:cNvCxnSpPr/>
          <p:nvPr/>
        </p:nvCxnSpPr>
        <p:spPr>
          <a:xfrm>
            <a:off x="5932810" y="5485654"/>
            <a:ext cx="179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8"/>
          <p:cNvSpPr txBox="1">
            <a:spLocks noChangeArrowheads="1"/>
          </p:cNvSpPr>
          <p:nvPr/>
        </p:nvSpPr>
        <p:spPr bwMode="auto">
          <a:xfrm>
            <a:off x="3235441" y="206051"/>
            <a:ext cx="1181675" cy="338554"/>
          </a:xfrm>
          <a:prstGeom prst="rect">
            <a:avLst/>
          </a:prstGeom>
          <a:noFill/>
          <a:ln w="9525">
            <a:noFill/>
            <a:miter lim="800000"/>
            <a:headEnd/>
            <a:tailEnd/>
          </a:ln>
        </p:spPr>
        <p:txBody>
          <a:bodyPr wrap="none" lIns="0" tIns="0" rIns="0" bIns="0">
            <a:spAutoFit/>
          </a:bodyPr>
          <a:lstStyle/>
          <a:p>
            <a:pPr algn="r"/>
            <a:r>
              <a:rPr lang="en-US" sz="1200" dirty="0">
                <a:latin typeface="Calibri" pitchFamily="34" charset="0"/>
              </a:rPr>
              <a:t>FLORALA MUNI (0J4)</a:t>
            </a:r>
          </a:p>
          <a:p>
            <a:pPr algn="r"/>
            <a:r>
              <a:rPr lang="en-US" sz="1000" dirty="0">
                <a:latin typeface="Calibri" pitchFamily="34" charset="0"/>
              </a:rPr>
              <a:t>FLORALA, ALABAMA</a:t>
            </a:r>
          </a:p>
        </p:txBody>
      </p:sp>
      <p:sp>
        <p:nvSpPr>
          <p:cNvPr id="103" name="Rectangle 102"/>
          <p:cNvSpPr/>
          <p:nvPr/>
        </p:nvSpPr>
        <p:spPr>
          <a:xfrm>
            <a:off x="289101" y="544058"/>
            <a:ext cx="4130578" cy="57388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5" name="Straight Connector 104"/>
          <p:cNvCxnSpPr/>
          <p:nvPr/>
        </p:nvCxnSpPr>
        <p:spPr>
          <a:xfrm>
            <a:off x="289100" y="4145178"/>
            <a:ext cx="413057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125" name="TextBox 105"/>
          <p:cNvSpPr txBox="1">
            <a:spLocks noChangeArrowheads="1"/>
          </p:cNvSpPr>
          <p:nvPr/>
        </p:nvSpPr>
        <p:spPr bwMode="auto">
          <a:xfrm>
            <a:off x="312086" y="531738"/>
            <a:ext cx="1305976" cy="1046440"/>
          </a:xfrm>
          <a:prstGeom prst="rect">
            <a:avLst/>
          </a:prstGeom>
          <a:noFill/>
          <a:ln w="9525">
            <a:noFill/>
            <a:miter lim="800000"/>
            <a:headEnd/>
            <a:tailEnd/>
          </a:ln>
        </p:spPr>
        <p:txBody>
          <a:bodyPr wrap="square" lIns="0" tIns="0" rIns="0" bIns="0">
            <a:spAutoFit/>
          </a:bodyPr>
          <a:lstStyle/>
          <a:p>
            <a:r>
              <a:rPr lang="en-US" sz="850" dirty="0">
                <a:latin typeface="Calibri" pitchFamily="34" charset="0"/>
              </a:rPr>
              <a:t>ASOS 124.17</a:t>
            </a:r>
          </a:p>
          <a:p>
            <a:r>
              <a:rPr lang="en-US" sz="850" dirty="0">
                <a:latin typeface="Calibri" pitchFamily="34" charset="0"/>
              </a:rPr>
              <a:t>UNICOM 123.0 (CTAF)</a:t>
            </a:r>
          </a:p>
          <a:p>
            <a:r>
              <a:rPr lang="en-US" sz="850" dirty="0">
                <a:latin typeface="Calibri" pitchFamily="34" charset="0"/>
              </a:rPr>
              <a:t>EASTERN COMMON</a:t>
            </a:r>
          </a:p>
          <a:p>
            <a:r>
              <a:rPr lang="en-US" sz="850" dirty="0">
                <a:latin typeface="Calibri" pitchFamily="34" charset="0"/>
              </a:rPr>
              <a:t>389.1 / CH20</a:t>
            </a:r>
          </a:p>
          <a:p>
            <a:r>
              <a:rPr lang="en-US" sz="850" dirty="0">
                <a:latin typeface="Calibri" pitchFamily="34" charset="0"/>
              </a:rPr>
              <a:t>CAIRNS APP 133.45 / </a:t>
            </a:r>
            <a:r>
              <a:rPr lang="en-US" sz="850" dirty="0" smtClean="0">
                <a:latin typeface="Calibri" pitchFamily="34" charset="0"/>
              </a:rPr>
              <a:t>239.275</a:t>
            </a:r>
            <a:endParaRPr lang="en-US" sz="850" dirty="0">
              <a:latin typeface="Calibri" pitchFamily="34" charset="0"/>
            </a:endParaRPr>
          </a:p>
          <a:p>
            <a:r>
              <a:rPr lang="en-US" sz="850" dirty="0">
                <a:latin typeface="Calibri" pitchFamily="34" charset="0"/>
              </a:rPr>
              <a:t>EGLIN APP 124.05 / 284.65</a:t>
            </a:r>
          </a:p>
          <a:p>
            <a:r>
              <a:rPr lang="en-US" sz="850" dirty="0">
                <a:latin typeface="Calibri" pitchFamily="34" charset="0"/>
              </a:rPr>
              <a:t>LAKES MONITOR 135.15</a:t>
            </a:r>
          </a:p>
          <a:p>
            <a:r>
              <a:rPr lang="en-US" sz="850" dirty="0">
                <a:latin typeface="Calibri" pitchFamily="34" charset="0"/>
              </a:rPr>
              <a:t>INST COMMON 121.95</a:t>
            </a:r>
          </a:p>
        </p:txBody>
      </p:sp>
      <p:sp>
        <p:nvSpPr>
          <p:cNvPr id="5126" name="TextBox 106"/>
          <p:cNvSpPr txBox="1">
            <a:spLocks noChangeArrowheads="1"/>
          </p:cNvSpPr>
          <p:nvPr/>
        </p:nvSpPr>
        <p:spPr bwMode="auto">
          <a:xfrm>
            <a:off x="293902" y="178683"/>
            <a:ext cx="2493818" cy="369332"/>
          </a:xfrm>
          <a:prstGeom prst="rect">
            <a:avLst/>
          </a:prstGeom>
          <a:noFill/>
          <a:ln w="9525">
            <a:noFill/>
            <a:miter lim="800000"/>
            <a:headEnd/>
            <a:tailEnd/>
          </a:ln>
        </p:spPr>
        <p:txBody>
          <a:bodyPr lIns="0" tIns="0" rIns="0" bIns="0">
            <a:spAutoFit/>
          </a:bodyPr>
          <a:lstStyle/>
          <a:p>
            <a:r>
              <a:rPr lang="en-US" sz="1000" dirty="0" smtClean="0">
                <a:latin typeface="Calibri" pitchFamily="34" charset="0"/>
              </a:rPr>
              <a:t>OJ4 101R</a:t>
            </a:r>
            <a:endParaRPr lang="en-US" sz="1000" dirty="0">
              <a:latin typeface="Calibri" pitchFamily="34" charset="0"/>
            </a:endParaRPr>
          </a:p>
          <a:p>
            <a:r>
              <a:rPr lang="en-US" sz="1400" dirty="0">
                <a:latin typeface="Calibri" pitchFamily="34" charset="0"/>
              </a:rPr>
              <a:t>BURRITO </a:t>
            </a:r>
            <a:r>
              <a:rPr lang="en-US" sz="1400" dirty="0" smtClean="0">
                <a:latin typeface="Calibri" pitchFamily="34" charset="0"/>
              </a:rPr>
              <a:t>ONE-DEPARTURE</a:t>
            </a:r>
            <a:endParaRPr lang="en-US" sz="1400" dirty="0">
              <a:latin typeface="Calibri" pitchFamily="34" charset="0"/>
            </a:endParaRPr>
          </a:p>
        </p:txBody>
      </p:sp>
      <p:sp>
        <p:nvSpPr>
          <p:cNvPr id="100" name="TextBox 99"/>
          <p:cNvSpPr txBox="1"/>
          <p:nvPr/>
        </p:nvSpPr>
        <p:spPr>
          <a:xfrm>
            <a:off x="296915" y="4167666"/>
            <a:ext cx="4140183" cy="2202847"/>
          </a:xfrm>
          <a:prstGeom prst="rect">
            <a:avLst/>
          </a:prstGeom>
          <a:noFill/>
        </p:spPr>
        <p:txBody>
          <a:bodyPr wrap="square" lIns="18288" tIns="0" rIns="0" bIns="0">
            <a:spAutoFit/>
          </a:bodyPr>
          <a:lstStyle/>
          <a:p>
            <a:pPr fontAlgn="auto">
              <a:spcBef>
                <a:spcPts val="0"/>
              </a:spcBef>
              <a:spcAft>
                <a:spcPts val="0"/>
              </a:spcAft>
              <a:defRPr/>
            </a:pPr>
            <a:r>
              <a:rPr lang="en-US" sz="733" dirty="0">
                <a:latin typeface="+mn-lt"/>
                <a:cs typeface="+mn-cs"/>
              </a:rPr>
              <a:t>Caution: Unlit C-130 and CV-22 aircraft conduct terrain following operations from 200-1000 AGL along IR-57 and IR-59. Participating aircraft make traffic calls on Instructor Common and Eglin Approach.</a:t>
            </a:r>
          </a:p>
          <a:p>
            <a:pPr fontAlgn="auto">
              <a:spcBef>
                <a:spcPts val="0"/>
              </a:spcBef>
              <a:spcAft>
                <a:spcPts val="0"/>
              </a:spcAft>
              <a:defRPr/>
            </a:pPr>
            <a:endParaRPr lang="en-US" sz="400" dirty="0">
              <a:latin typeface="+mn-lt"/>
              <a:cs typeface="+mn-cs"/>
            </a:endParaRPr>
          </a:p>
          <a:p>
            <a:pPr fontAlgn="auto">
              <a:spcBef>
                <a:spcPts val="0"/>
              </a:spcBef>
              <a:spcAft>
                <a:spcPts val="0"/>
              </a:spcAft>
              <a:defRPr/>
            </a:pPr>
            <a:r>
              <a:rPr lang="en-US" sz="733" dirty="0">
                <a:latin typeface="+mn-lt"/>
                <a:cs typeface="+mn-cs"/>
              </a:rPr>
              <a:t>Caution: The KCEW ILS 17  and RNAV 17cross the CEW and Bear Lake transitions co-altitude at 1500’-1600’ at approximately the CEW R-054 at 8.7 DME.</a:t>
            </a:r>
          </a:p>
          <a:p>
            <a:pPr fontAlgn="auto">
              <a:spcBef>
                <a:spcPts val="0"/>
              </a:spcBef>
              <a:spcAft>
                <a:spcPts val="0"/>
              </a:spcAft>
              <a:defRPr/>
            </a:pPr>
            <a:endParaRPr lang="en-US" sz="400" dirty="0">
              <a:latin typeface="+mn-lt"/>
              <a:cs typeface="+mn-cs"/>
            </a:endParaRPr>
          </a:p>
          <a:p>
            <a:pPr algn="ctr" fontAlgn="auto">
              <a:spcBef>
                <a:spcPts val="0"/>
              </a:spcBef>
              <a:spcAft>
                <a:spcPts val="0"/>
              </a:spcAft>
              <a:defRPr/>
            </a:pPr>
            <a:r>
              <a:rPr lang="en-US" sz="1200" dirty="0">
                <a:latin typeface="+mn-lt"/>
                <a:cs typeface="+mn-cs"/>
              </a:rPr>
              <a:t>DEPARTURE ROUTE DESCRIPTION</a:t>
            </a:r>
          </a:p>
          <a:p>
            <a:pPr algn="ctr" fontAlgn="auto">
              <a:spcBef>
                <a:spcPts val="0"/>
              </a:spcBef>
              <a:spcAft>
                <a:spcPts val="0"/>
              </a:spcAft>
              <a:defRPr/>
            </a:pPr>
            <a:endParaRPr lang="en-US" sz="400" dirty="0">
              <a:latin typeface="+mn-lt"/>
              <a:cs typeface="+mn-cs"/>
            </a:endParaRPr>
          </a:p>
          <a:p>
            <a:pPr fontAlgn="auto">
              <a:spcBef>
                <a:spcPts val="0"/>
              </a:spcBef>
              <a:spcAft>
                <a:spcPts val="0"/>
              </a:spcAft>
              <a:defRPr/>
            </a:pPr>
            <a:r>
              <a:rPr lang="en-US" sz="850" u="sng" dirty="0">
                <a:latin typeface="+mn-lt"/>
                <a:cs typeface="+mn-cs"/>
              </a:rPr>
              <a:t>T/O RWY 04</a:t>
            </a:r>
            <a:r>
              <a:rPr lang="en-US" sz="850" dirty="0">
                <a:latin typeface="+mn-lt"/>
                <a:cs typeface="+mn-cs"/>
              </a:rPr>
              <a:t>: Climbing left turn to 1500 via heading 220°, thence…</a:t>
            </a:r>
          </a:p>
          <a:p>
            <a:pPr fontAlgn="auto">
              <a:spcBef>
                <a:spcPts val="0"/>
              </a:spcBef>
              <a:spcAft>
                <a:spcPts val="0"/>
              </a:spcAft>
              <a:defRPr/>
            </a:pPr>
            <a:r>
              <a:rPr lang="en-US" sz="850" u="sng" dirty="0">
                <a:latin typeface="+mn-lt"/>
                <a:cs typeface="+mn-cs"/>
              </a:rPr>
              <a:t>T/O RWY 22</a:t>
            </a:r>
            <a:r>
              <a:rPr lang="en-US" sz="850" dirty="0">
                <a:latin typeface="+mn-lt"/>
                <a:cs typeface="+mn-cs"/>
              </a:rPr>
              <a:t>: Climb heading 220° to 1500, thence…</a:t>
            </a:r>
          </a:p>
          <a:p>
            <a:pPr fontAlgn="auto">
              <a:spcBef>
                <a:spcPts val="0"/>
              </a:spcBef>
              <a:spcAft>
                <a:spcPts val="0"/>
              </a:spcAft>
              <a:defRPr/>
            </a:pPr>
            <a:endParaRPr lang="en-US" sz="400" dirty="0">
              <a:latin typeface="+mn-lt"/>
              <a:cs typeface="+mn-cs"/>
            </a:endParaRPr>
          </a:p>
          <a:p>
            <a:pPr fontAlgn="auto">
              <a:spcBef>
                <a:spcPts val="0"/>
              </a:spcBef>
              <a:spcAft>
                <a:spcPts val="0"/>
              </a:spcAft>
              <a:defRPr/>
            </a:pPr>
            <a:r>
              <a:rPr lang="en-US" sz="850" dirty="0">
                <a:latin typeface="+mn-lt"/>
                <a:cs typeface="+mn-cs"/>
              </a:rPr>
              <a:t>Intercept the CEW R-054 and track inbound to ANNNA, thence…</a:t>
            </a:r>
          </a:p>
          <a:p>
            <a:pPr fontAlgn="auto">
              <a:spcBef>
                <a:spcPts val="0"/>
              </a:spcBef>
              <a:spcAft>
                <a:spcPts val="0"/>
              </a:spcAft>
              <a:defRPr/>
            </a:pPr>
            <a:endParaRPr lang="en-US" sz="400" dirty="0">
              <a:latin typeface="+mn-lt"/>
              <a:cs typeface="+mn-cs"/>
            </a:endParaRPr>
          </a:p>
          <a:p>
            <a:pPr fontAlgn="auto">
              <a:spcBef>
                <a:spcPts val="0"/>
              </a:spcBef>
              <a:spcAft>
                <a:spcPts val="0"/>
              </a:spcAft>
              <a:defRPr/>
            </a:pPr>
            <a:r>
              <a:rPr lang="en-US" sz="850" dirty="0">
                <a:latin typeface="+mn-lt"/>
                <a:cs typeface="+mn-cs"/>
              </a:rPr>
              <a:t>From ANNNA,</a:t>
            </a:r>
          </a:p>
          <a:p>
            <a:pPr fontAlgn="auto">
              <a:spcBef>
                <a:spcPts val="0"/>
              </a:spcBef>
              <a:spcAft>
                <a:spcPts val="0"/>
              </a:spcAft>
              <a:defRPr/>
            </a:pPr>
            <a:r>
              <a:rPr lang="en-US" sz="850" u="sng" dirty="0">
                <a:latin typeface="+mn-lt"/>
                <a:cs typeface="+mn-cs"/>
              </a:rPr>
              <a:t>BEAR LAKE TRANSITION: </a:t>
            </a:r>
            <a:r>
              <a:rPr lang="en-US" sz="850" dirty="0">
                <a:latin typeface="+mn-lt"/>
                <a:cs typeface="+mn-cs"/>
              </a:rPr>
              <a:t>Track the R-054 inbound to CLAIR. At CLAIR proceed direct to BEARL.</a:t>
            </a:r>
            <a:endParaRPr lang="en-US" sz="850" u="sng" dirty="0">
              <a:latin typeface="+mn-lt"/>
              <a:cs typeface="+mn-cs"/>
            </a:endParaRPr>
          </a:p>
          <a:p>
            <a:pPr fontAlgn="auto">
              <a:spcBef>
                <a:spcPts val="0"/>
              </a:spcBef>
              <a:spcAft>
                <a:spcPts val="0"/>
              </a:spcAft>
              <a:defRPr/>
            </a:pPr>
            <a:r>
              <a:rPr lang="en-US" sz="850" u="sng" dirty="0">
                <a:latin typeface="+mn-lt"/>
                <a:cs typeface="+mn-cs"/>
              </a:rPr>
              <a:t>CEW TRANSITION: </a:t>
            </a:r>
            <a:r>
              <a:rPr lang="en-US" sz="850" dirty="0">
                <a:latin typeface="+mn-lt"/>
                <a:cs typeface="+mn-cs"/>
              </a:rPr>
              <a:t>Track inbound on the CEW R-054 to CEW.</a:t>
            </a:r>
            <a:endParaRPr lang="en-US" sz="850" u="sng" dirty="0">
              <a:latin typeface="+mn-lt"/>
              <a:cs typeface="+mn-cs"/>
            </a:endParaRPr>
          </a:p>
          <a:p>
            <a:pPr fontAlgn="auto">
              <a:spcBef>
                <a:spcPts val="0"/>
              </a:spcBef>
              <a:spcAft>
                <a:spcPts val="0"/>
              </a:spcAft>
              <a:defRPr/>
            </a:pPr>
            <a:r>
              <a:rPr lang="en-US" sz="850" u="sng" dirty="0">
                <a:latin typeface="+mn-lt"/>
                <a:cs typeface="+mn-cs"/>
              </a:rPr>
              <a:t>HURRICANE TRANSITION: </a:t>
            </a:r>
            <a:r>
              <a:rPr lang="en-US" sz="850" dirty="0">
                <a:latin typeface="+mn-lt"/>
                <a:cs typeface="+mn-cs"/>
              </a:rPr>
              <a:t>Proceed direct to HURRI. At TANIA, climb to 2000.</a:t>
            </a:r>
            <a:endParaRPr lang="en-US" sz="850" u="sng" dirty="0">
              <a:latin typeface="+mn-lt"/>
              <a:cs typeface="+mn-cs"/>
            </a:endParaRPr>
          </a:p>
          <a:p>
            <a:pPr fontAlgn="auto">
              <a:spcBef>
                <a:spcPts val="0"/>
              </a:spcBef>
              <a:spcAft>
                <a:spcPts val="0"/>
              </a:spcAft>
              <a:defRPr/>
            </a:pPr>
            <a:r>
              <a:rPr lang="en-US" sz="850" u="sng" dirty="0">
                <a:latin typeface="+mn-lt"/>
                <a:cs typeface="+mn-cs"/>
              </a:rPr>
              <a:t>NO NAME LAKE TRANSITION: </a:t>
            </a:r>
            <a:r>
              <a:rPr lang="en-US" sz="850" dirty="0">
                <a:latin typeface="+mn-lt"/>
                <a:cs typeface="+mn-cs"/>
              </a:rPr>
              <a:t>Track the 14 DME arc to GINGR, then proceed direct to NONAM. At LILAN, climb to 2000.</a:t>
            </a:r>
            <a:endParaRPr lang="en-US" sz="1000" dirty="0">
              <a:latin typeface="+mn-lt"/>
              <a:cs typeface="+mn-cs"/>
            </a:endParaRPr>
          </a:p>
        </p:txBody>
      </p:sp>
      <p:sp>
        <p:nvSpPr>
          <p:cNvPr id="5128" name="TextBox 106"/>
          <p:cNvSpPr txBox="1">
            <a:spLocks noChangeArrowheads="1"/>
          </p:cNvSpPr>
          <p:nvPr/>
        </p:nvSpPr>
        <p:spPr bwMode="auto">
          <a:xfrm>
            <a:off x="289100" y="6280013"/>
            <a:ext cx="2698434" cy="430887"/>
          </a:xfrm>
          <a:prstGeom prst="rect">
            <a:avLst/>
          </a:prstGeom>
          <a:noFill/>
          <a:ln w="9525">
            <a:noFill/>
            <a:miter lim="800000"/>
            <a:headEnd/>
            <a:tailEnd/>
          </a:ln>
        </p:spPr>
        <p:txBody>
          <a:bodyPr wrap="square" lIns="0" tIns="0" rIns="0" bIns="0">
            <a:spAutoFit/>
          </a:bodyPr>
          <a:lstStyle/>
          <a:p>
            <a:r>
              <a:rPr lang="en-US" sz="1400" dirty="0">
                <a:latin typeface="Calibri" pitchFamily="34" charset="0"/>
              </a:rPr>
              <a:t>BURRITO ONE DEPARTURE </a:t>
            </a:r>
            <a:r>
              <a:rPr lang="en-US" sz="1000" dirty="0">
                <a:latin typeface="Calibri" pitchFamily="34" charset="0"/>
              </a:rPr>
              <a:t>(0J41.0J4)</a:t>
            </a:r>
          </a:p>
          <a:p>
            <a:endParaRPr lang="en-US" sz="1400" dirty="0">
              <a:latin typeface="Calibri" pitchFamily="34" charset="0"/>
            </a:endParaRPr>
          </a:p>
        </p:txBody>
      </p:sp>
      <p:sp>
        <p:nvSpPr>
          <p:cNvPr id="5129" name="TextBox 98"/>
          <p:cNvSpPr txBox="1">
            <a:spLocks noChangeArrowheads="1"/>
          </p:cNvSpPr>
          <p:nvPr/>
        </p:nvSpPr>
        <p:spPr bwMode="auto">
          <a:xfrm>
            <a:off x="3129440" y="6280013"/>
            <a:ext cx="1299843" cy="338554"/>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FLORALA, ALABAMA</a:t>
            </a:r>
          </a:p>
          <a:p>
            <a:pPr algn="r"/>
            <a:r>
              <a:rPr lang="en-US" sz="1200" dirty="0">
                <a:latin typeface="Calibri" pitchFamily="34" charset="0"/>
              </a:rPr>
              <a:t>FLORALA MUNI (0J4)</a:t>
            </a:r>
          </a:p>
        </p:txBody>
      </p:sp>
      <p:sp>
        <p:nvSpPr>
          <p:cNvPr id="5130" name="TextBox 165"/>
          <p:cNvSpPr txBox="1">
            <a:spLocks noChangeArrowheads="1"/>
          </p:cNvSpPr>
          <p:nvPr/>
        </p:nvSpPr>
        <p:spPr bwMode="auto">
          <a:xfrm rot="16200000" flipH="1">
            <a:off x="2468652" y="3316675"/>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5131" name="TextBox 165"/>
          <p:cNvSpPr txBox="1">
            <a:spLocks noChangeArrowheads="1"/>
          </p:cNvSpPr>
          <p:nvPr/>
        </p:nvSpPr>
        <p:spPr bwMode="auto">
          <a:xfrm rot="5400000" flipH="1">
            <a:off x="-1799256" y="3307151"/>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2" name="Rectangle 1"/>
          <p:cNvSpPr/>
          <p:nvPr/>
        </p:nvSpPr>
        <p:spPr>
          <a:xfrm rot="1740000">
            <a:off x="4216529" y="1151571"/>
            <a:ext cx="33814" cy="33218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rot="21125156">
            <a:off x="3897890" y="946049"/>
            <a:ext cx="497560" cy="386332"/>
          </a:xfrm>
          <a:custGeom>
            <a:avLst/>
            <a:gdLst>
              <a:gd name="connsiteX0" fmla="*/ 433387 w 473869"/>
              <a:gd name="connsiteY0" fmla="*/ 221456 h 354806"/>
              <a:gd name="connsiteX1" fmla="*/ 473869 w 473869"/>
              <a:gd name="connsiteY1" fmla="*/ 154781 h 354806"/>
              <a:gd name="connsiteX2" fmla="*/ 471487 w 473869"/>
              <a:gd name="connsiteY2" fmla="*/ 73819 h 354806"/>
              <a:gd name="connsiteX3" fmla="*/ 409575 w 473869"/>
              <a:gd name="connsiteY3" fmla="*/ 4762 h 354806"/>
              <a:gd name="connsiteX4" fmla="*/ 328612 w 473869"/>
              <a:gd name="connsiteY4" fmla="*/ 0 h 354806"/>
              <a:gd name="connsiteX5" fmla="*/ 264319 w 473869"/>
              <a:gd name="connsiteY5" fmla="*/ 69056 h 354806"/>
              <a:gd name="connsiteX6" fmla="*/ 0 w 473869"/>
              <a:gd name="connsiteY6" fmla="*/ 354806 h 354806"/>
              <a:gd name="connsiteX0" fmla="*/ 433387 w 481565"/>
              <a:gd name="connsiteY0" fmla="*/ 221456 h 354806"/>
              <a:gd name="connsiteX1" fmla="*/ 473869 w 481565"/>
              <a:gd name="connsiteY1" fmla="*/ 154781 h 354806"/>
              <a:gd name="connsiteX2" fmla="*/ 471487 w 481565"/>
              <a:gd name="connsiteY2" fmla="*/ 73819 h 354806"/>
              <a:gd name="connsiteX3" fmla="*/ 409575 w 481565"/>
              <a:gd name="connsiteY3" fmla="*/ 4762 h 354806"/>
              <a:gd name="connsiteX4" fmla="*/ 328612 w 481565"/>
              <a:gd name="connsiteY4" fmla="*/ 0 h 354806"/>
              <a:gd name="connsiteX5" fmla="*/ 264319 w 481565"/>
              <a:gd name="connsiteY5" fmla="*/ 69056 h 354806"/>
              <a:gd name="connsiteX6" fmla="*/ 0 w 481565"/>
              <a:gd name="connsiteY6" fmla="*/ 354806 h 354806"/>
              <a:gd name="connsiteX0" fmla="*/ 433387 w 488871"/>
              <a:gd name="connsiteY0" fmla="*/ 221456 h 354806"/>
              <a:gd name="connsiteX1" fmla="*/ 473869 w 488871"/>
              <a:gd name="connsiteY1" fmla="*/ 154781 h 354806"/>
              <a:gd name="connsiteX2" fmla="*/ 488156 w 488871"/>
              <a:gd name="connsiteY2" fmla="*/ 66676 h 354806"/>
              <a:gd name="connsiteX3" fmla="*/ 409575 w 488871"/>
              <a:gd name="connsiteY3" fmla="*/ 4762 h 354806"/>
              <a:gd name="connsiteX4" fmla="*/ 328612 w 488871"/>
              <a:gd name="connsiteY4" fmla="*/ 0 h 354806"/>
              <a:gd name="connsiteX5" fmla="*/ 264319 w 488871"/>
              <a:gd name="connsiteY5" fmla="*/ 69056 h 354806"/>
              <a:gd name="connsiteX6" fmla="*/ 0 w 488871"/>
              <a:gd name="connsiteY6" fmla="*/ 354806 h 354806"/>
              <a:gd name="connsiteX0" fmla="*/ 433387 w 488871"/>
              <a:gd name="connsiteY0" fmla="*/ 224771 h 358121"/>
              <a:gd name="connsiteX1" fmla="*/ 473869 w 488871"/>
              <a:gd name="connsiteY1" fmla="*/ 158096 h 358121"/>
              <a:gd name="connsiteX2" fmla="*/ 488156 w 488871"/>
              <a:gd name="connsiteY2" fmla="*/ 69991 h 358121"/>
              <a:gd name="connsiteX3" fmla="*/ 409575 w 488871"/>
              <a:gd name="connsiteY3" fmla="*/ 8077 h 358121"/>
              <a:gd name="connsiteX4" fmla="*/ 328612 w 488871"/>
              <a:gd name="connsiteY4" fmla="*/ 3315 h 358121"/>
              <a:gd name="connsiteX5" fmla="*/ 264319 w 488871"/>
              <a:gd name="connsiteY5" fmla="*/ 72371 h 358121"/>
              <a:gd name="connsiteX6" fmla="*/ 0 w 488871"/>
              <a:gd name="connsiteY6" fmla="*/ 358121 h 358121"/>
              <a:gd name="connsiteX0" fmla="*/ 433387 w 488871"/>
              <a:gd name="connsiteY0" fmla="*/ 228014 h 361364"/>
              <a:gd name="connsiteX1" fmla="*/ 473869 w 488871"/>
              <a:gd name="connsiteY1" fmla="*/ 161339 h 361364"/>
              <a:gd name="connsiteX2" fmla="*/ 488156 w 488871"/>
              <a:gd name="connsiteY2" fmla="*/ 73234 h 361364"/>
              <a:gd name="connsiteX3" fmla="*/ 409575 w 488871"/>
              <a:gd name="connsiteY3" fmla="*/ 11320 h 361364"/>
              <a:gd name="connsiteX4" fmla="*/ 328612 w 488871"/>
              <a:gd name="connsiteY4" fmla="*/ 6558 h 361364"/>
              <a:gd name="connsiteX5" fmla="*/ 264319 w 488871"/>
              <a:gd name="connsiteY5" fmla="*/ 75614 h 361364"/>
              <a:gd name="connsiteX6" fmla="*/ 0 w 488871"/>
              <a:gd name="connsiteY6" fmla="*/ 361364 h 361364"/>
              <a:gd name="connsiteX0" fmla="*/ 433387 w 488871"/>
              <a:gd name="connsiteY0" fmla="*/ 228014 h 361364"/>
              <a:gd name="connsiteX1" fmla="*/ 473869 w 488871"/>
              <a:gd name="connsiteY1" fmla="*/ 161339 h 361364"/>
              <a:gd name="connsiteX2" fmla="*/ 488156 w 488871"/>
              <a:gd name="connsiteY2" fmla="*/ 75615 h 361364"/>
              <a:gd name="connsiteX3" fmla="*/ 409575 w 488871"/>
              <a:gd name="connsiteY3" fmla="*/ 11320 h 361364"/>
              <a:gd name="connsiteX4" fmla="*/ 328612 w 488871"/>
              <a:gd name="connsiteY4" fmla="*/ 6558 h 361364"/>
              <a:gd name="connsiteX5" fmla="*/ 264319 w 488871"/>
              <a:gd name="connsiteY5" fmla="*/ 75614 h 361364"/>
              <a:gd name="connsiteX6" fmla="*/ 0 w 488871"/>
              <a:gd name="connsiteY6" fmla="*/ 361364 h 361364"/>
              <a:gd name="connsiteX0" fmla="*/ 433387 w 488871"/>
              <a:gd name="connsiteY0" fmla="*/ 228014 h 361364"/>
              <a:gd name="connsiteX1" fmla="*/ 473869 w 488871"/>
              <a:gd name="connsiteY1" fmla="*/ 161339 h 361364"/>
              <a:gd name="connsiteX2" fmla="*/ 488156 w 488871"/>
              <a:gd name="connsiteY2" fmla="*/ 75615 h 361364"/>
              <a:gd name="connsiteX3" fmla="*/ 409575 w 488871"/>
              <a:gd name="connsiteY3" fmla="*/ 11320 h 361364"/>
              <a:gd name="connsiteX4" fmla="*/ 328612 w 488871"/>
              <a:gd name="connsiteY4" fmla="*/ 6558 h 361364"/>
              <a:gd name="connsiteX5" fmla="*/ 264319 w 488871"/>
              <a:gd name="connsiteY5" fmla="*/ 75614 h 361364"/>
              <a:gd name="connsiteX6" fmla="*/ 0 w 488871"/>
              <a:gd name="connsiteY6" fmla="*/ 361364 h 361364"/>
              <a:gd name="connsiteX0" fmla="*/ 433387 w 488871"/>
              <a:gd name="connsiteY0" fmla="*/ 228014 h 361364"/>
              <a:gd name="connsiteX1" fmla="*/ 473869 w 488871"/>
              <a:gd name="connsiteY1" fmla="*/ 161339 h 361364"/>
              <a:gd name="connsiteX2" fmla="*/ 488156 w 488871"/>
              <a:gd name="connsiteY2" fmla="*/ 75615 h 361364"/>
              <a:gd name="connsiteX3" fmla="*/ 409575 w 488871"/>
              <a:gd name="connsiteY3" fmla="*/ 11320 h 361364"/>
              <a:gd name="connsiteX4" fmla="*/ 328612 w 488871"/>
              <a:gd name="connsiteY4" fmla="*/ 6558 h 361364"/>
              <a:gd name="connsiteX5" fmla="*/ 0 w 488871"/>
              <a:gd name="connsiteY5" fmla="*/ 361364 h 361364"/>
              <a:gd name="connsiteX0" fmla="*/ 433387 w 488871"/>
              <a:gd name="connsiteY0" fmla="*/ 230773 h 364123"/>
              <a:gd name="connsiteX1" fmla="*/ 473869 w 488871"/>
              <a:gd name="connsiteY1" fmla="*/ 164098 h 364123"/>
              <a:gd name="connsiteX2" fmla="*/ 488156 w 488871"/>
              <a:gd name="connsiteY2" fmla="*/ 78374 h 364123"/>
              <a:gd name="connsiteX3" fmla="*/ 409575 w 488871"/>
              <a:gd name="connsiteY3" fmla="*/ 14079 h 364123"/>
              <a:gd name="connsiteX4" fmla="*/ 328612 w 488871"/>
              <a:gd name="connsiteY4" fmla="*/ 9317 h 364123"/>
              <a:gd name="connsiteX5" fmla="*/ 0 w 488871"/>
              <a:gd name="connsiteY5" fmla="*/ 364123 h 364123"/>
              <a:gd name="connsiteX0" fmla="*/ 433387 w 488871"/>
              <a:gd name="connsiteY0" fmla="*/ 228152 h 361502"/>
              <a:gd name="connsiteX1" fmla="*/ 473869 w 488871"/>
              <a:gd name="connsiteY1" fmla="*/ 161477 h 361502"/>
              <a:gd name="connsiteX2" fmla="*/ 488156 w 488871"/>
              <a:gd name="connsiteY2" fmla="*/ 75753 h 361502"/>
              <a:gd name="connsiteX3" fmla="*/ 409575 w 488871"/>
              <a:gd name="connsiteY3" fmla="*/ 11458 h 361502"/>
              <a:gd name="connsiteX4" fmla="*/ 328612 w 488871"/>
              <a:gd name="connsiteY4" fmla="*/ 13839 h 361502"/>
              <a:gd name="connsiteX5" fmla="*/ 0 w 488871"/>
              <a:gd name="connsiteY5" fmla="*/ 361502 h 361502"/>
              <a:gd name="connsiteX0" fmla="*/ 433387 w 488871"/>
              <a:gd name="connsiteY0" fmla="*/ 230924 h 364274"/>
              <a:gd name="connsiteX1" fmla="*/ 473869 w 488871"/>
              <a:gd name="connsiteY1" fmla="*/ 164249 h 364274"/>
              <a:gd name="connsiteX2" fmla="*/ 488156 w 488871"/>
              <a:gd name="connsiteY2" fmla="*/ 78525 h 364274"/>
              <a:gd name="connsiteX3" fmla="*/ 409575 w 488871"/>
              <a:gd name="connsiteY3" fmla="*/ 14230 h 364274"/>
              <a:gd name="connsiteX4" fmla="*/ 328612 w 488871"/>
              <a:gd name="connsiteY4" fmla="*/ 16611 h 364274"/>
              <a:gd name="connsiteX5" fmla="*/ 0 w 488871"/>
              <a:gd name="connsiteY5" fmla="*/ 364274 h 364274"/>
              <a:gd name="connsiteX0" fmla="*/ 433387 w 488871"/>
              <a:gd name="connsiteY0" fmla="*/ 228784 h 362134"/>
              <a:gd name="connsiteX1" fmla="*/ 473869 w 488871"/>
              <a:gd name="connsiteY1" fmla="*/ 162109 h 362134"/>
              <a:gd name="connsiteX2" fmla="*/ 488156 w 488871"/>
              <a:gd name="connsiteY2" fmla="*/ 76385 h 362134"/>
              <a:gd name="connsiteX3" fmla="*/ 409575 w 488871"/>
              <a:gd name="connsiteY3" fmla="*/ 12090 h 362134"/>
              <a:gd name="connsiteX4" fmla="*/ 328612 w 488871"/>
              <a:gd name="connsiteY4" fmla="*/ 14471 h 362134"/>
              <a:gd name="connsiteX5" fmla="*/ 0 w 488871"/>
              <a:gd name="connsiteY5" fmla="*/ 362134 h 362134"/>
              <a:gd name="connsiteX0" fmla="*/ 433387 w 488871"/>
              <a:gd name="connsiteY0" fmla="*/ 232774 h 366124"/>
              <a:gd name="connsiteX1" fmla="*/ 473869 w 488871"/>
              <a:gd name="connsiteY1" fmla="*/ 166099 h 366124"/>
              <a:gd name="connsiteX2" fmla="*/ 488156 w 488871"/>
              <a:gd name="connsiteY2" fmla="*/ 80375 h 366124"/>
              <a:gd name="connsiteX3" fmla="*/ 409575 w 488871"/>
              <a:gd name="connsiteY3" fmla="*/ 16080 h 366124"/>
              <a:gd name="connsiteX4" fmla="*/ 328612 w 488871"/>
              <a:gd name="connsiteY4" fmla="*/ 8936 h 366124"/>
              <a:gd name="connsiteX5" fmla="*/ 0 w 488871"/>
              <a:gd name="connsiteY5" fmla="*/ 366124 h 366124"/>
              <a:gd name="connsiteX0" fmla="*/ 433387 w 493098"/>
              <a:gd name="connsiteY0" fmla="*/ 232774 h 366124"/>
              <a:gd name="connsiteX1" fmla="*/ 473869 w 493098"/>
              <a:gd name="connsiteY1" fmla="*/ 166099 h 366124"/>
              <a:gd name="connsiteX2" fmla="*/ 488156 w 493098"/>
              <a:gd name="connsiteY2" fmla="*/ 80375 h 366124"/>
              <a:gd name="connsiteX3" fmla="*/ 409575 w 493098"/>
              <a:gd name="connsiteY3" fmla="*/ 16080 h 366124"/>
              <a:gd name="connsiteX4" fmla="*/ 328612 w 493098"/>
              <a:gd name="connsiteY4" fmla="*/ 8936 h 366124"/>
              <a:gd name="connsiteX5" fmla="*/ 0 w 493098"/>
              <a:gd name="connsiteY5" fmla="*/ 366124 h 366124"/>
              <a:gd name="connsiteX0" fmla="*/ 433387 w 500558"/>
              <a:gd name="connsiteY0" fmla="*/ 232774 h 366124"/>
              <a:gd name="connsiteX1" fmla="*/ 490538 w 500558"/>
              <a:gd name="connsiteY1" fmla="*/ 168480 h 366124"/>
              <a:gd name="connsiteX2" fmla="*/ 488156 w 500558"/>
              <a:gd name="connsiteY2" fmla="*/ 80375 h 366124"/>
              <a:gd name="connsiteX3" fmla="*/ 409575 w 500558"/>
              <a:gd name="connsiteY3" fmla="*/ 16080 h 366124"/>
              <a:gd name="connsiteX4" fmla="*/ 328612 w 500558"/>
              <a:gd name="connsiteY4" fmla="*/ 8936 h 366124"/>
              <a:gd name="connsiteX5" fmla="*/ 0 w 500558"/>
              <a:gd name="connsiteY5" fmla="*/ 366124 h 366124"/>
              <a:gd name="connsiteX0" fmla="*/ 433387 w 500558"/>
              <a:gd name="connsiteY0" fmla="*/ 232774 h 366124"/>
              <a:gd name="connsiteX1" fmla="*/ 490538 w 500558"/>
              <a:gd name="connsiteY1" fmla="*/ 168480 h 366124"/>
              <a:gd name="connsiteX2" fmla="*/ 488156 w 500558"/>
              <a:gd name="connsiteY2" fmla="*/ 80375 h 366124"/>
              <a:gd name="connsiteX3" fmla="*/ 409575 w 500558"/>
              <a:gd name="connsiteY3" fmla="*/ 16080 h 366124"/>
              <a:gd name="connsiteX4" fmla="*/ 328612 w 500558"/>
              <a:gd name="connsiteY4" fmla="*/ 8936 h 366124"/>
              <a:gd name="connsiteX5" fmla="*/ 0 w 500558"/>
              <a:gd name="connsiteY5" fmla="*/ 366124 h 366124"/>
              <a:gd name="connsiteX0" fmla="*/ 433387 w 505426"/>
              <a:gd name="connsiteY0" fmla="*/ 232774 h 366124"/>
              <a:gd name="connsiteX1" fmla="*/ 490538 w 505426"/>
              <a:gd name="connsiteY1" fmla="*/ 168480 h 366124"/>
              <a:gd name="connsiteX2" fmla="*/ 488156 w 505426"/>
              <a:gd name="connsiteY2" fmla="*/ 80375 h 366124"/>
              <a:gd name="connsiteX3" fmla="*/ 409575 w 505426"/>
              <a:gd name="connsiteY3" fmla="*/ 16080 h 366124"/>
              <a:gd name="connsiteX4" fmla="*/ 328612 w 505426"/>
              <a:gd name="connsiteY4" fmla="*/ 8936 h 366124"/>
              <a:gd name="connsiteX5" fmla="*/ 0 w 505426"/>
              <a:gd name="connsiteY5" fmla="*/ 366124 h 366124"/>
              <a:gd name="connsiteX0" fmla="*/ 433387 w 505426"/>
              <a:gd name="connsiteY0" fmla="*/ 232774 h 366124"/>
              <a:gd name="connsiteX1" fmla="*/ 490538 w 505426"/>
              <a:gd name="connsiteY1" fmla="*/ 168480 h 366124"/>
              <a:gd name="connsiteX2" fmla="*/ 488156 w 505426"/>
              <a:gd name="connsiteY2" fmla="*/ 80375 h 366124"/>
              <a:gd name="connsiteX3" fmla="*/ 409575 w 505426"/>
              <a:gd name="connsiteY3" fmla="*/ 16080 h 366124"/>
              <a:gd name="connsiteX4" fmla="*/ 328612 w 505426"/>
              <a:gd name="connsiteY4" fmla="*/ 8936 h 366124"/>
              <a:gd name="connsiteX5" fmla="*/ 0 w 505426"/>
              <a:gd name="connsiteY5" fmla="*/ 366124 h 366124"/>
              <a:gd name="connsiteX0" fmla="*/ 433387 w 505426"/>
              <a:gd name="connsiteY0" fmla="*/ 232774 h 366124"/>
              <a:gd name="connsiteX1" fmla="*/ 490538 w 505426"/>
              <a:gd name="connsiteY1" fmla="*/ 168480 h 366124"/>
              <a:gd name="connsiteX2" fmla="*/ 488156 w 505426"/>
              <a:gd name="connsiteY2" fmla="*/ 80375 h 366124"/>
              <a:gd name="connsiteX3" fmla="*/ 409575 w 505426"/>
              <a:gd name="connsiteY3" fmla="*/ 16080 h 366124"/>
              <a:gd name="connsiteX4" fmla="*/ 328612 w 505426"/>
              <a:gd name="connsiteY4" fmla="*/ 8936 h 366124"/>
              <a:gd name="connsiteX5" fmla="*/ 0 w 505426"/>
              <a:gd name="connsiteY5" fmla="*/ 366124 h 366124"/>
              <a:gd name="connsiteX0" fmla="*/ 433387 w 503303"/>
              <a:gd name="connsiteY0" fmla="*/ 232774 h 366124"/>
              <a:gd name="connsiteX1" fmla="*/ 485775 w 503303"/>
              <a:gd name="connsiteY1" fmla="*/ 170862 h 366124"/>
              <a:gd name="connsiteX2" fmla="*/ 488156 w 503303"/>
              <a:gd name="connsiteY2" fmla="*/ 80375 h 366124"/>
              <a:gd name="connsiteX3" fmla="*/ 409575 w 503303"/>
              <a:gd name="connsiteY3" fmla="*/ 16080 h 366124"/>
              <a:gd name="connsiteX4" fmla="*/ 328612 w 503303"/>
              <a:gd name="connsiteY4" fmla="*/ 8936 h 366124"/>
              <a:gd name="connsiteX5" fmla="*/ 0 w 503303"/>
              <a:gd name="connsiteY5" fmla="*/ 366124 h 366124"/>
              <a:gd name="connsiteX0" fmla="*/ 433387 w 503303"/>
              <a:gd name="connsiteY0" fmla="*/ 232774 h 366124"/>
              <a:gd name="connsiteX1" fmla="*/ 485775 w 503303"/>
              <a:gd name="connsiteY1" fmla="*/ 170862 h 366124"/>
              <a:gd name="connsiteX2" fmla="*/ 488156 w 503303"/>
              <a:gd name="connsiteY2" fmla="*/ 80375 h 366124"/>
              <a:gd name="connsiteX3" fmla="*/ 409575 w 503303"/>
              <a:gd name="connsiteY3" fmla="*/ 16080 h 366124"/>
              <a:gd name="connsiteX4" fmla="*/ 328612 w 503303"/>
              <a:gd name="connsiteY4" fmla="*/ 8936 h 366124"/>
              <a:gd name="connsiteX5" fmla="*/ 0 w 503303"/>
              <a:gd name="connsiteY5" fmla="*/ 366124 h 366124"/>
              <a:gd name="connsiteX0" fmla="*/ 433387 w 504316"/>
              <a:gd name="connsiteY0" fmla="*/ 232774 h 366124"/>
              <a:gd name="connsiteX1" fmla="*/ 488156 w 504316"/>
              <a:gd name="connsiteY1" fmla="*/ 168480 h 366124"/>
              <a:gd name="connsiteX2" fmla="*/ 488156 w 504316"/>
              <a:gd name="connsiteY2" fmla="*/ 80375 h 366124"/>
              <a:gd name="connsiteX3" fmla="*/ 409575 w 504316"/>
              <a:gd name="connsiteY3" fmla="*/ 16080 h 366124"/>
              <a:gd name="connsiteX4" fmla="*/ 328612 w 504316"/>
              <a:gd name="connsiteY4" fmla="*/ 8936 h 366124"/>
              <a:gd name="connsiteX5" fmla="*/ 0 w 504316"/>
              <a:gd name="connsiteY5" fmla="*/ 366124 h 366124"/>
              <a:gd name="connsiteX0" fmla="*/ 433387 w 504316"/>
              <a:gd name="connsiteY0" fmla="*/ 232774 h 366124"/>
              <a:gd name="connsiteX1" fmla="*/ 488156 w 504316"/>
              <a:gd name="connsiteY1" fmla="*/ 168480 h 366124"/>
              <a:gd name="connsiteX2" fmla="*/ 488156 w 504316"/>
              <a:gd name="connsiteY2" fmla="*/ 80375 h 366124"/>
              <a:gd name="connsiteX3" fmla="*/ 409575 w 504316"/>
              <a:gd name="connsiteY3" fmla="*/ 16080 h 366124"/>
              <a:gd name="connsiteX4" fmla="*/ 328612 w 504316"/>
              <a:gd name="connsiteY4" fmla="*/ 8936 h 366124"/>
              <a:gd name="connsiteX5" fmla="*/ 0 w 504316"/>
              <a:gd name="connsiteY5" fmla="*/ 366124 h 366124"/>
              <a:gd name="connsiteX0" fmla="*/ 433387 w 504316"/>
              <a:gd name="connsiteY0" fmla="*/ 232774 h 366124"/>
              <a:gd name="connsiteX1" fmla="*/ 488156 w 504316"/>
              <a:gd name="connsiteY1" fmla="*/ 168480 h 366124"/>
              <a:gd name="connsiteX2" fmla="*/ 488156 w 504316"/>
              <a:gd name="connsiteY2" fmla="*/ 80375 h 366124"/>
              <a:gd name="connsiteX3" fmla="*/ 409575 w 504316"/>
              <a:gd name="connsiteY3" fmla="*/ 16080 h 366124"/>
              <a:gd name="connsiteX4" fmla="*/ 328612 w 504316"/>
              <a:gd name="connsiteY4" fmla="*/ 8936 h 366124"/>
              <a:gd name="connsiteX5" fmla="*/ 0 w 504316"/>
              <a:gd name="connsiteY5" fmla="*/ 366124 h 366124"/>
              <a:gd name="connsiteX0" fmla="*/ 433387 w 504316"/>
              <a:gd name="connsiteY0" fmla="*/ 233985 h 367335"/>
              <a:gd name="connsiteX1" fmla="*/ 488156 w 504316"/>
              <a:gd name="connsiteY1" fmla="*/ 169691 h 367335"/>
              <a:gd name="connsiteX2" fmla="*/ 488156 w 504316"/>
              <a:gd name="connsiteY2" fmla="*/ 81586 h 367335"/>
              <a:gd name="connsiteX3" fmla="*/ 416719 w 504316"/>
              <a:gd name="connsiteY3" fmla="*/ 14910 h 367335"/>
              <a:gd name="connsiteX4" fmla="*/ 328612 w 504316"/>
              <a:gd name="connsiteY4" fmla="*/ 10147 h 367335"/>
              <a:gd name="connsiteX5" fmla="*/ 0 w 504316"/>
              <a:gd name="connsiteY5" fmla="*/ 367335 h 367335"/>
              <a:gd name="connsiteX0" fmla="*/ 433387 w 504316"/>
              <a:gd name="connsiteY0" fmla="*/ 230545 h 363895"/>
              <a:gd name="connsiteX1" fmla="*/ 488156 w 504316"/>
              <a:gd name="connsiteY1" fmla="*/ 166251 h 363895"/>
              <a:gd name="connsiteX2" fmla="*/ 488156 w 504316"/>
              <a:gd name="connsiteY2" fmla="*/ 78146 h 363895"/>
              <a:gd name="connsiteX3" fmla="*/ 416719 w 504316"/>
              <a:gd name="connsiteY3" fmla="*/ 11470 h 363895"/>
              <a:gd name="connsiteX4" fmla="*/ 328612 w 504316"/>
              <a:gd name="connsiteY4" fmla="*/ 6707 h 363895"/>
              <a:gd name="connsiteX5" fmla="*/ 0 w 504316"/>
              <a:gd name="connsiteY5" fmla="*/ 363895 h 363895"/>
              <a:gd name="connsiteX0" fmla="*/ 433387 w 504316"/>
              <a:gd name="connsiteY0" fmla="*/ 230545 h 363895"/>
              <a:gd name="connsiteX1" fmla="*/ 488156 w 504316"/>
              <a:gd name="connsiteY1" fmla="*/ 166251 h 363895"/>
              <a:gd name="connsiteX2" fmla="*/ 488156 w 504316"/>
              <a:gd name="connsiteY2" fmla="*/ 78146 h 363895"/>
              <a:gd name="connsiteX3" fmla="*/ 416719 w 504316"/>
              <a:gd name="connsiteY3" fmla="*/ 11470 h 363895"/>
              <a:gd name="connsiteX4" fmla="*/ 328612 w 504316"/>
              <a:gd name="connsiteY4" fmla="*/ 6707 h 363895"/>
              <a:gd name="connsiteX5" fmla="*/ 0 w 504316"/>
              <a:gd name="connsiteY5" fmla="*/ 363895 h 363895"/>
              <a:gd name="connsiteX0" fmla="*/ 433387 w 510298"/>
              <a:gd name="connsiteY0" fmla="*/ 230545 h 363895"/>
              <a:gd name="connsiteX1" fmla="*/ 488156 w 510298"/>
              <a:gd name="connsiteY1" fmla="*/ 166251 h 363895"/>
              <a:gd name="connsiteX2" fmla="*/ 497681 w 510298"/>
              <a:gd name="connsiteY2" fmla="*/ 75765 h 363895"/>
              <a:gd name="connsiteX3" fmla="*/ 416719 w 510298"/>
              <a:gd name="connsiteY3" fmla="*/ 11470 h 363895"/>
              <a:gd name="connsiteX4" fmla="*/ 328612 w 510298"/>
              <a:gd name="connsiteY4" fmla="*/ 6707 h 363895"/>
              <a:gd name="connsiteX5" fmla="*/ 0 w 510298"/>
              <a:gd name="connsiteY5" fmla="*/ 363895 h 363895"/>
              <a:gd name="connsiteX0" fmla="*/ 433387 w 510298"/>
              <a:gd name="connsiteY0" fmla="*/ 230545 h 363895"/>
              <a:gd name="connsiteX1" fmla="*/ 488156 w 510298"/>
              <a:gd name="connsiteY1" fmla="*/ 166251 h 363895"/>
              <a:gd name="connsiteX2" fmla="*/ 497681 w 510298"/>
              <a:gd name="connsiteY2" fmla="*/ 75765 h 363895"/>
              <a:gd name="connsiteX3" fmla="*/ 416719 w 510298"/>
              <a:gd name="connsiteY3" fmla="*/ 11470 h 363895"/>
              <a:gd name="connsiteX4" fmla="*/ 328612 w 510298"/>
              <a:gd name="connsiteY4" fmla="*/ 6707 h 363895"/>
              <a:gd name="connsiteX5" fmla="*/ 0 w 510298"/>
              <a:gd name="connsiteY5" fmla="*/ 363895 h 363895"/>
              <a:gd name="connsiteX0" fmla="*/ 433387 w 506113"/>
              <a:gd name="connsiteY0" fmla="*/ 230545 h 363895"/>
              <a:gd name="connsiteX1" fmla="*/ 488156 w 506113"/>
              <a:gd name="connsiteY1" fmla="*/ 166251 h 363895"/>
              <a:gd name="connsiteX2" fmla="*/ 497681 w 506113"/>
              <a:gd name="connsiteY2" fmla="*/ 75765 h 363895"/>
              <a:gd name="connsiteX3" fmla="*/ 416719 w 506113"/>
              <a:gd name="connsiteY3" fmla="*/ 11470 h 363895"/>
              <a:gd name="connsiteX4" fmla="*/ 328612 w 506113"/>
              <a:gd name="connsiteY4" fmla="*/ 6707 h 363895"/>
              <a:gd name="connsiteX5" fmla="*/ 0 w 506113"/>
              <a:gd name="connsiteY5" fmla="*/ 363895 h 363895"/>
              <a:gd name="connsiteX0" fmla="*/ 433387 w 506789"/>
              <a:gd name="connsiteY0" fmla="*/ 230545 h 363895"/>
              <a:gd name="connsiteX1" fmla="*/ 488156 w 506789"/>
              <a:gd name="connsiteY1" fmla="*/ 166251 h 363895"/>
              <a:gd name="connsiteX2" fmla="*/ 497681 w 506789"/>
              <a:gd name="connsiteY2" fmla="*/ 75765 h 363895"/>
              <a:gd name="connsiteX3" fmla="*/ 416719 w 506789"/>
              <a:gd name="connsiteY3" fmla="*/ 11470 h 363895"/>
              <a:gd name="connsiteX4" fmla="*/ 328612 w 506789"/>
              <a:gd name="connsiteY4" fmla="*/ 6707 h 363895"/>
              <a:gd name="connsiteX5" fmla="*/ 0 w 506789"/>
              <a:gd name="connsiteY5" fmla="*/ 363895 h 363895"/>
              <a:gd name="connsiteX0" fmla="*/ 433387 w 506789"/>
              <a:gd name="connsiteY0" fmla="*/ 225516 h 358866"/>
              <a:gd name="connsiteX1" fmla="*/ 488156 w 506789"/>
              <a:gd name="connsiteY1" fmla="*/ 161222 h 358866"/>
              <a:gd name="connsiteX2" fmla="*/ 497681 w 506789"/>
              <a:gd name="connsiteY2" fmla="*/ 70736 h 358866"/>
              <a:gd name="connsiteX3" fmla="*/ 416719 w 506789"/>
              <a:gd name="connsiteY3" fmla="*/ 6441 h 358866"/>
              <a:gd name="connsiteX4" fmla="*/ 311943 w 506789"/>
              <a:gd name="connsiteY4" fmla="*/ 13584 h 358866"/>
              <a:gd name="connsiteX5" fmla="*/ 0 w 506789"/>
              <a:gd name="connsiteY5" fmla="*/ 358866 h 358866"/>
              <a:gd name="connsiteX0" fmla="*/ 433387 w 506789"/>
              <a:gd name="connsiteY0" fmla="*/ 228979 h 362329"/>
              <a:gd name="connsiteX1" fmla="*/ 488156 w 506789"/>
              <a:gd name="connsiteY1" fmla="*/ 164685 h 362329"/>
              <a:gd name="connsiteX2" fmla="*/ 497681 w 506789"/>
              <a:gd name="connsiteY2" fmla="*/ 74199 h 362329"/>
              <a:gd name="connsiteX3" fmla="*/ 416719 w 506789"/>
              <a:gd name="connsiteY3" fmla="*/ 9904 h 362329"/>
              <a:gd name="connsiteX4" fmla="*/ 311943 w 506789"/>
              <a:gd name="connsiteY4" fmla="*/ 17047 h 362329"/>
              <a:gd name="connsiteX5" fmla="*/ 0 w 506789"/>
              <a:gd name="connsiteY5" fmla="*/ 362329 h 362329"/>
              <a:gd name="connsiteX0" fmla="*/ 433387 w 506789"/>
              <a:gd name="connsiteY0" fmla="*/ 231581 h 364931"/>
              <a:gd name="connsiteX1" fmla="*/ 488156 w 506789"/>
              <a:gd name="connsiteY1" fmla="*/ 167287 h 364931"/>
              <a:gd name="connsiteX2" fmla="*/ 497681 w 506789"/>
              <a:gd name="connsiteY2" fmla="*/ 76801 h 364931"/>
              <a:gd name="connsiteX3" fmla="*/ 416719 w 506789"/>
              <a:gd name="connsiteY3" fmla="*/ 12506 h 364931"/>
              <a:gd name="connsiteX4" fmla="*/ 311943 w 506789"/>
              <a:gd name="connsiteY4" fmla="*/ 19649 h 364931"/>
              <a:gd name="connsiteX5" fmla="*/ 0 w 506789"/>
              <a:gd name="connsiteY5" fmla="*/ 364931 h 364931"/>
              <a:gd name="connsiteX0" fmla="*/ 433387 w 506789"/>
              <a:gd name="connsiteY0" fmla="*/ 232789 h 366139"/>
              <a:gd name="connsiteX1" fmla="*/ 488156 w 506789"/>
              <a:gd name="connsiteY1" fmla="*/ 168495 h 366139"/>
              <a:gd name="connsiteX2" fmla="*/ 497681 w 506789"/>
              <a:gd name="connsiteY2" fmla="*/ 78009 h 366139"/>
              <a:gd name="connsiteX3" fmla="*/ 428625 w 506789"/>
              <a:gd name="connsiteY3" fmla="*/ 11333 h 366139"/>
              <a:gd name="connsiteX4" fmla="*/ 311943 w 506789"/>
              <a:gd name="connsiteY4" fmla="*/ 20857 h 366139"/>
              <a:gd name="connsiteX5" fmla="*/ 0 w 506789"/>
              <a:gd name="connsiteY5" fmla="*/ 366139 h 366139"/>
              <a:gd name="connsiteX0" fmla="*/ 433387 w 506789"/>
              <a:gd name="connsiteY0" fmla="*/ 232789 h 366139"/>
              <a:gd name="connsiteX1" fmla="*/ 488156 w 506789"/>
              <a:gd name="connsiteY1" fmla="*/ 168495 h 366139"/>
              <a:gd name="connsiteX2" fmla="*/ 497681 w 506789"/>
              <a:gd name="connsiteY2" fmla="*/ 78009 h 366139"/>
              <a:gd name="connsiteX3" fmla="*/ 428625 w 506789"/>
              <a:gd name="connsiteY3" fmla="*/ 11333 h 366139"/>
              <a:gd name="connsiteX4" fmla="*/ 311943 w 506789"/>
              <a:gd name="connsiteY4" fmla="*/ 20857 h 366139"/>
              <a:gd name="connsiteX5" fmla="*/ 0 w 506789"/>
              <a:gd name="connsiteY5" fmla="*/ 366139 h 366139"/>
              <a:gd name="connsiteX0" fmla="*/ 433387 w 506789"/>
              <a:gd name="connsiteY0" fmla="*/ 233724 h 367074"/>
              <a:gd name="connsiteX1" fmla="*/ 488156 w 506789"/>
              <a:gd name="connsiteY1" fmla="*/ 169430 h 367074"/>
              <a:gd name="connsiteX2" fmla="*/ 497681 w 506789"/>
              <a:gd name="connsiteY2" fmla="*/ 78944 h 367074"/>
              <a:gd name="connsiteX3" fmla="*/ 428625 w 506789"/>
              <a:gd name="connsiteY3" fmla="*/ 12268 h 367074"/>
              <a:gd name="connsiteX4" fmla="*/ 311943 w 506789"/>
              <a:gd name="connsiteY4" fmla="*/ 21792 h 367074"/>
              <a:gd name="connsiteX5" fmla="*/ 0 w 506789"/>
              <a:gd name="connsiteY5" fmla="*/ 367074 h 367074"/>
              <a:gd name="connsiteX0" fmla="*/ 433387 w 506789"/>
              <a:gd name="connsiteY0" fmla="*/ 230677 h 364027"/>
              <a:gd name="connsiteX1" fmla="*/ 488156 w 506789"/>
              <a:gd name="connsiteY1" fmla="*/ 166383 h 364027"/>
              <a:gd name="connsiteX2" fmla="*/ 497681 w 506789"/>
              <a:gd name="connsiteY2" fmla="*/ 75897 h 364027"/>
              <a:gd name="connsiteX3" fmla="*/ 428625 w 506789"/>
              <a:gd name="connsiteY3" fmla="*/ 9221 h 364027"/>
              <a:gd name="connsiteX4" fmla="*/ 311943 w 506789"/>
              <a:gd name="connsiteY4" fmla="*/ 18745 h 364027"/>
              <a:gd name="connsiteX5" fmla="*/ 0 w 506789"/>
              <a:gd name="connsiteY5" fmla="*/ 364027 h 364027"/>
              <a:gd name="connsiteX0" fmla="*/ 433387 w 506789"/>
              <a:gd name="connsiteY0" fmla="*/ 230677 h 364027"/>
              <a:gd name="connsiteX1" fmla="*/ 488156 w 506789"/>
              <a:gd name="connsiteY1" fmla="*/ 166383 h 364027"/>
              <a:gd name="connsiteX2" fmla="*/ 497681 w 506789"/>
              <a:gd name="connsiteY2" fmla="*/ 75897 h 364027"/>
              <a:gd name="connsiteX3" fmla="*/ 419100 w 506789"/>
              <a:gd name="connsiteY3" fmla="*/ 9221 h 364027"/>
              <a:gd name="connsiteX4" fmla="*/ 311943 w 506789"/>
              <a:gd name="connsiteY4" fmla="*/ 18745 h 364027"/>
              <a:gd name="connsiteX5" fmla="*/ 0 w 506789"/>
              <a:gd name="connsiteY5" fmla="*/ 364027 h 36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89" h="364027">
                <a:moveTo>
                  <a:pt x="433387" y="230677"/>
                </a:moveTo>
                <a:cubicBezTo>
                  <a:pt x="450850" y="210040"/>
                  <a:pt x="458787" y="203689"/>
                  <a:pt x="488156" y="166383"/>
                </a:cubicBezTo>
                <a:cubicBezTo>
                  <a:pt x="508793" y="115583"/>
                  <a:pt x="512763" y="117171"/>
                  <a:pt x="497681" y="75897"/>
                </a:cubicBezTo>
                <a:cubicBezTo>
                  <a:pt x="459581" y="30652"/>
                  <a:pt x="473868" y="42559"/>
                  <a:pt x="419100" y="9221"/>
                </a:cubicBezTo>
                <a:cubicBezTo>
                  <a:pt x="354013" y="-6652"/>
                  <a:pt x="353218" y="-1099"/>
                  <a:pt x="311943" y="18745"/>
                </a:cubicBezTo>
                <a:cubicBezTo>
                  <a:pt x="243681" y="77086"/>
                  <a:pt x="68461" y="290109"/>
                  <a:pt x="0" y="364027"/>
                </a:cubicBezTo>
              </a:path>
            </a:pathLst>
          </a:custGeom>
          <a:noFill/>
          <a:ln w="9525">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15" idx="2"/>
          </p:cNvCxnSpPr>
          <p:nvPr/>
        </p:nvCxnSpPr>
        <p:spPr>
          <a:xfrm flipH="1">
            <a:off x="1641939" y="2661605"/>
            <a:ext cx="1479133" cy="1108096"/>
          </a:xfrm>
          <a:prstGeom prst="line">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a:off x="428205" y="1882636"/>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Isosceles Triangle 22"/>
          <p:cNvSpPr/>
          <p:nvPr/>
        </p:nvSpPr>
        <p:spPr>
          <a:xfrm>
            <a:off x="561048" y="3218042"/>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7"/>
          <p:cNvGrpSpPr/>
          <p:nvPr/>
        </p:nvGrpSpPr>
        <p:grpSpPr>
          <a:xfrm>
            <a:off x="1466416" y="3777679"/>
            <a:ext cx="163512" cy="155575"/>
            <a:chOff x="4157663" y="1630363"/>
            <a:chExt cx="163512" cy="155575"/>
          </a:xfrm>
        </p:grpSpPr>
        <p:sp>
          <p:nvSpPr>
            <p:cNvPr id="26" name="Flowchart: Extract 25"/>
            <p:cNvSpPr/>
            <p:nvPr/>
          </p:nvSpPr>
          <p:spPr>
            <a:xfrm rot="10800000">
              <a:off x="4162425" y="1652588"/>
              <a:ext cx="150813" cy="127000"/>
            </a:xfrm>
            <a:prstGeom prst="flowChartExtra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4210050" y="1739900"/>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rot="3370614">
              <a:off x="4269582" y="1635919"/>
              <a:ext cx="5715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rot="18192003">
              <a:off x="4152900" y="1635126"/>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1" name="Straight Arrow Connector 10"/>
          <p:cNvCxnSpPr/>
          <p:nvPr/>
        </p:nvCxnSpPr>
        <p:spPr>
          <a:xfrm flipH="1">
            <a:off x="729168" y="3295037"/>
            <a:ext cx="1560414" cy="0"/>
          </a:xfrm>
          <a:prstGeom prst="straightConnector1">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278894" y="2615093"/>
            <a:ext cx="1871122" cy="1"/>
          </a:xfrm>
          <a:prstGeom prst="straightConnector1">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a:off x="1136962" y="2542383"/>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US"/>
          </a:p>
        </p:txBody>
      </p:sp>
      <p:sp>
        <p:nvSpPr>
          <p:cNvPr id="33" name="Freeform 32"/>
          <p:cNvSpPr/>
          <p:nvPr/>
        </p:nvSpPr>
        <p:spPr>
          <a:xfrm>
            <a:off x="1659778" y="3714646"/>
            <a:ext cx="1181616" cy="412260"/>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591868 w 914400"/>
              <a:gd name="connsiteY13" fmla="*/ 630305 h 1118678"/>
              <a:gd name="connsiteX14" fmla="*/ 712144 w 914400"/>
              <a:gd name="connsiteY14" fmla="*/ 0 h 1118678"/>
              <a:gd name="connsiteX15" fmla="*/ 540327 w 914400"/>
              <a:gd name="connsiteY15" fmla="*/ 630305 h 1118678"/>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642297 w 914400"/>
              <a:gd name="connsiteY13" fmla="*/ 630305 h 1118678"/>
              <a:gd name="connsiteX14" fmla="*/ 712144 w 914400"/>
              <a:gd name="connsiteY14" fmla="*/ 0 h 1118678"/>
              <a:gd name="connsiteX15" fmla="*/ 540327 w 914400"/>
              <a:gd name="connsiteY15" fmla="*/ 630305 h 1118678"/>
              <a:gd name="connsiteX0" fmla="*/ 541865 w 915938"/>
              <a:gd name="connsiteY0" fmla="*/ 630305 h 1118678"/>
              <a:gd name="connsiteX1" fmla="*/ 67780 w 915938"/>
              <a:gd name="connsiteY1" fmla="*/ 630305 h 1118678"/>
              <a:gd name="connsiteX2" fmla="*/ 21957 w 915938"/>
              <a:gd name="connsiteY2" fmla="*/ 644476 h 1118678"/>
              <a:gd name="connsiteX3" fmla="*/ 1538 w 915938"/>
              <a:gd name="connsiteY3" fmla="*/ 692651 h 1118678"/>
              <a:gd name="connsiteX4" fmla="*/ 1654 w 915938"/>
              <a:gd name="connsiteY4" fmla="*/ 878859 h 1118678"/>
              <a:gd name="connsiteX5" fmla="*/ 3269 w 915938"/>
              <a:gd name="connsiteY5" fmla="*/ 1070620 h 1118678"/>
              <a:gd name="connsiteX6" fmla="*/ 29482 w 915938"/>
              <a:gd name="connsiteY6" fmla="*/ 1111376 h 1118678"/>
              <a:gd name="connsiteX7" fmla="*/ 74274 w 915938"/>
              <a:gd name="connsiteY7" fmla="*/ 1118678 h 1118678"/>
              <a:gd name="connsiteX8" fmla="*/ 863983 w 915938"/>
              <a:gd name="connsiteY8" fmla="*/ 1118678 h 1118678"/>
              <a:gd name="connsiteX9" fmla="*/ 903400 w 915938"/>
              <a:gd name="connsiteY9" fmla="*/ 1101852 h 1118678"/>
              <a:gd name="connsiteX10" fmla="*/ 915938 w 915938"/>
              <a:gd name="connsiteY10" fmla="*/ 1068501 h 1118678"/>
              <a:gd name="connsiteX11" fmla="*/ 915938 w 915938"/>
              <a:gd name="connsiteY11" fmla="*/ 692224 h 1118678"/>
              <a:gd name="connsiteX12" fmla="*/ 901783 w 915938"/>
              <a:gd name="connsiteY12" fmla="*/ 646500 h 1118678"/>
              <a:gd name="connsiteX13" fmla="*/ 871982 w 915938"/>
              <a:gd name="connsiteY13" fmla="*/ 630306 h 1118678"/>
              <a:gd name="connsiteX14" fmla="*/ 643835 w 915938"/>
              <a:gd name="connsiteY14" fmla="*/ 630305 h 1118678"/>
              <a:gd name="connsiteX15" fmla="*/ 713682 w 915938"/>
              <a:gd name="connsiteY15" fmla="*/ 0 h 1118678"/>
              <a:gd name="connsiteX16" fmla="*/ 541865 w 915938"/>
              <a:gd name="connsiteY16" fmla="*/ 630305 h 1118678"/>
              <a:gd name="connsiteX0" fmla="*/ 755678 w 1129751"/>
              <a:gd name="connsiteY0" fmla="*/ 630305 h 1118678"/>
              <a:gd name="connsiteX1" fmla="*/ 281593 w 1129751"/>
              <a:gd name="connsiteY1" fmla="*/ 630305 h 1118678"/>
              <a:gd name="connsiteX2" fmla="*/ 235770 w 1129751"/>
              <a:gd name="connsiteY2" fmla="*/ 644476 h 1118678"/>
              <a:gd name="connsiteX3" fmla="*/ 215351 w 1129751"/>
              <a:gd name="connsiteY3" fmla="*/ 692651 h 1118678"/>
              <a:gd name="connsiteX4" fmla="*/ 0 w 1129751"/>
              <a:gd name="connsiteY4" fmla="*/ 860374 h 1118678"/>
              <a:gd name="connsiteX5" fmla="*/ 217082 w 1129751"/>
              <a:gd name="connsiteY5" fmla="*/ 1070620 h 1118678"/>
              <a:gd name="connsiteX6" fmla="*/ 243295 w 1129751"/>
              <a:gd name="connsiteY6" fmla="*/ 1111376 h 1118678"/>
              <a:gd name="connsiteX7" fmla="*/ 288087 w 1129751"/>
              <a:gd name="connsiteY7" fmla="*/ 1118678 h 1118678"/>
              <a:gd name="connsiteX8" fmla="*/ 1077796 w 1129751"/>
              <a:gd name="connsiteY8" fmla="*/ 1118678 h 1118678"/>
              <a:gd name="connsiteX9" fmla="*/ 1117213 w 1129751"/>
              <a:gd name="connsiteY9" fmla="*/ 1101852 h 1118678"/>
              <a:gd name="connsiteX10" fmla="*/ 1129751 w 1129751"/>
              <a:gd name="connsiteY10" fmla="*/ 1068501 h 1118678"/>
              <a:gd name="connsiteX11" fmla="*/ 1129751 w 1129751"/>
              <a:gd name="connsiteY11" fmla="*/ 692224 h 1118678"/>
              <a:gd name="connsiteX12" fmla="*/ 1115596 w 1129751"/>
              <a:gd name="connsiteY12" fmla="*/ 646500 h 1118678"/>
              <a:gd name="connsiteX13" fmla="*/ 1085795 w 1129751"/>
              <a:gd name="connsiteY13" fmla="*/ 630306 h 1118678"/>
              <a:gd name="connsiteX14" fmla="*/ 857648 w 1129751"/>
              <a:gd name="connsiteY14" fmla="*/ 630305 h 1118678"/>
              <a:gd name="connsiteX15" fmla="*/ 927495 w 1129751"/>
              <a:gd name="connsiteY15" fmla="*/ 0 h 1118678"/>
              <a:gd name="connsiteX16" fmla="*/ 755678 w 1129751"/>
              <a:gd name="connsiteY16" fmla="*/ 630305 h 1118678"/>
              <a:gd name="connsiteX0" fmla="*/ 755678 w 1129751"/>
              <a:gd name="connsiteY0" fmla="*/ 0 h 488373"/>
              <a:gd name="connsiteX1" fmla="*/ 281593 w 1129751"/>
              <a:gd name="connsiteY1" fmla="*/ 0 h 488373"/>
              <a:gd name="connsiteX2" fmla="*/ 235770 w 1129751"/>
              <a:gd name="connsiteY2" fmla="*/ 14171 h 488373"/>
              <a:gd name="connsiteX3" fmla="*/ 215351 w 1129751"/>
              <a:gd name="connsiteY3" fmla="*/ 62346 h 488373"/>
              <a:gd name="connsiteX4" fmla="*/ 0 w 1129751"/>
              <a:gd name="connsiteY4" fmla="*/ 230069 h 488373"/>
              <a:gd name="connsiteX5" fmla="*/ 217082 w 1129751"/>
              <a:gd name="connsiteY5" fmla="*/ 440315 h 488373"/>
              <a:gd name="connsiteX6" fmla="*/ 243295 w 1129751"/>
              <a:gd name="connsiteY6" fmla="*/ 481071 h 488373"/>
              <a:gd name="connsiteX7" fmla="*/ 288087 w 1129751"/>
              <a:gd name="connsiteY7" fmla="*/ 488373 h 488373"/>
              <a:gd name="connsiteX8" fmla="*/ 1077796 w 1129751"/>
              <a:gd name="connsiteY8" fmla="*/ 488373 h 488373"/>
              <a:gd name="connsiteX9" fmla="*/ 1117213 w 1129751"/>
              <a:gd name="connsiteY9" fmla="*/ 471547 h 488373"/>
              <a:gd name="connsiteX10" fmla="*/ 1129751 w 1129751"/>
              <a:gd name="connsiteY10" fmla="*/ 438196 h 488373"/>
              <a:gd name="connsiteX11" fmla="*/ 1129751 w 1129751"/>
              <a:gd name="connsiteY11" fmla="*/ 61919 h 488373"/>
              <a:gd name="connsiteX12" fmla="*/ 1115596 w 1129751"/>
              <a:gd name="connsiteY12" fmla="*/ 16195 h 488373"/>
              <a:gd name="connsiteX13" fmla="*/ 1085795 w 1129751"/>
              <a:gd name="connsiteY13" fmla="*/ 1 h 488373"/>
              <a:gd name="connsiteX14" fmla="*/ 857648 w 1129751"/>
              <a:gd name="connsiteY14" fmla="*/ 0 h 488373"/>
              <a:gd name="connsiteX15" fmla="*/ 755678 w 1129751"/>
              <a:gd name="connsiteY15" fmla="*/ 0 h 488373"/>
              <a:gd name="connsiteX0" fmla="*/ 756979 w 1131052"/>
              <a:gd name="connsiteY0" fmla="*/ 0 h 488373"/>
              <a:gd name="connsiteX1" fmla="*/ 282894 w 1131052"/>
              <a:gd name="connsiteY1" fmla="*/ 0 h 488373"/>
              <a:gd name="connsiteX2" fmla="*/ 237071 w 1131052"/>
              <a:gd name="connsiteY2" fmla="*/ 14171 h 488373"/>
              <a:gd name="connsiteX3" fmla="*/ 216652 w 1131052"/>
              <a:gd name="connsiteY3" fmla="*/ 62346 h 488373"/>
              <a:gd name="connsiteX4" fmla="*/ 131959 w 1131052"/>
              <a:gd name="connsiteY4" fmla="*/ 121802 h 488373"/>
              <a:gd name="connsiteX5" fmla="*/ 1301 w 1131052"/>
              <a:gd name="connsiteY5" fmla="*/ 230069 h 488373"/>
              <a:gd name="connsiteX6" fmla="*/ 218383 w 1131052"/>
              <a:gd name="connsiteY6" fmla="*/ 440315 h 488373"/>
              <a:gd name="connsiteX7" fmla="*/ 244596 w 1131052"/>
              <a:gd name="connsiteY7" fmla="*/ 481071 h 488373"/>
              <a:gd name="connsiteX8" fmla="*/ 289388 w 1131052"/>
              <a:gd name="connsiteY8" fmla="*/ 488373 h 488373"/>
              <a:gd name="connsiteX9" fmla="*/ 1079097 w 1131052"/>
              <a:gd name="connsiteY9" fmla="*/ 488373 h 488373"/>
              <a:gd name="connsiteX10" fmla="*/ 1118514 w 1131052"/>
              <a:gd name="connsiteY10" fmla="*/ 471547 h 488373"/>
              <a:gd name="connsiteX11" fmla="*/ 1131052 w 1131052"/>
              <a:gd name="connsiteY11" fmla="*/ 438196 h 488373"/>
              <a:gd name="connsiteX12" fmla="*/ 1131052 w 1131052"/>
              <a:gd name="connsiteY12" fmla="*/ 61919 h 488373"/>
              <a:gd name="connsiteX13" fmla="*/ 1116897 w 1131052"/>
              <a:gd name="connsiteY13" fmla="*/ 16195 h 488373"/>
              <a:gd name="connsiteX14" fmla="*/ 1087096 w 1131052"/>
              <a:gd name="connsiteY14" fmla="*/ 1 h 488373"/>
              <a:gd name="connsiteX15" fmla="*/ 858949 w 1131052"/>
              <a:gd name="connsiteY15" fmla="*/ 0 h 488373"/>
              <a:gd name="connsiteX16" fmla="*/ 756979 w 1131052"/>
              <a:gd name="connsiteY16" fmla="*/ 0 h 488373"/>
              <a:gd name="connsiteX0" fmla="*/ 756548 w 1130621"/>
              <a:gd name="connsiteY0" fmla="*/ 0 h 488373"/>
              <a:gd name="connsiteX1" fmla="*/ 282463 w 1130621"/>
              <a:gd name="connsiteY1" fmla="*/ 0 h 488373"/>
              <a:gd name="connsiteX2" fmla="*/ 236640 w 1130621"/>
              <a:gd name="connsiteY2" fmla="*/ 14171 h 488373"/>
              <a:gd name="connsiteX3" fmla="*/ 216221 w 1130621"/>
              <a:gd name="connsiteY3" fmla="*/ 62346 h 488373"/>
              <a:gd name="connsiteX4" fmla="*/ 191125 w 1130621"/>
              <a:gd name="connsiteY4" fmla="*/ 179896 h 488373"/>
              <a:gd name="connsiteX5" fmla="*/ 870 w 1130621"/>
              <a:gd name="connsiteY5" fmla="*/ 230069 h 488373"/>
              <a:gd name="connsiteX6" fmla="*/ 217952 w 1130621"/>
              <a:gd name="connsiteY6" fmla="*/ 440315 h 488373"/>
              <a:gd name="connsiteX7" fmla="*/ 244165 w 1130621"/>
              <a:gd name="connsiteY7" fmla="*/ 481071 h 488373"/>
              <a:gd name="connsiteX8" fmla="*/ 288957 w 1130621"/>
              <a:gd name="connsiteY8" fmla="*/ 488373 h 488373"/>
              <a:gd name="connsiteX9" fmla="*/ 1078666 w 1130621"/>
              <a:gd name="connsiteY9" fmla="*/ 488373 h 488373"/>
              <a:gd name="connsiteX10" fmla="*/ 1118083 w 1130621"/>
              <a:gd name="connsiteY10" fmla="*/ 471547 h 488373"/>
              <a:gd name="connsiteX11" fmla="*/ 1130621 w 1130621"/>
              <a:gd name="connsiteY11" fmla="*/ 438196 h 488373"/>
              <a:gd name="connsiteX12" fmla="*/ 1130621 w 1130621"/>
              <a:gd name="connsiteY12" fmla="*/ 61919 h 488373"/>
              <a:gd name="connsiteX13" fmla="*/ 1116466 w 1130621"/>
              <a:gd name="connsiteY13" fmla="*/ 16195 h 488373"/>
              <a:gd name="connsiteX14" fmla="*/ 1086665 w 1130621"/>
              <a:gd name="connsiteY14" fmla="*/ 1 h 488373"/>
              <a:gd name="connsiteX15" fmla="*/ 858518 w 1130621"/>
              <a:gd name="connsiteY15" fmla="*/ 0 h 488373"/>
              <a:gd name="connsiteX16" fmla="*/ 756548 w 1130621"/>
              <a:gd name="connsiteY16" fmla="*/ 0 h 488373"/>
              <a:gd name="connsiteX0" fmla="*/ 756548 w 1130621"/>
              <a:gd name="connsiteY0" fmla="*/ 0 h 488373"/>
              <a:gd name="connsiteX1" fmla="*/ 282463 w 1130621"/>
              <a:gd name="connsiteY1" fmla="*/ 0 h 488373"/>
              <a:gd name="connsiteX2" fmla="*/ 236640 w 1130621"/>
              <a:gd name="connsiteY2" fmla="*/ 14171 h 488373"/>
              <a:gd name="connsiteX3" fmla="*/ 216221 w 1130621"/>
              <a:gd name="connsiteY3" fmla="*/ 62346 h 488373"/>
              <a:gd name="connsiteX4" fmla="*/ 191125 w 1130621"/>
              <a:gd name="connsiteY4" fmla="*/ 179896 h 488373"/>
              <a:gd name="connsiteX5" fmla="*/ 870 w 1130621"/>
              <a:gd name="connsiteY5" fmla="*/ 230069 h 488373"/>
              <a:gd name="connsiteX6" fmla="*/ 217952 w 1130621"/>
              <a:gd name="connsiteY6" fmla="*/ 440315 h 488373"/>
              <a:gd name="connsiteX7" fmla="*/ 244165 w 1130621"/>
              <a:gd name="connsiteY7" fmla="*/ 481071 h 488373"/>
              <a:gd name="connsiteX8" fmla="*/ 288957 w 1130621"/>
              <a:gd name="connsiteY8" fmla="*/ 488373 h 488373"/>
              <a:gd name="connsiteX9" fmla="*/ 1078666 w 1130621"/>
              <a:gd name="connsiteY9" fmla="*/ 488373 h 488373"/>
              <a:gd name="connsiteX10" fmla="*/ 1118083 w 1130621"/>
              <a:gd name="connsiteY10" fmla="*/ 471547 h 488373"/>
              <a:gd name="connsiteX11" fmla="*/ 1130621 w 1130621"/>
              <a:gd name="connsiteY11" fmla="*/ 438196 h 488373"/>
              <a:gd name="connsiteX12" fmla="*/ 1130621 w 1130621"/>
              <a:gd name="connsiteY12" fmla="*/ 61919 h 488373"/>
              <a:gd name="connsiteX13" fmla="*/ 1116466 w 1130621"/>
              <a:gd name="connsiteY13" fmla="*/ 16195 h 488373"/>
              <a:gd name="connsiteX14" fmla="*/ 1086665 w 1130621"/>
              <a:gd name="connsiteY14" fmla="*/ 1 h 488373"/>
              <a:gd name="connsiteX15" fmla="*/ 858518 w 1130621"/>
              <a:gd name="connsiteY15" fmla="*/ 0 h 488373"/>
              <a:gd name="connsiteX16" fmla="*/ 756548 w 1130621"/>
              <a:gd name="connsiteY16" fmla="*/ 0 h 488373"/>
              <a:gd name="connsiteX0" fmla="*/ 756801 w 1130874"/>
              <a:gd name="connsiteY0" fmla="*/ 0 h 488373"/>
              <a:gd name="connsiteX1" fmla="*/ 282716 w 1130874"/>
              <a:gd name="connsiteY1" fmla="*/ 0 h 488373"/>
              <a:gd name="connsiteX2" fmla="*/ 236893 w 1130874"/>
              <a:gd name="connsiteY2" fmla="*/ 14171 h 488373"/>
              <a:gd name="connsiteX3" fmla="*/ 216474 w 1130874"/>
              <a:gd name="connsiteY3" fmla="*/ 62346 h 488373"/>
              <a:gd name="connsiteX4" fmla="*/ 191378 w 1130874"/>
              <a:gd name="connsiteY4" fmla="*/ 179896 h 488373"/>
              <a:gd name="connsiteX5" fmla="*/ 1123 w 1130874"/>
              <a:gd name="connsiteY5" fmla="*/ 230069 h 488373"/>
              <a:gd name="connsiteX6" fmla="*/ 218205 w 1130874"/>
              <a:gd name="connsiteY6" fmla="*/ 440315 h 488373"/>
              <a:gd name="connsiteX7" fmla="*/ 244418 w 1130874"/>
              <a:gd name="connsiteY7" fmla="*/ 481071 h 488373"/>
              <a:gd name="connsiteX8" fmla="*/ 289210 w 1130874"/>
              <a:gd name="connsiteY8" fmla="*/ 488373 h 488373"/>
              <a:gd name="connsiteX9" fmla="*/ 1078919 w 1130874"/>
              <a:gd name="connsiteY9" fmla="*/ 488373 h 488373"/>
              <a:gd name="connsiteX10" fmla="*/ 1118336 w 1130874"/>
              <a:gd name="connsiteY10" fmla="*/ 471547 h 488373"/>
              <a:gd name="connsiteX11" fmla="*/ 1130874 w 1130874"/>
              <a:gd name="connsiteY11" fmla="*/ 438196 h 488373"/>
              <a:gd name="connsiteX12" fmla="*/ 1130874 w 1130874"/>
              <a:gd name="connsiteY12" fmla="*/ 61919 h 488373"/>
              <a:gd name="connsiteX13" fmla="*/ 1116719 w 1130874"/>
              <a:gd name="connsiteY13" fmla="*/ 16195 h 488373"/>
              <a:gd name="connsiteX14" fmla="*/ 1086918 w 1130874"/>
              <a:gd name="connsiteY14" fmla="*/ 1 h 488373"/>
              <a:gd name="connsiteX15" fmla="*/ 858771 w 1130874"/>
              <a:gd name="connsiteY15" fmla="*/ 0 h 488373"/>
              <a:gd name="connsiteX16" fmla="*/ 756801 w 1130874"/>
              <a:gd name="connsiteY16" fmla="*/ 0 h 488373"/>
              <a:gd name="connsiteX0" fmla="*/ 756732 w 1130805"/>
              <a:gd name="connsiteY0" fmla="*/ 0 h 488373"/>
              <a:gd name="connsiteX1" fmla="*/ 282647 w 1130805"/>
              <a:gd name="connsiteY1" fmla="*/ 0 h 488373"/>
              <a:gd name="connsiteX2" fmla="*/ 236824 w 1130805"/>
              <a:gd name="connsiteY2" fmla="*/ 14171 h 488373"/>
              <a:gd name="connsiteX3" fmla="*/ 216405 w 1130805"/>
              <a:gd name="connsiteY3" fmla="*/ 62346 h 488373"/>
              <a:gd name="connsiteX4" fmla="*/ 200478 w 1130805"/>
              <a:gd name="connsiteY4" fmla="*/ 185178 h 488373"/>
              <a:gd name="connsiteX5" fmla="*/ 1054 w 1130805"/>
              <a:gd name="connsiteY5" fmla="*/ 230069 h 488373"/>
              <a:gd name="connsiteX6" fmla="*/ 218136 w 1130805"/>
              <a:gd name="connsiteY6" fmla="*/ 440315 h 488373"/>
              <a:gd name="connsiteX7" fmla="*/ 244349 w 1130805"/>
              <a:gd name="connsiteY7" fmla="*/ 481071 h 488373"/>
              <a:gd name="connsiteX8" fmla="*/ 289141 w 1130805"/>
              <a:gd name="connsiteY8" fmla="*/ 488373 h 488373"/>
              <a:gd name="connsiteX9" fmla="*/ 1078850 w 1130805"/>
              <a:gd name="connsiteY9" fmla="*/ 488373 h 488373"/>
              <a:gd name="connsiteX10" fmla="*/ 1118267 w 1130805"/>
              <a:gd name="connsiteY10" fmla="*/ 471547 h 488373"/>
              <a:gd name="connsiteX11" fmla="*/ 1130805 w 1130805"/>
              <a:gd name="connsiteY11" fmla="*/ 438196 h 488373"/>
              <a:gd name="connsiteX12" fmla="*/ 1130805 w 1130805"/>
              <a:gd name="connsiteY12" fmla="*/ 61919 h 488373"/>
              <a:gd name="connsiteX13" fmla="*/ 1116650 w 1130805"/>
              <a:gd name="connsiteY13" fmla="*/ 16195 h 488373"/>
              <a:gd name="connsiteX14" fmla="*/ 1086849 w 1130805"/>
              <a:gd name="connsiteY14" fmla="*/ 1 h 488373"/>
              <a:gd name="connsiteX15" fmla="*/ 858702 w 1130805"/>
              <a:gd name="connsiteY15" fmla="*/ 0 h 488373"/>
              <a:gd name="connsiteX16" fmla="*/ 756732 w 1130805"/>
              <a:gd name="connsiteY16" fmla="*/ 0 h 488373"/>
              <a:gd name="connsiteX0" fmla="*/ 756732 w 1130805"/>
              <a:gd name="connsiteY0" fmla="*/ 0 h 488373"/>
              <a:gd name="connsiteX1" fmla="*/ 282647 w 1130805"/>
              <a:gd name="connsiteY1" fmla="*/ 0 h 488373"/>
              <a:gd name="connsiteX2" fmla="*/ 236824 w 1130805"/>
              <a:gd name="connsiteY2" fmla="*/ 14171 h 488373"/>
              <a:gd name="connsiteX3" fmla="*/ 216405 w 1130805"/>
              <a:gd name="connsiteY3" fmla="*/ 62346 h 488373"/>
              <a:gd name="connsiteX4" fmla="*/ 200478 w 1130805"/>
              <a:gd name="connsiteY4" fmla="*/ 185178 h 488373"/>
              <a:gd name="connsiteX5" fmla="*/ 1054 w 1130805"/>
              <a:gd name="connsiteY5" fmla="*/ 230069 h 488373"/>
              <a:gd name="connsiteX6" fmla="*/ 159218 w 1130805"/>
              <a:gd name="connsiteY6" fmla="*/ 372665 h 488373"/>
              <a:gd name="connsiteX7" fmla="*/ 218136 w 1130805"/>
              <a:gd name="connsiteY7" fmla="*/ 440315 h 488373"/>
              <a:gd name="connsiteX8" fmla="*/ 244349 w 1130805"/>
              <a:gd name="connsiteY8" fmla="*/ 481071 h 488373"/>
              <a:gd name="connsiteX9" fmla="*/ 289141 w 1130805"/>
              <a:gd name="connsiteY9" fmla="*/ 488373 h 488373"/>
              <a:gd name="connsiteX10" fmla="*/ 1078850 w 1130805"/>
              <a:gd name="connsiteY10" fmla="*/ 488373 h 488373"/>
              <a:gd name="connsiteX11" fmla="*/ 1118267 w 1130805"/>
              <a:gd name="connsiteY11" fmla="*/ 471547 h 488373"/>
              <a:gd name="connsiteX12" fmla="*/ 1130805 w 1130805"/>
              <a:gd name="connsiteY12" fmla="*/ 438196 h 488373"/>
              <a:gd name="connsiteX13" fmla="*/ 1130805 w 1130805"/>
              <a:gd name="connsiteY13" fmla="*/ 61919 h 488373"/>
              <a:gd name="connsiteX14" fmla="*/ 1116650 w 1130805"/>
              <a:gd name="connsiteY14" fmla="*/ 16195 h 488373"/>
              <a:gd name="connsiteX15" fmla="*/ 1086849 w 1130805"/>
              <a:gd name="connsiteY15" fmla="*/ 1 h 488373"/>
              <a:gd name="connsiteX16" fmla="*/ 858702 w 1130805"/>
              <a:gd name="connsiteY16" fmla="*/ 0 h 488373"/>
              <a:gd name="connsiteX17" fmla="*/ 756732 w 1130805"/>
              <a:gd name="connsiteY17" fmla="*/ 0 h 488373"/>
              <a:gd name="connsiteX0" fmla="*/ 756732 w 1130805"/>
              <a:gd name="connsiteY0" fmla="*/ 0 h 488373"/>
              <a:gd name="connsiteX1" fmla="*/ 282647 w 1130805"/>
              <a:gd name="connsiteY1" fmla="*/ 0 h 488373"/>
              <a:gd name="connsiteX2" fmla="*/ 236824 w 1130805"/>
              <a:gd name="connsiteY2" fmla="*/ 14171 h 488373"/>
              <a:gd name="connsiteX3" fmla="*/ 216405 w 1130805"/>
              <a:gd name="connsiteY3" fmla="*/ 62346 h 488373"/>
              <a:gd name="connsiteX4" fmla="*/ 200478 w 1130805"/>
              <a:gd name="connsiteY4" fmla="*/ 185178 h 488373"/>
              <a:gd name="connsiteX5" fmla="*/ 1054 w 1130805"/>
              <a:gd name="connsiteY5" fmla="*/ 230069 h 488373"/>
              <a:gd name="connsiteX6" fmla="*/ 198186 w 1130805"/>
              <a:gd name="connsiteY6" fmla="*/ 290805 h 488373"/>
              <a:gd name="connsiteX7" fmla="*/ 218136 w 1130805"/>
              <a:gd name="connsiteY7" fmla="*/ 440315 h 488373"/>
              <a:gd name="connsiteX8" fmla="*/ 244349 w 1130805"/>
              <a:gd name="connsiteY8" fmla="*/ 481071 h 488373"/>
              <a:gd name="connsiteX9" fmla="*/ 289141 w 1130805"/>
              <a:gd name="connsiteY9" fmla="*/ 488373 h 488373"/>
              <a:gd name="connsiteX10" fmla="*/ 1078850 w 1130805"/>
              <a:gd name="connsiteY10" fmla="*/ 488373 h 488373"/>
              <a:gd name="connsiteX11" fmla="*/ 1118267 w 1130805"/>
              <a:gd name="connsiteY11" fmla="*/ 471547 h 488373"/>
              <a:gd name="connsiteX12" fmla="*/ 1130805 w 1130805"/>
              <a:gd name="connsiteY12" fmla="*/ 438196 h 488373"/>
              <a:gd name="connsiteX13" fmla="*/ 1130805 w 1130805"/>
              <a:gd name="connsiteY13" fmla="*/ 61919 h 488373"/>
              <a:gd name="connsiteX14" fmla="*/ 1116650 w 1130805"/>
              <a:gd name="connsiteY14" fmla="*/ 16195 h 488373"/>
              <a:gd name="connsiteX15" fmla="*/ 1086849 w 1130805"/>
              <a:gd name="connsiteY15" fmla="*/ 1 h 488373"/>
              <a:gd name="connsiteX16" fmla="*/ 858702 w 1130805"/>
              <a:gd name="connsiteY16" fmla="*/ 0 h 488373"/>
              <a:gd name="connsiteX17" fmla="*/ 756732 w 1130805"/>
              <a:gd name="connsiteY17" fmla="*/ 0 h 488373"/>
              <a:gd name="connsiteX0" fmla="*/ 755884 w 1129957"/>
              <a:gd name="connsiteY0" fmla="*/ 0 h 488373"/>
              <a:gd name="connsiteX1" fmla="*/ 281799 w 1129957"/>
              <a:gd name="connsiteY1" fmla="*/ 0 h 488373"/>
              <a:gd name="connsiteX2" fmla="*/ 235976 w 1129957"/>
              <a:gd name="connsiteY2" fmla="*/ 14171 h 488373"/>
              <a:gd name="connsiteX3" fmla="*/ 215557 w 1129957"/>
              <a:gd name="connsiteY3" fmla="*/ 62346 h 488373"/>
              <a:gd name="connsiteX4" fmla="*/ 199630 w 1129957"/>
              <a:gd name="connsiteY4" fmla="*/ 185178 h 488373"/>
              <a:gd name="connsiteX5" fmla="*/ 206 w 1129957"/>
              <a:gd name="connsiteY5" fmla="*/ 230069 h 488373"/>
              <a:gd name="connsiteX6" fmla="*/ 197338 w 1129957"/>
              <a:gd name="connsiteY6" fmla="*/ 290805 h 488373"/>
              <a:gd name="connsiteX7" fmla="*/ 217288 w 1129957"/>
              <a:gd name="connsiteY7" fmla="*/ 440315 h 488373"/>
              <a:gd name="connsiteX8" fmla="*/ 243501 w 1129957"/>
              <a:gd name="connsiteY8" fmla="*/ 481071 h 488373"/>
              <a:gd name="connsiteX9" fmla="*/ 288293 w 1129957"/>
              <a:gd name="connsiteY9" fmla="*/ 488373 h 488373"/>
              <a:gd name="connsiteX10" fmla="*/ 1078002 w 1129957"/>
              <a:gd name="connsiteY10" fmla="*/ 488373 h 488373"/>
              <a:gd name="connsiteX11" fmla="*/ 1117419 w 1129957"/>
              <a:gd name="connsiteY11" fmla="*/ 471547 h 488373"/>
              <a:gd name="connsiteX12" fmla="*/ 1129957 w 1129957"/>
              <a:gd name="connsiteY12" fmla="*/ 438196 h 488373"/>
              <a:gd name="connsiteX13" fmla="*/ 1129957 w 1129957"/>
              <a:gd name="connsiteY13" fmla="*/ 61919 h 488373"/>
              <a:gd name="connsiteX14" fmla="*/ 1115802 w 1129957"/>
              <a:gd name="connsiteY14" fmla="*/ 16195 h 488373"/>
              <a:gd name="connsiteX15" fmla="*/ 1086001 w 1129957"/>
              <a:gd name="connsiteY15" fmla="*/ 1 h 488373"/>
              <a:gd name="connsiteX16" fmla="*/ 857854 w 1129957"/>
              <a:gd name="connsiteY16" fmla="*/ 0 h 488373"/>
              <a:gd name="connsiteX17" fmla="*/ 755884 w 1129957"/>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759109 w 1133182"/>
              <a:gd name="connsiteY0" fmla="*/ 0 h 488373"/>
              <a:gd name="connsiteX1" fmla="*/ 285024 w 1133182"/>
              <a:gd name="connsiteY1" fmla="*/ 0 h 488373"/>
              <a:gd name="connsiteX2" fmla="*/ 239201 w 1133182"/>
              <a:gd name="connsiteY2" fmla="*/ 14171 h 488373"/>
              <a:gd name="connsiteX3" fmla="*/ 218782 w 1133182"/>
              <a:gd name="connsiteY3" fmla="*/ 62346 h 488373"/>
              <a:gd name="connsiteX4" fmla="*/ 202855 w 1133182"/>
              <a:gd name="connsiteY4" fmla="*/ 185178 h 488373"/>
              <a:gd name="connsiteX5" fmla="*/ 3431 w 1133182"/>
              <a:gd name="connsiteY5" fmla="*/ 230069 h 488373"/>
              <a:gd name="connsiteX6" fmla="*/ 200563 w 1133182"/>
              <a:gd name="connsiteY6" fmla="*/ 290805 h 488373"/>
              <a:gd name="connsiteX7" fmla="*/ 220513 w 1133182"/>
              <a:gd name="connsiteY7" fmla="*/ 440315 h 488373"/>
              <a:gd name="connsiteX8" fmla="*/ 246726 w 1133182"/>
              <a:gd name="connsiteY8" fmla="*/ 481071 h 488373"/>
              <a:gd name="connsiteX9" fmla="*/ 291518 w 1133182"/>
              <a:gd name="connsiteY9" fmla="*/ 488373 h 488373"/>
              <a:gd name="connsiteX10" fmla="*/ 1081227 w 1133182"/>
              <a:gd name="connsiteY10" fmla="*/ 488373 h 488373"/>
              <a:gd name="connsiteX11" fmla="*/ 1120644 w 1133182"/>
              <a:gd name="connsiteY11" fmla="*/ 471547 h 488373"/>
              <a:gd name="connsiteX12" fmla="*/ 1133182 w 1133182"/>
              <a:gd name="connsiteY12" fmla="*/ 438196 h 488373"/>
              <a:gd name="connsiteX13" fmla="*/ 1133182 w 1133182"/>
              <a:gd name="connsiteY13" fmla="*/ 61919 h 488373"/>
              <a:gd name="connsiteX14" fmla="*/ 1119027 w 1133182"/>
              <a:gd name="connsiteY14" fmla="*/ 16195 h 488373"/>
              <a:gd name="connsiteX15" fmla="*/ 1089226 w 1133182"/>
              <a:gd name="connsiteY15" fmla="*/ 1 h 488373"/>
              <a:gd name="connsiteX16" fmla="*/ 861079 w 1133182"/>
              <a:gd name="connsiteY16" fmla="*/ 0 h 488373"/>
              <a:gd name="connsiteX17" fmla="*/ 759109 w 1133182"/>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9749"/>
              <a:gd name="connsiteX1" fmla="*/ 352958 w 1201116"/>
              <a:gd name="connsiteY1" fmla="*/ 0 h 489749"/>
              <a:gd name="connsiteX2" fmla="*/ 307135 w 1201116"/>
              <a:gd name="connsiteY2" fmla="*/ 14171 h 489749"/>
              <a:gd name="connsiteX3" fmla="*/ 286716 w 1201116"/>
              <a:gd name="connsiteY3" fmla="*/ 62346 h 489749"/>
              <a:gd name="connsiteX4" fmla="*/ 270789 w 1201116"/>
              <a:gd name="connsiteY4" fmla="*/ 185178 h 489749"/>
              <a:gd name="connsiteX5" fmla="*/ 2599 w 1201116"/>
              <a:gd name="connsiteY5" fmla="*/ 235350 h 489749"/>
              <a:gd name="connsiteX6" fmla="*/ 268497 w 1201116"/>
              <a:gd name="connsiteY6" fmla="*/ 290805 h 489749"/>
              <a:gd name="connsiteX7" fmla="*/ 288447 w 1201116"/>
              <a:gd name="connsiteY7" fmla="*/ 440315 h 489749"/>
              <a:gd name="connsiteX8" fmla="*/ 314660 w 1201116"/>
              <a:gd name="connsiteY8" fmla="*/ 481071 h 489749"/>
              <a:gd name="connsiteX9" fmla="*/ 359452 w 1201116"/>
              <a:gd name="connsiteY9" fmla="*/ 488373 h 489749"/>
              <a:gd name="connsiteX10" fmla="*/ 1149161 w 1201116"/>
              <a:gd name="connsiteY10" fmla="*/ 488373 h 489749"/>
              <a:gd name="connsiteX11" fmla="*/ 1188578 w 1201116"/>
              <a:gd name="connsiteY11" fmla="*/ 471547 h 489749"/>
              <a:gd name="connsiteX12" fmla="*/ 1201116 w 1201116"/>
              <a:gd name="connsiteY12" fmla="*/ 438196 h 489749"/>
              <a:gd name="connsiteX13" fmla="*/ 1201116 w 1201116"/>
              <a:gd name="connsiteY13" fmla="*/ 61919 h 489749"/>
              <a:gd name="connsiteX14" fmla="*/ 1186961 w 1201116"/>
              <a:gd name="connsiteY14" fmla="*/ 16195 h 489749"/>
              <a:gd name="connsiteX15" fmla="*/ 1157160 w 1201116"/>
              <a:gd name="connsiteY15" fmla="*/ 1 h 489749"/>
              <a:gd name="connsiteX16" fmla="*/ 929013 w 1201116"/>
              <a:gd name="connsiteY16" fmla="*/ 0 h 489749"/>
              <a:gd name="connsiteX17" fmla="*/ 827043 w 1201116"/>
              <a:gd name="connsiteY17" fmla="*/ 0 h 489749"/>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827043 w 1201116"/>
              <a:gd name="connsiteY0" fmla="*/ 0 h 488373"/>
              <a:gd name="connsiteX1" fmla="*/ 352958 w 1201116"/>
              <a:gd name="connsiteY1" fmla="*/ 0 h 488373"/>
              <a:gd name="connsiteX2" fmla="*/ 307135 w 1201116"/>
              <a:gd name="connsiteY2" fmla="*/ 14171 h 488373"/>
              <a:gd name="connsiteX3" fmla="*/ 286716 w 1201116"/>
              <a:gd name="connsiteY3" fmla="*/ 62346 h 488373"/>
              <a:gd name="connsiteX4" fmla="*/ 270789 w 1201116"/>
              <a:gd name="connsiteY4" fmla="*/ 185178 h 488373"/>
              <a:gd name="connsiteX5" fmla="*/ 2599 w 1201116"/>
              <a:gd name="connsiteY5" fmla="*/ 235350 h 488373"/>
              <a:gd name="connsiteX6" fmla="*/ 268497 w 1201116"/>
              <a:gd name="connsiteY6" fmla="*/ 290805 h 488373"/>
              <a:gd name="connsiteX7" fmla="*/ 288447 w 1201116"/>
              <a:gd name="connsiteY7" fmla="*/ 440315 h 488373"/>
              <a:gd name="connsiteX8" fmla="*/ 314660 w 1201116"/>
              <a:gd name="connsiteY8" fmla="*/ 481071 h 488373"/>
              <a:gd name="connsiteX9" fmla="*/ 359452 w 1201116"/>
              <a:gd name="connsiteY9" fmla="*/ 488373 h 488373"/>
              <a:gd name="connsiteX10" fmla="*/ 1149161 w 1201116"/>
              <a:gd name="connsiteY10" fmla="*/ 488373 h 488373"/>
              <a:gd name="connsiteX11" fmla="*/ 1188578 w 1201116"/>
              <a:gd name="connsiteY11" fmla="*/ 471547 h 488373"/>
              <a:gd name="connsiteX12" fmla="*/ 1201116 w 1201116"/>
              <a:gd name="connsiteY12" fmla="*/ 438196 h 488373"/>
              <a:gd name="connsiteX13" fmla="*/ 1201116 w 1201116"/>
              <a:gd name="connsiteY13" fmla="*/ 61919 h 488373"/>
              <a:gd name="connsiteX14" fmla="*/ 1186961 w 1201116"/>
              <a:gd name="connsiteY14" fmla="*/ 16195 h 488373"/>
              <a:gd name="connsiteX15" fmla="*/ 1157160 w 1201116"/>
              <a:gd name="connsiteY15" fmla="*/ 1 h 488373"/>
              <a:gd name="connsiteX16" fmla="*/ 929013 w 1201116"/>
              <a:gd name="connsiteY16" fmla="*/ 0 h 488373"/>
              <a:gd name="connsiteX17" fmla="*/ 827043 w 1201116"/>
              <a:gd name="connsiteY17" fmla="*/ 0 h 488373"/>
              <a:gd name="connsiteX0" fmla="*/ 915816 w 1289889"/>
              <a:gd name="connsiteY0" fmla="*/ 0 h 488373"/>
              <a:gd name="connsiteX1" fmla="*/ 441731 w 1289889"/>
              <a:gd name="connsiteY1" fmla="*/ 0 h 488373"/>
              <a:gd name="connsiteX2" fmla="*/ 395908 w 1289889"/>
              <a:gd name="connsiteY2" fmla="*/ 14171 h 488373"/>
              <a:gd name="connsiteX3" fmla="*/ 375489 w 1289889"/>
              <a:gd name="connsiteY3" fmla="*/ 62346 h 488373"/>
              <a:gd name="connsiteX4" fmla="*/ 359562 w 1289889"/>
              <a:gd name="connsiteY4" fmla="*/ 185178 h 488373"/>
              <a:gd name="connsiteX5" fmla="*/ 1976 w 1289889"/>
              <a:gd name="connsiteY5" fmla="*/ 166692 h 488373"/>
              <a:gd name="connsiteX6" fmla="*/ 357270 w 1289889"/>
              <a:gd name="connsiteY6" fmla="*/ 290805 h 488373"/>
              <a:gd name="connsiteX7" fmla="*/ 377220 w 1289889"/>
              <a:gd name="connsiteY7" fmla="*/ 440315 h 488373"/>
              <a:gd name="connsiteX8" fmla="*/ 403433 w 1289889"/>
              <a:gd name="connsiteY8" fmla="*/ 481071 h 488373"/>
              <a:gd name="connsiteX9" fmla="*/ 448225 w 1289889"/>
              <a:gd name="connsiteY9" fmla="*/ 488373 h 488373"/>
              <a:gd name="connsiteX10" fmla="*/ 1237934 w 1289889"/>
              <a:gd name="connsiteY10" fmla="*/ 488373 h 488373"/>
              <a:gd name="connsiteX11" fmla="*/ 1277351 w 1289889"/>
              <a:gd name="connsiteY11" fmla="*/ 471547 h 488373"/>
              <a:gd name="connsiteX12" fmla="*/ 1289889 w 1289889"/>
              <a:gd name="connsiteY12" fmla="*/ 438196 h 488373"/>
              <a:gd name="connsiteX13" fmla="*/ 1289889 w 1289889"/>
              <a:gd name="connsiteY13" fmla="*/ 61919 h 488373"/>
              <a:gd name="connsiteX14" fmla="*/ 1275734 w 1289889"/>
              <a:gd name="connsiteY14" fmla="*/ 16195 h 488373"/>
              <a:gd name="connsiteX15" fmla="*/ 1245933 w 1289889"/>
              <a:gd name="connsiteY15" fmla="*/ 1 h 488373"/>
              <a:gd name="connsiteX16" fmla="*/ 1017786 w 1289889"/>
              <a:gd name="connsiteY16" fmla="*/ 0 h 488373"/>
              <a:gd name="connsiteX17" fmla="*/ 915816 w 1289889"/>
              <a:gd name="connsiteY17" fmla="*/ 0 h 488373"/>
              <a:gd name="connsiteX0" fmla="*/ 915885 w 1289958"/>
              <a:gd name="connsiteY0" fmla="*/ 0 h 488373"/>
              <a:gd name="connsiteX1" fmla="*/ 441800 w 1289958"/>
              <a:gd name="connsiteY1" fmla="*/ 0 h 488373"/>
              <a:gd name="connsiteX2" fmla="*/ 395977 w 1289958"/>
              <a:gd name="connsiteY2" fmla="*/ 14171 h 488373"/>
              <a:gd name="connsiteX3" fmla="*/ 375558 w 1289958"/>
              <a:gd name="connsiteY3" fmla="*/ 62346 h 488373"/>
              <a:gd name="connsiteX4" fmla="*/ 359631 w 1289958"/>
              <a:gd name="connsiteY4" fmla="*/ 185178 h 488373"/>
              <a:gd name="connsiteX5" fmla="*/ 2045 w 1289958"/>
              <a:gd name="connsiteY5" fmla="*/ 166692 h 488373"/>
              <a:gd name="connsiteX6" fmla="*/ 357339 w 1289958"/>
              <a:gd name="connsiteY6" fmla="*/ 290805 h 488373"/>
              <a:gd name="connsiteX7" fmla="*/ 377289 w 1289958"/>
              <a:gd name="connsiteY7" fmla="*/ 440315 h 488373"/>
              <a:gd name="connsiteX8" fmla="*/ 403502 w 1289958"/>
              <a:gd name="connsiteY8" fmla="*/ 481071 h 488373"/>
              <a:gd name="connsiteX9" fmla="*/ 448294 w 1289958"/>
              <a:gd name="connsiteY9" fmla="*/ 488373 h 488373"/>
              <a:gd name="connsiteX10" fmla="*/ 1238003 w 1289958"/>
              <a:gd name="connsiteY10" fmla="*/ 488373 h 488373"/>
              <a:gd name="connsiteX11" fmla="*/ 1277420 w 1289958"/>
              <a:gd name="connsiteY11" fmla="*/ 471547 h 488373"/>
              <a:gd name="connsiteX12" fmla="*/ 1289958 w 1289958"/>
              <a:gd name="connsiteY12" fmla="*/ 438196 h 488373"/>
              <a:gd name="connsiteX13" fmla="*/ 1289958 w 1289958"/>
              <a:gd name="connsiteY13" fmla="*/ 61919 h 488373"/>
              <a:gd name="connsiteX14" fmla="*/ 1275803 w 1289958"/>
              <a:gd name="connsiteY14" fmla="*/ 16195 h 488373"/>
              <a:gd name="connsiteX15" fmla="*/ 1246002 w 1289958"/>
              <a:gd name="connsiteY15" fmla="*/ 1 h 488373"/>
              <a:gd name="connsiteX16" fmla="*/ 1017855 w 1289958"/>
              <a:gd name="connsiteY16" fmla="*/ 0 h 488373"/>
              <a:gd name="connsiteX17" fmla="*/ 915885 w 1289958"/>
              <a:gd name="connsiteY17" fmla="*/ 0 h 488373"/>
              <a:gd name="connsiteX0" fmla="*/ 915885 w 1289958"/>
              <a:gd name="connsiteY0" fmla="*/ 0 h 488373"/>
              <a:gd name="connsiteX1" fmla="*/ 441800 w 1289958"/>
              <a:gd name="connsiteY1" fmla="*/ 0 h 488373"/>
              <a:gd name="connsiteX2" fmla="*/ 395977 w 1289958"/>
              <a:gd name="connsiteY2" fmla="*/ 14171 h 488373"/>
              <a:gd name="connsiteX3" fmla="*/ 375558 w 1289958"/>
              <a:gd name="connsiteY3" fmla="*/ 62346 h 488373"/>
              <a:gd name="connsiteX4" fmla="*/ 359631 w 1289958"/>
              <a:gd name="connsiteY4" fmla="*/ 185178 h 488373"/>
              <a:gd name="connsiteX5" fmla="*/ 2045 w 1289958"/>
              <a:gd name="connsiteY5" fmla="*/ 166692 h 488373"/>
              <a:gd name="connsiteX6" fmla="*/ 357339 w 1289958"/>
              <a:gd name="connsiteY6" fmla="*/ 290805 h 488373"/>
              <a:gd name="connsiteX7" fmla="*/ 377289 w 1289958"/>
              <a:gd name="connsiteY7" fmla="*/ 440315 h 488373"/>
              <a:gd name="connsiteX8" fmla="*/ 403502 w 1289958"/>
              <a:gd name="connsiteY8" fmla="*/ 481071 h 488373"/>
              <a:gd name="connsiteX9" fmla="*/ 448294 w 1289958"/>
              <a:gd name="connsiteY9" fmla="*/ 488373 h 488373"/>
              <a:gd name="connsiteX10" fmla="*/ 1238003 w 1289958"/>
              <a:gd name="connsiteY10" fmla="*/ 488373 h 488373"/>
              <a:gd name="connsiteX11" fmla="*/ 1277420 w 1289958"/>
              <a:gd name="connsiteY11" fmla="*/ 471547 h 488373"/>
              <a:gd name="connsiteX12" fmla="*/ 1289958 w 1289958"/>
              <a:gd name="connsiteY12" fmla="*/ 438196 h 488373"/>
              <a:gd name="connsiteX13" fmla="*/ 1289958 w 1289958"/>
              <a:gd name="connsiteY13" fmla="*/ 61919 h 488373"/>
              <a:gd name="connsiteX14" fmla="*/ 1275803 w 1289958"/>
              <a:gd name="connsiteY14" fmla="*/ 16195 h 488373"/>
              <a:gd name="connsiteX15" fmla="*/ 1246002 w 1289958"/>
              <a:gd name="connsiteY15" fmla="*/ 1 h 488373"/>
              <a:gd name="connsiteX16" fmla="*/ 1017855 w 1289958"/>
              <a:gd name="connsiteY16" fmla="*/ 0 h 488373"/>
              <a:gd name="connsiteX17" fmla="*/ 915885 w 1289958"/>
              <a:gd name="connsiteY17" fmla="*/ 0 h 488373"/>
              <a:gd name="connsiteX0" fmla="*/ 915885 w 1289958"/>
              <a:gd name="connsiteY0" fmla="*/ 0 h 488373"/>
              <a:gd name="connsiteX1" fmla="*/ 441800 w 1289958"/>
              <a:gd name="connsiteY1" fmla="*/ 0 h 488373"/>
              <a:gd name="connsiteX2" fmla="*/ 395977 w 1289958"/>
              <a:gd name="connsiteY2" fmla="*/ 14171 h 488373"/>
              <a:gd name="connsiteX3" fmla="*/ 375558 w 1289958"/>
              <a:gd name="connsiteY3" fmla="*/ 62346 h 488373"/>
              <a:gd name="connsiteX4" fmla="*/ 359631 w 1289958"/>
              <a:gd name="connsiteY4" fmla="*/ 185178 h 488373"/>
              <a:gd name="connsiteX5" fmla="*/ 2045 w 1289958"/>
              <a:gd name="connsiteY5" fmla="*/ 166692 h 488373"/>
              <a:gd name="connsiteX6" fmla="*/ 357339 w 1289958"/>
              <a:gd name="connsiteY6" fmla="*/ 290805 h 488373"/>
              <a:gd name="connsiteX7" fmla="*/ 377289 w 1289958"/>
              <a:gd name="connsiteY7" fmla="*/ 440315 h 488373"/>
              <a:gd name="connsiteX8" fmla="*/ 403502 w 1289958"/>
              <a:gd name="connsiteY8" fmla="*/ 481071 h 488373"/>
              <a:gd name="connsiteX9" fmla="*/ 448294 w 1289958"/>
              <a:gd name="connsiteY9" fmla="*/ 488373 h 488373"/>
              <a:gd name="connsiteX10" fmla="*/ 1238003 w 1289958"/>
              <a:gd name="connsiteY10" fmla="*/ 488373 h 488373"/>
              <a:gd name="connsiteX11" fmla="*/ 1277420 w 1289958"/>
              <a:gd name="connsiteY11" fmla="*/ 471547 h 488373"/>
              <a:gd name="connsiteX12" fmla="*/ 1289958 w 1289958"/>
              <a:gd name="connsiteY12" fmla="*/ 438196 h 488373"/>
              <a:gd name="connsiteX13" fmla="*/ 1289958 w 1289958"/>
              <a:gd name="connsiteY13" fmla="*/ 61919 h 488373"/>
              <a:gd name="connsiteX14" fmla="*/ 1275803 w 1289958"/>
              <a:gd name="connsiteY14" fmla="*/ 16195 h 488373"/>
              <a:gd name="connsiteX15" fmla="*/ 1246002 w 1289958"/>
              <a:gd name="connsiteY15" fmla="*/ 1 h 488373"/>
              <a:gd name="connsiteX16" fmla="*/ 1017855 w 1289958"/>
              <a:gd name="connsiteY16" fmla="*/ 0 h 488373"/>
              <a:gd name="connsiteX17" fmla="*/ 915885 w 1289958"/>
              <a:gd name="connsiteY17" fmla="*/ 0 h 4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958" h="488373">
                <a:moveTo>
                  <a:pt x="915885" y="0"/>
                </a:moveTo>
                <a:lnTo>
                  <a:pt x="441800" y="0"/>
                </a:lnTo>
                <a:cubicBezTo>
                  <a:pt x="418983" y="295"/>
                  <a:pt x="419916" y="918"/>
                  <a:pt x="395977" y="14171"/>
                </a:cubicBezTo>
                <a:cubicBezTo>
                  <a:pt x="378295" y="37987"/>
                  <a:pt x="380365" y="30444"/>
                  <a:pt x="375558" y="62346"/>
                </a:cubicBezTo>
                <a:cubicBezTo>
                  <a:pt x="376377" y="117252"/>
                  <a:pt x="382915" y="178351"/>
                  <a:pt x="359631" y="185178"/>
                </a:cubicBezTo>
                <a:cubicBezTo>
                  <a:pt x="297607" y="203364"/>
                  <a:pt x="215580" y="184271"/>
                  <a:pt x="2045" y="166692"/>
                </a:cubicBezTo>
                <a:cubicBezTo>
                  <a:pt x="-29843" y="164067"/>
                  <a:pt x="321159" y="255764"/>
                  <a:pt x="357339" y="290805"/>
                </a:cubicBezTo>
                <a:cubicBezTo>
                  <a:pt x="386642" y="302080"/>
                  <a:pt x="367684" y="372074"/>
                  <a:pt x="377289" y="440315"/>
                </a:cubicBezTo>
                <a:cubicBezTo>
                  <a:pt x="386027" y="453900"/>
                  <a:pt x="376427" y="446361"/>
                  <a:pt x="403502" y="481071"/>
                </a:cubicBezTo>
                <a:cubicBezTo>
                  <a:pt x="429894" y="488785"/>
                  <a:pt x="410441" y="485939"/>
                  <a:pt x="448294" y="488373"/>
                </a:cubicBezTo>
                <a:lnTo>
                  <a:pt x="1238003" y="488373"/>
                </a:lnTo>
                <a:cubicBezTo>
                  <a:pt x="1251142" y="482764"/>
                  <a:pt x="1252821" y="485077"/>
                  <a:pt x="1277420" y="471547"/>
                </a:cubicBezTo>
                <a:cubicBezTo>
                  <a:pt x="1286185" y="447227"/>
                  <a:pt x="1276610" y="473079"/>
                  <a:pt x="1289958" y="438196"/>
                </a:cubicBezTo>
                <a:lnTo>
                  <a:pt x="1289958" y="61919"/>
                </a:lnTo>
                <a:cubicBezTo>
                  <a:pt x="1280655" y="25553"/>
                  <a:pt x="1288518" y="36635"/>
                  <a:pt x="1275803" y="16195"/>
                </a:cubicBezTo>
                <a:cubicBezTo>
                  <a:pt x="1249875" y="563"/>
                  <a:pt x="1269104" y="7958"/>
                  <a:pt x="1246002" y="1"/>
                </a:cubicBezTo>
                <a:lnTo>
                  <a:pt x="1017855" y="0"/>
                </a:lnTo>
                <a:lnTo>
                  <a:pt x="915885"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r>
              <a:rPr lang="en-US" sz="1000" dirty="0">
                <a:solidFill>
                  <a:schemeClr val="tx1"/>
                </a:solidFill>
                <a:latin typeface="Calibri" pitchFamily="34" charset="0"/>
              </a:rPr>
              <a:t>           </a:t>
            </a:r>
            <a:r>
              <a:rPr lang="en-US" sz="800" dirty="0">
                <a:solidFill>
                  <a:schemeClr val="tx1"/>
                </a:solidFill>
                <a:latin typeface="Calibri" pitchFamily="34" charset="0"/>
              </a:rPr>
              <a:t>CRESTVIEW</a:t>
            </a:r>
            <a:endParaRPr lang="en-US" sz="800" u="sng" dirty="0">
              <a:solidFill>
                <a:schemeClr val="tx1"/>
              </a:solidFill>
              <a:latin typeface="Calibri" pitchFamily="34" charset="0"/>
            </a:endParaRPr>
          </a:p>
          <a:p>
            <a:r>
              <a:rPr lang="en-US" sz="800" dirty="0">
                <a:solidFill>
                  <a:schemeClr val="tx1"/>
                </a:solidFill>
                <a:latin typeface="Calibri" pitchFamily="34" charset="0"/>
              </a:rPr>
              <a:t>                </a:t>
            </a:r>
            <a:r>
              <a:rPr lang="en-US" sz="800" u="sng" dirty="0">
                <a:solidFill>
                  <a:schemeClr val="tx1"/>
                </a:solidFill>
                <a:latin typeface="Calibri" pitchFamily="34" charset="0"/>
              </a:rPr>
              <a:t>115.9</a:t>
            </a:r>
            <a:r>
              <a:rPr lang="en-US" sz="800" dirty="0">
                <a:solidFill>
                  <a:schemeClr val="tx1"/>
                </a:solidFill>
                <a:latin typeface="Calibri" pitchFamily="34" charset="0"/>
              </a:rPr>
              <a:t> CEW</a:t>
            </a:r>
          </a:p>
          <a:p>
            <a:pPr algn="ctr"/>
            <a:r>
              <a:rPr lang="en-US" sz="800" dirty="0">
                <a:solidFill>
                  <a:schemeClr val="tx1"/>
                </a:solidFill>
                <a:latin typeface="Calibri" pitchFamily="34" charset="0"/>
              </a:rPr>
              <a:t>          Chan 106</a:t>
            </a:r>
          </a:p>
          <a:p>
            <a:pPr algn="ctr"/>
            <a:endParaRPr lang="en-US" sz="1000" dirty="0"/>
          </a:p>
        </p:txBody>
      </p:sp>
      <p:grpSp>
        <p:nvGrpSpPr>
          <p:cNvPr id="34" name="Group 33"/>
          <p:cNvGrpSpPr/>
          <p:nvPr/>
        </p:nvGrpSpPr>
        <p:grpSpPr>
          <a:xfrm>
            <a:off x="2511140" y="3870760"/>
            <a:ext cx="289209" cy="111854"/>
            <a:chOff x="5834120" y="1358899"/>
            <a:chExt cx="289209" cy="111854"/>
          </a:xfrm>
        </p:grpSpPr>
        <p:cxnSp>
          <p:nvCxnSpPr>
            <p:cNvPr id="35" name="Straight Connector 34"/>
            <p:cNvCxnSpPr/>
            <p:nvPr/>
          </p:nvCxnSpPr>
          <p:spPr bwMode="auto">
            <a:xfrm>
              <a:off x="5834120"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auto">
            <a:xfrm>
              <a:off x="5950535"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40" name="Straight Connector 39"/>
            <p:cNvCxnSpPr/>
            <p:nvPr/>
          </p:nvCxnSpPr>
          <p:spPr bwMode="auto">
            <a:xfrm>
              <a:off x="5990173"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5988052"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5834120" y="1454136"/>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43" name="Straight Connector 42"/>
            <p:cNvCxnSpPr/>
            <p:nvPr/>
          </p:nvCxnSpPr>
          <p:spPr bwMode="auto">
            <a:xfrm>
              <a:off x="5873736"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6106206"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45" name="Oval 44"/>
            <p:cNvSpPr/>
            <p:nvPr/>
          </p:nvSpPr>
          <p:spPr bwMode="auto">
            <a:xfrm>
              <a:off x="5834120" y="1400015"/>
              <a:ext cx="17124"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grpSp>
      <p:cxnSp>
        <p:nvCxnSpPr>
          <p:cNvPr id="10" name="Straight Arrow Connector 9"/>
          <p:cNvCxnSpPr/>
          <p:nvPr/>
        </p:nvCxnSpPr>
        <p:spPr>
          <a:xfrm flipH="1">
            <a:off x="3732777" y="1489164"/>
            <a:ext cx="405348" cy="624259"/>
          </a:xfrm>
          <a:prstGeom prst="straightConnector1">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04417" y="1974870"/>
            <a:ext cx="1824075" cy="1"/>
          </a:xfrm>
          <a:prstGeom prst="straightConnector1">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62" name="TextBox 48"/>
          <p:cNvSpPr txBox="1">
            <a:spLocks noChangeArrowheads="1"/>
          </p:cNvSpPr>
          <p:nvPr/>
        </p:nvSpPr>
        <p:spPr bwMode="auto">
          <a:xfrm>
            <a:off x="2273264" y="1566986"/>
            <a:ext cx="402354" cy="323165"/>
          </a:xfrm>
          <a:prstGeom prst="rect">
            <a:avLst/>
          </a:prstGeom>
          <a:solidFill>
            <a:schemeClr val="bg1"/>
          </a:solidFill>
          <a:ln w="9525">
            <a:noFill/>
            <a:miter lim="800000"/>
            <a:headEnd/>
            <a:tailEnd/>
          </a:ln>
        </p:spPr>
        <p:txBody>
          <a:bodyPr wrap="none" lIns="0" tIns="0" rIns="0" bIns="0">
            <a:spAutoFit/>
          </a:bodyPr>
          <a:lstStyle/>
          <a:p>
            <a:pPr algn="ctr"/>
            <a:r>
              <a:rPr lang="en-US" sz="700" dirty="0">
                <a:latin typeface="Calibri" pitchFamily="34" charset="0"/>
              </a:rPr>
              <a:t>GINGR</a:t>
            </a:r>
          </a:p>
          <a:p>
            <a:pPr algn="ctr"/>
            <a:r>
              <a:rPr lang="en-US" sz="700" dirty="0">
                <a:latin typeface="Calibri" pitchFamily="34" charset="0"/>
              </a:rPr>
              <a:t>CEW R-025</a:t>
            </a:r>
          </a:p>
          <a:p>
            <a:pPr algn="ctr"/>
            <a:r>
              <a:rPr lang="en-US" sz="700" dirty="0">
                <a:latin typeface="Calibri" pitchFamily="34" charset="0"/>
              </a:rPr>
              <a:t>14 DME</a:t>
            </a:r>
          </a:p>
        </p:txBody>
      </p:sp>
      <p:sp>
        <p:nvSpPr>
          <p:cNvPr id="37" name="Isosceles Triangle 36"/>
          <p:cNvSpPr/>
          <p:nvPr/>
        </p:nvSpPr>
        <p:spPr>
          <a:xfrm>
            <a:off x="1491668" y="1882636"/>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TextBox 48"/>
          <p:cNvSpPr txBox="1">
            <a:spLocks noChangeArrowheads="1"/>
          </p:cNvSpPr>
          <p:nvPr/>
        </p:nvSpPr>
        <p:spPr bwMode="auto">
          <a:xfrm>
            <a:off x="1381067" y="1571748"/>
            <a:ext cx="402354" cy="323165"/>
          </a:xfrm>
          <a:prstGeom prst="rect">
            <a:avLst/>
          </a:prstGeom>
          <a:noFill/>
          <a:ln w="9525">
            <a:noFill/>
            <a:miter lim="800000"/>
            <a:headEnd/>
            <a:tailEnd/>
          </a:ln>
        </p:spPr>
        <p:txBody>
          <a:bodyPr wrap="none" lIns="0" tIns="0" rIns="0" bIns="0">
            <a:spAutoFit/>
          </a:bodyPr>
          <a:lstStyle/>
          <a:p>
            <a:pPr algn="ctr"/>
            <a:r>
              <a:rPr lang="en-US" sz="700" dirty="0">
                <a:latin typeface="Calibri" pitchFamily="34" charset="0"/>
              </a:rPr>
              <a:t>LILAN</a:t>
            </a:r>
          </a:p>
          <a:p>
            <a:pPr algn="ctr"/>
            <a:r>
              <a:rPr lang="en-US" sz="700" dirty="0">
                <a:latin typeface="Calibri" pitchFamily="34" charset="0"/>
              </a:rPr>
              <a:t>CEW R-360</a:t>
            </a:r>
          </a:p>
          <a:p>
            <a:pPr algn="ctr"/>
            <a:r>
              <a:rPr lang="en-US" sz="700" dirty="0">
                <a:latin typeface="Calibri" pitchFamily="34" charset="0"/>
              </a:rPr>
              <a:t>12.2 DME</a:t>
            </a:r>
          </a:p>
        </p:txBody>
      </p:sp>
      <p:cxnSp>
        <p:nvCxnSpPr>
          <p:cNvPr id="30" name="Straight Arrow Connector 29"/>
          <p:cNvCxnSpPr>
            <a:stCxn id="15" idx="2"/>
          </p:cNvCxnSpPr>
          <p:nvPr/>
        </p:nvCxnSpPr>
        <p:spPr>
          <a:xfrm flipV="1">
            <a:off x="3121072" y="2005803"/>
            <a:ext cx="949453" cy="655802"/>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271951" y="2325709"/>
            <a:ext cx="332695" cy="226465"/>
          </a:xfrm>
          <a:prstGeom prst="straightConnector1">
            <a:avLst/>
          </a:prstGeom>
          <a:ln w="12700">
            <a:solidFill>
              <a:schemeClr val="tx1"/>
            </a:solidFill>
            <a:miter lim="800000"/>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595798" y="1491916"/>
            <a:ext cx="542328" cy="8445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Freeform 109"/>
          <p:cNvSpPr/>
          <p:nvPr/>
        </p:nvSpPr>
        <p:spPr>
          <a:xfrm>
            <a:off x="2525095" y="1974868"/>
            <a:ext cx="651508" cy="587537"/>
          </a:xfrm>
          <a:custGeom>
            <a:avLst/>
            <a:gdLst>
              <a:gd name="connsiteX0" fmla="*/ 0 w 495300"/>
              <a:gd name="connsiteY0" fmla="*/ 0 h 676275"/>
              <a:gd name="connsiteX1" fmla="*/ 188118 w 495300"/>
              <a:gd name="connsiteY1" fmla="*/ 57150 h 676275"/>
              <a:gd name="connsiteX2" fmla="*/ 335756 w 495300"/>
              <a:gd name="connsiteY2" fmla="*/ 169069 h 676275"/>
              <a:gd name="connsiteX3" fmla="*/ 416718 w 495300"/>
              <a:gd name="connsiteY3" fmla="*/ 333375 h 676275"/>
              <a:gd name="connsiteX4" fmla="*/ 476250 w 495300"/>
              <a:gd name="connsiteY4" fmla="*/ 559594 h 676275"/>
              <a:gd name="connsiteX5" fmla="*/ 495300 w 495300"/>
              <a:gd name="connsiteY5" fmla="*/ 676275 h 676275"/>
              <a:gd name="connsiteX0" fmla="*/ 0 w 495300"/>
              <a:gd name="connsiteY0" fmla="*/ 0 h 676275"/>
              <a:gd name="connsiteX1" fmla="*/ 188118 w 495300"/>
              <a:gd name="connsiteY1" fmla="*/ 57150 h 676275"/>
              <a:gd name="connsiteX2" fmla="*/ 335756 w 495300"/>
              <a:gd name="connsiteY2" fmla="*/ 169069 h 676275"/>
              <a:gd name="connsiteX3" fmla="*/ 416718 w 495300"/>
              <a:gd name="connsiteY3" fmla="*/ 333375 h 676275"/>
              <a:gd name="connsiteX4" fmla="*/ 476250 w 495300"/>
              <a:gd name="connsiteY4" fmla="*/ 559594 h 676275"/>
              <a:gd name="connsiteX5" fmla="*/ 495300 w 495300"/>
              <a:gd name="connsiteY5" fmla="*/ 676275 h 676275"/>
              <a:gd name="connsiteX0" fmla="*/ 0 w 495300"/>
              <a:gd name="connsiteY0" fmla="*/ 0 h 676275"/>
              <a:gd name="connsiteX1" fmla="*/ 188118 w 495300"/>
              <a:gd name="connsiteY1" fmla="*/ 57150 h 676275"/>
              <a:gd name="connsiteX2" fmla="*/ 335756 w 495300"/>
              <a:gd name="connsiteY2" fmla="*/ 169069 h 676275"/>
              <a:gd name="connsiteX3" fmla="*/ 416718 w 495300"/>
              <a:gd name="connsiteY3" fmla="*/ 333375 h 676275"/>
              <a:gd name="connsiteX4" fmla="*/ 476250 w 495300"/>
              <a:gd name="connsiteY4" fmla="*/ 559594 h 676275"/>
              <a:gd name="connsiteX5" fmla="*/ 495300 w 495300"/>
              <a:gd name="connsiteY5" fmla="*/ 676275 h 676275"/>
              <a:gd name="connsiteX0" fmla="*/ 0 w 495300"/>
              <a:gd name="connsiteY0" fmla="*/ 0 h 676275"/>
              <a:gd name="connsiteX1" fmla="*/ 188118 w 495300"/>
              <a:gd name="connsiteY1" fmla="*/ 57150 h 676275"/>
              <a:gd name="connsiteX2" fmla="*/ 335756 w 495300"/>
              <a:gd name="connsiteY2" fmla="*/ 169069 h 676275"/>
              <a:gd name="connsiteX3" fmla="*/ 416718 w 495300"/>
              <a:gd name="connsiteY3" fmla="*/ 333375 h 676275"/>
              <a:gd name="connsiteX4" fmla="*/ 476250 w 495300"/>
              <a:gd name="connsiteY4" fmla="*/ 559594 h 676275"/>
              <a:gd name="connsiteX5" fmla="*/ 495300 w 495300"/>
              <a:gd name="connsiteY5" fmla="*/ 676275 h 676275"/>
              <a:gd name="connsiteX0" fmla="*/ 0 w 495300"/>
              <a:gd name="connsiteY0" fmla="*/ 0 h 676275"/>
              <a:gd name="connsiteX1" fmla="*/ 188118 w 495300"/>
              <a:gd name="connsiteY1" fmla="*/ 57150 h 676275"/>
              <a:gd name="connsiteX2" fmla="*/ 335756 w 495300"/>
              <a:gd name="connsiteY2" fmla="*/ 169069 h 676275"/>
              <a:gd name="connsiteX3" fmla="*/ 416718 w 495300"/>
              <a:gd name="connsiteY3" fmla="*/ 333375 h 676275"/>
              <a:gd name="connsiteX4" fmla="*/ 476250 w 495300"/>
              <a:gd name="connsiteY4" fmla="*/ 559594 h 676275"/>
              <a:gd name="connsiteX5" fmla="*/ 495300 w 495300"/>
              <a:gd name="connsiteY5" fmla="*/ 676275 h 676275"/>
              <a:gd name="connsiteX0" fmla="*/ 0 w 507203"/>
              <a:gd name="connsiteY0" fmla="*/ 0 h 658750"/>
              <a:gd name="connsiteX1" fmla="*/ 200021 w 507203"/>
              <a:gd name="connsiteY1" fmla="*/ 39625 h 658750"/>
              <a:gd name="connsiteX2" fmla="*/ 347659 w 507203"/>
              <a:gd name="connsiteY2" fmla="*/ 151544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200021 w 507203"/>
              <a:gd name="connsiteY1" fmla="*/ 39625 h 658750"/>
              <a:gd name="connsiteX2" fmla="*/ 347659 w 507203"/>
              <a:gd name="connsiteY2" fmla="*/ 151544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200021 w 507203"/>
              <a:gd name="connsiteY1" fmla="*/ 39625 h 658750"/>
              <a:gd name="connsiteX2" fmla="*/ 347659 w 507203"/>
              <a:gd name="connsiteY2" fmla="*/ 151544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200021 w 507203"/>
              <a:gd name="connsiteY1" fmla="*/ 39625 h 658750"/>
              <a:gd name="connsiteX2" fmla="*/ 347659 w 507203"/>
              <a:gd name="connsiteY2" fmla="*/ 151544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200021 w 507203"/>
              <a:gd name="connsiteY1" fmla="*/ 39625 h 658750"/>
              <a:gd name="connsiteX2" fmla="*/ 347659 w 507203"/>
              <a:gd name="connsiteY2" fmla="*/ 151544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200021 w 507203"/>
              <a:gd name="connsiteY1" fmla="*/ 39625 h 658750"/>
              <a:gd name="connsiteX2" fmla="*/ 347659 w 507203"/>
              <a:gd name="connsiteY2" fmla="*/ 161558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196053 w 507203"/>
              <a:gd name="connsiteY1" fmla="*/ 54646 h 658750"/>
              <a:gd name="connsiteX2" fmla="*/ 347659 w 507203"/>
              <a:gd name="connsiteY2" fmla="*/ 161558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196053 w 507203"/>
              <a:gd name="connsiteY1" fmla="*/ 54646 h 658750"/>
              <a:gd name="connsiteX2" fmla="*/ 331788 w 507203"/>
              <a:gd name="connsiteY2" fmla="*/ 156550 h 658750"/>
              <a:gd name="connsiteX3" fmla="*/ 428621 w 507203"/>
              <a:gd name="connsiteY3" fmla="*/ 315850 h 658750"/>
              <a:gd name="connsiteX4" fmla="*/ 488153 w 507203"/>
              <a:gd name="connsiteY4" fmla="*/ 542069 h 658750"/>
              <a:gd name="connsiteX5" fmla="*/ 507203 w 507203"/>
              <a:gd name="connsiteY5" fmla="*/ 658750 h 658750"/>
              <a:gd name="connsiteX0" fmla="*/ 0 w 507203"/>
              <a:gd name="connsiteY0" fmla="*/ 0 h 658750"/>
              <a:gd name="connsiteX1" fmla="*/ 196053 w 507203"/>
              <a:gd name="connsiteY1" fmla="*/ 54646 h 658750"/>
              <a:gd name="connsiteX2" fmla="*/ 331788 w 507203"/>
              <a:gd name="connsiteY2" fmla="*/ 156550 h 658750"/>
              <a:gd name="connsiteX3" fmla="*/ 430605 w 507203"/>
              <a:gd name="connsiteY3" fmla="*/ 330871 h 658750"/>
              <a:gd name="connsiteX4" fmla="*/ 488153 w 507203"/>
              <a:gd name="connsiteY4" fmla="*/ 542069 h 658750"/>
              <a:gd name="connsiteX5" fmla="*/ 507203 w 507203"/>
              <a:gd name="connsiteY5" fmla="*/ 658750 h 658750"/>
              <a:gd name="connsiteX0" fmla="*/ 0 w 507203"/>
              <a:gd name="connsiteY0" fmla="*/ 0 h 658750"/>
              <a:gd name="connsiteX1" fmla="*/ 196053 w 507203"/>
              <a:gd name="connsiteY1" fmla="*/ 54646 h 658750"/>
              <a:gd name="connsiteX2" fmla="*/ 331788 w 507203"/>
              <a:gd name="connsiteY2" fmla="*/ 156550 h 658750"/>
              <a:gd name="connsiteX3" fmla="*/ 430605 w 507203"/>
              <a:gd name="connsiteY3" fmla="*/ 330871 h 658750"/>
              <a:gd name="connsiteX4" fmla="*/ 490137 w 507203"/>
              <a:gd name="connsiteY4" fmla="*/ 537062 h 658750"/>
              <a:gd name="connsiteX5" fmla="*/ 507203 w 507203"/>
              <a:gd name="connsiteY5" fmla="*/ 658750 h 658750"/>
              <a:gd name="connsiteX0" fmla="*/ 0 w 507203"/>
              <a:gd name="connsiteY0" fmla="*/ 0 h 658750"/>
              <a:gd name="connsiteX1" fmla="*/ 196053 w 507203"/>
              <a:gd name="connsiteY1" fmla="*/ 54646 h 658750"/>
              <a:gd name="connsiteX2" fmla="*/ 331788 w 507203"/>
              <a:gd name="connsiteY2" fmla="*/ 176578 h 658750"/>
              <a:gd name="connsiteX3" fmla="*/ 430605 w 507203"/>
              <a:gd name="connsiteY3" fmla="*/ 330871 h 658750"/>
              <a:gd name="connsiteX4" fmla="*/ 490137 w 507203"/>
              <a:gd name="connsiteY4" fmla="*/ 537062 h 658750"/>
              <a:gd name="connsiteX5" fmla="*/ 507203 w 507203"/>
              <a:gd name="connsiteY5" fmla="*/ 658750 h 658750"/>
              <a:gd name="connsiteX0" fmla="*/ 0 w 507203"/>
              <a:gd name="connsiteY0" fmla="*/ 0 h 658750"/>
              <a:gd name="connsiteX1" fmla="*/ 196053 w 507203"/>
              <a:gd name="connsiteY1" fmla="*/ 69667 h 658750"/>
              <a:gd name="connsiteX2" fmla="*/ 331788 w 507203"/>
              <a:gd name="connsiteY2" fmla="*/ 176578 h 658750"/>
              <a:gd name="connsiteX3" fmla="*/ 430605 w 507203"/>
              <a:gd name="connsiteY3" fmla="*/ 330871 h 658750"/>
              <a:gd name="connsiteX4" fmla="*/ 490137 w 507203"/>
              <a:gd name="connsiteY4" fmla="*/ 537062 h 658750"/>
              <a:gd name="connsiteX5" fmla="*/ 507203 w 507203"/>
              <a:gd name="connsiteY5" fmla="*/ 658750 h 658750"/>
              <a:gd name="connsiteX0" fmla="*/ 0 w 507203"/>
              <a:gd name="connsiteY0" fmla="*/ 0 h 658750"/>
              <a:gd name="connsiteX1" fmla="*/ 194070 w 507203"/>
              <a:gd name="connsiteY1" fmla="*/ 62157 h 658750"/>
              <a:gd name="connsiteX2" fmla="*/ 331788 w 507203"/>
              <a:gd name="connsiteY2" fmla="*/ 176578 h 658750"/>
              <a:gd name="connsiteX3" fmla="*/ 430605 w 507203"/>
              <a:gd name="connsiteY3" fmla="*/ 330871 h 658750"/>
              <a:gd name="connsiteX4" fmla="*/ 490137 w 507203"/>
              <a:gd name="connsiteY4" fmla="*/ 537062 h 658750"/>
              <a:gd name="connsiteX5" fmla="*/ 507203 w 507203"/>
              <a:gd name="connsiteY5" fmla="*/ 658750 h 658750"/>
              <a:gd name="connsiteX0" fmla="*/ 0 w 507203"/>
              <a:gd name="connsiteY0" fmla="*/ 0 h 658750"/>
              <a:gd name="connsiteX1" fmla="*/ 194070 w 507203"/>
              <a:gd name="connsiteY1" fmla="*/ 62157 h 658750"/>
              <a:gd name="connsiteX2" fmla="*/ 331788 w 507203"/>
              <a:gd name="connsiteY2" fmla="*/ 176578 h 658750"/>
              <a:gd name="connsiteX3" fmla="*/ 424654 w 507203"/>
              <a:gd name="connsiteY3" fmla="*/ 330871 h 658750"/>
              <a:gd name="connsiteX4" fmla="*/ 490137 w 507203"/>
              <a:gd name="connsiteY4" fmla="*/ 537062 h 658750"/>
              <a:gd name="connsiteX5" fmla="*/ 507203 w 507203"/>
              <a:gd name="connsiteY5" fmla="*/ 658750 h 658750"/>
              <a:gd name="connsiteX0" fmla="*/ 0 w 507203"/>
              <a:gd name="connsiteY0" fmla="*/ 0 h 658750"/>
              <a:gd name="connsiteX1" fmla="*/ 194070 w 507203"/>
              <a:gd name="connsiteY1" fmla="*/ 62157 h 658750"/>
              <a:gd name="connsiteX2" fmla="*/ 331788 w 507203"/>
              <a:gd name="connsiteY2" fmla="*/ 176578 h 658750"/>
              <a:gd name="connsiteX3" fmla="*/ 424654 w 507203"/>
              <a:gd name="connsiteY3" fmla="*/ 330871 h 658750"/>
              <a:gd name="connsiteX4" fmla="*/ 486169 w 507203"/>
              <a:gd name="connsiteY4" fmla="*/ 522040 h 658750"/>
              <a:gd name="connsiteX5" fmla="*/ 507203 w 507203"/>
              <a:gd name="connsiteY5" fmla="*/ 658750 h 658750"/>
              <a:gd name="connsiteX0" fmla="*/ 0 w 507203"/>
              <a:gd name="connsiteY0" fmla="*/ 0 h 658750"/>
              <a:gd name="connsiteX1" fmla="*/ 194070 w 507203"/>
              <a:gd name="connsiteY1" fmla="*/ 62157 h 658750"/>
              <a:gd name="connsiteX2" fmla="*/ 331788 w 507203"/>
              <a:gd name="connsiteY2" fmla="*/ 176578 h 658750"/>
              <a:gd name="connsiteX3" fmla="*/ 424654 w 507203"/>
              <a:gd name="connsiteY3" fmla="*/ 330871 h 658750"/>
              <a:gd name="connsiteX4" fmla="*/ 436573 w 507203"/>
              <a:gd name="connsiteY4" fmla="*/ 464460 h 658750"/>
              <a:gd name="connsiteX5" fmla="*/ 507203 w 507203"/>
              <a:gd name="connsiteY5" fmla="*/ 658750 h 658750"/>
              <a:gd name="connsiteX0" fmla="*/ 0 w 507203"/>
              <a:gd name="connsiteY0" fmla="*/ 0 h 658750"/>
              <a:gd name="connsiteX1" fmla="*/ 194070 w 507203"/>
              <a:gd name="connsiteY1" fmla="*/ 62157 h 658750"/>
              <a:gd name="connsiteX2" fmla="*/ 331788 w 507203"/>
              <a:gd name="connsiteY2" fmla="*/ 176578 h 658750"/>
              <a:gd name="connsiteX3" fmla="*/ 436573 w 507203"/>
              <a:gd name="connsiteY3" fmla="*/ 464460 h 658750"/>
              <a:gd name="connsiteX4" fmla="*/ 507203 w 507203"/>
              <a:gd name="connsiteY4" fmla="*/ 658750 h 658750"/>
              <a:gd name="connsiteX0" fmla="*/ 0 w 507203"/>
              <a:gd name="connsiteY0" fmla="*/ 0 h 658750"/>
              <a:gd name="connsiteX1" fmla="*/ 194070 w 507203"/>
              <a:gd name="connsiteY1" fmla="*/ 6215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5756 w 507203"/>
              <a:gd name="connsiteY2" fmla="*/ 279220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7740 w 507203"/>
              <a:gd name="connsiteY2" fmla="*/ 291737 h 658750"/>
              <a:gd name="connsiteX3" fmla="*/ 436573 w 507203"/>
              <a:gd name="connsiteY3" fmla="*/ 464460 h 658750"/>
              <a:gd name="connsiteX4" fmla="*/ 507203 w 507203"/>
              <a:gd name="connsiteY4" fmla="*/ 658750 h 658750"/>
              <a:gd name="connsiteX0" fmla="*/ 0 w 507203"/>
              <a:gd name="connsiteY0" fmla="*/ 0 h 658750"/>
              <a:gd name="connsiteX1" fmla="*/ 190102 w 507203"/>
              <a:gd name="connsiteY1" fmla="*/ 119737 h 658750"/>
              <a:gd name="connsiteX2" fmla="*/ 337740 w 507203"/>
              <a:gd name="connsiteY2" fmla="*/ 291737 h 658750"/>
              <a:gd name="connsiteX3" fmla="*/ 440540 w 507203"/>
              <a:gd name="connsiteY3" fmla="*/ 471971 h 658750"/>
              <a:gd name="connsiteX4" fmla="*/ 507203 w 507203"/>
              <a:gd name="connsiteY4" fmla="*/ 658750 h 658750"/>
              <a:gd name="connsiteX0" fmla="*/ 0 w 507203"/>
              <a:gd name="connsiteY0" fmla="*/ 0 h 658750"/>
              <a:gd name="connsiteX1" fmla="*/ 190102 w 507203"/>
              <a:gd name="connsiteY1" fmla="*/ 119737 h 658750"/>
              <a:gd name="connsiteX2" fmla="*/ 333773 w 507203"/>
              <a:gd name="connsiteY2" fmla="*/ 284227 h 658750"/>
              <a:gd name="connsiteX3" fmla="*/ 440540 w 507203"/>
              <a:gd name="connsiteY3" fmla="*/ 471971 h 658750"/>
              <a:gd name="connsiteX4" fmla="*/ 507203 w 507203"/>
              <a:gd name="connsiteY4" fmla="*/ 658750 h 658750"/>
              <a:gd name="connsiteX0" fmla="*/ 0 w 507203"/>
              <a:gd name="connsiteY0" fmla="*/ 0 h 658750"/>
              <a:gd name="connsiteX1" fmla="*/ 190102 w 507203"/>
              <a:gd name="connsiteY1" fmla="*/ 119737 h 658750"/>
              <a:gd name="connsiteX2" fmla="*/ 333773 w 507203"/>
              <a:gd name="connsiteY2" fmla="*/ 284227 h 658750"/>
              <a:gd name="connsiteX3" fmla="*/ 440540 w 507203"/>
              <a:gd name="connsiteY3" fmla="*/ 471971 h 658750"/>
              <a:gd name="connsiteX4" fmla="*/ 507203 w 507203"/>
              <a:gd name="connsiteY4" fmla="*/ 658750 h 658750"/>
              <a:gd name="connsiteX0" fmla="*/ 0 w 507203"/>
              <a:gd name="connsiteY0" fmla="*/ 0 h 658750"/>
              <a:gd name="connsiteX1" fmla="*/ 190102 w 507203"/>
              <a:gd name="connsiteY1" fmla="*/ 119737 h 658750"/>
              <a:gd name="connsiteX2" fmla="*/ 333773 w 507203"/>
              <a:gd name="connsiteY2" fmla="*/ 284227 h 658750"/>
              <a:gd name="connsiteX3" fmla="*/ 440540 w 507203"/>
              <a:gd name="connsiteY3" fmla="*/ 471971 h 658750"/>
              <a:gd name="connsiteX4" fmla="*/ 507203 w 507203"/>
              <a:gd name="connsiteY4" fmla="*/ 658750 h 658750"/>
              <a:gd name="connsiteX0" fmla="*/ 0 w 507203"/>
              <a:gd name="connsiteY0" fmla="*/ 0 h 658750"/>
              <a:gd name="connsiteX1" fmla="*/ 190102 w 507203"/>
              <a:gd name="connsiteY1" fmla="*/ 119737 h 658750"/>
              <a:gd name="connsiteX2" fmla="*/ 333773 w 507203"/>
              <a:gd name="connsiteY2" fmla="*/ 284227 h 658750"/>
              <a:gd name="connsiteX3" fmla="*/ 440540 w 507203"/>
              <a:gd name="connsiteY3" fmla="*/ 471971 h 658750"/>
              <a:gd name="connsiteX4" fmla="*/ 507203 w 507203"/>
              <a:gd name="connsiteY4" fmla="*/ 658750 h 658750"/>
              <a:gd name="connsiteX0" fmla="*/ 0 w 507203"/>
              <a:gd name="connsiteY0" fmla="*/ 0 h 658750"/>
              <a:gd name="connsiteX1" fmla="*/ 190102 w 507203"/>
              <a:gd name="connsiteY1" fmla="*/ 119737 h 658750"/>
              <a:gd name="connsiteX2" fmla="*/ 333773 w 507203"/>
              <a:gd name="connsiteY2" fmla="*/ 284227 h 658750"/>
              <a:gd name="connsiteX3" fmla="*/ 440540 w 507203"/>
              <a:gd name="connsiteY3" fmla="*/ 471971 h 658750"/>
              <a:gd name="connsiteX4" fmla="*/ 507203 w 507203"/>
              <a:gd name="connsiteY4" fmla="*/ 658750 h 658750"/>
              <a:gd name="connsiteX0" fmla="*/ 0 w 516787"/>
              <a:gd name="connsiteY0" fmla="*/ 0 h 616288"/>
              <a:gd name="connsiteX1" fmla="*/ 190102 w 516787"/>
              <a:gd name="connsiteY1" fmla="*/ 119737 h 616288"/>
              <a:gd name="connsiteX2" fmla="*/ 333773 w 516787"/>
              <a:gd name="connsiteY2" fmla="*/ 284227 h 616288"/>
              <a:gd name="connsiteX3" fmla="*/ 440540 w 516787"/>
              <a:gd name="connsiteY3" fmla="*/ 471971 h 616288"/>
              <a:gd name="connsiteX4" fmla="*/ 516787 w 516787"/>
              <a:gd name="connsiteY4" fmla="*/ 616288 h 616288"/>
              <a:gd name="connsiteX0" fmla="*/ 0 w 516787"/>
              <a:gd name="connsiteY0" fmla="*/ 0 h 616288"/>
              <a:gd name="connsiteX1" fmla="*/ 190102 w 516787"/>
              <a:gd name="connsiteY1" fmla="*/ 119737 h 616288"/>
              <a:gd name="connsiteX2" fmla="*/ 333773 w 516787"/>
              <a:gd name="connsiteY2" fmla="*/ 284227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3773 w 516787"/>
              <a:gd name="connsiteY2" fmla="*/ 284227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3773 w 516787"/>
              <a:gd name="connsiteY2" fmla="*/ 284227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3773 w 516787"/>
              <a:gd name="connsiteY2" fmla="*/ 284227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3773 w 516787"/>
              <a:gd name="connsiteY2" fmla="*/ 284227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5875 w 516787"/>
              <a:gd name="connsiteY3" fmla="*/ 446994 h 616288"/>
              <a:gd name="connsiteX4" fmla="*/ 516787 w 516787"/>
              <a:gd name="connsiteY4" fmla="*/ 616288 h 616288"/>
              <a:gd name="connsiteX0" fmla="*/ 0 w 516787"/>
              <a:gd name="connsiteY0" fmla="*/ 0 h 616288"/>
              <a:gd name="connsiteX1" fmla="*/ 190102 w 516787"/>
              <a:gd name="connsiteY1" fmla="*/ 119737 h 616288"/>
              <a:gd name="connsiteX2" fmla="*/ 339524 w 516787"/>
              <a:gd name="connsiteY2" fmla="*/ 276733 h 616288"/>
              <a:gd name="connsiteX3" fmla="*/ 453958 w 516787"/>
              <a:gd name="connsiteY3" fmla="*/ 449492 h 616288"/>
              <a:gd name="connsiteX4" fmla="*/ 516787 w 516787"/>
              <a:gd name="connsiteY4" fmla="*/ 616288 h 616288"/>
              <a:gd name="connsiteX0" fmla="*/ 0 w 524454"/>
              <a:gd name="connsiteY0" fmla="*/ 0 h 616288"/>
              <a:gd name="connsiteX1" fmla="*/ 190102 w 524454"/>
              <a:gd name="connsiteY1" fmla="*/ 119737 h 616288"/>
              <a:gd name="connsiteX2" fmla="*/ 339524 w 524454"/>
              <a:gd name="connsiteY2" fmla="*/ 276733 h 616288"/>
              <a:gd name="connsiteX3" fmla="*/ 453958 w 524454"/>
              <a:gd name="connsiteY3" fmla="*/ 449492 h 616288"/>
              <a:gd name="connsiteX4" fmla="*/ 524454 w 524454"/>
              <a:gd name="connsiteY4" fmla="*/ 616288 h 616288"/>
              <a:gd name="connsiteX0" fmla="*/ 0 w 524454"/>
              <a:gd name="connsiteY0" fmla="*/ 0 h 616288"/>
              <a:gd name="connsiteX1" fmla="*/ 190102 w 524454"/>
              <a:gd name="connsiteY1" fmla="*/ 119737 h 616288"/>
              <a:gd name="connsiteX2" fmla="*/ 339524 w 524454"/>
              <a:gd name="connsiteY2" fmla="*/ 276733 h 616288"/>
              <a:gd name="connsiteX3" fmla="*/ 453958 w 524454"/>
              <a:gd name="connsiteY3" fmla="*/ 449492 h 616288"/>
              <a:gd name="connsiteX4" fmla="*/ 524454 w 524454"/>
              <a:gd name="connsiteY4" fmla="*/ 616288 h 616288"/>
              <a:gd name="connsiteX0" fmla="*/ 0 w 524454"/>
              <a:gd name="connsiteY0" fmla="*/ 0 h 616288"/>
              <a:gd name="connsiteX1" fmla="*/ 190102 w 524454"/>
              <a:gd name="connsiteY1" fmla="*/ 119737 h 616288"/>
              <a:gd name="connsiteX2" fmla="*/ 339524 w 524454"/>
              <a:gd name="connsiteY2" fmla="*/ 276733 h 616288"/>
              <a:gd name="connsiteX3" fmla="*/ 457792 w 524454"/>
              <a:gd name="connsiteY3" fmla="*/ 446994 h 616288"/>
              <a:gd name="connsiteX4" fmla="*/ 524454 w 524454"/>
              <a:gd name="connsiteY4" fmla="*/ 616288 h 6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454" h="616288">
                <a:moveTo>
                  <a:pt x="0" y="0"/>
                </a:moveTo>
                <a:cubicBezTo>
                  <a:pt x="126189" y="59106"/>
                  <a:pt x="133515" y="73615"/>
                  <a:pt x="190102" y="119737"/>
                </a:cubicBezTo>
                <a:cubicBezTo>
                  <a:pt x="246689" y="165859"/>
                  <a:pt x="294909" y="222190"/>
                  <a:pt x="339524" y="276733"/>
                </a:cubicBezTo>
                <a:cubicBezTo>
                  <a:pt x="384139" y="331276"/>
                  <a:pt x="411305" y="371655"/>
                  <a:pt x="457792" y="446994"/>
                </a:cubicBezTo>
                <a:cubicBezTo>
                  <a:pt x="491789" y="524412"/>
                  <a:pt x="495160" y="519054"/>
                  <a:pt x="524454" y="61628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p:cNvCxnSpPr/>
          <p:nvPr/>
        </p:nvCxnSpPr>
        <p:spPr>
          <a:xfrm flipH="1" flipV="1">
            <a:off x="1579634" y="2064918"/>
            <a:ext cx="4072" cy="465560"/>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91" name="TextBox 38"/>
          <p:cNvSpPr txBox="1">
            <a:spLocks noChangeArrowheads="1"/>
          </p:cNvSpPr>
          <p:nvPr/>
        </p:nvSpPr>
        <p:spPr bwMode="auto">
          <a:xfrm rot="16200000">
            <a:off x="1453786" y="2281188"/>
            <a:ext cx="242054" cy="123111"/>
          </a:xfrm>
          <a:prstGeom prst="rect">
            <a:avLst/>
          </a:prstGeom>
          <a:solidFill>
            <a:schemeClr val="bg1"/>
          </a:solidFill>
          <a:ln w="9525">
            <a:noFill/>
            <a:miter lim="800000"/>
            <a:headEnd/>
            <a:tailEnd/>
          </a:ln>
        </p:spPr>
        <p:txBody>
          <a:bodyPr wrap="none" lIns="0" tIns="0" rIns="0" bIns="0">
            <a:spAutoFit/>
          </a:bodyPr>
          <a:lstStyle/>
          <a:p>
            <a:r>
              <a:rPr lang="en-US" sz="800" dirty="0">
                <a:latin typeface="Calibri" pitchFamily="34" charset="0"/>
              </a:rPr>
              <a:t>R-360</a:t>
            </a:r>
          </a:p>
        </p:txBody>
      </p:sp>
      <p:sp>
        <p:nvSpPr>
          <p:cNvPr id="15" name="Isosceles Triangle 14"/>
          <p:cNvSpPr/>
          <p:nvPr/>
        </p:nvSpPr>
        <p:spPr>
          <a:xfrm>
            <a:off x="3121072" y="2507618"/>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US"/>
          </a:p>
        </p:txBody>
      </p:sp>
      <p:sp>
        <p:nvSpPr>
          <p:cNvPr id="38" name="Isosceles Triangle 37"/>
          <p:cNvSpPr/>
          <p:nvPr/>
        </p:nvSpPr>
        <p:spPr>
          <a:xfrm>
            <a:off x="2384439" y="1882636"/>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TextBox 48"/>
          <p:cNvSpPr txBox="1">
            <a:spLocks noChangeArrowheads="1"/>
          </p:cNvSpPr>
          <p:nvPr/>
        </p:nvSpPr>
        <p:spPr bwMode="auto">
          <a:xfrm>
            <a:off x="422741" y="3362909"/>
            <a:ext cx="383117" cy="307392"/>
          </a:xfrm>
          <a:prstGeom prst="rect">
            <a:avLst/>
          </a:prstGeom>
          <a:noFill/>
          <a:ln w="9525">
            <a:noFill/>
            <a:miter lim="800000"/>
            <a:headEnd/>
            <a:tailEnd/>
          </a:ln>
        </p:spPr>
        <p:txBody>
          <a:bodyPr wrap="none" lIns="0" tIns="0" rIns="0" bIns="0">
            <a:spAutoFit/>
          </a:bodyPr>
          <a:lstStyle/>
          <a:p>
            <a:pPr algn="ctr"/>
            <a:r>
              <a:rPr lang="en-US" sz="666" dirty="0">
                <a:latin typeface="Calibri" pitchFamily="34" charset="0"/>
              </a:rPr>
              <a:t>BEARL</a:t>
            </a:r>
          </a:p>
          <a:p>
            <a:pPr algn="ctr"/>
            <a:r>
              <a:rPr lang="en-US" sz="666" dirty="0">
                <a:latin typeface="Calibri" pitchFamily="34" charset="0"/>
              </a:rPr>
              <a:t>CEW R-282</a:t>
            </a:r>
          </a:p>
          <a:p>
            <a:pPr algn="ctr"/>
            <a:r>
              <a:rPr lang="en-US" sz="666" dirty="0">
                <a:latin typeface="Calibri" pitchFamily="34" charset="0"/>
              </a:rPr>
              <a:t>8 DME</a:t>
            </a:r>
          </a:p>
        </p:txBody>
      </p:sp>
      <p:pic>
        <p:nvPicPr>
          <p:cNvPr id="1027" name="Picture 3" descr="C:\Users\wendy.l.hart\AppData\Local\Microsoft\Windows\Temporary Internet Files\Content.IE5\99YD5I7W\MC900343825[1].wmf"/>
          <p:cNvPicPr preferRelativeResize="0">
            <a:picLocks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368807" y="2379210"/>
            <a:ext cx="367159" cy="248067"/>
          </a:xfrm>
          <a:prstGeom prst="rect">
            <a:avLst/>
          </a:prstGeom>
          <a:noFill/>
          <a:extLst>
            <a:ext uri="{909E8E84-426E-40DD-AFC4-6F175D3DCCD1}">
              <a14:hiddenFill xmlns:a14="http://schemas.microsoft.com/office/drawing/2010/main">
                <a:solidFill>
                  <a:srgbClr val="FFFFFF"/>
                </a:solidFill>
              </a14:hiddenFill>
            </a:ext>
          </a:extLst>
        </p:spPr>
      </p:pic>
      <p:sp>
        <p:nvSpPr>
          <p:cNvPr id="124" name="Oval 123"/>
          <p:cNvSpPr/>
          <p:nvPr/>
        </p:nvSpPr>
        <p:spPr>
          <a:xfrm>
            <a:off x="341487" y="2325269"/>
            <a:ext cx="319915" cy="3347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48"/>
          <p:cNvSpPr txBox="1">
            <a:spLocks noChangeArrowheads="1"/>
          </p:cNvSpPr>
          <p:nvPr/>
        </p:nvSpPr>
        <p:spPr bwMode="auto">
          <a:xfrm>
            <a:off x="336008" y="2670959"/>
            <a:ext cx="347852" cy="230832"/>
          </a:xfrm>
          <a:prstGeom prst="rect">
            <a:avLst/>
          </a:prstGeom>
          <a:noFill/>
          <a:ln w="9525">
            <a:noFill/>
            <a:miter lim="800000"/>
            <a:headEnd/>
            <a:tailEnd/>
          </a:ln>
        </p:spPr>
        <p:txBody>
          <a:bodyPr wrap="none" lIns="0" tIns="0" rIns="0" bIns="0">
            <a:spAutoFit/>
          </a:bodyPr>
          <a:lstStyle/>
          <a:p>
            <a:pPr algn="ctr"/>
            <a:r>
              <a:rPr lang="en-US" sz="500" dirty="0">
                <a:latin typeface="Calibri" pitchFamily="34" charset="0"/>
              </a:rPr>
              <a:t>HORSE FARM</a:t>
            </a:r>
          </a:p>
          <a:p>
            <a:pPr algn="ctr"/>
            <a:r>
              <a:rPr lang="en-US" sz="500" dirty="0">
                <a:latin typeface="Calibri" pitchFamily="34" charset="0"/>
              </a:rPr>
              <a:t>CEW R-314</a:t>
            </a:r>
          </a:p>
          <a:p>
            <a:pPr algn="ctr"/>
            <a:r>
              <a:rPr lang="en-US" sz="500" dirty="0">
                <a:latin typeface="Calibri" pitchFamily="34" charset="0"/>
              </a:rPr>
              <a:t>12.5 DME</a:t>
            </a:r>
          </a:p>
        </p:txBody>
      </p:sp>
      <p:sp>
        <p:nvSpPr>
          <p:cNvPr id="64" name="TextBox 89"/>
          <p:cNvSpPr txBox="1">
            <a:spLocks noChangeArrowheads="1"/>
          </p:cNvSpPr>
          <p:nvPr/>
        </p:nvSpPr>
        <p:spPr bwMode="auto">
          <a:xfrm rot="19279116">
            <a:off x="2869096" y="2874921"/>
            <a:ext cx="119836" cy="112412"/>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14</a:t>
            </a:r>
          </a:p>
        </p:txBody>
      </p:sp>
      <p:sp>
        <p:nvSpPr>
          <p:cNvPr id="66" name="Flowchart: Delay 65"/>
          <p:cNvSpPr/>
          <p:nvPr/>
        </p:nvSpPr>
        <p:spPr bwMode="auto">
          <a:xfrm rot="19279116">
            <a:off x="2859367" y="2888100"/>
            <a:ext cx="130299" cy="95627"/>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cxnSp>
        <p:nvCxnSpPr>
          <p:cNvPr id="67" name="Straight Arrow Connector 66"/>
          <p:cNvCxnSpPr/>
          <p:nvPr/>
        </p:nvCxnSpPr>
        <p:spPr bwMode="auto">
          <a:xfrm rot="120000" flipV="1">
            <a:off x="2884035" y="2809057"/>
            <a:ext cx="129290" cy="100872"/>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29" idx="0"/>
          </p:cNvCxnSpPr>
          <p:nvPr/>
        </p:nvCxnSpPr>
        <p:spPr>
          <a:xfrm flipH="1" flipV="1">
            <a:off x="759619" y="3391481"/>
            <a:ext cx="710425" cy="401016"/>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1236610" y="2722902"/>
            <a:ext cx="178441" cy="483235"/>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71" name="TextBox 38"/>
          <p:cNvSpPr txBox="1">
            <a:spLocks noChangeArrowheads="1"/>
          </p:cNvSpPr>
          <p:nvPr/>
        </p:nvSpPr>
        <p:spPr bwMode="auto">
          <a:xfrm rot="4260000">
            <a:off x="1256945" y="3041784"/>
            <a:ext cx="242054" cy="123112"/>
          </a:xfrm>
          <a:prstGeom prst="rect">
            <a:avLst/>
          </a:prstGeom>
          <a:solidFill>
            <a:schemeClr val="bg1"/>
          </a:solidFill>
          <a:ln w="9525">
            <a:noFill/>
            <a:miter lim="800000"/>
            <a:headEnd/>
            <a:tailEnd/>
          </a:ln>
        </p:spPr>
        <p:txBody>
          <a:bodyPr wrap="none" lIns="0" tIns="0" rIns="0" bIns="0">
            <a:spAutoFit/>
          </a:bodyPr>
          <a:lstStyle/>
          <a:p>
            <a:r>
              <a:rPr lang="en-US" sz="800" dirty="0">
                <a:latin typeface="Calibri" pitchFamily="34" charset="0"/>
              </a:rPr>
              <a:t>R-329</a:t>
            </a:r>
          </a:p>
        </p:txBody>
      </p:sp>
      <p:cxnSp>
        <p:nvCxnSpPr>
          <p:cNvPr id="78" name="Straight Arrow Connector 77"/>
          <p:cNvCxnSpPr/>
          <p:nvPr/>
        </p:nvCxnSpPr>
        <p:spPr>
          <a:xfrm flipV="1">
            <a:off x="1774623" y="2064919"/>
            <a:ext cx="650458" cy="1141218"/>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79" name="TextBox 38"/>
          <p:cNvSpPr txBox="1">
            <a:spLocks noChangeArrowheads="1"/>
          </p:cNvSpPr>
          <p:nvPr/>
        </p:nvSpPr>
        <p:spPr bwMode="auto">
          <a:xfrm rot="18000000">
            <a:off x="1741092" y="2973751"/>
            <a:ext cx="260781" cy="126350"/>
          </a:xfrm>
          <a:prstGeom prst="rect">
            <a:avLst/>
          </a:prstGeom>
          <a:solidFill>
            <a:schemeClr val="bg1"/>
          </a:solidFill>
          <a:ln w="9525">
            <a:noFill/>
            <a:miter lim="800000"/>
            <a:headEnd/>
            <a:tailEnd/>
          </a:ln>
        </p:spPr>
        <p:txBody>
          <a:bodyPr wrap="square" lIns="0" tIns="0" rIns="0" bIns="0">
            <a:spAutoFit/>
          </a:bodyPr>
          <a:lstStyle/>
          <a:p>
            <a:r>
              <a:rPr lang="en-US" sz="800" dirty="0">
                <a:latin typeface="Calibri" pitchFamily="34" charset="0"/>
              </a:rPr>
              <a:t>R-025</a:t>
            </a:r>
          </a:p>
        </p:txBody>
      </p:sp>
      <p:sp>
        <p:nvSpPr>
          <p:cNvPr id="21" name="Isosceles Triangle 20"/>
          <p:cNvSpPr/>
          <p:nvPr/>
        </p:nvSpPr>
        <p:spPr>
          <a:xfrm>
            <a:off x="2020738" y="2530478"/>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US"/>
          </a:p>
        </p:txBody>
      </p:sp>
      <p:sp>
        <p:nvSpPr>
          <p:cNvPr id="90" name="TextBox 49"/>
          <p:cNvSpPr txBox="1">
            <a:spLocks noChangeArrowheads="1"/>
          </p:cNvSpPr>
          <p:nvPr/>
        </p:nvSpPr>
        <p:spPr bwMode="auto">
          <a:xfrm rot="2520000">
            <a:off x="2501143" y="2260878"/>
            <a:ext cx="663809" cy="103090"/>
          </a:xfrm>
          <a:prstGeom prst="rect">
            <a:avLst/>
          </a:prstGeom>
          <a:noFill/>
          <a:ln w="9525">
            <a:noFill/>
            <a:miter lim="800000"/>
            <a:headEnd/>
            <a:tailEnd/>
          </a:ln>
        </p:spPr>
        <p:txBody>
          <a:bodyPr>
            <a:prstTxWarp prst="textArchUp">
              <a:avLst>
                <a:gd name="adj" fmla="val 11103201"/>
              </a:avLst>
            </a:prstTxWarp>
            <a:spAutoFit/>
          </a:bodyPr>
          <a:lstStyle/>
          <a:p>
            <a:pPr algn="ctr"/>
            <a:r>
              <a:rPr lang="en-US" sz="700" dirty="0">
                <a:latin typeface="Calibri" pitchFamily="34" charset="0"/>
              </a:rPr>
              <a:t>1500</a:t>
            </a:r>
          </a:p>
          <a:p>
            <a:pPr algn="ctr"/>
            <a:r>
              <a:rPr lang="en-US" sz="700" dirty="0">
                <a:latin typeface="Calibri" pitchFamily="34" charset="0"/>
              </a:rPr>
              <a:t>CEW 14  Arc</a:t>
            </a:r>
          </a:p>
        </p:txBody>
      </p:sp>
      <p:sp>
        <p:nvSpPr>
          <p:cNvPr id="92" name="Flowchart: Delay 91"/>
          <p:cNvSpPr/>
          <p:nvPr/>
        </p:nvSpPr>
        <p:spPr>
          <a:xfrm rot="2520000">
            <a:off x="2826966" y="2225992"/>
            <a:ext cx="120276" cy="10430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48"/>
          <p:cNvSpPr txBox="1">
            <a:spLocks noChangeArrowheads="1"/>
          </p:cNvSpPr>
          <p:nvPr/>
        </p:nvSpPr>
        <p:spPr bwMode="auto">
          <a:xfrm>
            <a:off x="3261533" y="2563474"/>
            <a:ext cx="402354" cy="323165"/>
          </a:xfrm>
          <a:prstGeom prst="rect">
            <a:avLst/>
          </a:prstGeom>
          <a:noFill/>
          <a:ln w="9525">
            <a:noFill/>
            <a:miter lim="800000"/>
            <a:headEnd/>
            <a:tailEnd/>
          </a:ln>
        </p:spPr>
        <p:txBody>
          <a:bodyPr wrap="none" lIns="0" tIns="0" rIns="0" bIns="0">
            <a:spAutoFit/>
          </a:bodyPr>
          <a:lstStyle/>
          <a:p>
            <a:pPr algn="ctr"/>
            <a:r>
              <a:rPr lang="en-US" sz="700" dirty="0">
                <a:latin typeface="Calibri" pitchFamily="34" charset="0"/>
              </a:rPr>
              <a:t>ANNNA</a:t>
            </a:r>
          </a:p>
          <a:p>
            <a:pPr algn="ctr"/>
            <a:r>
              <a:rPr lang="en-US" sz="700" dirty="0">
                <a:latin typeface="Calibri" pitchFamily="34" charset="0"/>
              </a:rPr>
              <a:t>CEW R-054</a:t>
            </a:r>
          </a:p>
          <a:p>
            <a:pPr algn="ctr"/>
            <a:r>
              <a:rPr lang="en-US" sz="700" dirty="0">
                <a:latin typeface="Calibri" pitchFamily="34" charset="0"/>
              </a:rPr>
              <a:t>14 DME</a:t>
            </a:r>
          </a:p>
        </p:txBody>
      </p:sp>
      <p:sp>
        <p:nvSpPr>
          <p:cNvPr id="94" name="TextBox 48"/>
          <p:cNvSpPr txBox="1">
            <a:spLocks noChangeArrowheads="1"/>
          </p:cNvSpPr>
          <p:nvPr/>
        </p:nvSpPr>
        <p:spPr bwMode="auto">
          <a:xfrm>
            <a:off x="2124118" y="2615947"/>
            <a:ext cx="402354" cy="323165"/>
          </a:xfrm>
          <a:prstGeom prst="rect">
            <a:avLst/>
          </a:prstGeom>
          <a:noFill/>
          <a:ln w="9525">
            <a:noFill/>
            <a:miter lim="800000"/>
            <a:headEnd/>
            <a:tailEnd/>
          </a:ln>
        </p:spPr>
        <p:txBody>
          <a:bodyPr wrap="none" lIns="0" tIns="0" rIns="0" bIns="0">
            <a:spAutoFit/>
          </a:bodyPr>
          <a:lstStyle/>
          <a:p>
            <a:pPr algn="ctr"/>
            <a:r>
              <a:rPr lang="en-US" sz="700" dirty="0">
                <a:latin typeface="Calibri" pitchFamily="34" charset="0"/>
              </a:rPr>
              <a:t>TANIA</a:t>
            </a:r>
          </a:p>
          <a:p>
            <a:pPr algn="ctr"/>
            <a:r>
              <a:rPr lang="en-US" sz="700" dirty="0">
                <a:latin typeface="Calibri" pitchFamily="34" charset="0"/>
              </a:rPr>
              <a:t>CEW R-025</a:t>
            </a:r>
          </a:p>
          <a:p>
            <a:pPr algn="ctr"/>
            <a:r>
              <a:rPr lang="en-US" sz="700" dirty="0">
                <a:latin typeface="Calibri" pitchFamily="34" charset="0"/>
              </a:rPr>
              <a:t>8.1 DME</a:t>
            </a:r>
          </a:p>
        </p:txBody>
      </p:sp>
      <p:sp>
        <p:nvSpPr>
          <p:cNvPr id="57" name="TextBox 56"/>
          <p:cNvSpPr txBox="1"/>
          <p:nvPr/>
        </p:nvSpPr>
        <p:spPr>
          <a:xfrm>
            <a:off x="2522537" y="2507618"/>
            <a:ext cx="198772" cy="107722"/>
          </a:xfrm>
          <a:prstGeom prst="rect">
            <a:avLst/>
          </a:prstGeom>
          <a:noFill/>
        </p:spPr>
        <p:txBody>
          <a:bodyPr wrap="none" lIns="0" tIns="0" rIns="0" bIns="0" rtlCol="0">
            <a:spAutoFit/>
          </a:bodyPr>
          <a:lstStyle/>
          <a:p>
            <a:r>
              <a:rPr lang="en-US" sz="700" dirty="0"/>
              <a:t>1500</a:t>
            </a:r>
          </a:p>
        </p:txBody>
      </p:sp>
      <p:sp>
        <p:nvSpPr>
          <p:cNvPr id="111" name="TextBox 110"/>
          <p:cNvSpPr txBox="1"/>
          <p:nvPr/>
        </p:nvSpPr>
        <p:spPr>
          <a:xfrm rot="18240000">
            <a:off x="3762692" y="1722524"/>
            <a:ext cx="230832" cy="123111"/>
          </a:xfrm>
          <a:prstGeom prst="rect">
            <a:avLst/>
          </a:prstGeom>
          <a:noFill/>
        </p:spPr>
        <p:txBody>
          <a:bodyPr wrap="none" lIns="0" tIns="0" rIns="0" bIns="0" rtlCol="0">
            <a:spAutoFit/>
          </a:bodyPr>
          <a:lstStyle/>
          <a:p>
            <a:r>
              <a:rPr lang="en-US" sz="800" dirty="0"/>
              <a:t>1500</a:t>
            </a:r>
          </a:p>
        </p:txBody>
      </p:sp>
      <p:sp>
        <p:nvSpPr>
          <p:cNvPr id="113" name="TextBox 112"/>
          <p:cNvSpPr txBox="1"/>
          <p:nvPr/>
        </p:nvSpPr>
        <p:spPr>
          <a:xfrm>
            <a:off x="1121714" y="3185788"/>
            <a:ext cx="198772" cy="107722"/>
          </a:xfrm>
          <a:prstGeom prst="rect">
            <a:avLst/>
          </a:prstGeom>
          <a:noFill/>
        </p:spPr>
        <p:txBody>
          <a:bodyPr wrap="none" lIns="0" tIns="0" rIns="0" bIns="0" rtlCol="0">
            <a:spAutoFit/>
          </a:bodyPr>
          <a:lstStyle/>
          <a:p>
            <a:r>
              <a:rPr lang="en-US" sz="700" dirty="0"/>
              <a:t>1500</a:t>
            </a:r>
          </a:p>
        </p:txBody>
      </p:sp>
      <p:sp>
        <p:nvSpPr>
          <p:cNvPr id="114" name="TextBox 113"/>
          <p:cNvSpPr txBox="1"/>
          <p:nvPr/>
        </p:nvSpPr>
        <p:spPr>
          <a:xfrm>
            <a:off x="1530542" y="2616546"/>
            <a:ext cx="198772" cy="107722"/>
          </a:xfrm>
          <a:prstGeom prst="rect">
            <a:avLst/>
          </a:prstGeom>
          <a:noFill/>
        </p:spPr>
        <p:txBody>
          <a:bodyPr wrap="none" lIns="0" tIns="0" rIns="0" bIns="0" rtlCol="0">
            <a:spAutoFit/>
          </a:bodyPr>
          <a:lstStyle/>
          <a:p>
            <a:r>
              <a:rPr lang="en-US" sz="700" dirty="0"/>
              <a:t>2000</a:t>
            </a:r>
          </a:p>
        </p:txBody>
      </p:sp>
      <p:sp>
        <p:nvSpPr>
          <p:cNvPr id="115" name="TextBox 114"/>
          <p:cNvSpPr txBox="1"/>
          <p:nvPr/>
        </p:nvSpPr>
        <p:spPr>
          <a:xfrm>
            <a:off x="954566" y="1864466"/>
            <a:ext cx="198772" cy="107722"/>
          </a:xfrm>
          <a:prstGeom prst="rect">
            <a:avLst/>
          </a:prstGeom>
          <a:noFill/>
        </p:spPr>
        <p:txBody>
          <a:bodyPr wrap="none" lIns="0" tIns="0" rIns="0" bIns="0" rtlCol="0">
            <a:spAutoFit/>
          </a:bodyPr>
          <a:lstStyle/>
          <a:p>
            <a:r>
              <a:rPr lang="en-US" sz="700" dirty="0"/>
              <a:t>2000</a:t>
            </a:r>
          </a:p>
        </p:txBody>
      </p:sp>
      <p:sp>
        <p:nvSpPr>
          <p:cNvPr id="116" name="TextBox 115"/>
          <p:cNvSpPr txBox="1"/>
          <p:nvPr/>
        </p:nvSpPr>
        <p:spPr>
          <a:xfrm>
            <a:off x="1878012" y="1865877"/>
            <a:ext cx="198772" cy="107722"/>
          </a:xfrm>
          <a:prstGeom prst="rect">
            <a:avLst/>
          </a:prstGeom>
          <a:noFill/>
        </p:spPr>
        <p:txBody>
          <a:bodyPr wrap="none" lIns="0" tIns="0" rIns="0" bIns="0" rtlCol="0">
            <a:spAutoFit/>
          </a:bodyPr>
          <a:lstStyle/>
          <a:p>
            <a:r>
              <a:rPr lang="en-US" sz="700" dirty="0"/>
              <a:t>1500</a:t>
            </a:r>
          </a:p>
        </p:txBody>
      </p:sp>
      <p:sp>
        <p:nvSpPr>
          <p:cNvPr id="117" name="TextBox 38"/>
          <p:cNvSpPr txBox="1">
            <a:spLocks noChangeArrowheads="1"/>
          </p:cNvSpPr>
          <p:nvPr/>
        </p:nvSpPr>
        <p:spPr bwMode="auto">
          <a:xfrm rot="19500000">
            <a:off x="3724435" y="2079765"/>
            <a:ext cx="292251" cy="138499"/>
          </a:xfrm>
          <a:prstGeom prst="rect">
            <a:avLst/>
          </a:prstGeom>
          <a:solidFill>
            <a:schemeClr val="bg1"/>
          </a:solidFill>
          <a:ln w="9525">
            <a:noFill/>
            <a:miter lim="800000"/>
            <a:headEnd/>
            <a:tailEnd/>
          </a:ln>
        </p:spPr>
        <p:txBody>
          <a:bodyPr wrap="square" lIns="0" tIns="0" rIns="0" bIns="0">
            <a:spAutoFit/>
          </a:bodyPr>
          <a:lstStyle/>
          <a:p>
            <a:r>
              <a:rPr lang="en-US" sz="900" dirty="0">
                <a:latin typeface="Calibri" pitchFamily="34" charset="0"/>
              </a:rPr>
              <a:t>R-054</a:t>
            </a:r>
          </a:p>
        </p:txBody>
      </p:sp>
      <p:cxnSp>
        <p:nvCxnSpPr>
          <p:cNvPr id="120" name="Straight Arrow Connector 119"/>
          <p:cNvCxnSpPr/>
          <p:nvPr/>
        </p:nvCxnSpPr>
        <p:spPr>
          <a:xfrm flipH="1" flipV="1">
            <a:off x="579293" y="2072537"/>
            <a:ext cx="305479" cy="51426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21" name="TextBox 38"/>
          <p:cNvSpPr txBox="1">
            <a:spLocks noChangeArrowheads="1"/>
          </p:cNvSpPr>
          <p:nvPr/>
        </p:nvSpPr>
        <p:spPr bwMode="auto">
          <a:xfrm rot="3540000">
            <a:off x="695014" y="2407413"/>
            <a:ext cx="242054" cy="123111"/>
          </a:xfrm>
          <a:prstGeom prst="rect">
            <a:avLst/>
          </a:prstGeom>
          <a:solidFill>
            <a:schemeClr val="bg1"/>
          </a:solidFill>
          <a:ln w="9525">
            <a:noFill/>
            <a:miter lim="800000"/>
            <a:headEnd/>
            <a:tailEnd/>
          </a:ln>
        </p:spPr>
        <p:txBody>
          <a:bodyPr wrap="none" lIns="0" tIns="0" rIns="0" bIns="0">
            <a:spAutoFit/>
          </a:bodyPr>
          <a:lstStyle/>
          <a:p>
            <a:r>
              <a:rPr lang="en-US" sz="800" dirty="0">
                <a:latin typeface="Calibri" pitchFamily="34" charset="0"/>
              </a:rPr>
              <a:t>R-324</a:t>
            </a:r>
          </a:p>
        </p:txBody>
      </p:sp>
      <p:grpSp>
        <p:nvGrpSpPr>
          <p:cNvPr id="7" name="Group 6"/>
          <p:cNvGrpSpPr/>
          <p:nvPr/>
        </p:nvGrpSpPr>
        <p:grpSpPr>
          <a:xfrm rot="361320">
            <a:off x="874473" y="3485796"/>
            <a:ext cx="97599" cy="107722"/>
            <a:chOff x="948831" y="3371508"/>
            <a:chExt cx="97599" cy="107722"/>
          </a:xfrm>
        </p:grpSpPr>
        <p:sp>
          <p:nvSpPr>
            <p:cNvPr id="119" name="Flowchart: Delay 118"/>
            <p:cNvSpPr/>
            <p:nvPr/>
          </p:nvSpPr>
          <p:spPr bwMode="auto">
            <a:xfrm rot="1415607">
              <a:off x="948831" y="3376196"/>
              <a:ext cx="97599" cy="98474"/>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sp>
          <p:nvSpPr>
            <p:cNvPr id="122" name="TextBox 89"/>
            <p:cNvSpPr txBox="1">
              <a:spLocks noChangeArrowheads="1"/>
            </p:cNvSpPr>
            <p:nvPr/>
          </p:nvSpPr>
          <p:spPr bwMode="auto">
            <a:xfrm rot="1308788">
              <a:off x="970007" y="3371508"/>
              <a:ext cx="64768" cy="107722"/>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8</a:t>
              </a:r>
            </a:p>
          </p:txBody>
        </p:sp>
      </p:grpSp>
      <p:sp>
        <p:nvSpPr>
          <p:cNvPr id="127" name="TextBox 38"/>
          <p:cNvSpPr txBox="1">
            <a:spLocks noChangeArrowheads="1"/>
          </p:cNvSpPr>
          <p:nvPr/>
        </p:nvSpPr>
        <p:spPr bwMode="auto">
          <a:xfrm rot="1753333">
            <a:off x="1043492" y="3554079"/>
            <a:ext cx="242054" cy="123111"/>
          </a:xfrm>
          <a:prstGeom prst="rect">
            <a:avLst/>
          </a:prstGeom>
          <a:solidFill>
            <a:schemeClr val="bg1"/>
          </a:solidFill>
          <a:ln w="9525">
            <a:noFill/>
            <a:miter lim="800000"/>
            <a:headEnd/>
            <a:tailEnd/>
          </a:ln>
        </p:spPr>
        <p:txBody>
          <a:bodyPr wrap="none" lIns="0" tIns="0" rIns="0" bIns="0">
            <a:spAutoFit/>
          </a:bodyPr>
          <a:lstStyle/>
          <a:p>
            <a:r>
              <a:rPr lang="en-US" sz="800" dirty="0">
                <a:latin typeface="Calibri" pitchFamily="34" charset="0"/>
              </a:rPr>
              <a:t>R-282</a:t>
            </a:r>
          </a:p>
        </p:txBody>
      </p:sp>
      <p:sp>
        <p:nvSpPr>
          <p:cNvPr id="129" name="Flowchart: Delay 128"/>
          <p:cNvSpPr/>
          <p:nvPr/>
        </p:nvSpPr>
        <p:spPr bwMode="auto">
          <a:xfrm rot="4148690">
            <a:off x="1184405" y="2858000"/>
            <a:ext cx="132261" cy="10610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sp>
        <p:nvSpPr>
          <p:cNvPr id="130" name="TextBox 89"/>
          <p:cNvSpPr txBox="1">
            <a:spLocks noChangeArrowheads="1"/>
          </p:cNvSpPr>
          <p:nvPr/>
        </p:nvSpPr>
        <p:spPr bwMode="auto">
          <a:xfrm rot="4041871">
            <a:off x="1186147" y="2867508"/>
            <a:ext cx="148986" cy="104405"/>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7.8</a:t>
            </a:r>
          </a:p>
        </p:txBody>
      </p:sp>
      <p:sp>
        <p:nvSpPr>
          <p:cNvPr id="132" name="Flowchart: Delay 131"/>
          <p:cNvSpPr/>
          <p:nvPr/>
        </p:nvSpPr>
        <p:spPr bwMode="auto">
          <a:xfrm rot="3580056">
            <a:off x="552686" y="2209327"/>
            <a:ext cx="155432" cy="10160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sp>
        <p:nvSpPr>
          <p:cNvPr id="133" name="TextBox 89"/>
          <p:cNvSpPr txBox="1">
            <a:spLocks noChangeArrowheads="1"/>
          </p:cNvSpPr>
          <p:nvPr/>
        </p:nvSpPr>
        <p:spPr bwMode="auto">
          <a:xfrm rot="3642336">
            <a:off x="546711" y="2217282"/>
            <a:ext cx="181479" cy="102464"/>
          </a:xfrm>
          <a:prstGeom prst="rect">
            <a:avLst/>
          </a:prstGeom>
          <a:noFill/>
          <a:ln w="9525">
            <a:noFill/>
            <a:miter lim="800000"/>
            <a:headEnd/>
            <a:tailEnd/>
          </a:ln>
        </p:spPr>
        <p:txBody>
          <a:bodyPr wrap="square" lIns="0" tIns="0" rIns="0" bIns="0">
            <a:spAutoFit/>
          </a:bodyPr>
          <a:lstStyle/>
          <a:p>
            <a:r>
              <a:rPr lang="en-US" sz="666" dirty="0">
                <a:latin typeface="Calibri" pitchFamily="34" charset="0"/>
              </a:rPr>
              <a:t>14.1</a:t>
            </a:r>
          </a:p>
        </p:txBody>
      </p:sp>
      <p:sp>
        <p:nvSpPr>
          <p:cNvPr id="135" name="Flowchart: Delay 134"/>
          <p:cNvSpPr/>
          <p:nvPr/>
        </p:nvSpPr>
        <p:spPr bwMode="auto">
          <a:xfrm rot="17996926">
            <a:off x="2325755" y="2192708"/>
            <a:ext cx="118445" cy="97127"/>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sp>
        <p:nvSpPr>
          <p:cNvPr id="136" name="TextBox 89"/>
          <p:cNvSpPr txBox="1">
            <a:spLocks noChangeArrowheads="1"/>
          </p:cNvSpPr>
          <p:nvPr/>
        </p:nvSpPr>
        <p:spPr bwMode="auto">
          <a:xfrm rot="17890107">
            <a:off x="2327315" y="2182050"/>
            <a:ext cx="114418" cy="107722"/>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14</a:t>
            </a:r>
          </a:p>
        </p:txBody>
      </p:sp>
      <p:sp>
        <p:nvSpPr>
          <p:cNvPr id="137" name="TextBox 48"/>
          <p:cNvSpPr txBox="1">
            <a:spLocks noChangeArrowheads="1"/>
          </p:cNvSpPr>
          <p:nvPr/>
        </p:nvSpPr>
        <p:spPr bwMode="auto">
          <a:xfrm>
            <a:off x="809727" y="2593367"/>
            <a:ext cx="383117" cy="307392"/>
          </a:xfrm>
          <a:prstGeom prst="rect">
            <a:avLst/>
          </a:prstGeom>
          <a:noFill/>
          <a:ln w="9525">
            <a:noFill/>
            <a:miter lim="800000"/>
            <a:headEnd/>
            <a:tailEnd/>
          </a:ln>
        </p:spPr>
        <p:txBody>
          <a:bodyPr wrap="none" lIns="0" tIns="0" rIns="0" bIns="0">
            <a:spAutoFit/>
          </a:bodyPr>
          <a:lstStyle/>
          <a:p>
            <a:pPr algn="ctr"/>
            <a:r>
              <a:rPr lang="en-US" sz="666" dirty="0">
                <a:latin typeface="Calibri" pitchFamily="34" charset="0"/>
              </a:rPr>
              <a:t>HURRI</a:t>
            </a:r>
          </a:p>
          <a:p>
            <a:pPr algn="ctr"/>
            <a:r>
              <a:rPr lang="en-US" sz="666" dirty="0">
                <a:latin typeface="Calibri" pitchFamily="34" charset="0"/>
              </a:rPr>
              <a:t>CEW R-329</a:t>
            </a:r>
          </a:p>
          <a:p>
            <a:pPr algn="ctr"/>
            <a:r>
              <a:rPr lang="en-US" sz="666" dirty="0">
                <a:latin typeface="Calibri" pitchFamily="34" charset="0"/>
              </a:rPr>
              <a:t>7.8 DME</a:t>
            </a:r>
          </a:p>
        </p:txBody>
      </p:sp>
      <p:sp>
        <p:nvSpPr>
          <p:cNvPr id="138" name="TextBox 89"/>
          <p:cNvSpPr txBox="1">
            <a:spLocks noChangeArrowheads="1"/>
          </p:cNvSpPr>
          <p:nvPr/>
        </p:nvSpPr>
        <p:spPr bwMode="auto">
          <a:xfrm rot="19279116">
            <a:off x="1967111" y="3549045"/>
            <a:ext cx="85374" cy="107722"/>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5</a:t>
            </a:r>
          </a:p>
        </p:txBody>
      </p:sp>
      <p:sp>
        <p:nvSpPr>
          <p:cNvPr id="139" name="Flowchart: Delay 138"/>
          <p:cNvSpPr/>
          <p:nvPr/>
        </p:nvSpPr>
        <p:spPr bwMode="auto">
          <a:xfrm rot="19279116">
            <a:off x="1954204" y="3567957"/>
            <a:ext cx="92585" cy="95277"/>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 dirty="0">
              <a:solidFill>
                <a:schemeClr val="tx1"/>
              </a:solidFill>
            </a:endParaRPr>
          </a:p>
        </p:txBody>
      </p:sp>
      <p:cxnSp>
        <p:nvCxnSpPr>
          <p:cNvPr id="140" name="Straight Arrow Connector 139"/>
          <p:cNvCxnSpPr/>
          <p:nvPr/>
        </p:nvCxnSpPr>
        <p:spPr bwMode="auto">
          <a:xfrm rot="120000" flipV="1">
            <a:off x="1947317" y="3498639"/>
            <a:ext cx="129290" cy="100872"/>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41" name="TextBox 48"/>
          <p:cNvSpPr txBox="1">
            <a:spLocks noChangeArrowheads="1"/>
          </p:cNvSpPr>
          <p:nvPr/>
        </p:nvSpPr>
        <p:spPr bwMode="auto">
          <a:xfrm>
            <a:off x="1049573" y="2246723"/>
            <a:ext cx="346249" cy="184666"/>
          </a:xfrm>
          <a:prstGeom prst="rect">
            <a:avLst/>
          </a:prstGeom>
          <a:noFill/>
          <a:ln w="9525">
            <a:noFill/>
            <a:miter lim="800000"/>
            <a:headEnd/>
            <a:tailEnd/>
          </a:ln>
        </p:spPr>
        <p:txBody>
          <a:bodyPr wrap="none" lIns="0" tIns="0" rIns="0" bIns="0">
            <a:spAutoFit/>
          </a:bodyPr>
          <a:lstStyle/>
          <a:p>
            <a:pPr algn="ctr"/>
            <a:r>
              <a:rPr lang="en-US" sz="600" dirty="0">
                <a:latin typeface="Calibri" pitchFamily="34" charset="0"/>
              </a:rPr>
              <a:t>CEW R-350</a:t>
            </a:r>
          </a:p>
          <a:p>
            <a:pPr algn="ctr"/>
            <a:r>
              <a:rPr lang="en-US" sz="600" dirty="0">
                <a:latin typeface="Calibri" pitchFamily="34" charset="0"/>
              </a:rPr>
              <a:t>10 DME</a:t>
            </a:r>
          </a:p>
        </p:txBody>
      </p:sp>
      <p:sp>
        <p:nvSpPr>
          <p:cNvPr id="144" name="TextBox 143"/>
          <p:cNvSpPr txBox="1"/>
          <p:nvPr/>
        </p:nvSpPr>
        <p:spPr>
          <a:xfrm rot="18120000">
            <a:off x="3899185" y="1031737"/>
            <a:ext cx="230832" cy="123111"/>
          </a:xfrm>
          <a:prstGeom prst="rect">
            <a:avLst/>
          </a:prstGeom>
          <a:noFill/>
        </p:spPr>
        <p:txBody>
          <a:bodyPr wrap="none" lIns="0" tIns="0" rIns="0" bIns="0" rtlCol="0">
            <a:spAutoFit/>
          </a:bodyPr>
          <a:lstStyle/>
          <a:p>
            <a:r>
              <a:rPr lang="en-US" sz="800" dirty="0"/>
              <a:t>1500</a:t>
            </a:r>
          </a:p>
        </p:txBody>
      </p:sp>
      <p:sp>
        <p:nvSpPr>
          <p:cNvPr id="128" name="TextBox 48"/>
          <p:cNvSpPr txBox="1">
            <a:spLocks noChangeArrowheads="1"/>
          </p:cNvSpPr>
          <p:nvPr/>
        </p:nvSpPr>
        <p:spPr bwMode="auto">
          <a:xfrm>
            <a:off x="335794" y="1602012"/>
            <a:ext cx="373499" cy="300082"/>
          </a:xfrm>
          <a:prstGeom prst="rect">
            <a:avLst/>
          </a:prstGeom>
          <a:noFill/>
          <a:ln w="9525">
            <a:noFill/>
            <a:miter lim="800000"/>
            <a:headEnd/>
            <a:tailEnd/>
          </a:ln>
        </p:spPr>
        <p:txBody>
          <a:bodyPr wrap="none" lIns="0" tIns="0" rIns="0" bIns="0">
            <a:spAutoFit/>
          </a:bodyPr>
          <a:lstStyle/>
          <a:p>
            <a:pPr algn="ctr"/>
            <a:r>
              <a:rPr lang="en-US" sz="650" dirty="0">
                <a:latin typeface="Calibri" pitchFamily="34" charset="0"/>
              </a:rPr>
              <a:t>NONAM</a:t>
            </a:r>
          </a:p>
          <a:p>
            <a:pPr algn="ctr"/>
            <a:r>
              <a:rPr lang="en-US" sz="650" dirty="0">
                <a:latin typeface="Calibri" pitchFamily="34" charset="0"/>
              </a:rPr>
              <a:t>CEW R-324</a:t>
            </a:r>
          </a:p>
          <a:p>
            <a:pPr algn="ctr"/>
            <a:r>
              <a:rPr lang="en-US" sz="650" dirty="0">
                <a:latin typeface="Calibri" pitchFamily="34" charset="0"/>
              </a:rPr>
              <a:t>14.1 DME</a:t>
            </a:r>
          </a:p>
        </p:txBody>
      </p:sp>
      <p:sp>
        <p:nvSpPr>
          <p:cNvPr id="131" name="TextBox 130"/>
          <p:cNvSpPr txBox="1"/>
          <p:nvPr/>
        </p:nvSpPr>
        <p:spPr>
          <a:xfrm rot="19331900">
            <a:off x="2463812" y="2945810"/>
            <a:ext cx="198772" cy="107722"/>
          </a:xfrm>
          <a:prstGeom prst="rect">
            <a:avLst/>
          </a:prstGeom>
          <a:noFill/>
        </p:spPr>
        <p:txBody>
          <a:bodyPr wrap="none" lIns="0" tIns="0" rIns="0" bIns="0" rtlCol="0">
            <a:spAutoFit/>
          </a:bodyPr>
          <a:lstStyle/>
          <a:p>
            <a:r>
              <a:rPr lang="en-US" sz="700" dirty="0"/>
              <a:t>1500</a:t>
            </a:r>
          </a:p>
        </p:txBody>
      </p:sp>
      <p:sp>
        <p:nvSpPr>
          <p:cNvPr id="134" name="TextBox 48"/>
          <p:cNvSpPr txBox="1">
            <a:spLocks noChangeArrowheads="1"/>
          </p:cNvSpPr>
          <p:nvPr/>
        </p:nvSpPr>
        <p:spPr bwMode="auto">
          <a:xfrm>
            <a:off x="2369164" y="3205929"/>
            <a:ext cx="402354" cy="323165"/>
          </a:xfrm>
          <a:prstGeom prst="rect">
            <a:avLst/>
          </a:prstGeom>
          <a:noFill/>
          <a:ln w="9525">
            <a:noFill/>
            <a:miter lim="800000"/>
            <a:headEnd/>
            <a:tailEnd/>
          </a:ln>
        </p:spPr>
        <p:txBody>
          <a:bodyPr wrap="none" lIns="0" tIns="0" rIns="0" bIns="0">
            <a:spAutoFit/>
          </a:bodyPr>
          <a:lstStyle/>
          <a:p>
            <a:pPr algn="ctr"/>
            <a:r>
              <a:rPr lang="en-US" sz="700" dirty="0">
                <a:latin typeface="Calibri" pitchFamily="34" charset="0"/>
              </a:rPr>
              <a:t>CLAIR</a:t>
            </a:r>
          </a:p>
          <a:p>
            <a:pPr algn="ctr"/>
            <a:r>
              <a:rPr lang="en-US" sz="700" dirty="0">
                <a:latin typeface="Calibri" pitchFamily="34" charset="0"/>
              </a:rPr>
              <a:t>CEW R-054</a:t>
            </a:r>
          </a:p>
          <a:p>
            <a:pPr algn="ctr"/>
            <a:r>
              <a:rPr lang="en-US" sz="700" dirty="0">
                <a:latin typeface="Calibri" pitchFamily="34" charset="0"/>
              </a:rPr>
              <a:t>5 DME</a:t>
            </a:r>
          </a:p>
        </p:txBody>
      </p:sp>
      <p:sp>
        <p:nvSpPr>
          <p:cNvPr id="177" name="Rectangle 176"/>
          <p:cNvSpPr/>
          <p:nvPr/>
        </p:nvSpPr>
        <p:spPr>
          <a:xfrm>
            <a:off x="4561585" y="129334"/>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638292" y="460048"/>
            <a:ext cx="4271963" cy="57388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2" name="TextBox 106"/>
          <p:cNvSpPr txBox="1">
            <a:spLocks noChangeArrowheads="1"/>
          </p:cNvSpPr>
          <p:nvPr/>
        </p:nvSpPr>
        <p:spPr bwMode="auto">
          <a:xfrm>
            <a:off x="4654452" y="227687"/>
            <a:ext cx="2667000" cy="215444"/>
          </a:xfrm>
          <a:prstGeom prst="rect">
            <a:avLst/>
          </a:prstGeom>
          <a:noFill/>
          <a:ln w="9525">
            <a:noFill/>
            <a:miter lim="800000"/>
            <a:headEnd/>
            <a:tailEnd/>
          </a:ln>
        </p:spPr>
        <p:txBody>
          <a:bodyPr lIns="0" tIns="0" rIns="0" bIns="0">
            <a:spAutoFit/>
          </a:bodyPr>
          <a:lstStyle/>
          <a:p>
            <a:r>
              <a:rPr lang="en-US" sz="1400" dirty="0">
                <a:latin typeface="Calibri" pitchFamily="34" charset="0"/>
              </a:rPr>
              <a:t>CLIMB/DESCENT TABLE</a:t>
            </a:r>
          </a:p>
        </p:txBody>
      </p:sp>
      <p:sp>
        <p:nvSpPr>
          <p:cNvPr id="183" name="TextBox 99"/>
          <p:cNvSpPr txBox="1">
            <a:spLocks noChangeArrowheads="1"/>
          </p:cNvSpPr>
          <p:nvPr/>
        </p:nvSpPr>
        <p:spPr bwMode="auto">
          <a:xfrm>
            <a:off x="4643055" y="479733"/>
            <a:ext cx="4267200" cy="934102"/>
          </a:xfrm>
          <a:prstGeom prst="rect">
            <a:avLst/>
          </a:prstGeom>
          <a:noFill/>
          <a:ln w="9525">
            <a:noFill/>
            <a:miter lim="800000"/>
            <a:headEnd/>
            <a:tailEnd/>
          </a:ln>
        </p:spPr>
        <p:txBody>
          <a:bodyPr lIns="18288" tIns="0" rIns="18288" bIns="18288">
            <a:spAutoFit/>
          </a:bodyPr>
          <a:lstStyle/>
          <a:p>
            <a:pPr algn="ctr" fontAlgn="auto">
              <a:spcBef>
                <a:spcPts val="0"/>
              </a:spcBef>
              <a:spcAft>
                <a:spcPts val="0"/>
              </a:spcAft>
              <a:defRPr/>
            </a:pPr>
            <a:r>
              <a:rPr lang="en-US" sz="900" dirty="0">
                <a:latin typeface="Calibri" pitchFamily="34" charset="0"/>
                <a:cs typeface="+mn-cs"/>
              </a:rPr>
              <a:t>INSTRUMENT TAKEOFF OR APPROACH PROCEDURE CHARTS</a:t>
            </a:r>
          </a:p>
          <a:p>
            <a:pPr algn="ctr" fontAlgn="auto">
              <a:spcBef>
                <a:spcPts val="0"/>
              </a:spcBef>
              <a:spcAft>
                <a:spcPts val="0"/>
              </a:spcAft>
              <a:defRPr/>
            </a:pPr>
            <a:r>
              <a:rPr lang="en-US" sz="900" dirty="0">
                <a:latin typeface="Calibri" pitchFamily="34" charset="0"/>
                <a:cs typeface="+mn-cs"/>
              </a:rPr>
              <a:t>RATE OF CLIMB/DESCENT TABLE</a:t>
            </a:r>
          </a:p>
          <a:p>
            <a:pPr algn="ctr" fontAlgn="auto">
              <a:spcBef>
                <a:spcPts val="0"/>
              </a:spcBef>
              <a:spcAft>
                <a:spcPts val="0"/>
              </a:spcAft>
              <a:defRPr/>
            </a:pPr>
            <a:r>
              <a:rPr lang="en-US" sz="600" dirty="0">
                <a:latin typeface="Calibri" pitchFamily="34" charset="0"/>
                <a:cs typeface="+mn-cs"/>
              </a:rPr>
              <a:t>(ft. per min)</a:t>
            </a:r>
          </a:p>
          <a:p>
            <a:pPr algn="ctr" fontAlgn="auto">
              <a:spcBef>
                <a:spcPts val="0"/>
              </a:spcBef>
              <a:spcAft>
                <a:spcPts val="0"/>
              </a:spcAft>
              <a:defRPr/>
            </a:pPr>
            <a:endParaRPr lang="en-US" sz="200" dirty="0">
              <a:latin typeface="Calibri" pitchFamily="34" charset="0"/>
              <a:cs typeface="+mn-cs"/>
            </a:endParaRPr>
          </a:p>
          <a:p>
            <a:pPr fontAlgn="auto">
              <a:spcBef>
                <a:spcPts val="0"/>
              </a:spcBef>
              <a:spcAft>
                <a:spcPts val="0"/>
              </a:spcAft>
              <a:defRPr/>
            </a:pPr>
            <a:r>
              <a:rPr lang="en-US" sz="630" dirty="0">
                <a:latin typeface="Calibri" pitchFamily="34" charset="0"/>
                <a:cs typeface="+mn-cs"/>
              </a:rPr>
              <a:t>A rate of climb/descent table is provided for use in planning and executing climbs or descents under known or approximate ground speed conditions.  It will be especially useful for approaches when the localizer only is used for course guidance.  A best speed, power, altitude combination can be programmed which will result in a stable glide rate and altitude favorable for executing a landing if minimums exist upon breakout.  Care should always be exercised so that minimum descent altitude and missed approach point are not exceeded.</a:t>
            </a:r>
          </a:p>
        </p:txBody>
      </p:sp>
      <p:sp>
        <p:nvSpPr>
          <p:cNvPr id="184" name="TextBox 106"/>
          <p:cNvSpPr txBox="1">
            <a:spLocks noChangeArrowheads="1"/>
          </p:cNvSpPr>
          <p:nvPr/>
        </p:nvSpPr>
        <p:spPr bwMode="auto">
          <a:xfrm>
            <a:off x="4638292" y="6209387"/>
            <a:ext cx="2667000" cy="215444"/>
          </a:xfrm>
          <a:prstGeom prst="rect">
            <a:avLst/>
          </a:prstGeom>
          <a:noFill/>
          <a:ln w="9525">
            <a:noFill/>
            <a:miter lim="800000"/>
            <a:headEnd/>
            <a:tailEnd/>
          </a:ln>
        </p:spPr>
        <p:txBody>
          <a:bodyPr lIns="0" tIns="0" rIns="0" bIns="0">
            <a:spAutoFit/>
          </a:bodyPr>
          <a:lstStyle/>
          <a:p>
            <a:r>
              <a:rPr lang="en-US" sz="1400" dirty="0">
                <a:latin typeface="Calibri" pitchFamily="34" charset="0"/>
              </a:rPr>
              <a:t>CLIMB/DESCENT TABLE</a:t>
            </a:r>
          </a:p>
        </p:txBody>
      </p:sp>
      <p:graphicFrame>
        <p:nvGraphicFramePr>
          <p:cNvPr id="185" name="Object 184"/>
          <p:cNvGraphicFramePr>
            <a:graphicFrameLocks noChangeAspect="1"/>
          </p:cNvGraphicFramePr>
          <p:nvPr>
            <p:extLst>
              <p:ext uri="{D42A27DB-BD31-4B8C-83A1-F6EECF244321}">
                <p14:modId xmlns:p14="http://schemas.microsoft.com/office/powerpoint/2010/main" val="1297601098"/>
              </p:ext>
            </p:extLst>
          </p:nvPr>
        </p:nvGraphicFramePr>
        <p:xfrm>
          <a:off x="4638292" y="1413835"/>
          <a:ext cx="4281488" cy="5023151"/>
        </p:xfrm>
        <a:graphic>
          <a:graphicData uri="http://schemas.openxmlformats.org/presentationml/2006/ole">
            <mc:AlternateContent xmlns:mc="http://schemas.openxmlformats.org/markup-compatibility/2006">
              <mc:Choice xmlns:v="urn:schemas-microsoft-com:vml" Requires="v">
                <p:oleObj spid="_x0000_s2196" name="Worksheet" r:id="rId4" imgW="3495743" imgH="3657600" progId="Excel.Sheet.12">
                  <p:embed/>
                </p:oleObj>
              </mc:Choice>
              <mc:Fallback>
                <p:oleObj name="Worksheet" r:id="rId4" imgW="3495743" imgH="3657600" progId="Excel.Sheet.12">
                  <p:embed/>
                  <p:pic>
                    <p:nvPicPr>
                      <p:cNvPr id="0" name=""/>
                      <p:cNvPicPr/>
                      <p:nvPr/>
                    </p:nvPicPr>
                    <p:blipFill>
                      <a:blip r:embed="rId5"/>
                      <a:stretch>
                        <a:fillRect/>
                      </a:stretch>
                    </p:blipFill>
                    <p:spPr>
                      <a:xfrm>
                        <a:off x="4638292" y="1413835"/>
                        <a:ext cx="4281488" cy="5023151"/>
                      </a:xfrm>
                      <a:prstGeom prst="rect">
                        <a:avLst/>
                      </a:prstGeom>
                      <a:ln w="3175">
                        <a:solidFill>
                          <a:schemeClr val="tx1"/>
                        </a:solidFill>
                      </a:ln>
                    </p:spPr>
                  </p:pic>
                </p:oleObj>
              </mc:Fallback>
            </mc:AlternateContent>
          </a:graphicData>
        </a:graphic>
      </p:graphicFrame>
      <p:sp>
        <p:nvSpPr>
          <p:cNvPr id="186" name="TextBox 185"/>
          <p:cNvSpPr txBox="1"/>
          <p:nvPr/>
        </p:nvSpPr>
        <p:spPr>
          <a:xfrm>
            <a:off x="4662072" y="2424878"/>
            <a:ext cx="83549" cy="1354156"/>
          </a:xfrm>
          <a:prstGeom prst="rect">
            <a:avLst/>
          </a:prstGeom>
          <a:solidFill>
            <a:schemeClr val="bg1"/>
          </a:solidFill>
          <a:ln w="12700">
            <a:solidFill>
              <a:schemeClr val="tx1"/>
            </a:solidFill>
          </a:ln>
        </p:spPr>
        <p:txBody>
          <a:bodyPr vert="wordArtVert" wrap="square" lIns="0" tIns="0" rIns="0" bIns="0" rtlCol="0">
            <a:spAutoFit/>
          </a:bodyPr>
          <a:lstStyle/>
          <a:p>
            <a:pPr algn="ctr"/>
            <a:r>
              <a:rPr lang="en-US" sz="500" spc="-150" dirty="0"/>
              <a:t>VERTICAL PATH ANGLE</a:t>
            </a:r>
          </a:p>
        </p:txBody>
      </p:sp>
      <p:sp>
        <p:nvSpPr>
          <p:cNvPr id="187" name="Rectangle 186"/>
          <p:cNvSpPr/>
          <p:nvPr/>
        </p:nvSpPr>
        <p:spPr>
          <a:xfrm>
            <a:off x="4654451" y="2417258"/>
            <a:ext cx="4240563" cy="13617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2185983" y="6501987"/>
            <a:ext cx="255198" cy="215444"/>
          </a:xfrm>
          <a:prstGeom prst="rect">
            <a:avLst/>
          </a:prstGeom>
          <a:noFill/>
        </p:spPr>
        <p:txBody>
          <a:bodyPr wrap="none" rtlCol="0">
            <a:spAutoFit/>
          </a:bodyPr>
          <a:lstStyle/>
          <a:p>
            <a:r>
              <a:rPr lang="en-US" sz="800" dirty="0">
                <a:latin typeface="Bookman Old Style" panose="02050604050505020204" pitchFamily="18" charset="0"/>
              </a:rPr>
              <a:t>7</a:t>
            </a:r>
          </a:p>
        </p:txBody>
      </p:sp>
      <p:sp>
        <p:nvSpPr>
          <p:cNvPr id="179" name="TextBox 178"/>
          <p:cNvSpPr txBox="1"/>
          <p:nvPr/>
        </p:nvSpPr>
        <p:spPr>
          <a:xfrm>
            <a:off x="6708854" y="6501932"/>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25</a:t>
            </a:r>
          </a:p>
        </p:txBody>
      </p:sp>
      <p:grpSp>
        <p:nvGrpSpPr>
          <p:cNvPr id="188" name="Group 187"/>
          <p:cNvGrpSpPr/>
          <p:nvPr/>
        </p:nvGrpSpPr>
        <p:grpSpPr>
          <a:xfrm>
            <a:off x="3012665" y="2543901"/>
            <a:ext cx="92974" cy="262189"/>
            <a:chOff x="7906840" y="2775731"/>
            <a:chExt cx="92974" cy="253636"/>
          </a:xfrm>
        </p:grpSpPr>
        <p:sp>
          <p:nvSpPr>
            <p:cNvPr id="189" name="TextBox 188"/>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90" name="TextBox 189"/>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191" name="TextBox 190"/>
            <p:cNvSpPr txBox="1"/>
            <p:nvPr/>
          </p:nvSpPr>
          <p:spPr>
            <a:xfrm>
              <a:off x="7908089" y="2969820"/>
              <a:ext cx="86563" cy="59547"/>
            </a:xfrm>
            <a:prstGeom prst="rect">
              <a:avLst/>
            </a:prstGeom>
            <a:noFill/>
          </p:spPr>
          <p:txBody>
            <a:bodyPr wrap="none" lIns="0" tIns="0" rIns="0" bIns="0" rtlCol="0">
              <a:spAutoFit/>
            </a:bodyPr>
            <a:lstStyle/>
            <a:p>
              <a:pPr algn="ctr"/>
              <a:r>
                <a:rPr lang="en-US" sz="400" dirty="0"/>
                <a:t>582</a:t>
              </a:r>
            </a:p>
          </p:txBody>
        </p:sp>
      </p:grpSp>
      <p:grpSp>
        <p:nvGrpSpPr>
          <p:cNvPr id="18" name="Group 17"/>
          <p:cNvGrpSpPr/>
          <p:nvPr/>
        </p:nvGrpSpPr>
        <p:grpSpPr>
          <a:xfrm>
            <a:off x="3102511" y="2280788"/>
            <a:ext cx="92974" cy="246221"/>
            <a:chOff x="3104892" y="2252216"/>
            <a:chExt cx="92974" cy="246221"/>
          </a:xfrm>
        </p:grpSpPr>
        <p:sp>
          <p:nvSpPr>
            <p:cNvPr id="193" name="TextBox 192"/>
            <p:cNvSpPr txBox="1"/>
            <p:nvPr/>
          </p:nvSpPr>
          <p:spPr>
            <a:xfrm>
              <a:off x="3104892" y="2252216"/>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94" name="TextBox 193"/>
            <p:cNvSpPr txBox="1"/>
            <p:nvPr/>
          </p:nvSpPr>
          <p:spPr>
            <a:xfrm>
              <a:off x="3129426" y="2279118"/>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grpSp>
      <p:sp>
        <p:nvSpPr>
          <p:cNvPr id="195" name="TextBox 194"/>
          <p:cNvSpPr txBox="1"/>
          <p:nvPr/>
        </p:nvSpPr>
        <p:spPr>
          <a:xfrm>
            <a:off x="3165896" y="2333704"/>
            <a:ext cx="86563" cy="61555"/>
          </a:xfrm>
          <a:prstGeom prst="rect">
            <a:avLst/>
          </a:prstGeom>
          <a:noFill/>
        </p:spPr>
        <p:txBody>
          <a:bodyPr wrap="none" lIns="0" tIns="0" rIns="0" bIns="0" rtlCol="0">
            <a:spAutoFit/>
          </a:bodyPr>
          <a:lstStyle/>
          <a:p>
            <a:pPr algn="ctr"/>
            <a:r>
              <a:rPr lang="en-US" sz="400" dirty="0"/>
              <a:t>672</a:t>
            </a:r>
          </a:p>
        </p:txBody>
      </p:sp>
      <p:grpSp>
        <p:nvGrpSpPr>
          <p:cNvPr id="196" name="Group 195"/>
          <p:cNvGrpSpPr/>
          <p:nvPr/>
        </p:nvGrpSpPr>
        <p:grpSpPr>
          <a:xfrm>
            <a:off x="4127214" y="1770471"/>
            <a:ext cx="92974" cy="262189"/>
            <a:chOff x="7906840" y="2775731"/>
            <a:chExt cx="92974" cy="253636"/>
          </a:xfrm>
        </p:grpSpPr>
        <p:sp>
          <p:nvSpPr>
            <p:cNvPr id="197" name="TextBox 196"/>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198" name="TextBox 197"/>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199" name="TextBox 198"/>
            <p:cNvSpPr txBox="1"/>
            <p:nvPr/>
          </p:nvSpPr>
          <p:spPr>
            <a:xfrm>
              <a:off x="7908089" y="2969820"/>
              <a:ext cx="86563" cy="59547"/>
            </a:xfrm>
            <a:prstGeom prst="rect">
              <a:avLst/>
            </a:prstGeom>
            <a:noFill/>
          </p:spPr>
          <p:txBody>
            <a:bodyPr wrap="none" lIns="0" tIns="0" rIns="0" bIns="0" rtlCol="0">
              <a:spAutoFit/>
            </a:bodyPr>
            <a:lstStyle/>
            <a:p>
              <a:pPr algn="ctr"/>
              <a:r>
                <a:rPr lang="en-US" sz="400" dirty="0"/>
                <a:t>715</a:t>
              </a:r>
            </a:p>
          </p:txBody>
        </p:sp>
      </p:grpSp>
      <p:grpSp>
        <p:nvGrpSpPr>
          <p:cNvPr id="200" name="Group 199"/>
          <p:cNvGrpSpPr/>
          <p:nvPr/>
        </p:nvGrpSpPr>
        <p:grpSpPr>
          <a:xfrm>
            <a:off x="4247121" y="1591356"/>
            <a:ext cx="92974" cy="255644"/>
            <a:chOff x="7906840" y="2775731"/>
            <a:chExt cx="92974" cy="255644"/>
          </a:xfrm>
        </p:grpSpPr>
        <p:sp>
          <p:nvSpPr>
            <p:cNvPr id="201" name="TextBox 200"/>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02" name="TextBox 201"/>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03" name="TextBox 202"/>
            <p:cNvSpPr txBox="1"/>
            <p:nvPr/>
          </p:nvSpPr>
          <p:spPr>
            <a:xfrm>
              <a:off x="7908089" y="2969820"/>
              <a:ext cx="86563" cy="61555"/>
            </a:xfrm>
            <a:prstGeom prst="rect">
              <a:avLst/>
            </a:prstGeom>
            <a:noFill/>
          </p:spPr>
          <p:txBody>
            <a:bodyPr wrap="none" lIns="0" tIns="0" rIns="0" bIns="0" rtlCol="0">
              <a:spAutoFit/>
            </a:bodyPr>
            <a:lstStyle/>
            <a:p>
              <a:pPr algn="ctr"/>
              <a:r>
                <a:rPr lang="en-US" sz="400" dirty="0"/>
                <a:t>470</a:t>
              </a:r>
            </a:p>
          </p:txBody>
        </p:sp>
      </p:grpSp>
      <p:grpSp>
        <p:nvGrpSpPr>
          <p:cNvPr id="204" name="Group 203"/>
          <p:cNvGrpSpPr/>
          <p:nvPr/>
        </p:nvGrpSpPr>
        <p:grpSpPr>
          <a:xfrm>
            <a:off x="1099629" y="1922413"/>
            <a:ext cx="115417" cy="255644"/>
            <a:chOff x="7893662" y="2775731"/>
            <a:chExt cx="115417" cy="255644"/>
          </a:xfrm>
        </p:grpSpPr>
        <p:sp>
          <p:nvSpPr>
            <p:cNvPr id="205" name="TextBox 204"/>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06" name="TextBox 205"/>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07" name="TextBox 206"/>
            <p:cNvSpPr txBox="1"/>
            <p:nvPr/>
          </p:nvSpPr>
          <p:spPr>
            <a:xfrm>
              <a:off x="7893662" y="2969820"/>
              <a:ext cx="115417" cy="61555"/>
            </a:xfrm>
            <a:prstGeom prst="rect">
              <a:avLst/>
            </a:prstGeom>
            <a:noFill/>
          </p:spPr>
          <p:txBody>
            <a:bodyPr wrap="none" lIns="0" tIns="0" rIns="0" bIns="0" rtlCol="0">
              <a:spAutoFit/>
            </a:bodyPr>
            <a:lstStyle/>
            <a:p>
              <a:pPr algn="ctr"/>
              <a:r>
                <a:rPr lang="en-US" sz="400" dirty="0"/>
                <a:t>1249</a:t>
              </a:r>
            </a:p>
          </p:txBody>
        </p:sp>
      </p:grpSp>
      <p:grpSp>
        <p:nvGrpSpPr>
          <p:cNvPr id="208" name="Group 207"/>
          <p:cNvGrpSpPr/>
          <p:nvPr/>
        </p:nvGrpSpPr>
        <p:grpSpPr>
          <a:xfrm>
            <a:off x="1211011" y="2007096"/>
            <a:ext cx="92974" cy="255644"/>
            <a:chOff x="7906840" y="2775731"/>
            <a:chExt cx="92974" cy="255644"/>
          </a:xfrm>
        </p:grpSpPr>
        <p:sp>
          <p:nvSpPr>
            <p:cNvPr id="209" name="TextBox 208"/>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210" name="TextBox 209"/>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11" name="TextBox 210"/>
            <p:cNvSpPr txBox="1"/>
            <p:nvPr/>
          </p:nvSpPr>
          <p:spPr>
            <a:xfrm>
              <a:off x="7908089" y="2969820"/>
              <a:ext cx="86563" cy="61555"/>
            </a:xfrm>
            <a:prstGeom prst="rect">
              <a:avLst/>
            </a:prstGeom>
            <a:noFill/>
          </p:spPr>
          <p:txBody>
            <a:bodyPr wrap="none" lIns="0" tIns="0" rIns="0" bIns="0" rtlCol="0">
              <a:spAutoFit/>
            </a:bodyPr>
            <a:lstStyle/>
            <a:p>
              <a:pPr algn="ctr"/>
              <a:r>
                <a:rPr lang="en-US" sz="400" dirty="0" smtClean="0"/>
                <a:t>844</a:t>
              </a:r>
              <a:endParaRPr lang="en-US" sz="400" dirty="0"/>
            </a:p>
          </p:txBody>
        </p:sp>
      </p:grpSp>
      <p:sp>
        <p:nvSpPr>
          <p:cNvPr id="20" name="Isosceles Triangle 19"/>
          <p:cNvSpPr/>
          <p:nvPr/>
        </p:nvSpPr>
        <p:spPr>
          <a:xfrm>
            <a:off x="2178177" y="3197238"/>
            <a:ext cx="176212" cy="15677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Rectangle 141"/>
          <p:cNvSpPr/>
          <p:nvPr/>
        </p:nvSpPr>
        <p:spPr>
          <a:xfrm>
            <a:off x="208948" y="6558017"/>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143" name="Rectangle 142"/>
          <p:cNvSpPr/>
          <p:nvPr/>
        </p:nvSpPr>
        <p:spPr>
          <a:xfrm>
            <a:off x="4536543" y="6547285"/>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68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9742"/>
            <a:ext cx="8229600" cy="6548034"/>
          </a:xfrm>
        </p:spPr>
        <p:txBody>
          <a:bodyPr/>
          <a:lstStyle/>
          <a:p>
            <a:pPr lvl="1" algn="ctr"/>
            <a:endParaRPr lang="en-US" dirty="0"/>
          </a:p>
          <a:p>
            <a:pPr lvl="1" algn="ctr"/>
            <a:endParaRPr lang="en-US" dirty="0"/>
          </a:p>
          <a:p>
            <a:pPr lvl="1" algn="ctr"/>
            <a:endParaRPr lang="en-US" dirty="0"/>
          </a:p>
          <a:p>
            <a:pPr lvl="1" algn="ctr"/>
            <a:endParaRPr lang="en-US" dirty="0"/>
          </a:p>
          <a:p>
            <a:pPr lvl="1" algn="ctr"/>
            <a:endParaRPr lang="en-US" dirty="0"/>
          </a:p>
          <a:p>
            <a:pPr lvl="1" algn="ctr"/>
            <a:endParaRPr lang="en-US" dirty="0"/>
          </a:p>
          <a:p>
            <a:pPr lvl="1" algn="ctr"/>
            <a:r>
              <a:rPr lang="en-US" dirty="0"/>
              <a:t>This page intentionally left blank.</a:t>
            </a:r>
          </a:p>
          <a:p>
            <a:pPr lvl="1"/>
            <a:endParaRPr lang="en-US" dirty="0"/>
          </a:p>
        </p:txBody>
      </p:sp>
    </p:spTree>
    <p:extLst>
      <p:ext uri="{BB962C8B-B14F-4D97-AF65-F5344CB8AC3E}">
        <p14:creationId xmlns:p14="http://schemas.microsoft.com/office/powerpoint/2010/main" val="38289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 name="Straight Arrow Connector 202"/>
          <p:cNvCxnSpPr/>
          <p:nvPr/>
        </p:nvCxnSpPr>
        <p:spPr>
          <a:xfrm flipH="1" flipV="1">
            <a:off x="5300980" y="2031059"/>
            <a:ext cx="583541" cy="911797"/>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74" name="TextBox 98"/>
          <p:cNvSpPr txBox="1">
            <a:spLocks noChangeArrowheads="1"/>
          </p:cNvSpPr>
          <p:nvPr/>
        </p:nvSpPr>
        <p:spPr bwMode="auto">
          <a:xfrm>
            <a:off x="7389522" y="310380"/>
            <a:ext cx="1490793"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 RWY 24</a:t>
            </a:r>
          </a:p>
          <a:p>
            <a:pPr algn="r"/>
            <a:r>
              <a:rPr lang="en-US" sz="1000" dirty="0">
                <a:latin typeface="Calibri" pitchFamily="34" charset="0"/>
              </a:rPr>
              <a:t>GATESWOOD MCAS (KNGW)</a:t>
            </a:r>
          </a:p>
        </p:txBody>
      </p:sp>
      <p:sp>
        <p:nvSpPr>
          <p:cNvPr id="3076" name="TextBox 106"/>
          <p:cNvSpPr txBox="1">
            <a:spLocks noChangeArrowheads="1"/>
          </p:cNvSpPr>
          <p:nvPr/>
        </p:nvSpPr>
        <p:spPr bwMode="auto">
          <a:xfrm>
            <a:off x="4693545" y="142356"/>
            <a:ext cx="1752600" cy="153888"/>
          </a:xfrm>
          <a:prstGeom prst="rect">
            <a:avLst/>
          </a:prstGeom>
          <a:noFill/>
          <a:ln w="9525">
            <a:solidFill>
              <a:schemeClr val="bg1"/>
            </a:solidFill>
            <a:miter lim="800000"/>
            <a:headEnd/>
            <a:tailEnd/>
          </a:ln>
        </p:spPr>
        <p:txBody>
          <a:bodyPr lIns="0" tIns="0" rIns="0" bIns="0">
            <a:spAutoFit/>
          </a:bodyPr>
          <a:lstStyle/>
          <a:p>
            <a:r>
              <a:rPr lang="en-US" sz="1000" dirty="0">
                <a:latin typeface="Calibri" pitchFamily="34" charset="0"/>
              </a:rPr>
              <a:t>GATESWOOD, ALABAMA</a:t>
            </a:r>
          </a:p>
        </p:txBody>
      </p:sp>
      <p:sp>
        <p:nvSpPr>
          <p:cNvPr id="3077" name="TextBox 76"/>
          <p:cNvSpPr txBox="1">
            <a:spLocks noChangeArrowheads="1"/>
          </p:cNvSpPr>
          <p:nvPr/>
        </p:nvSpPr>
        <p:spPr bwMode="auto">
          <a:xfrm>
            <a:off x="4631855" y="283415"/>
            <a:ext cx="546035" cy="415498"/>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VORTAC NBJ</a:t>
            </a:r>
          </a:p>
          <a:p>
            <a:pPr algn="ctr"/>
            <a:r>
              <a:rPr lang="en-US" sz="900" dirty="0">
                <a:latin typeface="Calibri" pitchFamily="34" charset="0"/>
              </a:rPr>
              <a:t>Chan</a:t>
            </a:r>
            <a:r>
              <a:rPr lang="en-US" sz="900" b="1" dirty="0">
                <a:latin typeface="Calibri" pitchFamily="34" charset="0"/>
              </a:rPr>
              <a:t> 60 </a:t>
            </a:r>
          </a:p>
        </p:txBody>
      </p:sp>
      <p:sp>
        <p:nvSpPr>
          <p:cNvPr id="3078" name="TextBox 79"/>
          <p:cNvSpPr txBox="1">
            <a:spLocks noChangeArrowheads="1"/>
          </p:cNvSpPr>
          <p:nvPr/>
        </p:nvSpPr>
        <p:spPr bwMode="auto">
          <a:xfrm>
            <a:off x="5168176" y="332513"/>
            <a:ext cx="470688"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233° </a:t>
            </a:r>
          </a:p>
        </p:txBody>
      </p:sp>
      <p:sp>
        <p:nvSpPr>
          <p:cNvPr id="83" name="TextBox 82"/>
          <p:cNvSpPr txBox="1"/>
          <p:nvPr/>
        </p:nvSpPr>
        <p:spPr>
          <a:xfrm>
            <a:off x="5674244" y="336548"/>
            <a:ext cx="722111"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9001 </a:t>
            </a:r>
          </a:p>
          <a:p>
            <a:pPr fontAlgn="auto">
              <a:spcBef>
                <a:spcPts val="0"/>
              </a:spcBef>
              <a:spcAft>
                <a:spcPts val="0"/>
              </a:spcAft>
              <a:defRPr/>
            </a:pPr>
            <a:r>
              <a:rPr lang="en-US" sz="650" dirty="0">
                <a:latin typeface="+mn-lt"/>
                <a:cs typeface="+mn-cs"/>
              </a:rPr>
              <a:t>THRE                    </a:t>
            </a:r>
            <a:r>
              <a:rPr lang="en-US" sz="650" b="1" dirty="0">
                <a:latin typeface="+mn-lt"/>
                <a:cs typeface="+mn-cs"/>
              </a:rPr>
              <a:t>150</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150</a:t>
            </a:r>
            <a:endParaRPr lang="en-US" sz="650" dirty="0">
              <a:latin typeface="+mn-lt"/>
              <a:cs typeface="+mn-cs"/>
            </a:endParaRPr>
          </a:p>
        </p:txBody>
      </p:sp>
      <p:sp>
        <p:nvSpPr>
          <p:cNvPr id="3080" name="TextBox 83"/>
          <p:cNvSpPr txBox="1">
            <a:spLocks noChangeArrowheads="1"/>
          </p:cNvSpPr>
          <p:nvPr/>
        </p:nvSpPr>
        <p:spPr bwMode="auto">
          <a:xfrm>
            <a:off x="4905684" y="693664"/>
            <a:ext cx="1943110" cy="646331"/>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Caution: Aircraft on the Bay </a:t>
            </a:r>
            <a:r>
              <a:rPr lang="en-US" sz="700" dirty="0" err="1">
                <a:latin typeface="Calibri" pitchFamily="34" charset="0"/>
              </a:rPr>
              <a:t>Minette</a:t>
            </a:r>
            <a:r>
              <a:rPr lang="en-US" sz="700" dirty="0">
                <a:latin typeface="Calibri" pitchFamily="34" charset="0"/>
              </a:rPr>
              <a:t> Departure pass southbound through JORDN </a:t>
            </a:r>
            <a:r>
              <a:rPr lang="en-US" sz="700">
                <a:latin typeface="Calibri" pitchFamily="34" charset="0"/>
              </a:rPr>
              <a:t>at </a:t>
            </a:r>
            <a:r>
              <a:rPr lang="en-US" sz="700" smtClean="0">
                <a:latin typeface="Calibri" pitchFamily="34" charset="0"/>
              </a:rPr>
              <a:t>1700</a:t>
            </a:r>
            <a:r>
              <a:rPr lang="en-US" sz="700" dirty="0">
                <a:latin typeface="Calibri" pitchFamily="34" charset="0"/>
              </a:rPr>
              <a:t>.</a:t>
            </a:r>
          </a:p>
          <a:p>
            <a:r>
              <a:rPr lang="en-US" sz="700" dirty="0">
                <a:latin typeface="Calibri" pitchFamily="34" charset="0"/>
              </a:rPr>
              <a:t>Aircraft are granted an exemption from AIM 1-1-19, f(1)b for this approach only and may simulate NBJ by manually entering N 30°43.37’ W 87°32.62’. If flown with GPS, then RNP is 1.0NM, 0.3NM on final. </a:t>
            </a:r>
          </a:p>
        </p:txBody>
      </p:sp>
      <p:sp>
        <p:nvSpPr>
          <p:cNvPr id="3081" name="TextBox 84"/>
          <p:cNvSpPr txBox="1">
            <a:spLocks noChangeArrowheads="1"/>
          </p:cNvSpPr>
          <p:nvPr/>
        </p:nvSpPr>
        <p:spPr bwMode="auto">
          <a:xfrm>
            <a:off x="7449301" y="835658"/>
            <a:ext cx="1407685" cy="300082"/>
          </a:xfrm>
          <a:prstGeom prst="rect">
            <a:avLst/>
          </a:prstGeom>
          <a:noFill/>
          <a:ln w="9525">
            <a:noFill/>
            <a:miter lim="800000"/>
            <a:headEnd/>
            <a:tailEnd/>
          </a:ln>
        </p:spPr>
        <p:txBody>
          <a:bodyPr wrap="square" lIns="0" tIns="0" rIns="0" bIns="0">
            <a:spAutoFit/>
          </a:bodyPr>
          <a:lstStyle/>
          <a:p>
            <a:r>
              <a:rPr lang="en-US" sz="650" dirty="0">
                <a:latin typeface="Calibri" pitchFamily="34" charset="0"/>
              </a:rPr>
              <a:t>MISSED APPROACH: Climb straight ahead  for 1 minute, turn left and  intercept NBJ R-158 to EAGLE. Climb to 2000 and hold.</a:t>
            </a:r>
          </a:p>
        </p:txBody>
      </p:sp>
      <p:cxnSp>
        <p:nvCxnSpPr>
          <p:cNvPr id="93" name="Straight Connector 92"/>
          <p:cNvCxnSpPr/>
          <p:nvPr/>
        </p:nvCxnSpPr>
        <p:spPr>
          <a:xfrm>
            <a:off x="4686618" y="5705328"/>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86618" y="5857728"/>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686618" y="6010128"/>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686618" y="6162528"/>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86" name="TextBox 98"/>
          <p:cNvSpPr txBox="1">
            <a:spLocks noChangeArrowheads="1"/>
          </p:cNvSpPr>
          <p:nvPr/>
        </p:nvSpPr>
        <p:spPr bwMode="auto">
          <a:xfrm>
            <a:off x="4722333" y="5865662"/>
            <a:ext cx="502212"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CATEGORY</a:t>
            </a:r>
          </a:p>
        </p:txBody>
      </p:sp>
      <p:sp>
        <p:nvSpPr>
          <p:cNvPr id="3087" name="TextBox 99"/>
          <p:cNvSpPr txBox="1">
            <a:spLocks noChangeArrowheads="1"/>
          </p:cNvSpPr>
          <p:nvPr/>
        </p:nvSpPr>
        <p:spPr bwMode="auto">
          <a:xfrm>
            <a:off x="4722333" y="6022824"/>
            <a:ext cx="502212"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S-24</a:t>
            </a:r>
          </a:p>
        </p:txBody>
      </p:sp>
      <p:sp>
        <p:nvSpPr>
          <p:cNvPr id="3088" name="TextBox 100"/>
          <p:cNvSpPr txBox="1">
            <a:spLocks noChangeArrowheads="1"/>
          </p:cNvSpPr>
          <p:nvPr/>
        </p:nvSpPr>
        <p:spPr bwMode="auto">
          <a:xfrm>
            <a:off x="4722333" y="6175224"/>
            <a:ext cx="502212" cy="123111"/>
          </a:xfrm>
          <a:prstGeom prst="rect">
            <a:avLst/>
          </a:prstGeom>
          <a:noFill/>
          <a:ln w="9525">
            <a:noFill/>
            <a:miter lim="800000"/>
            <a:headEnd/>
            <a:tailEnd/>
          </a:ln>
        </p:spPr>
        <p:txBody>
          <a:bodyPr wrap="square" lIns="0" tIns="0" rIns="0" bIns="0">
            <a:spAutoFit/>
          </a:bodyPr>
          <a:lstStyle/>
          <a:p>
            <a:r>
              <a:rPr lang="en-US" sz="800">
                <a:latin typeface="Calibri" pitchFamily="34" charset="0"/>
              </a:rPr>
              <a:t>CIRCLING</a:t>
            </a:r>
          </a:p>
        </p:txBody>
      </p:sp>
      <p:cxnSp>
        <p:nvCxnSpPr>
          <p:cNvPr id="104" name="Straight Connector 103"/>
          <p:cNvCxnSpPr/>
          <p:nvPr/>
        </p:nvCxnSpPr>
        <p:spPr>
          <a:xfrm>
            <a:off x="5215267" y="585296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0" name="TextBox 110"/>
          <p:cNvSpPr txBox="1">
            <a:spLocks noChangeArrowheads="1"/>
          </p:cNvSpPr>
          <p:nvPr/>
        </p:nvSpPr>
        <p:spPr bwMode="auto">
          <a:xfrm>
            <a:off x="5506423" y="5874393"/>
            <a:ext cx="67995"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3091" name="TextBox 111"/>
          <p:cNvSpPr txBox="1">
            <a:spLocks noChangeArrowheads="1"/>
          </p:cNvSpPr>
          <p:nvPr/>
        </p:nvSpPr>
        <p:spPr bwMode="auto">
          <a:xfrm>
            <a:off x="6168536" y="5874393"/>
            <a:ext cx="56106" cy="123111"/>
          </a:xfrm>
          <a:prstGeom prst="rect">
            <a:avLst/>
          </a:prstGeom>
          <a:noFill/>
          <a:ln w="9525">
            <a:noFill/>
            <a:miter lim="800000"/>
            <a:headEnd/>
            <a:tailEnd/>
          </a:ln>
        </p:spPr>
        <p:txBody>
          <a:bodyPr wrap="none" lIns="0" tIns="0" rIns="0" bIns="0">
            <a:spAutoFit/>
          </a:bodyPr>
          <a:lstStyle/>
          <a:p>
            <a:r>
              <a:rPr lang="en-US" sz="800">
                <a:latin typeface="Calibri" pitchFamily="34" charset="0"/>
              </a:rPr>
              <a:t>B</a:t>
            </a:r>
          </a:p>
        </p:txBody>
      </p:sp>
      <p:sp>
        <p:nvSpPr>
          <p:cNvPr id="3092" name="TextBox 112"/>
          <p:cNvSpPr txBox="1">
            <a:spLocks noChangeArrowheads="1"/>
          </p:cNvSpPr>
          <p:nvPr/>
        </p:nvSpPr>
        <p:spPr bwMode="auto">
          <a:xfrm>
            <a:off x="6819027" y="5874393"/>
            <a:ext cx="54502" cy="123111"/>
          </a:xfrm>
          <a:prstGeom prst="rect">
            <a:avLst/>
          </a:prstGeom>
          <a:noFill/>
          <a:ln w="9525">
            <a:noFill/>
            <a:miter lim="800000"/>
            <a:headEnd/>
            <a:tailEnd/>
          </a:ln>
        </p:spPr>
        <p:txBody>
          <a:bodyPr wrap="none" lIns="0" tIns="0" rIns="0" bIns="0">
            <a:spAutoFit/>
          </a:bodyPr>
          <a:lstStyle/>
          <a:p>
            <a:r>
              <a:rPr lang="en-US" sz="800">
                <a:latin typeface="Calibri" pitchFamily="34" charset="0"/>
              </a:rPr>
              <a:t>C</a:t>
            </a:r>
          </a:p>
        </p:txBody>
      </p:sp>
      <p:sp>
        <p:nvSpPr>
          <p:cNvPr id="3093" name="TextBox 113"/>
          <p:cNvSpPr txBox="1">
            <a:spLocks noChangeArrowheads="1"/>
          </p:cNvSpPr>
          <p:nvPr/>
        </p:nvSpPr>
        <p:spPr bwMode="auto">
          <a:xfrm>
            <a:off x="7463152" y="5874393"/>
            <a:ext cx="62518" cy="123111"/>
          </a:xfrm>
          <a:prstGeom prst="rect">
            <a:avLst/>
          </a:prstGeom>
          <a:noFill/>
          <a:ln w="9525">
            <a:noFill/>
            <a:miter lim="800000"/>
            <a:headEnd/>
            <a:tailEnd/>
          </a:ln>
        </p:spPr>
        <p:txBody>
          <a:bodyPr wrap="none" lIns="0" tIns="0" rIns="0" bIns="0">
            <a:spAutoFit/>
          </a:bodyPr>
          <a:lstStyle/>
          <a:p>
            <a:r>
              <a:rPr lang="en-US" sz="800">
                <a:latin typeface="Calibri" pitchFamily="34" charset="0"/>
              </a:rPr>
              <a:t>D</a:t>
            </a:r>
          </a:p>
        </p:txBody>
      </p:sp>
      <p:cxnSp>
        <p:nvCxnSpPr>
          <p:cNvPr id="117" name="Straight Connector 116"/>
          <p:cNvCxnSpPr/>
          <p:nvPr/>
        </p:nvCxnSpPr>
        <p:spPr>
          <a:xfrm>
            <a:off x="5865941" y="5857728"/>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167289" y="5857728"/>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516615" y="5857728"/>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85132" y="6026298"/>
            <a:ext cx="2497538" cy="115618"/>
          </a:xfrm>
          <a:prstGeom prst="rect">
            <a:avLst/>
          </a:prstGeom>
          <a:noFill/>
          <a:ln>
            <a:noFill/>
          </a:ln>
        </p:spPr>
        <p:txBody>
          <a:bodyPr wrap="square" lIns="0" tIns="0" rIns="0" bIns="0" anchor="ctr">
            <a:spAutoFit/>
          </a:bodyPr>
          <a:lstStyle/>
          <a:p>
            <a:pPr fontAlgn="auto">
              <a:spcBef>
                <a:spcPts val="0"/>
              </a:spcBef>
              <a:spcAft>
                <a:spcPts val="0"/>
              </a:spcAft>
              <a:defRPr/>
            </a:pPr>
            <a:r>
              <a:rPr lang="en-US" sz="1000" dirty="0">
                <a:latin typeface="+mn-lt"/>
                <a:cs typeface="+mn-cs"/>
              </a:rPr>
              <a:t>   850-1</a:t>
            </a:r>
            <a:r>
              <a:rPr lang="en-US" sz="800" dirty="0">
                <a:latin typeface="+mn-lt"/>
                <a:cs typeface="+mn-cs"/>
              </a:rPr>
              <a:t>	          </a:t>
            </a:r>
            <a:r>
              <a:rPr lang="en-US" sz="750" dirty="0">
                <a:latin typeface="+mn-lt"/>
                <a:cs typeface="+mn-cs"/>
              </a:rPr>
              <a:t>700    	         (700-1)</a:t>
            </a:r>
          </a:p>
        </p:txBody>
      </p:sp>
      <p:sp>
        <p:nvSpPr>
          <p:cNvPr id="123" name="TextBox 122"/>
          <p:cNvSpPr txBox="1"/>
          <p:nvPr/>
        </p:nvSpPr>
        <p:spPr>
          <a:xfrm>
            <a:off x="5285132" y="6173935"/>
            <a:ext cx="2497538" cy="115618"/>
          </a:xfrm>
          <a:prstGeom prst="rect">
            <a:avLst/>
          </a:prstGeom>
          <a:noFill/>
          <a:ln>
            <a:noFill/>
          </a:ln>
        </p:spPr>
        <p:txBody>
          <a:bodyPr wrap="square" lIns="0" tIns="0" rIns="0" bIns="0" anchor="ctr">
            <a:spAutoFit/>
          </a:bodyPr>
          <a:lstStyle/>
          <a:p>
            <a:pPr fontAlgn="auto">
              <a:spcBef>
                <a:spcPts val="0"/>
              </a:spcBef>
              <a:spcAft>
                <a:spcPts val="0"/>
              </a:spcAft>
              <a:defRPr/>
            </a:pPr>
            <a:r>
              <a:rPr lang="en-US" sz="1000" dirty="0">
                <a:latin typeface="+mn-lt"/>
                <a:cs typeface="+mn-cs"/>
              </a:rPr>
              <a:t>   950-1  </a:t>
            </a:r>
            <a:r>
              <a:rPr lang="en-US" sz="800" dirty="0">
                <a:latin typeface="+mn-lt"/>
                <a:cs typeface="+mn-cs"/>
              </a:rPr>
              <a:t>	          </a:t>
            </a:r>
            <a:r>
              <a:rPr lang="en-US" sz="750" dirty="0">
                <a:latin typeface="+mn-lt"/>
                <a:cs typeface="+mn-cs"/>
              </a:rPr>
              <a:t>800	         (800-1)</a:t>
            </a:r>
          </a:p>
        </p:txBody>
      </p:sp>
      <p:sp>
        <p:nvSpPr>
          <p:cNvPr id="112" name="Rectangle 111"/>
          <p:cNvSpPr/>
          <p:nvPr/>
        </p:nvSpPr>
        <p:spPr>
          <a:xfrm>
            <a:off x="4686618" y="300562"/>
            <a:ext cx="1709737" cy="381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5143818" y="294423"/>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660549" y="30066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4686618" y="1346073"/>
            <a:ext cx="4193813" cy="305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07" name="TextBox 143"/>
          <p:cNvSpPr txBox="1">
            <a:spLocks noChangeArrowheads="1"/>
          </p:cNvSpPr>
          <p:nvPr/>
        </p:nvSpPr>
        <p:spPr bwMode="auto">
          <a:xfrm>
            <a:off x="4762815" y="1343692"/>
            <a:ext cx="1103126"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KPNS ATIS</a:t>
            </a:r>
            <a:endParaRPr lang="en-US" sz="1000" b="1" dirty="0">
              <a:latin typeface="Calibri" pitchFamily="34" charset="0"/>
            </a:endParaRPr>
          </a:p>
          <a:p>
            <a:pPr algn="ctr"/>
            <a:r>
              <a:rPr lang="en-US" sz="1000" b="1" dirty="0">
                <a:latin typeface="Calibri" pitchFamily="34" charset="0"/>
              </a:rPr>
              <a:t>121.25</a:t>
            </a:r>
            <a:endParaRPr lang="en-US" sz="1000" dirty="0">
              <a:latin typeface="Calibri" pitchFamily="34" charset="0"/>
            </a:endParaRPr>
          </a:p>
        </p:txBody>
      </p:sp>
      <p:sp>
        <p:nvSpPr>
          <p:cNvPr id="3108" name="TextBox 144"/>
          <p:cNvSpPr txBox="1">
            <a:spLocks noChangeArrowheads="1"/>
          </p:cNvSpPr>
          <p:nvPr/>
        </p:nvSpPr>
        <p:spPr bwMode="auto">
          <a:xfrm>
            <a:off x="5946231" y="1343692"/>
            <a:ext cx="1519163" cy="307777"/>
          </a:xfrm>
          <a:prstGeom prst="rect">
            <a:avLst/>
          </a:prstGeom>
          <a:noFill/>
          <a:ln w="9525">
            <a:noFill/>
            <a:miter lim="800000"/>
            <a:headEnd/>
            <a:tailEnd/>
          </a:ln>
        </p:spPr>
        <p:txBody>
          <a:bodyPr wrap="square" lIns="0" tIns="0" rIns="0" bIns="0">
            <a:spAutoFit/>
          </a:bodyPr>
          <a:lstStyle/>
          <a:p>
            <a:pPr algn="ctr"/>
            <a:r>
              <a:rPr lang="en-US" sz="1000">
                <a:latin typeface="Calibri" pitchFamily="34" charset="0"/>
              </a:rPr>
              <a:t>PENSACOLA APP CON</a:t>
            </a:r>
          </a:p>
          <a:p>
            <a:pPr algn="ctr"/>
            <a:r>
              <a:rPr lang="en-US" sz="1000" b="1">
                <a:latin typeface="Calibri" pitchFamily="34" charset="0"/>
              </a:rPr>
              <a:t>118.6     351.825</a:t>
            </a:r>
          </a:p>
        </p:txBody>
      </p:sp>
      <p:sp>
        <p:nvSpPr>
          <p:cNvPr id="3109" name="TextBox 147"/>
          <p:cNvSpPr txBox="1">
            <a:spLocks noChangeArrowheads="1"/>
          </p:cNvSpPr>
          <p:nvPr/>
        </p:nvSpPr>
        <p:spPr bwMode="auto">
          <a:xfrm>
            <a:off x="7541990" y="1343692"/>
            <a:ext cx="1338442"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WESTERN COMMON</a:t>
            </a:r>
          </a:p>
          <a:p>
            <a:pPr algn="ctr"/>
            <a:r>
              <a:rPr lang="en-US" sz="1000" b="1" dirty="0">
                <a:latin typeface="Calibri" pitchFamily="34" charset="0"/>
              </a:rPr>
              <a:t>311.4 </a:t>
            </a:r>
            <a:r>
              <a:rPr lang="en-US" sz="1000" dirty="0">
                <a:latin typeface="Calibri" pitchFamily="34" charset="0"/>
              </a:rPr>
              <a:t>/</a:t>
            </a:r>
            <a:r>
              <a:rPr lang="en-US" sz="1000" b="1" dirty="0">
                <a:latin typeface="Calibri" pitchFamily="34" charset="0"/>
              </a:rPr>
              <a:t> </a:t>
            </a:r>
            <a:r>
              <a:rPr lang="en-US" sz="1000" dirty="0">
                <a:latin typeface="Calibri" pitchFamily="34" charset="0"/>
              </a:rPr>
              <a:t>CH 19 (CTAF)</a:t>
            </a:r>
            <a:endParaRPr lang="en-US" sz="1000" b="1" dirty="0">
              <a:latin typeface="Calibri" pitchFamily="34" charset="0"/>
            </a:endParaRPr>
          </a:p>
        </p:txBody>
      </p:sp>
      <p:cxnSp>
        <p:nvCxnSpPr>
          <p:cNvPr id="171" name="Straight Connector 170"/>
          <p:cNvCxnSpPr/>
          <p:nvPr/>
        </p:nvCxnSpPr>
        <p:spPr>
          <a:xfrm>
            <a:off x="7502702" y="1350816"/>
            <a:ext cx="0" cy="300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686618" y="4867128"/>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901056" y="1350816"/>
            <a:ext cx="0" cy="300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16" name="TextBox 106"/>
          <p:cNvSpPr txBox="1">
            <a:spLocks noChangeArrowheads="1"/>
          </p:cNvSpPr>
          <p:nvPr/>
        </p:nvSpPr>
        <p:spPr bwMode="auto">
          <a:xfrm>
            <a:off x="4695198" y="6314928"/>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GATESWOOD, ALABAMA</a:t>
            </a:r>
          </a:p>
        </p:txBody>
      </p:sp>
      <p:sp>
        <p:nvSpPr>
          <p:cNvPr id="3117" name="TextBox 98"/>
          <p:cNvSpPr txBox="1">
            <a:spLocks noChangeArrowheads="1"/>
          </p:cNvSpPr>
          <p:nvPr/>
        </p:nvSpPr>
        <p:spPr bwMode="auto">
          <a:xfrm>
            <a:off x="7397501" y="6301835"/>
            <a:ext cx="1490793"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GATESWOOD MCAS (KNGW)</a:t>
            </a:r>
          </a:p>
          <a:p>
            <a:pPr algn="r"/>
            <a:r>
              <a:rPr lang="en-US" sz="1400" dirty="0">
                <a:latin typeface="Calibri" pitchFamily="34" charset="0"/>
              </a:rPr>
              <a:t>TACAN RWY 24</a:t>
            </a:r>
            <a:endParaRPr lang="en-US" sz="1000" dirty="0">
              <a:latin typeface="Calibri" pitchFamily="34" charset="0"/>
            </a:endParaRPr>
          </a:p>
        </p:txBody>
      </p:sp>
      <p:sp>
        <p:nvSpPr>
          <p:cNvPr id="3125" name="TextBox 165"/>
          <p:cNvSpPr txBox="1">
            <a:spLocks noChangeArrowheads="1"/>
          </p:cNvSpPr>
          <p:nvPr/>
        </p:nvSpPr>
        <p:spPr bwMode="auto">
          <a:xfrm rot="16200000" flipH="1">
            <a:off x="6920875" y="3272533"/>
            <a:ext cx="4038600"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56" name="Oval 55"/>
          <p:cNvSpPr/>
          <p:nvPr/>
        </p:nvSpPr>
        <p:spPr>
          <a:xfrm>
            <a:off x="8127956" y="3701903"/>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57" name="Freeform 56"/>
          <p:cNvSpPr/>
          <p:nvPr/>
        </p:nvSpPr>
        <p:spPr>
          <a:xfrm>
            <a:off x="8351793" y="3941616"/>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28" name="TextBox 57"/>
          <p:cNvSpPr txBox="1">
            <a:spLocks noChangeArrowheads="1"/>
          </p:cNvSpPr>
          <p:nvPr/>
        </p:nvSpPr>
        <p:spPr bwMode="auto">
          <a:xfrm>
            <a:off x="8304168" y="3809853"/>
            <a:ext cx="285750" cy="123825"/>
          </a:xfrm>
          <a:prstGeom prst="rect">
            <a:avLst/>
          </a:prstGeom>
          <a:noFill/>
          <a:ln w="9525">
            <a:solidFill>
              <a:schemeClr val="tx1"/>
            </a:solidFill>
            <a:miter lim="800000"/>
            <a:headEnd/>
            <a:tailEnd/>
          </a:ln>
        </p:spPr>
        <p:txBody>
          <a:bodyPr lIns="0" tIns="0" rIns="0" bIns="0">
            <a:spAutoFit/>
          </a:bodyPr>
          <a:lstStyle/>
          <a:p>
            <a:pPr algn="ctr"/>
            <a:r>
              <a:rPr lang="en-US" sz="800">
                <a:latin typeface="Calibri" pitchFamily="34" charset="0"/>
              </a:rPr>
              <a:t>3100</a:t>
            </a:r>
          </a:p>
        </p:txBody>
      </p:sp>
      <p:sp>
        <p:nvSpPr>
          <p:cNvPr id="60" name="Oval 59"/>
          <p:cNvSpPr/>
          <p:nvPr/>
        </p:nvSpPr>
        <p:spPr>
          <a:xfrm>
            <a:off x="4629469" y="1686116"/>
            <a:ext cx="3176272" cy="300062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6" name="Straight Connector 75"/>
          <p:cNvCxnSpPr/>
          <p:nvPr/>
        </p:nvCxnSpPr>
        <p:spPr>
          <a:xfrm flipV="1">
            <a:off x="5896293" y="3228828"/>
            <a:ext cx="542925"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943918" y="3209778"/>
            <a:ext cx="200025" cy="333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943918" y="3209778"/>
            <a:ext cx="114300" cy="361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49" name="TextBox 48"/>
          <p:cNvSpPr txBox="1">
            <a:spLocks noChangeArrowheads="1"/>
          </p:cNvSpPr>
          <p:nvPr/>
        </p:nvSpPr>
        <p:spPr bwMode="auto">
          <a:xfrm>
            <a:off x="7247109" y="2717997"/>
            <a:ext cx="262892" cy="369332"/>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(FAF)</a:t>
            </a:r>
          </a:p>
          <a:p>
            <a:pPr algn="ctr"/>
            <a:r>
              <a:rPr lang="en-US" sz="800" dirty="0">
                <a:latin typeface="Calibri" pitchFamily="34" charset="0"/>
              </a:rPr>
              <a:t>CBASS</a:t>
            </a:r>
          </a:p>
          <a:p>
            <a:pPr algn="ctr"/>
            <a:r>
              <a:rPr lang="en-US" sz="800" dirty="0">
                <a:latin typeface="Calibri" pitchFamily="34" charset="0"/>
              </a:rPr>
              <a:t>NBJ  5</a:t>
            </a:r>
          </a:p>
        </p:txBody>
      </p:sp>
      <p:sp>
        <p:nvSpPr>
          <p:cNvPr id="3150" name="TextBox 84"/>
          <p:cNvSpPr txBox="1">
            <a:spLocks noChangeArrowheads="1"/>
          </p:cNvSpPr>
          <p:nvPr/>
        </p:nvSpPr>
        <p:spPr bwMode="auto">
          <a:xfrm>
            <a:off x="6127263" y="3958076"/>
            <a:ext cx="450764" cy="338554"/>
          </a:xfrm>
          <a:prstGeom prst="rect">
            <a:avLst/>
          </a:prstGeom>
          <a:noFill/>
          <a:ln w="9525">
            <a:noFill/>
            <a:miter lim="800000"/>
            <a:headEnd/>
            <a:tailEnd/>
          </a:ln>
        </p:spPr>
        <p:txBody>
          <a:bodyPr wrap="none">
            <a:spAutoFit/>
          </a:bodyPr>
          <a:lstStyle/>
          <a:p>
            <a:pPr algn="ctr"/>
            <a:r>
              <a:rPr lang="en-US" sz="800" dirty="0">
                <a:latin typeface="Calibri" pitchFamily="34" charset="0"/>
              </a:rPr>
              <a:t>EAGLE</a:t>
            </a:r>
          </a:p>
          <a:p>
            <a:pPr algn="ctr"/>
            <a:r>
              <a:rPr lang="en-US" sz="800" dirty="0">
                <a:latin typeface="Calibri" pitchFamily="34" charset="0"/>
              </a:rPr>
              <a:t>NBJ  5</a:t>
            </a:r>
          </a:p>
        </p:txBody>
      </p:sp>
      <p:sp>
        <p:nvSpPr>
          <p:cNvPr id="3151" name="TextBox 85"/>
          <p:cNvSpPr txBox="1">
            <a:spLocks noChangeArrowheads="1"/>
          </p:cNvSpPr>
          <p:nvPr/>
        </p:nvSpPr>
        <p:spPr bwMode="auto">
          <a:xfrm>
            <a:off x="6090665" y="2694015"/>
            <a:ext cx="304571" cy="24622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JACKE</a:t>
            </a:r>
          </a:p>
          <a:p>
            <a:pPr algn="ctr"/>
            <a:r>
              <a:rPr lang="en-US" sz="800" dirty="0">
                <a:latin typeface="Calibri" pitchFamily="34" charset="0"/>
              </a:rPr>
              <a:t>NBJ 0.8</a:t>
            </a:r>
          </a:p>
        </p:txBody>
      </p:sp>
      <p:sp>
        <p:nvSpPr>
          <p:cNvPr id="3152" name="TextBox 86"/>
          <p:cNvSpPr txBox="1">
            <a:spLocks noChangeArrowheads="1"/>
          </p:cNvSpPr>
          <p:nvPr/>
        </p:nvSpPr>
        <p:spPr bwMode="auto">
          <a:xfrm>
            <a:off x="7504980" y="4562589"/>
            <a:ext cx="274114"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7 DME</a:t>
            </a:r>
          </a:p>
        </p:txBody>
      </p:sp>
      <p:sp>
        <p:nvSpPr>
          <p:cNvPr id="3153" name="TextBox 87"/>
          <p:cNvSpPr txBox="1">
            <a:spLocks noChangeArrowheads="1"/>
          </p:cNvSpPr>
          <p:nvPr/>
        </p:nvSpPr>
        <p:spPr bwMode="auto">
          <a:xfrm>
            <a:off x="5287217" y="3152653"/>
            <a:ext cx="274114"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3 DME</a:t>
            </a:r>
          </a:p>
        </p:txBody>
      </p:sp>
      <p:cxnSp>
        <p:nvCxnSpPr>
          <p:cNvPr id="183" name="Straight Arrow Connector 182"/>
          <p:cNvCxnSpPr/>
          <p:nvPr/>
        </p:nvCxnSpPr>
        <p:spPr>
          <a:xfrm flipV="1">
            <a:off x="6429693" y="2119166"/>
            <a:ext cx="1669776" cy="1014413"/>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6410645" y="2657327"/>
            <a:ext cx="802462" cy="492342"/>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172" name="TextBox 200"/>
          <p:cNvSpPr txBox="1">
            <a:spLocks noChangeArrowheads="1"/>
          </p:cNvSpPr>
          <p:nvPr/>
        </p:nvSpPr>
        <p:spPr bwMode="auto">
          <a:xfrm rot="-1858506">
            <a:off x="7644811" y="2226538"/>
            <a:ext cx="304571"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R-053</a:t>
            </a:r>
          </a:p>
        </p:txBody>
      </p:sp>
      <p:sp>
        <p:nvSpPr>
          <p:cNvPr id="3174" name="TextBox 207"/>
          <p:cNvSpPr txBox="1">
            <a:spLocks noChangeArrowheads="1"/>
          </p:cNvSpPr>
          <p:nvPr/>
        </p:nvSpPr>
        <p:spPr bwMode="auto">
          <a:xfrm rot="336283">
            <a:off x="5979281" y="2202142"/>
            <a:ext cx="767473" cy="263482"/>
          </a:xfrm>
          <a:prstGeom prst="rect">
            <a:avLst/>
          </a:prstGeom>
          <a:noFill/>
          <a:ln w="9525">
            <a:noFill/>
            <a:miter lim="800000"/>
            <a:headEnd/>
            <a:tailEnd/>
          </a:ln>
        </p:spPr>
        <p:txBody>
          <a:bodyPr wrap="none">
            <a:prstTxWarp prst="textArchUp">
              <a:avLst>
                <a:gd name="adj" fmla="val 11688969"/>
              </a:avLst>
            </a:prstTxWarp>
            <a:spAutoFit/>
          </a:bodyPr>
          <a:lstStyle/>
          <a:p>
            <a:r>
              <a:rPr lang="en-US" sz="900" dirty="0">
                <a:latin typeface="Calibri" pitchFamily="34" charset="0"/>
              </a:rPr>
              <a:t>NBJ   5   ARC</a:t>
            </a:r>
          </a:p>
        </p:txBody>
      </p:sp>
      <p:sp>
        <p:nvSpPr>
          <p:cNvPr id="209" name="Flowchart: Delay 208"/>
          <p:cNvSpPr>
            <a:spLocks/>
          </p:cNvSpPr>
          <p:nvPr/>
        </p:nvSpPr>
        <p:spPr>
          <a:xfrm>
            <a:off x="6213426" y="2124334"/>
            <a:ext cx="102335" cy="111104"/>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ArchUp">
              <a:avLst/>
            </a:prstTxWarp>
          </a:bodyPr>
          <a:lstStyle/>
          <a:p>
            <a:pPr algn="ctr" fontAlgn="auto">
              <a:spcBef>
                <a:spcPts val="0"/>
              </a:spcBef>
              <a:spcAft>
                <a:spcPts val="0"/>
              </a:spcAft>
              <a:defRPr/>
            </a:pPr>
            <a:endParaRPr lang="en-US" dirty="0"/>
          </a:p>
        </p:txBody>
      </p:sp>
      <p:sp>
        <p:nvSpPr>
          <p:cNvPr id="211" name="Flowchart: Delay 210"/>
          <p:cNvSpPr>
            <a:spLocks/>
          </p:cNvSpPr>
          <p:nvPr/>
        </p:nvSpPr>
        <p:spPr>
          <a:xfrm>
            <a:off x="6253943" y="2823616"/>
            <a:ext cx="173370" cy="11185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3" name="Arc 212"/>
          <p:cNvSpPr>
            <a:spLocks noChangeAspect="1"/>
          </p:cNvSpPr>
          <p:nvPr/>
        </p:nvSpPr>
        <p:spPr>
          <a:xfrm rot="19520942">
            <a:off x="5731483" y="1844783"/>
            <a:ext cx="1262760" cy="1260731"/>
          </a:xfrm>
          <a:custGeom>
            <a:avLst/>
            <a:gdLst>
              <a:gd name="connsiteX0" fmla="*/ 1369890 w 2565498"/>
              <a:gd name="connsiteY0" fmla="*/ 2919 h 2527300"/>
              <a:gd name="connsiteX1" fmla="*/ 2541159 w 2565498"/>
              <a:gd name="connsiteY1" fmla="*/ 1018658 h 2527300"/>
              <a:gd name="connsiteX2" fmla="*/ 1282749 w 2565498"/>
              <a:gd name="connsiteY2" fmla="*/ 1263650 h 2527300"/>
              <a:gd name="connsiteX3" fmla="*/ 1369890 w 2565498"/>
              <a:gd name="connsiteY3" fmla="*/ 2919 h 2527300"/>
              <a:gd name="connsiteX0" fmla="*/ 1369890 w 2565498"/>
              <a:gd name="connsiteY0" fmla="*/ 2919 h 2527300"/>
              <a:gd name="connsiteX1" fmla="*/ 2541159 w 2565498"/>
              <a:gd name="connsiteY1" fmla="*/ 1018658 h 2527300"/>
              <a:gd name="connsiteX0" fmla="*/ 87141 w 1262760"/>
              <a:gd name="connsiteY0" fmla="*/ 0 h 1260731"/>
              <a:gd name="connsiteX1" fmla="*/ 1258410 w 1262760"/>
              <a:gd name="connsiteY1" fmla="*/ 1015739 h 1260731"/>
              <a:gd name="connsiteX2" fmla="*/ 0 w 1262760"/>
              <a:gd name="connsiteY2" fmla="*/ 1260731 h 1260731"/>
              <a:gd name="connsiteX3" fmla="*/ 87141 w 1262760"/>
              <a:gd name="connsiteY3" fmla="*/ 0 h 1260731"/>
              <a:gd name="connsiteX0" fmla="*/ 87141 w 1262760"/>
              <a:gd name="connsiteY0" fmla="*/ 0 h 1260731"/>
              <a:gd name="connsiteX1" fmla="*/ 1262760 w 1262760"/>
              <a:gd name="connsiteY1" fmla="*/ 992694 h 1260731"/>
              <a:gd name="connsiteX0" fmla="*/ 87141 w 1262760"/>
              <a:gd name="connsiteY0" fmla="*/ 0 h 1260731"/>
              <a:gd name="connsiteX1" fmla="*/ 1258410 w 1262760"/>
              <a:gd name="connsiteY1" fmla="*/ 1015739 h 1260731"/>
              <a:gd name="connsiteX2" fmla="*/ 0 w 1262760"/>
              <a:gd name="connsiteY2" fmla="*/ 1260731 h 1260731"/>
              <a:gd name="connsiteX3" fmla="*/ 87141 w 1262760"/>
              <a:gd name="connsiteY3" fmla="*/ 0 h 1260731"/>
              <a:gd name="connsiteX0" fmla="*/ 28865 w 1262760"/>
              <a:gd name="connsiteY0" fmla="*/ 8930 h 1260731"/>
              <a:gd name="connsiteX1" fmla="*/ 1262760 w 1262760"/>
              <a:gd name="connsiteY1" fmla="*/ 992694 h 1260731"/>
              <a:gd name="connsiteX0" fmla="*/ 87141 w 1262760"/>
              <a:gd name="connsiteY0" fmla="*/ 0 h 1260731"/>
              <a:gd name="connsiteX1" fmla="*/ 1258410 w 1262760"/>
              <a:gd name="connsiteY1" fmla="*/ 1015739 h 1260731"/>
              <a:gd name="connsiteX2" fmla="*/ 0 w 1262760"/>
              <a:gd name="connsiteY2" fmla="*/ 1260731 h 1260731"/>
              <a:gd name="connsiteX3" fmla="*/ 87141 w 1262760"/>
              <a:gd name="connsiteY3" fmla="*/ 0 h 1260731"/>
              <a:gd name="connsiteX0" fmla="*/ 11695 w 1262760"/>
              <a:gd name="connsiteY0" fmla="*/ 8643 h 1260731"/>
              <a:gd name="connsiteX1" fmla="*/ 1262760 w 1262760"/>
              <a:gd name="connsiteY1" fmla="*/ 992694 h 1260731"/>
            </a:gdLst>
            <a:ahLst/>
            <a:cxnLst>
              <a:cxn ang="0">
                <a:pos x="connsiteX0" y="connsiteY0"/>
              </a:cxn>
              <a:cxn ang="0">
                <a:pos x="connsiteX1" y="connsiteY1"/>
              </a:cxn>
            </a:cxnLst>
            <a:rect l="l" t="t" r="r" b="b"/>
            <a:pathLst>
              <a:path w="1262760" h="1260731" stroke="0" extrusionOk="0">
                <a:moveTo>
                  <a:pt x="87141" y="0"/>
                </a:moveTo>
                <a:cubicBezTo>
                  <a:pt x="665762" y="38812"/>
                  <a:pt x="1145969" y="455254"/>
                  <a:pt x="1258410" y="1015739"/>
                </a:cubicBezTo>
                <a:lnTo>
                  <a:pt x="0" y="1260731"/>
                </a:lnTo>
                <a:lnTo>
                  <a:pt x="87141" y="0"/>
                </a:lnTo>
                <a:close/>
              </a:path>
              <a:path w="1262760" h="1260731" fill="none">
                <a:moveTo>
                  <a:pt x="11695" y="8643"/>
                </a:moveTo>
                <a:cubicBezTo>
                  <a:pt x="590316" y="47455"/>
                  <a:pt x="1150319" y="432209"/>
                  <a:pt x="1262760" y="992694"/>
                </a:cubicBezTo>
              </a:path>
            </a:pathLst>
          </a:cu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20" name="Group 226"/>
          <p:cNvGrpSpPr>
            <a:grpSpLocks noChangeAspect="1"/>
          </p:cNvGrpSpPr>
          <p:nvPr/>
        </p:nvGrpSpPr>
        <p:grpSpPr bwMode="auto">
          <a:xfrm rot="3498250">
            <a:off x="5066288" y="2420391"/>
            <a:ext cx="870021" cy="504035"/>
            <a:chOff x="4759949" y="1665395"/>
            <a:chExt cx="1979780" cy="1394385"/>
          </a:xfrm>
        </p:grpSpPr>
        <p:grpSp>
          <p:nvGrpSpPr>
            <p:cNvPr id="21" name="Group 223"/>
            <p:cNvGrpSpPr>
              <a:grpSpLocks/>
            </p:cNvGrpSpPr>
            <p:nvPr/>
          </p:nvGrpSpPr>
          <p:grpSpPr bwMode="auto">
            <a:xfrm rot="-5400000">
              <a:off x="5185951" y="1307177"/>
              <a:ext cx="1127776" cy="1979780"/>
              <a:chOff x="5254349" y="1369045"/>
              <a:chExt cx="1127776" cy="1979780"/>
            </a:xfrm>
          </p:grpSpPr>
          <p:sp>
            <p:nvSpPr>
              <p:cNvPr id="215" name="Arc 214"/>
              <p:cNvSpPr/>
              <p:nvPr/>
            </p:nvSpPr>
            <p:spPr>
              <a:xfrm>
                <a:off x="5255848" y="1369045"/>
                <a:ext cx="991843" cy="990599"/>
              </a:xfrm>
              <a:prstGeom prst="arc">
                <a:avLst>
                  <a:gd name="adj1" fmla="val 10024349"/>
                  <a:gd name="adj2" fmla="val 24488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00"/>
              </a:p>
            </p:txBody>
          </p:sp>
          <p:sp>
            <p:nvSpPr>
              <p:cNvPr id="216" name="Arc 215"/>
              <p:cNvSpPr/>
              <p:nvPr/>
            </p:nvSpPr>
            <p:spPr>
              <a:xfrm rot="10800000">
                <a:off x="5254820" y="2358225"/>
                <a:ext cx="991841" cy="990600"/>
              </a:xfrm>
              <a:prstGeom prst="arc">
                <a:avLst>
                  <a:gd name="adj1" fmla="val 10773260"/>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000"/>
              </a:p>
            </p:txBody>
          </p:sp>
          <p:cxnSp>
            <p:nvCxnSpPr>
              <p:cNvPr id="218" name="Straight Arrow Connector 217"/>
              <p:cNvCxnSpPr/>
              <p:nvPr/>
            </p:nvCxnSpPr>
            <p:spPr>
              <a:xfrm>
                <a:off x="5254349" y="2359449"/>
                <a:ext cx="0" cy="49530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3231" idx="1"/>
              </p:cNvCxnSpPr>
              <p:nvPr/>
            </p:nvCxnSpPr>
            <p:spPr>
              <a:xfrm rot="1901750" flipH="1" flipV="1">
                <a:off x="6088032" y="1894392"/>
                <a:ext cx="294093" cy="39128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3232" name="TextBox 225"/>
            <p:cNvSpPr txBox="1">
              <a:spLocks noChangeArrowheads="1"/>
            </p:cNvSpPr>
            <p:nvPr/>
          </p:nvSpPr>
          <p:spPr bwMode="auto">
            <a:xfrm rot="21581750">
              <a:off x="5304859" y="2634057"/>
              <a:ext cx="565398" cy="425723"/>
            </a:xfrm>
            <a:prstGeom prst="rect">
              <a:avLst/>
            </a:prstGeom>
            <a:solidFill>
              <a:schemeClr val="bg1"/>
            </a:solidFill>
            <a:ln w="19050">
              <a:noFill/>
              <a:miter lim="800000"/>
              <a:headEnd/>
              <a:tailEnd/>
            </a:ln>
          </p:spPr>
          <p:txBody>
            <a:bodyPr wrap="none" lIns="0" tIns="0" rIns="0" bIns="0">
              <a:spAutoFit/>
            </a:bodyPr>
            <a:lstStyle/>
            <a:p>
              <a:r>
                <a:rPr lang="en-US" sz="1000" dirty="0">
                  <a:latin typeface="Calibri" pitchFamily="34" charset="0"/>
                </a:rPr>
                <a:t>140°</a:t>
              </a:r>
            </a:p>
          </p:txBody>
        </p:sp>
        <p:sp>
          <p:nvSpPr>
            <p:cNvPr id="3231" name="TextBox 224"/>
            <p:cNvSpPr txBox="1">
              <a:spLocks noChangeArrowheads="1"/>
            </p:cNvSpPr>
            <p:nvPr/>
          </p:nvSpPr>
          <p:spPr bwMode="auto">
            <a:xfrm rot="21581750">
              <a:off x="5710946" y="1665395"/>
              <a:ext cx="565398" cy="425723"/>
            </a:xfrm>
            <a:prstGeom prst="rect">
              <a:avLst/>
            </a:prstGeom>
            <a:solidFill>
              <a:schemeClr val="bg1"/>
            </a:solidFill>
            <a:ln w="19050">
              <a:noFill/>
              <a:miter lim="800000"/>
              <a:headEnd/>
              <a:tailEnd/>
            </a:ln>
          </p:spPr>
          <p:txBody>
            <a:bodyPr wrap="none" lIns="0" tIns="0" rIns="0" bIns="0">
              <a:spAutoFit/>
            </a:bodyPr>
            <a:lstStyle/>
            <a:p>
              <a:r>
                <a:rPr lang="en-US" sz="1000" dirty="0">
                  <a:latin typeface="Calibri" pitchFamily="34" charset="0"/>
                </a:rPr>
                <a:t>320°</a:t>
              </a:r>
            </a:p>
          </p:txBody>
        </p:sp>
      </p:grpSp>
      <p:cxnSp>
        <p:nvCxnSpPr>
          <p:cNvPr id="230" name="Straight Connector 229"/>
          <p:cNvCxnSpPr>
            <a:endCxn id="216" idx="0"/>
          </p:cNvCxnSpPr>
          <p:nvPr/>
        </p:nvCxnSpPr>
        <p:spPr>
          <a:xfrm flipH="1" flipV="1">
            <a:off x="5766676" y="2762339"/>
            <a:ext cx="320116" cy="505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5390895" y="2901117"/>
            <a:ext cx="158213" cy="958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bwMode="auto">
          <a:xfrm>
            <a:off x="7349931" y="4575305"/>
            <a:ext cx="139068" cy="339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22" name="TextBox 243"/>
          <p:cNvSpPr txBox="1">
            <a:spLocks noChangeArrowheads="1"/>
          </p:cNvSpPr>
          <p:nvPr/>
        </p:nvSpPr>
        <p:spPr bwMode="auto">
          <a:xfrm rot="3360000">
            <a:off x="6973168" y="4167895"/>
            <a:ext cx="266646" cy="127180"/>
          </a:xfrm>
          <a:prstGeom prst="rect">
            <a:avLst/>
          </a:prstGeom>
          <a:solidFill>
            <a:schemeClr val="bg1"/>
          </a:solidFill>
          <a:ln w="9525">
            <a:solidFill>
              <a:schemeClr val="bg1"/>
            </a:solidFill>
            <a:prstDash val="solid"/>
            <a:miter lim="800000"/>
            <a:headEnd/>
            <a:tailEnd/>
          </a:ln>
        </p:spPr>
        <p:txBody>
          <a:bodyPr wrap="square" lIns="0" tIns="0" rIns="0" bIns="0">
            <a:spAutoFit/>
          </a:bodyPr>
          <a:lstStyle/>
          <a:p>
            <a:pPr algn="ctr"/>
            <a:r>
              <a:rPr lang="en-US" sz="1000" dirty="0">
                <a:latin typeface="Calibri" pitchFamily="34" charset="0"/>
              </a:rPr>
              <a:t>158°</a:t>
            </a:r>
          </a:p>
        </p:txBody>
      </p:sp>
      <p:cxnSp>
        <p:nvCxnSpPr>
          <p:cNvPr id="247" name="Straight Connector 246"/>
          <p:cNvCxnSpPr/>
          <p:nvPr/>
        </p:nvCxnSpPr>
        <p:spPr bwMode="auto">
          <a:xfrm flipH="1">
            <a:off x="7273423" y="4523223"/>
            <a:ext cx="93757" cy="58144"/>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a:stCxn id="3223" idx="3"/>
          </p:cNvCxnSpPr>
          <p:nvPr/>
        </p:nvCxnSpPr>
        <p:spPr>
          <a:xfrm>
            <a:off x="7051814" y="4733838"/>
            <a:ext cx="99588" cy="133290"/>
          </a:xfrm>
          <a:prstGeom prst="straightConnector1">
            <a:avLst/>
          </a:prstGeom>
          <a:ln w="95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endCxn id="234" idx="0"/>
          </p:cNvCxnSpPr>
          <p:nvPr/>
        </p:nvCxnSpPr>
        <p:spPr>
          <a:xfrm>
            <a:off x="6170931" y="3403453"/>
            <a:ext cx="588929" cy="888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87" name="TextBox 257"/>
          <p:cNvSpPr txBox="1">
            <a:spLocks noChangeArrowheads="1"/>
          </p:cNvSpPr>
          <p:nvPr/>
        </p:nvSpPr>
        <p:spPr bwMode="auto">
          <a:xfrm rot="2909111">
            <a:off x="4832260" y="3995427"/>
            <a:ext cx="420100" cy="215444"/>
          </a:xfrm>
          <a:prstGeom prst="rect">
            <a:avLst/>
          </a:prstGeom>
          <a:noFill/>
          <a:ln w="9525">
            <a:noFill/>
            <a:miter lim="800000"/>
            <a:headEnd/>
            <a:tailEnd/>
          </a:ln>
        </p:spPr>
        <p:txBody>
          <a:bodyPr wrap="square">
            <a:spAutoFit/>
          </a:bodyPr>
          <a:lstStyle/>
          <a:p>
            <a:r>
              <a:rPr lang="en-US" sz="800" dirty="0">
                <a:latin typeface="Calibri" pitchFamily="34" charset="0"/>
              </a:rPr>
              <a:t>6 NM</a:t>
            </a:r>
          </a:p>
        </p:txBody>
      </p:sp>
      <p:sp>
        <p:nvSpPr>
          <p:cNvPr id="259" name="TextBox 258"/>
          <p:cNvSpPr txBox="1"/>
          <p:nvPr/>
        </p:nvSpPr>
        <p:spPr>
          <a:xfrm rot="1374088">
            <a:off x="8104719" y="3649229"/>
            <a:ext cx="725633" cy="721990"/>
          </a:xfrm>
          <a:prstGeom prst="rect">
            <a:avLst/>
          </a:prstGeom>
          <a:noFill/>
        </p:spPr>
        <p:txBody>
          <a:bodyPr spcFirstLastPara="1">
            <a:prstTxWarp prst="textArchUp">
              <a:avLst/>
            </a:prstTxWarp>
            <a:spAutoFit/>
          </a:bodyPr>
          <a:lstStyle/>
          <a:p>
            <a:pPr fontAlgn="auto">
              <a:spcBef>
                <a:spcPts val="0"/>
              </a:spcBef>
              <a:spcAft>
                <a:spcPts val="0"/>
              </a:spcAft>
              <a:defRPr/>
            </a:pPr>
            <a:r>
              <a:rPr lang="en-US" sz="1000" dirty="0">
                <a:latin typeface="+mn-lt"/>
                <a:cs typeface="+mn-cs"/>
              </a:rPr>
              <a:t>MSA NBJ 25NM</a:t>
            </a:r>
          </a:p>
        </p:txBody>
      </p:sp>
      <p:cxnSp>
        <p:nvCxnSpPr>
          <p:cNvPr id="263" name="Straight Connector 262"/>
          <p:cNvCxnSpPr/>
          <p:nvPr/>
        </p:nvCxnSpPr>
        <p:spPr>
          <a:xfrm>
            <a:off x="6267635" y="2980245"/>
            <a:ext cx="112846" cy="18032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Flowchart: Delay 265"/>
          <p:cNvSpPr>
            <a:spLocks/>
          </p:cNvSpPr>
          <p:nvPr/>
        </p:nvSpPr>
        <p:spPr>
          <a:xfrm>
            <a:off x="7427639" y="2971315"/>
            <a:ext cx="103069" cy="10968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91" name="Rectangle 266"/>
          <p:cNvSpPr>
            <a:spLocks noChangeArrowheads="1"/>
          </p:cNvSpPr>
          <p:nvPr/>
        </p:nvSpPr>
        <p:spPr bwMode="auto">
          <a:xfrm>
            <a:off x="7148097" y="4950571"/>
            <a:ext cx="448324" cy="24622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CBASS</a:t>
            </a:r>
          </a:p>
          <a:p>
            <a:pPr algn="ctr"/>
            <a:r>
              <a:rPr lang="en-US" sz="800" dirty="0">
                <a:latin typeface="Calibri" pitchFamily="34" charset="0"/>
              </a:rPr>
              <a:t>NBJ  5</a:t>
            </a:r>
          </a:p>
        </p:txBody>
      </p:sp>
      <p:sp>
        <p:nvSpPr>
          <p:cNvPr id="3194" name="TextBox 269"/>
          <p:cNvSpPr txBox="1">
            <a:spLocks noChangeArrowheads="1"/>
          </p:cNvSpPr>
          <p:nvPr/>
        </p:nvSpPr>
        <p:spPr bwMode="auto">
          <a:xfrm>
            <a:off x="7548762" y="5199496"/>
            <a:ext cx="230832" cy="138499"/>
          </a:xfrm>
          <a:prstGeom prst="rect">
            <a:avLst/>
          </a:prstGeom>
          <a:noFill/>
          <a:ln w="9525">
            <a:noFill/>
            <a:miter lim="800000"/>
            <a:headEnd/>
            <a:tailEnd/>
          </a:ln>
        </p:spPr>
        <p:txBody>
          <a:bodyPr wrap="none" lIns="0" tIns="0" rIns="0" bIns="0">
            <a:spAutoFit/>
          </a:bodyPr>
          <a:lstStyle/>
          <a:p>
            <a:r>
              <a:rPr lang="en-US" sz="900" u="sng" dirty="0">
                <a:latin typeface="Calibri" pitchFamily="34" charset="0"/>
              </a:rPr>
              <a:t>1500</a:t>
            </a:r>
          </a:p>
        </p:txBody>
      </p:sp>
      <p:sp>
        <p:nvSpPr>
          <p:cNvPr id="3195" name="Rectangle 271"/>
          <p:cNvSpPr>
            <a:spLocks noChangeArrowheads="1"/>
          </p:cNvSpPr>
          <p:nvPr/>
        </p:nvSpPr>
        <p:spPr bwMode="auto">
          <a:xfrm>
            <a:off x="5891019" y="4854714"/>
            <a:ext cx="391929" cy="24622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JORDN</a:t>
            </a:r>
          </a:p>
          <a:p>
            <a:pPr algn="ctr"/>
            <a:r>
              <a:rPr lang="en-US" sz="800" dirty="0">
                <a:latin typeface="Calibri" pitchFamily="34" charset="0"/>
              </a:rPr>
              <a:t>NBJ  5</a:t>
            </a:r>
          </a:p>
        </p:txBody>
      </p:sp>
      <p:sp>
        <p:nvSpPr>
          <p:cNvPr id="3197" name="TextBox 273"/>
          <p:cNvSpPr txBox="1">
            <a:spLocks noChangeArrowheads="1"/>
          </p:cNvSpPr>
          <p:nvPr/>
        </p:nvSpPr>
        <p:spPr bwMode="auto">
          <a:xfrm>
            <a:off x="6305858" y="5729929"/>
            <a:ext cx="304571"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4.2 NM</a:t>
            </a:r>
          </a:p>
        </p:txBody>
      </p:sp>
      <p:cxnSp>
        <p:nvCxnSpPr>
          <p:cNvPr id="276" name="Straight Arrow Connector 275"/>
          <p:cNvCxnSpPr/>
          <p:nvPr/>
        </p:nvCxnSpPr>
        <p:spPr>
          <a:xfrm>
            <a:off x="6649561" y="5791053"/>
            <a:ext cx="780257" cy="432"/>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H="1">
            <a:off x="5458347" y="5791053"/>
            <a:ext cx="795596" cy="431"/>
          </a:xfrm>
          <a:prstGeom prst="straightConnector1">
            <a:avLst/>
          </a:prstGeom>
          <a:ln w="952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7429818" y="5268746"/>
            <a:ext cx="0" cy="527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97" idx="0"/>
          </p:cNvCxnSpPr>
          <p:nvPr/>
        </p:nvCxnSpPr>
        <p:spPr>
          <a:xfrm flipH="1">
            <a:off x="6343969" y="5319125"/>
            <a:ext cx="1089377" cy="195703"/>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a:endCxn id="290" idx="0"/>
          </p:cNvCxnSpPr>
          <p:nvPr/>
        </p:nvCxnSpPr>
        <p:spPr>
          <a:xfrm flipH="1">
            <a:off x="5393596" y="5505303"/>
            <a:ext cx="997998" cy="18367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5389093" y="5476728"/>
            <a:ext cx="0" cy="228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0" name="Arc 289"/>
          <p:cNvSpPr/>
          <p:nvPr/>
        </p:nvSpPr>
        <p:spPr>
          <a:xfrm rot="10800000">
            <a:off x="4929252" y="4972225"/>
            <a:ext cx="928688" cy="716754"/>
          </a:xfrm>
          <a:prstGeom prst="arc">
            <a:avLst>
              <a:gd name="adj1" fmla="val 16200000"/>
              <a:gd name="adj2" fmla="val 21442987"/>
            </a:avLst>
          </a:prstGeom>
          <a:ln>
            <a:solidFill>
              <a:schemeClr val="tx1"/>
            </a:solidFill>
            <a:prstDash val="sysDot"/>
            <a:tailEnd type="stealth"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92" name="Straight Connector 291"/>
          <p:cNvCxnSpPr/>
          <p:nvPr/>
        </p:nvCxnSpPr>
        <p:spPr>
          <a:xfrm>
            <a:off x="5027049" y="5329884"/>
            <a:ext cx="0" cy="393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08" name="TextBox 294"/>
          <p:cNvSpPr txBox="1">
            <a:spLocks noChangeArrowheads="1"/>
          </p:cNvSpPr>
          <p:nvPr/>
        </p:nvSpPr>
        <p:spPr bwMode="auto">
          <a:xfrm>
            <a:off x="4882778" y="5193001"/>
            <a:ext cx="288541"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TACAN</a:t>
            </a:r>
          </a:p>
        </p:txBody>
      </p:sp>
      <p:sp>
        <p:nvSpPr>
          <p:cNvPr id="3209" name="Rectangle 296"/>
          <p:cNvSpPr>
            <a:spLocks noChangeArrowheads="1"/>
          </p:cNvSpPr>
          <p:nvPr/>
        </p:nvSpPr>
        <p:spPr bwMode="auto">
          <a:xfrm>
            <a:off x="5185168" y="5252882"/>
            <a:ext cx="355008" cy="24622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JACKE</a:t>
            </a:r>
          </a:p>
          <a:p>
            <a:pPr algn="ctr"/>
            <a:r>
              <a:rPr lang="en-US" sz="800" dirty="0">
                <a:latin typeface="Calibri" pitchFamily="34" charset="0"/>
              </a:rPr>
              <a:t>NBJ  0.8</a:t>
            </a:r>
          </a:p>
        </p:txBody>
      </p:sp>
      <p:cxnSp>
        <p:nvCxnSpPr>
          <p:cNvPr id="300" name="Straight Arrow Connector 299"/>
          <p:cNvCxnSpPr/>
          <p:nvPr/>
        </p:nvCxnSpPr>
        <p:spPr>
          <a:xfrm>
            <a:off x="6134418" y="5095728"/>
            <a:ext cx="1219200" cy="228600"/>
          </a:xfrm>
          <a:prstGeom prst="straightConnector1">
            <a:avLst/>
          </a:prstGeom>
          <a:ln w="12700">
            <a:solidFill>
              <a:schemeClr val="tx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5585541" y="5092710"/>
            <a:ext cx="584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6134418" y="5095728"/>
            <a:ext cx="0" cy="152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a:off x="5642443" y="5020317"/>
            <a:ext cx="156096" cy="0"/>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a:off x="5256459" y="5163991"/>
            <a:ext cx="180455" cy="0"/>
          </a:xfrm>
          <a:prstGeom prst="straightConnector1">
            <a:avLst/>
          </a:prstGeom>
          <a:ln w="1270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3217" name="Rectangle 317"/>
          <p:cNvSpPr>
            <a:spLocks noChangeArrowheads="1"/>
          </p:cNvSpPr>
          <p:nvPr/>
        </p:nvSpPr>
        <p:spPr bwMode="auto">
          <a:xfrm>
            <a:off x="5436914" y="5087567"/>
            <a:ext cx="219612" cy="138499"/>
          </a:xfrm>
          <a:prstGeom prst="rect">
            <a:avLst/>
          </a:prstGeom>
          <a:noFill/>
          <a:ln w="9525">
            <a:noFill/>
            <a:miter lim="800000"/>
            <a:headEnd/>
            <a:tailEnd/>
          </a:ln>
        </p:spPr>
        <p:txBody>
          <a:bodyPr wrap="none" lIns="0" tIns="0" rIns="0" bIns="0">
            <a:spAutoFit/>
          </a:bodyPr>
          <a:lstStyle/>
          <a:p>
            <a:r>
              <a:rPr lang="en-US" sz="900" dirty="0">
                <a:latin typeface="Calibri" pitchFamily="34" charset="0"/>
              </a:rPr>
              <a:t>140°</a:t>
            </a:r>
          </a:p>
        </p:txBody>
      </p:sp>
      <p:sp>
        <p:nvSpPr>
          <p:cNvPr id="3218" name="TextBox 318"/>
          <p:cNvSpPr txBox="1">
            <a:spLocks noChangeArrowheads="1"/>
          </p:cNvSpPr>
          <p:nvPr/>
        </p:nvSpPr>
        <p:spPr bwMode="auto">
          <a:xfrm rot="645580">
            <a:off x="6309043" y="5163991"/>
            <a:ext cx="650875" cy="215900"/>
          </a:xfrm>
          <a:prstGeom prst="rect">
            <a:avLst/>
          </a:prstGeom>
          <a:noFill/>
          <a:ln w="9525">
            <a:noFill/>
            <a:miter lim="800000"/>
            <a:headEnd/>
            <a:tailEnd/>
          </a:ln>
        </p:spPr>
        <p:txBody>
          <a:bodyPr wrap="none">
            <a:spAutoFit/>
          </a:bodyPr>
          <a:lstStyle/>
          <a:p>
            <a:r>
              <a:rPr lang="en-US" sz="800" dirty="0">
                <a:latin typeface="Calibri" pitchFamily="34" charset="0"/>
              </a:rPr>
              <a:t>5 DME ARC</a:t>
            </a:r>
          </a:p>
        </p:txBody>
      </p:sp>
      <p:cxnSp>
        <p:nvCxnSpPr>
          <p:cNvPr id="320" name="Straight Arrow Connector 319"/>
          <p:cNvCxnSpPr/>
          <p:nvPr/>
        </p:nvCxnSpPr>
        <p:spPr>
          <a:xfrm flipH="1" flipV="1">
            <a:off x="6175693" y="5160816"/>
            <a:ext cx="174625" cy="41275"/>
          </a:xfrm>
          <a:prstGeom prst="straightConnector1">
            <a:avLst/>
          </a:prstGeom>
          <a:ln w="635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p:nvPr/>
        </p:nvCxnSpPr>
        <p:spPr>
          <a:xfrm>
            <a:off x="6901181" y="5313216"/>
            <a:ext cx="206375" cy="33337"/>
          </a:xfrm>
          <a:prstGeom prst="straightConnector1">
            <a:avLst/>
          </a:prstGeom>
          <a:ln w="6350">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sp>
        <p:nvSpPr>
          <p:cNvPr id="240" name="Freeform 239"/>
          <p:cNvSpPr/>
          <p:nvPr/>
        </p:nvSpPr>
        <p:spPr>
          <a:xfrm rot="5400000">
            <a:off x="5461838" y="2146015"/>
            <a:ext cx="184027" cy="67742"/>
          </a:xfrm>
          <a:custGeom>
            <a:avLst/>
            <a:gdLst>
              <a:gd name="connsiteX0" fmla="*/ 0 w 180975"/>
              <a:gd name="connsiteY0" fmla="*/ 19050 h 104775"/>
              <a:gd name="connsiteX1" fmla="*/ 85725 w 180975"/>
              <a:gd name="connsiteY1" fmla="*/ 76200 h 104775"/>
              <a:gd name="connsiteX2" fmla="*/ 57150 w 180975"/>
              <a:gd name="connsiteY2" fmla="*/ 0 h 104775"/>
              <a:gd name="connsiteX3" fmla="*/ 180975 w 180975"/>
              <a:gd name="connsiteY3" fmla="*/ 104775 h 104775"/>
            </a:gdLst>
            <a:ahLst/>
            <a:cxnLst>
              <a:cxn ang="0">
                <a:pos x="connsiteX0" y="connsiteY0"/>
              </a:cxn>
              <a:cxn ang="0">
                <a:pos x="connsiteX1" y="connsiteY1"/>
              </a:cxn>
              <a:cxn ang="0">
                <a:pos x="connsiteX2" y="connsiteY2"/>
              </a:cxn>
              <a:cxn ang="0">
                <a:pos x="connsiteX3" y="connsiteY3"/>
              </a:cxn>
            </a:cxnLst>
            <a:rect l="l" t="t" r="r" b="b"/>
            <a:pathLst>
              <a:path w="180975" h="104775">
                <a:moveTo>
                  <a:pt x="0" y="19050"/>
                </a:moveTo>
                <a:lnTo>
                  <a:pt x="85725" y="76200"/>
                </a:lnTo>
                <a:lnTo>
                  <a:pt x="57150" y="0"/>
                </a:lnTo>
                <a:lnTo>
                  <a:pt x="180975" y="10477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Isosceles Triangle 79"/>
          <p:cNvSpPr/>
          <p:nvPr/>
        </p:nvSpPr>
        <p:spPr>
          <a:xfrm>
            <a:off x="5404961" y="2256110"/>
            <a:ext cx="139699" cy="13123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Freeform 264"/>
          <p:cNvSpPr/>
          <p:nvPr/>
        </p:nvSpPr>
        <p:spPr>
          <a:xfrm>
            <a:off x="6239026" y="3228828"/>
            <a:ext cx="1438532" cy="545374"/>
          </a:xfrm>
          <a:custGeom>
            <a:avLst/>
            <a:gdLst>
              <a:gd name="connsiteX0" fmla="*/ 1113609 w 1528354"/>
              <a:gd name="connsiteY0" fmla="*/ 0 h 545374"/>
              <a:gd name="connsiteX1" fmla="*/ 1414054 w 1528354"/>
              <a:gd name="connsiteY1" fmla="*/ 0 h 545374"/>
              <a:gd name="connsiteX2" fmla="*/ 1489166 w 1528354"/>
              <a:gd name="connsiteY2" fmla="*/ 0 h 545374"/>
              <a:gd name="connsiteX3" fmla="*/ 1515291 w 1528354"/>
              <a:gd name="connsiteY3" fmla="*/ 16328 h 545374"/>
              <a:gd name="connsiteX4" fmla="*/ 1528354 w 1528354"/>
              <a:gd name="connsiteY4" fmla="*/ 52251 h 545374"/>
              <a:gd name="connsiteX5" fmla="*/ 1528354 w 1528354"/>
              <a:gd name="connsiteY5" fmla="*/ 476794 h 545374"/>
              <a:gd name="connsiteX6" fmla="*/ 1521823 w 1528354"/>
              <a:gd name="connsiteY6" fmla="*/ 529045 h 545374"/>
              <a:gd name="connsiteX7" fmla="*/ 1502229 w 1528354"/>
              <a:gd name="connsiteY7" fmla="*/ 545374 h 545374"/>
              <a:gd name="connsiteX8" fmla="*/ 529046 w 1528354"/>
              <a:gd name="connsiteY8" fmla="*/ 545374 h 545374"/>
              <a:gd name="connsiteX9" fmla="*/ 493123 w 1528354"/>
              <a:gd name="connsiteY9" fmla="*/ 535577 h 545374"/>
              <a:gd name="connsiteX10" fmla="*/ 470263 w 1528354"/>
              <a:gd name="connsiteY10" fmla="*/ 512717 h 545374"/>
              <a:gd name="connsiteX11" fmla="*/ 470263 w 1528354"/>
              <a:gd name="connsiteY11" fmla="*/ 284117 h 545374"/>
              <a:gd name="connsiteX12" fmla="*/ 0 w 1528354"/>
              <a:gd name="connsiteY12" fmla="*/ 163285 h 545374"/>
              <a:gd name="connsiteX13" fmla="*/ 466997 w 1528354"/>
              <a:gd name="connsiteY13" fmla="*/ 228600 h 545374"/>
              <a:gd name="connsiteX14" fmla="*/ 466997 w 1528354"/>
              <a:gd name="connsiteY14" fmla="*/ 71845 h 545374"/>
              <a:gd name="connsiteX15" fmla="*/ 483326 w 1528354"/>
              <a:gd name="connsiteY15" fmla="*/ 32657 h 545374"/>
              <a:gd name="connsiteX16" fmla="*/ 502920 w 1528354"/>
              <a:gd name="connsiteY16" fmla="*/ 19594 h 545374"/>
              <a:gd name="connsiteX17" fmla="*/ 532311 w 1528354"/>
              <a:gd name="connsiteY17" fmla="*/ 6531 h 545374"/>
              <a:gd name="connsiteX18" fmla="*/ 551906 w 1528354"/>
              <a:gd name="connsiteY18" fmla="*/ 0 h 545374"/>
              <a:gd name="connsiteX19" fmla="*/ 1113609 w 1528354"/>
              <a:gd name="connsiteY19" fmla="*/ 0 h 545374"/>
              <a:gd name="connsiteX0" fmla="*/ 1113609 w 1528354"/>
              <a:gd name="connsiteY0" fmla="*/ 0 h 545374"/>
              <a:gd name="connsiteX1" fmla="*/ 1414054 w 1528354"/>
              <a:gd name="connsiteY1" fmla="*/ 0 h 545374"/>
              <a:gd name="connsiteX2" fmla="*/ 1489166 w 1528354"/>
              <a:gd name="connsiteY2" fmla="*/ 0 h 545374"/>
              <a:gd name="connsiteX3" fmla="*/ 1515291 w 1528354"/>
              <a:gd name="connsiteY3" fmla="*/ 16328 h 545374"/>
              <a:gd name="connsiteX4" fmla="*/ 1528354 w 1528354"/>
              <a:gd name="connsiteY4" fmla="*/ 52251 h 545374"/>
              <a:gd name="connsiteX5" fmla="*/ 1528354 w 1528354"/>
              <a:gd name="connsiteY5" fmla="*/ 476794 h 545374"/>
              <a:gd name="connsiteX6" fmla="*/ 1521823 w 1528354"/>
              <a:gd name="connsiteY6" fmla="*/ 529045 h 545374"/>
              <a:gd name="connsiteX7" fmla="*/ 1502229 w 1528354"/>
              <a:gd name="connsiteY7" fmla="*/ 545374 h 545374"/>
              <a:gd name="connsiteX8" fmla="*/ 529046 w 1528354"/>
              <a:gd name="connsiteY8" fmla="*/ 545374 h 545374"/>
              <a:gd name="connsiteX9" fmla="*/ 493123 w 1528354"/>
              <a:gd name="connsiteY9" fmla="*/ 535577 h 545374"/>
              <a:gd name="connsiteX10" fmla="*/ 470263 w 1528354"/>
              <a:gd name="connsiteY10" fmla="*/ 512717 h 545374"/>
              <a:gd name="connsiteX11" fmla="*/ 470263 w 1528354"/>
              <a:gd name="connsiteY11" fmla="*/ 284117 h 545374"/>
              <a:gd name="connsiteX12" fmla="*/ 0 w 1528354"/>
              <a:gd name="connsiteY12" fmla="*/ 163285 h 545374"/>
              <a:gd name="connsiteX13" fmla="*/ 466997 w 1528354"/>
              <a:gd name="connsiteY13" fmla="*/ 228600 h 545374"/>
              <a:gd name="connsiteX14" fmla="*/ 466997 w 1528354"/>
              <a:gd name="connsiteY14" fmla="*/ 71845 h 545374"/>
              <a:gd name="connsiteX15" fmla="*/ 483326 w 1528354"/>
              <a:gd name="connsiteY15" fmla="*/ 32657 h 545374"/>
              <a:gd name="connsiteX16" fmla="*/ 532311 w 1528354"/>
              <a:gd name="connsiteY16" fmla="*/ 6531 h 545374"/>
              <a:gd name="connsiteX17" fmla="*/ 551906 w 1528354"/>
              <a:gd name="connsiteY17" fmla="*/ 0 h 545374"/>
              <a:gd name="connsiteX18" fmla="*/ 1113609 w 1528354"/>
              <a:gd name="connsiteY18" fmla="*/ 0 h 545374"/>
              <a:gd name="connsiteX0" fmla="*/ 1113609 w 1528354"/>
              <a:gd name="connsiteY0" fmla="*/ 0 h 545374"/>
              <a:gd name="connsiteX1" fmla="*/ 1414054 w 1528354"/>
              <a:gd name="connsiteY1" fmla="*/ 0 h 545374"/>
              <a:gd name="connsiteX2" fmla="*/ 1489166 w 1528354"/>
              <a:gd name="connsiteY2" fmla="*/ 0 h 545374"/>
              <a:gd name="connsiteX3" fmla="*/ 1515291 w 1528354"/>
              <a:gd name="connsiteY3" fmla="*/ 16328 h 545374"/>
              <a:gd name="connsiteX4" fmla="*/ 1528354 w 1528354"/>
              <a:gd name="connsiteY4" fmla="*/ 52251 h 545374"/>
              <a:gd name="connsiteX5" fmla="*/ 1528354 w 1528354"/>
              <a:gd name="connsiteY5" fmla="*/ 476794 h 545374"/>
              <a:gd name="connsiteX6" fmla="*/ 1521823 w 1528354"/>
              <a:gd name="connsiteY6" fmla="*/ 529045 h 545374"/>
              <a:gd name="connsiteX7" fmla="*/ 1502229 w 1528354"/>
              <a:gd name="connsiteY7" fmla="*/ 545374 h 545374"/>
              <a:gd name="connsiteX8" fmla="*/ 529046 w 1528354"/>
              <a:gd name="connsiteY8" fmla="*/ 545374 h 545374"/>
              <a:gd name="connsiteX9" fmla="*/ 493123 w 1528354"/>
              <a:gd name="connsiteY9" fmla="*/ 535577 h 545374"/>
              <a:gd name="connsiteX10" fmla="*/ 470263 w 1528354"/>
              <a:gd name="connsiteY10" fmla="*/ 512717 h 545374"/>
              <a:gd name="connsiteX11" fmla="*/ 470263 w 1528354"/>
              <a:gd name="connsiteY11" fmla="*/ 284117 h 545374"/>
              <a:gd name="connsiteX12" fmla="*/ 0 w 1528354"/>
              <a:gd name="connsiteY12" fmla="*/ 163285 h 545374"/>
              <a:gd name="connsiteX13" fmla="*/ 466997 w 1528354"/>
              <a:gd name="connsiteY13" fmla="*/ 228600 h 545374"/>
              <a:gd name="connsiteX14" fmla="*/ 466997 w 1528354"/>
              <a:gd name="connsiteY14" fmla="*/ 71845 h 545374"/>
              <a:gd name="connsiteX15" fmla="*/ 483326 w 1528354"/>
              <a:gd name="connsiteY15" fmla="*/ 32657 h 545374"/>
              <a:gd name="connsiteX16" fmla="*/ 532311 w 1528354"/>
              <a:gd name="connsiteY16" fmla="*/ 6531 h 545374"/>
              <a:gd name="connsiteX17" fmla="*/ 551906 w 1528354"/>
              <a:gd name="connsiteY17" fmla="*/ 0 h 545374"/>
              <a:gd name="connsiteX18" fmla="*/ 1113609 w 1528354"/>
              <a:gd name="connsiteY18" fmla="*/ 0 h 545374"/>
              <a:gd name="connsiteX0" fmla="*/ 551906 w 1528354"/>
              <a:gd name="connsiteY0" fmla="*/ 0 h 545374"/>
              <a:gd name="connsiteX1" fmla="*/ 1414054 w 1528354"/>
              <a:gd name="connsiteY1" fmla="*/ 0 h 545374"/>
              <a:gd name="connsiteX2" fmla="*/ 1489166 w 1528354"/>
              <a:gd name="connsiteY2" fmla="*/ 0 h 545374"/>
              <a:gd name="connsiteX3" fmla="*/ 1515291 w 1528354"/>
              <a:gd name="connsiteY3" fmla="*/ 16328 h 545374"/>
              <a:gd name="connsiteX4" fmla="*/ 1528354 w 1528354"/>
              <a:gd name="connsiteY4" fmla="*/ 52251 h 545374"/>
              <a:gd name="connsiteX5" fmla="*/ 1528354 w 1528354"/>
              <a:gd name="connsiteY5" fmla="*/ 476794 h 545374"/>
              <a:gd name="connsiteX6" fmla="*/ 1521823 w 1528354"/>
              <a:gd name="connsiteY6" fmla="*/ 529045 h 545374"/>
              <a:gd name="connsiteX7" fmla="*/ 1502229 w 1528354"/>
              <a:gd name="connsiteY7" fmla="*/ 545374 h 545374"/>
              <a:gd name="connsiteX8" fmla="*/ 529046 w 1528354"/>
              <a:gd name="connsiteY8" fmla="*/ 545374 h 545374"/>
              <a:gd name="connsiteX9" fmla="*/ 493123 w 1528354"/>
              <a:gd name="connsiteY9" fmla="*/ 535577 h 545374"/>
              <a:gd name="connsiteX10" fmla="*/ 470263 w 1528354"/>
              <a:gd name="connsiteY10" fmla="*/ 512717 h 545374"/>
              <a:gd name="connsiteX11" fmla="*/ 470263 w 1528354"/>
              <a:gd name="connsiteY11" fmla="*/ 284117 h 545374"/>
              <a:gd name="connsiteX12" fmla="*/ 0 w 1528354"/>
              <a:gd name="connsiteY12" fmla="*/ 163285 h 545374"/>
              <a:gd name="connsiteX13" fmla="*/ 466997 w 1528354"/>
              <a:gd name="connsiteY13" fmla="*/ 228600 h 545374"/>
              <a:gd name="connsiteX14" fmla="*/ 466997 w 1528354"/>
              <a:gd name="connsiteY14" fmla="*/ 71845 h 545374"/>
              <a:gd name="connsiteX15" fmla="*/ 483326 w 1528354"/>
              <a:gd name="connsiteY15" fmla="*/ 32657 h 545374"/>
              <a:gd name="connsiteX16" fmla="*/ 532311 w 1528354"/>
              <a:gd name="connsiteY16" fmla="*/ 6531 h 545374"/>
              <a:gd name="connsiteX17" fmla="*/ 551906 w 1528354"/>
              <a:gd name="connsiteY17" fmla="*/ 0 h 545374"/>
              <a:gd name="connsiteX0" fmla="*/ 551906 w 1528354"/>
              <a:gd name="connsiteY0" fmla="*/ 0 h 545374"/>
              <a:gd name="connsiteX1" fmla="*/ 1414054 w 1528354"/>
              <a:gd name="connsiteY1" fmla="*/ 0 h 545374"/>
              <a:gd name="connsiteX2" fmla="*/ 1489166 w 1528354"/>
              <a:gd name="connsiteY2" fmla="*/ 0 h 545374"/>
              <a:gd name="connsiteX3" fmla="*/ 1528354 w 1528354"/>
              <a:gd name="connsiteY3" fmla="*/ 52251 h 545374"/>
              <a:gd name="connsiteX4" fmla="*/ 1528354 w 1528354"/>
              <a:gd name="connsiteY4" fmla="*/ 476794 h 545374"/>
              <a:gd name="connsiteX5" fmla="*/ 1521823 w 1528354"/>
              <a:gd name="connsiteY5" fmla="*/ 529045 h 545374"/>
              <a:gd name="connsiteX6" fmla="*/ 1502229 w 1528354"/>
              <a:gd name="connsiteY6" fmla="*/ 545374 h 545374"/>
              <a:gd name="connsiteX7" fmla="*/ 529046 w 1528354"/>
              <a:gd name="connsiteY7" fmla="*/ 545374 h 545374"/>
              <a:gd name="connsiteX8" fmla="*/ 493123 w 1528354"/>
              <a:gd name="connsiteY8" fmla="*/ 535577 h 545374"/>
              <a:gd name="connsiteX9" fmla="*/ 470263 w 1528354"/>
              <a:gd name="connsiteY9" fmla="*/ 512717 h 545374"/>
              <a:gd name="connsiteX10" fmla="*/ 470263 w 1528354"/>
              <a:gd name="connsiteY10" fmla="*/ 284117 h 545374"/>
              <a:gd name="connsiteX11" fmla="*/ 0 w 1528354"/>
              <a:gd name="connsiteY11" fmla="*/ 163285 h 545374"/>
              <a:gd name="connsiteX12" fmla="*/ 466997 w 1528354"/>
              <a:gd name="connsiteY12" fmla="*/ 228600 h 545374"/>
              <a:gd name="connsiteX13" fmla="*/ 466997 w 1528354"/>
              <a:gd name="connsiteY13" fmla="*/ 71845 h 545374"/>
              <a:gd name="connsiteX14" fmla="*/ 483326 w 1528354"/>
              <a:gd name="connsiteY14" fmla="*/ 32657 h 545374"/>
              <a:gd name="connsiteX15" fmla="*/ 532311 w 1528354"/>
              <a:gd name="connsiteY15" fmla="*/ 6531 h 545374"/>
              <a:gd name="connsiteX16" fmla="*/ 551906 w 1528354"/>
              <a:gd name="connsiteY16"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21823 w 1528354"/>
              <a:gd name="connsiteY4" fmla="*/ 529045 h 545374"/>
              <a:gd name="connsiteX5" fmla="*/ 1502229 w 1528354"/>
              <a:gd name="connsiteY5" fmla="*/ 545374 h 545374"/>
              <a:gd name="connsiteX6" fmla="*/ 529046 w 1528354"/>
              <a:gd name="connsiteY6" fmla="*/ 545374 h 545374"/>
              <a:gd name="connsiteX7" fmla="*/ 493123 w 1528354"/>
              <a:gd name="connsiteY7" fmla="*/ 535577 h 545374"/>
              <a:gd name="connsiteX8" fmla="*/ 470263 w 1528354"/>
              <a:gd name="connsiteY8" fmla="*/ 512717 h 545374"/>
              <a:gd name="connsiteX9" fmla="*/ 470263 w 1528354"/>
              <a:gd name="connsiteY9" fmla="*/ 284117 h 545374"/>
              <a:gd name="connsiteX10" fmla="*/ 0 w 1528354"/>
              <a:gd name="connsiteY10" fmla="*/ 163285 h 545374"/>
              <a:gd name="connsiteX11" fmla="*/ 466997 w 1528354"/>
              <a:gd name="connsiteY11" fmla="*/ 228600 h 545374"/>
              <a:gd name="connsiteX12" fmla="*/ 466997 w 1528354"/>
              <a:gd name="connsiteY12" fmla="*/ 71845 h 545374"/>
              <a:gd name="connsiteX13" fmla="*/ 483326 w 1528354"/>
              <a:gd name="connsiteY13" fmla="*/ 32657 h 545374"/>
              <a:gd name="connsiteX14" fmla="*/ 532311 w 1528354"/>
              <a:gd name="connsiteY14" fmla="*/ 6531 h 545374"/>
              <a:gd name="connsiteX15" fmla="*/ 551906 w 1528354"/>
              <a:gd name="connsiteY15"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21823 w 1528354"/>
              <a:gd name="connsiteY4" fmla="*/ 529045 h 545374"/>
              <a:gd name="connsiteX5" fmla="*/ 1502229 w 1528354"/>
              <a:gd name="connsiteY5" fmla="*/ 545374 h 545374"/>
              <a:gd name="connsiteX6" fmla="*/ 529046 w 1528354"/>
              <a:gd name="connsiteY6" fmla="*/ 545374 h 545374"/>
              <a:gd name="connsiteX7" fmla="*/ 493123 w 1528354"/>
              <a:gd name="connsiteY7" fmla="*/ 535577 h 545374"/>
              <a:gd name="connsiteX8" fmla="*/ 470263 w 1528354"/>
              <a:gd name="connsiteY8" fmla="*/ 512717 h 545374"/>
              <a:gd name="connsiteX9" fmla="*/ 470263 w 1528354"/>
              <a:gd name="connsiteY9" fmla="*/ 284117 h 545374"/>
              <a:gd name="connsiteX10" fmla="*/ 0 w 1528354"/>
              <a:gd name="connsiteY10" fmla="*/ 163285 h 545374"/>
              <a:gd name="connsiteX11" fmla="*/ 466997 w 1528354"/>
              <a:gd name="connsiteY11" fmla="*/ 228600 h 545374"/>
              <a:gd name="connsiteX12" fmla="*/ 466997 w 1528354"/>
              <a:gd name="connsiteY12" fmla="*/ 71845 h 545374"/>
              <a:gd name="connsiteX13" fmla="*/ 483326 w 1528354"/>
              <a:gd name="connsiteY13" fmla="*/ 32657 h 545374"/>
              <a:gd name="connsiteX14" fmla="*/ 532311 w 1528354"/>
              <a:gd name="connsiteY14" fmla="*/ 6531 h 545374"/>
              <a:gd name="connsiteX15" fmla="*/ 551906 w 1528354"/>
              <a:gd name="connsiteY15"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21823 w 1528354"/>
              <a:gd name="connsiteY4" fmla="*/ 529045 h 545374"/>
              <a:gd name="connsiteX5" fmla="*/ 1502229 w 1528354"/>
              <a:gd name="connsiteY5" fmla="*/ 545374 h 545374"/>
              <a:gd name="connsiteX6" fmla="*/ 529046 w 1528354"/>
              <a:gd name="connsiteY6" fmla="*/ 545374 h 545374"/>
              <a:gd name="connsiteX7" fmla="*/ 493123 w 1528354"/>
              <a:gd name="connsiteY7" fmla="*/ 535577 h 545374"/>
              <a:gd name="connsiteX8" fmla="*/ 470263 w 1528354"/>
              <a:gd name="connsiteY8" fmla="*/ 512717 h 545374"/>
              <a:gd name="connsiteX9" fmla="*/ 470263 w 1528354"/>
              <a:gd name="connsiteY9" fmla="*/ 284117 h 545374"/>
              <a:gd name="connsiteX10" fmla="*/ 0 w 1528354"/>
              <a:gd name="connsiteY10" fmla="*/ 163285 h 545374"/>
              <a:gd name="connsiteX11" fmla="*/ 466997 w 1528354"/>
              <a:gd name="connsiteY11" fmla="*/ 228600 h 545374"/>
              <a:gd name="connsiteX12" fmla="*/ 466997 w 1528354"/>
              <a:gd name="connsiteY12" fmla="*/ 71845 h 545374"/>
              <a:gd name="connsiteX13" fmla="*/ 483326 w 1528354"/>
              <a:gd name="connsiteY13" fmla="*/ 32657 h 545374"/>
              <a:gd name="connsiteX14" fmla="*/ 532311 w 1528354"/>
              <a:gd name="connsiteY14" fmla="*/ 6531 h 545374"/>
              <a:gd name="connsiteX15" fmla="*/ 551906 w 1528354"/>
              <a:gd name="connsiteY15"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21823 w 1528354"/>
              <a:gd name="connsiteY4" fmla="*/ 529045 h 545374"/>
              <a:gd name="connsiteX5" fmla="*/ 1502229 w 1528354"/>
              <a:gd name="connsiteY5" fmla="*/ 545374 h 545374"/>
              <a:gd name="connsiteX6" fmla="*/ 529046 w 1528354"/>
              <a:gd name="connsiteY6" fmla="*/ 545374 h 545374"/>
              <a:gd name="connsiteX7" fmla="*/ 493123 w 1528354"/>
              <a:gd name="connsiteY7" fmla="*/ 535577 h 545374"/>
              <a:gd name="connsiteX8" fmla="*/ 470263 w 1528354"/>
              <a:gd name="connsiteY8" fmla="*/ 512717 h 545374"/>
              <a:gd name="connsiteX9" fmla="*/ 470263 w 1528354"/>
              <a:gd name="connsiteY9" fmla="*/ 284117 h 545374"/>
              <a:gd name="connsiteX10" fmla="*/ 0 w 1528354"/>
              <a:gd name="connsiteY10" fmla="*/ 163285 h 545374"/>
              <a:gd name="connsiteX11" fmla="*/ 466997 w 1528354"/>
              <a:gd name="connsiteY11" fmla="*/ 228600 h 545374"/>
              <a:gd name="connsiteX12" fmla="*/ 466997 w 1528354"/>
              <a:gd name="connsiteY12" fmla="*/ 71845 h 545374"/>
              <a:gd name="connsiteX13" fmla="*/ 483326 w 1528354"/>
              <a:gd name="connsiteY13" fmla="*/ 32657 h 545374"/>
              <a:gd name="connsiteX14" fmla="*/ 532311 w 1528354"/>
              <a:gd name="connsiteY14" fmla="*/ 6531 h 545374"/>
              <a:gd name="connsiteX15" fmla="*/ 551906 w 1528354"/>
              <a:gd name="connsiteY15"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93123 w 1528354"/>
              <a:gd name="connsiteY6" fmla="*/ 535577 h 545374"/>
              <a:gd name="connsiteX7" fmla="*/ 470263 w 1528354"/>
              <a:gd name="connsiteY7" fmla="*/ 512717 h 545374"/>
              <a:gd name="connsiteX8" fmla="*/ 470263 w 1528354"/>
              <a:gd name="connsiteY8" fmla="*/ 284117 h 545374"/>
              <a:gd name="connsiteX9" fmla="*/ 0 w 1528354"/>
              <a:gd name="connsiteY9" fmla="*/ 163285 h 545374"/>
              <a:gd name="connsiteX10" fmla="*/ 466997 w 1528354"/>
              <a:gd name="connsiteY10" fmla="*/ 228600 h 545374"/>
              <a:gd name="connsiteX11" fmla="*/ 466997 w 1528354"/>
              <a:gd name="connsiteY11" fmla="*/ 71845 h 545374"/>
              <a:gd name="connsiteX12" fmla="*/ 483326 w 1528354"/>
              <a:gd name="connsiteY12" fmla="*/ 32657 h 545374"/>
              <a:gd name="connsiteX13" fmla="*/ 532311 w 1528354"/>
              <a:gd name="connsiteY13" fmla="*/ 6531 h 545374"/>
              <a:gd name="connsiteX14" fmla="*/ 551906 w 1528354"/>
              <a:gd name="connsiteY14"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70263 w 1528354"/>
              <a:gd name="connsiteY6" fmla="*/ 512717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483326 w 1528354"/>
              <a:gd name="connsiteY11" fmla="*/ 32657 h 545374"/>
              <a:gd name="connsiteX12" fmla="*/ 532311 w 1528354"/>
              <a:gd name="connsiteY12" fmla="*/ 6531 h 545374"/>
              <a:gd name="connsiteX13" fmla="*/ 551906 w 1528354"/>
              <a:gd name="connsiteY13"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70263 w 1528354"/>
              <a:gd name="connsiteY6" fmla="*/ 512717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32311 w 1528354"/>
              <a:gd name="connsiteY11" fmla="*/ 6531 h 545374"/>
              <a:gd name="connsiteX12" fmla="*/ 551906 w 1528354"/>
              <a:gd name="connsiteY12"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70263 w 1528354"/>
              <a:gd name="connsiteY6" fmla="*/ 512717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70263 w 1528354"/>
              <a:gd name="connsiteY6" fmla="*/ 512717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70263 w 1528354"/>
              <a:gd name="connsiteY6" fmla="*/ 512717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2904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7755"/>
              <a:gd name="connsiteX1" fmla="*/ 1414054 w 1528354"/>
              <a:gd name="connsiteY1" fmla="*/ 0 h 547755"/>
              <a:gd name="connsiteX2" fmla="*/ 1528354 w 1528354"/>
              <a:gd name="connsiteY2" fmla="*/ 52251 h 547755"/>
              <a:gd name="connsiteX3" fmla="*/ 1528354 w 1528354"/>
              <a:gd name="connsiteY3" fmla="*/ 476794 h 547755"/>
              <a:gd name="connsiteX4" fmla="*/ 1502229 w 1528354"/>
              <a:gd name="connsiteY4" fmla="*/ 545374 h 547755"/>
              <a:gd name="connsiteX5" fmla="*/ 557621 w 1528354"/>
              <a:gd name="connsiteY5" fmla="*/ 547755 h 547755"/>
              <a:gd name="connsiteX6" fmla="*/ 467882 w 1528354"/>
              <a:gd name="connsiteY6" fmla="*/ 498430 h 547755"/>
              <a:gd name="connsiteX7" fmla="*/ 470263 w 1528354"/>
              <a:gd name="connsiteY7" fmla="*/ 284117 h 547755"/>
              <a:gd name="connsiteX8" fmla="*/ 0 w 1528354"/>
              <a:gd name="connsiteY8" fmla="*/ 163285 h 547755"/>
              <a:gd name="connsiteX9" fmla="*/ 466997 w 1528354"/>
              <a:gd name="connsiteY9" fmla="*/ 228600 h 547755"/>
              <a:gd name="connsiteX10" fmla="*/ 466997 w 1528354"/>
              <a:gd name="connsiteY10" fmla="*/ 71845 h 547755"/>
              <a:gd name="connsiteX11" fmla="*/ 551906 w 1528354"/>
              <a:gd name="connsiteY11" fmla="*/ 0 h 547755"/>
              <a:gd name="connsiteX0" fmla="*/ 551906 w 1528354"/>
              <a:gd name="connsiteY0" fmla="*/ 0 h 550136"/>
              <a:gd name="connsiteX1" fmla="*/ 1414054 w 1528354"/>
              <a:gd name="connsiteY1" fmla="*/ 0 h 550136"/>
              <a:gd name="connsiteX2" fmla="*/ 1528354 w 1528354"/>
              <a:gd name="connsiteY2" fmla="*/ 52251 h 550136"/>
              <a:gd name="connsiteX3" fmla="*/ 1528354 w 1528354"/>
              <a:gd name="connsiteY3" fmla="*/ 476794 h 550136"/>
              <a:gd name="connsiteX4" fmla="*/ 1502229 w 1528354"/>
              <a:gd name="connsiteY4" fmla="*/ 545374 h 550136"/>
              <a:gd name="connsiteX5" fmla="*/ 562384 w 1528354"/>
              <a:gd name="connsiteY5" fmla="*/ 550136 h 550136"/>
              <a:gd name="connsiteX6" fmla="*/ 467882 w 1528354"/>
              <a:gd name="connsiteY6" fmla="*/ 498430 h 550136"/>
              <a:gd name="connsiteX7" fmla="*/ 470263 w 1528354"/>
              <a:gd name="connsiteY7" fmla="*/ 284117 h 550136"/>
              <a:gd name="connsiteX8" fmla="*/ 0 w 1528354"/>
              <a:gd name="connsiteY8" fmla="*/ 163285 h 550136"/>
              <a:gd name="connsiteX9" fmla="*/ 466997 w 1528354"/>
              <a:gd name="connsiteY9" fmla="*/ 228600 h 550136"/>
              <a:gd name="connsiteX10" fmla="*/ 466997 w 1528354"/>
              <a:gd name="connsiteY10" fmla="*/ 71845 h 550136"/>
              <a:gd name="connsiteX11" fmla="*/ 551906 w 1528354"/>
              <a:gd name="connsiteY11" fmla="*/ 0 h 550136"/>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502229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76794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14054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42629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64765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7942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6997 w 1528354"/>
              <a:gd name="connsiteY10" fmla="*/ 71845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70263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354"/>
              <a:gd name="connsiteY0" fmla="*/ 0 h 545374"/>
              <a:gd name="connsiteX1" fmla="*/ 1456917 w 1528354"/>
              <a:gd name="connsiteY1" fmla="*/ 0 h 545374"/>
              <a:gd name="connsiteX2" fmla="*/ 1528354 w 1528354"/>
              <a:gd name="connsiteY2" fmla="*/ 52251 h 545374"/>
              <a:gd name="connsiteX3" fmla="*/ 1528354 w 1528354"/>
              <a:gd name="connsiteY3" fmla="*/ 467269 h 545374"/>
              <a:gd name="connsiteX4" fmla="*/ 1480798 w 1528354"/>
              <a:gd name="connsiteY4" fmla="*/ 545374 h 545374"/>
              <a:gd name="connsiteX5" fmla="*/ 548096 w 1528354"/>
              <a:gd name="connsiteY5" fmla="*/ 545374 h 545374"/>
              <a:gd name="connsiteX6" fmla="*/ 467882 w 1528354"/>
              <a:gd name="connsiteY6" fmla="*/ 498430 h 545374"/>
              <a:gd name="connsiteX7" fmla="*/ 467882 w 1528354"/>
              <a:gd name="connsiteY7" fmla="*/ 284117 h 545374"/>
              <a:gd name="connsiteX8" fmla="*/ 0 w 1528354"/>
              <a:gd name="connsiteY8" fmla="*/ 163285 h 545374"/>
              <a:gd name="connsiteX9" fmla="*/ 466997 w 1528354"/>
              <a:gd name="connsiteY9" fmla="*/ 228600 h 545374"/>
              <a:gd name="connsiteX10" fmla="*/ 469378 w 1528354"/>
              <a:gd name="connsiteY10" fmla="*/ 59938 h 545374"/>
              <a:gd name="connsiteX11" fmla="*/ 551906 w 1528354"/>
              <a:gd name="connsiteY11" fmla="*/ 0 h 545374"/>
              <a:gd name="connsiteX0" fmla="*/ 551906 w 1528450"/>
              <a:gd name="connsiteY0" fmla="*/ 0 h 545374"/>
              <a:gd name="connsiteX1" fmla="*/ 1456917 w 1528450"/>
              <a:gd name="connsiteY1" fmla="*/ 0 h 545374"/>
              <a:gd name="connsiteX2" fmla="*/ 1528354 w 1528450"/>
              <a:gd name="connsiteY2" fmla="*/ 52251 h 545374"/>
              <a:gd name="connsiteX3" fmla="*/ 1528354 w 1528450"/>
              <a:gd name="connsiteY3" fmla="*/ 467269 h 545374"/>
              <a:gd name="connsiteX4" fmla="*/ 1480798 w 1528450"/>
              <a:gd name="connsiteY4" fmla="*/ 545374 h 545374"/>
              <a:gd name="connsiteX5" fmla="*/ 548096 w 1528450"/>
              <a:gd name="connsiteY5" fmla="*/ 545374 h 545374"/>
              <a:gd name="connsiteX6" fmla="*/ 467882 w 1528450"/>
              <a:gd name="connsiteY6" fmla="*/ 498430 h 545374"/>
              <a:gd name="connsiteX7" fmla="*/ 467882 w 1528450"/>
              <a:gd name="connsiteY7" fmla="*/ 284117 h 545374"/>
              <a:gd name="connsiteX8" fmla="*/ 0 w 1528450"/>
              <a:gd name="connsiteY8" fmla="*/ 163285 h 545374"/>
              <a:gd name="connsiteX9" fmla="*/ 466997 w 1528450"/>
              <a:gd name="connsiteY9" fmla="*/ 228600 h 545374"/>
              <a:gd name="connsiteX10" fmla="*/ 469378 w 1528450"/>
              <a:gd name="connsiteY10" fmla="*/ 59938 h 545374"/>
              <a:gd name="connsiteX11" fmla="*/ 551906 w 1528450"/>
              <a:gd name="connsiteY11" fmla="*/ 0 h 545374"/>
              <a:gd name="connsiteX0" fmla="*/ 551906 w 1528450"/>
              <a:gd name="connsiteY0" fmla="*/ 0 h 545374"/>
              <a:gd name="connsiteX1" fmla="*/ 1456917 w 1528450"/>
              <a:gd name="connsiteY1" fmla="*/ 0 h 545374"/>
              <a:gd name="connsiteX2" fmla="*/ 1528354 w 1528450"/>
              <a:gd name="connsiteY2" fmla="*/ 52251 h 545374"/>
              <a:gd name="connsiteX3" fmla="*/ 1528354 w 1528450"/>
              <a:gd name="connsiteY3" fmla="*/ 467269 h 545374"/>
              <a:gd name="connsiteX4" fmla="*/ 1480798 w 1528450"/>
              <a:gd name="connsiteY4" fmla="*/ 545374 h 545374"/>
              <a:gd name="connsiteX5" fmla="*/ 548096 w 1528450"/>
              <a:gd name="connsiteY5" fmla="*/ 545374 h 545374"/>
              <a:gd name="connsiteX6" fmla="*/ 467882 w 1528450"/>
              <a:gd name="connsiteY6" fmla="*/ 498430 h 545374"/>
              <a:gd name="connsiteX7" fmla="*/ 467882 w 1528450"/>
              <a:gd name="connsiteY7" fmla="*/ 284117 h 545374"/>
              <a:gd name="connsiteX8" fmla="*/ 0 w 1528450"/>
              <a:gd name="connsiteY8" fmla="*/ 163285 h 545374"/>
              <a:gd name="connsiteX9" fmla="*/ 466997 w 1528450"/>
              <a:gd name="connsiteY9" fmla="*/ 228600 h 545374"/>
              <a:gd name="connsiteX10" fmla="*/ 469378 w 1528450"/>
              <a:gd name="connsiteY10" fmla="*/ 59938 h 545374"/>
              <a:gd name="connsiteX11" fmla="*/ 551906 w 1528450"/>
              <a:gd name="connsiteY11" fmla="*/ 0 h 545374"/>
              <a:gd name="connsiteX0" fmla="*/ 551906 w 1528450"/>
              <a:gd name="connsiteY0" fmla="*/ 0 h 545374"/>
              <a:gd name="connsiteX1" fmla="*/ 1456917 w 1528450"/>
              <a:gd name="connsiteY1" fmla="*/ 0 h 545374"/>
              <a:gd name="connsiteX2" fmla="*/ 1528354 w 1528450"/>
              <a:gd name="connsiteY2" fmla="*/ 52251 h 545374"/>
              <a:gd name="connsiteX3" fmla="*/ 1528354 w 1528450"/>
              <a:gd name="connsiteY3" fmla="*/ 467269 h 545374"/>
              <a:gd name="connsiteX4" fmla="*/ 1480798 w 1528450"/>
              <a:gd name="connsiteY4" fmla="*/ 545374 h 545374"/>
              <a:gd name="connsiteX5" fmla="*/ 548096 w 1528450"/>
              <a:gd name="connsiteY5" fmla="*/ 545374 h 545374"/>
              <a:gd name="connsiteX6" fmla="*/ 467882 w 1528450"/>
              <a:gd name="connsiteY6" fmla="*/ 498430 h 545374"/>
              <a:gd name="connsiteX7" fmla="*/ 467882 w 1528450"/>
              <a:gd name="connsiteY7" fmla="*/ 284117 h 545374"/>
              <a:gd name="connsiteX8" fmla="*/ 0 w 1528450"/>
              <a:gd name="connsiteY8" fmla="*/ 163285 h 545374"/>
              <a:gd name="connsiteX9" fmla="*/ 466997 w 1528450"/>
              <a:gd name="connsiteY9" fmla="*/ 228600 h 545374"/>
              <a:gd name="connsiteX10" fmla="*/ 469378 w 1528450"/>
              <a:gd name="connsiteY10" fmla="*/ 59938 h 545374"/>
              <a:gd name="connsiteX11" fmla="*/ 551906 w 1528450"/>
              <a:gd name="connsiteY11" fmla="*/ 0 h 54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450" h="545374">
                <a:moveTo>
                  <a:pt x="551906" y="0"/>
                </a:moveTo>
                <a:lnTo>
                  <a:pt x="1456917" y="0"/>
                </a:lnTo>
                <a:cubicBezTo>
                  <a:pt x="1499332" y="7891"/>
                  <a:pt x="1514216" y="20547"/>
                  <a:pt x="1528354" y="52251"/>
                </a:cubicBezTo>
                <a:lnTo>
                  <a:pt x="1528354" y="467269"/>
                </a:lnTo>
                <a:cubicBezTo>
                  <a:pt x="1529766" y="512355"/>
                  <a:pt x="1515700" y="528864"/>
                  <a:pt x="1480798" y="545374"/>
                </a:cubicBezTo>
                <a:lnTo>
                  <a:pt x="548096" y="545374"/>
                </a:lnTo>
                <a:cubicBezTo>
                  <a:pt x="499132" y="539250"/>
                  <a:pt x="482613" y="533127"/>
                  <a:pt x="467882" y="498430"/>
                </a:cubicBezTo>
                <a:cubicBezTo>
                  <a:pt x="468676" y="426992"/>
                  <a:pt x="467088" y="355555"/>
                  <a:pt x="467882" y="284117"/>
                </a:cubicBezTo>
                <a:lnTo>
                  <a:pt x="0" y="163285"/>
                </a:lnTo>
                <a:lnTo>
                  <a:pt x="466997" y="228600"/>
                </a:lnTo>
                <a:cubicBezTo>
                  <a:pt x="467791" y="172379"/>
                  <a:pt x="468584" y="116159"/>
                  <a:pt x="469378" y="59938"/>
                </a:cubicBezTo>
                <a:cubicBezTo>
                  <a:pt x="479822" y="26465"/>
                  <a:pt x="507679" y="7279"/>
                  <a:pt x="551906" y="0"/>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p:cNvSpPr txBox="1"/>
          <p:nvPr/>
        </p:nvSpPr>
        <p:spPr>
          <a:xfrm>
            <a:off x="6697916" y="3250933"/>
            <a:ext cx="1046665" cy="523220"/>
          </a:xfrm>
          <a:prstGeom prst="rect">
            <a:avLst/>
          </a:prstGeom>
          <a:noFill/>
        </p:spPr>
        <p:txBody>
          <a:bodyPr wrap="square" lIns="0" tIns="0" rIns="0" bIns="0" rtlCol="0">
            <a:spAutoFit/>
          </a:bodyPr>
          <a:lstStyle/>
          <a:p>
            <a:pPr algn="ctr"/>
            <a:r>
              <a:rPr lang="en-US" sz="850" dirty="0">
                <a:latin typeface="Calibri" pitchFamily="34" charset="0"/>
              </a:rPr>
              <a:t>GATESWOOD</a:t>
            </a:r>
          </a:p>
          <a:p>
            <a:r>
              <a:rPr lang="en-US" sz="850" dirty="0">
                <a:latin typeface="Calibri" pitchFamily="34" charset="0"/>
              </a:rPr>
              <a:t>CHAN 60 NBJ</a:t>
            </a:r>
          </a:p>
          <a:p>
            <a:pPr algn="ctr"/>
            <a:r>
              <a:rPr lang="en-US" sz="850" dirty="0">
                <a:latin typeface="Calibri" pitchFamily="34" charset="0"/>
              </a:rPr>
              <a:t> N 30°43.37’ </a:t>
            </a:r>
          </a:p>
          <a:p>
            <a:pPr algn="ctr"/>
            <a:r>
              <a:rPr lang="en-US" sz="850" dirty="0">
                <a:latin typeface="Calibri" pitchFamily="34" charset="0"/>
              </a:rPr>
              <a:t>W 87°32.62’</a:t>
            </a:r>
            <a:endParaRPr lang="en-US" sz="850" dirty="0"/>
          </a:p>
        </p:txBody>
      </p:sp>
      <p:cxnSp>
        <p:nvCxnSpPr>
          <p:cNvPr id="272" name="Straight Connector 271"/>
          <p:cNvCxnSpPr/>
          <p:nvPr/>
        </p:nvCxnSpPr>
        <p:spPr>
          <a:xfrm>
            <a:off x="7213107" y="2536993"/>
            <a:ext cx="112570" cy="15013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200"/>
          <p:cNvSpPr txBox="1">
            <a:spLocks noChangeArrowheads="1"/>
          </p:cNvSpPr>
          <p:nvPr/>
        </p:nvSpPr>
        <p:spPr bwMode="auto">
          <a:xfrm rot="3481413">
            <a:off x="5793947" y="2959051"/>
            <a:ext cx="304571"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R-320</a:t>
            </a:r>
          </a:p>
        </p:txBody>
      </p:sp>
      <p:sp>
        <p:nvSpPr>
          <p:cNvPr id="305" name="TextBox 224"/>
          <p:cNvSpPr txBox="1">
            <a:spLocks noChangeArrowheads="1"/>
          </p:cNvSpPr>
          <p:nvPr/>
        </p:nvSpPr>
        <p:spPr bwMode="auto">
          <a:xfrm rot="19671956">
            <a:off x="6655805" y="2843834"/>
            <a:ext cx="248466" cy="153888"/>
          </a:xfrm>
          <a:prstGeom prst="rect">
            <a:avLst/>
          </a:prstGeom>
          <a:solidFill>
            <a:schemeClr val="bg1"/>
          </a:solidFill>
          <a:ln w="19050">
            <a:noFill/>
            <a:miter lim="800000"/>
            <a:headEnd/>
            <a:tailEnd/>
          </a:ln>
        </p:spPr>
        <p:txBody>
          <a:bodyPr wrap="none" lIns="0" tIns="0" rIns="0" bIns="0">
            <a:spAutoFit/>
          </a:bodyPr>
          <a:lstStyle/>
          <a:p>
            <a:r>
              <a:rPr lang="en-US" sz="1000" dirty="0">
                <a:latin typeface="Calibri" pitchFamily="34" charset="0"/>
              </a:rPr>
              <a:t>233°</a:t>
            </a:r>
          </a:p>
        </p:txBody>
      </p:sp>
      <p:sp>
        <p:nvSpPr>
          <p:cNvPr id="79" name="Freeform 78"/>
          <p:cNvSpPr/>
          <p:nvPr/>
        </p:nvSpPr>
        <p:spPr>
          <a:xfrm>
            <a:off x="6048693" y="3255816"/>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7" name="Arc 356"/>
          <p:cNvSpPr/>
          <p:nvPr/>
        </p:nvSpPr>
        <p:spPr>
          <a:xfrm rot="14940000">
            <a:off x="5634234" y="3422767"/>
            <a:ext cx="343354" cy="499035"/>
          </a:xfrm>
          <a:prstGeom prst="arc">
            <a:avLst>
              <a:gd name="adj1" fmla="val 14092381"/>
              <a:gd name="adj2" fmla="val 0"/>
            </a:avLst>
          </a:prstGeom>
          <a:ln>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9" name="Straight Connector 358"/>
          <p:cNvCxnSpPr/>
          <p:nvPr/>
        </p:nvCxnSpPr>
        <p:spPr>
          <a:xfrm flipH="1">
            <a:off x="5736560" y="3401795"/>
            <a:ext cx="242761" cy="1132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1" name="TextBox 200"/>
          <p:cNvSpPr txBox="1">
            <a:spLocks noChangeArrowheads="1"/>
          </p:cNvSpPr>
          <p:nvPr/>
        </p:nvSpPr>
        <p:spPr bwMode="auto">
          <a:xfrm rot="3481413">
            <a:off x="6216714" y="3622681"/>
            <a:ext cx="304571"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R-158</a:t>
            </a:r>
          </a:p>
        </p:txBody>
      </p:sp>
      <p:grpSp>
        <p:nvGrpSpPr>
          <p:cNvPr id="206" name="Group 205"/>
          <p:cNvGrpSpPr/>
          <p:nvPr/>
        </p:nvGrpSpPr>
        <p:grpSpPr>
          <a:xfrm>
            <a:off x="4677093" y="667051"/>
            <a:ext cx="240772" cy="230832"/>
            <a:chOff x="238125" y="743398"/>
            <a:chExt cx="240772" cy="230832"/>
          </a:xfrm>
        </p:grpSpPr>
        <p:sp>
          <p:nvSpPr>
            <p:cNvPr id="207" name="Flowchart: Extract 206"/>
            <p:cNvSpPr/>
            <p:nvPr/>
          </p:nvSpPr>
          <p:spPr>
            <a:xfrm rot="10800000">
              <a:off x="285750" y="800548"/>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238125" y="743398"/>
              <a:ext cx="240772" cy="230832"/>
            </a:xfrm>
            <a:prstGeom prst="rect">
              <a:avLst/>
            </a:prstGeom>
            <a:noFill/>
          </p:spPr>
          <p:txBody>
            <a:bodyPr wrap="none" rtlCol="0">
              <a:spAutoFit/>
            </a:bodyPr>
            <a:lstStyle/>
            <a:p>
              <a:r>
                <a:rPr lang="en-US" sz="900" b="1" dirty="0">
                  <a:solidFill>
                    <a:schemeClr val="bg1"/>
                  </a:solidFill>
                  <a:latin typeface="+mn-lt"/>
                </a:rPr>
                <a:t>T</a:t>
              </a:r>
            </a:p>
          </p:txBody>
        </p:sp>
      </p:grpSp>
      <p:cxnSp>
        <p:nvCxnSpPr>
          <p:cNvPr id="212" name="Straight Connector 211"/>
          <p:cNvCxnSpPr/>
          <p:nvPr/>
        </p:nvCxnSpPr>
        <p:spPr>
          <a:xfrm>
            <a:off x="7419626" y="673747"/>
            <a:ext cx="0" cy="6690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6833007" y="1012635"/>
            <a:ext cx="324837" cy="303900"/>
            <a:chOff x="2022562" y="1050882"/>
            <a:chExt cx="324837" cy="303900"/>
          </a:xfrm>
        </p:grpSpPr>
        <p:sp>
          <p:nvSpPr>
            <p:cNvPr id="223" name="Oval 222"/>
            <p:cNvSpPr/>
            <p:nvPr/>
          </p:nvSpPr>
          <p:spPr>
            <a:xfrm>
              <a:off x="2095500" y="1123950"/>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321"/>
            <p:cNvGrpSpPr/>
            <p:nvPr/>
          </p:nvGrpSpPr>
          <p:grpSpPr>
            <a:xfrm>
              <a:off x="2022562" y="1050882"/>
              <a:ext cx="324837" cy="303900"/>
              <a:chOff x="2022562" y="1050882"/>
              <a:chExt cx="324837" cy="303900"/>
            </a:xfrm>
          </p:grpSpPr>
          <p:sp>
            <p:nvSpPr>
              <p:cNvPr id="225" name="Oval 224"/>
              <p:cNvSpPr/>
              <p:nvPr/>
            </p:nvSpPr>
            <p:spPr>
              <a:xfrm>
                <a:off x="2142867" y="1050882"/>
                <a:ext cx="91440" cy="9144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p:cNvSpPr txBox="1"/>
              <p:nvPr/>
            </p:nvSpPr>
            <p:spPr>
              <a:xfrm>
                <a:off x="2022562" y="1098637"/>
                <a:ext cx="255198" cy="230832"/>
              </a:xfrm>
              <a:prstGeom prst="rect">
                <a:avLst/>
              </a:prstGeom>
              <a:noFill/>
            </p:spPr>
            <p:txBody>
              <a:bodyPr wrap="none" rtlCol="0">
                <a:spAutoFit/>
              </a:bodyPr>
              <a:lstStyle/>
              <a:p>
                <a:r>
                  <a:rPr lang="en-US" sz="900" b="1" dirty="0">
                    <a:solidFill>
                      <a:schemeClr val="bg1"/>
                    </a:solidFill>
                    <a:latin typeface="+mn-lt"/>
                  </a:rPr>
                  <a:t>A</a:t>
                </a:r>
              </a:p>
            </p:txBody>
          </p:sp>
          <p:sp>
            <p:nvSpPr>
              <p:cNvPr id="227" name="TextBox 226"/>
              <p:cNvSpPr txBox="1"/>
              <p:nvPr/>
            </p:nvSpPr>
            <p:spPr>
              <a:xfrm>
                <a:off x="2105025" y="1123950"/>
                <a:ext cx="242374" cy="230832"/>
              </a:xfrm>
              <a:prstGeom prst="rect">
                <a:avLst/>
              </a:prstGeom>
              <a:noFill/>
            </p:spPr>
            <p:txBody>
              <a:bodyPr wrap="none" rtlCol="0">
                <a:spAutoFit/>
              </a:bodyPr>
              <a:lstStyle/>
              <a:p>
                <a:r>
                  <a:rPr lang="en-US" sz="900" b="1" dirty="0">
                    <a:solidFill>
                      <a:schemeClr val="bg1"/>
                    </a:solidFill>
                    <a:latin typeface="+mn-lt"/>
                  </a:rPr>
                  <a:t>5</a:t>
                </a:r>
              </a:p>
            </p:txBody>
          </p:sp>
        </p:grpSp>
      </p:grpSp>
      <p:grpSp>
        <p:nvGrpSpPr>
          <p:cNvPr id="2" name="Group 1"/>
          <p:cNvGrpSpPr/>
          <p:nvPr/>
        </p:nvGrpSpPr>
        <p:grpSpPr>
          <a:xfrm>
            <a:off x="7168013" y="986741"/>
            <a:ext cx="197283" cy="274320"/>
            <a:chOff x="2733805" y="1072613"/>
            <a:chExt cx="197283" cy="274320"/>
          </a:xfrm>
        </p:grpSpPr>
        <p:cxnSp>
          <p:nvCxnSpPr>
            <p:cNvPr id="229" name="Straight Connector 228"/>
            <p:cNvCxnSpPr/>
            <p:nvPr/>
          </p:nvCxnSpPr>
          <p:spPr>
            <a:xfrm>
              <a:off x="2802698" y="1094095"/>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2802698" y="1115578"/>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802698" y="1072613"/>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802698" y="1140366"/>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802698" y="1166806"/>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2802698" y="1187462"/>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802698" y="1211424"/>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2733805" y="1165152"/>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877852" y="1165153"/>
              <a:ext cx="53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2829316" y="1210599"/>
              <a:ext cx="0" cy="1363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71" name="TextBox 270"/>
          <p:cNvSpPr txBox="1"/>
          <p:nvPr/>
        </p:nvSpPr>
        <p:spPr>
          <a:xfrm>
            <a:off x="6894835" y="668191"/>
            <a:ext cx="477837" cy="214312"/>
          </a:xfrm>
          <a:prstGeom prst="rect">
            <a:avLst/>
          </a:prstGeom>
          <a:noFill/>
        </p:spPr>
        <p:txBody>
          <a:bodyPr wrap="none">
            <a:spAutoFit/>
          </a:bodyPr>
          <a:lstStyle/>
          <a:p>
            <a:pPr>
              <a:defRPr/>
            </a:pPr>
            <a:r>
              <a:rPr lang="en-US" sz="800" dirty="0">
                <a:latin typeface="+mn-lt"/>
              </a:rPr>
              <a:t>MALSR</a:t>
            </a:r>
          </a:p>
        </p:txBody>
      </p:sp>
      <p:sp>
        <p:nvSpPr>
          <p:cNvPr id="3201" name="Rectangle 281"/>
          <p:cNvSpPr>
            <a:spLocks noChangeArrowheads="1"/>
          </p:cNvSpPr>
          <p:nvPr/>
        </p:nvSpPr>
        <p:spPr bwMode="auto">
          <a:xfrm rot="-645447">
            <a:off x="6525328" y="5379145"/>
            <a:ext cx="248466"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Calibri" pitchFamily="34" charset="0"/>
              </a:rPr>
              <a:t>233°</a:t>
            </a:r>
          </a:p>
        </p:txBody>
      </p:sp>
      <p:cxnSp>
        <p:nvCxnSpPr>
          <p:cNvPr id="278" name="Straight Connector 277"/>
          <p:cNvCxnSpPr/>
          <p:nvPr/>
        </p:nvCxnSpPr>
        <p:spPr>
          <a:xfrm>
            <a:off x="4909209" y="5722942"/>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5389093" y="5690566"/>
            <a:ext cx="0" cy="167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429818" y="5714853"/>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315518" y="5190977"/>
            <a:ext cx="209551" cy="213055"/>
            <a:chOff x="2857500" y="5276849"/>
            <a:chExt cx="209551" cy="213055"/>
          </a:xfrm>
        </p:grpSpPr>
        <p:sp>
          <p:nvSpPr>
            <p:cNvPr id="285" name="Rectangle 284"/>
            <p:cNvSpPr/>
            <p:nvPr/>
          </p:nvSpPr>
          <p:spPr>
            <a:xfrm>
              <a:off x="2857500" y="5276849"/>
              <a:ext cx="200486" cy="19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308"/>
            <p:cNvGrpSpPr/>
            <p:nvPr/>
          </p:nvGrpSpPr>
          <p:grpSpPr>
            <a:xfrm rot="2700000">
              <a:off x="2881320" y="5304174"/>
              <a:ext cx="183005" cy="188456"/>
              <a:chOff x="5678681" y="2037904"/>
              <a:chExt cx="319348" cy="319348"/>
            </a:xfrm>
            <a:solidFill>
              <a:schemeClr val="tx1"/>
            </a:solidFill>
          </p:grpSpPr>
          <p:grpSp>
            <p:nvGrpSpPr>
              <p:cNvPr id="293" name="Group 304"/>
              <p:cNvGrpSpPr/>
              <p:nvPr/>
            </p:nvGrpSpPr>
            <p:grpSpPr>
              <a:xfrm>
                <a:off x="5800007" y="2037904"/>
                <a:ext cx="72341" cy="319348"/>
                <a:chOff x="5800007" y="2037904"/>
                <a:chExt cx="72341" cy="319348"/>
              </a:xfrm>
              <a:grpFill/>
            </p:grpSpPr>
            <p:sp>
              <p:nvSpPr>
                <p:cNvPr id="299" name="Isosceles Triangle 298"/>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1" name="Isosceles Triangle 300"/>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295" name="Group 305"/>
              <p:cNvGrpSpPr/>
              <p:nvPr/>
            </p:nvGrpSpPr>
            <p:grpSpPr>
              <a:xfrm rot="5400000">
                <a:off x="5802184" y="2043348"/>
                <a:ext cx="72341" cy="319348"/>
                <a:chOff x="5800007" y="2037904"/>
                <a:chExt cx="72341" cy="319348"/>
              </a:xfrm>
              <a:grpFill/>
            </p:grpSpPr>
            <p:sp>
              <p:nvSpPr>
                <p:cNvPr id="296" name="Isosceles Triangle 295"/>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97" name="Isosceles Triangle 296"/>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cxnSp>
        <p:nvCxnSpPr>
          <p:cNvPr id="360" name="Straight Arrow Connector 359"/>
          <p:cNvCxnSpPr/>
          <p:nvPr/>
        </p:nvCxnSpPr>
        <p:spPr>
          <a:xfrm>
            <a:off x="6138945" y="5092710"/>
            <a:ext cx="795573" cy="15541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6837774" y="678113"/>
            <a:ext cx="0" cy="6690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9" name="Group 108"/>
          <p:cNvGrpSpPr>
            <a:grpSpLocks/>
          </p:cNvGrpSpPr>
          <p:nvPr/>
        </p:nvGrpSpPr>
        <p:grpSpPr bwMode="auto">
          <a:xfrm>
            <a:off x="7285644" y="3387262"/>
            <a:ext cx="351560" cy="114221"/>
            <a:chOff x="3786555" y="1411381"/>
            <a:chExt cx="428406" cy="109174"/>
          </a:xfrm>
        </p:grpSpPr>
        <p:cxnSp>
          <p:nvCxnSpPr>
            <p:cNvPr id="294" name="Straight Connector 293"/>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3947846"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304" name="Straight Connector 303"/>
            <p:cNvCxnSpPr/>
            <p:nvPr/>
          </p:nvCxnSpPr>
          <p:spPr>
            <a:xfrm>
              <a:off x="3786560" y="1463491"/>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3964610"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Oval 361"/>
            <p:cNvSpPr/>
            <p:nvPr/>
          </p:nvSpPr>
          <p:spPr>
            <a:xfrm>
              <a:off x="3786555" y="1504763"/>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363" name="Straight Connector 362"/>
            <p:cNvCxnSpPr/>
            <p:nvPr/>
          </p:nvCxnSpPr>
          <p:spPr>
            <a:xfrm>
              <a:off x="3830285"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Oval 363"/>
            <p:cNvSpPr/>
            <p:nvPr/>
          </p:nvSpPr>
          <p:spPr>
            <a:xfrm>
              <a:off x="3949552" y="1455595"/>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365" name="Oval 364"/>
            <p:cNvSpPr/>
            <p:nvPr/>
          </p:nvSpPr>
          <p:spPr>
            <a:xfrm>
              <a:off x="4020360"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366" name="Oval 365"/>
            <p:cNvSpPr/>
            <p:nvPr/>
          </p:nvSpPr>
          <p:spPr>
            <a:xfrm>
              <a:off x="4091171"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367" name="Straight Connector 366"/>
            <p:cNvCxnSpPr/>
            <p:nvPr/>
          </p:nvCxnSpPr>
          <p:spPr>
            <a:xfrm>
              <a:off x="4098935" y="1512659"/>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Freeform 13"/>
          <p:cNvSpPr/>
          <p:nvPr/>
        </p:nvSpPr>
        <p:spPr>
          <a:xfrm>
            <a:off x="7067867" y="2400150"/>
            <a:ext cx="167070" cy="257177"/>
          </a:xfrm>
          <a:custGeom>
            <a:avLst/>
            <a:gdLst>
              <a:gd name="connsiteX0" fmla="*/ 188119 w 188119"/>
              <a:gd name="connsiteY0" fmla="*/ 247650 h 247650"/>
              <a:gd name="connsiteX1" fmla="*/ 188119 w 188119"/>
              <a:gd name="connsiteY1" fmla="*/ 169069 h 247650"/>
              <a:gd name="connsiteX2" fmla="*/ 104775 w 188119"/>
              <a:gd name="connsiteY2" fmla="*/ 80963 h 247650"/>
              <a:gd name="connsiteX3" fmla="*/ 0 w 188119"/>
              <a:gd name="connsiteY3" fmla="*/ 0 h 247650"/>
              <a:gd name="connsiteX0" fmla="*/ 178594 w 188119"/>
              <a:gd name="connsiteY0" fmla="*/ 264318 h 264318"/>
              <a:gd name="connsiteX1" fmla="*/ 188119 w 188119"/>
              <a:gd name="connsiteY1" fmla="*/ 169069 h 264318"/>
              <a:gd name="connsiteX2" fmla="*/ 104775 w 188119"/>
              <a:gd name="connsiteY2" fmla="*/ 80963 h 264318"/>
              <a:gd name="connsiteX3" fmla="*/ 0 w 188119"/>
              <a:gd name="connsiteY3" fmla="*/ 0 h 264318"/>
              <a:gd name="connsiteX0" fmla="*/ 178594 w 188729"/>
              <a:gd name="connsiteY0" fmla="*/ 264318 h 264318"/>
              <a:gd name="connsiteX1" fmla="*/ 188119 w 188729"/>
              <a:gd name="connsiteY1" fmla="*/ 169069 h 264318"/>
              <a:gd name="connsiteX2" fmla="*/ 104775 w 188729"/>
              <a:gd name="connsiteY2" fmla="*/ 80963 h 264318"/>
              <a:gd name="connsiteX3" fmla="*/ 0 w 188729"/>
              <a:gd name="connsiteY3" fmla="*/ 0 h 264318"/>
              <a:gd name="connsiteX0" fmla="*/ 178594 w 195641"/>
              <a:gd name="connsiteY0" fmla="*/ 264318 h 264318"/>
              <a:gd name="connsiteX1" fmla="*/ 188119 w 195641"/>
              <a:gd name="connsiteY1" fmla="*/ 169069 h 264318"/>
              <a:gd name="connsiteX2" fmla="*/ 104775 w 195641"/>
              <a:gd name="connsiteY2" fmla="*/ 80963 h 264318"/>
              <a:gd name="connsiteX3" fmla="*/ 0 w 195641"/>
              <a:gd name="connsiteY3" fmla="*/ 0 h 264318"/>
              <a:gd name="connsiteX0" fmla="*/ 178594 w 195641"/>
              <a:gd name="connsiteY0" fmla="*/ 264318 h 264318"/>
              <a:gd name="connsiteX1" fmla="*/ 188119 w 195641"/>
              <a:gd name="connsiteY1" fmla="*/ 169069 h 264318"/>
              <a:gd name="connsiteX2" fmla="*/ 104775 w 195641"/>
              <a:gd name="connsiteY2" fmla="*/ 80963 h 264318"/>
              <a:gd name="connsiteX3" fmla="*/ 0 w 195641"/>
              <a:gd name="connsiteY3" fmla="*/ 0 h 264318"/>
              <a:gd name="connsiteX0" fmla="*/ 178594 w 195641"/>
              <a:gd name="connsiteY0" fmla="*/ 264318 h 264318"/>
              <a:gd name="connsiteX1" fmla="*/ 188119 w 195641"/>
              <a:gd name="connsiteY1" fmla="*/ 169069 h 264318"/>
              <a:gd name="connsiteX2" fmla="*/ 104775 w 195641"/>
              <a:gd name="connsiteY2" fmla="*/ 80963 h 264318"/>
              <a:gd name="connsiteX3" fmla="*/ 0 w 195641"/>
              <a:gd name="connsiteY3" fmla="*/ 0 h 264318"/>
              <a:gd name="connsiteX0" fmla="*/ 140494 w 157541"/>
              <a:gd name="connsiteY0" fmla="*/ 228600 h 228600"/>
              <a:gd name="connsiteX1" fmla="*/ 150019 w 157541"/>
              <a:gd name="connsiteY1" fmla="*/ 133351 h 228600"/>
              <a:gd name="connsiteX2" fmla="*/ 66675 w 157541"/>
              <a:gd name="connsiteY2" fmla="*/ 45245 h 228600"/>
              <a:gd name="connsiteX3" fmla="*/ 0 w 157541"/>
              <a:gd name="connsiteY3" fmla="*/ 0 h 228600"/>
              <a:gd name="connsiteX0" fmla="*/ 147638 w 164685"/>
              <a:gd name="connsiteY0" fmla="*/ 240507 h 240507"/>
              <a:gd name="connsiteX1" fmla="*/ 157163 w 164685"/>
              <a:gd name="connsiteY1" fmla="*/ 145258 h 240507"/>
              <a:gd name="connsiteX2" fmla="*/ 73819 w 164685"/>
              <a:gd name="connsiteY2" fmla="*/ 57152 h 240507"/>
              <a:gd name="connsiteX3" fmla="*/ 0 w 164685"/>
              <a:gd name="connsiteY3" fmla="*/ 0 h 240507"/>
              <a:gd name="connsiteX0" fmla="*/ 147638 w 164685"/>
              <a:gd name="connsiteY0" fmla="*/ 240507 h 240507"/>
              <a:gd name="connsiteX1" fmla="*/ 157163 w 164685"/>
              <a:gd name="connsiteY1" fmla="*/ 145258 h 240507"/>
              <a:gd name="connsiteX2" fmla="*/ 73819 w 164685"/>
              <a:gd name="connsiteY2" fmla="*/ 57152 h 240507"/>
              <a:gd name="connsiteX3" fmla="*/ 0 w 164685"/>
              <a:gd name="connsiteY3" fmla="*/ 0 h 240507"/>
              <a:gd name="connsiteX0" fmla="*/ 147638 w 166347"/>
              <a:gd name="connsiteY0" fmla="*/ 240507 h 240507"/>
              <a:gd name="connsiteX1" fmla="*/ 159544 w 166347"/>
              <a:gd name="connsiteY1" fmla="*/ 154783 h 240507"/>
              <a:gd name="connsiteX2" fmla="*/ 73819 w 166347"/>
              <a:gd name="connsiteY2" fmla="*/ 57152 h 240507"/>
              <a:gd name="connsiteX3" fmla="*/ 0 w 166347"/>
              <a:gd name="connsiteY3" fmla="*/ 0 h 240507"/>
              <a:gd name="connsiteX0" fmla="*/ 147638 w 166347"/>
              <a:gd name="connsiteY0" fmla="*/ 254795 h 254795"/>
              <a:gd name="connsiteX1" fmla="*/ 159544 w 166347"/>
              <a:gd name="connsiteY1" fmla="*/ 169071 h 254795"/>
              <a:gd name="connsiteX2" fmla="*/ 73819 w 166347"/>
              <a:gd name="connsiteY2" fmla="*/ 71440 h 254795"/>
              <a:gd name="connsiteX3" fmla="*/ 0 w 166347"/>
              <a:gd name="connsiteY3" fmla="*/ 0 h 254795"/>
              <a:gd name="connsiteX0" fmla="*/ 159544 w 178253"/>
              <a:gd name="connsiteY0" fmla="*/ 254795 h 254795"/>
              <a:gd name="connsiteX1" fmla="*/ 171450 w 178253"/>
              <a:gd name="connsiteY1" fmla="*/ 169071 h 254795"/>
              <a:gd name="connsiteX2" fmla="*/ 85725 w 178253"/>
              <a:gd name="connsiteY2" fmla="*/ 71440 h 254795"/>
              <a:gd name="connsiteX3" fmla="*/ 0 w 178253"/>
              <a:gd name="connsiteY3" fmla="*/ 0 h 254795"/>
              <a:gd name="connsiteX0" fmla="*/ 159544 w 178253"/>
              <a:gd name="connsiteY0" fmla="*/ 254795 h 254795"/>
              <a:gd name="connsiteX1" fmla="*/ 171450 w 178253"/>
              <a:gd name="connsiteY1" fmla="*/ 169071 h 254795"/>
              <a:gd name="connsiteX2" fmla="*/ 97631 w 178253"/>
              <a:gd name="connsiteY2" fmla="*/ 85728 h 254795"/>
              <a:gd name="connsiteX3" fmla="*/ 0 w 178253"/>
              <a:gd name="connsiteY3" fmla="*/ 0 h 254795"/>
              <a:gd name="connsiteX0" fmla="*/ 159544 w 178253"/>
              <a:gd name="connsiteY0" fmla="*/ 254795 h 254795"/>
              <a:gd name="connsiteX1" fmla="*/ 171450 w 178253"/>
              <a:gd name="connsiteY1" fmla="*/ 169071 h 254795"/>
              <a:gd name="connsiteX2" fmla="*/ 97631 w 178253"/>
              <a:gd name="connsiteY2" fmla="*/ 85728 h 254795"/>
              <a:gd name="connsiteX3" fmla="*/ 0 w 178253"/>
              <a:gd name="connsiteY3" fmla="*/ 0 h 254795"/>
              <a:gd name="connsiteX0" fmla="*/ 159544 w 176591"/>
              <a:gd name="connsiteY0" fmla="*/ 254795 h 254795"/>
              <a:gd name="connsiteX1" fmla="*/ 169069 w 176591"/>
              <a:gd name="connsiteY1" fmla="*/ 173834 h 254795"/>
              <a:gd name="connsiteX2" fmla="*/ 97631 w 176591"/>
              <a:gd name="connsiteY2" fmla="*/ 85728 h 254795"/>
              <a:gd name="connsiteX3" fmla="*/ 0 w 176591"/>
              <a:gd name="connsiteY3" fmla="*/ 0 h 254795"/>
              <a:gd name="connsiteX0" fmla="*/ 159544 w 172484"/>
              <a:gd name="connsiteY0" fmla="*/ 254795 h 254795"/>
              <a:gd name="connsiteX1" fmla="*/ 169069 w 172484"/>
              <a:gd name="connsiteY1" fmla="*/ 173834 h 254795"/>
              <a:gd name="connsiteX2" fmla="*/ 97631 w 172484"/>
              <a:gd name="connsiteY2" fmla="*/ 85728 h 254795"/>
              <a:gd name="connsiteX3" fmla="*/ 0 w 172484"/>
              <a:gd name="connsiteY3" fmla="*/ 0 h 254795"/>
              <a:gd name="connsiteX0" fmla="*/ 159544 w 172484"/>
              <a:gd name="connsiteY0" fmla="*/ 254795 h 254795"/>
              <a:gd name="connsiteX1" fmla="*/ 169069 w 172484"/>
              <a:gd name="connsiteY1" fmla="*/ 173834 h 254795"/>
              <a:gd name="connsiteX2" fmla="*/ 97631 w 172484"/>
              <a:gd name="connsiteY2" fmla="*/ 85728 h 254795"/>
              <a:gd name="connsiteX3" fmla="*/ 0 w 172484"/>
              <a:gd name="connsiteY3" fmla="*/ 0 h 254795"/>
              <a:gd name="connsiteX0" fmla="*/ 159544 w 172484"/>
              <a:gd name="connsiteY0" fmla="*/ 254795 h 254795"/>
              <a:gd name="connsiteX1" fmla="*/ 169069 w 172484"/>
              <a:gd name="connsiteY1" fmla="*/ 173834 h 254795"/>
              <a:gd name="connsiteX2" fmla="*/ 97631 w 172484"/>
              <a:gd name="connsiteY2" fmla="*/ 85728 h 254795"/>
              <a:gd name="connsiteX3" fmla="*/ 0 w 172484"/>
              <a:gd name="connsiteY3" fmla="*/ 0 h 254795"/>
              <a:gd name="connsiteX0" fmla="*/ 159544 w 172484"/>
              <a:gd name="connsiteY0" fmla="*/ 254795 h 254795"/>
              <a:gd name="connsiteX1" fmla="*/ 169069 w 172484"/>
              <a:gd name="connsiteY1" fmla="*/ 173834 h 254795"/>
              <a:gd name="connsiteX2" fmla="*/ 97631 w 172484"/>
              <a:gd name="connsiteY2" fmla="*/ 85728 h 254795"/>
              <a:gd name="connsiteX3" fmla="*/ 0 w 172484"/>
              <a:gd name="connsiteY3" fmla="*/ 0 h 254795"/>
              <a:gd name="connsiteX0" fmla="*/ 159544 w 172484"/>
              <a:gd name="connsiteY0" fmla="*/ 254795 h 254795"/>
              <a:gd name="connsiteX1" fmla="*/ 169069 w 172484"/>
              <a:gd name="connsiteY1" fmla="*/ 173834 h 254795"/>
              <a:gd name="connsiteX2" fmla="*/ 97631 w 172484"/>
              <a:gd name="connsiteY2" fmla="*/ 85728 h 254795"/>
              <a:gd name="connsiteX3" fmla="*/ 0 w 172484"/>
              <a:gd name="connsiteY3" fmla="*/ 0 h 254795"/>
              <a:gd name="connsiteX0" fmla="*/ 159544 w 172484"/>
              <a:gd name="connsiteY0" fmla="*/ 254795 h 254795"/>
              <a:gd name="connsiteX1" fmla="*/ 169069 w 172484"/>
              <a:gd name="connsiteY1" fmla="*/ 173834 h 254795"/>
              <a:gd name="connsiteX2" fmla="*/ 97631 w 172484"/>
              <a:gd name="connsiteY2" fmla="*/ 85728 h 254795"/>
              <a:gd name="connsiteX3" fmla="*/ 0 w 172484"/>
              <a:gd name="connsiteY3" fmla="*/ 0 h 254795"/>
              <a:gd name="connsiteX0" fmla="*/ 145257 w 169916"/>
              <a:gd name="connsiteY0" fmla="*/ 257177 h 257177"/>
              <a:gd name="connsiteX1" fmla="*/ 169069 w 169916"/>
              <a:gd name="connsiteY1" fmla="*/ 173834 h 257177"/>
              <a:gd name="connsiteX2" fmla="*/ 97631 w 169916"/>
              <a:gd name="connsiteY2" fmla="*/ 85728 h 257177"/>
              <a:gd name="connsiteX3" fmla="*/ 0 w 169916"/>
              <a:gd name="connsiteY3" fmla="*/ 0 h 257177"/>
              <a:gd name="connsiteX0" fmla="*/ 145257 w 175152"/>
              <a:gd name="connsiteY0" fmla="*/ 257177 h 257177"/>
              <a:gd name="connsiteX1" fmla="*/ 169069 w 175152"/>
              <a:gd name="connsiteY1" fmla="*/ 173834 h 257177"/>
              <a:gd name="connsiteX2" fmla="*/ 97631 w 175152"/>
              <a:gd name="connsiteY2" fmla="*/ 85728 h 257177"/>
              <a:gd name="connsiteX3" fmla="*/ 0 w 175152"/>
              <a:gd name="connsiteY3" fmla="*/ 0 h 257177"/>
              <a:gd name="connsiteX0" fmla="*/ 145257 w 171527"/>
              <a:gd name="connsiteY0" fmla="*/ 257177 h 257177"/>
              <a:gd name="connsiteX1" fmla="*/ 161926 w 171527"/>
              <a:gd name="connsiteY1" fmla="*/ 169071 h 257177"/>
              <a:gd name="connsiteX2" fmla="*/ 97631 w 171527"/>
              <a:gd name="connsiteY2" fmla="*/ 85728 h 257177"/>
              <a:gd name="connsiteX3" fmla="*/ 0 w 171527"/>
              <a:gd name="connsiteY3" fmla="*/ 0 h 257177"/>
              <a:gd name="connsiteX0" fmla="*/ 145257 w 167070"/>
              <a:gd name="connsiteY0" fmla="*/ 257177 h 257177"/>
              <a:gd name="connsiteX1" fmla="*/ 161926 w 167070"/>
              <a:gd name="connsiteY1" fmla="*/ 169071 h 257177"/>
              <a:gd name="connsiteX2" fmla="*/ 97631 w 167070"/>
              <a:gd name="connsiteY2" fmla="*/ 85728 h 257177"/>
              <a:gd name="connsiteX3" fmla="*/ 0 w 167070"/>
              <a:gd name="connsiteY3" fmla="*/ 0 h 257177"/>
            </a:gdLst>
            <a:ahLst/>
            <a:cxnLst>
              <a:cxn ang="0">
                <a:pos x="connsiteX0" y="connsiteY0"/>
              </a:cxn>
              <a:cxn ang="0">
                <a:pos x="connsiteX1" y="connsiteY1"/>
              </a:cxn>
              <a:cxn ang="0">
                <a:pos x="connsiteX2" y="connsiteY2"/>
              </a:cxn>
              <a:cxn ang="0">
                <a:pos x="connsiteX3" y="connsiteY3"/>
              </a:cxn>
            </a:cxnLst>
            <a:rect l="l" t="t" r="r" b="b"/>
            <a:pathLst>
              <a:path w="167070" h="257177">
                <a:moveTo>
                  <a:pt x="145257" y="257177"/>
                </a:moveTo>
                <a:cubicBezTo>
                  <a:pt x="177007" y="203995"/>
                  <a:pt x="165895" y="205583"/>
                  <a:pt x="161926" y="169071"/>
                </a:cubicBezTo>
                <a:cubicBezTo>
                  <a:pt x="138907" y="127795"/>
                  <a:pt x="134936" y="122242"/>
                  <a:pt x="97631" y="85728"/>
                </a:cubicBezTo>
                <a:cubicBezTo>
                  <a:pt x="48418" y="38102"/>
                  <a:pt x="32544" y="28576"/>
                  <a:pt x="0" y="0"/>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TextBox 48"/>
          <p:cNvSpPr txBox="1">
            <a:spLocks noChangeArrowheads="1"/>
          </p:cNvSpPr>
          <p:nvPr/>
        </p:nvSpPr>
        <p:spPr bwMode="auto">
          <a:xfrm>
            <a:off x="5379843" y="1702391"/>
            <a:ext cx="373457" cy="369332"/>
          </a:xfrm>
          <a:prstGeom prst="rect">
            <a:avLst/>
          </a:prstGeom>
          <a:solidFill>
            <a:schemeClr val="bg1"/>
          </a:solidFill>
          <a:ln w="9525">
            <a:noFill/>
            <a:miter lim="800000"/>
            <a:headEnd/>
            <a:tailEnd/>
          </a:ln>
        </p:spPr>
        <p:txBody>
          <a:bodyPr wrap="square" lIns="0" tIns="0" rIns="0" bIns="0">
            <a:spAutoFit/>
          </a:bodyPr>
          <a:lstStyle/>
          <a:p>
            <a:pPr algn="ctr"/>
            <a:r>
              <a:rPr lang="en-US" sz="800" dirty="0">
                <a:latin typeface="Calibri" pitchFamily="34" charset="0"/>
              </a:rPr>
              <a:t>(IAF)</a:t>
            </a:r>
          </a:p>
          <a:p>
            <a:pPr algn="ctr"/>
            <a:r>
              <a:rPr lang="en-US" sz="800" dirty="0">
                <a:latin typeface="Calibri" pitchFamily="34" charset="0"/>
              </a:rPr>
              <a:t>JORDN</a:t>
            </a:r>
          </a:p>
          <a:p>
            <a:pPr algn="ctr"/>
            <a:r>
              <a:rPr lang="en-US" sz="800" dirty="0">
                <a:latin typeface="Calibri" pitchFamily="34" charset="0"/>
              </a:rPr>
              <a:t>NBJ  5</a:t>
            </a:r>
          </a:p>
        </p:txBody>
      </p:sp>
      <p:sp>
        <p:nvSpPr>
          <p:cNvPr id="210" name="Flowchart: Delay 209"/>
          <p:cNvSpPr/>
          <p:nvPr/>
        </p:nvSpPr>
        <p:spPr>
          <a:xfrm>
            <a:off x="5620691" y="1952815"/>
            <a:ext cx="100550" cy="111125"/>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8" name="Straight Connector 367"/>
          <p:cNvCxnSpPr>
            <a:stCxn id="216" idx="2"/>
            <a:endCxn id="3153" idx="0"/>
          </p:cNvCxnSpPr>
          <p:nvPr/>
        </p:nvCxnSpPr>
        <p:spPr>
          <a:xfrm flipH="1">
            <a:off x="5424274" y="2951891"/>
            <a:ext cx="38096" cy="2007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Flowchart: Delay 368"/>
          <p:cNvSpPr>
            <a:spLocks/>
          </p:cNvSpPr>
          <p:nvPr/>
        </p:nvSpPr>
        <p:spPr>
          <a:xfrm>
            <a:off x="6134021" y="4978787"/>
            <a:ext cx="105352" cy="10142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0" name="Flowchart: Delay 369"/>
          <p:cNvSpPr>
            <a:spLocks/>
          </p:cNvSpPr>
          <p:nvPr/>
        </p:nvSpPr>
        <p:spPr>
          <a:xfrm>
            <a:off x="7420071" y="5083206"/>
            <a:ext cx="105352" cy="10142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1" name="Flowchart: Delay 370"/>
          <p:cNvSpPr>
            <a:spLocks/>
          </p:cNvSpPr>
          <p:nvPr/>
        </p:nvSpPr>
        <p:spPr>
          <a:xfrm>
            <a:off x="5393427" y="5383276"/>
            <a:ext cx="169671" cy="10142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30" name="TextBox 165"/>
          <p:cNvSpPr txBox="1">
            <a:spLocks noChangeArrowheads="1"/>
          </p:cNvSpPr>
          <p:nvPr/>
        </p:nvSpPr>
        <p:spPr bwMode="auto">
          <a:xfrm rot="5400000" flipH="1">
            <a:off x="2668101" y="3231063"/>
            <a:ext cx="3921125" cy="153888"/>
          </a:xfrm>
          <a:prstGeom prst="rect">
            <a:avLst/>
          </a:prstGeom>
          <a:solidFill>
            <a:schemeClr val="bg1"/>
          </a:solidFill>
          <a:ln w="9525">
            <a:noFill/>
            <a:miter lim="800000"/>
            <a:headEnd/>
            <a:tailEnd/>
          </a:ln>
        </p:spPr>
        <p:txBody>
          <a:bodyPr lIns="0" tIns="0" rIns="0" bIns="0" anchor="b">
            <a:spAutoFit/>
          </a:bodyPr>
          <a:lstStyle/>
          <a:p>
            <a:pPr algn="ctr"/>
            <a:r>
              <a:rPr lang="en-US" sz="1000" dirty="0">
                <a:latin typeface="Calibri" pitchFamily="34" charset="0"/>
              </a:rPr>
              <a:t>***FOR TRAINING ONLY -- VFR ONLY***</a:t>
            </a:r>
          </a:p>
        </p:txBody>
      </p:sp>
      <p:sp>
        <p:nvSpPr>
          <p:cNvPr id="270" name="Flowchart: Delay 269"/>
          <p:cNvSpPr>
            <a:spLocks/>
          </p:cNvSpPr>
          <p:nvPr/>
        </p:nvSpPr>
        <p:spPr>
          <a:xfrm>
            <a:off x="6404228" y="4132005"/>
            <a:ext cx="103069" cy="109682"/>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1798" y="4544159"/>
            <a:ext cx="1048633" cy="177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7" name="TextBox 123"/>
          <p:cNvSpPr txBox="1">
            <a:spLocks noChangeArrowheads="1"/>
          </p:cNvSpPr>
          <p:nvPr/>
        </p:nvSpPr>
        <p:spPr bwMode="auto">
          <a:xfrm>
            <a:off x="7818734" y="4411269"/>
            <a:ext cx="383023" cy="107722"/>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 ELEV 150</a:t>
            </a:r>
          </a:p>
        </p:txBody>
      </p:sp>
      <p:sp>
        <p:nvSpPr>
          <p:cNvPr id="90" name="Rectangle 89"/>
          <p:cNvSpPr/>
          <p:nvPr/>
        </p:nvSpPr>
        <p:spPr>
          <a:xfrm>
            <a:off x="7820757" y="4409928"/>
            <a:ext cx="1059674" cy="190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3114" name="TextBox 130"/>
          <p:cNvSpPr txBox="1">
            <a:spLocks noChangeArrowheads="1"/>
          </p:cNvSpPr>
          <p:nvPr/>
        </p:nvSpPr>
        <p:spPr bwMode="auto">
          <a:xfrm>
            <a:off x="8498634" y="4410082"/>
            <a:ext cx="381797" cy="107722"/>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THRE 150</a:t>
            </a:r>
          </a:p>
        </p:txBody>
      </p:sp>
      <p:sp>
        <p:nvSpPr>
          <p:cNvPr id="264" name="Rectangle 263"/>
          <p:cNvSpPr/>
          <p:nvPr/>
        </p:nvSpPr>
        <p:spPr>
          <a:xfrm>
            <a:off x="455833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686618" y="676128"/>
            <a:ext cx="4193813" cy="5638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3" name="TextBox 272"/>
          <p:cNvSpPr txBox="1"/>
          <p:nvPr/>
        </p:nvSpPr>
        <p:spPr>
          <a:xfrm>
            <a:off x="6613729" y="6416115"/>
            <a:ext cx="240772"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8</a:t>
            </a:r>
          </a:p>
        </p:txBody>
      </p:sp>
      <p:grpSp>
        <p:nvGrpSpPr>
          <p:cNvPr id="336" name="Group 335"/>
          <p:cNvGrpSpPr/>
          <p:nvPr/>
        </p:nvGrpSpPr>
        <p:grpSpPr>
          <a:xfrm>
            <a:off x="8140745" y="3222270"/>
            <a:ext cx="115417" cy="255644"/>
            <a:chOff x="7893662" y="2775731"/>
            <a:chExt cx="115417" cy="255644"/>
          </a:xfrm>
        </p:grpSpPr>
        <p:sp>
          <p:nvSpPr>
            <p:cNvPr id="337" name="TextBox 336"/>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38" name="TextBox 337"/>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39" name="TextBox 338"/>
            <p:cNvSpPr txBox="1"/>
            <p:nvPr/>
          </p:nvSpPr>
          <p:spPr>
            <a:xfrm>
              <a:off x="7893662" y="2969820"/>
              <a:ext cx="115417" cy="61555"/>
            </a:xfrm>
            <a:prstGeom prst="rect">
              <a:avLst/>
            </a:prstGeom>
            <a:noFill/>
          </p:spPr>
          <p:txBody>
            <a:bodyPr wrap="none" lIns="0" tIns="0" rIns="0" bIns="0" rtlCol="0">
              <a:spAutoFit/>
            </a:bodyPr>
            <a:lstStyle/>
            <a:p>
              <a:pPr algn="ctr"/>
              <a:r>
                <a:rPr lang="en-US" sz="400" dirty="0"/>
                <a:t>1549</a:t>
              </a:r>
            </a:p>
          </p:txBody>
        </p:sp>
      </p:grpSp>
      <p:grpSp>
        <p:nvGrpSpPr>
          <p:cNvPr id="340" name="Group 339"/>
          <p:cNvGrpSpPr/>
          <p:nvPr/>
        </p:nvGrpSpPr>
        <p:grpSpPr>
          <a:xfrm>
            <a:off x="7216533" y="3910644"/>
            <a:ext cx="115417" cy="255644"/>
            <a:chOff x="7893662" y="2775731"/>
            <a:chExt cx="115417" cy="255644"/>
          </a:xfrm>
        </p:grpSpPr>
        <p:sp>
          <p:nvSpPr>
            <p:cNvPr id="341" name="TextBox 340"/>
            <p:cNvSpPr txBox="1"/>
            <p:nvPr/>
          </p:nvSpPr>
          <p:spPr>
            <a:xfrm>
              <a:off x="7906840" y="2775731"/>
              <a:ext cx="92974" cy="246221"/>
            </a:xfrm>
            <a:prstGeom prst="rect">
              <a:avLst/>
            </a:prstGeom>
            <a:noFill/>
          </p:spPr>
          <p:txBody>
            <a:bodyPr wrap="none" lIns="0" tIns="0" rIns="0" bIns="0" rtlCol="0">
              <a:spAutoFit/>
            </a:bodyPr>
            <a:lstStyle/>
            <a:p>
              <a:r>
                <a:rPr lang="en-US" sz="1600" dirty="0">
                  <a:latin typeface="Calibri"/>
                  <a:cs typeface="Calibri"/>
                </a:rPr>
                <a:t>ʌ</a:t>
              </a:r>
              <a:endParaRPr lang="en-US" sz="1600" dirty="0"/>
            </a:p>
          </p:txBody>
        </p:sp>
        <p:sp>
          <p:nvSpPr>
            <p:cNvPr id="342" name="TextBox 341"/>
            <p:cNvSpPr txBox="1"/>
            <p:nvPr/>
          </p:nvSpPr>
          <p:spPr>
            <a:xfrm>
              <a:off x="7931374" y="280263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43" name="TextBox 342"/>
            <p:cNvSpPr txBox="1"/>
            <p:nvPr/>
          </p:nvSpPr>
          <p:spPr>
            <a:xfrm>
              <a:off x="7893662" y="2969820"/>
              <a:ext cx="115417" cy="61555"/>
            </a:xfrm>
            <a:prstGeom prst="rect">
              <a:avLst/>
            </a:prstGeom>
            <a:noFill/>
          </p:spPr>
          <p:txBody>
            <a:bodyPr wrap="none" lIns="0" tIns="0" rIns="0" bIns="0" rtlCol="0">
              <a:spAutoFit/>
            </a:bodyPr>
            <a:lstStyle/>
            <a:p>
              <a:pPr algn="ctr"/>
              <a:r>
                <a:rPr lang="en-US" sz="400" dirty="0"/>
                <a:t>1096</a:t>
              </a:r>
            </a:p>
          </p:txBody>
        </p:sp>
      </p:grpSp>
      <p:grpSp>
        <p:nvGrpSpPr>
          <p:cNvPr id="219" name="Group 218"/>
          <p:cNvGrpSpPr/>
          <p:nvPr/>
        </p:nvGrpSpPr>
        <p:grpSpPr>
          <a:xfrm>
            <a:off x="4770071" y="4254812"/>
            <a:ext cx="584750" cy="592468"/>
            <a:chOff x="5269870" y="2836450"/>
            <a:chExt cx="584750" cy="592468"/>
          </a:xfrm>
        </p:grpSpPr>
        <p:grpSp>
          <p:nvGrpSpPr>
            <p:cNvPr id="221" name="Group 220"/>
            <p:cNvGrpSpPr/>
            <p:nvPr/>
          </p:nvGrpSpPr>
          <p:grpSpPr>
            <a:xfrm>
              <a:off x="5403485" y="2836450"/>
              <a:ext cx="148390" cy="307777"/>
              <a:chOff x="4970548" y="4023500"/>
              <a:chExt cx="148390" cy="307777"/>
            </a:xfrm>
          </p:grpSpPr>
          <p:sp>
            <p:nvSpPr>
              <p:cNvPr id="310" name="TextBox 309"/>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312" name="TextBox 311"/>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314" name="TextBox 313"/>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28" name="TextBox 227"/>
            <p:cNvSpPr txBox="1"/>
            <p:nvPr/>
          </p:nvSpPr>
          <p:spPr>
            <a:xfrm>
              <a:off x="5418260" y="3074084"/>
              <a:ext cx="115417" cy="61555"/>
            </a:xfrm>
            <a:prstGeom prst="rect">
              <a:avLst/>
            </a:prstGeom>
            <a:noFill/>
          </p:spPr>
          <p:txBody>
            <a:bodyPr wrap="none" lIns="0" tIns="0" rIns="0" bIns="0" rtlCol="0">
              <a:spAutoFit/>
            </a:bodyPr>
            <a:lstStyle/>
            <a:p>
              <a:pPr algn="ctr"/>
              <a:r>
                <a:rPr lang="en-US" sz="400" dirty="0"/>
                <a:t>1397</a:t>
              </a:r>
            </a:p>
          </p:txBody>
        </p:sp>
        <p:grpSp>
          <p:nvGrpSpPr>
            <p:cNvPr id="243" name="Group 242"/>
            <p:cNvGrpSpPr/>
            <p:nvPr/>
          </p:nvGrpSpPr>
          <p:grpSpPr>
            <a:xfrm>
              <a:off x="5269870" y="2979754"/>
              <a:ext cx="148390" cy="307777"/>
              <a:chOff x="4970548" y="4023500"/>
              <a:chExt cx="148390" cy="307777"/>
            </a:xfrm>
          </p:grpSpPr>
          <p:sp>
            <p:nvSpPr>
              <p:cNvPr id="274" name="TextBox 273"/>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306" name="TextBox 305"/>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308" name="TextBox 307"/>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48" name="TextBox 247"/>
            <p:cNvSpPr txBox="1"/>
            <p:nvPr/>
          </p:nvSpPr>
          <p:spPr>
            <a:xfrm>
              <a:off x="5285842" y="3217443"/>
              <a:ext cx="115417" cy="61555"/>
            </a:xfrm>
            <a:prstGeom prst="rect">
              <a:avLst/>
            </a:prstGeom>
            <a:noFill/>
          </p:spPr>
          <p:txBody>
            <a:bodyPr wrap="none" lIns="0" tIns="0" rIns="0" bIns="0" rtlCol="0">
              <a:spAutoFit/>
            </a:bodyPr>
            <a:lstStyle/>
            <a:p>
              <a:pPr algn="ctr"/>
              <a:r>
                <a:rPr lang="en-US" sz="400" dirty="0"/>
                <a:t>2047</a:t>
              </a:r>
            </a:p>
          </p:txBody>
        </p:sp>
        <p:grpSp>
          <p:nvGrpSpPr>
            <p:cNvPr id="250" name="Group 249"/>
            <p:cNvGrpSpPr/>
            <p:nvPr/>
          </p:nvGrpSpPr>
          <p:grpSpPr>
            <a:xfrm>
              <a:off x="5493919" y="3030545"/>
              <a:ext cx="148390" cy="307777"/>
              <a:chOff x="4970548" y="4023500"/>
              <a:chExt cx="148390" cy="307777"/>
            </a:xfrm>
          </p:grpSpPr>
          <p:sp>
            <p:nvSpPr>
              <p:cNvPr id="260" name="TextBox 259"/>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61" name="TextBox 260"/>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62" name="TextBox 261"/>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51" name="TextBox 250"/>
            <p:cNvSpPr txBox="1"/>
            <p:nvPr/>
          </p:nvSpPr>
          <p:spPr>
            <a:xfrm>
              <a:off x="5508694" y="3268179"/>
              <a:ext cx="115417" cy="61555"/>
            </a:xfrm>
            <a:prstGeom prst="rect">
              <a:avLst/>
            </a:prstGeom>
            <a:noFill/>
          </p:spPr>
          <p:txBody>
            <a:bodyPr wrap="none" lIns="0" tIns="0" rIns="0" bIns="0" rtlCol="0">
              <a:spAutoFit/>
            </a:bodyPr>
            <a:lstStyle/>
            <a:p>
              <a:pPr algn="ctr"/>
              <a:r>
                <a:rPr lang="en-US" sz="400" dirty="0"/>
                <a:t>2000</a:t>
              </a:r>
            </a:p>
          </p:txBody>
        </p:sp>
        <p:grpSp>
          <p:nvGrpSpPr>
            <p:cNvPr id="252" name="Group 251"/>
            <p:cNvGrpSpPr/>
            <p:nvPr/>
          </p:nvGrpSpPr>
          <p:grpSpPr>
            <a:xfrm>
              <a:off x="5706230" y="3121141"/>
              <a:ext cx="148390" cy="307777"/>
              <a:chOff x="4970548" y="4023500"/>
              <a:chExt cx="148390" cy="307777"/>
            </a:xfrm>
          </p:grpSpPr>
          <p:sp>
            <p:nvSpPr>
              <p:cNvPr id="255" name="TextBox 254"/>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56" name="TextBox 255"/>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58" name="TextBox 257"/>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53" name="TextBox 252"/>
            <p:cNvSpPr txBox="1"/>
            <p:nvPr/>
          </p:nvSpPr>
          <p:spPr>
            <a:xfrm>
              <a:off x="5721005" y="3358775"/>
              <a:ext cx="115417" cy="61555"/>
            </a:xfrm>
            <a:prstGeom prst="rect">
              <a:avLst/>
            </a:prstGeom>
            <a:noFill/>
          </p:spPr>
          <p:txBody>
            <a:bodyPr wrap="none" lIns="0" tIns="0" rIns="0" bIns="0" rtlCol="0">
              <a:spAutoFit/>
            </a:bodyPr>
            <a:lstStyle/>
            <a:p>
              <a:pPr algn="ctr"/>
              <a:r>
                <a:rPr lang="en-US" sz="400" dirty="0"/>
                <a:t>1637</a:t>
              </a:r>
            </a:p>
          </p:txBody>
        </p:sp>
      </p:grpSp>
      <p:cxnSp>
        <p:nvCxnSpPr>
          <p:cNvPr id="214" name="Straight Arrow Connector 213"/>
          <p:cNvCxnSpPr>
            <a:stCxn id="3222" idx="3"/>
          </p:cNvCxnSpPr>
          <p:nvPr/>
        </p:nvCxnSpPr>
        <p:spPr bwMode="auto">
          <a:xfrm>
            <a:off x="7181044" y="4351430"/>
            <a:ext cx="126729" cy="188289"/>
          </a:xfrm>
          <a:prstGeom prst="straightConnector1">
            <a:avLst/>
          </a:prstGeom>
          <a:ln w="9525">
            <a:solidFill>
              <a:schemeClr val="tx1"/>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3223" name="TextBox 244"/>
          <p:cNvSpPr txBox="1">
            <a:spLocks noChangeArrowheads="1"/>
          </p:cNvSpPr>
          <p:nvPr/>
        </p:nvSpPr>
        <p:spPr bwMode="auto">
          <a:xfrm rot="3360000">
            <a:off x="6832485" y="4553629"/>
            <a:ext cx="281336" cy="127180"/>
          </a:xfrm>
          <a:prstGeom prst="rect">
            <a:avLst/>
          </a:prstGeom>
          <a:solidFill>
            <a:schemeClr val="bg1"/>
          </a:solidFill>
          <a:ln w="9525">
            <a:solidFill>
              <a:schemeClr val="bg1"/>
            </a:solidFill>
            <a:prstDash val="solid"/>
            <a:miter lim="800000"/>
            <a:headEnd/>
            <a:tailEnd/>
          </a:ln>
        </p:spPr>
        <p:txBody>
          <a:bodyPr wrap="square" lIns="0" tIns="0" rIns="0" bIns="0">
            <a:spAutoFit/>
          </a:bodyPr>
          <a:lstStyle/>
          <a:p>
            <a:r>
              <a:rPr lang="en-US" sz="1000" dirty="0">
                <a:latin typeface="Calibri" pitchFamily="34" charset="0"/>
              </a:rPr>
              <a:t>338°</a:t>
            </a:r>
          </a:p>
        </p:txBody>
      </p:sp>
      <p:grpSp>
        <p:nvGrpSpPr>
          <p:cNvPr id="23" name="Group 242"/>
          <p:cNvGrpSpPr>
            <a:grpSpLocks/>
          </p:cNvGrpSpPr>
          <p:nvPr/>
        </p:nvGrpSpPr>
        <p:grpSpPr bwMode="auto">
          <a:xfrm rot="19560100">
            <a:off x="6867007" y="3958573"/>
            <a:ext cx="310856" cy="890432"/>
            <a:chOff x="5330869" y="1596669"/>
            <a:chExt cx="1145555" cy="2512886"/>
          </a:xfrm>
        </p:grpSpPr>
        <p:sp>
          <p:nvSpPr>
            <p:cNvPr id="234" name="Arc 233"/>
            <p:cNvSpPr/>
            <p:nvPr/>
          </p:nvSpPr>
          <p:spPr>
            <a:xfrm>
              <a:off x="5331468" y="1596669"/>
              <a:ext cx="1144719" cy="1142688"/>
            </a:xfrm>
            <a:prstGeom prst="arc">
              <a:avLst>
                <a:gd name="adj1" fmla="val 10725745"/>
                <a:gd name="adj2" fmla="val 0"/>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5" name="Arc 234"/>
            <p:cNvSpPr/>
            <p:nvPr/>
          </p:nvSpPr>
          <p:spPr>
            <a:xfrm rot="10800000">
              <a:off x="5331705" y="2966867"/>
              <a:ext cx="1144719" cy="1142688"/>
            </a:xfrm>
            <a:prstGeom prst="arc">
              <a:avLst>
                <a:gd name="adj1" fmla="val 10725745"/>
                <a:gd name="adj2" fmla="val 0"/>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41" name="Straight Arrow Connector 240"/>
            <p:cNvCxnSpPr/>
            <p:nvPr/>
          </p:nvCxnSpPr>
          <p:spPr>
            <a:xfrm flipV="1">
              <a:off x="5330869" y="2131657"/>
              <a:ext cx="0" cy="800566"/>
            </a:xfrm>
            <a:prstGeom prst="straightConnector1">
              <a:avLst/>
            </a:prstGeom>
            <a:ln w="952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Isosceles Triangle 80"/>
          <p:cNvSpPr/>
          <p:nvPr/>
        </p:nvSpPr>
        <p:spPr>
          <a:xfrm>
            <a:off x="6667351" y="4162741"/>
            <a:ext cx="143404" cy="115455"/>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8" name="Rectangle 317"/>
          <p:cNvSpPr>
            <a:spLocks noChangeArrowheads="1"/>
          </p:cNvSpPr>
          <p:nvPr/>
        </p:nvSpPr>
        <p:spPr bwMode="auto">
          <a:xfrm>
            <a:off x="5433155" y="4942230"/>
            <a:ext cx="219612" cy="138499"/>
          </a:xfrm>
          <a:prstGeom prst="rect">
            <a:avLst/>
          </a:prstGeom>
          <a:noFill/>
          <a:ln w="9525">
            <a:noFill/>
            <a:miter lim="800000"/>
            <a:headEnd/>
            <a:tailEnd/>
          </a:ln>
        </p:spPr>
        <p:txBody>
          <a:bodyPr wrap="none" lIns="0" tIns="0" rIns="0" bIns="0">
            <a:spAutoFit/>
          </a:bodyPr>
          <a:lstStyle/>
          <a:p>
            <a:r>
              <a:rPr lang="en-US" sz="900" dirty="0">
                <a:latin typeface="Calibri" pitchFamily="34" charset="0"/>
              </a:rPr>
              <a:t>320°</a:t>
            </a:r>
          </a:p>
        </p:txBody>
      </p:sp>
      <p:sp>
        <p:nvSpPr>
          <p:cNvPr id="275" name="TextBox 269"/>
          <p:cNvSpPr txBox="1">
            <a:spLocks noChangeArrowheads="1"/>
          </p:cNvSpPr>
          <p:nvPr/>
        </p:nvSpPr>
        <p:spPr bwMode="auto">
          <a:xfrm>
            <a:off x="5908113" y="5210702"/>
            <a:ext cx="230832" cy="138499"/>
          </a:xfrm>
          <a:prstGeom prst="rect">
            <a:avLst/>
          </a:prstGeom>
          <a:noFill/>
          <a:ln w="9525">
            <a:noFill/>
            <a:miter lim="800000"/>
            <a:headEnd/>
            <a:tailEnd/>
          </a:ln>
        </p:spPr>
        <p:txBody>
          <a:bodyPr wrap="none" lIns="0" tIns="0" rIns="0" bIns="0">
            <a:spAutoFit/>
          </a:bodyPr>
          <a:lstStyle/>
          <a:p>
            <a:r>
              <a:rPr lang="en-US" sz="900" u="sng" dirty="0">
                <a:latin typeface="Calibri" pitchFamily="34" charset="0"/>
              </a:rPr>
              <a:t>2000</a:t>
            </a:r>
          </a:p>
        </p:txBody>
      </p:sp>
      <p:sp>
        <p:nvSpPr>
          <p:cNvPr id="217" name="Rectangle 216"/>
          <p:cNvSpPr/>
          <p:nvPr/>
        </p:nvSpPr>
        <p:spPr>
          <a:xfrm>
            <a:off x="4601887" y="6549460"/>
            <a:ext cx="1521570"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48"/>
          <p:cNvSpPr txBox="1">
            <a:spLocks noChangeArrowheads="1"/>
          </p:cNvSpPr>
          <p:nvPr/>
        </p:nvSpPr>
        <p:spPr bwMode="auto">
          <a:xfrm>
            <a:off x="6980932" y="4859315"/>
            <a:ext cx="266098" cy="276999"/>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EAGLE</a:t>
            </a:r>
          </a:p>
          <a:p>
            <a:pPr algn="ctr"/>
            <a:r>
              <a:rPr lang="en-US" sz="800" dirty="0">
                <a:latin typeface="Calibri" pitchFamily="34" charset="0"/>
              </a:rPr>
              <a:t>NBJ  </a:t>
            </a:r>
            <a:r>
              <a:rPr lang="en-US" sz="1000" dirty="0">
                <a:latin typeface="Calibri" pitchFamily="34" charset="0"/>
              </a:rPr>
              <a:t>5</a:t>
            </a:r>
          </a:p>
        </p:txBody>
      </p:sp>
      <p:sp>
        <p:nvSpPr>
          <p:cNvPr id="9219" name="TextBox 98"/>
          <p:cNvSpPr txBox="1">
            <a:spLocks noChangeArrowheads="1"/>
          </p:cNvSpPr>
          <p:nvPr/>
        </p:nvSpPr>
        <p:spPr bwMode="auto">
          <a:xfrm>
            <a:off x="7357895" y="303655"/>
            <a:ext cx="1490793"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 RWY 33</a:t>
            </a:r>
          </a:p>
          <a:p>
            <a:pPr algn="r"/>
            <a:r>
              <a:rPr lang="en-US" sz="1000" dirty="0">
                <a:latin typeface="Calibri" pitchFamily="34" charset="0"/>
              </a:rPr>
              <a:t>GATESWOOD MCAS (KNGW)</a:t>
            </a:r>
          </a:p>
        </p:txBody>
      </p:sp>
      <p:sp>
        <p:nvSpPr>
          <p:cNvPr id="103" name="Rectangle 102"/>
          <p:cNvSpPr/>
          <p:nvPr/>
        </p:nvSpPr>
        <p:spPr>
          <a:xfrm>
            <a:off x="4701247" y="670171"/>
            <a:ext cx="4153730" cy="56388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21" name="TextBox 106"/>
          <p:cNvSpPr txBox="1">
            <a:spLocks noChangeArrowheads="1"/>
          </p:cNvSpPr>
          <p:nvPr/>
        </p:nvSpPr>
        <p:spPr bwMode="auto">
          <a:xfrm>
            <a:off x="4708173" y="128584"/>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GATESWOOD, ALABAMA</a:t>
            </a:r>
          </a:p>
        </p:txBody>
      </p:sp>
      <p:sp>
        <p:nvSpPr>
          <p:cNvPr id="9222" name="TextBox 76"/>
          <p:cNvSpPr txBox="1">
            <a:spLocks noChangeArrowheads="1"/>
          </p:cNvSpPr>
          <p:nvPr/>
        </p:nvSpPr>
        <p:spPr bwMode="auto">
          <a:xfrm>
            <a:off x="4701250" y="322505"/>
            <a:ext cx="688182"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VORTAC NBJ</a:t>
            </a:r>
          </a:p>
          <a:p>
            <a:pPr algn="ctr"/>
            <a:r>
              <a:rPr lang="en-US" sz="1000" dirty="0">
                <a:latin typeface="Calibri" pitchFamily="34" charset="0"/>
              </a:rPr>
              <a:t>Chan</a:t>
            </a:r>
            <a:r>
              <a:rPr lang="en-US" sz="1000" b="1" dirty="0">
                <a:latin typeface="Calibri" pitchFamily="34" charset="0"/>
              </a:rPr>
              <a:t> 60 </a:t>
            </a:r>
          </a:p>
        </p:txBody>
      </p:sp>
      <p:sp>
        <p:nvSpPr>
          <p:cNvPr id="9223" name="TextBox 79"/>
          <p:cNvSpPr txBox="1">
            <a:spLocks noChangeArrowheads="1"/>
          </p:cNvSpPr>
          <p:nvPr/>
        </p:nvSpPr>
        <p:spPr bwMode="auto">
          <a:xfrm>
            <a:off x="5413832" y="319532"/>
            <a:ext cx="466725" cy="307777"/>
          </a:xfrm>
          <a:prstGeom prst="rect">
            <a:avLst/>
          </a:prstGeom>
          <a:noFill/>
          <a:ln w="9525">
            <a:noFill/>
            <a:miter lim="800000"/>
            <a:headEnd/>
            <a:tailEnd/>
          </a:ln>
        </p:spPr>
        <p:txBody>
          <a:bodyPr wrap="square" lIns="0" tIns="0" rIns="0" bIns="0">
            <a:spAutoFit/>
          </a:bodyPr>
          <a:lstStyle/>
          <a:p>
            <a:r>
              <a:rPr lang="en-US" sz="1000" dirty="0">
                <a:latin typeface="Calibri" pitchFamily="34" charset="0"/>
              </a:rPr>
              <a:t>APP CRS</a:t>
            </a:r>
          </a:p>
          <a:p>
            <a:pPr algn="ctr"/>
            <a:r>
              <a:rPr lang="en-US" sz="1000" b="1" dirty="0">
                <a:latin typeface="Calibri" pitchFamily="34" charset="0"/>
              </a:rPr>
              <a:t>338° </a:t>
            </a:r>
          </a:p>
        </p:txBody>
      </p:sp>
      <p:sp>
        <p:nvSpPr>
          <p:cNvPr id="83" name="TextBox 82"/>
          <p:cNvSpPr txBox="1"/>
          <p:nvPr/>
        </p:nvSpPr>
        <p:spPr>
          <a:xfrm>
            <a:off x="5886764" y="326352"/>
            <a:ext cx="709307"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 5003 </a:t>
            </a:r>
          </a:p>
          <a:p>
            <a:pPr fontAlgn="auto">
              <a:spcBef>
                <a:spcPts val="0"/>
              </a:spcBef>
              <a:spcAft>
                <a:spcPts val="0"/>
              </a:spcAft>
              <a:defRPr/>
            </a:pPr>
            <a:r>
              <a:rPr lang="en-US" sz="650" dirty="0">
                <a:latin typeface="+mn-lt"/>
                <a:cs typeface="+mn-cs"/>
              </a:rPr>
              <a:t>THRE                    </a:t>
            </a:r>
            <a:r>
              <a:rPr lang="en-US" sz="650" b="1" dirty="0">
                <a:latin typeface="+mn-lt"/>
                <a:cs typeface="+mn-cs"/>
              </a:rPr>
              <a:t>146</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150</a:t>
            </a:r>
            <a:endParaRPr lang="en-US" sz="650" dirty="0">
              <a:latin typeface="+mn-lt"/>
              <a:cs typeface="+mn-cs"/>
            </a:endParaRPr>
          </a:p>
        </p:txBody>
      </p:sp>
      <p:sp>
        <p:nvSpPr>
          <p:cNvPr id="9225" name="TextBox 83"/>
          <p:cNvSpPr txBox="1">
            <a:spLocks noChangeArrowheads="1"/>
          </p:cNvSpPr>
          <p:nvPr/>
        </p:nvSpPr>
        <p:spPr bwMode="auto">
          <a:xfrm>
            <a:off x="4939895" y="666679"/>
            <a:ext cx="1998560" cy="430887"/>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Aircraft are granted an exemption from AIM 1-1-19, f(1)b for this approach only and may simulate NBJ by manually entering N 30°43.37’ W 87°32.62’. If flown with GPS, then RNP is 1.0NM, 0.3NM on final. </a:t>
            </a:r>
          </a:p>
        </p:txBody>
      </p:sp>
      <p:sp>
        <p:nvSpPr>
          <p:cNvPr id="9226" name="TextBox 84"/>
          <p:cNvSpPr txBox="1">
            <a:spLocks noChangeArrowheads="1"/>
          </p:cNvSpPr>
          <p:nvPr/>
        </p:nvSpPr>
        <p:spPr bwMode="auto">
          <a:xfrm>
            <a:off x="6931031" y="674431"/>
            <a:ext cx="1902301" cy="392415"/>
          </a:xfrm>
          <a:prstGeom prst="rect">
            <a:avLst/>
          </a:prstGeom>
          <a:noFill/>
          <a:ln w="9525">
            <a:noFill/>
            <a:miter lim="800000"/>
            <a:headEnd/>
            <a:tailEnd/>
          </a:ln>
        </p:spPr>
        <p:txBody>
          <a:bodyPr wrap="square" lIns="0" tIns="0" rIns="0" bIns="0">
            <a:spAutoFit/>
          </a:bodyPr>
          <a:lstStyle/>
          <a:p>
            <a:r>
              <a:rPr lang="en-US" sz="825" dirty="0">
                <a:latin typeface="Calibri" pitchFamily="34" charset="0"/>
              </a:rPr>
              <a:t>MISSED APPROACH: Climb straight ahead to 2000, turn right and intercept NBJ R-158 to EAGLE and hold.</a:t>
            </a:r>
          </a:p>
        </p:txBody>
      </p:sp>
      <p:cxnSp>
        <p:nvCxnSpPr>
          <p:cNvPr id="93" name="Straight Connector 92"/>
          <p:cNvCxnSpPr/>
          <p:nvPr/>
        </p:nvCxnSpPr>
        <p:spPr>
          <a:xfrm>
            <a:off x="4701246" y="5699371"/>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701246" y="5851771"/>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701246" y="6004171"/>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01246" y="6156571"/>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231" name="TextBox 98"/>
          <p:cNvSpPr txBox="1">
            <a:spLocks noChangeArrowheads="1"/>
          </p:cNvSpPr>
          <p:nvPr/>
        </p:nvSpPr>
        <p:spPr bwMode="auto">
          <a:xfrm>
            <a:off x="4765060" y="5864467"/>
            <a:ext cx="502432" cy="12311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CATEGORY</a:t>
            </a:r>
          </a:p>
        </p:txBody>
      </p:sp>
      <p:sp>
        <p:nvSpPr>
          <p:cNvPr id="9232" name="TextBox 99"/>
          <p:cNvSpPr txBox="1">
            <a:spLocks noChangeArrowheads="1"/>
          </p:cNvSpPr>
          <p:nvPr/>
        </p:nvSpPr>
        <p:spPr bwMode="auto">
          <a:xfrm>
            <a:off x="4734580" y="6027345"/>
            <a:ext cx="476518"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S-33</a:t>
            </a:r>
          </a:p>
        </p:txBody>
      </p:sp>
      <p:sp>
        <p:nvSpPr>
          <p:cNvPr id="9233" name="TextBox 100"/>
          <p:cNvSpPr txBox="1">
            <a:spLocks noChangeArrowheads="1"/>
          </p:cNvSpPr>
          <p:nvPr/>
        </p:nvSpPr>
        <p:spPr bwMode="auto">
          <a:xfrm>
            <a:off x="4734580" y="6179745"/>
            <a:ext cx="476518"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CIRCLING</a:t>
            </a:r>
          </a:p>
        </p:txBody>
      </p:sp>
      <p:cxnSp>
        <p:nvCxnSpPr>
          <p:cNvPr id="104" name="Straight Connector 103"/>
          <p:cNvCxnSpPr/>
          <p:nvPr/>
        </p:nvCxnSpPr>
        <p:spPr>
          <a:xfrm>
            <a:off x="5315400" y="5853195"/>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35" name="TextBox 110"/>
          <p:cNvSpPr txBox="1">
            <a:spLocks noChangeArrowheads="1"/>
          </p:cNvSpPr>
          <p:nvPr/>
        </p:nvSpPr>
        <p:spPr bwMode="auto">
          <a:xfrm>
            <a:off x="5594277" y="5868077"/>
            <a:ext cx="75229"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9236" name="TextBox 111"/>
          <p:cNvSpPr txBox="1">
            <a:spLocks noChangeArrowheads="1"/>
          </p:cNvSpPr>
          <p:nvPr/>
        </p:nvSpPr>
        <p:spPr bwMode="auto">
          <a:xfrm>
            <a:off x="6236188" y="5868077"/>
            <a:ext cx="56106"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B</a:t>
            </a:r>
          </a:p>
        </p:txBody>
      </p:sp>
      <p:sp>
        <p:nvSpPr>
          <p:cNvPr id="9237" name="TextBox 112"/>
          <p:cNvSpPr txBox="1">
            <a:spLocks noChangeArrowheads="1"/>
          </p:cNvSpPr>
          <p:nvPr/>
        </p:nvSpPr>
        <p:spPr bwMode="auto">
          <a:xfrm>
            <a:off x="6875643" y="5868077"/>
            <a:ext cx="54502"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C</a:t>
            </a:r>
          </a:p>
        </p:txBody>
      </p:sp>
      <p:sp>
        <p:nvSpPr>
          <p:cNvPr id="9238" name="TextBox 113"/>
          <p:cNvSpPr txBox="1">
            <a:spLocks noChangeArrowheads="1"/>
          </p:cNvSpPr>
          <p:nvPr/>
        </p:nvSpPr>
        <p:spPr bwMode="auto">
          <a:xfrm>
            <a:off x="7494447" y="5868077"/>
            <a:ext cx="62518" cy="123111"/>
          </a:xfrm>
          <a:prstGeom prst="rect">
            <a:avLst/>
          </a:prstGeom>
          <a:noFill/>
          <a:ln w="9525">
            <a:noFill/>
            <a:miter lim="800000"/>
            <a:headEnd/>
            <a:tailEnd/>
          </a:ln>
        </p:spPr>
        <p:txBody>
          <a:bodyPr wrap="none" lIns="0" tIns="0" rIns="0" bIns="0">
            <a:spAutoFit/>
          </a:bodyPr>
          <a:lstStyle/>
          <a:p>
            <a:r>
              <a:rPr lang="en-US" sz="800" dirty="0">
                <a:latin typeface="Calibri" pitchFamily="34" charset="0"/>
              </a:rPr>
              <a:t>D</a:t>
            </a:r>
          </a:p>
        </p:txBody>
      </p:sp>
      <p:cxnSp>
        <p:nvCxnSpPr>
          <p:cNvPr id="117" name="Straight Connector 116"/>
          <p:cNvCxnSpPr/>
          <p:nvPr/>
        </p:nvCxnSpPr>
        <p:spPr>
          <a:xfrm>
            <a:off x="5944102" y="5849822"/>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01506" y="5849822"/>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63246" y="6010835"/>
            <a:ext cx="2363788" cy="146194"/>
          </a:xfrm>
          <a:prstGeom prst="rect">
            <a:avLst/>
          </a:prstGeom>
          <a:noFill/>
          <a:ln>
            <a:noFill/>
          </a:ln>
        </p:spPr>
        <p:txBody>
          <a:bodyPr lIns="0" tIns="0" rIns="0" bIns="0">
            <a:spAutoFit/>
          </a:bodyPr>
          <a:lstStyle/>
          <a:p>
            <a:pPr fontAlgn="auto">
              <a:spcBef>
                <a:spcPts val="0"/>
              </a:spcBef>
              <a:spcAft>
                <a:spcPts val="0"/>
              </a:spcAft>
              <a:defRPr/>
            </a:pPr>
            <a:r>
              <a:rPr lang="en-US" sz="950" dirty="0">
                <a:latin typeface="+mn-lt"/>
                <a:cs typeface="+mn-cs"/>
              </a:rPr>
              <a:t>   750-1</a:t>
            </a:r>
            <a:r>
              <a:rPr lang="en-US" sz="800" dirty="0">
                <a:latin typeface="+mn-lt"/>
                <a:cs typeface="+mn-cs"/>
              </a:rPr>
              <a:t>	    600	(600-1)</a:t>
            </a:r>
          </a:p>
        </p:txBody>
      </p:sp>
      <p:sp>
        <p:nvSpPr>
          <p:cNvPr id="123" name="TextBox 122"/>
          <p:cNvSpPr txBox="1"/>
          <p:nvPr/>
        </p:nvSpPr>
        <p:spPr>
          <a:xfrm>
            <a:off x="5463723" y="6161807"/>
            <a:ext cx="2363788" cy="146194"/>
          </a:xfrm>
          <a:prstGeom prst="rect">
            <a:avLst/>
          </a:prstGeom>
          <a:noFill/>
          <a:ln>
            <a:noFill/>
          </a:ln>
        </p:spPr>
        <p:txBody>
          <a:bodyPr lIns="0" tIns="0" rIns="0" bIns="0">
            <a:spAutoFit/>
          </a:bodyPr>
          <a:lstStyle/>
          <a:p>
            <a:pPr fontAlgn="auto">
              <a:spcBef>
                <a:spcPts val="0"/>
              </a:spcBef>
              <a:spcAft>
                <a:spcPts val="0"/>
              </a:spcAft>
              <a:defRPr/>
            </a:pPr>
            <a:r>
              <a:rPr lang="en-US" sz="950" dirty="0">
                <a:latin typeface="+mn-lt"/>
                <a:cs typeface="+mn-cs"/>
              </a:rPr>
              <a:t>   850-1</a:t>
            </a:r>
            <a:r>
              <a:rPr lang="en-US" sz="800" dirty="0">
                <a:latin typeface="+mn-lt"/>
                <a:cs typeface="+mn-cs"/>
              </a:rPr>
              <a:t>	    700	(700-1)</a:t>
            </a:r>
          </a:p>
        </p:txBody>
      </p:sp>
      <p:cxnSp>
        <p:nvCxnSpPr>
          <p:cNvPr id="108" name="Straight Connector 107"/>
          <p:cNvCxnSpPr/>
          <p:nvPr/>
        </p:nvCxnSpPr>
        <p:spPr>
          <a:xfrm>
            <a:off x="6907740" y="670171"/>
            <a:ext cx="0" cy="41194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701246" y="289171"/>
            <a:ext cx="1898649" cy="381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4" name="Straight Connector 113"/>
          <p:cNvCxnSpPr/>
          <p:nvPr/>
        </p:nvCxnSpPr>
        <p:spPr>
          <a:xfrm>
            <a:off x="5389432" y="29393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869612" y="289171"/>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4701247" y="1097269"/>
            <a:ext cx="4153730" cy="2817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53" name="TextBox 143"/>
          <p:cNvSpPr txBox="1">
            <a:spLocks noChangeArrowheads="1"/>
          </p:cNvSpPr>
          <p:nvPr/>
        </p:nvSpPr>
        <p:spPr bwMode="auto">
          <a:xfrm>
            <a:off x="4988490" y="1084084"/>
            <a:ext cx="657290"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KPNS ATIS</a:t>
            </a:r>
            <a:endParaRPr lang="en-US" sz="1000" b="1" dirty="0">
              <a:latin typeface="Calibri" pitchFamily="34" charset="0"/>
            </a:endParaRPr>
          </a:p>
          <a:p>
            <a:pPr algn="ctr"/>
            <a:r>
              <a:rPr lang="en-US" sz="1000" b="1" dirty="0">
                <a:latin typeface="Calibri" pitchFamily="34" charset="0"/>
              </a:rPr>
              <a:t>121.25</a:t>
            </a:r>
            <a:endParaRPr lang="en-US" sz="1000" dirty="0">
              <a:latin typeface="Calibri" pitchFamily="34" charset="0"/>
            </a:endParaRPr>
          </a:p>
        </p:txBody>
      </p:sp>
      <p:sp>
        <p:nvSpPr>
          <p:cNvPr id="9254" name="TextBox 144"/>
          <p:cNvSpPr txBox="1">
            <a:spLocks noChangeArrowheads="1"/>
          </p:cNvSpPr>
          <p:nvPr/>
        </p:nvSpPr>
        <p:spPr bwMode="auto">
          <a:xfrm>
            <a:off x="5902791" y="1084084"/>
            <a:ext cx="1555247"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PENSACOLA APP CON</a:t>
            </a:r>
          </a:p>
          <a:p>
            <a:pPr algn="ctr"/>
            <a:r>
              <a:rPr lang="en-US" sz="1000" b="1" dirty="0">
                <a:latin typeface="Calibri" pitchFamily="34" charset="0"/>
              </a:rPr>
              <a:t>118.6     351.825</a:t>
            </a:r>
          </a:p>
        </p:txBody>
      </p:sp>
      <p:sp>
        <p:nvSpPr>
          <p:cNvPr id="9255" name="TextBox 147"/>
          <p:cNvSpPr txBox="1">
            <a:spLocks noChangeArrowheads="1"/>
          </p:cNvSpPr>
          <p:nvPr/>
        </p:nvSpPr>
        <p:spPr bwMode="auto">
          <a:xfrm>
            <a:off x="7585974" y="1085567"/>
            <a:ext cx="1200981"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WESTERN COMMON</a:t>
            </a:r>
          </a:p>
          <a:p>
            <a:pPr algn="ctr"/>
            <a:r>
              <a:rPr lang="en-US" sz="1000" b="1" dirty="0">
                <a:latin typeface="Calibri" pitchFamily="34" charset="0"/>
              </a:rPr>
              <a:t>311.4</a:t>
            </a:r>
            <a:r>
              <a:rPr lang="en-US" sz="1000" dirty="0">
                <a:latin typeface="Calibri" pitchFamily="34" charset="0"/>
              </a:rPr>
              <a:t> / CH 19 (CTAF)</a:t>
            </a:r>
            <a:endParaRPr lang="en-US" sz="1000" b="1" dirty="0">
              <a:latin typeface="Calibri" pitchFamily="34" charset="0"/>
            </a:endParaRPr>
          </a:p>
        </p:txBody>
      </p:sp>
      <p:cxnSp>
        <p:nvCxnSpPr>
          <p:cNvPr id="171" name="Straight Connector 170"/>
          <p:cNvCxnSpPr/>
          <p:nvPr/>
        </p:nvCxnSpPr>
        <p:spPr>
          <a:xfrm>
            <a:off x="7496230" y="1101312"/>
            <a:ext cx="36" cy="2672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701246" y="4861171"/>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868408" y="1101312"/>
            <a:ext cx="0" cy="267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62" name="TextBox 106"/>
          <p:cNvSpPr txBox="1">
            <a:spLocks noChangeArrowheads="1"/>
          </p:cNvSpPr>
          <p:nvPr/>
        </p:nvSpPr>
        <p:spPr bwMode="auto">
          <a:xfrm>
            <a:off x="4709826" y="6316528"/>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GATESWOOD, ALABAMA</a:t>
            </a:r>
          </a:p>
        </p:txBody>
      </p:sp>
      <p:sp>
        <p:nvSpPr>
          <p:cNvPr id="9263" name="TextBox 98"/>
          <p:cNvSpPr txBox="1">
            <a:spLocks noChangeArrowheads="1"/>
          </p:cNvSpPr>
          <p:nvPr/>
        </p:nvSpPr>
        <p:spPr bwMode="auto">
          <a:xfrm>
            <a:off x="7385588" y="6304209"/>
            <a:ext cx="1490793"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GATESWOOD MCAS (KNGW)</a:t>
            </a:r>
          </a:p>
          <a:p>
            <a:pPr algn="r"/>
            <a:r>
              <a:rPr lang="en-US" sz="1400" dirty="0">
                <a:latin typeface="Calibri" pitchFamily="34" charset="0"/>
              </a:rPr>
              <a:t>TACAN RWY 33</a:t>
            </a:r>
            <a:endParaRPr lang="en-US" sz="1000" dirty="0">
              <a:latin typeface="Calibri" pitchFamily="34" charset="0"/>
            </a:endParaRPr>
          </a:p>
        </p:txBody>
      </p:sp>
      <p:sp>
        <p:nvSpPr>
          <p:cNvPr id="9271" name="TextBox 165"/>
          <p:cNvSpPr txBox="1">
            <a:spLocks noChangeArrowheads="1"/>
          </p:cNvSpPr>
          <p:nvPr/>
        </p:nvSpPr>
        <p:spPr bwMode="auto">
          <a:xfrm rot="5400000" flipH="1">
            <a:off x="3390817" y="3305409"/>
            <a:ext cx="2507653"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81" name="Oval 80"/>
          <p:cNvSpPr/>
          <p:nvPr/>
        </p:nvSpPr>
        <p:spPr>
          <a:xfrm>
            <a:off x="4815546" y="1727446"/>
            <a:ext cx="2524125" cy="242887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a:off x="8080064" y="3695946"/>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8" name="Straight Connector 207"/>
          <p:cNvCxnSpPr/>
          <p:nvPr/>
        </p:nvCxnSpPr>
        <p:spPr>
          <a:xfrm flipV="1">
            <a:off x="5777571" y="2794246"/>
            <a:ext cx="542925"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825196" y="2775196"/>
            <a:ext cx="200025" cy="333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5825196" y="2775196"/>
            <a:ext cx="114300"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5929971" y="2821234"/>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 name="TextBox 215"/>
          <p:cNvSpPr txBox="1"/>
          <p:nvPr/>
        </p:nvSpPr>
        <p:spPr>
          <a:xfrm>
            <a:off x="6418756" y="2825991"/>
            <a:ext cx="362279" cy="276999"/>
          </a:xfrm>
          <a:prstGeom prst="rect">
            <a:avLst/>
          </a:prstGeom>
          <a:noFill/>
        </p:spPr>
        <p:txBody>
          <a:bodyPr wrap="none" lIns="0" tIns="0" rIns="0" bIns="0">
            <a:spAutoFit/>
          </a:bodyPr>
          <a:lstStyle/>
          <a:p>
            <a:pPr algn="ctr">
              <a:defRPr/>
            </a:pPr>
            <a:r>
              <a:rPr lang="en-US" sz="800" dirty="0">
                <a:latin typeface="+mn-lt"/>
              </a:rPr>
              <a:t>SNYPE</a:t>
            </a:r>
          </a:p>
          <a:p>
            <a:pPr algn="ctr">
              <a:defRPr/>
            </a:pPr>
            <a:r>
              <a:rPr lang="en-US" sz="800" dirty="0">
                <a:latin typeface="+mn-lt"/>
              </a:rPr>
              <a:t>NBJ  </a:t>
            </a:r>
            <a:r>
              <a:rPr lang="en-US" sz="1000" dirty="0">
                <a:latin typeface="+mn-lt"/>
              </a:rPr>
              <a:t>0.8</a:t>
            </a:r>
          </a:p>
        </p:txBody>
      </p:sp>
      <p:sp>
        <p:nvSpPr>
          <p:cNvPr id="9306" name="TextBox 48"/>
          <p:cNvSpPr txBox="1">
            <a:spLocks noChangeArrowheads="1"/>
          </p:cNvSpPr>
          <p:nvPr/>
        </p:nvSpPr>
        <p:spPr bwMode="auto">
          <a:xfrm>
            <a:off x="6387471" y="3959466"/>
            <a:ext cx="266098" cy="400110"/>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(IAF)</a:t>
            </a:r>
          </a:p>
          <a:p>
            <a:pPr algn="ctr"/>
            <a:r>
              <a:rPr lang="en-US" sz="800" dirty="0">
                <a:latin typeface="Calibri" pitchFamily="34" charset="0"/>
              </a:rPr>
              <a:t>EAGLE</a:t>
            </a:r>
          </a:p>
          <a:p>
            <a:pPr algn="ctr"/>
            <a:r>
              <a:rPr lang="en-US" sz="800" dirty="0">
                <a:latin typeface="Calibri" pitchFamily="34" charset="0"/>
              </a:rPr>
              <a:t>NBJ  </a:t>
            </a:r>
            <a:r>
              <a:rPr lang="en-US" sz="1000" dirty="0">
                <a:latin typeface="Calibri" pitchFamily="34" charset="0"/>
              </a:rPr>
              <a:t>5</a:t>
            </a:r>
          </a:p>
        </p:txBody>
      </p:sp>
      <p:cxnSp>
        <p:nvCxnSpPr>
          <p:cNvPr id="221" name="Straight Arrow Connector 220"/>
          <p:cNvCxnSpPr/>
          <p:nvPr/>
        </p:nvCxnSpPr>
        <p:spPr>
          <a:xfrm flipH="1" flipV="1">
            <a:off x="6129996" y="3032371"/>
            <a:ext cx="647700" cy="942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6777696" y="3958678"/>
            <a:ext cx="632883" cy="878417"/>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10" name="TextBox 38"/>
          <p:cNvSpPr txBox="1">
            <a:spLocks noChangeArrowheads="1"/>
          </p:cNvSpPr>
          <p:nvPr/>
        </p:nvSpPr>
        <p:spPr bwMode="auto">
          <a:xfrm rot="3311390">
            <a:off x="7092819" y="4526476"/>
            <a:ext cx="303212" cy="152400"/>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R-158</a:t>
            </a:r>
          </a:p>
        </p:txBody>
      </p:sp>
      <p:sp>
        <p:nvSpPr>
          <p:cNvPr id="182" name="TextBox 181"/>
          <p:cNvSpPr txBox="1"/>
          <p:nvPr/>
        </p:nvSpPr>
        <p:spPr>
          <a:xfrm>
            <a:off x="7438095" y="4161613"/>
            <a:ext cx="458788" cy="215900"/>
          </a:xfrm>
          <a:prstGeom prst="rect">
            <a:avLst/>
          </a:prstGeom>
          <a:noFill/>
        </p:spPr>
        <p:txBody>
          <a:bodyPr wrap="none">
            <a:spAutoFit/>
          </a:bodyPr>
          <a:lstStyle/>
          <a:p>
            <a:pPr>
              <a:defRPr/>
            </a:pPr>
            <a:r>
              <a:rPr lang="en-US" sz="800" dirty="0">
                <a:latin typeface="+mn-lt"/>
              </a:rPr>
              <a:t>7 DME</a:t>
            </a:r>
          </a:p>
        </p:txBody>
      </p:sp>
      <p:sp>
        <p:nvSpPr>
          <p:cNvPr id="183" name="Freeform 182"/>
          <p:cNvSpPr/>
          <p:nvPr/>
        </p:nvSpPr>
        <p:spPr>
          <a:xfrm>
            <a:off x="8303901" y="3935659"/>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TextBox 183"/>
          <p:cNvSpPr txBox="1"/>
          <p:nvPr/>
        </p:nvSpPr>
        <p:spPr>
          <a:xfrm>
            <a:off x="8268181" y="3780086"/>
            <a:ext cx="285750" cy="123825"/>
          </a:xfrm>
          <a:prstGeom prst="rect">
            <a:avLst/>
          </a:prstGeom>
          <a:noFill/>
          <a:ln>
            <a:solidFill>
              <a:schemeClr val="tx1"/>
            </a:solidFill>
          </a:ln>
        </p:spPr>
        <p:txBody>
          <a:bodyPr lIns="0" tIns="0" rIns="0" bIns="0">
            <a:spAutoFit/>
          </a:bodyPr>
          <a:lstStyle/>
          <a:p>
            <a:pPr algn="ctr">
              <a:defRPr/>
            </a:pPr>
            <a:r>
              <a:rPr lang="en-US" sz="800" dirty="0">
                <a:latin typeface="+mn-lt"/>
              </a:rPr>
              <a:t>3100</a:t>
            </a:r>
          </a:p>
        </p:txBody>
      </p:sp>
      <p:cxnSp>
        <p:nvCxnSpPr>
          <p:cNvPr id="192" name="Straight Connector 191"/>
          <p:cNvCxnSpPr/>
          <p:nvPr/>
        </p:nvCxnSpPr>
        <p:spPr>
          <a:xfrm flipH="1">
            <a:off x="6158571" y="2937121"/>
            <a:ext cx="28575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6518714" y="3255674"/>
            <a:ext cx="318998" cy="276999"/>
          </a:xfrm>
          <a:prstGeom prst="rect">
            <a:avLst/>
          </a:prstGeom>
          <a:noFill/>
        </p:spPr>
        <p:txBody>
          <a:bodyPr wrap="none" lIns="0" tIns="0" rIns="0" bIns="0">
            <a:spAutoFit/>
          </a:bodyPr>
          <a:lstStyle/>
          <a:p>
            <a:pPr algn="ctr">
              <a:defRPr/>
            </a:pPr>
            <a:r>
              <a:rPr lang="en-US" sz="800" dirty="0">
                <a:latin typeface="+mn-lt"/>
              </a:rPr>
              <a:t>CROWE</a:t>
            </a:r>
          </a:p>
          <a:p>
            <a:pPr algn="ctr">
              <a:defRPr/>
            </a:pPr>
            <a:r>
              <a:rPr lang="en-US" sz="800" dirty="0">
                <a:latin typeface="+mn-lt"/>
              </a:rPr>
              <a:t>NBJ  </a:t>
            </a:r>
            <a:r>
              <a:rPr lang="en-US" sz="1000" dirty="0">
                <a:latin typeface="+mn-lt"/>
              </a:rPr>
              <a:t>3</a:t>
            </a:r>
          </a:p>
        </p:txBody>
      </p:sp>
      <p:cxnSp>
        <p:nvCxnSpPr>
          <p:cNvPr id="211" name="Straight Connector 210"/>
          <p:cNvCxnSpPr/>
          <p:nvPr/>
        </p:nvCxnSpPr>
        <p:spPr>
          <a:xfrm flipH="1">
            <a:off x="6353302" y="3422893"/>
            <a:ext cx="152400"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268"/>
          <p:cNvSpPr txBox="1"/>
          <p:nvPr/>
        </p:nvSpPr>
        <p:spPr>
          <a:xfrm rot="1630042">
            <a:off x="8060939" y="3651646"/>
            <a:ext cx="725633" cy="721990"/>
          </a:xfrm>
          <a:prstGeom prst="rect">
            <a:avLst/>
          </a:prstGeom>
          <a:noFill/>
        </p:spPr>
        <p:txBody>
          <a:bodyPr spcFirstLastPara="1">
            <a:prstTxWarp prst="textArchUp">
              <a:avLst/>
            </a:prstTxWarp>
            <a:spAutoFit/>
          </a:bodyPr>
          <a:lstStyle/>
          <a:p>
            <a:pPr fontAlgn="auto">
              <a:spcBef>
                <a:spcPts val="0"/>
              </a:spcBef>
              <a:spcAft>
                <a:spcPts val="0"/>
              </a:spcAft>
              <a:defRPr/>
            </a:pPr>
            <a:r>
              <a:rPr lang="en-US" sz="1000" dirty="0">
                <a:latin typeface="+mn-lt"/>
                <a:cs typeface="+mn-cs"/>
              </a:rPr>
              <a:t>MSA NBJ 25NM</a:t>
            </a:r>
          </a:p>
        </p:txBody>
      </p:sp>
      <p:sp>
        <p:nvSpPr>
          <p:cNvPr id="270" name="Flowchart: Delay 269"/>
          <p:cNvSpPr/>
          <p:nvPr/>
        </p:nvSpPr>
        <p:spPr>
          <a:xfrm>
            <a:off x="6611007" y="2960933"/>
            <a:ext cx="185473" cy="12700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Delay 270"/>
          <p:cNvSpPr/>
          <p:nvPr/>
        </p:nvSpPr>
        <p:spPr>
          <a:xfrm>
            <a:off x="6724781" y="3391791"/>
            <a:ext cx="116416" cy="129265"/>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Delay 271"/>
          <p:cNvSpPr/>
          <p:nvPr/>
        </p:nvSpPr>
        <p:spPr>
          <a:xfrm>
            <a:off x="6563913" y="4221201"/>
            <a:ext cx="118533" cy="11394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rot="10800000">
            <a:off x="4953936" y="2113555"/>
            <a:ext cx="966513" cy="773958"/>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592420 w 998962"/>
              <a:gd name="connsiteY9" fmla="*/ 361746 h 849131"/>
              <a:gd name="connsiteX10" fmla="*/ 998962 w 998962"/>
              <a:gd name="connsiteY10" fmla="*/ 0 h 849131"/>
              <a:gd name="connsiteX11" fmla="*/ 540879 w 998962"/>
              <a:gd name="connsiteY11" fmla="*/ 361746 h 849131"/>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641912 w 998962"/>
              <a:gd name="connsiteY9" fmla="*/ 361746 h 849131"/>
              <a:gd name="connsiteX10" fmla="*/ 998962 w 998962"/>
              <a:gd name="connsiteY10" fmla="*/ 0 h 849131"/>
              <a:gd name="connsiteX11" fmla="*/ 540879 w 998962"/>
              <a:gd name="connsiteY11" fmla="*/ 361746 h 849131"/>
              <a:gd name="connsiteX0" fmla="*/ 540879 w 917209"/>
              <a:gd name="connsiteY0" fmla="*/ 353760 h 841145"/>
              <a:gd name="connsiteX1" fmla="*/ 66794 w 917209"/>
              <a:gd name="connsiteY1" fmla="*/ 353760 h 841145"/>
              <a:gd name="connsiteX2" fmla="*/ 2878 w 917209"/>
              <a:gd name="connsiteY2" fmla="*/ 435691 h 841145"/>
              <a:gd name="connsiteX3" fmla="*/ 2284 w 917209"/>
              <a:gd name="connsiteY3" fmla="*/ 748376 h 841145"/>
              <a:gd name="connsiteX4" fmla="*/ 66309 w 917209"/>
              <a:gd name="connsiteY4" fmla="*/ 840651 h 841145"/>
              <a:gd name="connsiteX5" fmla="*/ 851367 w 917209"/>
              <a:gd name="connsiteY5" fmla="*/ 838868 h 841145"/>
              <a:gd name="connsiteX6" fmla="*/ 914951 w 917209"/>
              <a:gd name="connsiteY6" fmla="*/ 756052 h 841145"/>
              <a:gd name="connsiteX7" fmla="*/ 914952 w 917209"/>
              <a:gd name="connsiteY7" fmla="*/ 415679 h 841145"/>
              <a:gd name="connsiteX8" fmla="*/ 854714 w 917209"/>
              <a:gd name="connsiteY8" fmla="*/ 353762 h 841145"/>
              <a:gd name="connsiteX9" fmla="*/ 641912 w 917209"/>
              <a:gd name="connsiteY9" fmla="*/ 353760 h 841145"/>
              <a:gd name="connsiteX10" fmla="*/ 167082 w 917209"/>
              <a:gd name="connsiteY10" fmla="*/ 0 h 841145"/>
              <a:gd name="connsiteX11" fmla="*/ 540879 w 917209"/>
              <a:gd name="connsiteY11" fmla="*/ 353760 h 841145"/>
              <a:gd name="connsiteX0" fmla="*/ 538813 w 913109"/>
              <a:gd name="connsiteY0" fmla="*/ 243169 h 730119"/>
              <a:gd name="connsiteX1" fmla="*/ 64728 w 913109"/>
              <a:gd name="connsiteY1" fmla="*/ 243169 h 730119"/>
              <a:gd name="connsiteX2" fmla="*/ 812 w 913109"/>
              <a:gd name="connsiteY2" fmla="*/ 325100 h 730119"/>
              <a:gd name="connsiteX3" fmla="*/ 218 w 913109"/>
              <a:gd name="connsiteY3" fmla="*/ 637785 h 730119"/>
              <a:gd name="connsiteX4" fmla="*/ 64243 w 913109"/>
              <a:gd name="connsiteY4" fmla="*/ 730060 h 730119"/>
              <a:gd name="connsiteX5" fmla="*/ 849301 w 913109"/>
              <a:gd name="connsiteY5" fmla="*/ 728277 h 730119"/>
              <a:gd name="connsiteX6" fmla="*/ 912885 w 913109"/>
              <a:gd name="connsiteY6" fmla="*/ 645461 h 730119"/>
              <a:gd name="connsiteX7" fmla="*/ 912886 w 913109"/>
              <a:gd name="connsiteY7" fmla="*/ 305088 h 730119"/>
              <a:gd name="connsiteX8" fmla="*/ 852648 w 913109"/>
              <a:gd name="connsiteY8" fmla="*/ 243171 h 730119"/>
              <a:gd name="connsiteX9" fmla="*/ 639846 w 913109"/>
              <a:gd name="connsiteY9" fmla="*/ 243169 h 730119"/>
              <a:gd name="connsiteX10" fmla="*/ 113332 w 913109"/>
              <a:gd name="connsiteY10" fmla="*/ 0 h 730119"/>
              <a:gd name="connsiteX11" fmla="*/ 538813 w 913109"/>
              <a:gd name="connsiteY11" fmla="*/ 243169 h 73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109" h="730119">
                <a:moveTo>
                  <a:pt x="538813" y="243169"/>
                </a:moveTo>
                <a:lnTo>
                  <a:pt x="64728" y="243169"/>
                </a:lnTo>
                <a:cubicBezTo>
                  <a:pt x="-2066" y="240503"/>
                  <a:pt x="6914" y="254977"/>
                  <a:pt x="812" y="325100"/>
                </a:cubicBezTo>
                <a:cubicBezTo>
                  <a:pt x="1389" y="451090"/>
                  <a:pt x="-648" y="448800"/>
                  <a:pt x="218" y="637785"/>
                </a:cubicBezTo>
                <a:cubicBezTo>
                  <a:pt x="10017" y="712054"/>
                  <a:pt x="4532" y="725313"/>
                  <a:pt x="64243" y="730060"/>
                </a:cubicBezTo>
                <a:cubicBezTo>
                  <a:pt x="101069" y="730554"/>
                  <a:pt x="579862" y="727783"/>
                  <a:pt x="849301" y="728277"/>
                </a:cubicBezTo>
                <a:cubicBezTo>
                  <a:pt x="915143" y="728079"/>
                  <a:pt x="908879" y="710009"/>
                  <a:pt x="912885" y="645461"/>
                </a:cubicBezTo>
                <a:cubicBezTo>
                  <a:pt x="912110" y="523299"/>
                  <a:pt x="913661" y="427250"/>
                  <a:pt x="912886" y="305088"/>
                </a:cubicBezTo>
                <a:cubicBezTo>
                  <a:pt x="912538" y="230422"/>
                  <a:pt x="906404" y="246963"/>
                  <a:pt x="852648" y="243171"/>
                </a:cubicBezTo>
                <a:lnTo>
                  <a:pt x="639846" y="243169"/>
                </a:lnTo>
                <a:lnTo>
                  <a:pt x="113332" y="0"/>
                </a:lnTo>
                <a:lnTo>
                  <a:pt x="538813" y="243169"/>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latin typeface="Calibri" pitchFamily="34" charset="0"/>
            </a:endParaRPr>
          </a:p>
          <a:p>
            <a:pPr algn="ctr"/>
            <a:endParaRPr lang="en-US" sz="1000" dirty="0">
              <a:solidFill>
                <a:schemeClr val="tx1"/>
              </a:solidFill>
              <a:latin typeface="Calibri" pitchFamily="34" charset="0"/>
            </a:endParaRPr>
          </a:p>
        </p:txBody>
      </p:sp>
      <p:sp>
        <p:nvSpPr>
          <p:cNvPr id="275" name="TextBox 274"/>
          <p:cNvSpPr txBox="1"/>
          <p:nvPr/>
        </p:nvSpPr>
        <p:spPr>
          <a:xfrm>
            <a:off x="4956934" y="2110281"/>
            <a:ext cx="1046665" cy="523220"/>
          </a:xfrm>
          <a:prstGeom prst="rect">
            <a:avLst/>
          </a:prstGeom>
          <a:noFill/>
        </p:spPr>
        <p:txBody>
          <a:bodyPr wrap="square" lIns="0" tIns="0" rIns="0" bIns="0" rtlCol="0">
            <a:spAutoFit/>
          </a:bodyPr>
          <a:lstStyle/>
          <a:p>
            <a:pPr algn="ctr"/>
            <a:r>
              <a:rPr lang="en-US" sz="850" dirty="0">
                <a:latin typeface="Calibri" pitchFamily="34" charset="0"/>
              </a:rPr>
              <a:t>GATESWOOD</a:t>
            </a:r>
          </a:p>
          <a:p>
            <a:r>
              <a:rPr lang="en-US" sz="850" dirty="0">
                <a:latin typeface="Calibri" pitchFamily="34" charset="0"/>
              </a:rPr>
              <a:t>CHAN 60 NBJ</a:t>
            </a:r>
          </a:p>
          <a:p>
            <a:pPr algn="ctr"/>
            <a:r>
              <a:rPr lang="en-US" sz="850" dirty="0">
                <a:latin typeface="Calibri" pitchFamily="34" charset="0"/>
              </a:rPr>
              <a:t> N 30°43.37’ </a:t>
            </a:r>
          </a:p>
          <a:p>
            <a:pPr algn="ctr"/>
            <a:r>
              <a:rPr lang="en-US" sz="850" dirty="0">
                <a:latin typeface="Calibri" pitchFamily="34" charset="0"/>
              </a:rPr>
              <a:t>W 87°32.62’</a:t>
            </a:r>
            <a:endParaRPr lang="en-US" sz="850" dirty="0"/>
          </a:p>
        </p:txBody>
      </p:sp>
      <p:grpSp>
        <p:nvGrpSpPr>
          <p:cNvPr id="276" name="Group 108"/>
          <p:cNvGrpSpPr>
            <a:grpSpLocks/>
          </p:cNvGrpSpPr>
          <p:nvPr/>
        </p:nvGrpSpPr>
        <p:grpSpPr bwMode="auto">
          <a:xfrm>
            <a:off x="5542498" y="2251289"/>
            <a:ext cx="351560" cy="114221"/>
            <a:chOff x="3786555" y="1411381"/>
            <a:chExt cx="428406" cy="109174"/>
          </a:xfrm>
        </p:grpSpPr>
        <p:cxnSp>
          <p:nvCxnSpPr>
            <p:cNvPr id="277" name="Straight Connector 276"/>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a:off x="3947846"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79" name="Straight Connector 278"/>
            <p:cNvCxnSpPr/>
            <p:nvPr/>
          </p:nvCxnSpPr>
          <p:spPr>
            <a:xfrm>
              <a:off x="3786560" y="1463491"/>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3964610"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3786555" y="1504763"/>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82" name="Straight Connector 281"/>
            <p:cNvCxnSpPr/>
            <p:nvPr/>
          </p:nvCxnSpPr>
          <p:spPr>
            <a:xfrm>
              <a:off x="3830285"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3949552" y="1455595"/>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84" name="Oval 283"/>
            <p:cNvSpPr/>
            <p:nvPr/>
          </p:nvSpPr>
          <p:spPr>
            <a:xfrm>
              <a:off x="4020360"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285" name="Oval 284"/>
            <p:cNvSpPr/>
            <p:nvPr/>
          </p:nvSpPr>
          <p:spPr>
            <a:xfrm>
              <a:off x="4091171"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286" name="Straight Connector 285"/>
            <p:cNvCxnSpPr/>
            <p:nvPr/>
          </p:nvCxnSpPr>
          <p:spPr>
            <a:xfrm>
              <a:off x="4098935" y="1512659"/>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8" name="Arc 287"/>
          <p:cNvSpPr/>
          <p:nvPr/>
        </p:nvSpPr>
        <p:spPr>
          <a:xfrm rot="21257809">
            <a:off x="6017940" y="2465375"/>
            <a:ext cx="525588" cy="650283"/>
          </a:xfrm>
          <a:prstGeom prst="arc">
            <a:avLst>
              <a:gd name="adj1" fmla="val 11450727"/>
              <a:gd name="adj2" fmla="val 21526633"/>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TextBox 38"/>
          <p:cNvSpPr txBox="1">
            <a:spLocks noChangeArrowheads="1"/>
          </p:cNvSpPr>
          <p:nvPr/>
        </p:nvSpPr>
        <p:spPr bwMode="auto">
          <a:xfrm rot="3420000">
            <a:off x="6450305" y="3611167"/>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338°</a:t>
            </a:r>
          </a:p>
        </p:txBody>
      </p:sp>
      <p:sp>
        <p:nvSpPr>
          <p:cNvPr id="290" name="TextBox 38"/>
          <p:cNvSpPr txBox="1">
            <a:spLocks noChangeArrowheads="1"/>
          </p:cNvSpPr>
          <p:nvPr/>
        </p:nvSpPr>
        <p:spPr bwMode="auto">
          <a:xfrm rot="3234193">
            <a:off x="6871264" y="4183254"/>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338°</a:t>
            </a:r>
          </a:p>
        </p:txBody>
      </p:sp>
      <p:sp>
        <p:nvSpPr>
          <p:cNvPr id="291" name="TextBox 38"/>
          <p:cNvSpPr txBox="1">
            <a:spLocks noChangeArrowheads="1"/>
          </p:cNvSpPr>
          <p:nvPr/>
        </p:nvSpPr>
        <p:spPr bwMode="auto">
          <a:xfrm rot="3312578">
            <a:off x="6940740" y="3804053"/>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158°</a:t>
            </a:r>
          </a:p>
        </p:txBody>
      </p:sp>
      <p:sp>
        <p:nvSpPr>
          <p:cNvPr id="293" name="Arc 292"/>
          <p:cNvSpPr/>
          <p:nvPr/>
        </p:nvSpPr>
        <p:spPr>
          <a:xfrm rot="14402968">
            <a:off x="6731528" y="3703007"/>
            <a:ext cx="274320" cy="274320"/>
          </a:xfrm>
          <a:prstGeom prst="arc">
            <a:avLst>
              <a:gd name="adj1" fmla="val 16200006"/>
              <a:gd name="adj2" fmla="val 54277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Arc 293"/>
          <p:cNvSpPr/>
          <p:nvPr/>
        </p:nvSpPr>
        <p:spPr>
          <a:xfrm rot="3311077">
            <a:off x="7028406" y="4122791"/>
            <a:ext cx="274320" cy="274320"/>
          </a:xfrm>
          <a:prstGeom prst="arc">
            <a:avLst>
              <a:gd name="adj1" fmla="val 16200006"/>
              <a:gd name="adj2" fmla="val 54277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7" name="Straight Arrow Connector 296"/>
          <p:cNvCxnSpPr>
            <a:stCxn id="291" idx="3"/>
            <a:endCxn id="294" idx="0"/>
          </p:cNvCxnSpPr>
          <p:nvPr/>
        </p:nvCxnSpPr>
        <p:spPr>
          <a:xfrm>
            <a:off x="7135857" y="3983023"/>
            <a:ext cx="142317" cy="1986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rot="300000" flipH="1" flipV="1">
            <a:off x="6828994" y="4042563"/>
            <a:ext cx="100454" cy="1172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V="1">
            <a:off x="7227751" y="4125630"/>
            <a:ext cx="110067" cy="101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334379" y="4192304"/>
            <a:ext cx="169333" cy="762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Flowchart: Delay 311"/>
          <p:cNvSpPr/>
          <p:nvPr/>
        </p:nvSpPr>
        <p:spPr>
          <a:xfrm>
            <a:off x="7153669" y="4998697"/>
            <a:ext cx="124505" cy="11525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6131095" y="4933398"/>
            <a:ext cx="318998" cy="276999"/>
          </a:xfrm>
          <a:prstGeom prst="rect">
            <a:avLst/>
          </a:prstGeom>
          <a:noFill/>
        </p:spPr>
        <p:txBody>
          <a:bodyPr wrap="none" lIns="0" tIns="0" rIns="0" bIns="0">
            <a:spAutoFit/>
          </a:bodyPr>
          <a:lstStyle/>
          <a:p>
            <a:pPr algn="ctr">
              <a:defRPr/>
            </a:pPr>
            <a:r>
              <a:rPr lang="en-US" sz="800" dirty="0">
                <a:latin typeface="+mn-lt"/>
              </a:rPr>
              <a:t>CROWE</a:t>
            </a:r>
          </a:p>
          <a:p>
            <a:pPr algn="ctr">
              <a:defRPr/>
            </a:pPr>
            <a:r>
              <a:rPr lang="en-US" sz="800" dirty="0">
                <a:latin typeface="+mn-lt"/>
              </a:rPr>
              <a:t>NBJ  </a:t>
            </a:r>
            <a:r>
              <a:rPr lang="en-US" sz="1000" dirty="0">
                <a:latin typeface="+mn-lt"/>
              </a:rPr>
              <a:t>3</a:t>
            </a:r>
          </a:p>
        </p:txBody>
      </p:sp>
      <p:sp>
        <p:nvSpPr>
          <p:cNvPr id="314" name="Flowchart: Delay 313"/>
          <p:cNvSpPr/>
          <p:nvPr/>
        </p:nvSpPr>
        <p:spPr>
          <a:xfrm>
            <a:off x="6330019" y="5075103"/>
            <a:ext cx="123827" cy="11937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5304070" y="5073363"/>
            <a:ext cx="362279" cy="276999"/>
          </a:xfrm>
          <a:prstGeom prst="rect">
            <a:avLst/>
          </a:prstGeom>
          <a:noFill/>
        </p:spPr>
        <p:txBody>
          <a:bodyPr wrap="none" lIns="0" tIns="0" rIns="0" bIns="0">
            <a:spAutoFit/>
          </a:bodyPr>
          <a:lstStyle/>
          <a:p>
            <a:pPr algn="ctr">
              <a:defRPr/>
            </a:pPr>
            <a:r>
              <a:rPr lang="en-US" sz="800" dirty="0">
                <a:latin typeface="+mn-lt"/>
              </a:rPr>
              <a:t>SNYPE</a:t>
            </a:r>
          </a:p>
          <a:p>
            <a:pPr algn="ctr">
              <a:defRPr/>
            </a:pPr>
            <a:r>
              <a:rPr lang="en-US" sz="800" dirty="0">
                <a:latin typeface="+mn-lt"/>
              </a:rPr>
              <a:t>NBJ  </a:t>
            </a:r>
            <a:r>
              <a:rPr lang="en-US" sz="1000" dirty="0">
                <a:latin typeface="+mn-lt"/>
              </a:rPr>
              <a:t>0.8</a:t>
            </a:r>
          </a:p>
        </p:txBody>
      </p:sp>
      <p:sp>
        <p:nvSpPr>
          <p:cNvPr id="316" name="Flowchart: Delay 315"/>
          <p:cNvSpPr/>
          <p:nvPr/>
        </p:nvSpPr>
        <p:spPr>
          <a:xfrm>
            <a:off x="5493941" y="5209882"/>
            <a:ext cx="197906" cy="12680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p:cNvSpPr txBox="1"/>
          <p:nvPr/>
        </p:nvSpPr>
        <p:spPr>
          <a:xfrm>
            <a:off x="4925277" y="5078357"/>
            <a:ext cx="288541" cy="123111"/>
          </a:xfrm>
          <a:prstGeom prst="rect">
            <a:avLst/>
          </a:prstGeom>
          <a:noFill/>
        </p:spPr>
        <p:txBody>
          <a:bodyPr wrap="none" lIns="0" tIns="0" rIns="0" bIns="0">
            <a:spAutoFit/>
          </a:bodyPr>
          <a:lstStyle/>
          <a:p>
            <a:pPr algn="ctr">
              <a:defRPr/>
            </a:pPr>
            <a:r>
              <a:rPr lang="en-US" sz="800" dirty="0">
                <a:latin typeface="+mn-lt"/>
              </a:rPr>
              <a:t>TACAN</a:t>
            </a:r>
            <a:endParaRPr lang="en-US" sz="1000" dirty="0">
              <a:latin typeface="+mn-lt"/>
            </a:endParaRPr>
          </a:p>
        </p:txBody>
      </p:sp>
      <p:cxnSp>
        <p:nvCxnSpPr>
          <p:cNvPr id="318" name="Straight Connector 317"/>
          <p:cNvCxnSpPr/>
          <p:nvPr/>
        </p:nvCxnSpPr>
        <p:spPr>
          <a:xfrm>
            <a:off x="7156579" y="5216771"/>
            <a:ext cx="1944" cy="4871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6330898" y="5216771"/>
            <a:ext cx="1944" cy="4871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5493786" y="5358991"/>
            <a:ext cx="3557" cy="3344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6" name="Freeform 335"/>
          <p:cNvSpPr/>
          <p:nvPr/>
        </p:nvSpPr>
        <p:spPr>
          <a:xfrm flipH="1">
            <a:off x="6436458" y="5202652"/>
            <a:ext cx="1291736" cy="176577"/>
          </a:xfrm>
          <a:custGeom>
            <a:avLst/>
            <a:gdLst>
              <a:gd name="connsiteX0" fmla="*/ 0 w 1356303"/>
              <a:gd name="connsiteY0" fmla="*/ 0 h 231149"/>
              <a:gd name="connsiteX1" fmla="*/ 584672 w 1356303"/>
              <a:gd name="connsiteY1" fmla="*/ 0 h 231149"/>
              <a:gd name="connsiteX2" fmla="*/ 1356303 w 1356303"/>
              <a:gd name="connsiteY2" fmla="*/ 231149 h 231149"/>
              <a:gd name="connsiteX0" fmla="*/ 0 w 1356303"/>
              <a:gd name="connsiteY0" fmla="*/ 0 h 231149"/>
              <a:gd name="connsiteX1" fmla="*/ 604675 w 1356303"/>
              <a:gd name="connsiteY1" fmla="*/ 0 h 231149"/>
              <a:gd name="connsiteX2" fmla="*/ 1356303 w 1356303"/>
              <a:gd name="connsiteY2" fmla="*/ 231149 h 231149"/>
            </a:gdLst>
            <a:ahLst/>
            <a:cxnLst>
              <a:cxn ang="0">
                <a:pos x="connsiteX0" y="connsiteY0"/>
              </a:cxn>
              <a:cxn ang="0">
                <a:pos x="connsiteX1" y="connsiteY1"/>
              </a:cxn>
              <a:cxn ang="0">
                <a:pos x="connsiteX2" y="connsiteY2"/>
              </a:cxn>
            </a:cxnLst>
            <a:rect l="l" t="t" r="r" b="b"/>
            <a:pathLst>
              <a:path w="1356303" h="231149">
                <a:moveTo>
                  <a:pt x="0" y="0"/>
                </a:moveTo>
                <a:lnTo>
                  <a:pt x="604675" y="0"/>
                </a:lnTo>
                <a:lnTo>
                  <a:pt x="1356303" y="231149"/>
                </a:lnTo>
              </a:path>
            </a:pathLst>
          </a:cu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7" name="Straight Connector 336"/>
          <p:cNvCxnSpPr>
            <a:stCxn id="336" idx="2"/>
          </p:cNvCxnSpPr>
          <p:nvPr/>
        </p:nvCxnSpPr>
        <p:spPr>
          <a:xfrm flipH="1">
            <a:off x="5504460" y="5379229"/>
            <a:ext cx="931998" cy="267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Arc 340"/>
          <p:cNvSpPr/>
          <p:nvPr/>
        </p:nvSpPr>
        <p:spPr>
          <a:xfrm rot="5763609" flipV="1">
            <a:off x="5063229" y="4731479"/>
            <a:ext cx="680512" cy="1152105"/>
          </a:xfrm>
          <a:prstGeom prst="arc">
            <a:avLst>
              <a:gd name="adj1" fmla="val 16123311"/>
              <a:gd name="adj2" fmla="val 1338717"/>
            </a:avLst>
          </a:prstGeom>
          <a:ln>
            <a:solidFill>
              <a:schemeClr val="tx1"/>
            </a:solidFill>
            <a:prstDash val="sysDot"/>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2" name="Straight Connector 341"/>
          <p:cNvCxnSpPr/>
          <p:nvPr/>
        </p:nvCxnSpPr>
        <p:spPr>
          <a:xfrm>
            <a:off x="4933918" y="5717819"/>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17" idx="2"/>
          </p:cNvCxnSpPr>
          <p:nvPr/>
        </p:nvCxnSpPr>
        <p:spPr>
          <a:xfrm>
            <a:off x="5069548" y="5201468"/>
            <a:ext cx="1447" cy="499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5498277" y="5697726"/>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6333584" y="570079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7158999" y="5703864"/>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326"/>
          <p:cNvGrpSpPr/>
          <p:nvPr/>
        </p:nvGrpSpPr>
        <p:grpSpPr>
          <a:xfrm>
            <a:off x="7102616" y="5139943"/>
            <a:ext cx="101675" cy="106455"/>
            <a:chOff x="2251953" y="5573949"/>
            <a:chExt cx="101675" cy="106455"/>
          </a:xfrm>
        </p:grpSpPr>
        <p:sp>
          <p:nvSpPr>
            <p:cNvPr id="328" name="Rectangle 327"/>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308"/>
            <p:cNvGrpSpPr/>
            <p:nvPr/>
          </p:nvGrpSpPr>
          <p:grpSpPr>
            <a:xfrm rot="2700000">
              <a:off x="2262188" y="5588964"/>
              <a:ext cx="91440" cy="91440"/>
              <a:chOff x="5678681" y="2037904"/>
              <a:chExt cx="319348" cy="319348"/>
            </a:xfrm>
            <a:solidFill>
              <a:schemeClr val="tx1"/>
            </a:solidFill>
          </p:grpSpPr>
          <p:grpSp>
            <p:nvGrpSpPr>
              <p:cNvPr id="330" name="Group 304"/>
              <p:cNvGrpSpPr/>
              <p:nvPr/>
            </p:nvGrpSpPr>
            <p:grpSpPr>
              <a:xfrm>
                <a:off x="5800007" y="2037904"/>
                <a:ext cx="72341" cy="319348"/>
                <a:chOff x="5800007" y="2037904"/>
                <a:chExt cx="72341" cy="319348"/>
              </a:xfrm>
              <a:grpFill/>
            </p:grpSpPr>
            <p:sp>
              <p:nvSpPr>
                <p:cNvPr id="334" name="Isosceles Triangle 333"/>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35" name="Isosceles Triangle 334"/>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331" name="Group 305"/>
              <p:cNvGrpSpPr/>
              <p:nvPr/>
            </p:nvGrpSpPr>
            <p:grpSpPr>
              <a:xfrm rot="5400000">
                <a:off x="5802184" y="2043348"/>
                <a:ext cx="72341" cy="319348"/>
                <a:chOff x="5800007" y="2037904"/>
                <a:chExt cx="72341" cy="319348"/>
              </a:xfrm>
              <a:grpFill/>
            </p:grpSpPr>
            <p:sp>
              <p:nvSpPr>
                <p:cNvPr id="332" name="Isosceles Triangle 331"/>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33" name="Isosceles Triangle 332"/>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sp>
        <p:nvSpPr>
          <p:cNvPr id="350" name="TextBox 38"/>
          <p:cNvSpPr txBox="1">
            <a:spLocks noChangeArrowheads="1"/>
          </p:cNvSpPr>
          <p:nvPr/>
        </p:nvSpPr>
        <p:spPr bwMode="auto">
          <a:xfrm rot="20760000">
            <a:off x="6610996" y="5225830"/>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338°</a:t>
            </a:r>
          </a:p>
        </p:txBody>
      </p:sp>
      <p:sp>
        <p:nvSpPr>
          <p:cNvPr id="356" name="TextBox 38"/>
          <p:cNvSpPr txBox="1">
            <a:spLocks noChangeArrowheads="1"/>
          </p:cNvSpPr>
          <p:nvPr/>
        </p:nvSpPr>
        <p:spPr bwMode="auto">
          <a:xfrm>
            <a:off x="7374827" y="5049476"/>
            <a:ext cx="248466" cy="123111"/>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800" dirty="0">
                <a:latin typeface="Calibri" pitchFamily="34" charset="0"/>
              </a:rPr>
              <a:t>158°</a:t>
            </a:r>
          </a:p>
        </p:txBody>
      </p:sp>
      <p:sp>
        <p:nvSpPr>
          <p:cNvPr id="357" name="TextBox 38"/>
          <p:cNvSpPr txBox="1">
            <a:spLocks noChangeArrowheads="1"/>
          </p:cNvSpPr>
          <p:nvPr/>
        </p:nvSpPr>
        <p:spPr bwMode="auto">
          <a:xfrm>
            <a:off x="7405522" y="5219950"/>
            <a:ext cx="195566"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338°</a:t>
            </a:r>
          </a:p>
        </p:txBody>
      </p:sp>
      <p:cxnSp>
        <p:nvCxnSpPr>
          <p:cNvPr id="358" name="Straight Arrow Connector 357"/>
          <p:cNvCxnSpPr/>
          <p:nvPr/>
        </p:nvCxnSpPr>
        <p:spPr>
          <a:xfrm flipV="1">
            <a:off x="7231345" y="5286316"/>
            <a:ext cx="150257" cy="49"/>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flipV="1">
            <a:off x="7588884" y="5112293"/>
            <a:ext cx="168396" cy="280"/>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61" name="TextBox 38"/>
          <p:cNvSpPr txBox="1">
            <a:spLocks noChangeArrowheads="1"/>
          </p:cNvSpPr>
          <p:nvPr/>
        </p:nvSpPr>
        <p:spPr bwMode="auto">
          <a:xfrm>
            <a:off x="7561372" y="5347792"/>
            <a:ext cx="179536"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u="sng" dirty="0">
                <a:latin typeface="Calibri" pitchFamily="34" charset="0"/>
              </a:rPr>
              <a:t>2000</a:t>
            </a:r>
          </a:p>
        </p:txBody>
      </p:sp>
      <p:sp>
        <p:nvSpPr>
          <p:cNvPr id="362" name="TextBox 38"/>
          <p:cNvSpPr txBox="1">
            <a:spLocks noChangeArrowheads="1"/>
          </p:cNvSpPr>
          <p:nvPr/>
        </p:nvSpPr>
        <p:spPr bwMode="auto">
          <a:xfrm>
            <a:off x="6437781" y="5454992"/>
            <a:ext cx="179536" cy="107722"/>
          </a:xfrm>
          <a:prstGeom prst="rect">
            <a:avLst/>
          </a:prstGeom>
          <a:solidFill>
            <a:schemeClr val="bg1"/>
          </a:solidFill>
          <a:ln w="9525">
            <a:solidFill>
              <a:schemeClr val="bg1"/>
            </a:solidFill>
            <a:miter lim="800000"/>
            <a:headEnd/>
            <a:tailEnd/>
          </a:ln>
        </p:spPr>
        <p:txBody>
          <a:bodyPr wrap="none" lIns="0" tIns="0" rIns="0" bIns="0">
            <a:spAutoFit/>
          </a:bodyPr>
          <a:lstStyle/>
          <a:p>
            <a:r>
              <a:rPr lang="en-US" sz="700" u="sng" dirty="0">
                <a:latin typeface="Calibri" pitchFamily="34" charset="0"/>
              </a:rPr>
              <a:t>1300</a:t>
            </a:r>
          </a:p>
        </p:txBody>
      </p:sp>
      <p:cxnSp>
        <p:nvCxnSpPr>
          <p:cNvPr id="186" name="Straight Connector 185"/>
          <p:cNvCxnSpPr/>
          <p:nvPr/>
        </p:nvCxnSpPr>
        <p:spPr>
          <a:xfrm>
            <a:off x="6572804" y="5850126"/>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8" name="Group 187"/>
          <p:cNvGrpSpPr/>
          <p:nvPr/>
        </p:nvGrpSpPr>
        <p:grpSpPr>
          <a:xfrm>
            <a:off x="4699155" y="661094"/>
            <a:ext cx="240772" cy="230832"/>
            <a:chOff x="245559" y="743398"/>
            <a:chExt cx="240772" cy="230832"/>
          </a:xfrm>
        </p:grpSpPr>
        <p:sp>
          <p:nvSpPr>
            <p:cNvPr id="189" name="Flowchart: Extract 188"/>
            <p:cNvSpPr/>
            <p:nvPr/>
          </p:nvSpPr>
          <p:spPr>
            <a:xfrm rot="10800000">
              <a:off x="285750" y="800548"/>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245559" y="743398"/>
              <a:ext cx="240772" cy="230832"/>
            </a:xfrm>
            <a:prstGeom prst="rect">
              <a:avLst/>
            </a:prstGeom>
            <a:noFill/>
          </p:spPr>
          <p:txBody>
            <a:bodyPr wrap="none" rtlCol="0">
              <a:spAutoFit/>
            </a:bodyPr>
            <a:lstStyle/>
            <a:p>
              <a:r>
                <a:rPr lang="en-US" sz="900" b="1" dirty="0">
                  <a:solidFill>
                    <a:schemeClr val="bg1"/>
                  </a:solidFill>
                  <a:latin typeface="+mn-lt"/>
                </a:rPr>
                <a:t>T</a:t>
              </a:r>
            </a:p>
          </p:txBody>
        </p:sp>
      </p:grpSp>
      <p:cxnSp>
        <p:nvCxnSpPr>
          <p:cNvPr id="195" name="Straight Connector 194"/>
          <p:cNvCxnSpPr/>
          <p:nvPr/>
        </p:nvCxnSpPr>
        <p:spPr>
          <a:xfrm flipV="1">
            <a:off x="5510936" y="5772984"/>
            <a:ext cx="814321" cy="1"/>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6" name="TextBox 38"/>
          <p:cNvSpPr txBox="1">
            <a:spLocks noChangeArrowheads="1"/>
          </p:cNvSpPr>
          <p:nvPr/>
        </p:nvSpPr>
        <p:spPr bwMode="auto">
          <a:xfrm>
            <a:off x="5765799" y="5720827"/>
            <a:ext cx="306053" cy="107722"/>
          </a:xfrm>
          <a:prstGeom prst="rect">
            <a:avLst/>
          </a:prstGeom>
          <a:solidFill>
            <a:schemeClr val="bg1"/>
          </a:solidFill>
          <a:ln w="9525">
            <a:solidFill>
              <a:schemeClr val="bg1"/>
            </a:solidFill>
            <a:miter lim="800000"/>
            <a:headEnd/>
            <a:tailEnd/>
          </a:ln>
        </p:spPr>
        <p:txBody>
          <a:bodyPr wrap="square" lIns="0" tIns="0" rIns="0" bIns="0">
            <a:spAutoFit/>
          </a:bodyPr>
          <a:lstStyle/>
          <a:p>
            <a:pPr algn="ctr"/>
            <a:r>
              <a:rPr lang="en-US" sz="700" dirty="0">
                <a:latin typeface="Calibri" pitchFamily="34" charset="0"/>
              </a:rPr>
              <a:t>2.2 NM</a:t>
            </a:r>
          </a:p>
        </p:txBody>
      </p:sp>
      <p:cxnSp>
        <p:nvCxnSpPr>
          <p:cNvPr id="197" name="Straight Connector 196"/>
          <p:cNvCxnSpPr/>
          <p:nvPr/>
        </p:nvCxnSpPr>
        <p:spPr>
          <a:xfrm flipV="1">
            <a:off x="6339337" y="5773330"/>
            <a:ext cx="816124" cy="1"/>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8" name="TextBox 38"/>
          <p:cNvSpPr txBox="1">
            <a:spLocks noChangeArrowheads="1"/>
          </p:cNvSpPr>
          <p:nvPr/>
        </p:nvSpPr>
        <p:spPr bwMode="auto">
          <a:xfrm>
            <a:off x="6606244" y="5719587"/>
            <a:ext cx="275189" cy="107722"/>
          </a:xfrm>
          <a:prstGeom prst="rect">
            <a:avLst/>
          </a:prstGeom>
          <a:solidFill>
            <a:schemeClr val="bg1"/>
          </a:solidFill>
          <a:ln w="9525">
            <a:solidFill>
              <a:schemeClr val="bg1"/>
            </a:solidFill>
            <a:miter lim="800000"/>
            <a:headEnd/>
            <a:tailEnd/>
          </a:ln>
        </p:spPr>
        <p:txBody>
          <a:bodyPr wrap="square" lIns="0" tIns="0" rIns="0" bIns="0">
            <a:spAutoFit/>
          </a:bodyPr>
          <a:lstStyle/>
          <a:p>
            <a:pPr algn="ctr"/>
            <a:r>
              <a:rPr lang="en-US" sz="700" dirty="0">
                <a:latin typeface="Calibri" pitchFamily="34" charset="0"/>
              </a:rPr>
              <a:t>2 NM</a:t>
            </a:r>
          </a:p>
        </p:txBody>
      </p:sp>
      <p:sp>
        <p:nvSpPr>
          <p:cNvPr id="217" name="Isosceles Triangle 216"/>
          <p:cNvSpPr/>
          <p:nvPr/>
        </p:nvSpPr>
        <p:spPr>
          <a:xfrm>
            <a:off x="6682446" y="3867396"/>
            <a:ext cx="176213" cy="15398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5446" y="4426652"/>
            <a:ext cx="1029531" cy="186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2" name="TextBox 123"/>
          <p:cNvSpPr txBox="1">
            <a:spLocks noChangeArrowheads="1"/>
          </p:cNvSpPr>
          <p:nvPr/>
        </p:nvSpPr>
        <p:spPr bwMode="auto">
          <a:xfrm>
            <a:off x="7828764" y="4402702"/>
            <a:ext cx="417727" cy="107722"/>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 ELEV  150    </a:t>
            </a:r>
          </a:p>
        </p:txBody>
      </p:sp>
      <p:sp>
        <p:nvSpPr>
          <p:cNvPr id="90" name="Rectangle 89"/>
          <p:cNvSpPr/>
          <p:nvPr/>
        </p:nvSpPr>
        <p:spPr>
          <a:xfrm>
            <a:off x="7830209" y="4403971"/>
            <a:ext cx="1024768" cy="190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9260" name="TextBox 130"/>
          <p:cNvSpPr txBox="1">
            <a:spLocks noChangeArrowheads="1"/>
          </p:cNvSpPr>
          <p:nvPr/>
        </p:nvSpPr>
        <p:spPr bwMode="auto">
          <a:xfrm>
            <a:off x="8444233" y="4403973"/>
            <a:ext cx="411959" cy="107722"/>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THRE 146</a:t>
            </a:r>
          </a:p>
        </p:txBody>
      </p:sp>
      <p:sp>
        <p:nvSpPr>
          <p:cNvPr id="3" name="TextBox 2"/>
          <p:cNvSpPr txBox="1"/>
          <p:nvPr/>
        </p:nvSpPr>
        <p:spPr>
          <a:xfrm>
            <a:off x="596213" y="562861"/>
            <a:ext cx="3312253" cy="307777"/>
          </a:xfrm>
          <a:prstGeom prst="rect">
            <a:avLst/>
          </a:prstGeom>
          <a:noFill/>
        </p:spPr>
        <p:txBody>
          <a:bodyPr wrap="none" lIns="0" tIns="0" rIns="0" bIns="0" rtlCol="0">
            <a:spAutoFit/>
          </a:bodyPr>
          <a:lstStyle/>
          <a:p>
            <a:pPr algn="ctr"/>
            <a:r>
              <a:rPr lang="en-US" sz="2000" b="1" dirty="0">
                <a:latin typeface="Times New Roman" panose="02020603050405020304" pitchFamily="18" charset="0"/>
                <a:cs typeface="Times New Roman" panose="02020603050405020304" pitchFamily="18" charset="0"/>
              </a:rPr>
              <a:t>TRAINING AIR WING </a:t>
            </a:r>
            <a:r>
              <a:rPr lang="en-US" sz="2000" b="1" dirty="0" smtClean="0">
                <a:latin typeface="Times New Roman" panose="02020603050405020304" pitchFamily="18" charset="0"/>
                <a:cs typeface="Times New Roman" panose="02020603050405020304" pitchFamily="18" charset="0"/>
              </a:rPr>
              <a:t>FIVE</a:t>
            </a:r>
            <a:endParaRPr lang="en-US" sz="2000" b="1" dirty="0">
              <a:latin typeface="Times New Roman" panose="02020603050405020304" pitchFamily="18" charset="0"/>
              <a:cs typeface="Times New Roman" panose="02020603050405020304" pitchFamily="18" charset="0"/>
            </a:endParaRPr>
          </a:p>
        </p:txBody>
      </p:sp>
      <p:sp>
        <p:nvSpPr>
          <p:cNvPr id="242" name="TextBox 241"/>
          <p:cNvSpPr txBox="1"/>
          <p:nvPr/>
        </p:nvSpPr>
        <p:spPr>
          <a:xfrm>
            <a:off x="686372" y="1644447"/>
            <a:ext cx="3159519" cy="338554"/>
          </a:xfrm>
          <a:prstGeom prst="rect">
            <a:avLst/>
          </a:prstGeom>
          <a:noFill/>
        </p:spPr>
        <p:txBody>
          <a:bodyPr wrap="none" lIns="0" tIns="0" rIns="0" bIns="0" rtlCol="0">
            <a:spAutoFit/>
          </a:bodyPr>
          <a:lstStyle/>
          <a:p>
            <a:pPr algn="ctr"/>
            <a:r>
              <a:rPr lang="en-US" sz="1100" b="1" dirty="0"/>
              <a:t>STUDENT RADIO INSTRUMENT APPROACH &amp; </a:t>
            </a:r>
          </a:p>
          <a:p>
            <a:pPr algn="ctr"/>
            <a:r>
              <a:rPr lang="en-US" sz="1100" b="1" dirty="0"/>
              <a:t>DEPARTURE PLATES</a:t>
            </a:r>
          </a:p>
        </p:txBody>
      </p:sp>
      <p:sp>
        <p:nvSpPr>
          <p:cNvPr id="243" name="TextBox 242"/>
          <p:cNvSpPr txBox="1"/>
          <p:nvPr/>
        </p:nvSpPr>
        <p:spPr>
          <a:xfrm>
            <a:off x="1388487" y="4401795"/>
            <a:ext cx="1755289" cy="846386"/>
          </a:xfrm>
          <a:prstGeom prst="rect">
            <a:avLst/>
          </a:prstGeom>
          <a:noFill/>
        </p:spPr>
        <p:txBody>
          <a:bodyPr wrap="none" lIns="0" tIns="0" rIns="0" bIns="0" rtlCol="0">
            <a:spAutoFit/>
          </a:bodyPr>
          <a:lstStyle/>
          <a:p>
            <a:pPr algn="ctr"/>
            <a:r>
              <a:rPr lang="en-US" sz="1100" b="1" dirty="0"/>
              <a:t>FLIGHT SUPPORT</a:t>
            </a:r>
          </a:p>
          <a:p>
            <a:pPr algn="ctr"/>
            <a:endParaRPr lang="en-US" sz="1100" b="1" dirty="0"/>
          </a:p>
          <a:p>
            <a:pPr algn="ctr"/>
            <a:r>
              <a:rPr lang="en-US" sz="1100" b="1" dirty="0"/>
              <a:t>ADVANCED HELICOPTER</a:t>
            </a:r>
          </a:p>
          <a:p>
            <a:pPr algn="ctr"/>
            <a:endParaRPr lang="en-US" sz="1100" b="1" dirty="0"/>
          </a:p>
          <a:p>
            <a:pPr algn="ctr"/>
            <a:r>
              <a:rPr lang="en-US" sz="1100" b="1" dirty="0"/>
              <a:t>2019</a:t>
            </a:r>
          </a:p>
        </p:txBody>
      </p:sp>
      <p:sp>
        <p:nvSpPr>
          <p:cNvPr id="244" name="Rectangle 243"/>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90769" y="1289163"/>
            <a:ext cx="37357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457396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p:cNvSpPr txBox="1"/>
          <p:nvPr/>
        </p:nvSpPr>
        <p:spPr>
          <a:xfrm>
            <a:off x="6708854" y="6501932"/>
            <a:ext cx="240772"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9</a:t>
            </a:r>
          </a:p>
        </p:txBody>
      </p:sp>
      <p:grpSp>
        <p:nvGrpSpPr>
          <p:cNvPr id="4" name="Group 3"/>
          <p:cNvGrpSpPr/>
          <p:nvPr/>
        </p:nvGrpSpPr>
        <p:grpSpPr>
          <a:xfrm>
            <a:off x="4970548" y="4128264"/>
            <a:ext cx="148390" cy="307777"/>
            <a:chOff x="4970548" y="4023500"/>
            <a:chExt cx="148390" cy="307777"/>
          </a:xfrm>
        </p:grpSpPr>
        <p:sp>
          <p:nvSpPr>
            <p:cNvPr id="250" name="TextBox 249"/>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51" name="TextBox 250"/>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52" name="TextBox 251"/>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49" name="TextBox 248"/>
          <p:cNvSpPr txBox="1"/>
          <p:nvPr/>
        </p:nvSpPr>
        <p:spPr>
          <a:xfrm>
            <a:off x="4985323" y="4365898"/>
            <a:ext cx="115417" cy="61555"/>
          </a:xfrm>
          <a:prstGeom prst="rect">
            <a:avLst/>
          </a:prstGeom>
          <a:noFill/>
        </p:spPr>
        <p:txBody>
          <a:bodyPr wrap="none" lIns="0" tIns="0" rIns="0" bIns="0" rtlCol="0">
            <a:spAutoFit/>
          </a:bodyPr>
          <a:lstStyle/>
          <a:p>
            <a:pPr algn="ctr"/>
            <a:r>
              <a:rPr lang="en-US" sz="400" dirty="0"/>
              <a:t>1397</a:t>
            </a:r>
          </a:p>
        </p:txBody>
      </p:sp>
      <p:sp>
        <p:nvSpPr>
          <p:cNvPr id="2" name="TextBox 1"/>
          <p:cNvSpPr txBox="1"/>
          <p:nvPr/>
        </p:nvSpPr>
        <p:spPr>
          <a:xfrm>
            <a:off x="5893998" y="1728564"/>
            <a:ext cx="341440" cy="153888"/>
          </a:xfrm>
          <a:prstGeom prst="rect">
            <a:avLst/>
          </a:prstGeom>
          <a:noFill/>
        </p:spPr>
        <p:txBody>
          <a:bodyPr wrap="none" lIns="0" tIns="0" rIns="0" bIns="0" rtlCol="0">
            <a:spAutoFit/>
          </a:bodyPr>
          <a:lstStyle/>
          <a:p>
            <a:r>
              <a:rPr lang="en-US" sz="1000" dirty="0"/>
              <a:t> 5 NM</a:t>
            </a:r>
          </a:p>
        </p:txBody>
      </p:sp>
      <p:grpSp>
        <p:nvGrpSpPr>
          <p:cNvPr id="180" name="Group 179"/>
          <p:cNvGrpSpPr/>
          <p:nvPr/>
        </p:nvGrpSpPr>
        <p:grpSpPr>
          <a:xfrm>
            <a:off x="4836933" y="4271568"/>
            <a:ext cx="148390" cy="307777"/>
            <a:chOff x="4970548" y="4023500"/>
            <a:chExt cx="148390" cy="307777"/>
          </a:xfrm>
        </p:grpSpPr>
        <p:sp>
          <p:nvSpPr>
            <p:cNvPr id="181" name="TextBox 180"/>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185" name="TextBox 184"/>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187" name="TextBox 186"/>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191" name="TextBox 190"/>
          <p:cNvSpPr txBox="1"/>
          <p:nvPr/>
        </p:nvSpPr>
        <p:spPr>
          <a:xfrm>
            <a:off x="4852905" y="4509257"/>
            <a:ext cx="115417" cy="61555"/>
          </a:xfrm>
          <a:prstGeom prst="rect">
            <a:avLst/>
          </a:prstGeom>
          <a:noFill/>
        </p:spPr>
        <p:txBody>
          <a:bodyPr wrap="none" lIns="0" tIns="0" rIns="0" bIns="0" rtlCol="0">
            <a:spAutoFit/>
          </a:bodyPr>
          <a:lstStyle/>
          <a:p>
            <a:pPr algn="ctr"/>
            <a:r>
              <a:rPr lang="en-US" sz="400" dirty="0"/>
              <a:t>2047</a:t>
            </a:r>
          </a:p>
        </p:txBody>
      </p:sp>
      <p:grpSp>
        <p:nvGrpSpPr>
          <p:cNvPr id="193" name="Group 192"/>
          <p:cNvGrpSpPr/>
          <p:nvPr/>
        </p:nvGrpSpPr>
        <p:grpSpPr>
          <a:xfrm>
            <a:off x="5060982" y="4322359"/>
            <a:ext cx="148390" cy="307777"/>
            <a:chOff x="4970548" y="4023500"/>
            <a:chExt cx="148390" cy="307777"/>
          </a:xfrm>
        </p:grpSpPr>
        <p:sp>
          <p:nvSpPr>
            <p:cNvPr id="194" name="TextBox 193"/>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199" name="TextBox 198"/>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00" name="TextBox 199"/>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01" name="TextBox 200"/>
          <p:cNvSpPr txBox="1"/>
          <p:nvPr/>
        </p:nvSpPr>
        <p:spPr>
          <a:xfrm>
            <a:off x="5075757" y="4559993"/>
            <a:ext cx="115417" cy="61555"/>
          </a:xfrm>
          <a:prstGeom prst="rect">
            <a:avLst/>
          </a:prstGeom>
          <a:noFill/>
        </p:spPr>
        <p:txBody>
          <a:bodyPr wrap="none" lIns="0" tIns="0" rIns="0" bIns="0" rtlCol="0">
            <a:spAutoFit/>
          </a:bodyPr>
          <a:lstStyle/>
          <a:p>
            <a:pPr algn="ctr"/>
            <a:r>
              <a:rPr lang="en-US" sz="400" dirty="0"/>
              <a:t>2000</a:t>
            </a:r>
          </a:p>
        </p:txBody>
      </p:sp>
      <p:grpSp>
        <p:nvGrpSpPr>
          <p:cNvPr id="202" name="Group 201"/>
          <p:cNvGrpSpPr/>
          <p:nvPr/>
        </p:nvGrpSpPr>
        <p:grpSpPr>
          <a:xfrm>
            <a:off x="5273293" y="4412955"/>
            <a:ext cx="148390" cy="307777"/>
            <a:chOff x="4970548" y="4023500"/>
            <a:chExt cx="148390" cy="307777"/>
          </a:xfrm>
        </p:grpSpPr>
        <p:sp>
          <p:nvSpPr>
            <p:cNvPr id="203" name="TextBox 202"/>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04" name="TextBox 203"/>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05" name="TextBox 204"/>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09" name="TextBox 208"/>
          <p:cNvSpPr txBox="1"/>
          <p:nvPr/>
        </p:nvSpPr>
        <p:spPr>
          <a:xfrm>
            <a:off x="5288068" y="4650589"/>
            <a:ext cx="115417" cy="61555"/>
          </a:xfrm>
          <a:prstGeom prst="rect">
            <a:avLst/>
          </a:prstGeom>
          <a:noFill/>
        </p:spPr>
        <p:txBody>
          <a:bodyPr wrap="none" lIns="0" tIns="0" rIns="0" bIns="0" rtlCol="0">
            <a:spAutoFit/>
          </a:bodyPr>
          <a:lstStyle/>
          <a:p>
            <a:pPr algn="ctr"/>
            <a:r>
              <a:rPr lang="en-US" sz="400" dirty="0"/>
              <a:t>1637</a:t>
            </a:r>
          </a:p>
        </p:txBody>
      </p:sp>
      <p:grpSp>
        <p:nvGrpSpPr>
          <p:cNvPr id="6" name="Group 5"/>
          <p:cNvGrpSpPr/>
          <p:nvPr/>
        </p:nvGrpSpPr>
        <p:grpSpPr>
          <a:xfrm>
            <a:off x="7986343" y="3108571"/>
            <a:ext cx="116948" cy="307777"/>
            <a:chOff x="7839428" y="3108571"/>
            <a:chExt cx="116948" cy="307777"/>
          </a:xfrm>
        </p:grpSpPr>
        <p:sp>
          <p:nvSpPr>
            <p:cNvPr id="214" name="TextBox 213"/>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15" name="TextBox 214"/>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19" name="TextBox 218"/>
            <p:cNvSpPr txBox="1"/>
            <p:nvPr/>
          </p:nvSpPr>
          <p:spPr>
            <a:xfrm>
              <a:off x="7839428" y="3346205"/>
              <a:ext cx="115417" cy="61555"/>
            </a:xfrm>
            <a:prstGeom prst="rect">
              <a:avLst/>
            </a:prstGeom>
            <a:noFill/>
          </p:spPr>
          <p:txBody>
            <a:bodyPr wrap="none" lIns="0" tIns="0" rIns="0" bIns="0" rtlCol="0">
              <a:spAutoFit/>
            </a:bodyPr>
            <a:lstStyle/>
            <a:p>
              <a:pPr algn="ctr"/>
              <a:r>
                <a:rPr lang="en-US" sz="400" dirty="0"/>
                <a:t>1096</a:t>
              </a:r>
            </a:p>
          </p:txBody>
        </p:sp>
      </p:grpSp>
      <p:grpSp>
        <p:nvGrpSpPr>
          <p:cNvPr id="220" name="Group 219"/>
          <p:cNvGrpSpPr/>
          <p:nvPr/>
        </p:nvGrpSpPr>
        <p:grpSpPr>
          <a:xfrm>
            <a:off x="8266341" y="2371891"/>
            <a:ext cx="116948" cy="307777"/>
            <a:chOff x="7839428" y="3108571"/>
            <a:chExt cx="116948" cy="307777"/>
          </a:xfrm>
        </p:grpSpPr>
        <p:sp>
          <p:nvSpPr>
            <p:cNvPr id="222" name="TextBox 221"/>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23" name="TextBox 222"/>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24" name="TextBox 223"/>
            <p:cNvSpPr txBox="1"/>
            <p:nvPr/>
          </p:nvSpPr>
          <p:spPr>
            <a:xfrm>
              <a:off x="7839428" y="3346205"/>
              <a:ext cx="115417" cy="61555"/>
            </a:xfrm>
            <a:prstGeom prst="rect">
              <a:avLst/>
            </a:prstGeom>
            <a:noFill/>
          </p:spPr>
          <p:txBody>
            <a:bodyPr wrap="none" lIns="0" tIns="0" rIns="0" bIns="0" rtlCol="0">
              <a:spAutoFit/>
            </a:bodyPr>
            <a:lstStyle/>
            <a:p>
              <a:pPr algn="ctr"/>
              <a:r>
                <a:rPr lang="en-US" sz="400" dirty="0"/>
                <a:t>1549</a:t>
              </a:r>
            </a:p>
          </p:txBody>
        </p:sp>
      </p:grpSp>
      <p:sp>
        <p:nvSpPr>
          <p:cNvPr id="7" name="TextBox 6"/>
          <p:cNvSpPr txBox="1"/>
          <p:nvPr/>
        </p:nvSpPr>
        <p:spPr>
          <a:xfrm>
            <a:off x="4605900" y="6518548"/>
            <a:ext cx="1521570" cy="200055"/>
          </a:xfrm>
          <a:prstGeom prst="rect">
            <a:avLst/>
          </a:prstGeom>
          <a:noFill/>
        </p:spPr>
        <p:txBody>
          <a:bodyPr wrap="none" rtlCol="0">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111582" y="2105377"/>
            <a:ext cx="2350682" cy="20833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569138"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86589" y="6501987"/>
            <a:ext cx="211917" cy="215444"/>
          </a:xfrm>
          <a:prstGeom prst="rect">
            <a:avLst/>
          </a:prstGeom>
          <a:noFill/>
        </p:spPr>
        <p:txBody>
          <a:bodyPr wrap="non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I</a:t>
            </a:r>
          </a:p>
        </p:txBody>
      </p:sp>
      <p:pic>
        <p:nvPicPr>
          <p:cNvPr id="8" name="Picture 7"/>
          <p:cNvPicPr>
            <a:picLocks noChangeAspect="1"/>
          </p:cNvPicPr>
          <p:nvPr/>
        </p:nvPicPr>
        <p:blipFill>
          <a:blip r:embed="rId2"/>
          <a:stretch>
            <a:fillRect/>
          </a:stretch>
        </p:blipFill>
        <p:spPr>
          <a:xfrm>
            <a:off x="0" y="122477"/>
            <a:ext cx="4523836" cy="6626970"/>
          </a:xfrm>
          <a:prstGeom prst="rect">
            <a:avLst/>
          </a:prstGeom>
        </p:spPr>
      </p:pic>
      <p:sp>
        <p:nvSpPr>
          <p:cNvPr id="2" name="TextBox 1"/>
          <p:cNvSpPr txBox="1"/>
          <p:nvPr/>
        </p:nvSpPr>
        <p:spPr>
          <a:xfrm>
            <a:off x="5189581" y="2380890"/>
            <a:ext cx="3194016"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THIS PAGE LEFT INTENTIONALLY BLANK</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4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38"/>
          <p:cNvSpPr txBox="1">
            <a:spLocks noChangeArrowheads="1"/>
          </p:cNvSpPr>
          <p:nvPr/>
        </p:nvSpPr>
        <p:spPr bwMode="auto">
          <a:xfrm>
            <a:off x="6877214" y="5821579"/>
            <a:ext cx="275427"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4.9 NM</a:t>
            </a:r>
          </a:p>
        </p:txBody>
      </p:sp>
      <p:sp>
        <p:nvSpPr>
          <p:cNvPr id="61" name="Oval 60"/>
          <p:cNvSpPr/>
          <p:nvPr/>
        </p:nvSpPr>
        <p:spPr>
          <a:xfrm>
            <a:off x="4893309" y="1360381"/>
            <a:ext cx="3176272" cy="300062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Rectangle 131"/>
          <p:cNvSpPr/>
          <p:nvPr/>
        </p:nvSpPr>
        <p:spPr>
          <a:xfrm>
            <a:off x="4689128" y="1392143"/>
            <a:ext cx="4195459" cy="3284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sp>
        <p:nvSpPr>
          <p:cNvPr id="13314" name="TextBox 98"/>
          <p:cNvSpPr txBox="1">
            <a:spLocks noChangeArrowheads="1"/>
          </p:cNvSpPr>
          <p:nvPr/>
        </p:nvSpPr>
        <p:spPr bwMode="auto">
          <a:xfrm>
            <a:off x="7939279" y="326670"/>
            <a:ext cx="942566"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TACAN-A</a:t>
            </a:r>
          </a:p>
          <a:p>
            <a:pPr algn="r"/>
            <a:r>
              <a:rPr lang="en-US" sz="1000" dirty="0">
                <a:latin typeface="Calibri" pitchFamily="34" charset="0"/>
              </a:rPr>
              <a:t>NAVIE OLF (KNVE)</a:t>
            </a:r>
          </a:p>
        </p:txBody>
      </p:sp>
      <p:sp>
        <p:nvSpPr>
          <p:cNvPr id="13316" name="TextBox 106"/>
          <p:cNvSpPr txBox="1">
            <a:spLocks noChangeArrowheads="1"/>
          </p:cNvSpPr>
          <p:nvPr/>
        </p:nvSpPr>
        <p:spPr bwMode="auto">
          <a:xfrm>
            <a:off x="4688521" y="198432"/>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CANTONMENT, FLORIDA</a:t>
            </a:r>
          </a:p>
        </p:txBody>
      </p:sp>
      <p:sp>
        <p:nvSpPr>
          <p:cNvPr id="13317" name="TextBox 76"/>
          <p:cNvSpPr txBox="1">
            <a:spLocks noChangeArrowheads="1"/>
          </p:cNvSpPr>
          <p:nvPr/>
        </p:nvSpPr>
        <p:spPr bwMode="auto">
          <a:xfrm>
            <a:off x="4702801" y="365932"/>
            <a:ext cx="661988"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TACAN NBJ</a:t>
            </a:r>
          </a:p>
          <a:p>
            <a:pPr algn="ctr"/>
            <a:r>
              <a:rPr lang="en-US" sz="1000" dirty="0">
                <a:latin typeface="Calibri" pitchFamily="34" charset="0"/>
              </a:rPr>
              <a:t>Chan</a:t>
            </a:r>
            <a:r>
              <a:rPr lang="en-US" sz="1000" b="1" dirty="0">
                <a:latin typeface="Calibri" pitchFamily="34" charset="0"/>
              </a:rPr>
              <a:t> 60 </a:t>
            </a:r>
          </a:p>
        </p:txBody>
      </p:sp>
      <p:sp>
        <p:nvSpPr>
          <p:cNvPr id="13318" name="TextBox 79"/>
          <p:cNvSpPr txBox="1">
            <a:spLocks noChangeArrowheads="1"/>
          </p:cNvSpPr>
          <p:nvPr/>
        </p:nvSpPr>
        <p:spPr bwMode="auto">
          <a:xfrm>
            <a:off x="5386235" y="365932"/>
            <a:ext cx="561975"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123° </a:t>
            </a:r>
          </a:p>
        </p:txBody>
      </p:sp>
      <p:sp>
        <p:nvSpPr>
          <p:cNvPr id="83" name="TextBox 82"/>
          <p:cNvSpPr txBox="1"/>
          <p:nvPr/>
        </p:nvSpPr>
        <p:spPr>
          <a:xfrm>
            <a:off x="6002981" y="369779"/>
            <a:ext cx="751151"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N/A</a:t>
            </a:r>
          </a:p>
          <a:p>
            <a:pPr fontAlgn="auto">
              <a:spcBef>
                <a:spcPts val="0"/>
              </a:spcBef>
              <a:spcAft>
                <a:spcPts val="0"/>
              </a:spcAft>
              <a:defRPr/>
            </a:pPr>
            <a:r>
              <a:rPr lang="en-US" sz="650" dirty="0">
                <a:latin typeface="+mn-lt"/>
                <a:cs typeface="+mn-cs"/>
              </a:rPr>
              <a:t>THRE                    </a:t>
            </a:r>
            <a:r>
              <a:rPr lang="en-US" sz="650" b="1" dirty="0">
                <a:latin typeface="+mn-lt"/>
                <a:cs typeface="+mn-cs"/>
              </a:rPr>
              <a:t>N/A</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150</a:t>
            </a:r>
            <a:endParaRPr lang="en-US" sz="650" dirty="0">
              <a:latin typeface="+mn-lt"/>
              <a:cs typeface="+mn-cs"/>
            </a:endParaRPr>
          </a:p>
        </p:txBody>
      </p:sp>
      <p:sp>
        <p:nvSpPr>
          <p:cNvPr id="13320" name="TextBox 83"/>
          <p:cNvSpPr txBox="1">
            <a:spLocks noChangeArrowheads="1"/>
          </p:cNvSpPr>
          <p:nvPr/>
        </p:nvSpPr>
        <p:spPr bwMode="auto">
          <a:xfrm>
            <a:off x="4890928" y="699186"/>
            <a:ext cx="2111440" cy="692497"/>
          </a:xfrm>
          <a:prstGeom prst="rect">
            <a:avLst/>
          </a:prstGeom>
          <a:solidFill>
            <a:schemeClr val="bg1"/>
          </a:solidFill>
          <a:ln w="6350">
            <a:noFill/>
            <a:miter lim="800000"/>
            <a:headEnd/>
            <a:tailEnd/>
          </a:ln>
        </p:spPr>
        <p:txBody>
          <a:bodyPr wrap="square" lIns="0" tIns="0" rIns="0" bIns="0">
            <a:spAutoFit/>
          </a:bodyPr>
          <a:lstStyle/>
          <a:p>
            <a:r>
              <a:rPr lang="en-US" sz="750" dirty="0">
                <a:latin typeface="Calibri" pitchFamily="34" charset="0"/>
              </a:rPr>
              <a:t>Caution: Utilize caution for traffic at 1000’ to 2200’ at NAVIE on the NAVIE Departure.</a:t>
            </a:r>
          </a:p>
          <a:p>
            <a:r>
              <a:rPr lang="en-US" sz="750" dirty="0">
                <a:latin typeface="Calibri" pitchFamily="34" charset="0"/>
              </a:rPr>
              <a:t>Aircraft are granted an exemption from AIM 1-1-19, f(1)b for this approach only and may simulate NBJ by manually entering N 30°43.37’ W 87°32.62’. If flown with GPS, then RNP is 1.0NM, 0.3NM on final. </a:t>
            </a:r>
          </a:p>
        </p:txBody>
      </p:sp>
      <p:sp>
        <p:nvSpPr>
          <p:cNvPr id="13321" name="TextBox 84"/>
          <p:cNvSpPr txBox="1">
            <a:spLocks noChangeArrowheads="1"/>
          </p:cNvSpPr>
          <p:nvPr/>
        </p:nvSpPr>
        <p:spPr bwMode="auto">
          <a:xfrm>
            <a:off x="7094922" y="926864"/>
            <a:ext cx="1778301" cy="24622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MISSED APPROACH: Climbing right turn to 2000 direct EAGLE and hold.</a:t>
            </a:r>
          </a:p>
        </p:txBody>
      </p:sp>
      <p:cxnSp>
        <p:nvCxnSpPr>
          <p:cNvPr id="94" name="Straight Connector 93"/>
          <p:cNvCxnSpPr/>
          <p:nvPr/>
        </p:nvCxnSpPr>
        <p:spPr>
          <a:xfrm>
            <a:off x="4689128" y="5957913"/>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688521" y="6121045"/>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325" name="TextBox 98"/>
          <p:cNvSpPr txBox="1">
            <a:spLocks noChangeArrowheads="1"/>
          </p:cNvSpPr>
          <p:nvPr/>
        </p:nvSpPr>
        <p:spPr bwMode="auto">
          <a:xfrm>
            <a:off x="4730122" y="5980650"/>
            <a:ext cx="456709" cy="127873"/>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CATEGORY</a:t>
            </a:r>
          </a:p>
        </p:txBody>
      </p:sp>
      <p:sp>
        <p:nvSpPr>
          <p:cNvPr id="13326" name="TextBox 100"/>
          <p:cNvSpPr txBox="1">
            <a:spLocks noChangeArrowheads="1"/>
          </p:cNvSpPr>
          <p:nvPr/>
        </p:nvSpPr>
        <p:spPr bwMode="auto">
          <a:xfrm>
            <a:off x="4730122" y="6171399"/>
            <a:ext cx="411228"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CIRCLING</a:t>
            </a:r>
          </a:p>
        </p:txBody>
      </p:sp>
      <p:cxnSp>
        <p:nvCxnSpPr>
          <p:cNvPr id="104" name="Straight Connector 103"/>
          <p:cNvCxnSpPr/>
          <p:nvPr/>
        </p:nvCxnSpPr>
        <p:spPr>
          <a:xfrm>
            <a:off x="5205153" y="5957913"/>
            <a:ext cx="0" cy="3911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328" name="TextBox 110"/>
          <p:cNvSpPr txBox="1">
            <a:spLocks noChangeArrowheads="1"/>
          </p:cNvSpPr>
          <p:nvPr/>
        </p:nvSpPr>
        <p:spPr bwMode="auto">
          <a:xfrm>
            <a:off x="5496900" y="5976267"/>
            <a:ext cx="95699"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A</a:t>
            </a:r>
          </a:p>
        </p:txBody>
      </p:sp>
      <p:sp>
        <p:nvSpPr>
          <p:cNvPr id="13329" name="TextBox 111"/>
          <p:cNvSpPr txBox="1">
            <a:spLocks noChangeArrowheads="1"/>
          </p:cNvSpPr>
          <p:nvPr/>
        </p:nvSpPr>
        <p:spPr bwMode="auto">
          <a:xfrm>
            <a:off x="6170787" y="5976267"/>
            <a:ext cx="56106" cy="123111"/>
          </a:xfrm>
          <a:prstGeom prst="rect">
            <a:avLst/>
          </a:prstGeom>
          <a:noFill/>
          <a:ln w="9525">
            <a:noFill/>
            <a:miter lim="800000"/>
            <a:headEnd/>
            <a:tailEnd/>
          </a:ln>
        </p:spPr>
        <p:txBody>
          <a:bodyPr wrap="none" lIns="0" tIns="0" rIns="0" bIns="0">
            <a:spAutoFit/>
          </a:bodyPr>
          <a:lstStyle/>
          <a:p>
            <a:r>
              <a:rPr lang="en-US" sz="800">
                <a:latin typeface="Calibri" pitchFamily="34" charset="0"/>
              </a:rPr>
              <a:t>B</a:t>
            </a:r>
          </a:p>
        </p:txBody>
      </p:sp>
      <p:sp>
        <p:nvSpPr>
          <p:cNvPr id="13330" name="TextBox 112"/>
          <p:cNvSpPr txBox="1">
            <a:spLocks noChangeArrowheads="1"/>
          </p:cNvSpPr>
          <p:nvPr/>
        </p:nvSpPr>
        <p:spPr bwMode="auto">
          <a:xfrm>
            <a:off x="6795205" y="5976267"/>
            <a:ext cx="54502" cy="123111"/>
          </a:xfrm>
          <a:prstGeom prst="rect">
            <a:avLst/>
          </a:prstGeom>
          <a:noFill/>
          <a:ln w="9525">
            <a:noFill/>
            <a:miter lim="800000"/>
            <a:headEnd/>
            <a:tailEnd/>
          </a:ln>
        </p:spPr>
        <p:txBody>
          <a:bodyPr wrap="none" lIns="0" tIns="0" rIns="0" bIns="0">
            <a:spAutoFit/>
          </a:bodyPr>
          <a:lstStyle/>
          <a:p>
            <a:r>
              <a:rPr lang="en-US" sz="800">
                <a:latin typeface="Calibri" pitchFamily="34" charset="0"/>
              </a:rPr>
              <a:t>C</a:t>
            </a:r>
          </a:p>
        </p:txBody>
      </p:sp>
      <p:sp>
        <p:nvSpPr>
          <p:cNvPr id="13331" name="TextBox 113"/>
          <p:cNvSpPr txBox="1">
            <a:spLocks noChangeArrowheads="1"/>
          </p:cNvSpPr>
          <p:nvPr/>
        </p:nvSpPr>
        <p:spPr bwMode="auto">
          <a:xfrm>
            <a:off x="7451893" y="5976267"/>
            <a:ext cx="62518" cy="123111"/>
          </a:xfrm>
          <a:prstGeom prst="rect">
            <a:avLst/>
          </a:prstGeom>
          <a:noFill/>
          <a:ln w="9525">
            <a:noFill/>
            <a:miter lim="800000"/>
            <a:headEnd/>
            <a:tailEnd/>
          </a:ln>
        </p:spPr>
        <p:txBody>
          <a:bodyPr wrap="none" lIns="0" tIns="0" rIns="0" bIns="0">
            <a:spAutoFit/>
          </a:bodyPr>
          <a:lstStyle/>
          <a:p>
            <a:r>
              <a:rPr lang="en-US" sz="800">
                <a:latin typeface="Calibri" pitchFamily="34" charset="0"/>
              </a:rPr>
              <a:t>D</a:t>
            </a:r>
          </a:p>
        </p:txBody>
      </p:sp>
      <p:cxnSp>
        <p:nvCxnSpPr>
          <p:cNvPr id="117" name="Straight Connector 116"/>
          <p:cNvCxnSpPr/>
          <p:nvPr/>
        </p:nvCxnSpPr>
        <p:spPr>
          <a:xfrm>
            <a:off x="5857045" y="5957913"/>
            <a:ext cx="0" cy="1631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160829" y="5957913"/>
            <a:ext cx="0" cy="1631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508937" y="5957913"/>
            <a:ext cx="0" cy="1631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205154" y="6162537"/>
            <a:ext cx="2503998" cy="153888"/>
          </a:xfrm>
          <a:prstGeom prst="rect">
            <a:avLst/>
          </a:prstGeom>
          <a:noFill/>
          <a:ln>
            <a:noFill/>
          </a:ln>
        </p:spPr>
        <p:txBody>
          <a:bodyPr wrap="square" lIns="0" tIns="0" rIns="0" bIns="0" anchor="ctr">
            <a:spAutoFit/>
          </a:bodyPr>
          <a:lstStyle/>
          <a:p>
            <a:pPr fontAlgn="auto">
              <a:spcBef>
                <a:spcPts val="0"/>
              </a:spcBef>
              <a:spcAft>
                <a:spcPts val="0"/>
              </a:spcAft>
              <a:defRPr/>
            </a:pPr>
            <a:r>
              <a:rPr lang="en-US" sz="900" dirty="0">
                <a:latin typeface="+mn-lt"/>
                <a:cs typeface="+mn-cs"/>
              </a:rPr>
              <a:t>    </a:t>
            </a:r>
            <a:r>
              <a:rPr lang="en-US" sz="1000" dirty="0">
                <a:latin typeface="+mn-lt"/>
                <a:cs typeface="+mn-cs"/>
              </a:rPr>
              <a:t>1200-1  </a:t>
            </a:r>
            <a:r>
              <a:rPr lang="en-US" sz="900" dirty="0">
                <a:latin typeface="+mn-lt"/>
                <a:cs typeface="+mn-cs"/>
              </a:rPr>
              <a:t>  </a:t>
            </a:r>
            <a:r>
              <a:rPr lang="en-US" sz="800" dirty="0">
                <a:latin typeface="+mn-lt"/>
                <a:cs typeface="+mn-cs"/>
              </a:rPr>
              <a:t>                               1050                            (1100-1)</a:t>
            </a:r>
          </a:p>
        </p:txBody>
      </p:sp>
      <p:sp>
        <p:nvSpPr>
          <p:cNvPr id="112" name="Rectangle 111"/>
          <p:cNvSpPr/>
          <p:nvPr/>
        </p:nvSpPr>
        <p:spPr>
          <a:xfrm>
            <a:off x="4688522" y="349939"/>
            <a:ext cx="2057399" cy="3444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cxnSp>
        <p:nvCxnSpPr>
          <p:cNvPr id="114" name="Straight Connector 113"/>
          <p:cNvCxnSpPr/>
          <p:nvPr/>
        </p:nvCxnSpPr>
        <p:spPr>
          <a:xfrm>
            <a:off x="5374312" y="352320"/>
            <a:ext cx="0" cy="3444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960109" y="352320"/>
            <a:ext cx="2382" cy="3508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344" name="TextBox 143"/>
          <p:cNvSpPr txBox="1">
            <a:spLocks noChangeArrowheads="1"/>
          </p:cNvSpPr>
          <p:nvPr/>
        </p:nvSpPr>
        <p:spPr bwMode="auto">
          <a:xfrm>
            <a:off x="4907827" y="1412823"/>
            <a:ext cx="838200" cy="307777"/>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KPNS ATIS</a:t>
            </a:r>
            <a:endParaRPr lang="en-US" sz="1000" b="1" dirty="0">
              <a:latin typeface="Calibri" pitchFamily="34" charset="0"/>
            </a:endParaRPr>
          </a:p>
          <a:p>
            <a:pPr algn="ctr"/>
            <a:r>
              <a:rPr lang="en-US" sz="1000" b="1" dirty="0">
                <a:latin typeface="Calibri" pitchFamily="34" charset="0"/>
              </a:rPr>
              <a:t>121.25</a:t>
            </a:r>
            <a:endParaRPr lang="en-US" sz="1000" dirty="0">
              <a:latin typeface="Calibri" pitchFamily="34" charset="0"/>
            </a:endParaRPr>
          </a:p>
        </p:txBody>
      </p:sp>
      <p:sp>
        <p:nvSpPr>
          <p:cNvPr id="13345" name="TextBox 144"/>
          <p:cNvSpPr txBox="1">
            <a:spLocks noChangeArrowheads="1"/>
          </p:cNvSpPr>
          <p:nvPr/>
        </p:nvSpPr>
        <p:spPr bwMode="auto">
          <a:xfrm>
            <a:off x="6060121" y="1412823"/>
            <a:ext cx="1371600" cy="307777"/>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PENSACOLA APP CON</a:t>
            </a:r>
          </a:p>
          <a:p>
            <a:pPr algn="ctr"/>
            <a:r>
              <a:rPr lang="en-US" sz="1000" b="1" dirty="0">
                <a:latin typeface="Calibri" pitchFamily="34" charset="0"/>
              </a:rPr>
              <a:t>118.6     351.825</a:t>
            </a:r>
          </a:p>
        </p:txBody>
      </p:sp>
      <p:sp>
        <p:nvSpPr>
          <p:cNvPr id="13346" name="TextBox 147"/>
          <p:cNvSpPr txBox="1">
            <a:spLocks noChangeArrowheads="1"/>
          </p:cNvSpPr>
          <p:nvPr/>
        </p:nvSpPr>
        <p:spPr bwMode="auto">
          <a:xfrm>
            <a:off x="7617017" y="1412823"/>
            <a:ext cx="1245953"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WESTERN COMMON</a:t>
            </a:r>
          </a:p>
          <a:p>
            <a:pPr algn="ctr"/>
            <a:r>
              <a:rPr lang="en-US" sz="1000" b="1" dirty="0">
                <a:latin typeface="Calibri" pitchFamily="34" charset="0"/>
              </a:rPr>
              <a:t>311.4</a:t>
            </a:r>
            <a:r>
              <a:rPr lang="en-US" sz="1000" dirty="0">
                <a:latin typeface="Calibri" pitchFamily="34" charset="0"/>
              </a:rPr>
              <a:t> / CH 19</a:t>
            </a:r>
            <a:endParaRPr lang="en-US" sz="1000" b="1" dirty="0">
              <a:latin typeface="Calibri" pitchFamily="34" charset="0"/>
            </a:endParaRPr>
          </a:p>
        </p:txBody>
      </p:sp>
      <p:cxnSp>
        <p:nvCxnSpPr>
          <p:cNvPr id="171" name="Straight Connector 170"/>
          <p:cNvCxnSpPr/>
          <p:nvPr/>
        </p:nvCxnSpPr>
        <p:spPr>
          <a:xfrm>
            <a:off x="7582326" y="1392143"/>
            <a:ext cx="0" cy="3284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686031" y="4571209"/>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919686" y="1391683"/>
            <a:ext cx="0" cy="3289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351" name="TextBox 106"/>
          <p:cNvSpPr txBox="1">
            <a:spLocks noChangeArrowheads="1"/>
          </p:cNvSpPr>
          <p:nvPr/>
        </p:nvSpPr>
        <p:spPr bwMode="auto">
          <a:xfrm>
            <a:off x="4695256" y="6354657"/>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CANTONMENT, FLORIDA</a:t>
            </a:r>
          </a:p>
        </p:txBody>
      </p:sp>
      <p:sp>
        <p:nvSpPr>
          <p:cNvPr id="13352" name="TextBox 98"/>
          <p:cNvSpPr txBox="1">
            <a:spLocks noChangeArrowheads="1"/>
          </p:cNvSpPr>
          <p:nvPr/>
        </p:nvSpPr>
        <p:spPr bwMode="auto">
          <a:xfrm>
            <a:off x="7965441" y="6349895"/>
            <a:ext cx="942566"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NAVIE OLF (KNVE)</a:t>
            </a:r>
          </a:p>
          <a:p>
            <a:pPr algn="r"/>
            <a:r>
              <a:rPr lang="en-US" sz="1400" dirty="0">
                <a:latin typeface="Calibri" pitchFamily="34" charset="0"/>
              </a:rPr>
              <a:t>TACAN-A</a:t>
            </a:r>
            <a:endParaRPr lang="en-US" sz="1000" dirty="0">
              <a:latin typeface="Calibri" pitchFamily="34" charset="0"/>
            </a:endParaRPr>
          </a:p>
        </p:txBody>
      </p:sp>
      <p:cxnSp>
        <p:nvCxnSpPr>
          <p:cNvPr id="50" name="Straight Connector 49"/>
          <p:cNvCxnSpPr/>
          <p:nvPr/>
        </p:nvCxnSpPr>
        <p:spPr>
          <a:xfrm>
            <a:off x="7004749" y="695535"/>
            <a:ext cx="0" cy="6961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357" name="TextBox 165"/>
          <p:cNvSpPr txBox="1">
            <a:spLocks noChangeArrowheads="1"/>
          </p:cNvSpPr>
          <p:nvPr/>
        </p:nvSpPr>
        <p:spPr bwMode="auto">
          <a:xfrm rot="16200000" flipH="1">
            <a:off x="6918421" y="3345596"/>
            <a:ext cx="4038601"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sp>
        <p:nvSpPr>
          <p:cNvPr id="13358" name="TextBox 165"/>
          <p:cNvSpPr txBox="1">
            <a:spLocks noChangeArrowheads="1"/>
          </p:cNvSpPr>
          <p:nvPr/>
        </p:nvSpPr>
        <p:spPr bwMode="auto">
          <a:xfrm rot="5400000" flipH="1">
            <a:off x="2615795" y="3302738"/>
            <a:ext cx="4038601" cy="153888"/>
          </a:xfrm>
          <a:prstGeom prst="rect">
            <a:avLst/>
          </a:prstGeom>
          <a:noFill/>
          <a:ln w="9525">
            <a:noFill/>
            <a:miter lim="800000"/>
            <a:headEnd/>
            <a:tailEnd/>
          </a:ln>
        </p:spPr>
        <p:txBody>
          <a:bodyPr lIns="0" tIns="0" rIns="0" bIns="0">
            <a:spAutoFit/>
          </a:bodyPr>
          <a:lstStyle/>
          <a:p>
            <a:pPr algn="ctr"/>
            <a:r>
              <a:rPr lang="en-US" sz="1000" dirty="0">
                <a:latin typeface="Calibri" pitchFamily="34" charset="0"/>
              </a:rPr>
              <a:t>***FOR TRAINING ONLY -- VFR ONLY***</a:t>
            </a:r>
          </a:p>
        </p:txBody>
      </p:sp>
      <p:grpSp>
        <p:nvGrpSpPr>
          <p:cNvPr id="8" name="Group 7"/>
          <p:cNvGrpSpPr/>
          <p:nvPr/>
        </p:nvGrpSpPr>
        <p:grpSpPr>
          <a:xfrm>
            <a:off x="4709697" y="719408"/>
            <a:ext cx="137160" cy="151157"/>
            <a:chOff x="278762" y="836981"/>
            <a:chExt cx="137160" cy="151157"/>
          </a:xfrm>
        </p:grpSpPr>
        <p:sp>
          <p:nvSpPr>
            <p:cNvPr id="55" name="Flowchart: Extract 54"/>
            <p:cNvSpPr/>
            <p:nvPr/>
          </p:nvSpPr>
          <p:spPr>
            <a:xfrm rot="10800000">
              <a:off x="278762" y="850978"/>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6" name="TextBox 55"/>
            <p:cNvSpPr txBox="1"/>
            <p:nvPr/>
          </p:nvSpPr>
          <p:spPr>
            <a:xfrm>
              <a:off x="328054" y="836981"/>
              <a:ext cx="57708" cy="138499"/>
            </a:xfrm>
            <a:prstGeom prst="rect">
              <a:avLst/>
            </a:prstGeom>
            <a:noFill/>
          </p:spPr>
          <p:txBody>
            <a:bodyPr wrap="none" lIns="0" tIns="0" rIns="0" bIns="0" rtlCol="0">
              <a:spAutoFit/>
            </a:bodyPr>
            <a:lstStyle/>
            <a:p>
              <a:r>
                <a:rPr lang="en-US" sz="900" b="1" dirty="0">
                  <a:solidFill>
                    <a:schemeClr val="bg1"/>
                  </a:solidFill>
                  <a:latin typeface="+mn-lt"/>
                </a:rPr>
                <a:t>T</a:t>
              </a:r>
            </a:p>
          </p:txBody>
        </p:sp>
      </p:grpSp>
      <p:sp>
        <p:nvSpPr>
          <p:cNvPr id="62" name="TextBox 257"/>
          <p:cNvSpPr txBox="1">
            <a:spLocks noChangeArrowheads="1"/>
          </p:cNvSpPr>
          <p:nvPr/>
        </p:nvSpPr>
        <p:spPr bwMode="auto">
          <a:xfrm rot="2909111">
            <a:off x="5075857" y="3714643"/>
            <a:ext cx="540165" cy="215444"/>
          </a:xfrm>
          <a:prstGeom prst="rect">
            <a:avLst/>
          </a:prstGeom>
          <a:noFill/>
          <a:ln w="9525">
            <a:noFill/>
            <a:miter lim="800000"/>
            <a:headEnd/>
            <a:tailEnd/>
          </a:ln>
        </p:spPr>
        <p:txBody>
          <a:bodyPr wrap="square">
            <a:spAutoFit/>
          </a:bodyPr>
          <a:lstStyle/>
          <a:p>
            <a:r>
              <a:rPr lang="en-US" sz="800" dirty="0">
                <a:latin typeface="Calibri" pitchFamily="34" charset="0"/>
              </a:rPr>
              <a:t>10 NM</a:t>
            </a:r>
          </a:p>
        </p:txBody>
      </p:sp>
      <p:sp>
        <p:nvSpPr>
          <p:cNvPr id="66" name="TextBox 65"/>
          <p:cNvSpPr txBox="1"/>
          <p:nvPr/>
        </p:nvSpPr>
        <p:spPr>
          <a:xfrm>
            <a:off x="6578254" y="2007826"/>
            <a:ext cx="1046665" cy="523220"/>
          </a:xfrm>
          <a:prstGeom prst="rect">
            <a:avLst/>
          </a:prstGeom>
          <a:noFill/>
        </p:spPr>
        <p:txBody>
          <a:bodyPr wrap="square" lIns="0" tIns="0" rIns="0" bIns="0" rtlCol="0">
            <a:spAutoFit/>
          </a:bodyPr>
          <a:lstStyle/>
          <a:p>
            <a:pPr algn="ctr"/>
            <a:r>
              <a:rPr lang="en-US" sz="850" dirty="0">
                <a:latin typeface="Calibri" pitchFamily="34" charset="0"/>
              </a:rPr>
              <a:t>GATESWOOD</a:t>
            </a:r>
          </a:p>
          <a:p>
            <a:r>
              <a:rPr lang="en-US" sz="850" dirty="0">
                <a:latin typeface="Calibri" pitchFamily="34" charset="0"/>
              </a:rPr>
              <a:t>CHAN 60 NBJ</a:t>
            </a:r>
          </a:p>
          <a:p>
            <a:pPr algn="ctr"/>
            <a:r>
              <a:rPr lang="en-US" sz="850" dirty="0">
                <a:latin typeface="Calibri" pitchFamily="34" charset="0"/>
              </a:rPr>
              <a:t> N 30°43.37’ </a:t>
            </a:r>
          </a:p>
          <a:p>
            <a:pPr algn="ctr"/>
            <a:r>
              <a:rPr lang="en-US" sz="850" dirty="0">
                <a:latin typeface="Calibri" pitchFamily="34" charset="0"/>
              </a:rPr>
              <a:t>W 87°32.62’</a:t>
            </a:r>
            <a:endParaRPr lang="en-US" sz="850" dirty="0"/>
          </a:p>
        </p:txBody>
      </p:sp>
      <p:grpSp>
        <p:nvGrpSpPr>
          <p:cNvPr id="67" name="Group 108"/>
          <p:cNvGrpSpPr>
            <a:grpSpLocks/>
          </p:cNvGrpSpPr>
          <p:nvPr/>
        </p:nvGrpSpPr>
        <p:grpSpPr bwMode="auto">
          <a:xfrm>
            <a:off x="7177291" y="2150453"/>
            <a:ext cx="351560" cy="114221"/>
            <a:chOff x="3786555" y="1411381"/>
            <a:chExt cx="428406" cy="109174"/>
          </a:xfrm>
        </p:grpSpPr>
        <p:cxnSp>
          <p:nvCxnSpPr>
            <p:cNvPr id="68" name="Straight Connector 67"/>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947846"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70" name="Straight Connector 69"/>
            <p:cNvCxnSpPr/>
            <p:nvPr/>
          </p:nvCxnSpPr>
          <p:spPr>
            <a:xfrm>
              <a:off x="3786560" y="1463491"/>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964610"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786555" y="1504763"/>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73" name="Straight Connector 72"/>
            <p:cNvCxnSpPr/>
            <p:nvPr/>
          </p:nvCxnSpPr>
          <p:spPr>
            <a:xfrm>
              <a:off x="3830285"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949552" y="1455595"/>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75" name="Oval 74"/>
            <p:cNvSpPr/>
            <p:nvPr/>
          </p:nvSpPr>
          <p:spPr>
            <a:xfrm>
              <a:off x="4020360"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76" name="Oval 75"/>
            <p:cNvSpPr/>
            <p:nvPr/>
          </p:nvSpPr>
          <p:spPr>
            <a:xfrm>
              <a:off x="4091171"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77" name="Straight Connector 76"/>
            <p:cNvCxnSpPr/>
            <p:nvPr/>
          </p:nvCxnSpPr>
          <p:spPr>
            <a:xfrm>
              <a:off x="4098935" y="1512659"/>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ounded Rectangle 12"/>
          <p:cNvSpPr/>
          <p:nvPr/>
        </p:nvSpPr>
        <p:spPr>
          <a:xfrm>
            <a:off x="6562563" y="1981780"/>
            <a:ext cx="1009845" cy="53274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708036" y="2200238"/>
            <a:ext cx="2612685" cy="1819298"/>
          </a:xfrm>
          <a:prstGeom prst="line">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36647" y="2495107"/>
            <a:ext cx="157433" cy="115383"/>
          </a:xfrm>
          <a:prstGeom prst="line">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548277" y="2782782"/>
            <a:ext cx="615575" cy="427031"/>
          </a:xfrm>
          <a:prstGeom prst="line">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0" name="TextBox 38"/>
          <p:cNvSpPr txBox="1">
            <a:spLocks noChangeArrowheads="1"/>
          </p:cNvSpPr>
          <p:nvPr/>
        </p:nvSpPr>
        <p:spPr bwMode="auto">
          <a:xfrm rot="2054588">
            <a:off x="5931776" y="2361723"/>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123ᵒ</a:t>
            </a:r>
          </a:p>
        </p:txBody>
      </p:sp>
      <p:sp>
        <p:nvSpPr>
          <p:cNvPr id="183" name="TextBox 38"/>
          <p:cNvSpPr txBox="1">
            <a:spLocks noChangeArrowheads="1"/>
          </p:cNvSpPr>
          <p:nvPr/>
        </p:nvSpPr>
        <p:spPr bwMode="auto">
          <a:xfrm rot="21060000">
            <a:off x="5271653" y="2247681"/>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258ᵒ</a:t>
            </a:r>
          </a:p>
        </p:txBody>
      </p:sp>
      <p:sp>
        <p:nvSpPr>
          <p:cNvPr id="64" name="Freeform 63"/>
          <p:cNvSpPr/>
          <p:nvPr/>
        </p:nvSpPr>
        <p:spPr>
          <a:xfrm>
            <a:off x="6379051" y="2653527"/>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Arrow Connector 39"/>
          <p:cNvCxnSpPr/>
          <p:nvPr/>
        </p:nvCxnSpPr>
        <p:spPr>
          <a:xfrm flipH="1" flipV="1">
            <a:off x="5295740" y="1913626"/>
            <a:ext cx="652470" cy="452904"/>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0" name="TextBox 84"/>
          <p:cNvSpPr txBox="1">
            <a:spLocks noChangeArrowheads="1"/>
          </p:cNvSpPr>
          <p:nvPr/>
        </p:nvSpPr>
        <p:spPr bwMode="auto">
          <a:xfrm>
            <a:off x="6408701" y="3450693"/>
            <a:ext cx="266098" cy="24622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EAGLE</a:t>
            </a:r>
          </a:p>
          <a:p>
            <a:pPr algn="ctr"/>
            <a:r>
              <a:rPr lang="en-US" sz="800" dirty="0">
                <a:latin typeface="Calibri" pitchFamily="34" charset="0"/>
              </a:rPr>
              <a:t>NBJ  5</a:t>
            </a:r>
          </a:p>
        </p:txBody>
      </p:sp>
      <p:sp>
        <p:nvSpPr>
          <p:cNvPr id="191" name="TextBox 86"/>
          <p:cNvSpPr txBox="1">
            <a:spLocks noChangeArrowheads="1"/>
          </p:cNvSpPr>
          <p:nvPr/>
        </p:nvSpPr>
        <p:spPr bwMode="auto">
          <a:xfrm>
            <a:off x="7354110" y="3842444"/>
            <a:ext cx="258084" cy="115416"/>
          </a:xfrm>
          <a:prstGeom prst="rect">
            <a:avLst/>
          </a:prstGeom>
          <a:noFill/>
          <a:ln w="9525">
            <a:noFill/>
            <a:miter lim="800000"/>
            <a:headEnd/>
            <a:tailEnd/>
          </a:ln>
        </p:spPr>
        <p:txBody>
          <a:bodyPr wrap="none" lIns="0" tIns="0" rIns="0" bIns="0">
            <a:spAutoFit/>
          </a:bodyPr>
          <a:lstStyle/>
          <a:p>
            <a:r>
              <a:rPr lang="en-US" sz="750" dirty="0">
                <a:latin typeface="Calibri" pitchFamily="34" charset="0"/>
              </a:rPr>
              <a:t>7 DME</a:t>
            </a:r>
          </a:p>
        </p:txBody>
      </p:sp>
      <p:grpSp>
        <p:nvGrpSpPr>
          <p:cNvPr id="193" name="Group 242"/>
          <p:cNvGrpSpPr>
            <a:grpSpLocks/>
          </p:cNvGrpSpPr>
          <p:nvPr/>
        </p:nvGrpSpPr>
        <p:grpSpPr bwMode="auto">
          <a:xfrm rot="20273065">
            <a:off x="6834415" y="3291040"/>
            <a:ext cx="388539" cy="718095"/>
            <a:chOff x="5173676" y="1596669"/>
            <a:chExt cx="1431830" cy="2209512"/>
          </a:xfrm>
        </p:grpSpPr>
        <p:sp>
          <p:nvSpPr>
            <p:cNvPr id="194" name="Arc 193"/>
            <p:cNvSpPr/>
            <p:nvPr/>
          </p:nvSpPr>
          <p:spPr>
            <a:xfrm>
              <a:off x="5331468" y="1596669"/>
              <a:ext cx="1144719" cy="1142688"/>
            </a:xfrm>
            <a:prstGeom prst="arc">
              <a:avLst>
                <a:gd name="adj1" fmla="val 10725745"/>
                <a:gd name="adj2" fmla="val 0"/>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5" name="Arc 194"/>
            <p:cNvSpPr/>
            <p:nvPr/>
          </p:nvSpPr>
          <p:spPr>
            <a:xfrm rot="10800000">
              <a:off x="5331703" y="2966862"/>
              <a:ext cx="1144719" cy="839319"/>
            </a:xfrm>
            <a:prstGeom prst="arc">
              <a:avLst>
                <a:gd name="adj1" fmla="val 10725745"/>
                <a:gd name="adj2" fmla="val 0"/>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96" name="Straight Arrow Connector 195"/>
            <p:cNvCxnSpPr/>
            <p:nvPr/>
          </p:nvCxnSpPr>
          <p:spPr>
            <a:xfrm rot="1326935">
              <a:off x="6340090" y="2871523"/>
              <a:ext cx="265416" cy="477730"/>
            </a:xfrm>
            <a:prstGeom prst="straightConnector1">
              <a:avLst/>
            </a:prstGeom>
            <a:ln w="952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1326935" flipH="1" flipV="1">
              <a:off x="5173676" y="2292174"/>
              <a:ext cx="311704" cy="615179"/>
            </a:xfrm>
            <a:prstGeom prst="straightConnector1">
              <a:avLst/>
            </a:prstGeom>
            <a:ln w="952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8" name="TextBox 243"/>
          <p:cNvSpPr txBox="1">
            <a:spLocks noChangeArrowheads="1"/>
          </p:cNvSpPr>
          <p:nvPr/>
        </p:nvSpPr>
        <p:spPr bwMode="auto">
          <a:xfrm rot="4073065">
            <a:off x="7034011" y="3464501"/>
            <a:ext cx="252724" cy="153888"/>
          </a:xfrm>
          <a:prstGeom prst="rect">
            <a:avLst/>
          </a:prstGeom>
          <a:solidFill>
            <a:schemeClr val="bg1"/>
          </a:solidFill>
          <a:ln w="9525">
            <a:solidFill>
              <a:schemeClr val="bg1"/>
            </a:solidFill>
            <a:prstDash val="solid"/>
            <a:miter lim="800000"/>
            <a:headEnd/>
            <a:tailEnd/>
          </a:ln>
        </p:spPr>
        <p:txBody>
          <a:bodyPr wrap="square" lIns="0" tIns="0" rIns="0" bIns="0">
            <a:spAutoFit/>
          </a:bodyPr>
          <a:lstStyle/>
          <a:p>
            <a:pPr algn="ctr"/>
            <a:r>
              <a:rPr lang="en-US" sz="1000" dirty="0">
                <a:latin typeface="Calibri" pitchFamily="34" charset="0"/>
              </a:rPr>
              <a:t>158°</a:t>
            </a:r>
          </a:p>
        </p:txBody>
      </p:sp>
      <p:cxnSp>
        <p:nvCxnSpPr>
          <p:cNvPr id="199" name="Straight Connector 198"/>
          <p:cNvCxnSpPr/>
          <p:nvPr/>
        </p:nvCxnSpPr>
        <p:spPr bwMode="auto">
          <a:xfrm rot="4073065">
            <a:off x="7260765" y="3731906"/>
            <a:ext cx="0" cy="116999"/>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6967052" y="3910267"/>
            <a:ext cx="198718" cy="450739"/>
          </a:xfrm>
          <a:prstGeom prst="straightConnector1">
            <a:avLst/>
          </a:prstGeom>
          <a:ln w="95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01" name="TextBox 244"/>
          <p:cNvSpPr txBox="1">
            <a:spLocks noChangeArrowheads="1"/>
          </p:cNvSpPr>
          <p:nvPr/>
        </p:nvSpPr>
        <p:spPr bwMode="auto">
          <a:xfrm rot="4073065">
            <a:off x="6807524" y="3732270"/>
            <a:ext cx="252393" cy="153888"/>
          </a:xfrm>
          <a:prstGeom prst="rect">
            <a:avLst/>
          </a:prstGeom>
          <a:solidFill>
            <a:schemeClr val="bg1"/>
          </a:solidFill>
          <a:ln w="9525">
            <a:solidFill>
              <a:schemeClr val="bg1"/>
            </a:solidFill>
            <a:prstDash val="solid"/>
            <a:miter lim="800000"/>
            <a:headEnd/>
            <a:tailEnd/>
          </a:ln>
        </p:spPr>
        <p:txBody>
          <a:bodyPr wrap="square" lIns="0" tIns="0" rIns="0" bIns="0">
            <a:spAutoFit/>
          </a:bodyPr>
          <a:lstStyle/>
          <a:p>
            <a:r>
              <a:rPr lang="en-US" sz="1000" dirty="0">
                <a:latin typeface="Calibri" pitchFamily="34" charset="0"/>
              </a:rPr>
              <a:t>338°</a:t>
            </a:r>
          </a:p>
        </p:txBody>
      </p:sp>
      <p:cxnSp>
        <p:nvCxnSpPr>
          <p:cNvPr id="202" name="Straight Connector 201"/>
          <p:cNvCxnSpPr/>
          <p:nvPr/>
        </p:nvCxnSpPr>
        <p:spPr>
          <a:xfrm>
            <a:off x="6517773" y="2828925"/>
            <a:ext cx="325051" cy="7638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Isosceles Triangle 202"/>
          <p:cNvSpPr/>
          <p:nvPr/>
        </p:nvSpPr>
        <p:spPr>
          <a:xfrm>
            <a:off x="6745921" y="3438657"/>
            <a:ext cx="143404" cy="139700"/>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 name="TextBox 200"/>
          <p:cNvSpPr txBox="1">
            <a:spLocks noChangeArrowheads="1"/>
          </p:cNvSpPr>
          <p:nvPr/>
        </p:nvSpPr>
        <p:spPr bwMode="auto">
          <a:xfrm rot="3941637">
            <a:off x="6938259" y="4059980"/>
            <a:ext cx="242054" cy="123111"/>
          </a:xfrm>
          <a:prstGeom prst="rect">
            <a:avLst/>
          </a:prstGeom>
          <a:solidFill>
            <a:schemeClr val="bg1"/>
          </a:solidFill>
          <a:ln w="9525">
            <a:noFill/>
            <a:miter lim="800000"/>
            <a:headEnd/>
            <a:tailEnd/>
          </a:ln>
        </p:spPr>
        <p:txBody>
          <a:bodyPr wrap="none" lIns="0" tIns="0" rIns="0" bIns="0">
            <a:spAutoFit/>
          </a:bodyPr>
          <a:lstStyle/>
          <a:p>
            <a:r>
              <a:rPr lang="en-US" sz="800" dirty="0">
                <a:latin typeface="Calibri" pitchFamily="34" charset="0"/>
              </a:rPr>
              <a:t>R-158</a:t>
            </a:r>
          </a:p>
        </p:txBody>
      </p:sp>
      <p:sp>
        <p:nvSpPr>
          <p:cNvPr id="205" name="Flowchart: Delay 204"/>
          <p:cNvSpPr>
            <a:spLocks/>
          </p:cNvSpPr>
          <p:nvPr/>
        </p:nvSpPr>
        <p:spPr>
          <a:xfrm>
            <a:off x="6595462" y="3582900"/>
            <a:ext cx="93699" cy="9971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6" name="TextBox 84"/>
          <p:cNvSpPr txBox="1">
            <a:spLocks noChangeArrowheads="1"/>
          </p:cNvSpPr>
          <p:nvPr/>
        </p:nvSpPr>
        <p:spPr bwMode="auto">
          <a:xfrm>
            <a:off x="7194553" y="2846397"/>
            <a:ext cx="238848" cy="346249"/>
          </a:xfrm>
          <a:prstGeom prst="rect">
            <a:avLst/>
          </a:prstGeom>
          <a:noFill/>
          <a:ln w="9525">
            <a:noFill/>
            <a:miter lim="800000"/>
            <a:headEnd/>
            <a:tailEnd/>
          </a:ln>
        </p:spPr>
        <p:txBody>
          <a:bodyPr wrap="none" lIns="0" tIns="0" rIns="0" bIns="0">
            <a:spAutoFit/>
          </a:bodyPr>
          <a:lstStyle/>
          <a:p>
            <a:pPr algn="ctr"/>
            <a:r>
              <a:rPr lang="en-US" sz="750" dirty="0">
                <a:latin typeface="Calibri" pitchFamily="34" charset="0"/>
              </a:rPr>
              <a:t>(FAF)</a:t>
            </a:r>
          </a:p>
          <a:p>
            <a:pPr algn="ctr"/>
            <a:r>
              <a:rPr lang="en-US" sz="750" dirty="0">
                <a:latin typeface="Calibri" pitchFamily="34" charset="0"/>
              </a:rPr>
              <a:t>ELLIS</a:t>
            </a:r>
          </a:p>
          <a:p>
            <a:pPr algn="ctr"/>
            <a:r>
              <a:rPr lang="en-US" sz="750" dirty="0">
                <a:latin typeface="Calibri" pitchFamily="34" charset="0"/>
              </a:rPr>
              <a:t>NBJ  5</a:t>
            </a:r>
          </a:p>
        </p:txBody>
      </p:sp>
      <p:sp>
        <p:nvSpPr>
          <p:cNvPr id="237" name="Flowchart: Delay 236"/>
          <p:cNvSpPr>
            <a:spLocks/>
          </p:cNvSpPr>
          <p:nvPr/>
        </p:nvSpPr>
        <p:spPr>
          <a:xfrm>
            <a:off x="7367077" y="3086191"/>
            <a:ext cx="93699" cy="9064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p>
        </p:txBody>
      </p:sp>
      <p:sp>
        <p:nvSpPr>
          <p:cNvPr id="238" name="TextBox 84"/>
          <p:cNvSpPr txBox="1">
            <a:spLocks noChangeArrowheads="1"/>
          </p:cNvSpPr>
          <p:nvPr/>
        </p:nvSpPr>
        <p:spPr bwMode="auto">
          <a:xfrm>
            <a:off x="7524072" y="3225614"/>
            <a:ext cx="310983" cy="230832"/>
          </a:xfrm>
          <a:prstGeom prst="rect">
            <a:avLst/>
          </a:prstGeom>
          <a:noFill/>
          <a:ln w="9525">
            <a:noFill/>
            <a:miter lim="800000"/>
            <a:headEnd/>
            <a:tailEnd/>
          </a:ln>
        </p:spPr>
        <p:txBody>
          <a:bodyPr wrap="none" lIns="0" tIns="0" rIns="0" bIns="0">
            <a:spAutoFit/>
          </a:bodyPr>
          <a:lstStyle/>
          <a:p>
            <a:pPr algn="ctr"/>
            <a:r>
              <a:rPr lang="en-US" sz="750" dirty="0">
                <a:latin typeface="Calibri" pitchFamily="34" charset="0"/>
              </a:rPr>
              <a:t>INKOM</a:t>
            </a:r>
          </a:p>
          <a:p>
            <a:pPr algn="ctr"/>
            <a:r>
              <a:rPr lang="en-US" sz="750" dirty="0">
                <a:latin typeface="Calibri" pitchFamily="34" charset="0"/>
              </a:rPr>
              <a:t>NBJ  8.5</a:t>
            </a:r>
          </a:p>
        </p:txBody>
      </p:sp>
      <p:sp>
        <p:nvSpPr>
          <p:cNvPr id="239" name="Flowchart: Delay 238"/>
          <p:cNvSpPr>
            <a:spLocks/>
          </p:cNvSpPr>
          <p:nvPr/>
        </p:nvSpPr>
        <p:spPr>
          <a:xfrm>
            <a:off x="7709151" y="3348297"/>
            <a:ext cx="137185" cy="9971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0" name="TextBox 84"/>
          <p:cNvSpPr txBox="1">
            <a:spLocks noChangeArrowheads="1"/>
          </p:cNvSpPr>
          <p:nvPr/>
        </p:nvSpPr>
        <p:spPr bwMode="auto">
          <a:xfrm>
            <a:off x="8295221" y="3627706"/>
            <a:ext cx="359073" cy="230832"/>
          </a:xfrm>
          <a:prstGeom prst="rect">
            <a:avLst/>
          </a:prstGeom>
          <a:noFill/>
          <a:ln w="9525">
            <a:noFill/>
            <a:miter lim="800000"/>
            <a:headEnd/>
            <a:tailEnd/>
          </a:ln>
        </p:spPr>
        <p:txBody>
          <a:bodyPr wrap="none" lIns="0" tIns="0" rIns="0" bIns="0">
            <a:spAutoFit/>
          </a:bodyPr>
          <a:lstStyle/>
          <a:p>
            <a:pPr algn="ctr"/>
            <a:r>
              <a:rPr lang="en-US" sz="750" dirty="0">
                <a:latin typeface="Calibri" pitchFamily="34" charset="0"/>
              </a:rPr>
              <a:t>NAVIE</a:t>
            </a:r>
          </a:p>
          <a:p>
            <a:pPr algn="ctr"/>
            <a:r>
              <a:rPr lang="en-US" sz="750" dirty="0">
                <a:latin typeface="Calibri" pitchFamily="34" charset="0"/>
              </a:rPr>
              <a:t>NBJ  13.4</a:t>
            </a:r>
          </a:p>
        </p:txBody>
      </p:sp>
      <p:sp>
        <p:nvSpPr>
          <p:cNvPr id="241" name="Flowchart: Delay 240"/>
          <p:cNvSpPr>
            <a:spLocks/>
          </p:cNvSpPr>
          <p:nvPr/>
        </p:nvSpPr>
        <p:spPr>
          <a:xfrm>
            <a:off x="8484022" y="3750389"/>
            <a:ext cx="182593" cy="9971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2" name="Straight Connector 241"/>
          <p:cNvCxnSpPr/>
          <p:nvPr/>
        </p:nvCxnSpPr>
        <p:spPr bwMode="auto">
          <a:xfrm rot="-480000" flipH="1">
            <a:off x="7154750" y="3194737"/>
            <a:ext cx="58851" cy="67084"/>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bwMode="auto">
          <a:xfrm rot="-540000" flipH="1">
            <a:off x="7542983" y="3463409"/>
            <a:ext cx="58851" cy="67084"/>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8" name="Arc 247"/>
          <p:cNvSpPr/>
          <p:nvPr/>
        </p:nvSpPr>
        <p:spPr bwMode="auto">
          <a:xfrm rot="7010818">
            <a:off x="8099034" y="3997024"/>
            <a:ext cx="310631" cy="330826"/>
          </a:xfrm>
          <a:prstGeom prst="arc">
            <a:avLst>
              <a:gd name="adj1" fmla="val 10725745"/>
              <a:gd name="adj2" fmla="val 0"/>
            </a:avLst>
          </a:prstGeom>
          <a:ln w="952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9" name="Rectangle 248"/>
          <p:cNvSpPr/>
          <p:nvPr/>
        </p:nvSpPr>
        <p:spPr>
          <a:xfrm rot="20398898" flipV="1">
            <a:off x="8245517" y="4013872"/>
            <a:ext cx="221859" cy="4571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0" name="TextBox 112"/>
          <p:cNvSpPr txBox="1">
            <a:spLocks noChangeArrowheads="1"/>
          </p:cNvSpPr>
          <p:nvPr/>
        </p:nvSpPr>
        <p:spPr bwMode="auto">
          <a:xfrm>
            <a:off x="7009344" y="1927919"/>
            <a:ext cx="198772" cy="107722"/>
          </a:xfrm>
          <a:prstGeom prst="rect">
            <a:avLst/>
          </a:prstGeom>
          <a:solidFill>
            <a:schemeClr val="bg1"/>
          </a:solidFill>
          <a:ln w="9525">
            <a:noFill/>
            <a:miter lim="800000"/>
            <a:headEnd/>
            <a:tailEnd/>
          </a:ln>
        </p:spPr>
        <p:txBody>
          <a:bodyPr wrap="none" lIns="0" tIns="0" rIns="0" bIns="0">
            <a:spAutoFit/>
          </a:bodyPr>
          <a:lstStyle/>
          <a:p>
            <a:pPr algn="ctr"/>
            <a:r>
              <a:rPr lang="en-US" sz="700" dirty="0">
                <a:latin typeface="Calibri" pitchFamily="34" charset="0"/>
              </a:rPr>
              <a:t>  IAF  </a:t>
            </a:r>
          </a:p>
        </p:txBody>
      </p:sp>
      <p:cxnSp>
        <p:nvCxnSpPr>
          <p:cNvPr id="281" name="Straight Connector 280"/>
          <p:cNvCxnSpPr/>
          <p:nvPr/>
        </p:nvCxnSpPr>
        <p:spPr>
          <a:xfrm>
            <a:off x="4680964" y="5794650"/>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210932" y="5371228"/>
            <a:ext cx="2869" cy="438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5621154" y="4783853"/>
            <a:ext cx="0" cy="117406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5" name="TextBox 48"/>
          <p:cNvSpPr txBox="1">
            <a:spLocks noChangeArrowheads="1"/>
          </p:cNvSpPr>
          <p:nvPr/>
        </p:nvSpPr>
        <p:spPr bwMode="auto">
          <a:xfrm>
            <a:off x="4823146" y="4604359"/>
            <a:ext cx="511358" cy="215444"/>
          </a:xfrm>
          <a:prstGeom prst="rect">
            <a:avLst/>
          </a:prstGeom>
          <a:noFill/>
          <a:ln w="9525">
            <a:noFill/>
            <a:miter lim="800000"/>
            <a:headEnd/>
            <a:tailEnd/>
          </a:ln>
        </p:spPr>
        <p:txBody>
          <a:bodyPr wrap="none" lIns="0" tIns="0" rIns="0" bIns="0">
            <a:spAutoFit/>
          </a:bodyPr>
          <a:lstStyle/>
          <a:p>
            <a:pPr algn="ctr"/>
            <a:r>
              <a:rPr lang="en-US" sz="700" dirty="0">
                <a:latin typeface="Calibri" pitchFamily="34" charset="0"/>
              </a:rPr>
              <a:t>Remain</a:t>
            </a:r>
          </a:p>
          <a:p>
            <a:pPr algn="ctr"/>
            <a:r>
              <a:rPr lang="en-US" sz="700" dirty="0">
                <a:latin typeface="Calibri" pitchFamily="34" charset="0"/>
              </a:rPr>
              <a:t>Within 10 NM</a:t>
            </a:r>
          </a:p>
        </p:txBody>
      </p:sp>
      <p:sp>
        <p:nvSpPr>
          <p:cNvPr id="287" name="TextBox 48"/>
          <p:cNvSpPr txBox="1">
            <a:spLocks noChangeArrowheads="1"/>
          </p:cNvSpPr>
          <p:nvPr/>
        </p:nvSpPr>
        <p:spPr bwMode="auto">
          <a:xfrm>
            <a:off x="6031112" y="4976853"/>
            <a:ext cx="250068" cy="2462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ELLIS</a:t>
            </a:r>
          </a:p>
          <a:p>
            <a:pPr algn="ctr"/>
            <a:r>
              <a:rPr lang="en-US" sz="800" dirty="0">
                <a:latin typeface="Calibri" pitchFamily="34" charset="0"/>
              </a:rPr>
              <a:t>NBJ  5</a:t>
            </a:r>
            <a:endParaRPr lang="en-US" sz="900" dirty="0">
              <a:latin typeface="Calibri" pitchFamily="34" charset="0"/>
            </a:endParaRPr>
          </a:p>
        </p:txBody>
      </p:sp>
      <p:sp>
        <p:nvSpPr>
          <p:cNvPr id="288" name="TextBox 287"/>
          <p:cNvSpPr txBox="1"/>
          <p:nvPr/>
        </p:nvSpPr>
        <p:spPr>
          <a:xfrm>
            <a:off x="6629612" y="5094175"/>
            <a:ext cx="327013" cy="246221"/>
          </a:xfrm>
          <a:prstGeom prst="rect">
            <a:avLst/>
          </a:prstGeom>
          <a:noFill/>
        </p:spPr>
        <p:txBody>
          <a:bodyPr wrap="none" lIns="0" tIns="0" rIns="0" bIns="0">
            <a:spAutoFit/>
          </a:bodyPr>
          <a:lstStyle/>
          <a:p>
            <a:pPr algn="ctr">
              <a:defRPr/>
            </a:pPr>
            <a:r>
              <a:rPr lang="en-US" sz="800" dirty="0">
                <a:latin typeface="+mn-lt"/>
              </a:rPr>
              <a:t>INKOM</a:t>
            </a:r>
          </a:p>
          <a:p>
            <a:pPr algn="ctr">
              <a:defRPr/>
            </a:pPr>
            <a:r>
              <a:rPr lang="en-US" sz="800" dirty="0">
                <a:latin typeface="+mn-lt"/>
              </a:rPr>
              <a:t>NBJ  8.5</a:t>
            </a:r>
            <a:endParaRPr lang="en-US" sz="900" dirty="0">
              <a:latin typeface="+mn-lt"/>
            </a:endParaRPr>
          </a:p>
        </p:txBody>
      </p:sp>
      <p:sp>
        <p:nvSpPr>
          <p:cNvPr id="289" name="TextBox 48"/>
          <p:cNvSpPr txBox="1">
            <a:spLocks noChangeArrowheads="1"/>
          </p:cNvSpPr>
          <p:nvPr/>
        </p:nvSpPr>
        <p:spPr bwMode="auto">
          <a:xfrm>
            <a:off x="5481842" y="4660742"/>
            <a:ext cx="288541" cy="12311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TACAN</a:t>
            </a:r>
          </a:p>
        </p:txBody>
      </p:sp>
      <p:cxnSp>
        <p:nvCxnSpPr>
          <p:cNvPr id="291" name="Straight Connector 290"/>
          <p:cNvCxnSpPr/>
          <p:nvPr/>
        </p:nvCxnSpPr>
        <p:spPr>
          <a:xfrm>
            <a:off x="6817617" y="5799118"/>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6212982" y="5799118"/>
            <a:ext cx="0" cy="15879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059286" y="5811857"/>
            <a:ext cx="3278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V="1">
            <a:off x="4972462" y="5220794"/>
            <a:ext cx="653650" cy="2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626112" y="5220794"/>
            <a:ext cx="1580882" cy="463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6210225" y="5294137"/>
            <a:ext cx="1944" cy="4871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6156853" y="5333114"/>
            <a:ext cx="101675" cy="106455"/>
            <a:chOff x="2251953" y="5573949"/>
            <a:chExt cx="101675" cy="106455"/>
          </a:xfrm>
        </p:grpSpPr>
        <p:sp>
          <p:nvSpPr>
            <p:cNvPr id="305" name="Rectangle 304"/>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8"/>
            <p:cNvGrpSpPr/>
            <p:nvPr/>
          </p:nvGrpSpPr>
          <p:grpSpPr>
            <a:xfrm rot="2700000">
              <a:off x="2262188" y="5588964"/>
              <a:ext cx="91440" cy="91440"/>
              <a:chOff x="5678681" y="2037904"/>
              <a:chExt cx="319348" cy="319348"/>
            </a:xfrm>
            <a:solidFill>
              <a:schemeClr val="tx1"/>
            </a:solidFill>
          </p:grpSpPr>
          <p:grpSp>
            <p:nvGrpSpPr>
              <p:cNvPr id="307" name="Group 304"/>
              <p:cNvGrpSpPr/>
              <p:nvPr/>
            </p:nvGrpSpPr>
            <p:grpSpPr>
              <a:xfrm>
                <a:off x="5800007" y="2037904"/>
                <a:ext cx="72341" cy="319348"/>
                <a:chOff x="5800007" y="2037904"/>
                <a:chExt cx="72341" cy="319348"/>
              </a:xfrm>
              <a:grpFill/>
            </p:grpSpPr>
            <p:sp>
              <p:nvSpPr>
                <p:cNvPr id="311" name="Isosceles Triangle 310"/>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2" name="Isosceles Triangle 311"/>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308" name="Group 305"/>
              <p:cNvGrpSpPr/>
              <p:nvPr/>
            </p:nvGrpSpPr>
            <p:grpSpPr>
              <a:xfrm rot="5400000">
                <a:off x="5802184" y="2043348"/>
                <a:ext cx="72341" cy="319348"/>
                <a:chOff x="5800007" y="2037904"/>
                <a:chExt cx="72341" cy="319348"/>
              </a:xfrm>
              <a:grpFill/>
            </p:grpSpPr>
            <p:sp>
              <p:nvSpPr>
                <p:cNvPr id="309" name="Isosceles Triangle 308"/>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0" name="Isosceles Triangle 309"/>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sp>
        <p:nvSpPr>
          <p:cNvPr id="314" name="TextBox 38"/>
          <p:cNvSpPr txBox="1">
            <a:spLocks noChangeArrowheads="1"/>
          </p:cNvSpPr>
          <p:nvPr/>
        </p:nvSpPr>
        <p:spPr bwMode="auto">
          <a:xfrm rot="1016019">
            <a:off x="5769151" y="5216399"/>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123°</a:t>
            </a:r>
          </a:p>
        </p:txBody>
      </p:sp>
      <p:cxnSp>
        <p:nvCxnSpPr>
          <p:cNvPr id="316" name="Straight Connector 315"/>
          <p:cNvCxnSpPr/>
          <p:nvPr/>
        </p:nvCxnSpPr>
        <p:spPr>
          <a:xfrm flipV="1">
            <a:off x="5623732" y="5871427"/>
            <a:ext cx="583105" cy="331"/>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17" name="TextBox 38"/>
          <p:cNvSpPr txBox="1">
            <a:spLocks noChangeArrowheads="1"/>
          </p:cNvSpPr>
          <p:nvPr/>
        </p:nvSpPr>
        <p:spPr bwMode="auto">
          <a:xfrm>
            <a:off x="5834033" y="5817731"/>
            <a:ext cx="214254"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5 NM</a:t>
            </a:r>
          </a:p>
        </p:txBody>
      </p:sp>
      <p:cxnSp>
        <p:nvCxnSpPr>
          <p:cNvPr id="318" name="Straight Connector 317"/>
          <p:cNvCxnSpPr/>
          <p:nvPr/>
        </p:nvCxnSpPr>
        <p:spPr>
          <a:xfrm flipV="1">
            <a:off x="6219301" y="5871427"/>
            <a:ext cx="600439" cy="331"/>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19" name="TextBox 38"/>
          <p:cNvSpPr txBox="1">
            <a:spLocks noChangeArrowheads="1"/>
          </p:cNvSpPr>
          <p:nvPr/>
        </p:nvSpPr>
        <p:spPr bwMode="auto">
          <a:xfrm>
            <a:off x="6382817" y="5817731"/>
            <a:ext cx="267702"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3.5 NM</a:t>
            </a:r>
          </a:p>
        </p:txBody>
      </p:sp>
      <p:sp>
        <p:nvSpPr>
          <p:cNvPr id="321" name="Flowchart: Delay 320"/>
          <p:cNvSpPr/>
          <p:nvPr/>
        </p:nvSpPr>
        <p:spPr>
          <a:xfrm>
            <a:off x="6205648" y="5103528"/>
            <a:ext cx="107805" cy="10606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Flowchart: Delay 321"/>
          <p:cNvSpPr/>
          <p:nvPr/>
        </p:nvSpPr>
        <p:spPr>
          <a:xfrm>
            <a:off x="6815453" y="5225047"/>
            <a:ext cx="151599" cy="10606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TextBox 38"/>
          <p:cNvSpPr txBox="1">
            <a:spLocks noChangeArrowheads="1"/>
          </p:cNvSpPr>
          <p:nvPr/>
        </p:nvSpPr>
        <p:spPr bwMode="auto">
          <a:xfrm>
            <a:off x="5950492" y="5394556"/>
            <a:ext cx="192360" cy="115416"/>
          </a:xfrm>
          <a:prstGeom prst="rect">
            <a:avLst/>
          </a:prstGeom>
          <a:solidFill>
            <a:schemeClr val="bg1"/>
          </a:solidFill>
          <a:ln w="9525">
            <a:solidFill>
              <a:schemeClr val="bg1"/>
            </a:solidFill>
            <a:miter lim="800000"/>
            <a:headEnd/>
            <a:tailEnd/>
          </a:ln>
        </p:spPr>
        <p:txBody>
          <a:bodyPr wrap="none" lIns="0" tIns="0" rIns="0" bIns="0">
            <a:spAutoFit/>
          </a:bodyPr>
          <a:lstStyle/>
          <a:p>
            <a:r>
              <a:rPr lang="en-US" sz="750" u="sng" dirty="0">
                <a:latin typeface="Calibri" pitchFamily="34" charset="0"/>
              </a:rPr>
              <a:t>2300</a:t>
            </a:r>
          </a:p>
        </p:txBody>
      </p:sp>
      <p:sp>
        <p:nvSpPr>
          <p:cNvPr id="325" name="Freeform 324"/>
          <p:cNvSpPr/>
          <p:nvPr/>
        </p:nvSpPr>
        <p:spPr>
          <a:xfrm>
            <a:off x="7209852" y="5434383"/>
            <a:ext cx="473868" cy="272121"/>
          </a:xfrm>
          <a:custGeom>
            <a:avLst/>
            <a:gdLst>
              <a:gd name="connsiteX0" fmla="*/ 0 w 473868"/>
              <a:gd name="connsiteY0" fmla="*/ 261937 h 276225"/>
              <a:gd name="connsiteX1" fmla="*/ 147637 w 473868"/>
              <a:gd name="connsiteY1" fmla="*/ 276225 h 276225"/>
              <a:gd name="connsiteX2" fmla="*/ 273843 w 473868"/>
              <a:gd name="connsiteY2" fmla="*/ 269081 h 276225"/>
              <a:gd name="connsiteX3" fmla="*/ 383381 w 473868"/>
              <a:gd name="connsiteY3" fmla="*/ 219075 h 276225"/>
              <a:gd name="connsiteX4" fmla="*/ 447675 w 473868"/>
              <a:gd name="connsiteY4" fmla="*/ 119062 h 276225"/>
              <a:gd name="connsiteX5" fmla="*/ 473868 w 473868"/>
              <a:gd name="connsiteY5"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69081"/>
              <a:gd name="connsiteX1" fmla="*/ 273843 w 473868"/>
              <a:gd name="connsiteY1" fmla="*/ 269081 h 269081"/>
              <a:gd name="connsiteX2" fmla="*/ 447675 w 473868"/>
              <a:gd name="connsiteY2" fmla="*/ 119062 h 269081"/>
              <a:gd name="connsiteX3" fmla="*/ 473868 w 473868"/>
              <a:gd name="connsiteY3" fmla="*/ 0 h 269081"/>
              <a:gd name="connsiteX0" fmla="*/ 0 w 473868"/>
              <a:gd name="connsiteY0" fmla="*/ 261937 h 274347"/>
              <a:gd name="connsiteX1" fmla="*/ 273843 w 473868"/>
              <a:gd name="connsiteY1" fmla="*/ 269081 h 274347"/>
              <a:gd name="connsiteX2" fmla="*/ 447675 w 473868"/>
              <a:gd name="connsiteY2" fmla="*/ 119062 h 274347"/>
              <a:gd name="connsiteX3" fmla="*/ 473868 w 473868"/>
              <a:gd name="connsiteY3" fmla="*/ 0 h 274347"/>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2121"/>
              <a:gd name="connsiteX1" fmla="*/ 307181 w 473868"/>
              <a:gd name="connsiteY1" fmla="*/ 257175 h 272121"/>
              <a:gd name="connsiteX2" fmla="*/ 447675 w 473868"/>
              <a:gd name="connsiteY2" fmla="*/ 119062 h 272121"/>
              <a:gd name="connsiteX3" fmla="*/ 473868 w 473868"/>
              <a:gd name="connsiteY3" fmla="*/ 0 h 272121"/>
            </a:gdLst>
            <a:ahLst/>
            <a:cxnLst>
              <a:cxn ang="0">
                <a:pos x="connsiteX0" y="connsiteY0"/>
              </a:cxn>
              <a:cxn ang="0">
                <a:pos x="connsiteX1" y="connsiteY1"/>
              </a:cxn>
              <a:cxn ang="0">
                <a:pos x="connsiteX2" y="connsiteY2"/>
              </a:cxn>
              <a:cxn ang="0">
                <a:pos x="connsiteX3" y="connsiteY3"/>
              </a:cxn>
            </a:cxnLst>
            <a:rect l="l" t="t" r="r" b="b"/>
            <a:pathLst>
              <a:path w="473868" h="272121">
                <a:moveTo>
                  <a:pt x="0" y="261937"/>
                </a:moveTo>
                <a:cubicBezTo>
                  <a:pt x="93662" y="276224"/>
                  <a:pt x="208756" y="276226"/>
                  <a:pt x="307181" y="257175"/>
                </a:cubicBezTo>
                <a:cubicBezTo>
                  <a:pt x="393700" y="214313"/>
                  <a:pt x="411162" y="185736"/>
                  <a:pt x="447675" y="119062"/>
                </a:cubicBezTo>
                <a:lnTo>
                  <a:pt x="473868" y="0"/>
                </a:lnTo>
              </a:path>
            </a:pathLst>
          </a:custGeom>
          <a:noFill/>
          <a:ln w="9525">
            <a:solidFill>
              <a:schemeClr val="tx1"/>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8"/>
          <p:cNvSpPr txBox="1">
            <a:spLocks noChangeArrowheads="1"/>
          </p:cNvSpPr>
          <p:nvPr/>
        </p:nvSpPr>
        <p:spPr bwMode="auto">
          <a:xfrm>
            <a:off x="5361243" y="5243385"/>
            <a:ext cx="192360" cy="115416"/>
          </a:xfrm>
          <a:prstGeom prst="rect">
            <a:avLst/>
          </a:prstGeom>
          <a:solidFill>
            <a:schemeClr val="bg1"/>
          </a:solidFill>
          <a:ln w="9525">
            <a:solidFill>
              <a:schemeClr val="bg1"/>
            </a:solidFill>
            <a:miter lim="800000"/>
            <a:headEnd/>
            <a:tailEnd/>
          </a:ln>
        </p:spPr>
        <p:txBody>
          <a:bodyPr wrap="none" lIns="0" tIns="0" rIns="0" bIns="0">
            <a:spAutoFit/>
          </a:bodyPr>
          <a:lstStyle/>
          <a:p>
            <a:r>
              <a:rPr lang="en-US" sz="750" u="sng" dirty="0">
                <a:latin typeface="Calibri" pitchFamily="34" charset="0"/>
              </a:rPr>
              <a:t>2500</a:t>
            </a:r>
          </a:p>
        </p:txBody>
      </p:sp>
      <p:sp>
        <p:nvSpPr>
          <p:cNvPr id="335" name="TextBox 38"/>
          <p:cNvSpPr txBox="1">
            <a:spLocks noChangeArrowheads="1"/>
          </p:cNvSpPr>
          <p:nvPr/>
        </p:nvSpPr>
        <p:spPr bwMode="auto">
          <a:xfrm>
            <a:off x="4742635" y="5174367"/>
            <a:ext cx="192360" cy="115416"/>
          </a:xfrm>
          <a:prstGeom prst="rect">
            <a:avLst/>
          </a:prstGeom>
          <a:solidFill>
            <a:schemeClr val="bg1"/>
          </a:solidFill>
          <a:ln w="9525">
            <a:solidFill>
              <a:schemeClr val="bg1"/>
            </a:solidFill>
            <a:miter lim="800000"/>
            <a:headEnd/>
            <a:tailEnd/>
          </a:ln>
        </p:spPr>
        <p:txBody>
          <a:bodyPr wrap="none" lIns="0" tIns="0" rIns="0" bIns="0">
            <a:spAutoFit/>
          </a:bodyPr>
          <a:lstStyle/>
          <a:p>
            <a:r>
              <a:rPr lang="en-US" sz="750" u="sng" dirty="0">
                <a:latin typeface="Calibri" pitchFamily="34" charset="0"/>
              </a:rPr>
              <a:t>2500</a:t>
            </a:r>
          </a:p>
        </p:txBody>
      </p:sp>
      <p:sp>
        <p:nvSpPr>
          <p:cNvPr id="341" name="TextBox 38"/>
          <p:cNvSpPr txBox="1">
            <a:spLocks noChangeArrowheads="1"/>
          </p:cNvSpPr>
          <p:nvPr/>
        </p:nvSpPr>
        <p:spPr bwMode="auto">
          <a:xfrm>
            <a:off x="5057692" y="5140483"/>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123°</a:t>
            </a:r>
          </a:p>
        </p:txBody>
      </p:sp>
      <p:cxnSp>
        <p:nvCxnSpPr>
          <p:cNvPr id="342" name="Straight Connector 341"/>
          <p:cNvCxnSpPr/>
          <p:nvPr/>
        </p:nvCxnSpPr>
        <p:spPr>
          <a:xfrm>
            <a:off x="6814754" y="5357067"/>
            <a:ext cx="2869" cy="438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5" name="TextBox 38"/>
          <p:cNvSpPr txBox="1">
            <a:spLocks noChangeArrowheads="1"/>
          </p:cNvSpPr>
          <p:nvPr/>
        </p:nvSpPr>
        <p:spPr bwMode="auto">
          <a:xfrm>
            <a:off x="6587369" y="5570777"/>
            <a:ext cx="192360" cy="115416"/>
          </a:xfrm>
          <a:prstGeom prst="rect">
            <a:avLst/>
          </a:prstGeom>
          <a:solidFill>
            <a:schemeClr val="bg1"/>
          </a:solidFill>
          <a:ln w="9525">
            <a:solidFill>
              <a:schemeClr val="bg1"/>
            </a:solidFill>
            <a:miter lim="800000"/>
            <a:headEnd/>
            <a:tailEnd/>
          </a:ln>
        </p:spPr>
        <p:txBody>
          <a:bodyPr wrap="none" lIns="0" tIns="0" rIns="0" bIns="0">
            <a:spAutoFit/>
          </a:bodyPr>
          <a:lstStyle/>
          <a:p>
            <a:r>
              <a:rPr lang="en-US" sz="750" u="sng" dirty="0">
                <a:latin typeface="Calibri" pitchFamily="34" charset="0"/>
              </a:rPr>
              <a:t>2000</a:t>
            </a:r>
          </a:p>
        </p:txBody>
      </p:sp>
      <p:sp>
        <p:nvSpPr>
          <p:cNvPr id="348" name="TextBox 84"/>
          <p:cNvSpPr txBox="1">
            <a:spLocks noChangeArrowheads="1"/>
          </p:cNvSpPr>
          <p:nvPr/>
        </p:nvSpPr>
        <p:spPr bwMode="auto">
          <a:xfrm>
            <a:off x="7032913" y="5174563"/>
            <a:ext cx="359073" cy="230832"/>
          </a:xfrm>
          <a:prstGeom prst="rect">
            <a:avLst/>
          </a:prstGeom>
          <a:noFill/>
          <a:ln w="9525">
            <a:noFill/>
            <a:miter lim="800000"/>
            <a:headEnd/>
            <a:tailEnd/>
          </a:ln>
        </p:spPr>
        <p:txBody>
          <a:bodyPr wrap="none" lIns="0" tIns="0" rIns="0" bIns="0">
            <a:spAutoFit/>
          </a:bodyPr>
          <a:lstStyle/>
          <a:p>
            <a:pPr algn="ctr"/>
            <a:r>
              <a:rPr lang="en-US" sz="750" dirty="0">
                <a:latin typeface="Calibri" pitchFamily="34" charset="0"/>
              </a:rPr>
              <a:t>NAVIE</a:t>
            </a:r>
          </a:p>
          <a:p>
            <a:pPr algn="ctr"/>
            <a:r>
              <a:rPr lang="en-US" sz="750" dirty="0">
                <a:latin typeface="Calibri" pitchFamily="34" charset="0"/>
              </a:rPr>
              <a:t>NBJ  13.4</a:t>
            </a:r>
          </a:p>
        </p:txBody>
      </p:sp>
      <p:sp>
        <p:nvSpPr>
          <p:cNvPr id="349" name="Flowchart: Delay 348"/>
          <p:cNvSpPr>
            <a:spLocks/>
          </p:cNvSpPr>
          <p:nvPr/>
        </p:nvSpPr>
        <p:spPr>
          <a:xfrm>
            <a:off x="7221714" y="5297246"/>
            <a:ext cx="182593" cy="99711"/>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 name="Straight Arrow Connector 3"/>
          <p:cNvCxnSpPr/>
          <p:nvPr/>
        </p:nvCxnSpPr>
        <p:spPr>
          <a:xfrm flipH="1">
            <a:off x="5055311" y="4786234"/>
            <a:ext cx="568421" cy="26826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335" idx="0"/>
          </p:cNvCxnSpPr>
          <p:nvPr/>
        </p:nvCxnSpPr>
        <p:spPr>
          <a:xfrm flipH="1">
            <a:off x="4838815" y="5023829"/>
            <a:ext cx="309068" cy="15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38"/>
          <p:cNvSpPr txBox="1">
            <a:spLocks noChangeArrowheads="1"/>
          </p:cNvSpPr>
          <p:nvPr/>
        </p:nvSpPr>
        <p:spPr bwMode="auto">
          <a:xfrm rot="19997129">
            <a:off x="5146679" y="4869628"/>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303°</a:t>
            </a:r>
          </a:p>
        </p:txBody>
      </p:sp>
      <p:sp>
        <p:nvSpPr>
          <p:cNvPr id="181" name="TextBox 38"/>
          <p:cNvSpPr txBox="1">
            <a:spLocks noChangeArrowheads="1"/>
          </p:cNvSpPr>
          <p:nvPr/>
        </p:nvSpPr>
        <p:spPr bwMode="auto">
          <a:xfrm rot="2012804">
            <a:off x="5358226" y="1977222"/>
            <a:ext cx="242054"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R-303</a:t>
            </a:r>
          </a:p>
        </p:txBody>
      </p:sp>
      <p:cxnSp>
        <p:nvCxnSpPr>
          <p:cNvPr id="257" name="Straight Connector 256"/>
          <p:cNvCxnSpPr/>
          <p:nvPr/>
        </p:nvCxnSpPr>
        <p:spPr>
          <a:xfrm>
            <a:off x="7212756" y="5799118"/>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373358" y="2149369"/>
            <a:ext cx="179733" cy="2930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7168225" y="4572822"/>
            <a:ext cx="582250" cy="292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p:nvPr/>
        </p:nvCxnSpPr>
        <p:spPr>
          <a:xfrm>
            <a:off x="7461059" y="4572822"/>
            <a:ext cx="0" cy="29203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Isosceles Triangle 253"/>
          <p:cNvSpPr/>
          <p:nvPr/>
        </p:nvSpPr>
        <p:spPr>
          <a:xfrm>
            <a:off x="7548728" y="4733784"/>
            <a:ext cx="112134" cy="104839"/>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5" name="TextBox 254"/>
          <p:cNvSpPr txBox="1"/>
          <p:nvPr/>
        </p:nvSpPr>
        <p:spPr>
          <a:xfrm>
            <a:off x="7514702" y="4605894"/>
            <a:ext cx="181140" cy="84639"/>
          </a:xfrm>
          <a:prstGeom prst="rect">
            <a:avLst/>
          </a:prstGeom>
          <a:noFill/>
        </p:spPr>
        <p:txBody>
          <a:bodyPr wrap="none" lIns="0" tIns="0" rIns="0" bIns="0" rtlCol="0">
            <a:spAutoFit/>
          </a:bodyPr>
          <a:lstStyle/>
          <a:p>
            <a:pPr algn="ctr"/>
            <a:r>
              <a:rPr lang="en-US" sz="550" dirty="0">
                <a:latin typeface="+mn-lt"/>
              </a:rPr>
              <a:t>EAGLE</a:t>
            </a:r>
          </a:p>
        </p:txBody>
      </p:sp>
      <p:sp>
        <p:nvSpPr>
          <p:cNvPr id="256" name="TextBox 255"/>
          <p:cNvSpPr txBox="1"/>
          <p:nvPr/>
        </p:nvSpPr>
        <p:spPr>
          <a:xfrm>
            <a:off x="7218312" y="4569421"/>
            <a:ext cx="179536" cy="107722"/>
          </a:xfrm>
          <a:prstGeom prst="rect">
            <a:avLst/>
          </a:prstGeom>
          <a:noFill/>
        </p:spPr>
        <p:txBody>
          <a:bodyPr wrap="none" lIns="0" tIns="0" rIns="0" bIns="0" rtlCol="0">
            <a:spAutoFit/>
          </a:bodyPr>
          <a:lstStyle/>
          <a:p>
            <a:r>
              <a:rPr lang="en-US" sz="700" dirty="0">
                <a:latin typeface="+mn-lt"/>
              </a:rPr>
              <a:t>2000</a:t>
            </a:r>
          </a:p>
        </p:txBody>
      </p:sp>
      <p:sp>
        <p:nvSpPr>
          <p:cNvPr id="258" name="Arc 257"/>
          <p:cNvSpPr/>
          <p:nvPr/>
        </p:nvSpPr>
        <p:spPr>
          <a:xfrm rot="20228562" flipH="1">
            <a:off x="7229929" y="4657257"/>
            <a:ext cx="492770" cy="429928"/>
          </a:xfrm>
          <a:prstGeom prst="arc">
            <a:avLst>
              <a:gd name="adj1" fmla="val 16325452"/>
              <a:gd name="adj2" fmla="val 19713356"/>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Oval 278"/>
          <p:cNvSpPr/>
          <p:nvPr/>
        </p:nvSpPr>
        <p:spPr>
          <a:xfrm>
            <a:off x="8135547" y="1825277"/>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Freeform 281"/>
          <p:cNvSpPr/>
          <p:nvPr/>
        </p:nvSpPr>
        <p:spPr>
          <a:xfrm rot="60000">
            <a:off x="8359384" y="2064990"/>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 name="TextBox 285"/>
          <p:cNvSpPr txBox="1"/>
          <p:nvPr/>
        </p:nvSpPr>
        <p:spPr>
          <a:xfrm>
            <a:off x="8323664" y="1930846"/>
            <a:ext cx="285750" cy="123825"/>
          </a:xfrm>
          <a:prstGeom prst="rect">
            <a:avLst/>
          </a:prstGeom>
          <a:noFill/>
          <a:ln w="6350">
            <a:solidFill>
              <a:schemeClr val="tx1"/>
            </a:solidFill>
          </a:ln>
        </p:spPr>
        <p:txBody>
          <a:bodyPr lIns="0" tIns="0" rIns="0" bIns="0">
            <a:spAutoFit/>
          </a:bodyPr>
          <a:lstStyle/>
          <a:p>
            <a:pPr algn="ctr">
              <a:defRPr/>
            </a:pPr>
            <a:r>
              <a:rPr lang="en-US" sz="800" dirty="0">
                <a:latin typeface="+mn-lt"/>
              </a:rPr>
              <a:t>3100</a:t>
            </a:r>
          </a:p>
        </p:txBody>
      </p:sp>
      <p:sp>
        <p:nvSpPr>
          <p:cNvPr id="290" name="TextBox 289"/>
          <p:cNvSpPr txBox="1"/>
          <p:nvPr/>
        </p:nvSpPr>
        <p:spPr>
          <a:xfrm rot="160124">
            <a:off x="8152443" y="1794973"/>
            <a:ext cx="659558" cy="600404"/>
          </a:xfrm>
          <a:prstGeom prst="rect">
            <a:avLst/>
          </a:prstGeom>
          <a:noFill/>
        </p:spPr>
        <p:txBody>
          <a:bodyPr wrap="none" rtlCol="0">
            <a:prstTxWarp prst="textArchUp">
              <a:avLst>
                <a:gd name="adj" fmla="val 13178615"/>
              </a:avLst>
            </a:prstTxWarp>
            <a:spAutoFit/>
          </a:bodyPr>
          <a:lstStyle/>
          <a:p>
            <a:r>
              <a:rPr lang="en-US" sz="1000" dirty="0">
                <a:latin typeface="+mn-lt"/>
              </a:rPr>
              <a:t>MSA NBJ 25NM</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592" y="4449711"/>
            <a:ext cx="1136995" cy="190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5" name="TextBox 123"/>
          <p:cNvSpPr txBox="1">
            <a:spLocks noChangeArrowheads="1"/>
          </p:cNvSpPr>
          <p:nvPr/>
        </p:nvSpPr>
        <p:spPr bwMode="auto">
          <a:xfrm>
            <a:off x="7748094" y="4449711"/>
            <a:ext cx="456856" cy="123111"/>
          </a:xfrm>
          <a:prstGeom prst="rect">
            <a:avLst/>
          </a:prstGeom>
          <a:noFill/>
          <a:ln w="6350">
            <a:solidFill>
              <a:schemeClr val="tx1"/>
            </a:solidFill>
            <a:miter lim="800000"/>
            <a:headEnd/>
            <a:tailEnd/>
          </a:ln>
        </p:spPr>
        <p:txBody>
          <a:bodyPr wrap="none" lIns="0" tIns="0" rIns="0" bIns="0">
            <a:spAutoFit/>
          </a:bodyPr>
          <a:lstStyle/>
          <a:p>
            <a:pPr algn="ctr"/>
            <a:r>
              <a:rPr lang="en-US" sz="700" dirty="0">
                <a:latin typeface="Calibri" pitchFamily="34" charset="0"/>
              </a:rPr>
              <a:t>  ELEV   </a:t>
            </a:r>
            <a:r>
              <a:rPr lang="en-US" sz="800" dirty="0">
                <a:latin typeface="Calibri" pitchFamily="34" charset="0"/>
              </a:rPr>
              <a:t>150 </a:t>
            </a:r>
          </a:p>
        </p:txBody>
      </p:sp>
      <p:sp>
        <p:nvSpPr>
          <p:cNvPr id="90" name="Rectangle 89"/>
          <p:cNvSpPr/>
          <p:nvPr/>
        </p:nvSpPr>
        <p:spPr>
          <a:xfrm>
            <a:off x="7747592" y="4449657"/>
            <a:ext cx="1136995" cy="190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00" dirty="0"/>
          </a:p>
        </p:txBody>
      </p:sp>
      <p:sp>
        <p:nvSpPr>
          <p:cNvPr id="103" name="Rectangle 102"/>
          <p:cNvSpPr/>
          <p:nvPr/>
        </p:nvSpPr>
        <p:spPr>
          <a:xfrm>
            <a:off x="4688522" y="696807"/>
            <a:ext cx="4196065" cy="5657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15285787"/>
              </p:ext>
            </p:extLst>
          </p:nvPr>
        </p:nvGraphicFramePr>
        <p:xfrm>
          <a:off x="317256" y="707610"/>
          <a:ext cx="3964774" cy="1483360"/>
        </p:xfrm>
        <a:graphic>
          <a:graphicData uri="http://schemas.openxmlformats.org/drawingml/2006/table">
            <a:tbl>
              <a:tblPr firstRow="1" bandRow="1">
                <a:tableStyleId>{5940675A-B579-460E-94D1-54222C63F5DA}</a:tableStyleId>
              </a:tblPr>
              <a:tblGrid>
                <a:gridCol w="1021849">
                  <a:extLst>
                    <a:ext uri="{9D8B030D-6E8A-4147-A177-3AD203B41FA5}">
                      <a16:colId xmlns:a16="http://schemas.microsoft.com/office/drawing/2014/main" val="20000"/>
                    </a:ext>
                  </a:extLst>
                </a:gridCol>
                <a:gridCol w="2942925">
                  <a:extLst>
                    <a:ext uri="{9D8B030D-6E8A-4147-A177-3AD203B41FA5}">
                      <a16:colId xmlns:a16="http://schemas.microsoft.com/office/drawing/2014/main" val="20001"/>
                    </a:ext>
                  </a:extLst>
                </a:gridCol>
              </a:tblGrid>
              <a:tr h="370840">
                <a:tc>
                  <a:txBody>
                    <a:bodyPr/>
                    <a:lstStyle/>
                    <a:p>
                      <a:r>
                        <a:rPr lang="en-US" sz="600" dirty="0"/>
                        <a:t>Interim Change Number</a:t>
                      </a:r>
                    </a:p>
                  </a:txBody>
                  <a:tcPr/>
                </a:tc>
                <a:tc>
                  <a:txBody>
                    <a:bodyPr/>
                    <a:lstStyle/>
                    <a:p>
                      <a:r>
                        <a:rPr lang="en-US" sz="600" dirty="0"/>
                        <a:t>Remarks/Purpose</a:t>
                      </a:r>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40702" y="281259"/>
            <a:ext cx="3759200" cy="338554"/>
          </a:xfrm>
          <a:prstGeom prst="rect">
            <a:avLst/>
          </a:prstGeom>
          <a:noFill/>
        </p:spPr>
        <p:txBody>
          <a:bodyPr wrap="square" lIns="0" tIns="0" rIns="0" bIns="0" rtlCol="0">
            <a:spAutoFit/>
          </a:bodyPr>
          <a:lstStyle/>
          <a:p>
            <a:pPr algn="ctr"/>
            <a:r>
              <a:rPr lang="en-US" sz="1000" dirty="0"/>
              <a:t>Change Summary</a:t>
            </a:r>
          </a:p>
          <a:p>
            <a:pPr algn="ctr"/>
            <a:endParaRPr lang="en-US" sz="600" dirty="0"/>
          </a:p>
          <a:p>
            <a:r>
              <a:rPr lang="en-US" sz="600" dirty="0"/>
              <a:t>The following Interim Changes have been cancelled or incorporated into this edition:</a:t>
            </a:r>
          </a:p>
        </p:txBody>
      </p:sp>
      <p:graphicFrame>
        <p:nvGraphicFramePr>
          <p:cNvPr id="293" name="Table 292"/>
          <p:cNvGraphicFramePr>
            <a:graphicFrameLocks noGrp="1"/>
          </p:cNvGraphicFramePr>
          <p:nvPr>
            <p:extLst>
              <p:ext uri="{D42A27DB-BD31-4B8C-83A1-F6EECF244321}">
                <p14:modId xmlns:p14="http://schemas.microsoft.com/office/powerpoint/2010/main" val="1064674797"/>
              </p:ext>
            </p:extLst>
          </p:nvPr>
        </p:nvGraphicFramePr>
        <p:xfrm>
          <a:off x="323489" y="2612736"/>
          <a:ext cx="3958542" cy="1483360"/>
        </p:xfrm>
        <a:graphic>
          <a:graphicData uri="http://schemas.openxmlformats.org/drawingml/2006/table">
            <a:tbl>
              <a:tblPr firstRow="1" bandRow="1">
                <a:tableStyleId>{5940675A-B579-460E-94D1-54222C63F5DA}</a:tableStyleId>
              </a:tblPr>
              <a:tblGrid>
                <a:gridCol w="1024185">
                  <a:extLst>
                    <a:ext uri="{9D8B030D-6E8A-4147-A177-3AD203B41FA5}">
                      <a16:colId xmlns:a16="http://schemas.microsoft.com/office/drawing/2014/main" val="20000"/>
                    </a:ext>
                  </a:extLst>
                </a:gridCol>
                <a:gridCol w="2934357">
                  <a:extLst>
                    <a:ext uri="{9D8B030D-6E8A-4147-A177-3AD203B41FA5}">
                      <a16:colId xmlns:a16="http://schemas.microsoft.com/office/drawing/2014/main" val="20001"/>
                    </a:ext>
                  </a:extLst>
                </a:gridCol>
              </a:tblGrid>
              <a:tr h="370840">
                <a:tc>
                  <a:txBody>
                    <a:bodyPr/>
                    <a:lstStyle/>
                    <a:p>
                      <a:r>
                        <a:rPr lang="en-US" sz="600" dirty="0"/>
                        <a:t>Affected Procedure</a:t>
                      </a:r>
                    </a:p>
                  </a:txBody>
                  <a:tcPr/>
                </a:tc>
                <a:tc>
                  <a:txBody>
                    <a:bodyPr/>
                    <a:lstStyle/>
                    <a:p>
                      <a:r>
                        <a:rPr lang="en-US" sz="600" dirty="0"/>
                        <a:t>Remarks/Purpose</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297" name="Table 296"/>
          <p:cNvGraphicFramePr>
            <a:graphicFrameLocks noGrp="1"/>
          </p:cNvGraphicFramePr>
          <p:nvPr>
            <p:extLst>
              <p:ext uri="{D42A27DB-BD31-4B8C-83A1-F6EECF244321}">
                <p14:modId xmlns:p14="http://schemas.microsoft.com/office/powerpoint/2010/main" val="2293270997"/>
              </p:ext>
            </p:extLst>
          </p:nvPr>
        </p:nvGraphicFramePr>
        <p:xfrm>
          <a:off x="323488" y="4479211"/>
          <a:ext cx="3946967" cy="1483360"/>
        </p:xfrm>
        <a:graphic>
          <a:graphicData uri="http://schemas.openxmlformats.org/drawingml/2006/table">
            <a:tbl>
              <a:tblPr firstRow="1">
                <a:tableStyleId>{5940675A-B579-460E-94D1-54222C63F5DA}</a:tableStyleId>
              </a:tblPr>
              <a:tblGrid>
                <a:gridCol w="960699">
                  <a:extLst>
                    <a:ext uri="{9D8B030D-6E8A-4147-A177-3AD203B41FA5}">
                      <a16:colId xmlns:a16="http://schemas.microsoft.com/office/drawing/2014/main" val="20000"/>
                    </a:ext>
                  </a:extLst>
                </a:gridCol>
                <a:gridCol w="1006997">
                  <a:extLst>
                    <a:ext uri="{9D8B030D-6E8A-4147-A177-3AD203B41FA5}">
                      <a16:colId xmlns:a16="http://schemas.microsoft.com/office/drawing/2014/main" val="20001"/>
                    </a:ext>
                  </a:extLst>
                </a:gridCol>
                <a:gridCol w="995423">
                  <a:extLst>
                    <a:ext uri="{9D8B030D-6E8A-4147-A177-3AD203B41FA5}">
                      <a16:colId xmlns:a16="http://schemas.microsoft.com/office/drawing/2014/main" val="20002"/>
                    </a:ext>
                  </a:extLst>
                </a:gridCol>
                <a:gridCol w="983848">
                  <a:extLst>
                    <a:ext uri="{9D8B030D-6E8A-4147-A177-3AD203B41FA5}">
                      <a16:colId xmlns:a16="http://schemas.microsoft.com/office/drawing/2014/main" val="20003"/>
                    </a:ext>
                  </a:extLst>
                </a:gridCol>
              </a:tblGrid>
              <a:tr h="370840">
                <a:tc>
                  <a:txBody>
                    <a:bodyPr/>
                    <a:lstStyle/>
                    <a:p>
                      <a:r>
                        <a:rPr lang="en-US" sz="600" dirty="0"/>
                        <a:t>Interim Change Number</a:t>
                      </a:r>
                    </a:p>
                  </a:txBody>
                  <a:tcPr/>
                </a:tc>
                <a:tc>
                  <a:txBody>
                    <a:bodyPr/>
                    <a:lstStyle/>
                    <a:p>
                      <a:r>
                        <a:rPr lang="en-US" sz="600" dirty="0"/>
                        <a:t>Remarks/Purpose</a:t>
                      </a:r>
                    </a:p>
                  </a:txBody>
                  <a:tcPr/>
                </a:tc>
                <a:tc>
                  <a:txBody>
                    <a:bodyPr/>
                    <a:lstStyle/>
                    <a:p>
                      <a:r>
                        <a:rPr lang="en-US" sz="600" dirty="0"/>
                        <a:t>Page(s) Affected</a:t>
                      </a:r>
                    </a:p>
                  </a:txBody>
                  <a:tcPr/>
                </a:tc>
                <a:tc>
                  <a:txBody>
                    <a:bodyPr/>
                    <a:lstStyle/>
                    <a:p>
                      <a:r>
                        <a:rPr lang="en-US" sz="600" dirty="0"/>
                        <a:t>Remarks/Purpose</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298" name="TextBox 297"/>
          <p:cNvSpPr txBox="1"/>
          <p:nvPr/>
        </p:nvSpPr>
        <p:spPr>
          <a:xfrm>
            <a:off x="321161" y="2430374"/>
            <a:ext cx="3759200" cy="92333"/>
          </a:xfrm>
          <a:prstGeom prst="rect">
            <a:avLst/>
          </a:prstGeom>
          <a:noFill/>
        </p:spPr>
        <p:txBody>
          <a:bodyPr wrap="square" lIns="0" tIns="0" rIns="0" bIns="0" rtlCol="0">
            <a:spAutoFit/>
          </a:bodyPr>
          <a:lstStyle/>
          <a:p>
            <a:r>
              <a:rPr lang="en-US" sz="600" dirty="0"/>
              <a:t>The following Interim Changes have been incorporated in this Change/Revision:</a:t>
            </a:r>
          </a:p>
        </p:txBody>
      </p:sp>
      <p:sp>
        <p:nvSpPr>
          <p:cNvPr id="299" name="TextBox 298"/>
          <p:cNvSpPr txBox="1"/>
          <p:nvPr/>
        </p:nvSpPr>
        <p:spPr>
          <a:xfrm>
            <a:off x="321161" y="4303487"/>
            <a:ext cx="3759200" cy="92333"/>
          </a:xfrm>
          <a:prstGeom prst="rect">
            <a:avLst/>
          </a:prstGeom>
          <a:noFill/>
        </p:spPr>
        <p:txBody>
          <a:bodyPr wrap="square" lIns="0" tIns="0" rIns="0" bIns="0" rtlCol="0">
            <a:spAutoFit/>
          </a:bodyPr>
          <a:lstStyle/>
          <a:p>
            <a:r>
              <a:rPr lang="en-US" sz="600" dirty="0"/>
              <a:t>The following Interim Changes are outstanding and shall be maintained by the custodian of this manual:</a:t>
            </a:r>
          </a:p>
        </p:txBody>
      </p:sp>
      <p:sp>
        <p:nvSpPr>
          <p:cNvPr id="300" name="Rectangle 299"/>
          <p:cNvSpPr/>
          <p:nvPr/>
        </p:nvSpPr>
        <p:spPr>
          <a:xfrm>
            <a:off x="457396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extBox 365"/>
          <p:cNvSpPr txBox="1"/>
          <p:nvPr/>
        </p:nvSpPr>
        <p:spPr>
          <a:xfrm>
            <a:off x="2176812" y="6501987"/>
            <a:ext cx="255198" cy="215444"/>
          </a:xfrm>
          <a:prstGeom prst="rect">
            <a:avLst/>
          </a:prstGeom>
          <a:noFill/>
        </p:spPr>
        <p:txBody>
          <a:bodyPr wrap="none" rtlCol="0">
            <a:spAutoFit/>
          </a:bodyPr>
          <a:lstStyle/>
          <a:p>
            <a:r>
              <a:rPr lang="en-US" sz="800" dirty="0">
                <a:latin typeface="Bookman Old Style" panose="02050604050505020204" pitchFamily="18" charset="0"/>
              </a:rPr>
              <a:t>II</a:t>
            </a:r>
          </a:p>
        </p:txBody>
      </p:sp>
      <p:sp>
        <p:nvSpPr>
          <p:cNvPr id="367" name="TextBox 366"/>
          <p:cNvSpPr txBox="1"/>
          <p:nvPr/>
        </p:nvSpPr>
        <p:spPr>
          <a:xfrm>
            <a:off x="6708854" y="6501932"/>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11</a:t>
            </a:r>
          </a:p>
        </p:txBody>
      </p:sp>
      <p:grpSp>
        <p:nvGrpSpPr>
          <p:cNvPr id="9" name="Group 8"/>
          <p:cNvGrpSpPr/>
          <p:nvPr/>
        </p:nvGrpSpPr>
        <p:grpSpPr>
          <a:xfrm>
            <a:off x="5613403" y="3526131"/>
            <a:ext cx="584750" cy="592468"/>
            <a:chOff x="5269870" y="2836450"/>
            <a:chExt cx="584750" cy="592468"/>
          </a:xfrm>
        </p:grpSpPr>
        <p:grpSp>
          <p:nvGrpSpPr>
            <p:cNvPr id="206" name="Group 205"/>
            <p:cNvGrpSpPr/>
            <p:nvPr/>
          </p:nvGrpSpPr>
          <p:grpSpPr>
            <a:xfrm>
              <a:off x="5403485" y="2836450"/>
              <a:ext cx="140770" cy="307777"/>
              <a:chOff x="4970548" y="4023500"/>
              <a:chExt cx="140770" cy="307777"/>
            </a:xfrm>
          </p:grpSpPr>
          <p:sp>
            <p:nvSpPr>
              <p:cNvPr id="207" name="TextBox 206"/>
              <p:cNvSpPr txBox="1"/>
              <p:nvPr/>
            </p:nvSpPr>
            <p:spPr>
              <a:xfrm>
                <a:off x="499590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08" name="TextBox 207"/>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09" name="TextBox 208"/>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10" name="TextBox 209"/>
            <p:cNvSpPr txBox="1"/>
            <p:nvPr/>
          </p:nvSpPr>
          <p:spPr>
            <a:xfrm>
              <a:off x="5418260" y="3074084"/>
              <a:ext cx="115417" cy="61555"/>
            </a:xfrm>
            <a:prstGeom prst="rect">
              <a:avLst/>
            </a:prstGeom>
            <a:noFill/>
          </p:spPr>
          <p:txBody>
            <a:bodyPr wrap="none" lIns="0" tIns="0" rIns="0" bIns="0" rtlCol="0">
              <a:spAutoFit/>
            </a:bodyPr>
            <a:lstStyle/>
            <a:p>
              <a:pPr algn="ctr"/>
              <a:r>
                <a:rPr lang="en-US" sz="400" dirty="0"/>
                <a:t>1397</a:t>
              </a:r>
            </a:p>
          </p:txBody>
        </p:sp>
        <p:grpSp>
          <p:nvGrpSpPr>
            <p:cNvPr id="211" name="Group 210"/>
            <p:cNvGrpSpPr/>
            <p:nvPr/>
          </p:nvGrpSpPr>
          <p:grpSpPr>
            <a:xfrm>
              <a:off x="5269870" y="2979754"/>
              <a:ext cx="148390" cy="307777"/>
              <a:chOff x="4970548" y="4023500"/>
              <a:chExt cx="148390" cy="307777"/>
            </a:xfrm>
          </p:grpSpPr>
          <p:sp>
            <p:nvSpPr>
              <p:cNvPr id="212" name="TextBox 211"/>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13" name="TextBox 212"/>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14" name="TextBox 213"/>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15" name="TextBox 214"/>
            <p:cNvSpPr txBox="1"/>
            <p:nvPr/>
          </p:nvSpPr>
          <p:spPr>
            <a:xfrm>
              <a:off x="5285842" y="3217443"/>
              <a:ext cx="115417" cy="61555"/>
            </a:xfrm>
            <a:prstGeom prst="rect">
              <a:avLst/>
            </a:prstGeom>
            <a:noFill/>
          </p:spPr>
          <p:txBody>
            <a:bodyPr wrap="none" lIns="0" tIns="0" rIns="0" bIns="0" rtlCol="0">
              <a:spAutoFit/>
            </a:bodyPr>
            <a:lstStyle/>
            <a:p>
              <a:pPr algn="ctr"/>
              <a:r>
                <a:rPr lang="en-US" sz="400" dirty="0"/>
                <a:t>2047</a:t>
              </a:r>
            </a:p>
          </p:txBody>
        </p:sp>
        <p:grpSp>
          <p:nvGrpSpPr>
            <p:cNvPr id="216" name="Group 215"/>
            <p:cNvGrpSpPr/>
            <p:nvPr/>
          </p:nvGrpSpPr>
          <p:grpSpPr>
            <a:xfrm>
              <a:off x="5493919" y="3030545"/>
              <a:ext cx="148390" cy="307777"/>
              <a:chOff x="4970548" y="4023500"/>
              <a:chExt cx="148390" cy="307777"/>
            </a:xfrm>
          </p:grpSpPr>
          <p:sp>
            <p:nvSpPr>
              <p:cNvPr id="217" name="TextBox 216"/>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18" name="TextBox 217"/>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19" name="TextBox 218"/>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20" name="TextBox 219"/>
            <p:cNvSpPr txBox="1"/>
            <p:nvPr/>
          </p:nvSpPr>
          <p:spPr>
            <a:xfrm>
              <a:off x="5508694" y="3268179"/>
              <a:ext cx="115417" cy="61555"/>
            </a:xfrm>
            <a:prstGeom prst="rect">
              <a:avLst/>
            </a:prstGeom>
            <a:noFill/>
          </p:spPr>
          <p:txBody>
            <a:bodyPr wrap="none" lIns="0" tIns="0" rIns="0" bIns="0" rtlCol="0">
              <a:spAutoFit/>
            </a:bodyPr>
            <a:lstStyle/>
            <a:p>
              <a:pPr algn="ctr"/>
              <a:r>
                <a:rPr lang="en-US" sz="400" dirty="0"/>
                <a:t>2000</a:t>
              </a:r>
            </a:p>
          </p:txBody>
        </p:sp>
        <p:grpSp>
          <p:nvGrpSpPr>
            <p:cNvPr id="221" name="Group 220"/>
            <p:cNvGrpSpPr/>
            <p:nvPr/>
          </p:nvGrpSpPr>
          <p:grpSpPr>
            <a:xfrm>
              <a:off x="5706230" y="3121141"/>
              <a:ext cx="148390" cy="307777"/>
              <a:chOff x="4970548" y="4023500"/>
              <a:chExt cx="148390" cy="307777"/>
            </a:xfrm>
          </p:grpSpPr>
          <p:sp>
            <p:nvSpPr>
              <p:cNvPr id="222" name="TextBox 221"/>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23" name="TextBox 222"/>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24" name="TextBox 223"/>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25" name="TextBox 224"/>
            <p:cNvSpPr txBox="1"/>
            <p:nvPr/>
          </p:nvSpPr>
          <p:spPr>
            <a:xfrm>
              <a:off x="5721005" y="3358775"/>
              <a:ext cx="115417" cy="61555"/>
            </a:xfrm>
            <a:prstGeom prst="rect">
              <a:avLst/>
            </a:prstGeom>
            <a:noFill/>
          </p:spPr>
          <p:txBody>
            <a:bodyPr wrap="none" lIns="0" tIns="0" rIns="0" bIns="0" rtlCol="0">
              <a:spAutoFit/>
            </a:bodyPr>
            <a:lstStyle/>
            <a:p>
              <a:pPr algn="ctr"/>
              <a:r>
                <a:rPr lang="en-US" sz="400" dirty="0"/>
                <a:t>1637</a:t>
              </a:r>
            </a:p>
          </p:txBody>
        </p:sp>
      </p:grpSp>
      <p:grpSp>
        <p:nvGrpSpPr>
          <p:cNvPr id="226" name="Group 225"/>
          <p:cNvGrpSpPr/>
          <p:nvPr/>
        </p:nvGrpSpPr>
        <p:grpSpPr>
          <a:xfrm>
            <a:off x="7358238" y="3380544"/>
            <a:ext cx="116948" cy="307777"/>
            <a:chOff x="7839428" y="3108571"/>
            <a:chExt cx="116948" cy="307777"/>
          </a:xfrm>
        </p:grpSpPr>
        <p:sp>
          <p:nvSpPr>
            <p:cNvPr id="227" name="TextBox 226"/>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28" name="TextBox 227"/>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29" name="TextBox 228"/>
            <p:cNvSpPr txBox="1"/>
            <p:nvPr/>
          </p:nvSpPr>
          <p:spPr>
            <a:xfrm>
              <a:off x="7839428" y="3346205"/>
              <a:ext cx="115417" cy="61555"/>
            </a:xfrm>
            <a:prstGeom prst="rect">
              <a:avLst/>
            </a:prstGeom>
            <a:noFill/>
          </p:spPr>
          <p:txBody>
            <a:bodyPr wrap="none" lIns="0" tIns="0" rIns="0" bIns="0" rtlCol="0">
              <a:spAutoFit/>
            </a:bodyPr>
            <a:lstStyle/>
            <a:p>
              <a:pPr algn="ctr"/>
              <a:r>
                <a:rPr lang="en-US" sz="400" dirty="0"/>
                <a:t>1096</a:t>
              </a:r>
            </a:p>
          </p:txBody>
        </p:sp>
      </p:grpSp>
      <p:grpSp>
        <p:nvGrpSpPr>
          <p:cNvPr id="230" name="Group 229"/>
          <p:cNvGrpSpPr/>
          <p:nvPr/>
        </p:nvGrpSpPr>
        <p:grpSpPr>
          <a:xfrm>
            <a:off x="7638236" y="2739124"/>
            <a:ext cx="116948" cy="307777"/>
            <a:chOff x="7839428" y="3108571"/>
            <a:chExt cx="116948" cy="307777"/>
          </a:xfrm>
        </p:grpSpPr>
        <p:sp>
          <p:nvSpPr>
            <p:cNvPr id="231" name="TextBox 230"/>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32" name="TextBox 231"/>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233" name="TextBox 232"/>
            <p:cNvSpPr txBox="1"/>
            <p:nvPr/>
          </p:nvSpPr>
          <p:spPr>
            <a:xfrm>
              <a:off x="7839428" y="3346205"/>
              <a:ext cx="115417" cy="61555"/>
            </a:xfrm>
            <a:prstGeom prst="rect">
              <a:avLst/>
            </a:prstGeom>
            <a:noFill/>
          </p:spPr>
          <p:txBody>
            <a:bodyPr wrap="none" lIns="0" tIns="0" rIns="0" bIns="0" rtlCol="0">
              <a:spAutoFit/>
            </a:bodyPr>
            <a:lstStyle/>
            <a:p>
              <a:pPr algn="ctr"/>
              <a:r>
                <a:rPr lang="en-US" sz="400" dirty="0"/>
                <a:t>1549</a:t>
              </a:r>
            </a:p>
          </p:txBody>
        </p:sp>
      </p:grpSp>
      <p:cxnSp>
        <p:nvCxnSpPr>
          <p:cNvPr id="234" name="Straight Connector 233"/>
          <p:cNvCxnSpPr/>
          <p:nvPr/>
        </p:nvCxnSpPr>
        <p:spPr bwMode="auto">
          <a:xfrm flipH="1" flipV="1">
            <a:off x="7264476" y="3791486"/>
            <a:ext cx="127510" cy="57478"/>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4" idx="9"/>
          </p:cNvCxnSpPr>
          <p:nvPr/>
        </p:nvCxnSpPr>
        <p:spPr>
          <a:xfrm flipH="1">
            <a:off x="6529070" y="2514524"/>
            <a:ext cx="102336" cy="16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auto">
          <a:xfrm flipV="1">
            <a:off x="8356446" y="3862192"/>
            <a:ext cx="63821" cy="10648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59917" y="2200238"/>
            <a:ext cx="650724" cy="105334"/>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rot="20940000">
            <a:off x="5061366" y="2231679"/>
            <a:ext cx="12097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38"/>
          <p:cNvSpPr txBox="1">
            <a:spLocks noChangeArrowheads="1"/>
          </p:cNvSpPr>
          <p:nvPr/>
        </p:nvSpPr>
        <p:spPr bwMode="auto">
          <a:xfrm rot="21000000">
            <a:off x="5136171" y="2115471"/>
            <a:ext cx="243656" cy="139898"/>
          </a:xfrm>
          <a:prstGeom prst="rect">
            <a:avLst/>
          </a:prstGeom>
          <a:noFill/>
          <a:ln w="9525">
            <a:solidFill>
              <a:schemeClr val="bg1"/>
            </a:solidFill>
            <a:miter lim="800000"/>
            <a:headEnd/>
            <a:tailEnd/>
          </a:ln>
        </p:spPr>
        <p:txBody>
          <a:bodyPr wrap="none" lIns="0" tIns="0" rIns="0" bIns="0">
            <a:spAutoFit/>
          </a:bodyPr>
          <a:lstStyle/>
          <a:p>
            <a:r>
              <a:rPr lang="en-US" sz="1000" dirty="0">
                <a:latin typeface="Calibri" pitchFamily="34" charset="0"/>
              </a:rPr>
              <a:t>078ᵒ</a:t>
            </a:r>
          </a:p>
        </p:txBody>
      </p:sp>
      <p:sp>
        <p:nvSpPr>
          <p:cNvPr id="5" name="Rectangle 4"/>
          <p:cNvSpPr/>
          <p:nvPr/>
        </p:nvSpPr>
        <p:spPr>
          <a:xfrm>
            <a:off x="4592661" y="6558089"/>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84054" y="6534561"/>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a:xfrm>
            <a:off x="457396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668961" y="223946"/>
            <a:ext cx="4164680" cy="6514113"/>
            <a:chOff x="257238" y="203318"/>
            <a:chExt cx="4164680" cy="6514113"/>
          </a:xfrm>
        </p:grpSpPr>
        <p:grpSp>
          <p:nvGrpSpPr>
            <p:cNvPr id="2" name="Group 1"/>
            <p:cNvGrpSpPr/>
            <p:nvPr/>
          </p:nvGrpSpPr>
          <p:grpSpPr>
            <a:xfrm>
              <a:off x="257238" y="203318"/>
              <a:ext cx="4164680" cy="5421990"/>
              <a:chOff x="257238" y="203318"/>
              <a:chExt cx="4164680" cy="5421990"/>
            </a:xfrm>
          </p:grpSpPr>
          <p:sp>
            <p:nvSpPr>
              <p:cNvPr id="7" name="TextBox 6"/>
              <p:cNvSpPr txBox="1"/>
              <p:nvPr/>
            </p:nvSpPr>
            <p:spPr>
              <a:xfrm>
                <a:off x="950903" y="203318"/>
                <a:ext cx="2895344" cy="553998"/>
              </a:xfrm>
              <a:prstGeom prst="rect">
                <a:avLst/>
              </a:prstGeom>
              <a:noFill/>
            </p:spPr>
            <p:txBody>
              <a:bodyPr wrap="none" rtlCol="0">
                <a:spAutoFit/>
              </a:bodyPr>
              <a:lstStyle/>
              <a:p>
                <a:pPr algn="ctr"/>
                <a:r>
                  <a:rPr lang="en-US" sz="1000" b="1" dirty="0"/>
                  <a:t>TABLE OF CONTENTS</a:t>
                </a:r>
              </a:p>
              <a:p>
                <a:pPr algn="ctr"/>
                <a:endParaRPr lang="en-US" sz="1000" b="1" dirty="0"/>
              </a:p>
              <a:p>
                <a:pPr algn="ctr"/>
                <a:r>
                  <a:rPr lang="en-US" sz="1000" b="1" dirty="0"/>
                  <a:t>INDEX OF SUPPLEMENTARY ENCLOSURES</a:t>
                </a:r>
              </a:p>
            </p:txBody>
          </p:sp>
          <p:sp>
            <p:nvSpPr>
              <p:cNvPr id="10" name="TextBox 9"/>
              <p:cNvSpPr txBox="1"/>
              <p:nvPr/>
            </p:nvSpPr>
            <p:spPr>
              <a:xfrm>
                <a:off x="795208" y="1562710"/>
                <a:ext cx="3082895" cy="246221"/>
              </a:xfrm>
              <a:prstGeom prst="rect">
                <a:avLst/>
              </a:prstGeom>
              <a:noFill/>
            </p:spPr>
            <p:txBody>
              <a:bodyPr wrap="none" rtlCol="0">
                <a:spAutoFit/>
              </a:bodyPr>
              <a:lstStyle/>
              <a:p>
                <a:r>
                  <a:rPr lang="en-US" sz="1000" b="1" dirty="0"/>
                  <a:t>INDEX OF INSTRUMENT PROCEDURE CHARTS</a:t>
                </a:r>
              </a:p>
            </p:txBody>
          </p:sp>
          <p:sp>
            <p:nvSpPr>
              <p:cNvPr id="12" name="TextBox 11"/>
              <p:cNvSpPr txBox="1"/>
              <p:nvPr/>
            </p:nvSpPr>
            <p:spPr>
              <a:xfrm>
                <a:off x="340089" y="781248"/>
                <a:ext cx="1716817" cy="577081"/>
              </a:xfrm>
              <a:prstGeom prst="rect">
                <a:avLst/>
              </a:prstGeom>
              <a:noFill/>
            </p:spPr>
            <p:txBody>
              <a:bodyPr wrap="none" lIns="0" tIns="0" rIns="0" bIns="0" rtlCol="0">
                <a:spAutoFit/>
              </a:bodyPr>
              <a:lstStyle/>
              <a:p>
                <a:pPr algn="just"/>
                <a:r>
                  <a:rPr lang="en-US" sz="750" dirty="0" smtClean="0"/>
                  <a:t>CHANGE SUMMARY………..…PAGE II</a:t>
                </a:r>
              </a:p>
              <a:p>
                <a:pPr algn="just"/>
                <a:r>
                  <a:rPr lang="en-US" sz="750" dirty="0" smtClean="0"/>
                  <a:t>TABLE </a:t>
                </a:r>
                <a:r>
                  <a:rPr lang="en-US" sz="750" dirty="0"/>
                  <a:t>OF CONTENTS……….PAGE III</a:t>
                </a:r>
              </a:p>
              <a:p>
                <a:pPr algn="just"/>
                <a:r>
                  <a:rPr lang="en-US" sz="750" dirty="0"/>
                  <a:t>HOT SPOTS……………………PAGE IV</a:t>
                </a:r>
              </a:p>
              <a:p>
                <a:pPr algn="just"/>
                <a:r>
                  <a:rPr lang="en-US" sz="750" dirty="0"/>
                  <a:t>EASTERN AREA OVERLAY.…PAGE V</a:t>
                </a:r>
              </a:p>
              <a:p>
                <a:pPr algn="just"/>
                <a:r>
                  <a:rPr lang="en-US" sz="750" dirty="0"/>
                  <a:t>WESTERN AREA OVERLAY..PAGE VI</a:t>
                </a:r>
              </a:p>
            </p:txBody>
          </p:sp>
          <p:sp>
            <p:nvSpPr>
              <p:cNvPr id="13" name="TextBox 12"/>
              <p:cNvSpPr txBox="1"/>
              <p:nvPr/>
            </p:nvSpPr>
            <p:spPr>
              <a:xfrm>
                <a:off x="2385747" y="781248"/>
                <a:ext cx="2024593" cy="692497"/>
              </a:xfrm>
              <a:prstGeom prst="rect">
                <a:avLst/>
              </a:prstGeom>
              <a:noFill/>
            </p:spPr>
            <p:txBody>
              <a:bodyPr wrap="none" lIns="0" tIns="0" rIns="0" bIns="0" rtlCol="0">
                <a:spAutoFit/>
              </a:bodyPr>
              <a:lstStyle/>
              <a:p>
                <a:r>
                  <a:rPr lang="en-US" sz="750" dirty="0"/>
                  <a:t>INOP COMP/VIS AIDS TABLE..…....PAGE VII</a:t>
                </a:r>
              </a:p>
              <a:p>
                <a:r>
                  <a:rPr lang="en-US" sz="750" dirty="0"/>
                  <a:t>RADAR IAP MINIMUMS ………...….PAGE VIII</a:t>
                </a:r>
              </a:p>
              <a:p>
                <a:r>
                  <a:rPr lang="en-US" sz="750" dirty="0"/>
                  <a:t>EXAMPLE RADAR IAP COMMS…….PAGE IX</a:t>
                </a:r>
              </a:p>
              <a:p>
                <a:r>
                  <a:rPr lang="en-US" sz="750" dirty="0"/>
                  <a:t>WAYPOINT CREATION GUIDE……  PAGE 23</a:t>
                </a:r>
              </a:p>
              <a:p>
                <a:r>
                  <a:rPr lang="en-US" sz="750" dirty="0"/>
                  <a:t>SIAP IMPROVEMENT PROCESS…..PAGE 24</a:t>
                </a:r>
              </a:p>
              <a:p>
                <a:r>
                  <a:rPr lang="en-US" sz="750" dirty="0"/>
                  <a:t>CLIMB/DESCENT TABLE…………....PAGE 25</a:t>
                </a:r>
              </a:p>
            </p:txBody>
          </p:sp>
          <p:sp>
            <p:nvSpPr>
              <p:cNvPr id="8" name="TextBox 7"/>
              <p:cNvSpPr txBox="1"/>
              <p:nvPr/>
            </p:nvSpPr>
            <p:spPr>
              <a:xfrm>
                <a:off x="257238" y="1931989"/>
                <a:ext cx="1952625" cy="3693319"/>
              </a:xfrm>
              <a:prstGeom prst="rect">
                <a:avLst/>
              </a:prstGeom>
              <a:noFill/>
            </p:spPr>
            <p:txBody>
              <a:bodyPr wrap="square" lIns="0" tIns="0" rIns="0" bIns="0" rtlCol="0">
                <a:spAutoFit/>
              </a:bodyPr>
              <a:lstStyle/>
              <a:p>
                <a:pPr lvl="0"/>
                <a:r>
                  <a:rPr lang="en-US" sz="1000" b="1" dirty="0">
                    <a:solidFill>
                      <a:prstClr val="black"/>
                    </a:solidFill>
                    <a:latin typeface="Arial" panose="020B0604020202020204" pitchFamily="34" charset="0"/>
                    <a:cs typeface="Arial" panose="020B0604020202020204" pitchFamily="34" charset="0"/>
                  </a:rPr>
                  <a:t>NAME	                  PAGE            </a:t>
                </a:r>
              </a:p>
              <a:p>
                <a:pPr lvl="0"/>
                <a:r>
                  <a:rPr lang="en-US" sz="1000" dirty="0">
                    <a:solidFill>
                      <a:prstClr val="black"/>
                    </a:solidFill>
                    <a:latin typeface="Arial" panose="020B0604020202020204" pitchFamily="34" charset="0"/>
                    <a:cs typeface="Arial" panose="020B0604020202020204" pitchFamily="34" charset="0"/>
                  </a:rPr>
                  <a:t> </a:t>
                </a:r>
              </a:p>
              <a:p>
                <a:pPr lvl="0"/>
                <a:r>
                  <a:rPr lang="en-US" sz="1000" b="1" dirty="0">
                    <a:solidFill>
                      <a:prstClr val="black"/>
                    </a:solidFill>
                    <a:latin typeface="Arial" panose="020B0604020202020204" pitchFamily="34" charset="0"/>
                    <a:cs typeface="Arial" panose="020B0604020202020204" pitchFamily="34" charset="0"/>
                  </a:rPr>
                  <a:t>BAY MINETTE MUNI (1R8)</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RADAR MINIMUMS…………..….……	VIII</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TACAN-A………………….....................	.	1</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BAY MINETTE ONE DEPARTURE..…..	2</a:t>
                </a:r>
              </a:p>
              <a:p>
                <a:pPr lvl="0">
                  <a:tabLst>
                    <a:tab pos="1774825" algn="l"/>
                    <a:tab pos="1828800" algn="l"/>
                    <a:tab pos="1882775" algn="l"/>
                  </a:tabLst>
                </a:pPr>
                <a:endParaRPr lang="en-US" sz="1000"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1000" b="1" dirty="0">
                    <a:solidFill>
                      <a:prstClr val="black"/>
                    </a:solidFill>
                    <a:latin typeface="Arial" panose="020B0604020202020204" pitchFamily="34" charset="0"/>
                    <a:cs typeface="Arial" panose="020B0604020202020204" pitchFamily="34" charset="0"/>
                  </a:rPr>
                  <a:t>CRESTVIEW NAS (KNCE)</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TACAN RWY 9R…………………………	3</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COPTER VOR RWY 9L ………...…...…	4</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TACAN RWY 18L……………….…….....	5</a:t>
                </a:r>
              </a:p>
              <a:p>
                <a:pPr lvl="0">
                  <a:tabLst>
                    <a:tab pos="1774825" algn="l"/>
                    <a:tab pos="1828800" algn="l"/>
                    <a:tab pos="1882775" algn="l"/>
                  </a:tabLst>
                </a:pPr>
                <a:endParaRPr lang="en-US" sz="1000"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1000" b="1" dirty="0">
                    <a:solidFill>
                      <a:prstClr val="black"/>
                    </a:solidFill>
                    <a:latin typeface="Arial" panose="020B0604020202020204" pitchFamily="34" charset="0"/>
                    <a:cs typeface="Arial" panose="020B0604020202020204" pitchFamily="34" charset="0"/>
                  </a:rPr>
                  <a:t>FLORALA MUNI (1R8)</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RADAR MINIMUMS………….…….....	VIII  </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TACAN RWY 4…………………..….……	6</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BURRITO-ONE DEP……………………		7</a:t>
                </a:r>
              </a:p>
              <a:p>
                <a:pPr lvl="0">
                  <a:tabLst>
                    <a:tab pos="1774825" algn="l"/>
                    <a:tab pos="1828800" algn="l"/>
                    <a:tab pos="1882775" algn="l"/>
                  </a:tabLst>
                </a:pPr>
                <a:r>
                  <a:rPr lang="en-US" sz="1000" dirty="0">
                    <a:solidFill>
                      <a:prstClr val="black"/>
                    </a:solidFill>
                    <a:latin typeface="Arial" panose="020B0604020202020204" pitchFamily="34" charset="0"/>
                    <a:cs typeface="Arial" panose="020B0604020202020204" pitchFamily="34" charset="0"/>
                  </a:rPr>
                  <a:t>  </a:t>
                </a:r>
              </a:p>
              <a:p>
                <a:pPr lvl="0">
                  <a:tabLst>
                    <a:tab pos="1774825" algn="l"/>
                    <a:tab pos="1828800" algn="l"/>
                    <a:tab pos="1882775" algn="l"/>
                  </a:tabLst>
                </a:pPr>
                <a:r>
                  <a:rPr lang="en-US" sz="1000" b="1" dirty="0">
                    <a:solidFill>
                      <a:prstClr val="black"/>
                    </a:solidFill>
                    <a:latin typeface="Arial" panose="020B0604020202020204" pitchFamily="34" charset="0"/>
                    <a:cs typeface="Arial" panose="020B0604020202020204" pitchFamily="34" charset="0"/>
                  </a:rPr>
                  <a:t>GATESWOOD MCAS (KNGW)</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TACAN RWY 24………………….……...	8    </a:t>
                </a: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TACAN RWY 33…………….……………	9</a:t>
                </a:r>
              </a:p>
              <a:p>
                <a:pPr lvl="0">
                  <a:tabLst>
                    <a:tab pos="1774825" algn="l"/>
                    <a:tab pos="1828800" algn="l"/>
                    <a:tab pos="1882775" algn="l"/>
                  </a:tabLst>
                </a:pPr>
                <a:endParaRPr lang="en-US" sz="1000"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1000" b="1" dirty="0">
                    <a:solidFill>
                      <a:prstClr val="black"/>
                    </a:solidFill>
                    <a:latin typeface="Arial" panose="020B0604020202020204" pitchFamily="34" charset="0"/>
                    <a:cs typeface="Arial" panose="020B0604020202020204" pitchFamily="34" charset="0"/>
                  </a:rPr>
                  <a:t>GULF SHORES (KJKA)</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800" b="1" dirty="0">
                    <a:solidFill>
                      <a:prstClr val="black"/>
                    </a:solidFill>
                    <a:latin typeface="Arial" panose="020B0604020202020204" pitchFamily="34" charset="0"/>
                    <a:cs typeface="Arial" panose="020B0604020202020204" pitchFamily="34" charset="0"/>
                  </a:rPr>
                  <a:t>  </a:t>
                </a:r>
                <a:r>
                  <a:rPr lang="en-US" sz="800" dirty="0">
                    <a:solidFill>
                      <a:prstClr val="black"/>
                    </a:solidFill>
                    <a:latin typeface="Arial" panose="020B0604020202020204" pitchFamily="34" charset="0"/>
                    <a:cs typeface="Arial" panose="020B0604020202020204" pitchFamily="34" charset="0"/>
                  </a:rPr>
                  <a:t>RADAR MINIMUMS…………………...	VIII</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endParaRPr lang="en-US" sz="1000"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1000" b="1" dirty="0">
                    <a:solidFill>
                      <a:prstClr val="black"/>
                    </a:solidFill>
                    <a:latin typeface="Arial" panose="020B0604020202020204" pitchFamily="34" charset="0"/>
                    <a:cs typeface="Arial" panose="020B0604020202020204" pitchFamily="34" charset="0"/>
                  </a:rPr>
                  <a:t>JUNIPER NOLF (KNJP) </a:t>
                </a:r>
                <a:endParaRPr lang="en-US" sz="800" b="1" dirty="0">
                  <a:solidFill>
                    <a:prstClr val="black"/>
                  </a:solidFill>
                  <a:latin typeface="Arial" panose="020B0604020202020204" pitchFamily="34" charset="0"/>
                  <a:cs typeface="Arial" panose="020B0604020202020204" pitchFamily="34" charset="0"/>
                </a:endParaRPr>
              </a:p>
              <a:p>
                <a:pPr lvl="0">
                  <a:tabLst>
                    <a:tab pos="1774825" algn="l"/>
                    <a:tab pos="1828800" algn="l"/>
                    <a:tab pos="1882775" algn="l"/>
                  </a:tabLst>
                </a:pPr>
                <a:r>
                  <a:rPr lang="en-US" sz="800" dirty="0">
                    <a:solidFill>
                      <a:prstClr val="black"/>
                    </a:solidFill>
                    <a:latin typeface="Arial" panose="020B0604020202020204" pitchFamily="34" charset="0"/>
                    <a:cs typeface="Arial" panose="020B0604020202020204" pitchFamily="34" charset="0"/>
                  </a:rPr>
                  <a:t>  </a:t>
                </a:r>
                <a:r>
                  <a:rPr lang="en-US" sz="800" dirty="0" smtClean="0">
                    <a:solidFill>
                      <a:prstClr val="black"/>
                    </a:solidFill>
                    <a:latin typeface="Arial" panose="020B0604020202020204" pitchFamily="34" charset="0"/>
                    <a:cs typeface="Arial" panose="020B0604020202020204" pitchFamily="34" charset="0"/>
                  </a:rPr>
                  <a:t>VOR/DME-240…………………....…….</a:t>
                </a:r>
                <a:r>
                  <a:rPr lang="en-US" sz="800" dirty="0">
                    <a:solidFill>
                      <a:prstClr val="black"/>
                    </a:solidFill>
                    <a:latin typeface="Arial" panose="020B0604020202020204" pitchFamily="34" charset="0"/>
                    <a:cs typeface="Arial" panose="020B0604020202020204" pitchFamily="34" charset="0"/>
                  </a:rPr>
                  <a:t>	10</a:t>
                </a:r>
              </a:p>
            </p:txBody>
          </p:sp>
          <p:sp>
            <p:nvSpPr>
              <p:cNvPr id="9" name="TextBox 8"/>
              <p:cNvSpPr txBox="1"/>
              <p:nvPr/>
            </p:nvSpPr>
            <p:spPr>
              <a:xfrm>
                <a:off x="2333205" y="1931989"/>
                <a:ext cx="2088713" cy="3447098"/>
              </a:xfrm>
              <a:prstGeom prst="rect">
                <a:avLst/>
              </a:prstGeom>
              <a:noFill/>
            </p:spPr>
            <p:txBody>
              <a:bodyPr wrap="none" lIns="0" tIns="0" rIns="0" bIns="0" rtlCol="0">
                <a:spAutoFit/>
              </a:bodyPr>
              <a:lstStyle/>
              <a:p>
                <a:pPr lvl="0">
                  <a:tabLst>
                    <a:tab pos="1946275" algn="l"/>
                  </a:tabLst>
                </a:pPr>
                <a:r>
                  <a:rPr lang="en-US" sz="1000" b="1" dirty="0">
                    <a:solidFill>
                      <a:prstClr val="black"/>
                    </a:solidFill>
                    <a:latin typeface="Arial" panose="020B0604020202020204" pitchFamily="34" charset="0"/>
                    <a:cs typeface="Arial" panose="020B0604020202020204" pitchFamily="34" charset="0"/>
                  </a:rPr>
                  <a:t>NAME                                      PAGE</a:t>
                </a:r>
              </a:p>
              <a:p>
                <a:pPr lvl="0">
                  <a:tabLst>
                    <a:tab pos="1946275" algn="l"/>
                  </a:tabLst>
                </a:pPr>
                <a:endParaRPr lang="en-US" sz="1000" b="1" dirty="0">
                  <a:solidFill>
                    <a:prstClr val="black"/>
                  </a:solidFill>
                  <a:latin typeface="Arial" panose="020B0604020202020204" pitchFamily="34" charset="0"/>
                  <a:cs typeface="Arial" panose="020B0604020202020204" pitchFamily="34" charset="0"/>
                </a:endParaRPr>
              </a:p>
              <a:p>
                <a:pPr lvl="0">
                  <a:tabLst>
                    <a:tab pos="1946275" algn="l"/>
                  </a:tabLst>
                </a:pPr>
                <a:r>
                  <a:rPr lang="en-US" sz="1000" b="1" dirty="0">
                    <a:solidFill>
                      <a:prstClr val="black"/>
                    </a:solidFill>
                    <a:latin typeface="Arial" panose="020B0604020202020204" pitchFamily="34" charset="0"/>
                    <a:cs typeface="Arial" panose="020B0604020202020204" pitchFamily="34" charset="0"/>
                  </a:rPr>
                  <a:t>NAVIE OLF (KNVE)</a:t>
                </a:r>
                <a:endParaRPr lang="en-US" sz="800" b="1" dirty="0">
                  <a:solidFill>
                    <a:prstClr val="black"/>
                  </a:solidFill>
                  <a:latin typeface="Arial" panose="020B0604020202020204" pitchFamily="34" charset="0"/>
                  <a:cs typeface="Arial" panose="020B0604020202020204" pitchFamily="34" charset="0"/>
                </a:endParaRPr>
              </a:p>
              <a:p>
                <a:pPr lvl="0">
                  <a:tabLst>
                    <a:tab pos="1946275" algn="l"/>
                  </a:tabLst>
                </a:pPr>
                <a:r>
                  <a:rPr lang="en-US" sz="800" dirty="0">
                    <a:solidFill>
                      <a:prstClr val="black"/>
                    </a:solidFill>
                    <a:latin typeface="Arial" panose="020B0604020202020204" pitchFamily="34" charset="0"/>
                    <a:cs typeface="Arial" panose="020B0604020202020204" pitchFamily="34" charset="0"/>
                  </a:rPr>
                  <a:t>  TACAN-A…………………………..………..	11</a:t>
                </a:r>
              </a:p>
              <a:p>
                <a:pPr lvl="0">
                  <a:tabLst>
                    <a:tab pos="1946275" algn="l"/>
                  </a:tabLst>
                </a:pPr>
                <a:endParaRPr lang="en-US" sz="1000" b="1" dirty="0">
                  <a:solidFill>
                    <a:prstClr val="black"/>
                  </a:solidFill>
                  <a:latin typeface="Arial" panose="020B0604020202020204" pitchFamily="34" charset="0"/>
                  <a:cs typeface="Arial" panose="020B0604020202020204" pitchFamily="34" charset="0"/>
                </a:endParaRPr>
              </a:p>
              <a:p>
                <a:pPr lvl="0">
                  <a:tabLst>
                    <a:tab pos="1946275" algn="l"/>
                  </a:tabLst>
                </a:pPr>
                <a:r>
                  <a:rPr lang="en-US" sz="1000" b="1" dirty="0">
                    <a:solidFill>
                      <a:prstClr val="black"/>
                    </a:solidFill>
                    <a:latin typeface="Arial" panose="020B0604020202020204" pitchFamily="34" charset="0"/>
                    <a:cs typeface="Arial" panose="020B0604020202020204" pitchFamily="34" charset="0"/>
                  </a:rPr>
                  <a:t>SITE 8 NOLF (KNS8)</a:t>
                </a:r>
              </a:p>
              <a:p>
                <a:pPr lvl="0">
                  <a:tabLst>
                    <a:tab pos="1946275" algn="l"/>
                  </a:tabLst>
                </a:pPr>
                <a:r>
                  <a:rPr lang="en-US" sz="800" b="1" dirty="0">
                    <a:solidFill>
                      <a:prstClr val="black"/>
                    </a:solidFill>
                    <a:latin typeface="Arial" panose="020B0604020202020204" pitchFamily="34" charset="0"/>
                    <a:cs typeface="Arial" panose="020B0604020202020204" pitchFamily="34" charset="0"/>
                  </a:rPr>
                  <a:t>  </a:t>
                </a:r>
                <a:r>
                  <a:rPr lang="en-US" sz="800" dirty="0">
                    <a:solidFill>
                      <a:prstClr val="black"/>
                    </a:solidFill>
                    <a:latin typeface="Arial" panose="020B0604020202020204" pitchFamily="34" charset="0"/>
                    <a:cs typeface="Arial" panose="020B0604020202020204" pitchFamily="34" charset="0"/>
                  </a:rPr>
                  <a:t>COPTER TACAN 147………………..……	12</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a:t>
                </a:r>
              </a:p>
              <a:p>
                <a:pPr lvl="0">
                  <a:tabLst>
                    <a:tab pos="1946275" algn="l"/>
                  </a:tabLst>
                </a:pPr>
                <a:r>
                  <a:rPr lang="en-US" sz="1000" b="1" dirty="0">
                    <a:solidFill>
                      <a:prstClr val="black"/>
                    </a:solidFill>
                    <a:latin typeface="Arial" panose="020B0604020202020204" pitchFamily="34" charset="0"/>
                    <a:cs typeface="Arial" panose="020B0604020202020204" pitchFamily="34" charset="0"/>
                  </a:rPr>
                  <a:t>SITE X NOLF (KNSX)</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a:t>
                </a:r>
                <a:r>
                  <a:rPr lang="en-US" sz="800" dirty="0" smtClean="0">
                    <a:solidFill>
                      <a:prstClr val="black"/>
                    </a:solidFill>
                    <a:latin typeface="Arial" panose="020B0604020202020204" pitchFamily="34" charset="0"/>
                    <a:cs typeface="Arial" panose="020B0604020202020204" pitchFamily="34" charset="0"/>
                  </a:rPr>
                  <a:t>TACAN-A…………………………………... </a:t>
                </a:r>
                <a:r>
                  <a:rPr lang="en-US" sz="800" dirty="0">
                    <a:solidFill>
                      <a:prstClr val="black"/>
                    </a:solidFill>
                    <a:latin typeface="Arial" panose="020B0604020202020204" pitchFamily="34" charset="0"/>
                    <a:cs typeface="Arial" panose="020B0604020202020204" pitchFamily="34" charset="0"/>
                  </a:rPr>
                  <a:t>13</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SITE X DEPARTURE…………………….. 14</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a:t>
                </a:r>
              </a:p>
              <a:p>
                <a:pPr lvl="0">
                  <a:tabLst>
                    <a:tab pos="1946275" algn="l"/>
                  </a:tabLst>
                </a:pPr>
                <a:r>
                  <a:rPr lang="en-US" sz="1000" b="1" dirty="0">
                    <a:solidFill>
                      <a:prstClr val="black"/>
                    </a:solidFill>
                    <a:latin typeface="Arial" panose="020B0604020202020204" pitchFamily="34" charset="0"/>
                    <a:cs typeface="Arial" panose="020B0604020202020204" pitchFamily="34" charset="0"/>
                  </a:rPr>
                  <a:t>SOUTH WHITING FIELD (KNDZ)</a:t>
                </a:r>
                <a:endParaRPr lang="en-US" sz="800" b="1" dirty="0">
                  <a:solidFill>
                    <a:prstClr val="black"/>
                  </a:solidFill>
                  <a:latin typeface="Arial" panose="020B0604020202020204" pitchFamily="34" charset="0"/>
                  <a:cs typeface="Arial" panose="020B0604020202020204" pitchFamily="34" charset="0"/>
                </a:endParaRPr>
              </a:p>
              <a:p>
                <a:pPr lvl="0">
                  <a:tabLst>
                    <a:tab pos="1946275" algn="l"/>
                  </a:tabLst>
                </a:pPr>
                <a:r>
                  <a:rPr lang="en-US" sz="800" dirty="0" smtClean="0">
                    <a:solidFill>
                      <a:prstClr val="black"/>
                    </a:solidFill>
                    <a:latin typeface="Arial" panose="020B0604020202020204" pitchFamily="34" charset="0"/>
                    <a:cs typeface="Arial" panose="020B0604020202020204" pitchFamily="34" charset="0"/>
                  </a:rPr>
                  <a:t>  </a:t>
                </a:r>
                <a:r>
                  <a:rPr lang="en-US" sz="800" dirty="0">
                    <a:solidFill>
                      <a:prstClr val="black"/>
                    </a:solidFill>
                    <a:latin typeface="Arial" panose="020B0604020202020204" pitchFamily="34" charset="0"/>
                    <a:cs typeface="Arial" panose="020B0604020202020204" pitchFamily="34" charset="0"/>
                  </a:rPr>
                  <a:t>BAWDI ONE DEPARTURE………...........	15</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NAVIE ONE DEPARTURE………………	16</a:t>
                </a:r>
              </a:p>
              <a:p>
                <a:pPr lvl="0">
                  <a:tabLst>
                    <a:tab pos="1946275" algn="l"/>
                  </a:tabLst>
                </a:pPr>
                <a:endParaRPr lang="en-US" sz="1000" b="1" dirty="0">
                  <a:solidFill>
                    <a:prstClr val="black"/>
                  </a:solidFill>
                  <a:latin typeface="Arial" panose="020B0604020202020204" pitchFamily="34" charset="0"/>
                  <a:cs typeface="Arial" panose="020B0604020202020204" pitchFamily="34" charset="0"/>
                </a:endParaRPr>
              </a:p>
              <a:p>
                <a:pPr lvl="0">
                  <a:tabLst>
                    <a:tab pos="1946275" algn="l"/>
                  </a:tabLst>
                </a:pPr>
                <a:r>
                  <a:rPr lang="en-US" sz="1000" b="1" dirty="0">
                    <a:solidFill>
                      <a:prstClr val="black"/>
                    </a:solidFill>
                    <a:latin typeface="Arial" panose="020B0604020202020204" pitchFamily="34" charset="0"/>
                    <a:cs typeface="Arial" panose="020B0604020202020204" pitchFamily="34" charset="0"/>
                  </a:rPr>
                  <a:t>SHIPBOARD APPROACHES</a:t>
                </a:r>
                <a:endParaRPr lang="en-US" sz="800" b="1" dirty="0">
                  <a:solidFill>
                    <a:prstClr val="black"/>
                  </a:solidFill>
                  <a:latin typeface="Arial" panose="020B0604020202020204" pitchFamily="34" charset="0"/>
                  <a:cs typeface="Arial" panose="020B0604020202020204" pitchFamily="34" charset="0"/>
                </a:endParaRPr>
              </a:p>
              <a:p>
                <a:pPr lvl="0">
                  <a:tabLst>
                    <a:tab pos="1946275" algn="l"/>
                  </a:tabLst>
                </a:pPr>
                <a:r>
                  <a:rPr lang="en-US" sz="800" dirty="0">
                    <a:solidFill>
                      <a:prstClr val="black"/>
                    </a:solidFill>
                    <a:latin typeface="Arial" panose="020B0604020202020204" pitchFamily="34" charset="0"/>
                    <a:cs typeface="Arial" panose="020B0604020202020204" pitchFamily="34" charset="0"/>
                  </a:rPr>
                  <a:t>  CV-3 TACAN (HELICOPTER)……….….	17</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AIR-CAPABLE SHIPS</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TACAN (HELICOPTER)………….………..	18</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LH-4 (HELICOPTER)………………………	19</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EMERGENCY LOW-VISIBILITY</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APPROACH PATTERN (ELVA)…….……	20</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(ELVA) PATTERN - RADIO CALLS.…….	21</a:t>
                </a:r>
              </a:p>
              <a:p>
                <a:pPr lvl="0">
                  <a:tabLst>
                    <a:tab pos="1946275" algn="l"/>
                  </a:tabLst>
                </a:pPr>
                <a:r>
                  <a:rPr lang="en-US" sz="800" dirty="0">
                    <a:solidFill>
                      <a:prstClr val="black"/>
                    </a:solidFill>
                    <a:latin typeface="Arial" panose="020B0604020202020204" pitchFamily="34" charset="0"/>
                    <a:cs typeface="Arial" panose="020B0604020202020204" pitchFamily="34" charset="0"/>
                  </a:rPr>
                  <a:t>  SHIP RESUME IX-514………………........	22</a:t>
                </a:r>
              </a:p>
            </p:txBody>
          </p:sp>
        </p:grpSp>
        <p:sp>
          <p:nvSpPr>
            <p:cNvPr id="276" name="TextBox 275"/>
            <p:cNvSpPr txBox="1"/>
            <p:nvPr/>
          </p:nvSpPr>
          <p:spPr>
            <a:xfrm>
              <a:off x="2228850" y="6501987"/>
              <a:ext cx="290464" cy="215444"/>
            </a:xfrm>
            <a:prstGeom prst="rect">
              <a:avLst/>
            </a:prstGeom>
            <a:noFill/>
          </p:spPr>
          <p:txBody>
            <a:bodyPr wrap="none" rtlCol="0">
              <a:spAutoFit/>
            </a:bodyPr>
            <a:lstStyle/>
            <a:p>
              <a:r>
                <a:rPr lang="en-US" sz="800" dirty="0">
                  <a:latin typeface="Bookman Old Style" panose="02050604050505020204" pitchFamily="18" charset="0"/>
                </a:rPr>
                <a:t>III</a:t>
              </a:r>
            </a:p>
          </p:txBody>
        </p:sp>
      </p:grpSp>
      <p:sp>
        <p:nvSpPr>
          <p:cNvPr id="245" name="Chord 21"/>
          <p:cNvSpPr/>
          <p:nvPr/>
        </p:nvSpPr>
        <p:spPr>
          <a:xfrm rot="20356200" flipH="1">
            <a:off x="21294" y="1656718"/>
            <a:ext cx="2806405" cy="2794517"/>
          </a:xfrm>
          <a:custGeom>
            <a:avLst/>
            <a:gdLst>
              <a:gd name="connsiteX0" fmla="*/ 3111321 w 3550103"/>
              <a:gd name="connsiteY0" fmla="*/ 2515823 h 3034325"/>
              <a:gd name="connsiteX1" fmla="*/ 999916 w 3550103"/>
              <a:gd name="connsiteY1" fmla="*/ 2882025 h 3034325"/>
              <a:gd name="connsiteX2" fmla="*/ 176402 w 3550103"/>
              <a:gd name="connsiteY2" fmla="*/ 857796 h 3034325"/>
              <a:gd name="connsiteX3" fmla="*/ 2177475 w 3550103"/>
              <a:gd name="connsiteY3" fmla="*/ 39502 h 3034325"/>
              <a:gd name="connsiteX4" fmla="*/ 3111321 w 3550103"/>
              <a:gd name="connsiteY4" fmla="*/ 2515823 h 3034325"/>
              <a:gd name="connsiteX0" fmla="*/ 3130524 w 3130524"/>
              <a:gd name="connsiteY0" fmla="*/ 2505617 h 3000538"/>
              <a:gd name="connsiteX1" fmla="*/ 1019119 w 3130524"/>
              <a:gd name="connsiteY1" fmla="*/ 2871819 h 3000538"/>
              <a:gd name="connsiteX2" fmla="*/ 117925 w 3130524"/>
              <a:gd name="connsiteY2" fmla="*/ 1033091 h 3000538"/>
              <a:gd name="connsiteX3" fmla="*/ 2196678 w 3130524"/>
              <a:gd name="connsiteY3" fmla="*/ 29296 h 3000538"/>
              <a:gd name="connsiteX4" fmla="*/ 3130524 w 3130524"/>
              <a:gd name="connsiteY4" fmla="*/ 2505617 h 3000538"/>
              <a:gd name="connsiteX0" fmla="*/ 3046453 w 3046453"/>
              <a:gd name="connsiteY0" fmla="*/ 2505617 h 3000538"/>
              <a:gd name="connsiteX1" fmla="*/ 935048 w 3046453"/>
              <a:gd name="connsiteY1" fmla="*/ 2871819 h 3000538"/>
              <a:gd name="connsiteX2" fmla="*/ 33854 w 3046453"/>
              <a:gd name="connsiteY2" fmla="*/ 1033091 h 3000538"/>
              <a:gd name="connsiteX3" fmla="*/ 2112607 w 3046453"/>
              <a:gd name="connsiteY3" fmla="*/ 29296 h 3000538"/>
              <a:gd name="connsiteX4" fmla="*/ 3046453 w 3046453"/>
              <a:gd name="connsiteY4" fmla="*/ 2505617 h 3000538"/>
              <a:gd name="connsiteX0" fmla="*/ 3039540 w 3039540"/>
              <a:gd name="connsiteY0" fmla="*/ 2505731 h 3000853"/>
              <a:gd name="connsiteX1" fmla="*/ 928135 w 3039540"/>
              <a:gd name="connsiteY1" fmla="*/ 2871933 h 3000853"/>
              <a:gd name="connsiteX2" fmla="*/ 34128 w 3039540"/>
              <a:gd name="connsiteY2" fmla="*/ 1030485 h 3000853"/>
              <a:gd name="connsiteX3" fmla="*/ 2105694 w 3039540"/>
              <a:gd name="connsiteY3" fmla="*/ 29410 h 3000853"/>
              <a:gd name="connsiteX4" fmla="*/ 3039540 w 3039540"/>
              <a:gd name="connsiteY4" fmla="*/ 2505731 h 3000853"/>
              <a:gd name="connsiteX0" fmla="*/ 3008390 w 3008390"/>
              <a:gd name="connsiteY0" fmla="*/ 2504883 h 2998482"/>
              <a:gd name="connsiteX1" fmla="*/ 896985 w 3008390"/>
              <a:gd name="connsiteY1" fmla="*/ 2871085 h 2998482"/>
              <a:gd name="connsiteX2" fmla="*/ 35418 w 3008390"/>
              <a:gd name="connsiteY2" fmla="*/ 1050225 h 2998482"/>
              <a:gd name="connsiteX3" fmla="*/ 2074544 w 3008390"/>
              <a:gd name="connsiteY3" fmla="*/ 28562 h 2998482"/>
              <a:gd name="connsiteX4" fmla="*/ 3008390 w 3008390"/>
              <a:gd name="connsiteY4" fmla="*/ 2504883 h 2998482"/>
              <a:gd name="connsiteX0" fmla="*/ 2994619 w 2994619"/>
              <a:gd name="connsiteY0" fmla="*/ 2505102 h 2999103"/>
              <a:gd name="connsiteX1" fmla="*/ 883214 w 2994619"/>
              <a:gd name="connsiteY1" fmla="*/ 2871304 h 2999103"/>
              <a:gd name="connsiteX2" fmla="*/ 36020 w 2994619"/>
              <a:gd name="connsiteY2" fmla="*/ 1045004 h 2999103"/>
              <a:gd name="connsiteX3" fmla="*/ 2060773 w 2994619"/>
              <a:gd name="connsiteY3" fmla="*/ 28781 h 2999103"/>
              <a:gd name="connsiteX4" fmla="*/ 2994619 w 2994619"/>
              <a:gd name="connsiteY4" fmla="*/ 2505102 h 2999103"/>
              <a:gd name="connsiteX0" fmla="*/ 2994619 w 2994619"/>
              <a:gd name="connsiteY0" fmla="*/ 2500700 h 2994701"/>
              <a:gd name="connsiteX1" fmla="*/ 883214 w 2994619"/>
              <a:gd name="connsiteY1" fmla="*/ 2866902 h 2994701"/>
              <a:gd name="connsiteX2" fmla="*/ 36020 w 2994619"/>
              <a:gd name="connsiteY2" fmla="*/ 1040602 h 2994701"/>
              <a:gd name="connsiteX3" fmla="*/ 2060773 w 2994619"/>
              <a:gd name="connsiteY3" fmla="*/ 24379 h 2994701"/>
              <a:gd name="connsiteX4" fmla="*/ 2994619 w 2994619"/>
              <a:gd name="connsiteY4" fmla="*/ 2500700 h 2994701"/>
              <a:gd name="connsiteX0" fmla="*/ 2993498 w 2993498"/>
              <a:gd name="connsiteY0" fmla="*/ 2500700 h 2994701"/>
              <a:gd name="connsiteX1" fmla="*/ 882093 w 2993498"/>
              <a:gd name="connsiteY1" fmla="*/ 2866902 h 2994701"/>
              <a:gd name="connsiteX2" fmla="*/ 34899 w 2993498"/>
              <a:gd name="connsiteY2" fmla="*/ 1040602 h 2994701"/>
              <a:gd name="connsiteX3" fmla="*/ 2059652 w 2993498"/>
              <a:gd name="connsiteY3" fmla="*/ 24379 h 2994701"/>
              <a:gd name="connsiteX4" fmla="*/ 2993498 w 2993498"/>
              <a:gd name="connsiteY4" fmla="*/ 2500700 h 2994701"/>
              <a:gd name="connsiteX0" fmla="*/ 2989218 w 2989218"/>
              <a:gd name="connsiteY0" fmla="*/ 2500997 h 2995732"/>
              <a:gd name="connsiteX1" fmla="*/ 877813 w 2989218"/>
              <a:gd name="connsiteY1" fmla="*/ 2867199 h 2995732"/>
              <a:gd name="connsiteX2" fmla="*/ 35086 w 2989218"/>
              <a:gd name="connsiteY2" fmla="*/ 1030993 h 2995732"/>
              <a:gd name="connsiteX3" fmla="*/ 2055372 w 2989218"/>
              <a:gd name="connsiteY3" fmla="*/ 24676 h 2995732"/>
              <a:gd name="connsiteX4" fmla="*/ 2989218 w 2989218"/>
              <a:gd name="connsiteY4" fmla="*/ 2500997 h 2995732"/>
              <a:gd name="connsiteX0" fmla="*/ 2989218 w 2989218"/>
              <a:gd name="connsiteY0" fmla="*/ 2501503 h 2996238"/>
              <a:gd name="connsiteX1" fmla="*/ 877813 w 2989218"/>
              <a:gd name="connsiteY1" fmla="*/ 2867705 h 2996238"/>
              <a:gd name="connsiteX2" fmla="*/ 35086 w 2989218"/>
              <a:gd name="connsiteY2" fmla="*/ 1031499 h 2996238"/>
              <a:gd name="connsiteX3" fmla="*/ 2055372 w 2989218"/>
              <a:gd name="connsiteY3" fmla="*/ 25182 h 2996238"/>
              <a:gd name="connsiteX4" fmla="*/ 2989218 w 2989218"/>
              <a:gd name="connsiteY4" fmla="*/ 2501503 h 2996238"/>
              <a:gd name="connsiteX0" fmla="*/ 2942617 w 2942617"/>
              <a:gd name="connsiteY0" fmla="*/ 2379332 h 2959325"/>
              <a:gd name="connsiteX1" fmla="*/ 877450 w 2942617"/>
              <a:gd name="connsiteY1" fmla="*/ 2867705 h 2959325"/>
              <a:gd name="connsiteX2" fmla="*/ 34723 w 2942617"/>
              <a:gd name="connsiteY2" fmla="*/ 1031499 h 2959325"/>
              <a:gd name="connsiteX3" fmla="*/ 2055009 w 2942617"/>
              <a:gd name="connsiteY3" fmla="*/ 25182 h 2959325"/>
              <a:gd name="connsiteX4" fmla="*/ 2942617 w 2942617"/>
              <a:gd name="connsiteY4" fmla="*/ 2379332 h 2959325"/>
              <a:gd name="connsiteX0" fmla="*/ 2942617 w 2942617"/>
              <a:gd name="connsiteY0" fmla="*/ 2296146 h 2876139"/>
              <a:gd name="connsiteX1" fmla="*/ 877450 w 2942617"/>
              <a:gd name="connsiteY1" fmla="*/ 2784519 h 2876139"/>
              <a:gd name="connsiteX2" fmla="*/ 34723 w 2942617"/>
              <a:gd name="connsiteY2" fmla="*/ 948313 h 2876139"/>
              <a:gd name="connsiteX3" fmla="*/ 2087648 w 2942617"/>
              <a:gd name="connsiteY3" fmla="*/ 28235 h 2876139"/>
              <a:gd name="connsiteX4" fmla="*/ 2942617 w 2942617"/>
              <a:gd name="connsiteY4" fmla="*/ 2296146 h 2876139"/>
              <a:gd name="connsiteX0" fmla="*/ 2919728 w 2919728"/>
              <a:gd name="connsiteY0" fmla="*/ 2290641 h 2858249"/>
              <a:gd name="connsiteX1" fmla="*/ 854561 w 2919728"/>
              <a:gd name="connsiteY1" fmla="*/ 2779014 h 2858249"/>
              <a:gd name="connsiteX2" fmla="*/ 35738 w 2919728"/>
              <a:gd name="connsiteY2" fmla="*/ 1114512 h 2858249"/>
              <a:gd name="connsiteX3" fmla="*/ 2064759 w 2919728"/>
              <a:gd name="connsiteY3" fmla="*/ 22730 h 2858249"/>
              <a:gd name="connsiteX4" fmla="*/ 2919728 w 2919728"/>
              <a:gd name="connsiteY4" fmla="*/ 2290641 h 2858249"/>
              <a:gd name="connsiteX0" fmla="*/ 2900093 w 2900093"/>
              <a:gd name="connsiteY0" fmla="*/ 2290641 h 2858249"/>
              <a:gd name="connsiteX1" fmla="*/ 834926 w 2900093"/>
              <a:gd name="connsiteY1" fmla="*/ 2779014 h 2858249"/>
              <a:gd name="connsiteX2" fmla="*/ 16103 w 2900093"/>
              <a:gd name="connsiteY2" fmla="*/ 1114512 h 2858249"/>
              <a:gd name="connsiteX3" fmla="*/ 2045124 w 2900093"/>
              <a:gd name="connsiteY3" fmla="*/ 22730 h 2858249"/>
              <a:gd name="connsiteX4" fmla="*/ 2900093 w 2900093"/>
              <a:gd name="connsiteY4" fmla="*/ 2290641 h 2858249"/>
              <a:gd name="connsiteX0" fmla="*/ 2898543 w 2898543"/>
              <a:gd name="connsiteY0" fmla="*/ 2290641 h 2858249"/>
              <a:gd name="connsiteX1" fmla="*/ 833376 w 2898543"/>
              <a:gd name="connsiteY1" fmla="*/ 2779014 h 2858249"/>
              <a:gd name="connsiteX2" fmla="*/ 14553 w 2898543"/>
              <a:gd name="connsiteY2" fmla="*/ 1114512 h 2858249"/>
              <a:gd name="connsiteX3" fmla="*/ 2043574 w 2898543"/>
              <a:gd name="connsiteY3" fmla="*/ 22730 h 2858249"/>
              <a:gd name="connsiteX4" fmla="*/ 2898543 w 2898543"/>
              <a:gd name="connsiteY4" fmla="*/ 2290641 h 2858249"/>
              <a:gd name="connsiteX0" fmla="*/ 2901712 w 2901712"/>
              <a:gd name="connsiteY0" fmla="*/ 2290641 h 2896015"/>
              <a:gd name="connsiteX1" fmla="*/ 738652 w 2901712"/>
              <a:gd name="connsiteY1" fmla="*/ 2824279 h 2896015"/>
              <a:gd name="connsiteX2" fmla="*/ 17722 w 2901712"/>
              <a:gd name="connsiteY2" fmla="*/ 1114512 h 2896015"/>
              <a:gd name="connsiteX3" fmla="*/ 2046743 w 2901712"/>
              <a:gd name="connsiteY3" fmla="*/ 22730 h 2896015"/>
              <a:gd name="connsiteX4" fmla="*/ 2901712 w 2901712"/>
              <a:gd name="connsiteY4" fmla="*/ 2290641 h 2896015"/>
              <a:gd name="connsiteX0" fmla="*/ 2910147 w 2910147"/>
              <a:gd name="connsiteY0" fmla="*/ 2290641 h 2938972"/>
              <a:gd name="connsiteX1" fmla="*/ 747087 w 2910147"/>
              <a:gd name="connsiteY1" fmla="*/ 2824279 h 2938972"/>
              <a:gd name="connsiteX2" fmla="*/ 26157 w 2910147"/>
              <a:gd name="connsiteY2" fmla="*/ 1114512 h 2938972"/>
              <a:gd name="connsiteX3" fmla="*/ 2055178 w 2910147"/>
              <a:gd name="connsiteY3" fmla="*/ 22730 h 2938972"/>
              <a:gd name="connsiteX4" fmla="*/ 2910147 w 2910147"/>
              <a:gd name="connsiteY4" fmla="*/ 2290641 h 2938972"/>
              <a:gd name="connsiteX0" fmla="*/ 2886910 w 2886910"/>
              <a:gd name="connsiteY0" fmla="*/ 2290641 h 2938972"/>
              <a:gd name="connsiteX1" fmla="*/ 723850 w 2886910"/>
              <a:gd name="connsiteY1" fmla="*/ 2824279 h 2938972"/>
              <a:gd name="connsiteX2" fmla="*/ 2920 w 2886910"/>
              <a:gd name="connsiteY2" fmla="*/ 1114512 h 2938972"/>
              <a:gd name="connsiteX3" fmla="*/ 2031941 w 2886910"/>
              <a:gd name="connsiteY3" fmla="*/ 22730 h 2938972"/>
              <a:gd name="connsiteX4" fmla="*/ 2886910 w 2886910"/>
              <a:gd name="connsiteY4" fmla="*/ 2290641 h 2938972"/>
              <a:gd name="connsiteX0" fmla="*/ 2911662 w 2911662"/>
              <a:gd name="connsiteY0" fmla="*/ 2290641 h 2938972"/>
              <a:gd name="connsiteX1" fmla="*/ 748602 w 2911662"/>
              <a:gd name="connsiteY1" fmla="*/ 2824279 h 2938972"/>
              <a:gd name="connsiteX2" fmla="*/ 27672 w 2911662"/>
              <a:gd name="connsiteY2" fmla="*/ 1114512 h 2938972"/>
              <a:gd name="connsiteX3" fmla="*/ 2056693 w 2911662"/>
              <a:gd name="connsiteY3" fmla="*/ 22730 h 2938972"/>
              <a:gd name="connsiteX4" fmla="*/ 2911662 w 2911662"/>
              <a:gd name="connsiteY4" fmla="*/ 2290641 h 2938972"/>
              <a:gd name="connsiteX0" fmla="*/ 2911662 w 2911662"/>
              <a:gd name="connsiteY0" fmla="*/ 2289032 h 2937363"/>
              <a:gd name="connsiteX1" fmla="*/ 748602 w 2911662"/>
              <a:gd name="connsiteY1" fmla="*/ 2822670 h 2937363"/>
              <a:gd name="connsiteX2" fmla="*/ 27672 w 2911662"/>
              <a:gd name="connsiteY2" fmla="*/ 1112903 h 2937363"/>
              <a:gd name="connsiteX3" fmla="*/ 2056693 w 2911662"/>
              <a:gd name="connsiteY3" fmla="*/ 21121 h 2937363"/>
              <a:gd name="connsiteX4" fmla="*/ 2911662 w 2911662"/>
              <a:gd name="connsiteY4" fmla="*/ 2289032 h 2937363"/>
              <a:gd name="connsiteX0" fmla="*/ 2911662 w 2911662"/>
              <a:gd name="connsiteY0" fmla="*/ 2288534 h 2936865"/>
              <a:gd name="connsiteX1" fmla="*/ 748602 w 2911662"/>
              <a:gd name="connsiteY1" fmla="*/ 2822172 h 2936865"/>
              <a:gd name="connsiteX2" fmla="*/ 27672 w 2911662"/>
              <a:gd name="connsiteY2" fmla="*/ 1112405 h 2936865"/>
              <a:gd name="connsiteX3" fmla="*/ 2056693 w 2911662"/>
              <a:gd name="connsiteY3" fmla="*/ 20623 h 2936865"/>
              <a:gd name="connsiteX4" fmla="*/ 2911662 w 2911662"/>
              <a:gd name="connsiteY4" fmla="*/ 2288534 h 2936865"/>
              <a:gd name="connsiteX0" fmla="*/ 2911662 w 2911662"/>
              <a:gd name="connsiteY0" fmla="*/ 2134493 h 2782824"/>
              <a:gd name="connsiteX1" fmla="*/ 748602 w 2911662"/>
              <a:gd name="connsiteY1" fmla="*/ 2668131 h 2782824"/>
              <a:gd name="connsiteX2" fmla="*/ 27672 w 2911662"/>
              <a:gd name="connsiteY2" fmla="*/ 958364 h 2782824"/>
              <a:gd name="connsiteX3" fmla="*/ 2116530 w 2911662"/>
              <a:gd name="connsiteY3" fmla="*/ 24686 h 2782824"/>
              <a:gd name="connsiteX4" fmla="*/ 2911662 w 2911662"/>
              <a:gd name="connsiteY4" fmla="*/ 2134493 h 2782824"/>
              <a:gd name="connsiteX0" fmla="*/ 2911662 w 2911662"/>
              <a:gd name="connsiteY0" fmla="*/ 2206290 h 2854621"/>
              <a:gd name="connsiteX1" fmla="*/ 748602 w 2911662"/>
              <a:gd name="connsiteY1" fmla="*/ 2739928 h 2854621"/>
              <a:gd name="connsiteX2" fmla="*/ 27672 w 2911662"/>
              <a:gd name="connsiteY2" fmla="*/ 1030161 h 2854621"/>
              <a:gd name="connsiteX3" fmla="*/ 2116530 w 2911662"/>
              <a:gd name="connsiteY3" fmla="*/ 96483 h 2854621"/>
              <a:gd name="connsiteX4" fmla="*/ 2911662 w 2911662"/>
              <a:gd name="connsiteY4" fmla="*/ 2206290 h 2854621"/>
              <a:gd name="connsiteX0" fmla="*/ 2911662 w 2911662"/>
              <a:gd name="connsiteY0" fmla="*/ 2086722 h 2735053"/>
              <a:gd name="connsiteX1" fmla="*/ 748602 w 2911662"/>
              <a:gd name="connsiteY1" fmla="*/ 2620360 h 2735053"/>
              <a:gd name="connsiteX2" fmla="*/ 27672 w 2911662"/>
              <a:gd name="connsiteY2" fmla="*/ 910593 h 2735053"/>
              <a:gd name="connsiteX3" fmla="*/ 2182581 w 2911662"/>
              <a:gd name="connsiteY3" fmla="*/ 108020 h 2735053"/>
              <a:gd name="connsiteX4" fmla="*/ 2911662 w 2911662"/>
              <a:gd name="connsiteY4" fmla="*/ 2086722 h 2735053"/>
              <a:gd name="connsiteX0" fmla="*/ 2911662 w 2911662"/>
              <a:gd name="connsiteY0" fmla="*/ 2143244 h 2791575"/>
              <a:gd name="connsiteX1" fmla="*/ 748602 w 2911662"/>
              <a:gd name="connsiteY1" fmla="*/ 2676882 h 2791575"/>
              <a:gd name="connsiteX2" fmla="*/ 27672 w 2911662"/>
              <a:gd name="connsiteY2" fmla="*/ 967115 h 2791575"/>
              <a:gd name="connsiteX3" fmla="*/ 2182581 w 2911662"/>
              <a:gd name="connsiteY3" fmla="*/ 164542 h 2791575"/>
              <a:gd name="connsiteX4" fmla="*/ 2911662 w 2911662"/>
              <a:gd name="connsiteY4" fmla="*/ 2143244 h 2791575"/>
              <a:gd name="connsiteX0" fmla="*/ 2921447 w 2921447"/>
              <a:gd name="connsiteY0" fmla="*/ 2143244 h 2814994"/>
              <a:gd name="connsiteX1" fmla="*/ 662242 w 2921447"/>
              <a:gd name="connsiteY1" fmla="*/ 2705055 h 2814994"/>
              <a:gd name="connsiteX2" fmla="*/ 37457 w 2921447"/>
              <a:gd name="connsiteY2" fmla="*/ 967115 h 2814994"/>
              <a:gd name="connsiteX3" fmla="*/ 2192366 w 2921447"/>
              <a:gd name="connsiteY3" fmla="*/ 164542 h 2814994"/>
              <a:gd name="connsiteX4" fmla="*/ 2921447 w 2921447"/>
              <a:gd name="connsiteY4" fmla="*/ 2143244 h 2814994"/>
              <a:gd name="connsiteX0" fmla="*/ 2788944 w 2788944"/>
              <a:gd name="connsiteY0" fmla="*/ 1875594 h 2734054"/>
              <a:gd name="connsiteX1" fmla="*/ 647468 w 2788944"/>
              <a:gd name="connsiteY1" fmla="*/ 2705055 h 2734054"/>
              <a:gd name="connsiteX2" fmla="*/ 22683 w 2788944"/>
              <a:gd name="connsiteY2" fmla="*/ 967115 h 2734054"/>
              <a:gd name="connsiteX3" fmla="*/ 2177592 w 2788944"/>
              <a:gd name="connsiteY3" fmla="*/ 164542 h 2734054"/>
              <a:gd name="connsiteX4" fmla="*/ 2788944 w 2788944"/>
              <a:gd name="connsiteY4" fmla="*/ 1875594 h 2734054"/>
              <a:gd name="connsiteX0" fmla="*/ 2788944 w 2788944"/>
              <a:gd name="connsiteY0" fmla="*/ 1875594 h 2825178"/>
              <a:gd name="connsiteX1" fmla="*/ 647468 w 2788944"/>
              <a:gd name="connsiteY1" fmla="*/ 2705055 h 2825178"/>
              <a:gd name="connsiteX2" fmla="*/ 22683 w 2788944"/>
              <a:gd name="connsiteY2" fmla="*/ 967115 h 2825178"/>
              <a:gd name="connsiteX3" fmla="*/ 2177592 w 2788944"/>
              <a:gd name="connsiteY3" fmla="*/ 164542 h 2825178"/>
              <a:gd name="connsiteX4" fmla="*/ 2788944 w 2788944"/>
              <a:gd name="connsiteY4" fmla="*/ 1875594 h 2825178"/>
              <a:gd name="connsiteX0" fmla="*/ 2810211 w 2810211"/>
              <a:gd name="connsiteY0" fmla="*/ 1875594 h 2883857"/>
              <a:gd name="connsiteX1" fmla="*/ 668735 w 2810211"/>
              <a:gd name="connsiteY1" fmla="*/ 2705055 h 2883857"/>
              <a:gd name="connsiteX2" fmla="*/ 43950 w 2810211"/>
              <a:gd name="connsiteY2" fmla="*/ 967115 h 2883857"/>
              <a:gd name="connsiteX3" fmla="*/ 2198859 w 2810211"/>
              <a:gd name="connsiteY3" fmla="*/ 164542 h 2883857"/>
              <a:gd name="connsiteX4" fmla="*/ 2810211 w 2810211"/>
              <a:gd name="connsiteY4" fmla="*/ 1875594 h 2883857"/>
              <a:gd name="connsiteX0" fmla="*/ 2825212 w 2825212"/>
              <a:gd name="connsiteY0" fmla="*/ 1875594 h 2878780"/>
              <a:gd name="connsiteX1" fmla="*/ 683736 w 2825212"/>
              <a:gd name="connsiteY1" fmla="*/ 2705055 h 2878780"/>
              <a:gd name="connsiteX2" fmla="*/ 58951 w 2825212"/>
              <a:gd name="connsiteY2" fmla="*/ 967115 h 2878780"/>
              <a:gd name="connsiteX3" fmla="*/ 2213860 w 2825212"/>
              <a:gd name="connsiteY3" fmla="*/ 164542 h 2878780"/>
              <a:gd name="connsiteX4" fmla="*/ 2825212 w 2825212"/>
              <a:gd name="connsiteY4" fmla="*/ 1875594 h 2878780"/>
              <a:gd name="connsiteX0" fmla="*/ 2837732 w 2837732"/>
              <a:gd name="connsiteY0" fmla="*/ 1875594 h 2896047"/>
              <a:gd name="connsiteX1" fmla="*/ 696256 w 2837732"/>
              <a:gd name="connsiteY1" fmla="*/ 2705055 h 2896047"/>
              <a:gd name="connsiteX2" fmla="*/ 71471 w 2837732"/>
              <a:gd name="connsiteY2" fmla="*/ 967115 h 2896047"/>
              <a:gd name="connsiteX3" fmla="*/ 2226380 w 2837732"/>
              <a:gd name="connsiteY3" fmla="*/ 164542 h 2896047"/>
              <a:gd name="connsiteX4" fmla="*/ 2837732 w 2837732"/>
              <a:gd name="connsiteY4" fmla="*/ 1875594 h 2896047"/>
              <a:gd name="connsiteX0" fmla="*/ 2825206 w 2825206"/>
              <a:gd name="connsiteY0" fmla="*/ 1861994 h 2820083"/>
              <a:gd name="connsiteX1" fmla="*/ 647798 w 2825206"/>
              <a:gd name="connsiteY1" fmla="*/ 2705055 h 2820083"/>
              <a:gd name="connsiteX2" fmla="*/ 23013 w 2825206"/>
              <a:gd name="connsiteY2" fmla="*/ 967115 h 2820083"/>
              <a:gd name="connsiteX3" fmla="*/ 2177922 w 2825206"/>
              <a:gd name="connsiteY3" fmla="*/ 164542 h 2820083"/>
              <a:gd name="connsiteX4" fmla="*/ 2825206 w 2825206"/>
              <a:gd name="connsiteY4" fmla="*/ 1861994 h 2820083"/>
              <a:gd name="connsiteX0" fmla="*/ 2821680 w 2821680"/>
              <a:gd name="connsiteY0" fmla="*/ 1896180 h 2833119"/>
              <a:gd name="connsiteX1" fmla="*/ 647766 w 2821680"/>
              <a:gd name="connsiteY1" fmla="*/ 2705055 h 2833119"/>
              <a:gd name="connsiteX2" fmla="*/ 22981 w 2821680"/>
              <a:gd name="connsiteY2" fmla="*/ 967115 h 2833119"/>
              <a:gd name="connsiteX3" fmla="*/ 2177890 w 2821680"/>
              <a:gd name="connsiteY3" fmla="*/ 164542 h 2833119"/>
              <a:gd name="connsiteX4" fmla="*/ 2821680 w 2821680"/>
              <a:gd name="connsiteY4" fmla="*/ 1896180 h 2833119"/>
              <a:gd name="connsiteX0" fmla="*/ 2821680 w 2821680"/>
              <a:gd name="connsiteY0" fmla="*/ 1896180 h 2794401"/>
              <a:gd name="connsiteX1" fmla="*/ 647766 w 2821680"/>
              <a:gd name="connsiteY1" fmla="*/ 2705055 h 2794401"/>
              <a:gd name="connsiteX2" fmla="*/ 22981 w 2821680"/>
              <a:gd name="connsiteY2" fmla="*/ 967115 h 2794401"/>
              <a:gd name="connsiteX3" fmla="*/ 2177890 w 2821680"/>
              <a:gd name="connsiteY3" fmla="*/ 164542 h 2794401"/>
              <a:gd name="connsiteX4" fmla="*/ 2821680 w 2821680"/>
              <a:gd name="connsiteY4" fmla="*/ 1896180 h 2794401"/>
              <a:gd name="connsiteX0" fmla="*/ 2763968 w 2763968"/>
              <a:gd name="connsiteY0" fmla="*/ 1891419 h 2786646"/>
              <a:gd name="connsiteX1" fmla="*/ 590054 w 2763968"/>
              <a:gd name="connsiteY1" fmla="*/ 2700294 h 2786646"/>
              <a:gd name="connsiteX2" fmla="*/ 26428 w 2763968"/>
              <a:gd name="connsiteY2" fmla="*/ 1002859 h 2786646"/>
              <a:gd name="connsiteX3" fmla="*/ 2120178 w 2763968"/>
              <a:gd name="connsiteY3" fmla="*/ 159781 h 2786646"/>
              <a:gd name="connsiteX4" fmla="*/ 2763968 w 2763968"/>
              <a:gd name="connsiteY4" fmla="*/ 1891419 h 2786646"/>
              <a:gd name="connsiteX0" fmla="*/ 2763968 w 2763968"/>
              <a:gd name="connsiteY0" fmla="*/ 1905033 h 2800260"/>
              <a:gd name="connsiteX1" fmla="*/ 590054 w 2763968"/>
              <a:gd name="connsiteY1" fmla="*/ 2713908 h 2800260"/>
              <a:gd name="connsiteX2" fmla="*/ 26428 w 2763968"/>
              <a:gd name="connsiteY2" fmla="*/ 1016473 h 2800260"/>
              <a:gd name="connsiteX3" fmla="*/ 2120178 w 2763968"/>
              <a:gd name="connsiteY3" fmla="*/ 173395 h 2800260"/>
              <a:gd name="connsiteX4" fmla="*/ 2763968 w 2763968"/>
              <a:gd name="connsiteY4" fmla="*/ 1905033 h 2800260"/>
              <a:gd name="connsiteX0" fmla="*/ 2808779 w 2808779"/>
              <a:gd name="connsiteY0" fmla="*/ 1905033 h 2896779"/>
              <a:gd name="connsiteX1" fmla="*/ 634865 w 2808779"/>
              <a:gd name="connsiteY1" fmla="*/ 2713908 h 2896779"/>
              <a:gd name="connsiteX2" fmla="*/ 71239 w 2808779"/>
              <a:gd name="connsiteY2" fmla="*/ 1016473 h 2896779"/>
              <a:gd name="connsiteX3" fmla="*/ 2164989 w 2808779"/>
              <a:gd name="connsiteY3" fmla="*/ 173395 h 2896779"/>
              <a:gd name="connsiteX4" fmla="*/ 2808779 w 2808779"/>
              <a:gd name="connsiteY4" fmla="*/ 1905033 h 2896779"/>
              <a:gd name="connsiteX0" fmla="*/ 2811596 w 2811596"/>
              <a:gd name="connsiteY0" fmla="*/ 1905033 h 2794776"/>
              <a:gd name="connsiteX1" fmla="*/ 627498 w 2811596"/>
              <a:gd name="connsiteY1" fmla="*/ 2572635 h 2794776"/>
              <a:gd name="connsiteX2" fmla="*/ 74056 w 2811596"/>
              <a:gd name="connsiteY2" fmla="*/ 1016473 h 2794776"/>
              <a:gd name="connsiteX3" fmla="*/ 2167806 w 2811596"/>
              <a:gd name="connsiteY3" fmla="*/ 173395 h 2794776"/>
              <a:gd name="connsiteX4" fmla="*/ 2811596 w 2811596"/>
              <a:gd name="connsiteY4" fmla="*/ 1905033 h 2794776"/>
              <a:gd name="connsiteX0" fmla="*/ 2788762 w 2788762"/>
              <a:gd name="connsiteY0" fmla="*/ 1905033 h 2755734"/>
              <a:gd name="connsiteX1" fmla="*/ 604664 w 2788762"/>
              <a:gd name="connsiteY1" fmla="*/ 2572635 h 2755734"/>
              <a:gd name="connsiteX2" fmla="*/ 51222 w 2788762"/>
              <a:gd name="connsiteY2" fmla="*/ 1016473 h 2755734"/>
              <a:gd name="connsiteX3" fmla="*/ 2144972 w 2788762"/>
              <a:gd name="connsiteY3" fmla="*/ 173395 h 2755734"/>
              <a:gd name="connsiteX4" fmla="*/ 2788762 w 2788762"/>
              <a:gd name="connsiteY4" fmla="*/ 1905033 h 2755734"/>
              <a:gd name="connsiteX0" fmla="*/ 2789010 w 2789010"/>
              <a:gd name="connsiteY0" fmla="*/ 1905033 h 2786674"/>
              <a:gd name="connsiteX1" fmla="*/ 604912 w 2789010"/>
              <a:gd name="connsiteY1" fmla="*/ 2572635 h 2786674"/>
              <a:gd name="connsiteX2" fmla="*/ 51470 w 2789010"/>
              <a:gd name="connsiteY2" fmla="*/ 1016473 h 2786674"/>
              <a:gd name="connsiteX3" fmla="*/ 2145220 w 2789010"/>
              <a:gd name="connsiteY3" fmla="*/ 173395 h 2786674"/>
              <a:gd name="connsiteX4" fmla="*/ 2789010 w 2789010"/>
              <a:gd name="connsiteY4" fmla="*/ 1905033 h 2786674"/>
              <a:gd name="connsiteX0" fmla="*/ 2784507 w 2784507"/>
              <a:gd name="connsiteY0" fmla="*/ 1902744 h 2698639"/>
              <a:gd name="connsiteX1" fmla="*/ 580907 w 2784507"/>
              <a:gd name="connsiteY1" fmla="*/ 2572635 h 2698639"/>
              <a:gd name="connsiteX2" fmla="*/ 27465 w 2784507"/>
              <a:gd name="connsiteY2" fmla="*/ 1016473 h 2698639"/>
              <a:gd name="connsiteX3" fmla="*/ 2121215 w 2784507"/>
              <a:gd name="connsiteY3" fmla="*/ 173395 h 2698639"/>
              <a:gd name="connsiteX4" fmla="*/ 2784507 w 2784507"/>
              <a:gd name="connsiteY4" fmla="*/ 1902744 h 2698639"/>
              <a:gd name="connsiteX0" fmla="*/ 2784507 w 2784507"/>
              <a:gd name="connsiteY0" fmla="*/ 1902744 h 2785208"/>
              <a:gd name="connsiteX1" fmla="*/ 580907 w 2784507"/>
              <a:gd name="connsiteY1" fmla="*/ 2572635 h 2785208"/>
              <a:gd name="connsiteX2" fmla="*/ 27465 w 2784507"/>
              <a:gd name="connsiteY2" fmla="*/ 1016473 h 2785208"/>
              <a:gd name="connsiteX3" fmla="*/ 2121215 w 2784507"/>
              <a:gd name="connsiteY3" fmla="*/ 173395 h 2785208"/>
              <a:gd name="connsiteX4" fmla="*/ 2784507 w 2784507"/>
              <a:gd name="connsiteY4" fmla="*/ 1902744 h 2785208"/>
              <a:gd name="connsiteX0" fmla="*/ 2754639 w 2754639"/>
              <a:gd name="connsiteY0" fmla="*/ 1824797 h 2746414"/>
              <a:gd name="connsiteX1" fmla="*/ 580539 w 2754639"/>
              <a:gd name="connsiteY1" fmla="*/ 2572635 h 2746414"/>
              <a:gd name="connsiteX2" fmla="*/ 27097 w 2754639"/>
              <a:gd name="connsiteY2" fmla="*/ 1016473 h 2746414"/>
              <a:gd name="connsiteX3" fmla="*/ 2120847 w 2754639"/>
              <a:gd name="connsiteY3" fmla="*/ 173395 h 2746414"/>
              <a:gd name="connsiteX4" fmla="*/ 2754639 w 2754639"/>
              <a:gd name="connsiteY4" fmla="*/ 1824797 h 2746414"/>
              <a:gd name="connsiteX0" fmla="*/ 2754639 w 2754639"/>
              <a:gd name="connsiteY0" fmla="*/ 1824797 h 2739593"/>
              <a:gd name="connsiteX1" fmla="*/ 580539 w 2754639"/>
              <a:gd name="connsiteY1" fmla="*/ 2572635 h 2739593"/>
              <a:gd name="connsiteX2" fmla="*/ 27097 w 2754639"/>
              <a:gd name="connsiteY2" fmla="*/ 1016473 h 2739593"/>
              <a:gd name="connsiteX3" fmla="*/ 2120847 w 2754639"/>
              <a:gd name="connsiteY3" fmla="*/ 173395 h 2739593"/>
              <a:gd name="connsiteX4" fmla="*/ 2754639 w 2754639"/>
              <a:gd name="connsiteY4" fmla="*/ 1824797 h 2739593"/>
              <a:gd name="connsiteX0" fmla="*/ 2749195 w 2749195"/>
              <a:gd name="connsiteY0" fmla="*/ 1824797 h 2786051"/>
              <a:gd name="connsiteX1" fmla="*/ 575095 w 2749195"/>
              <a:gd name="connsiteY1" fmla="*/ 2572635 h 2786051"/>
              <a:gd name="connsiteX2" fmla="*/ 21653 w 2749195"/>
              <a:gd name="connsiteY2" fmla="*/ 1016473 h 2786051"/>
              <a:gd name="connsiteX3" fmla="*/ 2115403 w 2749195"/>
              <a:gd name="connsiteY3" fmla="*/ 173395 h 2786051"/>
              <a:gd name="connsiteX4" fmla="*/ 2749195 w 2749195"/>
              <a:gd name="connsiteY4" fmla="*/ 1824797 h 2786051"/>
              <a:gd name="connsiteX0" fmla="*/ 2781872 w 2781872"/>
              <a:gd name="connsiteY0" fmla="*/ 1824797 h 2779214"/>
              <a:gd name="connsiteX1" fmla="*/ 607772 w 2781872"/>
              <a:gd name="connsiteY1" fmla="*/ 2572635 h 2779214"/>
              <a:gd name="connsiteX2" fmla="*/ 54330 w 2781872"/>
              <a:gd name="connsiteY2" fmla="*/ 1016473 h 2779214"/>
              <a:gd name="connsiteX3" fmla="*/ 2148080 w 2781872"/>
              <a:gd name="connsiteY3" fmla="*/ 173395 h 2779214"/>
              <a:gd name="connsiteX4" fmla="*/ 2781872 w 2781872"/>
              <a:gd name="connsiteY4" fmla="*/ 1824797 h 2779214"/>
              <a:gd name="connsiteX0" fmla="*/ 2760373 w 2760373"/>
              <a:gd name="connsiteY0" fmla="*/ 1825163 h 2740152"/>
              <a:gd name="connsiteX1" fmla="*/ 586273 w 2760373"/>
              <a:gd name="connsiteY1" fmla="*/ 2573001 h 2740152"/>
              <a:gd name="connsiteX2" fmla="*/ 26691 w 2760373"/>
              <a:gd name="connsiteY2" fmla="*/ 1014071 h 2740152"/>
              <a:gd name="connsiteX3" fmla="*/ 2126581 w 2760373"/>
              <a:gd name="connsiteY3" fmla="*/ 173761 h 2740152"/>
              <a:gd name="connsiteX4" fmla="*/ 2760373 w 2760373"/>
              <a:gd name="connsiteY4" fmla="*/ 1825163 h 2740152"/>
              <a:gd name="connsiteX0" fmla="*/ 2758234 w 2758234"/>
              <a:gd name="connsiteY0" fmla="*/ 1822612 h 2736244"/>
              <a:gd name="connsiteX1" fmla="*/ 584134 w 2758234"/>
              <a:gd name="connsiteY1" fmla="*/ 2570450 h 2736244"/>
              <a:gd name="connsiteX2" fmla="*/ 26841 w 2758234"/>
              <a:gd name="connsiteY2" fmla="*/ 1031022 h 2736244"/>
              <a:gd name="connsiteX3" fmla="*/ 2124442 w 2758234"/>
              <a:gd name="connsiteY3" fmla="*/ 171210 h 2736244"/>
              <a:gd name="connsiteX4" fmla="*/ 2758234 w 2758234"/>
              <a:gd name="connsiteY4" fmla="*/ 1822612 h 2736244"/>
              <a:gd name="connsiteX0" fmla="*/ 2791682 w 2791682"/>
              <a:gd name="connsiteY0" fmla="*/ 1822612 h 2736244"/>
              <a:gd name="connsiteX1" fmla="*/ 617582 w 2791682"/>
              <a:gd name="connsiteY1" fmla="*/ 2570450 h 2736244"/>
              <a:gd name="connsiteX2" fmla="*/ 60289 w 2791682"/>
              <a:gd name="connsiteY2" fmla="*/ 1031022 h 2736244"/>
              <a:gd name="connsiteX3" fmla="*/ 2157890 w 2791682"/>
              <a:gd name="connsiteY3" fmla="*/ 171210 h 2736244"/>
              <a:gd name="connsiteX4" fmla="*/ 2791682 w 2791682"/>
              <a:gd name="connsiteY4" fmla="*/ 1822612 h 2736244"/>
              <a:gd name="connsiteX0" fmla="*/ 2791682 w 2791682"/>
              <a:gd name="connsiteY0" fmla="*/ 1824570 h 2738202"/>
              <a:gd name="connsiteX1" fmla="*/ 617582 w 2791682"/>
              <a:gd name="connsiteY1" fmla="*/ 2572408 h 2738202"/>
              <a:gd name="connsiteX2" fmla="*/ 60289 w 2791682"/>
              <a:gd name="connsiteY2" fmla="*/ 1032980 h 2738202"/>
              <a:gd name="connsiteX3" fmla="*/ 2157890 w 2791682"/>
              <a:gd name="connsiteY3" fmla="*/ 173168 h 2738202"/>
              <a:gd name="connsiteX4" fmla="*/ 2791682 w 2791682"/>
              <a:gd name="connsiteY4" fmla="*/ 1824570 h 2738202"/>
              <a:gd name="connsiteX0" fmla="*/ 2777899 w 2777899"/>
              <a:gd name="connsiteY0" fmla="*/ 1824570 h 2792599"/>
              <a:gd name="connsiteX1" fmla="*/ 1824409 w 2777899"/>
              <a:gd name="connsiteY1" fmla="*/ 2704566 h 2792599"/>
              <a:gd name="connsiteX2" fmla="*/ 603799 w 2777899"/>
              <a:gd name="connsiteY2" fmla="*/ 2572408 h 2792599"/>
              <a:gd name="connsiteX3" fmla="*/ 46506 w 2777899"/>
              <a:gd name="connsiteY3" fmla="*/ 1032980 h 2792599"/>
              <a:gd name="connsiteX4" fmla="*/ 2144107 w 2777899"/>
              <a:gd name="connsiteY4" fmla="*/ 173168 h 2792599"/>
              <a:gd name="connsiteX5" fmla="*/ 2777899 w 2777899"/>
              <a:gd name="connsiteY5" fmla="*/ 1824570 h 2792599"/>
              <a:gd name="connsiteX0" fmla="*/ 2778012 w 2778012"/>
              <a:gd name="connsiteY0" fmla="*/ 1824570 h 2805517"/>
              <a:gd name="connsiteX1" fmla="*/ 1834335 w 2778012"/>
              <a:gd name="connsiteY1" fmla="*/ 2723767 h 2805517"/>
              <a:gd name="connsiteX2" fmla="*/ 603912 w 2778012"/>
              <a:gd name="connsiteY2" fmla="*/ 2572408 h 2805517"/>
              <a:gd name="connsiteX3" fmla="*/ 46619 w 2778012"/>
              <a:gd name="connsiteY3" fmla="*/ 1032980 h 2805517"/>
              <a:gd name="connsiteX4" fmla="*/ 2144220 w 2778012"/>
              <a:gd name="connsiteY4" fmla="*/ 173168 h 2805517"/>
              <a:gd name="connsiteX5" fmla="*/ 2778012 w 2778012"/>
              <a:gd name="connsiteY5" fmla="*/ 1824570 h 2805517"/>
              <a:gd name="connsiteX0" fmla="*/ 2778012 w 2778012"/>
              <a:gd name="connsiteY0" fmla="*/ 1824570 h 2805517"/>
              <a:gd name="connsiteX1" fmla="*/ 1834335 w 2778012"/>
              <a:gd name="connsiteY1" fmla="*/ 2723767 h 2805517"/>
              <a:gd name="connsiteX2" fmla="*/ 603912 w 2778012"/>
              <a:gd name="connsiteY2" fmla="*/ 2572408 h 2805517"/>
              <a:gd name="connsiteX3" fmla="*/ 46619 w 2778012"/>
              <a:gd name="connsiteY3" fmla="*/ 1032980 h 2805517"/>
              <a:gd name="connsiteX4" fmla="*/ 2144220 w 2778012"/>
              <a:gd name="connsiteY4" fmla="*/ 173168 h 2805517"/>
              <a:gd name="connsiteX5" fmla="*/ 2778012 w 2778012"/>
              <a:gd name="connsiteY5" fmla="*/ 1824570 h 2805517"/>
              <a:gd name="connsiteX0" fmla="*/ 2780132 w 2780132"/>
              <a:gd name="connsiteY0" fmla="*/ 1824570 h 2793287"/>
              <a:gd name="connsiteX1" fmla="*/ 1836455 w 2780132"/>
              <a:gd name="connsiteY1" fmla="*/ 2723767 h 2793287"/>
              <a:gd name="connsiteX2" fmla="*/ 606032 w 2780132"/>
              <a:gd name="connsiteY2" fmla="*/ 2572408 h 2793287"/>
              <a:gd name="connsiteX3" fmla="*/ 48739 w 2780132"/>
              <a:gd name="connsiteY3" fmla="*/ 1032980 h 2793287"/>
              <a:gd name="connsiteX4" fmla="*/ 2146340 w 2780132"/>
              <a:gd name="connsiteY4" fmla="*/ 173168 h 2793287"/>
              <a:gd name="connsiteX5" fmla="*/ 2780132 w 2780132"/>
              <a:gd name="connsiteY5" fmla="*/ 1824570 h 2793287"/>
              <a:gd name="connsiteX0" fmla="*/ 2881189 w 2881189"/>
              <a:gd name="connsiteY0" fmla="*/ 1824570 h 2771763"/>
              <a:gd name="connsiteX1" fmla="*/ 1937512 w 2881189"/>
              <a:gd name="connsiteY1" fmla="*/ 2723767 h 2771763"/>
              <a:gd name="connsiteX2" fmla="*/ 707089 w 2881189"/>
              <a:gd name="connsiteY2" fmla="*/ 2572408 h 2771763"/>
              <a:gd name="connsiteX3" fmla="*/ 228563 w 2881189"/>
              <a:gd name="connsiteY3" fmla="*/ 1921824 h 2771763"/>
              <a:gd name="connsiteX4" fmla="*/ 149796 w 2881189"/>
              <a:gd name="connsiteY4" fmla="*/ 1032980 h 2771763"/>
              <a:gd name="connsiteX5" fmla="*/ 2247397 w 2881189"/>
              <a:gd name="connsiteY5" fmla="*/ 173168 h 2771763"/>
              <a:gd name="connsiteX6" fmla="*/ 2881189 w 2881189"/>
              <a:gd name="connsiteY6" fmla="*/ 1824570 h 2771763"/>
              <a:gd name="connsiteX0" fmla="*/ 2894552 w 2894552"/>
              <a:gd name="connsiteY0" fmla="*/ 1824570 h 2771269"/>
              <a:gd name="connsiteX1" fmla="*/ 1950875 w 2894552"/>
              <a:gd name="connsiteY1" fmla="*/ 2723767 h 2771269"/>
              <a:gd name="connsiteX2" fmla="*/ 720452 w 2894552"/>
              <a:gd name="connsiteY2" fmla="*/ 2572408 h 2771269"/>
              <a:gd name="connsiteX3" fmla="*/ 192930 w 2894552"/>
              <a:gd name="connsiteY3" fmla="*/ 1940368 h 2771269"/>
              <a:gd name="connsiteX4" fmla="*/ 163159 w 2894552"/>
              <a:gd name="connsiteY4" fmla="*/ 1032980 h 2771269"/>
              <a:gd name="connsiteX5" fmla="*/ 2260760 w 2894552"/>
              <a:gd name="connsiteY5" fmla="*/ 173168 h 2771269"/>
              <a:gd name="connsiteX6" fmla="*/ 2894552 w 2894552"/>
              <a:gd name="connsiteY6" fmla="*/ 1824570 h 2771269"/>
              <a:gd name="connsiteX0" fmla="*/ 2888600 w 2888600"/>
              <a:gd name="connsiteY0" fmla="*/ 1824570 h 2771269"/>
              <a:gd name="connsiteX1" fmla="*/ 1944923 w 2888600"/>
              <a:gd name="connsiteY1" fmla="*/ 2723767 h 2771269"/>
              <a:gd name="connsiteX2" fmla="*/ 714500 w 2888600"/>
              <a:gd name="connsiteY2" fmla="*/ 2572408 h 2771269"/>
              <a:gd name="connsiteX3" fmla="*/ 186978 w 2888600"/>
              <a:gd name="connsiteY3" fmla="*/ 1940368 h 2771269"/>
              <a:gd name="connsiteX4" fmla="*/ 157207 w 2888600"/>
              <a:gd name="connsiteY4" fmla="*/ 1032980 h 2771269"/>
              <a:gd name="connsiteX5" fmla="*/ 2254808 w 2888600"/>
              <a:gd name="connsiteY5" fmla="*/ 173168 h 2771269"/>
              <a:gd name="connsiteX6" fmla="*/ 2888600 w 2888600"/>
              <a:gd name="connsiteY6" fmla="*/ 1824570 h 2771269"/>
              <a:gd name="connsiteX0" fmla="*/ 2888600 w 2888600"/>
              <a:gd name="connsiteY0" fmla="*/ 1824570 h 2771269"/>
              <a:gd name="connsiteX1" fmla="*/ 1944923 w 2888600"/>
              <a:gd name="connsiteY1" fmla="*/ 2723767 h 2771269"/>
              <a:gd name="connsiteX2" fmla="*/ 714500 w 2888600"/>
              <a:gd name="connsiteY2" fmla="*/ 2572408 h 2771269"/>
              <a:gd name="connsiteX3" fmla="*/ 186978 w 2888600"/>
              <a:gd name="connsiteY3" fmla="*/ 1940368 h 2771269"/>
              <a:gd name="connsiteX4" fmla="*/ 157207 w 2888600"/>
              <a:gd name="connsiteY4" fmla="*/ 1032980 h 2771269"/>
              <a:gd name="connsiteX5" fmla="*/ 2254808 w 2888600"/>
              <a:gd name="connsiteY5" fmla="*/ 173168 h 2771269"/>
              <a:gd name="connsiteX6" fmla="*/ 2888600 w 2888600"/>
              <a:gd name="connsiteY6" fmla="*/ 1824570 h 2771269"/>
              <a:gd name="connsiteX0" fmla="*/ 2888600 w 2888600"/>
              <a:gd name="connsiteY0" fmla="*/ 1824570 h 2791530"/>
              <a:gd name="connsiteX1" fmla="*/ 1944923 w 2888600"/>
              <a:gd name="connsiteY1" fmla="*/ 2723767 h 2791530"/>
              <a:gd name="connsiteX2" fmla="*/ 714500 w 2888600"/>
              <a:gd name="connsiteY2" fmla="*/ 2572408 h 2791530"/>
              <a:gd name="connsiteX3" fmla="*/ 186978 w 2888600"/>
              <a:gd name="connsiteY3" fmla="*/ 1940368 h 2791530"/>
              <a:gd name="connsiteX4" fmla="*/ 157207 w 2888600"/>
              <a:gd name="connsiteY4" fmla="*/ 1032980 h 2791530"/>
              <a:gd name="connsiteX5" fmla="*/ 2254808 w 2888600"/>
              <a:gd name="connsiteY5" fmla="*/ 173168 h 2791530"/>
              <a:gd name="connsiteX6" fmla="*/ 2888600 w 2888600"/>
              <a:gd name="connsiteY6" fmla="*/ 1824570 h 2791530"/>
              <a:gd name="connsiteX0" fmla="*/ 2804277 w 2804277"/>
              <a:gd name="connsiteY0" fmla="*/ 1824570 h 2791530"/>
              <a:gd name="connsiteX1" fmla="*/ 1860600 w 2804277"/>
              <a:gd name="connsiteY1" fmla="*/ 2723767 h 2791530"/>
              <a:gd name="connsiteX2" fmla="*/ 630177 w 2804277"/>
              <a:gd name="connsiteY2" fmla="*/ 2572408 h 2791530"/>
              <a:gd name="connsiteX3" fmla="*/ 102655 w 2804277"/>
              <a:gd name="connsiteY3" fmla="*/ 1940368 h 2791530"/>
              <a:gd name="connsiteX4" fmla="*/ 72884 w 2804277"/>
              <a:gd name="connsiteY4" fmla="*/ 1032980 h 2791530"/>
              <a:gd name="connsiteX5" fmla="*/ 2170485 w 2804277"/>
              <a:gd name="connsiteY5" fmla="*/ 173168 h 2791530"/>
              <a:gd name="connsiteX6" fmla="*/ 2804277 w 2804277"/>
              <a:gd name="connsiteY6" fmla="*/ 1824570 h 2791530"/>
              <a:gd name="connsiteX0" fmla="*/ 2811788 w 2811788"/>
              <a:gd name="connsiteY0" fmla="*/ 1824713 h 2791673"/>
              <a:gd name="connsiteX1" fmla="*/ 1868111 w 2811788"/>
              <a:gd name="connsiteY1" fmla="*/ 2723910 h 2791673"/>
              <a:gd name="connsiteX2" fmla="*/ 637688 w 2811788"/>
              <a:gd name="connsiteY2" fmla="*/ 2572551 h 2791673"/>
              <a:gd name="connsiteX3" fmla="*/ 110166 w 2811788"/>
              <a:gd name="connsiteY3" fmla="*/ 1940511 h 2791673"/>
              <a:gd name="connsiteX4" fmla="*/ 69801 w 2811788"/>
              <a:gd name="connsiteY4" fmla="*/ 1032041 h 2791673"/>
              <a:gd name="connsiteX5" fmla="*/ 2177996 w 2811788"/>
              <a:gd name="connsiteY5" fmla="*/ 173311 h 2791673"/>
              <a:gd name="connsiteX6" fmla="*/ 2811788 w 2811788"/>
              <a:gd name="connsiteY6" fmla="*/ 1824713 h 2791673"/>
              <a:gd name="connsiteX0" fmla="*/ 2811788 w 2811788"/>
              <a:gd name="connsiteY0" fmla="*/ 1828024 h 2794984"/>
              <a:gd name="connsiteX1" fmla="*/ 1868111 w 2811788"/>
              <a:gd name="connsiteY1" fmla="*/ 2727221 h 2794984"/>
              <a:gd name="connsiteX2" fmla="*/ 637688 w 2811788"/>
              <a:gd name="connsiteY2" fmla="*/ 2575862 h 2794984"/>
              <a:gd name="connsiteX3" fmla="*/ 110166 w 2811788"/>
              <a:gd name="connsiteY3" fmla="*/ 1943822 h 2794984"/>
              <a:gd name="connsiteX4" fmla="*/ 69801 w 2811788"/>
              <a:gd name="connsiteY4" fmla="*/ 1035352 h 2794984"/>
              <a:gd name="connsiteX5" fmla="*/ 2177996 w 2811788"/>
              <a:gd name="connsiteY5" fmla="*/ 176622 h 2794984"/>
              <a:gd name="connsiteX6" fmla="*/ 2811788 w 2811788"/>
              <a:gd name="connsiteY6" fmla="*/ 1828024 h 2794984"/>
              <a:gd name="connsiteX0" fmla="*/ 2806341 w 2806341"/>
              <a:gd name="connsiteY0" fmla="*/ 1828024 h 2794984"/>
              <a:gd name="connsiteX1" fmla="*/ 1862664 w 2806341"/>
              <a:gd name="connsiteY1" fmla="*/ 2727221 h 2794984"/>
              <a:gd name="connsiteX2" fmla="*/ 632241 w 2806341"/>
              <a:gd name="connsiteY2" fmla="*/ 2575862 h 2794984"/>
              <a:gd name="connsiteX3" fmla="*/ 104719 w 2806341"/>
              <a:gd name="connsiteY3" fmla="*/ 1943822 h 2794984"/>
              <a:gd name="connsiteX4" fmla="*/ 64354 w 2806341"/>
              <a:gd name="connsiteY4" fmla="*/ 1035352 h 2794984"/>
              <a:gd name="connsiteX5" fmla="*/ 2172549 w 2806341"/>
              <a:gd name="connsiteY5" fmla="*/ 176622 h 2794984"/>
              <a:gd name="connsiteX6" fmla="*/ 2806341 w 2806341"/>
              <a:gd name="connsiteY6" fmla="*/ 1828024 h 2794984"/>
              <a:gd name="connsiteX0" fmla="*/ 2799659 w 2799659"/>
              <a:gd name="connsiteY0" fmla="*/ 1830554 h 2794984"/>
              <a:gd name="connsiteX1" fmla="*/ 1862664 w 2799659"/>
              <a:gd name="connsiteY1" fmla="*/ 2727221 h 2794984"/>
              <a:gd name="connsiteX2" fmla="*/ 632241 w 2799659"/>
              <a:gd name="connsiteY2" fmla="*/ 2575862 h 2794984"/>
              <a:gd name="connsiteX3" fmla="*/ 104719 w 2799659"/>
              <a:gd name="connsiteY3" fmla="*/ 1943822 h 2794984"/>
              <a:gd name="connsiteX4" fmla="*/ 64354 w 2799659"/>
              <a:gd name="connsiteY4" fmla="*/ 1035352 h 2794984"/>
              <a:gd name="connsiteX5" fmla="*/ 2172549 w 2799659"/>
              <a:gd name="connsiteY5" fmla="*/ 176622 h 2794984"/>
              <a:gd name="connsiteX6" fmla="*/ 2799659 w 2799659"/>
              <a:gd name="connsiteY6" fmla="*/ 1830554 h 2794984"/>
              <a:gd name="connsiteX0" fmla="*/ 2799659 w 2799659"/>
              <a:gd name="connsiteY0" fmla="*/ 1830087 h 2794517"/>
              <a:gd name="connsiteX1" fmla="*/ 1862664 w 2799659"/>
              <a:gd name="connsiteY1" fmla="*/ 2726754 h 2794517"/>
              <a:gd name="connsiteX2" fmla="*/ 632241 w 2799659"/>
              <a:gd name="connsiteY2" fmla="*/ 2575395 h 2794517"/>
              <a:gd name="connsiteX3" fmla="*/ 104719 w 2799659"/>
              <a:gd name="connsiteY3" fmla="*/ 1943355 h 2794517"/>
              <a:gd name="connsiteX4" fmla="*/ 64354 w 2799659"/>
              <a:gd name="connsiteY4" fmla="*/ 1034885 h 2794517"/>
              <a:gd name="connsiteX5" fmla="*/ 2177846 w 2799659"/>
              <a:gd name="connsiteY5" fmla="*/ 176696 h 2794517"/>
              <a:gd name="connsiteX6" fmla="*/ 2799659 w 2799659"/>
              <a:gd name="connsiteY6" fmla="*/ 1830087 h 2794517"/>
              <a:gd name="connsiteX0" fmla="*/ 2801886 w 2801886"/>
              <a:gd name="connsiteY0" fmla="*/ 1829244 h 2794517"/>
              <a:gd name="connsiteX1" fmla="*/ 1862664 w 2801886"/>
              <a:gd name="connsiteY1" fmla="*/ 2726754 h 2794517"/>
              <a:gd name="connsiteX2" fmla="*/ 632241 w 2801886"/>
              <a:gd name="connsiteY2" fmla="*/ 2575395 h 2794517"/>
              <a:gd name="connsiteX3" fmla="*/ 104719 w 2801886"/>
              <a:gd name="connsiteY3" fmla="*/ 1943355 h 2794517"/>
              <a:gd name="connsiteX4" fmla="*/ 64354 w 2801886"/>
              <a:gd name="connsiteY4" fmla="*/ 1034885 h 2794517"/>
              <a:gd name="connsiteX5" fmla="*/ 2177846 w 2801886"/>
              <a:gd name="connsiteY5" fmla="*/ 176696 h 2794517"/>
              <a:gd name="connsiteX6" fmla="*/ 2801886 w 2801886"/>
              <a:gd name="connsiteY6" fmla="*/ 1829244 h 2794517"/>
              <a:gd name="connsiteX0" fmla="*/ 2801886 w 2801886"/>
              <a:gd name="connsiteY0" fmla="*/ 1829244 h 2794517"/>
              <a:gd name="connsiteX1" fmla="*/ 1862664 w 2801886"/>
              <a:gd name="connsiteY1" fmla="*/ 2726754 h 2794517"/>
              <a:gd name="connsiteX2" fmla="*/ 632241 w 2801886"/>
              <a:gd name="connsiteY2" fmla="*/ 2575395 h 2794517"/>
              <a:gd name="connsiteX3" fmla="*/ 104719 w 2801886"/>
              <a:gd name="connsiteY3" fmla="*/ 1943355 h 2794517"/>
              <a:gd name="connsiteX4" fmla="*/ 64354 w 2801886"/>
              <a:gd name="connsiteY4" fmla="*/ 1034885 h 2794517"/>
              <a:gd name="connsiteX5" fmla="*/ 2177846 w 2801886"/>
              <a:gd name="connsiteY5" fmla="*/ 176696 h 2794517"/>
              <a:gd name="connsiteX6" fmla="*/ 2801886 w 2801886"/>
              <a:gd name="connsiteY6" fmla="*/ 1829244 h 2794517"/>
              <a:gd name="connsiteX0" fmla="*/ 2806405 w 2806405"/>
              <a:gd name="connsiteY0" fmla="*/ 1829244 h 2794517"/>
              <a:gd name="connsiteX1" fmla="*/ 1867183 w 2806405"/>
              <a:gd name="connsiteY1" fmla="*/ 2726754 h 2794517"/>
              <a:gd name="connsiteX2" fmla="*/ 636760 w 2806405"/>
              <a:gd name="connsiteY2" fmla="*/ 2575395 h 2794517"/>
              <a:gd name="connsiteX3" fmla="*/ 109238 w 2806405"/>
              <a:gd name="connsiteY3" fmla="*/ 1943355 h 2794517"/>
              <a:gd name="connsiteX4" fmla="*/ 68873 w 2806405"/>
              <a:gd name="connsiteY4" fmla="*/ 1034885 h 2794517"/>
              <a:gd name="connsiteX5" fmla="*/ 2182365 w 2806405"/>
              <a:gd name="connsiteY5" fmla="*/ 176696 h 2794517"/>
              <a:gd name="connsiteX6" fmla="*/ 2806405 w 2806405"/>
              <a:gd name="connsiteY6" fmla="*/ 1829244 h 27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6405" h="2794517">
                <a:moveTo>
                  <a:pt x="2806405" y="1829244"/>
                </a:moveTo>
                <a:cubicBezTo>
                  <a:pt x="2606738" y="2321822"/>
                  <a:pt x="2229533" y="2602114"/>
                  <a:pt x="1867183" y="2726754"/>
                </a:cubicBezTo>
                <a:cubicBezTo>
                  <a:pt x="1504833" y="2851394"/>
                  <a:pt x="975205" y="2805878"/>
                  <a:pt x="636760" y="2575395"/>
                </a:cubicBezTo>
                <a:cubicBezTo>
                  <a:pt x="371634" y="2394842"/>
                  <a:pt x="195679" y="2189633"/>
                  <a:pt x="109238" y="1943355"/>
                </a:cubicBezTo>
                <a:cubicBezTo>
                  <a:pt x="22797" y="1697077"/>
                  <a:pt x="-65037" y="1491542"/>
                  <a:pt x="68873" y="1034885"/>
                </a:cubicBezTo>
                <a:cubicBezTo>
                  <a:pt x="207296" y="437793"/>
                  <a:pt x="1190700" y="-358704"/>
                  <a:pt x="2182365" y="176696"/>
                </a:cubicBezTo>
                <a:lnTo>
                  <a:pt x="2806405" y="182924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 name="TextBox 98"/>
          <p:cNvSpPr txBox="1">
            <a:spLocks noChangeArrowheads="1"/>
          </p:cNvSpPr>
          <p:nvPr/>
        </p:nvSpPr>
        <p:spPr bwMode="auto">
          <a:xfrm>
            <a:off x="2908974" y="223946"/>
            <a:ext cx="1518044" cy="369332"/>
          </a:xfrm>
          <a:prstGeom prst="rect">
            <a:avLst/>
          </a:prstGeom>
          <a:noFill/>
          <a:ln w="9525">
            <a:solidFill>
              <a:schemeClr val="bg1"/>
            </a:solidFill>
            <a:miter lim="800000"/>
            <a:headEnd/>
            <a:tailEnd/>
          </a:ln>
        </p:spPr>
        <p:txBody>
          <a:bodyPr wrap="none" lIns="0" tIns="0" rIns="0" bIns="0">
            <a:spAutoFit/>
          </a:bodyPr>
          <a:lstStyle/>
          <a:p>
            <a:pPr algn="r"/>
            <a:r>
              <a:rPr lang="en-US" sz="1400" dirty="0">
                <a:latin typeface="Calibri" pitchFamily="34" charset="0"/>
              </a:rPr>
              <a:t>COPTER TACAN 147°</a:t>
            </a:r>
          </a:p>
          <a:p>
            <a:pPr algn="r"/>
            <a:r>
              <a:rPr lang="en-US" sz="1000" dirty="0">
                <a:latin typeface="Calibri" pitchFamily="34" charset="0"/>
              </a:rPr>
              <a:t>SITE 8 NOLF (CLOSED) (KNS8)</a:t>
            </a:r>
          </a:p>
        </p:txBody>
      </p:sp>
      <p:sp>
        <p:nvSpPr>
          <p:cNvPr id="15" name="Rectangle 14"/>
          <p:cNvSpPr/>
          <p:nvPr/>
        </p:nvSpPr>
        <p:spPr>
          <a:xfrm>
            <a:off x="260642" y="593221"/>
            <a:ext cx="4164219" cy="57083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16" name="TextBox 106"/>
          <p:cNvSpPr txBox="1">
            <a:spLocks noChangeArrowheads="1"/>
          </p:cNvSpPr>
          <p:nvPr/>
        </p:nvSpPr>
        <p:spPr bwMode="auto">
          <a:xfrm>
            <a:off x="287030" y="122476"/>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WELCOME STATION, FLORIDA</a:t>
            </a:r>
          </a:p>
        </p:txBody>
      </p:sp>
      <p:sp>
        <p:nvSpPr>
          <p:cNvPr id="17" name="TextBox 76"/>
          <p:cNvSpPr txBox="1">
            <a:spLocks noChangeArrowheads="1"/>
          </p:cNvSpPr>
          <p:nvPr/>
        </p:nvSpPr>
        <p:spPr bwMode="auto">
          <a:xfrm>
            <a:off x="279682" y="285444"/>
            <a:ext cx="640556"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TACAN NBJ</a:t>
            </a:r>
          </a:p>
          <a:p>
            <a:pPr algn="ctr"/>
            <a:r>
              <a:rPr lang="en-US" sz="1000" dirty="0">
                <a:latin typeface="Calibri" pitchFamily="34" charset="0"/>
              </a:rPr>
              <a:t>Chan</a:t>
            </a:r>
            <a:r>
              <a:rPr lang="en-US" sz="1000" b="1" dirty="0">
                <a:latin typeface="Calibri" pitchFamily="34" charset="0"/>
              </a:rPr>
              <a:t> 60</a:t>
            </a:r>
          </a:p>
        </p:txBody>
      </p:sp>
      <p:sp>
        <p:nvSpPr>
          <p:cNvPr id="18" name="TextBox 79"/>
          <p:cNvSpPr txBox="1">
            <a:spLocks noChangeArrowheads="1"/>
          </p:cNvSpPr>
          <p:nvPr/>
        </p:nvSpPr>
        <p:spPr bwMode="auto">
          <a:xfrm>
            <a:off x="941687" y="285444"/>
            <a:ext cx="516731" cy="307777"/>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APP CRS</a:t>
            </a:r>
          </a:p>
          <a:p>
            <a:pPr algn="ctr"/>
            <a:r>
              <a:rPr lang="en-US" sz="1000" b="1" dirty="0">
                <a:latin typeface="Calibri" pitchFamily="34" charset="0"/>
              </a:rPr>
              <a:t>147° </a:t>
            </a:r>
          </a:p>
        </p:txBody>
      </p:sp>
      <p:sp>
        <p:nvSpPr>
          <p:cNvPr id="19" name="TextBox 18"/>
          <p:cNvSpPr txBox="1"/>
          <p:nvPr/>
        </p:nvSpPr>
        <p:spPr>
          <a:xfrm>
            <a:off x="1470313" y="294053"/>
            <a:ext cx="566739" cy="300082"/>
          </a:xfrm>
          <a:prstGeom prst="rect">
            <a:avLst/>
          </a:prstGeom>
          <a:noFill/>
          <a:ln>
            <a:noFill/>
          </a:ln>
        </p:spPr>
        <p:txBody>
          <a:bodyPr wrap="square" lIns="0" tIns="0" rIns="0" bIns="0">
            <a:spAutoFit/>
          </a:bodyPr>
          <a:lstStyle/>
          <a:p>
            <a:pPr fontAlgn="auto">
              <a:spcBef>
                <a:spcPts val="0"/>
              </a:spcBef>
              <a:spcAft>
                <a:spcPts val="0"/>
              </a:spcAft>
              <a:defRPr/>
            </a:pPr>
            <a:r>
              <a:rPr lang="en-US" sz="650" dirty="0" err="1">
                <a:latin typeface="+mn-lt"/>
                <a:cs typeface="+mn-cs"/>
              </a:rPr>
              <a:t>Rwy</a:t>
            </a:r>
            <a:r>
              <a:rPr lang="en-US" sz="650" dirty="0">
                <a:latin typeface="+mn-lt"/>
                <a:cs typeface="+mn-cs"/>
              </a:rPr>
              <a:t> </a:t>
            </a:r>
            <a:r>
              <a:rPr lang="en-US" sz="650" dirty="0" err="1">
                <a:latin typeface="+mn-lt"/>
                <a:cs typeface="+mn-cs"/>
              </a:rPr>
              <a:t>ldg</a:t>
            </a:r>
            <a:r>
              <a:rPr lang="en-US" sz="650" dirty="0">
                <a:latin typeface="+mn-lt"/>
                <a:cs typeface="+mn-cs"/>
              </a:rPr>
              <a:t>       </a:t>
            </a:r>
            <a:r>
              <a:rPr lang="en-US" sz="650" b="1" dirty="0">
                <a:latin typeface="+mn-lt"/>
                <a:cs typeface="+mn-cs"/>
              </a:rPr>
              <a:t>N/A </a:t>
            </a:r>
          </a:p>
          <a:p>
            <a:pPr fontAlgn="auto">
              <a:spcBef>
                <a:spcPts val="0"/>
              </a:spcBef>
              <a:spcAft>
                <a:spcPts val="0"/>
              </a:spcAft>
              <a:defRPr/>
            </a:pPr>
            <a:r>
              <a:rPr lang="en-US" sz="650" dirty="0">
                <a:latin typeface="+mn-lt"/>
                <a:cs typeface="+mn-cs"/>
              </a:rPr>
              <a:t>THRE            </a:t>
            </a:r>
            <a:r>
              <a:rPr lang="en-US" sz="650" b="1" dirty="0">
                <a:latin typeface="+mn-lt"/>
                <a:cs typeface="+mn-cs"/>
              </a:rPr>
              <a:t>N/A</a:t>
            </a:r>
          </a:p>
          <a:p>
            <a:pPr fontAlgn="auto">
              <a:spcBef>
                <a:spcPts val="0"/>
              </a:spcBef>
              <a:spcAft>
                <a:spcPts val="0"/>
              </a:spcAft>
              <a:defRPr/>
            </a:pPr>
            <a:r>
              <a:rPr lang="en-US" sz="650" dirty="0">
                <a:latin typeface="+mn-lt"/>
                <a:cs typeface="+mn-cs"/>
              </a:rPr>
              <a:t>Apt </a:t>
            </a:r>
            <a:r>
              <a:rPr lang="en-US" sz="650" dirty="0" err="1">
                <a:latin typeface="+mn-lt"/>
                <a:cs typeface="+mn-cs"/>
              </a:rPr>
              <a:t>Elev</a:t>
            </a:r>
            <a:r>
              <a:rPr lang="en-US" sz="650" dirty="0">
                <a:latin typeface="+mn-lt"/>
                <a:cs typeface="+mn-cs"/>
              </a:rPr>
              <a:t>       </a:t>
            </a:r>
            <a:r>
              <a:rPr lang="en-US" sz="650" b="1" dirty="0">
                <a:latin typeface="+mn-lt"/>
                <a:cs typeface="+mn-cs"/>
              </a:rPr>
              <a:t>159</a:t>
            </a:r>
            <a:endParaRPr lang="en-US" sz="650" dirty="0">
              <a:latin typeface="+mn-lt"/>
              <a:cs typeface="+mn-cs"/>
            </a:endParaRPr>
          </a:p>
        </p:txBody>
      </p:sp>
      <p:sp>
        <p:nvSpPr>
          <p:cNvPr id="20" name="TextBox 83"/>
          <p:cNvSpPr txBox="1">
            <a:spLocks noChangeArrowheads="1"/>
          </p:cNvSpPr>
          <p:nvPr/>
        </p:nvSpPr>
        <p:spPr bwMode="auto">
          <a:xfrm>
            <a:off x="461459" y="606883"/>
            <a:ext cx="2091532" cy="430887"/>
          </a:xfrm>
          <a:prstGeom prst="rect">
            <a:avLst/>
          </a:prstGeom>
          <a:noFill/>
          <a:ln w="9525">
            <a:noFill/>
            <a:miter lim="800000"/>
            <a:headEnd/>
            <a:tailEnd/>
          </a:ln>
        </p:spPr>
        <p:txBody>
          <a:bodyPr wrap="square" lIns="0" tIns="0" rIns="0" bIns="0">
            <a:spAutoFit/>
          </a:bodyPr>
          <a:lstStyle/>
          <a:p>
            <a:r>
              <a:rPr lang="en-US" sz="700" dirty="0">
                <a:latin typeface="Calibri" pitchFamily="34" charset="0"/>
              </a:rPr>
              <a:t>Aircraft are granted an exemption from AIM 1-1-19, f(1)b for this approach only and may simulate NBJ by manually entering N 30°43.37’ W 87°32.62’. If flown with GPS, then RNP is 1.0NM, 0.3NM on final. </a:t>
            </a:r>
          </a:p>
        </p:txBody>
      </p:sp>
      <p:sp>
        <p:nvSpPr>
          <p:cNvPr id="21" name="TextBox 84"/>
          <p:cNvSpPr txBox="1">
            <a:spLocks noChangeArrowheads="1"/>
          </p:cNvSpPr>
          <p:nvPr/>
        </p:nvSpPr>
        <p:spPr bwMode="auto">
          <a:xfrm>
            <a:off x="2616632" y="693602"/>
            <a:ext cx="1800227" cy="24622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MISSED APPROACH: Climbing right turn to 1500 direct NBJ.  Contact ATC.</a:t>
            </a:r>
          </a:p>
        </p:txBody>
      </p:sp>
      <p:cxnSp>
        <p:nvCxnSpPr>
          <p:cNvPr id="22" name="Straight Connector 21"/>
          <p:cNvCxnSpPr/>
          <p:nvPr/>
        </p:nvCxnSpPr>
        <p:spPr>
          <a:xfrm>
            <a:off x="272546" y="5855187"/>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7783" y="6007587"/>
            <a:ext cx="3124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98"/>
          <p:cNvSpPr txBox="1">
            <a:spLocks noChangeArrowheads="1"/>
          </p:cNvSpPr>
          <p:nvPr/>
        </p:nvSpPr>
        <p:spPr bwMode="auto">
          <a:xfrm>
            <a:off x="303025" y="6001242"/>
            <a:ext cx="606419" cy="123111"/>
          </a:xfrm>
          <a:prstGeom prst="rect">
            <a:avLst/>
          </a:prstGeom>
          <a:noFill/>
          <a:ln w="9525">
            <a:noFill/>
            <a:miter lim="800000"/>
            <a:headEnd/>
            <a:tailEnd/>
          </a:ln>
        </p:spPr>
        <p:txBody>
          <a:bodyPr wrap="square" lIns="0" tIns="0" rIns="0" bIns="0">
            <a:spAutoFit/>
          </a:bodyPr>
          <a:lstStyle/>
          <a:p>
            <a:r>
              <a:rPr lang="en-US" sz="800" dirty="0">
                <a:latin typeface="Calibri" pitchFamily="34" charset="0"/>
              </a:rPr>
              <a:t>CATEGORY</a:t>
            </a:r>
          </a:p>
        </p:txBody>
      </p:sp>
      <p:sp>
        <p:nvSpPr>
          <p:cNvPr id="25" name="TextBox 100"/>
          <p:cNvSpPr txBox="1">
            <a:spLocks noChangeArrowheads="1"/>
          </p:cNvSpPr>
          <p:nvPr/>
        </p:nvSpPr>
        <p:spPr bwMode="auto">
          <a:xfrm>
            <a:off x="303026" y="6144112"/>
            <a:ext cx="606418" cy="138499"/>
          </a:xfrm>
          <a:prstGeom prst="rect">
            <a:avLst/>
          </a:prstGeom>
          <a:noFill/>
          <a:ln w="9525">
            <a:noFill/>
            <a:miter lim="800000"/>
            <a:headEnd/>
            <a:tailEnd/>
          </a:ln>
        </p:spPr>
        <p:txBody>
          <a:bodyPr wrap="square" lIns="0" tIns="0" rIns="0" bIns="0">
            <a:spAutoFit/>
          </a:bodyPr>
          <a:lstStyle/>
          <a:p>
            <a:r>
              <a:rPr lang="en-US" sz="900" dirty="0">
                <a:latin typeface="Calibri" pitchFamily="34" charset="0"/>
              </a:rPr>
              <a:t>H-147°</a:t>
            </a:r>
          </a:p>
        </p:txBody>
      </p:sp>
      <p:sp>
        <p:nvSpPr>
          <p:cNvPr id="26" name="TextBox 123"/>
          <p:cNvSpPr txBox="1">
            <a:spLocks noChangeArrowheads="1"/>
          </p:cNvSpPr>
          <p:nvPr/>
        </p:nvSpPr>
        <p:spPr bwMode="auto">
          <a:xfrm>
            <a:off x="3391572" y="4470856"/>
            <a:ext cx="502109" cy="107722"/>
          </a:xfrm>
          <a:prstGeom prst="rect">
            <a:avLst/>
          </a:prstGeom>
          <a:noFill/>
          <a:ln w="6350">
            <a:solidFill>
              <a:schemeClr val="tx1"/>
            </a:solidFill>
            <a:miter lim="800000"/>
            <a:headEnd/>
            <a:tailEnd/>
          </a:ln>
        </p:spPr>
        <p:txBody>
          <a:bodyPr wrap="square" lIns="0" tIns="0" rIns="0" bIns="0">
            <a:spAutoFit/>
          </a:bodyPr>
          <a:lstStyle/>
          <a:p>
            <a:pPr algn="ctr"/>
            <a:r>
              <a:rPr lang="en-US" sz="700" dirty="0">
                <a:latin typeface="Calibri" pitchFamily="34" charset="0"/>
              </a:rPr>
              <a:t> ELEV  159</a:t>
            </a:r>
          </a:p>
        </p:txBody>
      </p:sp>
      <p:sp>
        <p:nvSpPr>
          <p:cNvPr id="27" name="TextBox 122"/>
          <p:cNvSpPr txBox="1">
            <a:spLocks noChangeArrowheads="1"/>
          </p:cNvSpPr>
          <p:nvPr/>
        </p:nvSpPr>
        <p:spPr bwMode="auto">
          <a:xfrm>
            <a:off x="939244" y="6136297"/>
            <a:ext cx="2327831" cy="153888"/>
          </a:xfrm>
          <a:prstGeom prst="rect">
            <a:avLst/>
          </a:prstGeom>
          <a:noFill/>
          <a:ln w="9525">
            <a:noFill/>
            <a:miter lim="800000"/>
            <a:headEnd/>
            <a:tailEnd/>
          </a:ln>
        </p:spPr>
        <p:txBody>
          <a:bodyPr wrap="square" lIns="0" tIns="0" rIns="0" bIns="0" anchor="ctr">
            <a:spAutoFit/>
          </a:bodyPr>
          <a:lstStyle/>
          <a:p>
            <a:r>
              <a:rPr lang="en-US" sz="1000" dirty="0">
                <a:latin typeface="Calibri" pitchFamily="34" charset="0"/>
              </a:rPr>
              <a:t> 1000-1                      </a:t>
            </a:r>
            <a:r>
              <a:rPr lang="en-US" sz="800" dirty="0">
                <a:latin typeface="Calibri" pitchFamily="34" charset="0"/>
              </a:rPr>
              <a:t>550                                     (600-1)</a:t>
            </a:r>
          </a:p>
        </p:txBody>
      </p:sp>
      <p:sp>
        <p:nvSpPr>
          <p:cNvPr id="28" name="Rectangle 27"/>
          <p:cNvSpPr/>
          <p:nvPr/>
        </p:nvSpPr>
        <p:spPr>
          <a:xfrm>
            <a:off x="3390017" y="4469713"/>
            <a:ext cx="1034844" cy="18331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29" name="Rectangle 28"/>
          <p:cNvSpPr/>
          <p:nvPr/>
        </p:nvSpPr>
        <p:spPr>
          <a:xfrm>
            <a:off x="260641" y="283063"/>
            <a:ext cx="1770454" cy="3101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Connector 29"/>
          <p:cNvCxnSpPr/>
          <p:nvPr/>
        </p:nvCxnSpPr>
        <p:spPr>
          <a:xfrm>
            <a:off x="925011" y="285444"/>
            <a:ext cx="0" cy="3077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44123" y="285444"/>
            <a:ext cx="0" cy="3077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0642" y="1049827"/>
            <a:ext cx="4164220" cy="2817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143"/>
          <p:cNvSpPr txBox="1">
            <a:spLocks noChangeArrowheads="1"/>
          </p:cNvSpPr>
          <p:nvPr/>
        </p:nvSpPr>
        <p:spPr bwMode="auto">
          <a:xfrm>
            <a:off x="295822" y="1054611"/>
            <a:ext cx="929223"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KPNS ATIS</a:t>
            </a:r>
            <a:endParaRPr lang="en-US" sz="900" b="1" dirty="0">
              <a:latin typeface="Calibri" pitchFamily="34" charset="0"/>
            </a:endParaRPr>
          </a:p>
          <a:p>
            <a:pPr algn="ctr"/>
            <a:r>
              <a:rPr lang="en-US" sz="900" b="1" dirty="0">
                <a:latin typeface="Calibri" pitchFamily="34" charset="0"/>
              </a:rPr>
              <a:t>121.25</a:t>
            </a:r>
            <a:endParaRPr lang="en-US" sz="900" dirty="0">
              <a:latin typeface="Calibri" pitchFamily="34" charset="0"/>
            </a:endParaRPr>
          </a:p>
        </p:txBody>
      </p:sp>
      <p:sp>
        <p:nvSpPr>
          <p:cNvPr id="34" name="TextBox 144"/>
          <p:cNvSpPr txBox="1">
            <a:spLocks noChangeArrowheads="1"/>
          </p:cNvSpPr>
          <p:nvPr/>
        </p:nvSpPr>
        <p:spPr bwMode="auto">
          <a:xfrm>
            <a:off x="2375444" y="1054611"/>
            <a:ext cx="1065616"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WESTERN COMMON</a:t>
            </a:r>
          </a:p>
          <a:p>
            <a:pPr algn="ctr"/>
            <a:r>
              <a:rPr lang="en-US" sz="900" b="1" dirty="0">
                <a:latin typeface="Calibri" pitchFamily="34" charset="0"/>
              </a:rPr>
              <a:t>311.4 </a:t>
            </a:r>
            <a:r>
              <a:rPr lang="en-US" sz="900" dirty="0">
                <a:latin typeface="Calibri" pitchFamily="34" charset="0"/>
              </a:rPr>
              <a:t>/</a:t>
            </a:r>
            <a:r>
              <a:rPr lang="en-US" sz="900" b="1" dirty="0">
                <a:latin typeface="Calibri" pitchFamily="34" charset="0"/>
              </a:rPr>
              <a:t> </a:t>
            </a:r>
            <a:r>
              <a:rPr lang="en-US" sz="900" dirty="0">
                <a:latin typeface="Calibri" pitchFamily="34" charset="0"/>
              </a:rPr>
              <a:t>CH 19</a:t>
            </a:r>
          </a:p>
        </p:txBody>
      </p:sp>
      <p:sp>
        <p:nvSpPr>
          <p:cNvPr id="35" name="TextBox 145"/>
          <p:cNvSpPr txBox="1">
            <a:spLocks noChangeArrowheads="1"/>
          </p:cNvSpPr>
          <p:nvPr/>
        </p:nvSpPr>
        <p:spPr bwMode="auto">
          <a:xfrm>
            <a:off x="1244855" y="1054611"/>
            <a:ext cx="1139825" cy="276999"/>
          </a:xfrm>
          <a:prstGeom prst="rect">
            <a:avLst/>
          </a:prstGeom>
          <a:noFill/>
          <a:ln w="9525">
            <a:noFill/>
            <a:miter lim="800000"/>
            <a:headEnd/>
            <a:tailEnd/>
          </a:ln>
        </p:spPr>
        <p:txBody>
          <a:bodyPr wrap="square" lIns="0" tIns="0" rIns="0" bIns="0">
            <a:spAutoFit/>
          </a:bodyPr>
          <a:lstStyle/>
          <a:p>
            <a:pPr algn="ctr"/>
            <a:r>
              <a:rPr lang="en-US" sz="900" dirty="0">
                <a:latin typeface="Calibri" pitchFamily="34" charset="0"/>
              </a:rPr>
              <a:t>PENSACOLA APP CON</a:t>
            </a:r>
          </a:p>
          <a:p>
            <a:pPr algn="ctr"/>
            <a:r>
              <a:rPr lang="en-US" sz="900" b="1" dirty="0">
                <a:latin typeface="Calibri" pitchFamily="34" charset="0"/>
              </a:rPr>
              <a:t>118.6   351.825</a:t>
            </a:r>
          </a:p>
        </p:txBody>
      </p:sp>
      <p:cxnSp>
        <p:nvCxnSpPr>
          <p:cNvPr id="37" name="Straight Connector 36"/>
          <p:cNvCxnSpPr/>
          <p:nvPr/>
        </p:nvCxnSpPr>
        <p:spPr>
          <a:xfrm>
            <a:off x="1227426" y="1049827"/>
            <a:ext cx="0" cy="2817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84680" y="1049827"/>
            <a:ext cx="0" cy="2769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45142" y="1049827"/>
            <a:ext cx="0" cy="2817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9682" y="5068413"/>
            <a:ext cx="31035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106"/>
          <p:cNvSpPr txBox="1">
            <a:spLocks noChangeArrowheads="1"/>
          </p:cNvSpPr>
          <p:nvPr/>
        </p:nvSpPr>
        <p:spPr bwMode="auto">
          <a:xfrm>
            <a:off x="273569" y="6302855"/>
            <a:ext cx="1752600" cy="153888"/>
          </a:xfrm>
          <a:prstGeom prst="rect">
            <a:avLst/>
          </a:prstGeom>
          <a:noFill/>
          <a:ln w="9525">
            <a:noFill/>
            <a:miter lim="800000"/>
            <a:headEnd/>
            <a:tailEnd/>
          </a:ln>
        </p:spPr>
        <p:txBody>
          <a:bodyPr lIns="0" tIns="0" rIns="0" bIns="0">
            <a:spAutoFit/>
          </a:bodyPr>
          <a:lstStyle/>
          <a:p>
            <a:r>
              <a:rPr lang="en-US" sz="1000" dirty="0">
                <a:latin typeface="Calibri" pitchFamily="34" charset="0"/>
              </a:rPr>
              <a:t>WELCOME STATION, FLORIDA</a:t>
            </a:r>
          </a:p>
        </p:txBody>
      </p:sp>
      <p:sp>
        <p:nvSpPr>
          <p:cNvPr id="42" name="TextBox 98"/>
          <p:cNvSpPr txBox="1">
            <a:spLocks noChangeArrowheads="1"/>
          </p:cNvSpPr>
          <p:nvPr/>
        </p:nvSpPr>
        <p:spPr bwMode="auto">
          <a:xfrm>
            <a:off x="2918749" y="6285458"/>
            <a:ext cx="1518044" cy="369332"/>
          </a:xfrm>
          <a:prstGeom prst="rect">
            <a:avLst/>
          </a:prstGeom>
          <a:noFill/>
          <a:ln w="9525">
            <a:noFill/>
            <a:miter lim="800000"/>
            <a:headEnd/>
            <a:tailEnd/>
          </a:ln>
        </p:spPr>
        <p:txBody>
          <a:bodyPr wrap="none" lIns="0" tIns="0" rIns="0" bIns="0">
            <a:spAutoFit/>
          </a:bodyPr>
          <a:lstStyle/>
          <a:p>
            <a:pPr algn="r"/>
            <a:r>
              <a:rPr lang="en-US" sz="1000" dirty="0">
                <a:latin typeface="Calibri" pitchFamily="34" charset="0"/>
              </a:rPr>
              <a:t>SITE 8 NOLF (CLOSED) (KNS8)</a:t>
            </a:r>
          </a:p>
          <a:p>
            <a:pPr algn="r"/>
            <a:r>
              <a:rPr lang="en-US" sz="1400" dirty="0">
                <a:latin typeface="Calibri" pitchFamily="34" charset="0"/>
              </a:rPr>
              <a:t>COPTER TACAN 147°</a:t>
            </a:r>
          </a:p>
        </p:txBody>
      </p:sp>
      <p:cxnSp>
        <p:nvCxnSpPr>
          <p:cNvPr id="43" name="Straight Connector 42"/>
          <p:cNvCxnSpPr/>
          <p:nvPr/>
        </p:nvCxnSpPr>
        <p:spPr>
          <a:xfrm>
            <a:off x="2565694" y="594135"/>
            <a:ext cx="0" cy="4556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68080" y="6126648"/>
            <a:ext cx="31286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63510" y="6008095"/>
            <a:ext cx="0" cy="2894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71"/>
          <p:cNvSpPr txBox="1">
            <a:spLocks noChangeArrowheads="1"/>
          </p:cNvSpPr>
          <p:nvPr/>
        </p:nvSpPr>
        <p:spPr bwMode="auto">
          <a:xfrm>
            <a:off x="1774505" y="6004416"/>
            <a:ext cx="557371" cy="123111"/>
          </a:xfrm>
          <a:prstGeom prst="rect">
            <a:avLst/>
          </a:prstGeom>
          <a:noFill/>
          <a:ln w="9525">
            <a:noFill/>
            <a:miter lim="800000"/>
            <a:headEnd/>
            <a:tailEnd/>
          </a:ln>
        </p:spPr>
        <p:txBody>
          <a:bodyPr wrap="square" lIns="0" tIns="0" rIns="0" bIns="0">
            <a:spAutoFit/>
          </a:bodyPr>
          <a:lstStyle/>
          <a:p>
            <a:pPr algn="ctr"/>
            <a:r>
              <a:rPr lang="en-US" sz="800" dirty="0">
                <a:latin typeface="Calibri" pitchFamily="34" charset="0"/>
              </a:rPr>
              <a:t>HELICOPTER</a:t>
            </a:r>
          </a:p>
        </p:txBody>
      </p:sp>
      <p:grpSp>
        <p:nvGrpSpPr>
          <p:cNvPr id="49" name="Group 48"/>
          <p:cNvGrpSpPr/>
          <p:nvPr/>
        </p:nvGrpSpPr>
        <p:grpSpPr>
          <a:xfrm>
            <a:off x="301156" y="615232"/>
            <a:ext cx="137160" cy="158591"/>
            <a:chOff x="286196" y="836981"/>
            <a:chExt cx="137160" cy="158591"/>
          </a:xfrm>
        </p:grpSpPr>
        <p:sp>
          <p:nvSpPr>
            <p:cNvPr id="50" name="Flowchart: Extract 49"/>
            <p:cNvSpPr/>
            <p:nvPr/>
          </p:nvSpPr>
          <p:spPr>
            <a:xfrm rot="10800000">
              <a:off x="286196" y="858412"/>
              <a:ext cx="137160" cy="13716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1" name="TextBox 50"/>
            <p:cNvSpPr txBox="1"/>
            <p:nvPr/>
          </p:nvSpPr>
          <p:spPr>
            <a:xfrm>
              <a:off x="328054" y="836981"/>
              <a:ext cx="57708" cy="138499"/>
            </a:xfrm>
            <a:prstGeom prst="rect">
              <a:avLst/>
            </a:prstGeom>
            <a:noFill/>
          </p:spPr>
          <p:txBody>
            <a:bodyPr wrap="none" lIns="0" tIns="0" rIns="0" bIns="0" rtlCol="0">
              <a:spAutoFit/>
            </a:bodyPr>
            <a:lstStyle/>
            <a:p>
              <a:r>
                <a:rPr lang="en-US" sz="900" b="1" dirty="0">
                  <a:solidFill>
                    <a:schemeClr val="bg1"/>
                  </a:solidFill>
                  <a:latin typeface="+mn-lt"/>
                </a:rPr>
                <a:t>T</a:t>
              </a:r>
            </a:p>
          </p:txBody>
        </p:sp>
      </p:grpSp>
      <p:sp>
        <p:nvSpPr>
          <p:cNvPr id="63" name="Rounded Rectangle 62"/>
          <p:cNvSpPr/>
          <p:nvPr/>
        </p:nvSpPr>
        <p:spPr>
          <a:xfrm>
            <a:off x="1587156" y="2465349"/>
            <a:ext cx="993513" cy="52322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912300" y="2310778"/>
            <a:ext cx="1216509" cy="1900661"/>
          </a:xfrm>
          <a:prstGeom prst="line">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66632" y="2553178"/>
            <a:ext cx="135801" cy="214226"/>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6" name="TextBox 38"/>
          <p:cNvSpPr txBox="1">
            <a:spLocks noChangeArrowheads="1"/>
          </p:cNvSpPr>
          <p:nvPr/>
        </p:nvSpPr>
        <p:spPr bwMode="auto">
          <a:xfrm rot="480000">
            <a:off x="541671" y="2268294"/>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282ᵒ</a:t>
            </a:r>
          </a:p>
        </p:txBody>
      </p:sp>
      <p:cxnSp>
        <p:nvCxnSpPr>
          <p:cNvPr id="67" name="Straight Connector 66"/>
          <p:cNvCxnSpPr/>
          <p:nvPr/>
        </p:nvCxnSpPr>
        <p:spPr>
          <a:xfrm flipH="1" flipV="1">
            <a:off x="469086" y="2251452"/>
            <a:ext cx="445742" cy="59326"/>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663519" y="1873754"/>
            <a:ext cx="248782" cy="436786"/>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9" name="TextBox 112"/>
          <p:cNvSpPr txBox="1">
            <a:spLocks noChangeArrowheads="1"/>
          </p:cNvSpPr>
          <p:nvPr/>
        </p:nvSpPr>
        <p:spPr bwMode="auto">
          <a:xfrm>
            <a:off x="1989422" y="2401964"/>
            <a:ext cx="198772" cy="107722"/>
          </a:xfrm>
          <a:prstGeom prst="rect">
            <a:avLst/>
          </a:prstGeom>
          <a:solidFill>
            <a:schemeClr val="bg1"/>
          </a:solidFill>
          <a:ln w="9525">
            <a:noFill/>
            <a:miter lim="800000"/>
            <a:headEnd/>
            <a:tailEnd/>
          </a:ln>
        </p:spPr>
        <p:txBody>
          <a:bodyPr wrap="none" lIns="0" tIns="0" rIns="0" bIns="0">
            <a:spAutoFit/>
          </a:bodyPr>
          <a:lstStyle/>
          <a:p>
            <a:pPr algn="ctr"/>
            <a:r>
              <a:rPr lang="en-US" sz="700" dirty="0">
                <a:latin typeface="Calibri" pitchFamily="34" charset="0"/>
              </a:rPr>
              <a:t>  IAF  </a:t>
            </a:r>
          </a:p>
        </p:txBody>
      </p:sp>
      <p:sp>
        <p:nvSpPr>
          <p:cNvPr id="70" name="TextBox 38"/>
          <p:cNvSpPr txBox="1">
            <a:spLocks noChangeArrowheads="1"/>
          </p:cNvSpPr>
          <p:nvPr/>
        </p:nvSpPr>
        <p:spPr bwMode="auto">
          <a:xfrm rot="3600000">
            <a:off x="647352" y="1997331"/>
            <a:ext cx="242054" cy="123111"/>
          </a:xfrm>
          <a:prstGeom prst="rect">
            <a:avLst/>
          </a:prstGeom>
          <a:solidFill>
            <a:schemeClr val="bg1"/>
          </a:solidFill>
          <a:ln w="9525">
            <a:solidFill>
              <a:schemeClr val="bg1"/>
            </a:solidFill>
            <a:miter lim="800000"/>
            <a:headEnd/>
            <a:tailEnd/>
          </a:ln>
        </p:spPr>
        <p:txBody>
          <a:bodyPr wrap="none" lIns="0" tIns="0" rIns="0" bIns="0">
            <a:spAutoFit/>
          </a:bodyPr>
          <a:lstStyle/>
          <a:p>
            <a:r>
              <a:rPr lang="en-US" sz="800" dirty="0">
                <a:latin typeface="Calibri" pitchFamily="34" charset="0"/>
              </a:rPr>
              <a:t>R-327</a:t>
            </a:r>
          </a:p>
        </p:txBody>
      </p:sp>
      <p:sp>
        <p:nvSpPr>
          <p:cNvPr id="71" name="TextBox 70"/>
          <p:cNvSpPr txBox="1"/>
          <p:nvPr/>
        </p:nvSpPr>
        <p:spPr>
          <a:xfrm>
            <a:off x="1599495" y="2480493"/>
            <a:ext cx="815625" cy="523220"/>
          </a:xfrm>
          <a:prstGeom prst="rect">
            <a:avLst/>
          </a:prstGeom>
          <a:noFill/>
        </p:spPr>
        <p:txBody>
          <a:bodyPr wrap="square" lIns="0" tIns="0" rIns="0" bIns="0" rtlCol="0">
            <a:spAutoFit/>
          </a:bodyPr>
          <a:lstStyle/>
          <a:p>
            <a:pPr algn="ctr"/>
            <a:r>
              <a:rPr lang="en-US" sz="850" dirty="0">
                <a:latin typeface="Calibri" pitchFamily="34" charset="0"/>
              </a:rPr>
              <a:t>GATESWOOD</a:t>
            </a:r>
          </a:p>
          <a:p>
            <a:r>
              <a:rPr lang="en-US" sz="850" dirty="0">
                <a:latin typeface="Calibri" pitchFamily="34" charset="0"/>
              </a:rPr>
              <a:t>CHAN 60 NBJ</a:t>
            </a:r>
          </a:p>
          <a:p>
            <a:pPr algn="ctr"/>
            <a:r>
              <a:rPr lang="en-US" sz="850" dirty="0">
                <a:latin typeface="Calibri" pitchFamily="34" charset="0"/>
              </a:rPr>
              <a:t> N 30°43.37’ </a:t>
            </a:r>
          </a:p>
          <a:p>
            <a:pPr algn="ctr"/>
            <a:r>
              <a:rPr lang="en-US" sz="850" dirty="0">
                <a:latin typeface="Calibri" pitchFamily="34" charset="0"/>
              </a:rPr>
              <a:t>W 87°32.62’</a:t>
            </a:r>
            <a:endParaRPr lang="en-US" sz="850" dirty="0"/>
          </a:p>
        </p:txBody>
      </p:sp>
      <p:sp>
        <p:nvSpPr>
          <p:cNvPr id="72" name="Freeform 71"/>
          <p:cNvSpPr/>
          <p:nvPr/>
        </p:nvSpPr>
        <p:spPr>
          <a:xfrm>
            <a:off x="1301172" y="3001749"/>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Rectangle 148"/>
          <p:cNvSpPr/>
          <p:nvPr/>
        </p:nvSpPr>
        <p:spPr>
          <a:xfrm rot="300000">
            <a:off x="449540" y="2195072"/>
            <a:ext cx="12097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38"/>
          <p:cNvSpPr txBox="1">
            <a:spLocks noChangeArrowheads="1"/>
          </p:cNvSpPr>
          <p:nvPr/>
        </p:nvSpPr>
        <p:spPr bwMode="auto">
          <a:xfrm rot="420000">
            <a:off x="443605" y="2096609"/>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102ᵒ</a:t>
            </a:r>
          </a:p>
        </p:txBody>
      </p:sp>
      <p:cxnSp>
        <p:nvCxnSpPr>
          <p:cNvPr id="151" name="Straight Arrow Connector 150"/>
          <p:cNvCxnSpPr/>
          <p:nvPr/>
        </p:nvCxnSpPr>
        <p:spPr>
          <a:xfrm>
            <a:off x="663519" y="2201161"/>
            <a:ext cx="159924" cy="1747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2" name="Arc 151"/>
          <p:cNvSpPr/>
          <p:nvPr/>
        </p:nvSpPr>
        <p:spPr>
          <a:xfrm rot="8004947">
            <a:off x="1688277" y="3951147"/>
            <a:ext cx="575733" cy="414865"/>
          </a:xfrm>
          <a:prstGeom prst="arc">
            <a:avLst>
              <a:gd name="adj1" fmla="val 15702938"/>
              <a:gd name="adj2" fmla="val 1591689"/>
            </a:avLst>
          </a:prstGeom>
          <a:ln>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TextBox 38"/>
          <p:cNvSpPr txBox="1">
            <a:spLocks noChangeArrowheads="1"/>
          </p:cNvSpPr>
          <p:nvPr/>
        </p:nvSpPr>
        <p:spPr bwMode="auto">
          <a:xfrm rot="3600000">
            <a:off x="1555684" y="3423895"/>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147ᵒ</a:t>
            </a:r>
          </a:p>
        </p:txBody>
      </p:sp>
      <p:sp>
        <p:nvSpPr>
          <p:cNvPr id="154" name="TextBox 84"/>
          <p:cNvSpPr txBox="1">
            <a:spLocks noChangeArrowheads="1"/>
          </p:cNvSpPr>
          <p:nvPr/>
        </p:nvSpPr>
        <p:spPr bwMode="auto">
          <a:xfrm>
            <a:off x="2331877" y="4211439"/>
            <a:ext cx="286938" cy="230832"/>
          </a:xfrm>
          <a:prstGeom prst="rect">
            <a:avLst/>
          </a:prstGeom>
          <a:noFill/>
          <a:ln w="9525">
            <a:noFill/>
            <a:miter lim="800000"/>
            <a:headEnd/>
            <a:tailEnd/>
          </a:ln>
        </p:spPr>
        <p:txBody>
          <a:bodyPr wrap="none" lIns="0" tIns="0" rIns="0" bIns="0">
            <a:spAutoFit/>
          </a:bodyPr>
          <a:lstStyle/>
          <a:p>
            <a:pPr algn="ctr"/>
            <a:r>
              <a:rPr lang="en-US" sz="750" dirty="0">
                <a:latin typeface="Calibri" pitchFamily="34" charset="0"/>
              </a:rPr>
              <a:t>RICHI</a:t>
            </a:r>
          </a:p>
          <a:p>
            <a:pPr algn="ctr"/>
            <a:r>
              <a:rPr lang="en-US" sz="750" dirty="0">
                <a:latin typeface="Calibri" pitchFamily="34" charset="0"/>
              </a:rPr>
              <a:t>NBJ  10</a:t>
            </a:r>
          </a:p>
        </p:txBody>
      </p:sp>
      <p:sp>
        <p:nvSpPr>
          <p:cNvPr id="155" name="Flowchart: Delay 154"/>
          <p:cNvSpPr>
            <a:spLocks/>
          </p:cNvSpPr>
          <p:nvPr/>
        </p:nvSpPr>
        <p:spPr>
          <a:xfrm>
            <a:off x="2513550" y="4338654"/>
            <a:ext cx="124714" cy="90646"/>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6" name="TextBox 155"/>
          <p:cNvSpPr txBox="1"/>
          <p:nvPr/>
        </p:nvSpPr>
        <p:spPr>
          <a:xfrm>
            <a:off x="380372" y="4578576"/>
            <a:ext cx="1827437" cy="338554"/>
          </a:xfrm>
          <a:prstGeom prst="rect">
            <a:avLst/>
          </a:prstGeom>
          <a:noFill/>
        </p:spPr>
        <p:txBody>
          <a:bodyPr wrap="square" rtlCol="0">
            <a:spAutoFit/>
          </a:bodyPr>
          <a:lstStyle/>
          <a:p>
            <a:r>
              <a:rPr lang="en-US" sz="800" dirty="0"/>
              <a:t>SITE 8 NOLF is closed, operations at the field are prohibited. </a:t>
            </a:r>
          </a:p>
        </p:txBody>
      </p:sp>
      <p:cxnSp>
        <p:nvCxnSpPr>
          <p:cNvPr id="157" name="Straight Connector 156"/>
          <p:cNvCxnSpPr/>
          <p:nvPr/>
        </p:nvCxnSpPr>
        <p:spPr>
          <a:xfrm>
            <a:off x="1541571" y="5231320"/>
            <a:ext cx="0" cy="77626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8" name="TextBox 48"/>
          <p:cNvSpPr txBox="1">
            <a:spLocks noChangeArrowheads="1"/>
          </p:cNvSpPr>
          <p:nvPr/>
        </p:nvSpPr>
        <p:spPr bwMode="auto">
          <a:xfrm>
            <a:off x="2400311" y="5313377"/>
            <a:ext cx="301366" cy="246221"/>
          </a:xfrm>
          <a:prstGeom prst="rect">
            <a:avLst/>
          </a:prstGeom>
          <a:solidFill>
            <a:schemeClr val="bg1"/>
          </a:solidFill>
          <a:ln w="9525">
            <a:noFill/>
            <a:miter lim="800000"/>
            <a:headEnd/>
            <a:tailEnd/>
          </a:ln>
        </p:spPr>
        <p:txBody>
          <a:bodyPr wrap="none" lIns="0" tIns="0" rIns="0" bIns="0">
            <a:spAutoFit/>
          </a:bodyPr>
          <a:lstStyle/>
          <a:p>
            <a:pPr algn="ctr"/>
            <a:r>
              <a:rPr lang="en-US" sz="800" dirty="0">
                <a:latin typeface="Calibri" pitchFamily="34" charset="0"/>
              </a:rPr>
              <a:t>RICHI</a:t>
            </a:r>
          </a:p>
          <a:p>
            <a:pPr algn="ctr"/>
            <a:r>
              <a:rPr lang="en-US" sz="800" dirty="0">
                <a:latin typeface="Calibri" pitchFamily="34" charset="0"/>
              </a:rPr>
              <a:t>NBJ  10</a:t>
            </a:r>
            <a:endParaRPr lang="en-US" sz="900" dirty="0">
              <a:latin typeface="Calibri" pitchFamily="34" charset="0"/>
            </a:endParaRPr>
          </a:p>
        </p:txBody>
      </p:sp>
      <p:cxnSp>
        <p:nvCxnSpPr>
          <p:cNvPr id="159" name="Straight Connector 158"/>
          <p:cNvCxnSpPr/>
          <p:nvPr/>
        </p:nvCxnSpPr>
        <p:spPr>
          <a:xfrm>
            <a:off x="878964" y="5329236"/>
            <a:ext cx="66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69" idx="0"/>
          </p:cNvCxnSpPr>
          <p:nvPr/>
        </p:nvCxnSpPr>
        <p:spPr>
          <a:xfrm>
            <a:off x="1547556" y="5325746"/>
            <a:ext cx="1047548" cy="360373"/>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1489878" y="5267837"/>
            <a:ext cx="101675" cy="106455"/>
            <a:chOff x="2251953" y="5573949"/>
            <a:chExt cx="101675" cy="106455"/>
          </a:xfrm>
        </p:grpSpPr>
        <p:sp>
          <p:nvSpPr>
            <p:cNvPr id="162" name="Rectangle 161"/>
            <p:cNvSpPr/>
            <p:nvPr/>
          </p:nvSpPr>
          <p:spPr>
            <a:xfrm>
              <a:off x="2251953" y="5573949"/>
              <a:ext cx="97277" cy="9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308"/>
            <p:cNvGrpSpPr/>
            <p:nvPr/>
          </p:nvGrpSpPr>
          <p:grpSpPr>
            <a:xfrm rot="2700000">
              <a:off x="2262188" y="5588964"/>
              <a:ext cx="91440" cy="91440"/>
              <a:chOff x="5678681" y="2037904"/>
              <a:chExt cx="319348" cy="319348"/>
            </a:xfrm>
            <a:solidFill>
              <a:schemeClr val="tx1"/>
            </a:solidFill>
          </p:grpSpPr>
          <p:grpSp>
            <p:nvGrpSpPr>
              <p:cNvPr id="164" name="Group 304"/>
              <p:cNvGrpSpPr/>
              <p:nvPr/>
            </p:nvGrpSpPr>
            <p:grpSpPr>
              <a:xfrm>
                <a:off x="5800007" y="2037904"/>
                <a:ext cx="72341" cy="319348"/>
                <a:chOff x="5800007" y="2037904"/>
                <a:chExt cx="72341" cy="319348"/>
              </a:xfrm>
              <a:grpFill/>
            </p:grpSpPr>
            <p:sp>
              <p:nvSpPr>
                <p:cNvPr id="168" name="Isosceles Triangle 167"/>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9" name="Isosceles Triangle 168"/>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165" name="Group 305"/>
              <p:cNvGrpSpPr/>
              <p:nvPr/>
            </p:nvGrpSpPr>
            <p:grpSpPr>
              <a:xfrm rot="5400000">
                <a:off x="5802184" y="2043348"/>
                <a:ext cx="72341" cy="319348"/>
                <a:chOff x="5800007" y="2037904"/>
                <a:chExt cx="72341" cy="319348"/>
              </a:xfrm>
              <a:grpFill/>
            </p:grpSpPr>
            <p:sp>
              <p:nvSpPr>
                <p:cNvPr id="166" name="Isosceles Triangle 165"/>
                <p:cNvSpPr/>
                <p:nvPr/>
              </p:nvSpPr>
              <p:spPr>
                <a:xfrm>
                  <a:off x="5801096" y="2208810"/>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7" name="Isosceles Triangle 166"/>
                <p:cNvSpPr/>
                <p:nvPr/>
              </p:nvSpPr>
              <p:spPr>
                <a:xfrm rot="10800000">
                  <a:off x="5800007" y="2037904"/>
                  <a:ext cx="71252" cy="14844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grpSp>
      <p:sp>
        <p:nvSpPr>
          <p:cNvPr id="170" name="TextBox 38"/>
          <p:cNvSpPr txBox="1">
            <a:spLocks noChangeArrowheads="1"/>
          </p:cNvSpPr>
          <p:nvPr/>
        </p:nvSpPr>
        <p:spPr bwMode="auto">
          <a:xfrm rot="1203677">
            <a:off x="2193572" y="5512957"/>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147°</a:t>
            </a:r>
          </a:p>
        </p:txBody>
      </p:sp>
      <p:sp>
        <p:nvSpPr>
          <p:cNvPr id="171" name="Flowchart: Delay 170"/>
          <p:cNvSpPr/>
          <p:nvPr/>
        </p:nvSpPr>
        <p:spPr>
          <a:xfrm>
            <a:off x="2597485" y="5444814"/>
            <a:ext cx="118586" cy="106060"/>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38"/>
          <p:cNvSpPr txBox="1">
            <a:spLocks noChangeArrowheads="1"/>
          </p:cNvSpPr>
          <p:nvPr/>
        </p:nvSpPr>
        <p:spPr bwMode="auto">
          <a:xfrm>
            <a:off x="590006" y="5252540"/>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147°</a:t>
            </a:r>
          </a:p>
        </p:txBody>
      </p:sp>
      <p:cxnSp>
        <p:nvCxnSpPr>
          <p:cNvPr id="173" name="Straight Arrow Connector 172"/>
          <p:cNvCxnSpPr>
            <a:stCxn id="174" idx="3"/>
          </p:cNvCxnSpPr>
          <p:nvPr/>
        </p:nvCxnSpPr>
        <p:spPr>
          <a:xfrm flipH="1">
            <a:off x="1085682" y="5221917"/>
            <a:ext cx="401086" cy="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74" name="TextBox 38"/>
          <p:cNvSpPr txBox="1">
            <a:spLocks noChangeArrowheads="1"/>
          </p:cNvSpPr>
          <p:nvPr/>
        </p:nvSpPr>
        <p:spPr bwMode="auto">
          <a:xfrm>
            <a:off x="1238302" y="5144973"/>
            <a:ext cx="24846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327°</a:t>
            </a:r>
          </a:p>
        </p:txBody>
      </p:sp>
      <p:sp>
        <p:nvSpPr>
          <p:cNvPr id="175" name="TextBox 38"/>
          <p:cNvSpPr txBox="1">
            <a:spLocks noChangeArrowheads="1"/>
          </p:cNvSpPr>
          <p:nvPr/>
        </p:nvSpPr>
        <p:spPr bwMode="auto">
          <a:xfrm>
            <a:off x="310954" y="5232193"/>
            <a:ext cx="230832" cy="138499"/>
          </a:xfrm>
          <a:prstGeom prst="rect">
            <a:avLst/>
          </a:prstGeom>
          <a:solidFill>
            <a:schemeClr val="bg1"/>
          </a:solidFill>
          <a:ln w="9525">
            <a:solidFill>
              <a:schemeClr val="bg1"/>
            </a:solidFill>
            <a:miter lim="800000"/>
            <a:headEnd/>
            <a:tailEnd/>
          </a:ln>
        </p:spPr>
        <p:txBody>
          <a:bodyPr wrap="none" lIns="0" tIns="0" rIns="0" bIns="0">
            <a:spAutoFit/>
          </a:bodyPr>
          <a:lstStyle/>
          <a:p>
            <a:r>
              <a:rPr lang="en-US" sz="900" dirty="0">
                <a:latin typeface="Calibri" pitchFamily="34" charset="0"/>
              </a:rPr>
              <a:t>1500</a:t>
            </a:r>
          </a:p>
        </p:txBody>
      </p:sp>
      <p:cxnSp>
        <p:nvCxnSpPr>
          <p:cNvPr id="176" name="Straight Connector 175"/>
          <p:cNvCxnSpPr/>
          <p:nvPr/>
        </p:nvCxnSpPr>
        <p:spPr>
          <a:xfrm>
            <a:off x="329938" y="5249551"/>
            <a:ext cx="2034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323868" y="5349569"/>
            <a:ext cx="2108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06155" y="5221917"/>
            <a:ext cx="597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805752" y="5328560"/>
            <a:ext cx="239248" cy="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0" name="TextBox 48"/>
          <p:cNvSpPr txBox="1">
            <a:spLocks noChangeArrowheads="1"/>
          </p:cNvSpPr>
          <p:nvPr/>
        </p:nvSpPr>
        <p:spPr bwMode="auto">
          <a:xfrm>
            <a:off x="1406171" y="5064597"/>
            <a:ext cx="288541" cy="123111"/>
          </a:xfrm>
          <a:prstGeom prst="rect">
            <a:avLst/>
          </a:prstGeom>
          <a:noFill/>
          <a:ln w="9525">
            <a:noFill/>
            <a:miter lim="800000"/>
            <a:headEnd/>
            <a:tailEnd/>
          </a:ln>
        </p:spPr>
        <p:txBody>
          <a:bodyPr wrap="none" lIns="0" tIns="0" rIns="0" bIns="0">
            <a:spAutoFit/>
          </a:bodyPr>
          <a:lstStyle/>
          <a:p>
            <a:pPr algn="ctr"/>
            <a:r>
              <a:rPr lang="en-US" sz="800" dirty="0">
                <a:latin typeface="Calibri" pitchFamily="34" charset="0"/>
              </a:rPr>
              <a:t>TACAN</a:t>
            </a:r>
          </a:p>
        </p:txBody>
      </p:sp>
      <p:cxnSp>
        <p:nvCxnSpPr>
          <p:cNvPr id="181" name="Straight Connector 180"/>
          <p:cNvCxnSpPr/>
          <p:nvPr/>
        </p:nvCxnSpPr>
        <p:spPr>
          <a:xfrm>
            <a:off x="2600426" y="5548007"/>
            <a:ext cx="0" cy="3024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2" name="Freeform 181"/>
          <p:cNvSpPr/>
          <p:nvPr/>
        </p:nvSpPr>
        <p:spPr>
          <a:xfrm>
            <a:off x="2596476" y="5470249"/>
            <a:ext cx="406939" cy="275006"/>
          </a:xfrm>
          <a:custGeom>
            <a:avLst/>
            <a:gdLst>
              <a:gd name="connsiteX0" fmla="*/ 0 w 473868"/>
              <a:gd name="connsiteY0" fmla="*/ 261937 h 276225"/>
              <a:gd name="connsiteX1" fmla="*/ 147637 w 473868"/>
              <a:gd name="connsiteY1" fmla="*/ 276225 h 276225"/>
              <a:gd name="connsiteX2" fmla="*/ 273843 w 473868"/>
              <a:gd name="connsiteY2" fmla="*/ 269081 h 276225"/>
              <a:gd name="connsiteX3" fmla="*/ 383381 w 473868"/>
              <a:gd name="connsiteY3" fmla="*/ 219075 h 276225"/>
              <a:gd name="connsiteX4" fmla="*/ 447675 w 473868"/>
              <a:gd name="connsiteY4" fmla="*/ 119062 h 276225"/>
              <a:gd name="connsiteX5" fmla="*/ 473868 w 473868"/>
              <a:gd name="connsiteY5"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76225"/>
              <a:gd name="connsiteX1" fmla="*/ 147637 w 473868"/>
              <a:gd name="connsiteY1" fmla="*/ 276225 h 276225"/>
              <a:gd name="connsiteX2" fmla="*/ 273843 w 473868"/>
              <a:gd name="connsiteY2" fmla="*/ 269081 h 276225"/>
              <a:gd name="connsiteX3" fmla="*/ 447675 w 473868"/>
              <a:gd name="connsiteY3" fmla="*/ 119062 h 276225"/>
              <a:gd name="connsiteX4" fmla="*/ 473868 w 473868"/>
              <a:gd name="connsiteY4" fmla="*/ 0 h 276225"/>
              <a:gd name="connsiteX0" fmla="*/ 0 w 473868"/>
              <a:gd name="connsiteY0" fmla="*/ 261937 h 269081"/>
              <a:gd name="connsiteX1" fmla="*/ 273843 w 473868"/>
              <a:gd name="connsiteY1" fmla="*/ 269081 h 269081"/>
              <a:gd name="connsiteX2" fmla="*/ 447675 w 473868"/>
              <a:gd name="connsiteY2" fmla="*/ 119062 h 269081"/>
              <a:gd name="connsiteX3" fmla="*/ 473868 w 473868"/>
              <a:gd name="connsiteY3" fmla="*/ 0 h 269081"/>
              <a:gd name="connsiteX0" fmla="*/ 0 w 473868"/>
              <a:gd name="connsiteY0" fmla="*/ 261937 h 274347"/>
              <a:gd name="connsiteX1" fmla="*/ 273843 w 473868"/>
              <a:gd name="connsiteY1" fmla="*/ 269081 h 274347"/>
              <a:gd name="connsiteX2" fmla="*/ 447675 w 473868"/>
              <a:gd name="connsiteY2" fmla="*/ 119062 h 274347"/>
              <a:gd name="connsiteX3" fmla="*/ 473868 w 473868"/>
              <a:gd name="connsiteY3" fmla="*/ 0 h 274347"/>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6868"/>
              <a:gd name="connsiteX1" fmla="*/ 273843 w 473868"/>
              <a:gd name="connsiteY1" fmla="*/ 269081 h 276868"/>
              <a:gd name="connsiteX2" fmla="*/ 447675 w 473868"/>
              <a:gd name="connsiteY2" fmla="*/ 119062 h 276868"/>
              <a:gd name="connsiteX3" fmla="*/ 473868 w 473868"/>
              <a:gd name="connsiteY3" fmla="*/ 0 h 276868"/>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0563"/>
              <a:gd name="connsiteX1" fmla="*/ 307181 w 473868"/>
              <a:gd name="connsiteY1" fmla="*/ 257175 h 270563"/>
              <a:gd name="connsiteX2" fmla="*/ 447675 w 473868"/>
              <a:gd name="connsiteY2" fmla="*/ 119062 h 270563"/>
              <a:gd name="connsiteX3" fmla="*/ 473868 w 473868"/>
              <a:gd name="connsiteY3" fmla="*/ 0 h 270563"/>
              <a:gd name="connsiteX0" fmla="*/ 0 w 473868"/>
              <a:gd name="connsiteY0" fmla="*/ 261937 h 272121"/>
              <a:gd name="connsiteX1" fmla="*/ 307181 w 473868"/>
              <a:gd name="connsiteY1" fmla="*/ 257175 h 272121"/>
              <a:gd name="connsiteX2" fmla="*/ 447675 w 473868"/>
              <a:gd name="connsiteY2" fmla="*/ 119062 h 272121"/>
              <a:gd name="connsiteX3" fmla="*/ 473868 w 473868"/>
              <a:gd name="connsiteY3" fmla="*/ 0 h 272121"/>
              <a:gd name="connsiteX0" fmla="*/ 0 w 473868"/>
              <a:gd name="connsiteY0" fmla="*/ 261937 h 270244"/>
              <a:gd name="connsiteX1" fmla="*/ 271462 w 473868"/>
              <a:gd name="connsiteY1" fmla="*/ 252413 h 270244"/>
              <a:gd name="connsiteX2" fmla="*/ 447675 w 473868"/>
              <a:gd name="connsiteY2" fmla="*/ 119062 h 270244"/>
              <a:gd name="connsiteX3" fmla="*/ 473868 w 473868"/>
              <a:gd name="connsiteY3" fmla="*/ 0 h 270244"/>
              <a:gd name="connsiteX0" fmla="*/ 0 w 473868"/>
              <a:gd name="connsiteY0" fmla="*/ 261937 h 270244"/>
              <a:gd name="connsiteX1" fmla="*/ 271462 w 473868"/>
              <a:gd name="connsiteY1" fmla="*/ 252413 h 270244"/>
              <a:gd name="connsiteX2" fmla="*/ 421481 w 473868"/>
              <a:gd name="connsiteY2" fmla="*/ 111918 h 270244"/>
              <a:gd name="connsiteX3" fmla="*/ 473868 w 473868"/>
              <a:gd name="connsiteY3" fmla="*/ 0 h 270244"/>
              <a:gd name="connsiteX0" fmla="*/ 0 w 457199"/>
              <a:gd name="connsiteY0" fmla="*/ 266699 h 275006"/>
              <a:gd name="connsiteX1" fmla="*/ 271462 w 457199"/>
              <a:gd name="connsiteY1" fmla="*/ 257175 h 275006"/>
              <a:gd name="connsiteX2" fmla="*/ 421481 w 457199"/>
              <a:gd name="connsiteY2" fmla="*/ 116680 h 275006"/>
              <a:gd name="connsiteX3" fmla="*/ 457199 w 457199"/>
              <a:gd name="connsiteY3" fmla="*/ 0 h 275006"/>
            </a:gdLst>
            <a:ahLst/>
            <a:cxnLst>
              <a:cxn ang="0">
                <a:pos x="connsiteX0" y="connsiteY0"/>
              </a:cxn>
              <a:cxn ang="0">
                <a:pos x="connsiteX1" y="connsiteY1"/>
              </a:cxn>
              <a:cxn ang="0">
                <a:pos x="connsiteX2" y="connsiteY2"/>
              </a:cxn>
              <a:cxn ang="0">
                <a:pos x="connsiteX3" y="connsiteY3"/>
              </a:cxn>
            </a:cxnLst>
            <a:rect l="l" t="t" r="r" b="b"/>
            <a:pathLst>
              <a:path w="457199" h="275006">
                <a:moveTo>
                  <a:pt x="0" y="266699"/>
                </a:moveTo>
                <a:cubicBezTo>
                  <a:pt x="93662" y="280986"/>
                  <a:pt x="173037" y="276226"/>
                  <a:pt x="271462" y="257175"/>
                </a:cubicBezTo>
                <a:cubicBezTo>
                  <a:pt x="357981" y="214313"/>
                  <a:pt x="384968" y="183354"/>
                  <a:pt x="421481" y="116680"/>
                </a:cubicBezTo>
                <a:lnTo>
                  <a:pt x="457199" y="0"/>
                </a:lnTo>
              </a:path>
            </a:pathLst>
          </a:custGeom>
          <a:noFill/>
          <a:ln w="9525">
            <a:solidFill>
              <a:schemeClr val="tx1"/>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p:nvPr/>
        </p:nvCxnSpPr>
        <p:spPr>
          <a:xfrm flipH="1">
            <a:off x="2595106" y="5755280"/>
            <a:ext cx="801640" cy="0"/>
          </a:xfrm>
          <a:prstGeom prst="line">
            <a:avLst/>
          </a:prstGeom>
          <a:ln>
            <a:solidFill>
              <a:schemeClr val="tx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2964390" y="5619379"/>
            <a:ext cx="419987" cy="84639"/>
          </a:xfrm>
          <a:prstGeom prst="rect">
            <a:avLst/>
          </a:prstGeom>
          <a:noFill/>
        </p:spPr>
        <p:txBody>
          <a:bodyPr wrap="none" lIns="0" tIns="0" rIns="0" bIns="0" rtlCol="0">
            <a:spAutoFit/>
          </a:bodyPr>
          <a:lstStyle/>
          <a:p>
            <a:r>
              <a:rPr lang="en-US" sz="550" dirty="0"/>
              <a:t>Proceed VFR</a:t>
            </a:r>
          </a:p>
        </p:txBody>
      </p:sp>
      <p:sp>
        <p:nvSpPr>
          <p:cNvPr id="185" name="Rectangle 184"/>
          <p:cNvSpPr/>
          <p:nvPr/>
        </p:nvSpPr>
        <p:spPr>
          <a:xfrm>
            <a:off x="2805695" y="5066911"/>
            <a:ext cx="582250" cy="2920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p:nvPr/>
        </p:nvCxnSpPr>
        <p:spPr>
          <a:xfrm>
            <a:off x="3092057" y="5066239"/>
            <a:ext cx="0" cy="29203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3188393" y="5077062"/>
            <a:ext cx="105799" cy="84639"/>
          </a:xfrm>
          <a:prstGeom prst="rect">
            <a:avLst/>
          </a:prstGeom>
          <a:noFill/>
        </p:spPr>
        <p:txBody>
          <a:bodyPr wrap="none" lIns="0" tIns="0" rIns="0" bIns="0" rtlCol="0">
            <a:spAutoFit/>
          </a:bodyPr>
          <a:lstStyle/>
          <a:p>
            <a:pPr algn="ctr"/>
            <a:r>
              <a:rPr lang="en-US" sz="550" dirty="0">
                <a:latin typeface="+mn-lt"/>
              </a:rPr>
              <a:t>NBJ</a:t>
            </a:r>
          </a:p>
        </p:txBody>
      </p:sp>
      <p:sp>
        <p:nvSpPr>
          <p:cNvPr id="188" name="TextBox 187"/>
          <p:cNvSpPr txBox="1"/>
          <p:nvPr/>
        </p:nvSpPr>
        <p:spPr>
          <a:xfrm>
            <a:off x="2858834" y="5062838"/>
            <a:ext cx="179536" cy="107722"/>
          </a:xfrm>
          <a:prstGeom prst="rect">
            <a:avLst/>
          </a:prstGeom>
          <a:noFill/>
        </p:spPr>
        <p:txBody>
          <a:bodyPr wrap="none" lIns="0" tIns="0" rIns="0" bIns="0" rtlCol="0">
            <a:spAutoFit/>
          </a:bodyPr>
          <a:lstStyle/>
          <a:p>
            <a:r>
              <a:rPr lang="en-US" sz="700" dirty="0">
                <a:latin typeface="+mn-lt"/>
              </a:rPr>
              <a:t>1500</a:t>
            </a:r>
          </a:p>
        </p:txBody>
      </p:sp>
      <p:sp>
        <p:nvSpPr>
          <p:cNvPr id="189" name="Arc 188"/>
          <p:cNvSpPr/>
          <p:nvPr/>
        </p:nvSpPr>
        <p:spPr>
          <a:xfrm rot="20228562" flipH="1">
            <a:off x="2884137" y="5154142"/>
            <a:ext cx="492770" cy="429928"/>
          </a:xfrm>
          <a:prstGeom prst="arc">
            <a:avLst>
              <a:gd name="adj1" fmla="val 16325452"/>
              <a:gd name="adj2" fmla="val 19713356"/>
            </a:avLst>
          </a:prstGeom>
          <a:ln w="190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3136517" y="5144654"/>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p:nvPr/>
        </p:nvCxnSpPr>
        <p:spPr>
          <a:xfrm>
            <a:off x="2600361" y="5850504"/>
            <a:ext cx="0" cy="158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551878" y="5934029"/>
            <a:ext cx="1028791" cy="0"/>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3" name="TextBox 38"/>
          <p:cNvSpPr txBox="1">
            <a:spLocks noChangeArrowheads="1"/>
          </p:cNvSpPr>
          <p:nvPr/>
        </p:nvSpPr>
        <p:spPr bwMode="auto">
          <a:xfrm>
            <a:off x="1929924" y="5877291"/>
            <a:ext cx="279993" cy="107722"/>
          </a:xfrm>
          <a:prstGeom prst="rect">
            <a:avLst/>
          </a:prstGeom>
          <a:solidFill>
            <a:schemeClr val="bg1"/>
          </a:solidFill>
          <a:ln w="9525">
            <a:solidFill>
              <a:schemeClr val="bg1"/>
            </a:solidFill>
            <a:miter lim="800000"/>
            <a:headEnd/>
            <a:tailEnd/>
          </a:ln>
        </p:spPr>
        <p:txBody>
          <a:bodyPr wrap="square" lIns="0" tIns="0" rIns="0" bIns="0">
            <a:spAutoFit/>
          </a:bodyPr>
          <a:lstStyle/>
          <a:p>
            <a:r>
              <a:rPr lang="en-US" sz="700" dirty="0">
                <a:latin typeface="Calibri" pitchFamily="34" charset="0"/>
              </a:rPr>
              <a:t>10 NM</a:t>
            </a:r>
          </a:p>
        </p:txBody>
      </p:sp>
      <p:sp>
        <p:nvSpPr>
          <p:cNvPr id="194" name="Oval 193"/>
          <p:cNvSpPr/>
          <p:nvPr/>
        </p:nvSpPr>
        <p:spPr>
          <a:xfrm>
            <a:off x="3582361" y="3775564"/>
            <a:ext cx="682625" cy="6540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Freeform 194"/>
          <p:cNvSpPr/>
          <p:nvPr/>
        </p:nvSpPr>
        <p:spPr>
          <a:xfrm rot="60000">
            <a:off x="3806198" y="4015277"/>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TextBox 195"/>
          <p:cNvSpPr txBox="1"/>
          <p:nvPr/>
        </p:nvSpPr>
        <p:spPr>
          <a:xfrm>
            <a:off x="3770478" y="3881133"/>
            <a:ext cx="285750" cy="123825"/>
          </a:xfrm>
          <a:prstGeom prst="rect">
            <a:avLst/>
          </a:prstGeom>
          <a:noFill/>
          <a:ln w="6350">
            <a:solidFill>
              <a:schemeClr val="tx1"/>
            </a:solidFill>
          </a:ln>
        </p:spPr>
        <p:txBody>
          <a:bodyPr lIns="0" tIns="0" rIns="0" bIns="0">
            <a:spAutoFit/>
          </a:bodyPr>
          <a:lstStyle/>
          <a:p>
            <a:pPr algn="ctr">
              <a:defRPr/>
            </a:pPr>
            <a:r>
              <a:rPr lang="en-US" sz="800" dirty="0">
                <a:latin typeface="+mn-lt"/>
              </a:rPr>
              <a:t>3100</a:t>
            </a:r>
          </a:p>
        </p:txBody>
      </p:sp>
      <p:sp>
        <p:nvSpPr>
          <p:cNvPr id="197" name="TextBox 196"/>
          <p:cNvSpPr txBox="1"/>
          <p:nvPr/>
        </p:nvSpPr>
        <p:spPr>
          <a:xfrm rot="160124">
            <a:off x="3599257" y="3745260"/>
            <a:ext cx="659558" cy="600404"/>
          </a:xfrm>
          <a:prstGeom prst="rect">
            <a:avLst/>
          </a:prstGeom>
          <a:noFill/>
        </p:spPr>
        <p:txBody>
          <a:bodyPr wrap="none" rtlCol="0">
            <a:prstTxWarp prst="textArchUp">
              <a:avLst>
                <a:gd name="adj" fmla="val 13178615"/>
              </a:avLst>
            </a:prstTxWarp>
            <a:spAutoFit/>
          </a:bodyPr>
          <a:lstStyle/>
          <a:p>
            <a:r>
              <a:rPr lang="en-US" sz="1000" dirty="0">
                <a:latin typeface="+mn-lt"/>
              </a:rPr>
              <a:t>MSA NBJ 25NM</a:t>
            </a:r>
          </a:p>
        </p:txBody>
      </p:sp>
      <p:cxnSp>
        <p:nvCxnSpPr>
          <p:cNvPr id="218" name="Straight Connector 217"/>
          <p:cNvCxnSpPr>
            <a:endCxn id="154" idx="1"/>
          </p:cNvCxnSpPr>
          <p:nvPr/>
        </p:nvCxnSpPr>
        <p:spPr>
          <a:xfrm>
            <a:off x="2176850" y="4262132"/>
            <a:ext cx="155027" cy="647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1501268" y="2861262"/>
            <a:ext cx="85888" cy="1390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3415" y="1610379"/>
            <a:ext cx="1166355" cy="115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 name="Oval 220"/>
          <p:cNvSpPr/>
          <p:nvPr/>
        </p:nvSpPr>
        <p:spPr>
          <a:xfrm>
            <a:off x="3001559" y="1607034"/>
            <a:ext cx="1168211" cy="11603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p:cNvSpPr txBox="1"/>
          <p:nvPr/>
        </p:nvSpPr>
        <p:spPr>
          <a:xfrm>
            <a:off x="3207445" y="1747495"/>
            <a:ext cx="597921" cy="184666"/>
          </a:xfrm>
          <a:prstGeom prst="rect">
            <a:avLst/>
          </a:prstGeom>
          <a:solidFill>
            <a:schemeClr val="bg1"/>
          </a:solidFill>
        </p:spPr>
        <p:txBody>
          <a:bodyPr wrap="none" lIns="0" tIns="0" rIns="0" bIns="0" rtlCol="0">
            <a:spAutoFit/>
          </a:bodyPr>
          <a:lstStyle/>
          <a:p>
            <a:r>
              <a:rPr lang="en-US" sz="600" dirty="0"/>
              <a:t>147</a:t>
            </a:r>
            <a:r>
              <a:rPr lang="en-US" sz="600" dirty="0">
                <a:latin typeface="Calibri"/>
                <a:cs typeface="Calibri"/>
              </a:rPr>
              <a:t>⁰  </a:t>
            </a:r>
            <a:r>
              <a:rPr lang="en-US" sz="600" dirty="0"/>
              <a:t>10 NM from</a:t>
            </a:r>
          </a:p>
          <a:p>
            <a:pPr algn="ctr"/>
            <a:r>
              <a:rPr lang="en-US" sz="600" dirty="0"/>
              <a:t>NBJ TACAN</a:t>
            </a:r>
          </a:p>
        </p:txBody>
      </p:sp>
      <p:sp>
        <p:nvSpPr>
          <p:cNvPr id="223" name="TextBox 222"/>
          <p:cNvSpPr txBox="1"/>
          <p:nvPr/>
        </p:nvSpPr>
        <p:spPr>
          <a:xfrm>
            <a:off x="3846814" y="2082562"/>
            <a:ext cx="246862" cy="123111"/>
          </a:xfrm>
          <a:prstGeom prst="rect">
            <a:avLst/>
          </a:prstGeom>
          <a:noFill/>
        </p:spPr>
        <p:txBody>
          <a:bodyPr wrap="none" lIns="0" tIns="0" rIns="0" bIns="0" rtlCol="0">
            <a:spAutoFit/>
          </a:bodyPr>
          <a:lstStyle/>
          <a:p>
            <a:r>
              <a:rPr lang="en-US" sz="400" dirty="0"/>
              <a:t>Welcome </a:t>
            </a:r>
          </a:p>
          <a:p>
            <a:r>
              <a:rPr lang="en-US" sz="400" dirty="0"/>
              <a:t>      Station</a:t>
            </a:r>
          </a:p>
        </p:txBody>
      </p:sp>
      <p:cxnSp>
        <p:nvCxnSpPr>
          <p:cNvPr id="224" name="Straight Connector 223"/>
          <p:cNvCxnSpPr/>
          <p:nvPr/>
        </p:nvCxnSpPr>
        <p:spPr>
          <a:xfrm>
            <a:off x="4012456" y="2200659"/>
            <a:ext cx="0" cy="9063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911078" y="5126152"/>
            <a:ext cx="0" cy="80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469638" y="5525327"/>
            <a:ext cx="802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2364779" y="4575049"/>
            <a:ext cx="269304" cy="76944"/>
          </a:xfrm>
          <a:prstGeom prst="rect">
            <a:avLst/>
          </a:prstGeom>
          <a:noFill/>
        </p:spPr>
        <p:txBody>
          <a:bodyPr wrap="none" lIns="0" tIns="0" rIns="0" bIns="0" rtlCol="0">
            <a:spAutoFit/>
          </a:bodyPr>
          <a:lstStyle/>
          <a:p>
            <a:r>
              <a:rPr lang="en-US" sz="500" dirty="0"/>
              <a:t>See Inset</a:t>
            </a:r>
          </a:p>
        </p:txBody>
      </p:sp>
      <p:cxnSp>
        <p:nvCxnSpPr>
          <p:cNvPr id="228" name="Straight Connector 227"/>
          <p:cNvCxnSpPr/>
          <p:nvPr/>
        </p:nvCxnSpPr>
        <p:spPr>
          <a:xfrm>
            <a:off x="2575907" y="4707426"/>
            <a:ext cx="271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715966" y="4578576"/>
            <a:ext cx="0" cy="265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3967746" y="5452829"/>
            <a:ext cx="227626" cy="61555"/>
          </a:xfrm>
          <a:prstGeom prst="rect">
            <a:avLst/>
          </a:prstGeom>
          <a:noFill/>
        </p:spPr>
        <p:txBody>
          <a:bodyPr wrap="none" lIns="0" tIns="0" rIns="0" bIns="0" rtlCol="0">
            <a:spAutoFit/>
          </a:bodyPr>
          <a:lstStyle/>
          <a:p>
            <a:r>
              <a:rPr lang="en-US" sz="400" dirty="0"/>
              <a:t>3907 x 20</a:t>
            </a:r>
          </a:p>
        </p:txBody>
      </p:sp>
      <p:sp>
        <p:nvSpPr>
          <p:cNvPr id="231" name="TextBox 230"/>
          <p:cNvSpPr txBox="1"/>
          <p:nvPr/>
        </p:nvSpPr>
        <p:spPr>
          <a:xfrm rot="16200000">
            <a:off x="3742957" y="5687609"/>
            <a:ext cx="227626" cy="61555"/>
          </a:xfrm>
          <a:prstGeom prst="rect">
            <a:avLst/>
          </a:prstGeom>
          <a:noFill/>
        </p:spPr>
        <p:txBody>
          <a:bodyPr wrap="none" lIns="0" tIns="0" rIns="0" bIns="0" rtlCol="0">
            <a:spAutoFit/>
          </a:bodyPr>
          <a:lstStyle/>
          <a:p>
            <a:r>
              <a:rPr lang="en-US" sz="400" dirty="0"/>
              <a:t>3907 x 20</a:t>
            </a:r>
          </a:p>
        </p:txBody>
      </p:sp>
      <p:sp>
        <p:nvSpPr>
          <p:cNvPr id="232" name="TextBox 231"/>
          <p:cNvSpPr txBox="1"/>
          <p:nvPr/>
        </p:nvSpPr>
        <p:spPr>
          <a:xfrm>
            <a:off x="3884212" y="5938434"/>
            <a:ext cx="57708" cy="61555"/>
          </a:xfrm>
          <a:prstGeom prst="rect">
            <a:avLst/>
          </a:prstGeom>
          <a:noFill/>
        </p:spPr>
        <p:txBody>
          <a:bodyPr wrap="none" lIns="0" tIns="0" rIns="0" bIns="0" rtlCol="0">
            <a:spAutoFit/>
          </a:bodyPr>
          <a:lstStyle/>
          <a:p>
            <a:r>
              <a:rPr lang="en-US" sz="400" dirty="0"/>
              <a:t>36</a:t>
            </a:r>
          </a:p>
        </p:txBody>
      </p:sp>
      <p:sp>
        <p:nvSpPr>
          <p:cNvPr id="233" name="TextBox 232"/>
          <p:cNvSpPr txBox="1"/>
          <p:nvPr/>
        </p:nvSpPr>
        <p:spPr>
          <a:xfrm flipV="1">
            <a:off x="3882506" y="5072122"/>
            <a:ext cx="57166" cy="61555"/>
          </a:xfrm>
          <a:prstGeom prst="rect">
            <a:avLst/>
          </a:prstGeom>
          <a:noFill/>
        </p:spPr>
        <p:txBody>
          <a:bodyPr wrap="square" lIns="0" tIns="0" rIns="0" bIns="0" rtlCol="0">
            <a:spAutoFit/>
          </a:bodyPr>
          <a:lstStyle/>
          <a:p>
            <a:r>
              <a:rPr lang="en-US" sz="400" dirty="0"/>
              <a:t>18</a:t>
            </a:r>
          </a:p>
        </p:txBody>
      </p:sp>
      <p:sp>
        <p:nvSpPr>
          <p:cNvPr id="234" name="TextBox 233"/>
          <p:cNvSpPr txBox="1"/>
          <p:nvPr/>
        </p:nvSpPr>
        <p:spPr>
          <a:xfrm rot="16200000" flipH="1">
            <a:off x="4289990" y="5494773"/>
            <a:ext cx="69696" cy="61555"/>
          </a:xfrm>
          <a:prstGeom prst="rect">
            <a:avLst/>
          </a:prstGeom>
          <a:noFill/>
        </p:spPr>
        <p:txBody>
          <a:bodyPr wrap="square" lIns="0" tIns="0" rIns="0" bIns="0" rtlCol="0">
            <a:spAutoFit/>
          </a:bodyPr>
          <a:lstStyle/>
          <a:p>
            <a:r>
              <a:rPr lang="en-US" sz="400" dirty="0"/>
              <a:t>27</a:t>
            </a:r>
          </a:p>
        </p:txBody>
      </p:sp>
      <p:sp>
        <p:nvSpPr>
          <p:cNvPr id="235" name="TextBox 234"/>
          <p:cNvSpPr txBox="1"/>
          <p:nvPr/>
        </p:nvSpPr>
        <p:spPr>
          <a:xfrm rot="5400000">
            <a:off x="3416684" y="5498899"/>
            <a:ext cx="65236" cy="61555"/>
          </a:xfrm>
          <a:prstGeom prst="rect">
            <a:avLst/>
          </a:prstGeom>
          <a:noFill/>
        </p:spPr>
        <p:txBody>
          <a:bodyPr wrap="square" lIns="0" tIns="0" rIns="0" bIns="0" rtlCol="0">
            <a:spAutoFit/>
          </a:bodyPr>
          <a:lstStyle/>
          <a:p>
            <a:pPr algn="ctr"/>
            <a:r>
              <a:rPr lang="en-US" sz="400" dirty="0"/>
              <a:t>9</a:t>
            </a:r>
          </a:p>
        </p:txBody>
      </p:sp>
      <p:sp>
        <p:nvSpPr>
          <p:cNvPr id="236" name="Oval 235"/>
          <p:cNvSpPr/>
          <p:nvPr/>
        </p:nvSpPr>
        <p:spPr>
          <a:xfrm>
            <a:off x="3746888" y="5083788"/>
            <a:ext cx="31227" cy="343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3808290" y="4988400"/>
            <a:ext cx="102799" cy="57884"/>
          </a:xfrm>
          <a:prstGeom prst="rect">
            <a:avLst/>
          </a:prstGeom>
          <a:pattFill prst="ltUpDiag">
            <a:fgClr>
              <a:schemeClr val="accent1">
                <a:lumMod val="60000"/>
                <a:lumOff val="40000"/>
              </a:schemeClr>
            </a:fgClr>
            <a:bgClr>
              <a:schemeClr val="bg1"/>
            </a:bgClr>
          </a:patt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p:cNvSpPr txBox="1"/>
          <p:nvPr/>
        </p:nvSpPr>
        <p:spPr>
          <a:xfrm>
            <a:off x="3703991" y="5015507"/>
            <a:ext cx="117020" cy="61555"/>
          </a:xfrm>
          <a:prstGeom prst="rect">
            <a:avLst/>
          </a:prstGeom>
          <a:noFill/>
        </p:spPr>
        <p:txBody>
          <a:bodyPr wrap="none" lIns="0" tIns="0" rIns="0" bIns="0" rtlCol="0">
            <a:spAutoFit/>
          </a:bodyPr>
          <a:lstStyle/>
          <a:p>
            <a:r>
              <a:rPr lang="en-US" sz="400" dirty="0"/>
              <a:t>TWR</a:t>
            </a:r>
          </a:p>
        </p:txBody>
      </p:sp>
      <p:sp>
        <p:nvSpPr>
          <p:cNvPr id="239" name="TextBox 165"/>
          <p:cNvSpPr txBox="1">
            <a:spLocks noChangeArrowheads="1"/>
          </p:cNvSpPr>
          <p:nvPr/>
        </p:nvSpPr>
        <p:spPr bwMode="auto">
          <a:xfrm rot="5400000">
            <a:off x="-956030" y="3337124"/>
            <a:ext cx="2321962" cy="153888"/>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***FOR TRAINING ONLY -- VFR ONLY***</a:t>
            </a:r>
          </a:p>
        </p:txBody>
      </p:sp>
      <p:sp>
        <p:nvSpPr>
          <p:cNvPr id="240" name="TextBox 165"/>
          <p:cNvSpPr txBox="1">
            <a:spLocks noChangeArrowheads="1"/>
          </p:cNvSpPr>
          <p:nvPr/>
        </p:nvSpPr>
        <p:spPr bwMode="auto">
          <a:xfrm rot="16200000">
            <a:off x="3280084" y="3339711"/>
            <a:ext cx="2414703" cy="153888"/>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***FOR TRAINING ONLY -- VFR ONLY***</a:t>
            </a:r>
          </a:p>
        </p:txBody>
      </p:sp>
      <p:sp>
        <p:nvSpPr>
          <p:cNvPr id="277" name="TextBox 276"/>
          <p:cNvSpPr txBox="1"/>
          <p:nvPr/>
        </p:nvSpPr>
        <p:spPr>
          <a:xfrm>
            <a:off x="2008365" y="6487185"/>
            <a:ext cx="287258"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12</a:t>
            </a:r>
          </a:p>
        </p:txBody>
      </p:sp>
      <p:grpSp>
        <p:nvGrpSpPr>
          <p:cNvPr id="278" name="Group 277"/>
          <p:cNvGrpSpPr/>
          <p:nvPr/>
        </p:nvGrpSpPr>
        <p:grpSpPr>
          <a:xfrm>
            <a:off x="463263" y="3502744"/>
            <a:ext cx="584750" cy="592468"/>
            <a:chOff x="5269870" y="2836450"/>
            <a:chExt cx="584750" cy="592468"/>
          </a:xfrm>
        </p:grpSpPr>
        <p:grpSp>
          <p:nvGrpSpPr>
            <p:cNvPr id="279" name="Group 278"/>
            <p:cNvGrpSpPr/>
            <p:nvPr/>
          </p:nvGrpSpPr>
          <p:grpSpPr>
            <a:xfrm>
              <a:off x="5403485" y="2836450"/>
              <a:ext cx="140770" cy="307777"/>
              <a:chOff x="4970548" y="4023500"/>
              <a:chExt cx="140770" cy="307777"/>
            </a:xfrm>
          </p:grpSpPr>
          <p:sp>
            <p:nvSpPr>
              <p:cNvPr id="296" name="TextBox 295"/>
              <p:cNvSpPr txBox="1"/>
              <p:nvPr/>
            </p:nvSpPr>
            <p:spPr>
              <a:xfrm>
                <a:off x="499590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97" name="TextBox 296"/>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98" name="TextBox 297"/>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80" name="TextBox 279"/>
            <p:cNvSpPr txBox="1"/>
            <p:nvPr/>
          </p:nvSpPr>
          <p:spPr>
            <a:xfrm>
              <a:off x="5418260" y="3074084"/>
              <a:ext cx="115417" cy="61555"/>
            </a:xfrm>
            <a:prstGeom prst="rect">
              <a:avLst/>
            </a:prstGeom>
            <a:noFill/>
          </p:spPr>
          <p:txBody>
            <a:bodyPr wrap="none" lIns="0" tIns="0" rIns="0" bIns="0" rtlCol="0">
              <a:spAutoFit/>
            </a:bodyPr>
            <a:lstStyle/>
            <a:p>
              <a:pPr algn="ctr"/>
              <a:r>
                <a:rPr lang="en-US" sz="400" dirty="0"/>
                <a:t>1397</a:t>
              </a:r>
            </a:p>
          </p:txBody>
        </p:sp>
        <p:grpSp>
          <p:nvGrpSpPr>
            <p:cNvPr id="281" name="Group 280"/>
            <p:cNvGrpSpPr/>
            <p:nvPr/>
          </p:nvGrpSpPr>
          <p:grpSpPr>
            <a:xfrm>
              <a:off x="5269870" y="2979754"/>
              <a:ext cx="148390" cy="307777"/>
              <a:chOff x="4970548" y="4023500"/>
              <a:chExt cx="148390" cy="307777"/>
            </a:xfrm>
          </p:grpSpPr>
          <p:sp>
            <p:nvSpPr>
              <p:cNvPr id="293" name="TextBox 292"/>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94" name="TextBox 293"/>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95" name="TextBox 294"/>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82" name="TextBox 281"/>
            <p:cNvSpPr txBox="1"/>
            <p:nvPr/>
          </p:nvSpPr>
          <p:spPr>
            <a:xfrm>
              <a:off x="5285842" y="3217443"/>
              <a:ext cx="115417" cy="61555"/>
            </a:xfrm>
            <a:prstGeom prst="rect">
              <a:avLst/>
            </a:prstGeom>
            <a:noFill/>
          </p:spPr>
          <p:txBody>
            <a:bodyPr wrap="none" lIns="0" tIns="0" rIns="0" bIns="0" rtlCol="0">
              <a:spAutoFit/>
            </a:bodyPr>
            <a:lstStyle/>
            <a:p>
              <a:pPr algn="ctr"/>
              <a:r>
                <a:rPr lang="en-US" sz="400" dirty="0"/>
                <a:t>2047</a:t>
              </a:r>
            </a:p>
          </p:txBody>
        </p:sp>
        <p:grpSp>
          <p:nvGrpSpPr>
            <p:cNvPr id="283" name="Group 282"/>
            <p:cNvGrpSpPr/>
            <p:nvPr/>
          </p:nvGrpSpPr>
          <p:grpSpPr>
            <a:xfrm>
              <a:off x="5493919" y="3030545"/>
              <a:ext cx="148390" cy="307777"/>
              <a:chOff x="4970548" y="4023500"/>
              <a:chExt cx="148390" cy="307777"/>
            </a:xfrm>
          </p:grpSpPr>
          <p:sp>
            <p:nvSpPr>
              <p:cNvPr id="290" name="TextBox 289"/>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91" name="TextBox 290"/>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92" name="TextBox 291"/>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84" name="TextBox 283"/>
            <p:cNvSpPr txBox="1"/>
            <p:nvPr/>
          </p:nvSpPr>
          <p:spPr>
            <a:xfrm>
              <a:off x="5508694" y="3268179"/>
              <a:ext cx="115417" cy="61555"/>
            </a:xfrm>
            <a:prstGeom prst="rect">
              <a:avLst/>
            </a:prstGeom>
            <a:noFill/>
          </p:spPr>
          <p:txBody>
            <a:bodyPr wrap="none" lIns="0" tIns="0" rIns="0" bIns="0" rtlCol="0">
              <a:spAutoFit/>
            </a:bodyPr>
            <a:lstStyle/>
            <a:p>
              <a:pPr algn="ctr"/>
              <a:r>
                <a:rPr lang="en-US" sz="400" dirty="0"/>
                <a:t>2000</a:t>
              </a:r>
            </a:p>
          </p:txBody>
        </p:sp>
        <p:grpSp>
          <p:nvGrpSpPr>
            <p:cNvPr id="285" name="Group 284"/>
            <p:cNvGrpSpPr/>
            <p:nvPr/>
          </p:nvGrpSpPr>
          <p:grpSpPr>
            <a:xfrm>
              <a:off x="5706230" y="3121141"/>
              <a:ext cx="148390" cy="307777"/>
              <a:chOff x="4970548" y="4023500"/>
              <a:chExt cx="148390" cy="307777"/>
            </a:xfrm>
          </p:grpSpPr>
          <p:sp>
            <p:nvSpPr>
              <p:cNvPr id="287" name="TextBox 286"/>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288" name="TextBox 287"/>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289" name="TextBox 288"/>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86" name="TextBox 285"/>
            <p:cNvSpPr txBox="1"/>
            <p:nvPr/>
          </p:nvSpPr>
          <p:spPr>
            <a:xfrm>
              <a:off x="5721005" y="3358775"/>
              <a:ext cx="115417" cy="61555"/>
            </a:xfrm>
            <a:prstGeom prst="rect">
              <a:avLst/>
            </a:prstGeom>
            <a:noFill/>
          </p:spPr>
          <p:txBody>
            <a:bodyPr wrap="none" lIns="0" tIns="0" rIns="0" bIns="0" rtlCol="0">
              <a:spAutoFit/>
            </a:bodyPr>
            <a:lstStyle/>
            <a:p>
              <a:pPr algn="ctr"/>
              <a:r>
                <a:rPr lang="en-US" sz="400" dirty="0"/>
                <a:t>1637</a:t>
              </a:r>
            </a:p>
          </p:txBody>
        </p:sp>
      </p:grpSp>
      <p:grpSp>
        <p:nvGrpSpPr>
          <p:cNvPr id="299" name="Group 298"/>
          <p:cNvGrpSpPr/>
          <p:nvPr/>
        </p:nvGrpSpPr>
        <p:grpSpPr>
          <a:xfrm>
            <a:off x="2094501" y="3688251"/>
            <a:ext cx="116948" cy="307777"/>
            <a:chOff x="7839428" y="3108571"/>
            <a:chExt cx="116948" cy="307777"/>
          </a:xfrm>
        </p:grpSpPr>
        <p:sp>
          <p:nvSpPr>
            <p:cNvPr id="300" name="TextBox 299"/>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301" name="TextBox 300"/>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02" name="TextBox 301"/>
            <p:cNvSpPr txBox="1"/>
            <p:nvPr/>
          </p:nvSpPr>
          <p:spPr>
            <a:xfrm>
              <a:off x="7839428" y="3346205"/>
              <a:ext cx="115417" cy="61555"/>
            </a:xfrm>
            <a:prstGeom prst="rect">
              <a:avLst/>
            </a:prstGeom>
            <a:noFill/>
          </p:spPr>
          <p:txBody>
            <a:bodyPr wrap="none" lIns="0" tIns="0" rIns="0" bIns="0" rtlCol="0">
              <a:spAutoFit/>
            </a:bodyPr>
            <a:lstStyle/>
            <a:p>
              <a:pPr algn="ctr"/>
              <a:r>
                <a:rPr lang="en-US" sz="400" dirty="0"/>
                <a:t>1096</a:t>
              </a:r>
            </a:p>
          </p:txBody>
        </p:sp>
      </p:grpSp>
      <p:grpSp>
        <p:nvGrpSpPr>
          <p:cNvPr id="303" name="Group 302"/>
          <p:cNvGrpSpPr/>
          <p:nvPr/>
        </p:nvGrpSpPr>
        <p:grpSpPr>
          <a:xfrm>
            <a:off x="2332947" y="2985276"/>
            <a:ext cx="116948" cy="307777"/>
            <a:chOff x="7839428" y="3108571"/>
            <a:chExt cx="116948" cy="307777"/>
          </a:xfrm>
        </p:grpSpPr>
        <p:sp>
          <p:nvSpPr>
            <p:cNvPr id="304" name="TextBox 303"/>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305" name="TextBox 304"/>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306" name="TextBox 305"/>
            <p:cNvSpPr txBox="1"/>
            <p:nvPr/>
          </p:nvSpPr>
          <p:spPr>
            <a:xfrm>
              <a:off x="7839428" y="3346205"/>
              <a:ext cx="115417" cy="61555"/>
            </a:xfrm>
            <a:prstGeom prst="rect">
              <a:avLst/>
            </a:prstGeom>
            <a:noFill/>
          </p:spPr>
          <p:txBody>
            <a:bodyPr wrap="none" lIns="0" tIns="0" rIns="0" bIns="0" rtlCol="0">
              <a:spAutoFit/>
            </a:bodyPr>
            <a:lstStyle/>
            <a:p>
              <a:pPr algn="ctr"/>
              <a:r>
                <a:rPr lang="en-US" sz="400" dirty="0"/>
                <a:t>1549</a:t>
              </a:r>
            </a:p>
          </p:txBody>
        </p:sp>
      </p:grpSp>
      <p:sp>
        <p:nvSpPr>
          <p:cNvPr id="307" name="TextBox 38"/>
          <p:cNvSpPr txBox="1">
            <a:spLocks noChangeArrowheads="1"/>
          </p:cNvSpPr>
          <p:nvPr/>
        </p:nvSpPr>
        <p:spPr bwMode="auto">
          <a:xfrm rot="3600000">
            <a:off x="950854" y="2466708"/>
            <a:ext cx="243656" cy="153888"/>
          </a:xfrm>
          <a:prstGeom prst="rect">
            <a:avLst/>
          </a:prstGeom>
          <a:solidFill>
            <a:schemeClr val="bg1"/>
          </a:solidFill>
          <a:ln w="9525">
            <a:solidFill>
              <a:schemeClr val="bg1"/>
            </a:solidFill>
            <a:miter lim="800000"/>
            <a:headEnd/>
            <a:tailEnd/>
          </a:ln>
        </p:spPr>
        <p:txBody>
          <a:bodyPr wrap="none" lIns="0" tIns="0" rIns="0" bIns="0">
            <a:spAutoFit/>
          </a:bodyPr>
          <a:lstStyle/>
          <a:p>
            <a:r>
              <a:rPr lang="en-US" sz="1000" dirty="0">
                <a:latin typeface="Calibri" pitchFamily="34" charset="0"/>
              </a:rPr>
              <a:t>147ᵒ</a:t>
            </a:r>
          </a:p>
        </p:txBody>
      </p:sp>
      <p:sp>
        <p:nvSpPr>
          <p:cNvPr id="199" name="TextBox 38"/>
          <p:cNvSpPr txBox="1">
            <a:spLocks noChangeArrowheads="1"/>
          </p:cNvSpPr>
          <p:nvPr/>
        </p:nvSpPr>
        <p:spPr bwMode="auto">
          <a:xfrm>
            <a:off x="1627655" y="5190150"/>
            <a:ext cx="230832" cy="138499"/>
          </a:xfrm>
          <a:prstGeom prst="rect">
            <a:avLst/>
          </a:prstGeom>
          <a:solidFill>
            <a:schemeClr val="bg1"/>
          </a:solidFill>
          <a:ln w="9525">
            <a:solidFill>
              <a:schemeClr val="bg1"/>
            </a:solidFill>
            <a:miter lim="800000"/>
            <a:headEnd/>
            <a:tailEnd/>
          </a:ln>
        </p:spPr>
        <p:txBody>
          <a:bodyPr wrap="none" lIns="0" tIns="0" rIns="0" bIns="0">
            <a:spAutoFit/>
          </a:bodyPr>
          <a:lstStyle/>
          <a:p>
            <a:r>
              <a:rPr lang="en-US" sz="900" dirty="0">
                <a:latin typeface="Calibri" pitchFamily="34" charset="0"/>
              </a:rPr>
              <a:t>1500</a:t>
            </a:r>
          </a:p>
        </p:txBody>
      </p:sp>
      <p:cxnSp>
        <p:nvCxnSpPr>
          <p:cNvPr id="200" name="Straight Connector 199"/>
          <p:cNvCxnSpPr/>
          <p:nvPr/>
        </p:nvCxnSpPr>
        <p:spPr>
          <a:xfrm>
            <a:off x="1638189" y="5207508"/>
            <a:ext cx="2108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634995" y="5309907"/>
            <a:ext cx="2172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38"/>
          <p:cNvSpPr txBox="1">
            <a:spLocks noChangeArrowheads="1"/>
          </p:cNvSpPr>
          <p:nvPr/>
        </p:nvSpPr>
        <p:spPr bwMode="auto">
          <a:xfrm>
            <a:off x="1245632" y="5425619"/>
            <a:ext cx="230832" cy="138499"/>
          </a:xfrm>
          <a:prstGeom prst="rect">
            <a:avLst/>
          </a:prstGeom>
          <a:solidFill>
            <a:schemeClr val="bg1"/>
          </a:solidFill>
          <a:ln w="9525">
            <a:solidFill>
              <a:schemeClr val="bg1"/>
            </a:solidFill>
            <a:miter lim="800000"/>
            <a:headEnd/>
            <a:tailEnd/>
          </a:ln>
        </p:spPr>
        <p:txBody>
          <a:bodyPr wrap="none" lIns="0" tIns="0" rIns="0" bIns="0">
            <a:spAutoFit/>
          </a:bodyPr>
          <a:lstStyle/>
          <a:p>
            <a:r>
              <a:rPr lang="en-US" sz="900" dirty="0">
                <a:latin typeface="Calibri" pitchFamily="34" charset="0"/>
              </a:rPr>
              <a:t>1500</a:t>
            </a:r>
          </a:p>
        </p:txBody>
      </p:sp>
      <p:cxnSp>
        <p:nvCxnSpPr>
          <p:cNvPr id="203" name="Straight Connector 202"/>
          <p:cNvCxnSpPr/>
          <p:nvPr/>
        </p:nvCxnSpPr>
        <p:spPr>
          <a:xfrm>
            <a:off x="1255976" y="5447739"/>
            <a:ext cx="21599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250322" y="5542995"/>
            <a:ext cx="2225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26795" y="1365923"/>
            <a:ext cx="1881014" cy="307777"/>
          </a:xfrm>
          <a:prstGeom prst="rect">
            <a:avLst/>
          </a:prstGeom>
          <a:noFill/>
        </p:spPr>
        <p:txBody>
          <a:bodyPr wrap="square" rtlCol="0">
            <a:spAutoFit/>
          </a:bodyPr>
          <a:lstStyle/>
          <a:p>
            <a:r>
              <a:rPr lang="en-US" sz="700" dirty="0"/>
              <a:t>CAUTION: Green route traffic </a:t>
            </a:r>
            <a:r>
              <a:rPr lang="en-US" sz="700" dirty="0" err="1"/>
              <a:t>approx</a:t>
            </a:r>
            <a:r>
              <a:rPr lang="en-US" sz="700" dirty="0"/>
              <a:t> 4 nm south of NBJ at 500 AGL.</a:t>
            </a:r>
          </a:p>
        </p:txBody>
      </p:sp>
      <p:grpSp>
        <p:nvGrpSpPr>
          <p:cNvPr id="52" name="Group 108"/>
          <p:cNvGrpSpPr>
            <a:grpSpLocks/>
          </p:cNvGrpSpPr>
          <p:nvPr/>
        </p:nvGrpSpPr>
        <p:grpSpPr bwMode="auto">
          <a:xfrm>
            <a:off x="2200227" y="2619736"/>
            <a:ext cx="351560" cy="114221"/>
            <a:chOff x="3786555" y="1411381"/>
            <a:chExt cx="428406" cy="109174"/>
          </a:xfrm>
        </p:grpSpPr>
        <p:cxnSp>
          <p:nvCxnSpPr>
            <p:cNvPr id="53" name="Straight Connector 52"/>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947846"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55" name="Straight Connector 54"/>
            <p:cNvCxnSpPr/>
            <p:nvPr/>
          </p:nvCxnSpPr>
          <p:spPr>
            <a:xfrm>
              <a:off x="3786560" y="1463491"/>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64610"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786555" y="1504763"/>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58" name="Straight Connector 57"/>
            <p:cNvCxnSpPr/>
            <p:nvPr/>
          </p:nvCxnSpPr>
          <p:spPr>
            <a:xfrm>
              <a:off x="3830285"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949552" y="1455595"/>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60" name="Oval 59"/>
            <p:cNvSpPr/>
            <p:nvPr/>
          </p:nvSpPr>
          <p:spPr>
            <a:xfrm>
              <a:off x="4020360"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61" name="Oval 60"/>
            <p:cNvSpPr/>
            <p:nvPr/>
          </p:nvSpPr>
          <p:spPr>
            <a:xfrm>
              <a:off x="4091171"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62" name="Straight Connector 61"/>
            <p:cNvCxnSpPr/>
            <p:nvPr/>
          </p:nvCxnSpPr>
          <p:spPr>
            <a:xfrm>
              <a:off x="4098935" y="1512659"/>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8" name="TextBox 197"/>
          <p:cNvSpPr txBox="1"/>
          <p:nvPr/>
        </p:nvSpPr>
        <p:spPr>
          <a:xfrm rot="1752054">
            <a:off x="530467" y="4117381"/>
            <a:ext cx="399468" cy="144478"/>
          </a:xfrm>
          <a:prstGeom prst="rect">
            <a:avLst/>
          </a:prstGeom>
          <a:noFill/>
        </p:spPr>
        <p:txBody>
          <a:bodyPr wrap="none" rtlCol="0">
            <a:prstTxWarp prst="textArchDown">
              <a:avLst>
                <a:gd name="adj" fmla="val 2787042"/>
              </a:avLst>
            </a:prstTxWarp>
            <a:spAutoFit/>
          </a:bodyPr>
          <a:lstStyle/>
          <a:p>
            <a:r>
              <a:rPr lang="en-US" sz="700" dirty="0"/>
              <a:t>10 NM</a:t>
            </a:r>
          </a:p>
        </p:txBody>
      </p:sp>
      <p:sp>
        <p:nvSpPr>
          <p:cNvPr id="4" name="Rectangle 3"/>
          <p:cNvSpPr/>
          <p:nvPr/>
        </p:nvSpPr>
        <p:spPr>
          <a:xfrm>
            <a:off x="4601841" y="6538004"/>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7927" y="6551138"/>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61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Box 165"/>
          <p:cNvSpPr txBox="1">
            <a:spLocks noChangeArrowheads="1"/>
          </p:cNvSpPr>
          <p:nvPr/>
        </p:nvSpPr>
        <p:spPr bwMode="auto">
          <a:xfrm rot="5400000">
            <a:off x="3491163" y="3282709"/>
            <a:ext cx="2279163" cy="153888"/>
          </a:xfrm>
          <a:prstGeom prst="rect">
            <a:avLst/>
          </a:prstGeom>
          <a:solidFill>
            <a:schemeClr val="bg1"/>
          </a:solidFill>
          <a:ln w="9525">
            <a:noFill/>
            <a:miter lim="800000"/>
            <a:headEnd/>
            <a:tailEnd/>
          </a:ln>
        </p:spPr>
        <p:txBody>
          <a:bodyPr vert="horz" wrap="square" lIns="0" tIns="0" rIns="0" bIns="0">
            <a:spAutoFit/>
          </a:bodyPr>
          <a:lstStyle/>
          <a:p>
            <a:pPr algn="ctr"/>
            <a:r>
              <a:rPr lang="en-US" sz="1000" dirty="0">
                <a:latin typeface="Calibri" pitchFamily="34" charset="0"/>
              </a:rPr>
              <a:t>***FOR TRAINING ONLY -- VFR ONLY***</a:t>
            </a:r>
          </a:p>
        </p:txBody>
      </p:sp>
      <p:sp>
        <p:nvSpPr>
          <p:cNvPr id="7" name="TextBox 6"/>
          <p:cNvSpPr txBox="1"/>
          <p:nvPr/>
        </p:nvSpPr>
        <p:spPr>
          <a:xfrm>
            <a:off x="219919" y="226956"/>
            <a:ext cx="4166886" cy="2908489"/>
          </a:xfrm>
          <a:prstGeom prst="rect">
            <a:avLst/>
          </a:prstGeom>
          <a:noFill/>
          <a:ln>
            <a:solidFill>
              <a:schemeClr val="tx1"/>
            </a:solidFill>
          </a:ln>
        </p:spPr>
        <p:txBody>
          <a:bodyPr wrap="square" rtlCol="0">
            <a:spAutoFit/>
          </a:bodyPr>
          <a:lstStyle/>
          <a:p>
            <a:pPr algn="ctr"/>
            <a:r>
              <a:rPr lang="en-US" sz="1000" dirty="0"/>
              <a:t>AIRSPACE HAZARD SPOTS</a:t>
            </a:r>
          </a:p>
          <a:p>
            <a:endParaRPr lang="en-US" sz="1200" dirty="0"/>
          </a:p>
          <a:p>
            <a:r>
              <a:rPr lang="en-US" sz="700" dirty="0"/>
              <a:t>A “hazard spot” is an area of airspace with a history of or potential risk of collision where heightened attention by pilots is necessary.  Hazard spots are depicted as circles or polygons designated as “HS 1”, “HS 2” , etc. and tabulated in the list below with a brief description of each hazard spot.  Hazard spots will remain charted until such time that the increased risk has been reduced or eliminated.</a:t>
            </a:r>
          </a:p>
          <a:p>
            <a:endParaRPr lang="en-US" sz="700" dirty="0"/>
          </a:p>
          <a:p>
            <a:r>
              <a:rPr lang="en-US" sz="700" dirty="0"/>
              <a:t>Hazard Spot 1 – Bear Lake.  There is a high volume of TH-57 aircraft in the vicinity of Bear Lake performing basic instrument maneuvers.  Unlit C-130 and CV-22 aircraft conduct terrain following operations from 200-1000 AGL southbound along IR-57 and IR-59, both of which intersect at Bear Lake.  Participating aircraft make calls on Instructor Common and Eglin Approach.</a:t>
            </a:r>
          </a:p>
          <a:p>
            <a:endParaRPr lang="en-US" sz="700" dirty="0"/>
          </a:p>
          <a:p>
            <a:r>
              <a:rPr lang="en-US" sz="700" dirty="0"/>
              <a:t>Hazard Spot 2 – Point BAWDI. There is a high volume of TH-57 aircraft converging in the vicinity of Point BAWDI on the BAWDI Departure and the Juniper VOR/DME-A approach.  Unlit C-130 and CV-22 aircraft conduct terrain following operations from 200-1000 AGL southbound along IR-57 and IR-59,   Participating aircraft make calls on Instructor Common and Eglin Approach.</a:t>
            </a:r>
          </a:p>
          <a:p>
            <a:endParaRPr lang="en-US" sz="700" dirty="0"/>
          </a:p>
          <a:p>
            <a:r>
              <a:rPr lang="en-US" sz="700" dirty="0"/>
              <a:t>Hazard Spot 3 – KNDZ PAR final. The Point Able VFR departure and BAWDI Student Instrument Departure cross the PAR final from approximately 1 to 3 DME off I-NDZ.</a:t>
            </a:r>
          </a:p>
          <a:p>
            <a:endParaRPr lang="en-US" sz="700" dirty="0"/>
          </a:p>
          <a:p>
            <a:r>
              <a:rPr lang="en-US" sz="700" dirty="0"/>
              <a:t>Hazard Spot 4 – Intersection of Burrito One Departure and the CEW and Bear Lake Transitions.  The KCEW ILS17 and  RNAV17 final approach courses cross the CEW and Bear Lake Transitions of the Burrito One Departure co-altitude at approximately the CEW R-054 at 8.7 DME.  IFR traffic on the ILS17 and RNAV17 is typically monitoring the KCEW CTAF on 122.95.  VFR traffic should contact  EGLIN Approach on 124.05 for traffic advisories.  </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319" y="5289943"/>
            <a:ext cx="1152379" cy="125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290" y="4778822"/>
            <a:ext cx="436292" cy="35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942" y="4565558"/>
            <a:ext cx="24545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236" y="3153681"/>
            <a:ext cx="476251"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Oval 80"/>
          <p:cNvSpPr/>
          <p:nvPr/>
        </p:nvSpPr>
        <p:spPr>
          <a:xfrm>
            <a:off x="1514278" y="3432969"/>
            <a:ext cx="2524125" cy="242887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Isosceles Triangle 13"/>
          <p:cNvSpPr/>
          <p:nvPr/>
        </p:nvSpPr>
        <p:spPr>
          <a:xfrm>
            <a:off x="1864233" y="4206121"/>
            <a:ext cx="153995" cy="15094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a:off x="1794057" y="5160306"/>
            <a:ext cx="153995" cy="15094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16884" y="4045439"/>
            <a:ext cx="341238" cy="3592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64139" y="5383252"/>
            <a:ext cx="341238" cy="32663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98653" y="5078040"/>
            <a:ext cx="341238" cy="3592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66521" y="4125220"/>
            <a:ext cx="341238" cy="3592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57396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2876545" y="4068359"/>
            <a:ext cx="1000130" cy="530540"/>
          </a:xfrm>
          <a:prstGeom prst="line">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98256" y="3873390"/>
            <a:ext cx="220110" cy="954098"/>
          </a:xfrm>
          <a:prstGeom prst="line">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877394" y="4404734"/>
            <a:ext cx="365869" cy="0"/>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5513" y="3881936"/>
            <a:ext cx="354264" cy="153888"/>
          </a:xfrm>
          <a:prstGeom prst="rect">
            <a:avLst/>
          </a:prstGeom>
          <a:noFill/>
          <a:ln w="19050">
            <a:solidFill>
              <a:schemeClr val="accent2">
                <a:lumMod val="75000"/>
              </a:schemeClr>
            </a:solidFill>
          </a:ln>
        </p:spPr>
        <p:txBody>
          <a:bodyPr wrap="none" lIns="0" tIns="0" rIns="0" bIns="0" rtlCol="0">
            <a:spAutoFit/>
          </a:bodyPr>
          <a:lstStyle/>
          <a:p>
            <a:r>
              <a:rPr lang="en-US" sz="1000" dirty="0">
                <a:solidFill>
                  <a:schemeClr val="accent2">
                    <a:lumMod val="75000"/>
                  </a:schemeClr>
                </a:solidFill>
              </a:rPr>
              <a:t> HS 1 </a:t>
            </a:r>
          </a:p>
        </p:txBody>
      </p:sp>
      <p:cxnSp>
        <p:nvCxnSpPr>
          <p:cNvPr id="28" name="Straight Connector 27"/>
          <p:cNvCxnSpPr>
            <a:stCxn id="25" idx="1"/>
            <a:endCxn id="87" idx="7"/>
          </p:cNvCxnSpPr>
          <p:nvPr/>
        </p:nvCxnSpPr>
        <p:spPr>
          <a:xfrm flipH="1">
            <a:off x="2057786" y="3958880"/>
            <a:ext cx="137727" cy="21895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202437" y="5530681"/>
            <a:ext cx="354264" cy="153888"/>
          </a:xfrm>
          <a:prstGeom prst="rect">
            <a:avLst/>
          </a:prstGeom>
          <a:noFill/>
          <a:ln w="19050">
            <a:solidFill>
              <a:schemeClr val="accent2">
                <a:lumMod val="75000"/>
              </a:schemeClr>
            </a:solidFill>
          </a:ln>
        </p:spPr>
        <p:txBody>
          <a:bodyPr wrap="none" lIns="0" tIns="0" rIns="0" bIns="0" rtlCol="0">
            <a:spAutoFit/>
          </a:bodyPr>
          <a:lstStyle/>
          <a:p>
            <a:r>
              <a:rPr lang="en-US" sz="1000" dirty="0">
                <a:solidFill>
                  <a:schemeClr val="accent2">
                    <a:lumMod val="75000"/>
                  </a:schemeClr>
                </a:solidFill>
              </a:rPr>
              <a:t> HS 2 </a:t>
            </a:r>
          </a:p>
        </p:txBody>
      </p:sp>
      <p:cxnSp>
        <p:nvCxnSpPr>
          <p:cNvPr id="112" name="Straight Connector 111"/>
          <p:cNvCxnSpPr>
            <a:stCxn id="110" idx="0"/>
            <a:endCxn id="86" idx="5"/>
          </p:cNvCxnSpPr>
          <p:nvPr/>
        </p:nvCxnSpPr>
        <p:spPr>
          <a:xfrm flipH="1" flipV="1">
            <a:off x="1989918" y="5384717"/>
            <a:ext cx="389651" cy="14596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190509" y="5099403"/>
            <a:ext cx="354264" cy="153888"/>
          </a:xfrm>
          <a:prstGeom prst="rect">
            <a:avLst/>
          </a:prstGeom>
          <a:noFill/>
          <a:ln w="19050">
            <a:solidFill>
              <a:schemeClr val="accent2">
                <a:lumMod val="75000"/>
              </a:schemeClr>
            </a:solidFill>
          </a:ln>
        </p:spPr>
        <p:txBody>
          <a:bodyPr wrap="none" lIns="0" tIns="0" rIns="0" bIns="0" rtlCol="0">
            <a:spAutoFit/>
          </a:bodyPr>
          <a:lstStyle/>
          <a:p>
            <a:r>
              <a:rPr lang="en-US" sz="1000" dirty="0">
                <a:solidFill>
                  <a:schemeClr val="accent2">
                    <a:lumMod val="75000"/>
                  </a:schemeClr>
                </a:solidFill>
              </a:rPr>
              <a:t> HS 3 </a:t>
            </a:r>
          </a:p>
        </p:txBody>
      </p:sp>
      <p:cxnSp>
        <p:nvCxnSpPr>
          <p:cNvPr id="114" name="Straight Connector 113"/>
          <p:cNvCxnSpPr>
            <a:stCxn id="113" idx="1"/>
          </p:cNvCxnSpPr>
          <p:nvPr/>
        </p:nvCxnSpPr>
        <p:spPr>
          <a:xfrm flipH="1">
            <a:off x="1052782" y="5176347"/>
            <a:ext cx="137727" cy="21895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165675" y="4598899"/>
            <a:ext cx="354264" cy="153888"/>
          </a:xfrm>
          <a:prstGeom prst="rect">
            <a:avLst/>
          </a:prstGeom>
          <a:noFill/>
          <a:ln w="19050">
            <a:solidFill>
              <a:schemeClr val="accent2">
                <a:lumMod val="75000"/>
              </a:schemeClr>
            </a:solidFill>
          </a:ln>
        </p:spPr>
        <p:txBody>
          <a:bodyPr wrap="none" lIns="0" tIns="0" rIns="0" bIns="0" rtlCol="0">
            <a:spAutoFit/>
          </a:bodyPr>
          <a:lstStyle/>
          <a:p>
            <a:r>
              <a:rPr lang="en-US" sz="1000" dirty="0">
                <a:solidFill>
                  <a:schemeClr val="accent2">
                    <a:lumMod val="75000"/>
                  </a:schemeClr>
                </a:solidFill>
              </a:rPr>
              <a:t> HS 4 </a:t>
            </a:r>
          </a:p>
        </p:txBody>
      </p:sp>
      <p:cxnSp>
        <p:nvCxnSpPr>
          <p:cNvPr id="118" name="Straight Connector 117"/>
          <p:cNvCxnSpPr>
            <a:stCxn id="117" idx="0"/>
            <a:endCxn id="15" idx="3"/>
          </p:cNvCxnSpPr>
          <p:nvPr/>
        </p:nvCxnSpPr>
        <p:spPr>
          <a:xfrm flipV="1">
            <a:off x="3342807" y="4352116"/>
            <a:ext cx="124050" cy="24678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74" name="Freeform 2073"/>
          <p:cNvSpPr/>
          <p:nvPr/>
        </p:nvSpPr>
        <p:spPr>
          <a:xfrm>
            <a:off x="681038" y="5212366"/>
            <a:ext cx="3495675" cy="802692"/>
          </a:xfrm>
          <a:custGeom>
            <a:avLst/>
            <a:gdLst>
              <a:gd name="connsiteX0" fmla="*/ 3495675 w 3495675"/>
              <a:gd name="connsiteY0" fmla="*/ 40654 h 802692"/>
              <a:gd name="connsiteX1" fmla="*/ 3467100 w 3495675"/>
              <a:gd name="connsiteY1" fmla="*/ 45416 h 802692"/>
              <a:gd name="connsiteX2" fmla="*/ 3438525 w 3495675"/>
              <a:gd name="connsiteY2" fmla="*/ 35891 h 802692"/>
              <a:gd name="connsiteX3" fmla="*/ 3419475 w 3495675"/>
              <a:gd name="connsiteY3" fmla="*/ 31129 h 802692"/>
              <a:gd name="connsiteX4" fmla="*/ 3390900 w 3495675"/>
              <a:gd name="connsiteY4" fmla="*/ 21604 h 802692"/>
              <a:gd name="connsiteX5" fmla="*/ 3276600 w 3495675"/>
              <a:gd name="connsiteY5" fmla="*/ 12079 h 802692"/>
              <a:gd name="connsiteX6" fmla="*/ 3019425 w 3495675"/>
              <a:gd name="connsiteY6" fmla="*/ 2554 h 802692"/>
              <a:gd name="connsiteX7" fmla="*/ 2957512 w 3495675"/>
              <a:gd name="connsiteY7" fmla="*/ 7316 h 802692"/>
              <a:gd name="connsiteX8" fmla="*/ 2805112 w 3495675"/>
              <a:gd name="connsiteY8" fmla="*/ 12079 h 802692"/>
              <a:gd name="connsiteX9" fmla="*/ 2781300 w 3495675"/>
              <a:gd name="connsiteY9" fmla="*/ 16841 h 802692"/>
              <a:gd name="connsiteX10" fmla="*/ 2628900 w 3495675"/>
              <a:gd name="connsiteY10" fmla="*/ 26366 h 802692"/>
              <a:gd name="connsiteX11" fmla="*/ 2586037 w 3495675"/>
              <a:gd name="connsiteY11" fmla="*/ 45416 h 802692"/>
              <a:gd name="connsiteX12" fmla="*/ 2571750 w 3495675"/>
              <a:gd name="connsiteY12" fmla="*/ 50179 h 802692"/>
              <a:gd name="connsiteX13" fmla="*/ 2557462 w 3495675"/>
              <a:gd name="connsiteY13" fmla="*/ 59704 h 802692"/>
              <a:gd name="connsiteX14" fmla="*/ 2514600 w 3495675"/>
              <a:gd name="connsiteY14" fmla="*/ 69229 h 802692"/>
              <a:gd name="connsiteX15" fmla="*/ 2495550 w 3495675"/>
              <a:gd name="connsiteY15" fmla="*/ 73991 h 802692"/>
              <a:gd name="connsiteX16" fmla="*/ 2466975 w 3495675"/>
              <a:gd name="connsiteY16" fmla="*/ 83516 h 802692"/>
              <a:gd name="connsiteX17" fmla="*/ 2043112 w 3495675"/>
              <a:gd name="connsiteY17" fmla="*/ 83516 h 802692"/>
              <a:gd name="connsiteX18" fmla="*/ 2014537 w 3495675"/>
              <a:gd name="connsiteY18" fmla="*/ 93041 h 802692"/>
              <a:gd name="connsiteX19" fmla="*/ 1985962 w 3495675"/>
              <a:gd name="connsiteY19" fmla="*/ 102566 h 802692"/>
              <a:gd name="connsiteX20" fmla="*/ 1971675 w 3495675"/>
              <a:gd name="connsiteY20" fmla="*/ 107329 h 802692"/>
              <a:gd name="connsiteX21" fmla="*/ 1947862 w 3495675"/>
              <a:gd name="connsiteY21" fmla="*/ 112091 h 802692"/>
              <a:gd name="connsiteX22" fmla="*/ 1890712 w 3495675"/>
              <a:gd name="connsiteY22" fmla="*/ 121616 h 802692"/>
              <a:gd name="connsiteX23" fmla="*/ 1852612 w 3495675"/>
              <a:gd name="connsiteY23" fmla="*/ 131141 h 802692"/>
              <a:gd name="connsiteX24" fmla="*/ 1824037 w 3495675"/>
              <a:gd name="connsiteY24" fmla="*/ 140666 h 802692"/>
              <a:gd name="connsiteX25" fmla="*/ 1809750 w 3495675"/>
              <a:gd name="connsiteY25" fmla="*/ 145429 h 802692"/>
              <a:gd name="connsiteX26" fmla="*/ 1781175 w 3495675"/>
              <a:gd name="connsiteY26" fmla="*/ 150191 h 802692"/>
              <a:gd name="connsiteX27" fmla="*/ 1681162 w 3495675"/>
              <a:gd name="connsiteY27" fmla="*/ 183529 h 802692"/>
              <a:gd name="connsiteX28" fmla="*/ 1652587 w 3495675"/>
              <a:gd name="connsiteY28" fmla="*/ 193054 h 802692"/>
              <a:gd name="connsiteX29" fmla="*/ 1638300 w 3495675"/>
              <a:gd name="connsiteY29" fmla="*/ 197816 h 802692"/>
              <a:gd name="connsiteX30" fmla="*/ 1585912 w 3495675"/>
              <a:gd name="connsiteY30" fmla="*/ 216866 h 802692"/>
              <a:gd name="connsiteX31" fmla="*/ 1571625 w 3495675"/>
              <a:gd name="connsiteY31" fmla="*/ 221629 h 802692"/>
              <a:gd name="connsiteX32" fmla="*/ 1409700 w 3495675"/>
              <a:gd name="connsiteY32" fmla="*/ 231154 h 802692"/>
              <a:gd name="connsiteX33" fmla="*/ 1376362 w 3495675"/>
              <a:gd name="connsiteY33" fmla="*/ 235916 h 802692"/>
              <a:gd name="connsiteX34" fmla="*/ 1347787 w 3495675"/>
              <a:gd name="connsiteY34" fmla="*/ 245441 h 802692"/>
              <a:gd name="connsiteX35" fmla="*/ 1276350 w 3495675"/>
              <a:gd name="connsiteY35" fmla="*/ 269254 h 802692"/>
              <a:gd name="connsiteX36" fmla="*/ 1233487 w 3495675"/>
              <a:gd name="connsiteY36" fmla="*/ 283541 h 802692"/>
              <a:gd name="connsiteX37" fmla="*/ 1219200 w 3495675"/>
              <a:gd name="connsiteY37" fmla="*/ 288304 h 802692"/>
              <a:gd name="connsiteX38" fmla="*/ 1204912 w 3495675"/>
              <a:gd name="connsiteY38" fmla="*/ 293066 h 802692"/>
              <a:gd name="connsiteX39" fmla="*/ 1162050 w 3495675"/>
              <a:gd name="connsiteY39" fmla="*/ 312116 h 802692"/>
              <a:gd name="connsiteX40" fmla="*/ 1147762 w 3495675"/>
              <a:gd name="connsiteY40" fmla="*/ 316879 h 802692"/>
              <a:gd name="connsiteX41" fmla="*/ 1133475 w 3495675"/>
              <a:gd name="connsiteY41" fmla="*/ 321641 h 802692"/>
              <a:gd name="connsiteX42" fmla="*/ 1100137 w 3495675"/>
              <a:gd name="connsiteY42" fmla="*/ 335929 h 802692"/>
              <a:gd name="connsiteX43" fmla="*/ 1085850 w 3495675"/>
              <a:gd name="connsiteY43" fmla="*/ 345454 h 802692"/>
              <a:gd name="connsiteX44" fmla="*/ 1057275 w 3495675"/>
              <a:gd name="connsiteY44" fmla="*/ 354979 h 802692"/>
              <a:gd name="connsiteX45" fmla="*/ 1028700 w 3495675"/>
              <a:gd name="connsiteY45" fmla="*/ 364504 h 802692"/>
              <a:gd name="connsiteX46" fmla="*/ 1014412 w 3495675"/>
              <a:gd name="connsiteY46" fmla="*/ 369266 h 802692"/>
              <a:gd name="connsiteX47" fmla="*/ 1000125 w 3495675"/>
              <a:gd name="connsiteY47" fmla="*/ 378791 h 802692"/>
              <a:gd name="connsiteX48" fmla="*/ 957262 w 3495675"/>
              <a:gd name="connsiteY48" fmla="*/ 388316 h 802692"/>
              <a:gd name="connsiteX49" fmla="*/ 928687 w 3495675"/>
              <a:gd name="connsiteY49" fmla="*/ 397841 h 802692"/>
              <a:gd name="connsiteX50" fmla="*/ 914400 w 3495675"/>
              <a:gd name="connsiteY50" fmla="*/ 402604 h 802692"/>
              <a:gd name="connsiteX51" fmla="*/ 900112 w 3495675"/>
              <a:gd name="connsiteY51" fmla="*/ 412129 h 802692"/>
              <a:gd name="connsiteX52" fmla="*/ 871537 w 3495675"/>
              <a:gd name="connsiteY52" fmla="*/ 421654 h 802692"/>
              <a:gd name="connsiteX53" fmla="*/ 847725 w 3495675"/>
              <a:gd name="connsiteY53" fmla="*/ 445466 h 802692"/>
              <a:gd name="connsiteX54" fmla="*/ 819150 w 3495675"/>
              <a:gd name="connsiteY54" fmla="*/ 454991 h 802692"/>
              <a:gd name="connsiteX55" fmla="*/ 785812 w 3495675"/>
              <a:gd name="connsiteY55" fmla="*/ 469279 h 802692"/>
              <a:gd name="connsiteX56" fmla="*/ 771525 w 3495675"/>
              <a:gd name="connsiteY56" fmla="*/ 478804 h 802692"/>
              <a:gd name="connsiteX57" fmla="*/ 742950 w 3495675"/>
              <a:gd name="connsiteY57" fmla="*/ 488329 h 802692"/>
              <a:gd name="connsiteX58" fmla="*/ 700087 w 3495675"/>
              <a:gd name="connsiteY58" fmla="*/ 507379 h 802692"/>
              <a:gd name="connsiteX59" fmla="*/ 671512 w 3495675"/>
              <a:gd name="connsiteY59" fmla="*/ 516904 h 802692"/>
              <a:gd name="connsiteX60" fmla="*/ 657225 w 3495675"/>
              <a:gd name="connsiteY60" fmla="*/ 521666 h 802692"/>
              <a:gd name="connsiteX61" fmla="*/ 642937 w 3495675"/>
              <a:gd name="connsiteY61" fmla="*/ 531191 h 802692"/>
              <a:gd name="connsiteX62" fmla="*/ 628650 w 3495675"/>
              <a:gd name="connsiteY62" fmla="*/ 535954 h 802692"/>
              <a:gd name="connsiteX63" fmla="*/ 619125 w 3495675"/>
              <a:gd name="connsiteY63" fmla="*/ 550241 h 802692"/>
              <a:gd name="connsiteX64" fmla="*/ 590550 w 3495675"/>
              <a:gd name="connsiteY64" fmla="*/ 559766 h 802692"/>
              <a:gd name="connsiteX65" fmla="*/ 561975 w 3495675"/>
              <a:gd name="connsiteY65" fmla="*/ 569291 h 802692"/>
              <a:gd name="connsiteX66" fmla="*/ 519112 w 3495675"/>
              <a:gd name="connsiteY66" fmla="*/ 583579 h 802692"/>
              <a:gd name="connsiteX67" fmla="*/ 504825 w 3495675"/>
              <a:gd name="connsiteY67" fmla="*/ 588341 h 802692"/>
              <a:gd name="connsiteX68" fmla="*/ 490537 w 3495675"/>
              <a:gd name="connsiteY68" fmla="*/ 597866 h 802692"/>
              <a:gd name="connsiteX69" fmla="*/ 476250 w 3495675"/>
              <a:gd name="connsiteY69" fmla="*/ 602629 h 802692"/>
              <a:gd name="connsiteX70" fmla="*/ 366712 w 3495675"/>
              <a:gd name="connsiteY70" fmla="*/ 616916 h 802692"/>
              <a:gd name="connsiteX71" fmla="*/ 309562 w 3495675"/>
              <a:gd name="connsiteY71" fmla="*/ 635966 h 802692"/>
              <a:gd name="connsiteX72" fmla="*/ 295275 w 3495675"/>
              <a:gd name="connsiteY72" fmla="*/ 640729 h 802692"/>
              <a:gd name="connsiteX73" fmla="*/ 280987 w 3495675"/>
              <a:gd name="connsiteY73" fmla="*/ 645491 h 802692"/>
              <a:gd name="connsiteX74" fmla="*/ 266700 w 3495675"/>
              <a:gd name="connsiteY74" fmla="*/ 655016 h 802692"/>
              <a:gd name="connsiteX75" fmla="*/ 238125 w 3495675"/>
              <a:gd name="connsiteY75" fmla="*/ 664541 h 802692"/>
              <a:gd name="connsiteX76" fmla="*/ 223837 w 3495675"/>
              <a:gd name="connsiteY76" fmla="*/ 669304 h 802692"/>
              <a:gd name="connsiteX77" fmla="*/ 195262 w 3495675"/>
              <a:gd name="connsiteY77" fmla="*/ 678829 h 802692"/>
              <a:gd name="connsiteX78" fmla="*/ 166687 w 3495675"/>
              <a:gd name="connsiteY78" fmla="*/ 693116 h 802692"/>
              <a:gd name="connsiteX79" fmla="*/ 138112 w 3495675"/>
              <a:gd name="connsiteY79" fmla="*/ 707404 h 802692"/>
              <a:gd name="connsiteX80" fmla="*/ 109537 w 3495675"/>
              <a:gd name="connsiteY80" fmla="*/ 721691 h 802692"/>
              <a:gd name="connsiteX81" fmla="*/ 95250 w 3495675"/>
              <a:gd name="connsiteY81" fmla="*/ 731216 h 802692"/>
              <a:gd name="connsiteX82" fmla="*/ 80962 w 3495675"/>
              <a:gd name="connsiteY82" fmla="*/ 735979 h 802692"/>
              <a:gd name="connsiteX83" fmla="*/ 38100 w 3495675"/>
              <a:gd name="connsiteY83" fmla="*/ 759791 h 802692"/>
              <a:gd name="connsiteX84" fmla="*/ 9525 w 3495675"/>
              <a:gd name="connsiteY84" fmla="*/ 788366 h 802692"/>
              <a:gd name="connsiteX85" fmla="*/ 0 w 3495675"/>
              <a:gd name="connsiteY85" fmla="*/ 802654 h 8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495675" h="802692">
                <a:moveTo>
                  <a:pt x="3495675" y="40654"/>
                </a:moveTo>
                <a:cubicBezTo>
                  <a:pt x="3486150" y="42241"/>
                  <a:pt x="3476723" y="46218"/>
                  <a:pt x="3467100" y="45416"/>
                </a:cubicBezTo>
                <a:cubicBezTo>
                  <a:pt x="3457094" y="44582"/>
                  <a:pt x="3448266" y="38326"/>
                  <a:pt x="3438525" y="35891"/>
                </a:cubicBezTo>
                <a:cubicBezTo>
                  <a:pt x="3432175" y="34304"/>
                  <a:pt x="3425744" y="33010"/>
                  <a:pt x="3419475" y="31129"/>
                </a:cubicBezTo>
                <a:cubicBezTo>
                  <a:pt x="3409858" y="28244"/>
                  <a:pt x="3400745" y="23573"/>
                  <a:pt x="3390900" y="21604"/>
                </a:cubicBezTo>
                <a:cubicBezTo>
                  <a:pt x="3337470" y="10917"/>
                  <a:pt x="3375171" y="17266"/>
                  <a:pt x="3276600" y="12079"/>
                </a:cubicBezTo>
                <a:cubicBezTo>
                  <a:pt x="3179058" y="-7431"/>
                  <a:pt x="3236247" y="2554"/>
                  <a:pt x="3019425" y="2554"/>
                </a:cubicBezTo>
                <a:cubicBezTo>
                  <a:pt x="2998726" y="2554"/>
                  <a:pt x="2978190" y="6397"/>
                  <a:pt x="2957512" y="7316"/>
                </a:cubicBezTo>
                <a:cubicBezTo>
                  <a:pt x="2906737" y="9573"/>
                  <a:pt x="2855912" y="10491"/>
                  <a:pt x="2805112" y="12079"/>
                </a:cubicBezTo>
                <a:cubicBezTo>
                  <a:pt x="2797175" y="13666"/>
                  <a:pt x="2789313" y="15696"/>
                  <a:pt x="2781300" y="16841"/>
                </a:cubicBezTo>
                <a:cubicBezTo>
                  <a:pt x="2727400" y="24541"/>
                  <a:pt x="2688514" y="23774"/>
                  <a:pt x="2628900" y="26366"/>
                </a:cubicBezTo>
                <a:cubicBezTo>
                  <a:pt x="2555193" y="50935"/>
                  <a:pt x="2631313" y="22777"/>
                  <a:pt x="2586037" y="45416"/>
                </a:cubicBezTo>
                <a:cubicBezTo>
                  <a:pt x="2581547" y="47661"/>
                  <a:pt x="2576240" y="47934"/>
                  <a:pt x="2571750" y="50179"/>
                </a:cubicBezTo>
                <a:cubicBezTo>
                  <a:pt x="2566630" y="52739"/>
                  <a:pt x="2562582" y="57144"/>
                  <a:pt x="2557462" y="59704"/>
                </a:cubicBezTo>
                <a:cubicBezTo>
                  <a:pt x="2545106" y="65882"/>
                  <a:pt x="2526789" y="66791"/>
                  <a:pt x="2514600" y="69229"/>
                </a:cubicBezTo>
                <a:cubicBezTo>
                  <a:pt x="2508182" y="70513"/>
                  <a:pt x="2501819" y="72110"/>
                  <a:pt x="2495550" y="73991"/>
                </a:cubicBezTo>
                <a:cubicBezTo>
                  <a:pt x="2485933" y="76876"/>
                  <a:pt x="2466975" y="83516"/>
                  <a:pt x="2466975" y="83516"/>
                </a:cubicBezTo>
                <a:cubicBezTo>
                  <a:pt x="2293998" y="73342"/>
                  <a:pt x="2319597" y="72882"/>
                  <a:pt x="2043112" y="83516"/>
                </a:cubicBezTo>
                <a:cubicBezTo>
                  <a:pt x="2033079" y="83902"/>
                  <a:pt x="2024062" y="89866"/>
                  <a:pt x="2014537" y="93041"/>
                </a:cubicBezTo>
                <a:lnTo>
                  <a:pt x="1985962" y="102566"/>
                </a:lnTo>
                <a:cubicBezTo>
                  <a:pt x="1981200" y="104153"/>
                  <a:pt x="1976598" y="106345"/>
                  <a:pt x="1971675" y="107329"/>
                </a:cubicBezTo>
                <a:cubicBezTo>
                  <a:pt x="1963737" y="108916"/>
                  <a:pt x="1955834" y="110684"/>
                  <a:pt x="1947862" y="112091"/>
                </a:cubicBezTo>
                <a:cubicBezTo>
                  <a:pt x="1928843" y="115447"/>
                  <a:pt x="1909448" y="116932"/>
                  <a:pt x="1890712" y="121616"/>
                </a:cubicBezTo>
                <a:cubicBezTo>
                  <a:pt x="1878012" y="124791"/>
                  <a:pt x="1865031" y="127001"/>
                  <a:pt x="1852612" y="131141"/>
                </a:cubicBezTo>
                <a:lnTo>
                  <a:pt x="1824037" y="140666"/>
                </a:lnTo>
                <a:cubicBezTo>
                  <a:pt x="1819275" y="142254"/>
                  <a:pt x="1814702" y="144604"/>
                  <a:pt x="1809750" y="145429"/>
                </a:cubicBezTo>
                <a:lnTo>
                  <a:pt x="1781175" y="150191"/>
                </a:lnTo>
                <a:lnTo>
                  <a:pt x="1681162" y="183529"/>
                </a:lnTo>
                <a:lnTo>
                  <a:pt x="1652587" y="193054"/>
                </a:lnTo>
                <a:lnTo>
                  <a:pt x="1638300" y="197816"/>
                </a:lnTo>
                <a:cubicBezTo>
                  <a:pt x="1608344" y="217786"/>
                  <a:pt x="1640487" y="198672"/>
                  <a:pt x="1585912" y="216866"/>
                </a:cubicBezTo>
                <a:cubicBezTo>
                  <a:pt x="1581150" y="218454"/>
                  <a:pt x="1576548" y="220644"/>
                  <a:pt x="1571625" y="221629"/>
                </a:cubicBezTo>
                <a:cubicBezTo>
                  <a:pt x="1522414" y="231471"/>
                  <a:pt x="1447916" y="229738"/>
                  <a:pt x="1409700" y="231154"/>
                </a:cubicBezTo>
                <a:cubicBezTo>
                  <a:pt x="1398587" y="232741"/>
                  <a:pt x="1387300" y="233392"/>
                  <a:pt x="1376362" y="235916"/>
                </a:cubicBezTo>
                <a:cubicBezTo>
                  <a:pt x="1366579" y="238174"/>
                  <a:pt x="1357312" y="242266"/>
                  <a:pt x="1347787" y="245441"/>
                </a:cubicBezTo>
                <a:lnTo>
                  <a:pt x="1276350" y="269254"/>
                </a:lnTo>
                <a:lnTo>
                  <a:pt x="1233487" y="283541"/>
                </a:lnTo>
                <a:lnTo>
                  <a:pt x="1219200" y="288304"/>
                </a:lnTo>
                <a:lnTo>
                  <a:pt x="1204912" y="293066"/>
                </a:lnTo>
                <a:cubicBezTo>
                  <a:pt x="1182271" y="308161"/>
                  <a:pt x="1196056" y="300780"/>
                  <a:pt x="1162050" y="312116"/>
                </a:cubicBezTo>
                <a:lnTo>
                  <a:pt x="1147762" y="316879"/>
                </a:lnTo>
                <a:lnTo>
                  <a:pt x="1133475" y="321641"/>
                </a:lnTo>
                <a:cubicBezTo>
                  <a:pt x="1097602" y="345556"/>
                  <a:pt x="1143195" y="317475"/>
                  <a:pt x="1100137" y="335929"/>
                </a:cubicBezTo>
                <a:cubicBezTo>
                  <a:pt x="1094876" y="338184"/>
                  <a:pt x="1091080" y="343129"/>
                  <a:pt x="1085850" y="345454"/>
                </a:cubicBezTo>
                <a:cubicBezTo>
                  <a:pt x="1076675" y="349532"/>
                  <a:pt x="1066800" y="351804"/>
                  <a:pt x="1057275" y="354979"/>
                </a:cubicBezTo>
                <a:lnTo>
                  <a:pt x="1028700" y="364504"/>
                </a:lnTo>
                <a:lnTo>
                  <a:pt x="1014412" y="369266"/>
                </a:lnTo>
                <a:cubicBezTo>
                  <a:pt x="1009650" y="372441"/>
                  <a:pt x="1005244" y="376231"/>
                  <a:pt x="1000125" y="378791"/>
                </a:cubicBezTo>
                <a:cubicBezTo>
                  <a:pt x="988399" y="384654"/>
                  <a:pt x="968241" y="386486"/>
                  <a:pt x="957262" y="388316"/>
                </a:cubicBezTo>
                <a:lnTo>
                  <a:pt x="928687" y="397841"/>
                </a:lnTo>
                <a:cubicBezTo>
                  <a:pt x="923925" y="399429"/>
                  <a:pt x="918577" y="399819"/>
                  <a:pt x="914400" y="402604"/>
                </a:cubicBezTo>
                <a:cubicBezTo>
                  <a:pt x="909637" y="405779"/>
                  <a:pt x="905343" y="409804"/>
                  <a:pt x="900112" y="412129"/>
                </a:cubicBezTo>
                <a:cubicBezTo>
                  <a:pt x="890937" y="416207"/>
                  <a:pt x="871537" y="421654"/>
                  <a:pt x="871537" y="421654"/>
                </a:cubicBezTo>
                <a:cubicBezTo>
                  <a:pt x="862848" y="434687"/>
                  <a:pt x="862763" y="438782"/>
                  <a:pt x="847725" y="445466"/>
                </a:cubicBezTo>
                <a:cubicBezTo>
                  <a:pt x="838550" y="449544"/>
                  <a:pt x="819150" y="454991"/>
                  <a:pt x="819150" y="454991"/>
                </a:cubicBezTo>
                <a:cubicBezTo>
                  <a:pt x="783277" y="478906"/>
                  <a:pt x="828870" y="450825"/>
                  <a:pt x="785812" y="469279"/>
                </a:cubicBezTo>
                <a:cubicBezTo>
                  <a:pt x="780551" y="471534"/>
                  <a:pt x="776755" y="476479"/>
                  <a:pt x="771525" y="478804"/>
                </a:cubicBezTo>
                <a:cubicBezTo>
                  <a:pt x="762350" y="482882"/>
                  <a:pt x="751304" y="482760"/>
                  <a:pt x="742950" y="488329"/>
                </a:cubicBezTo>
                <a:cubicBezTo>
                  <a:pt x="720308" y="503423"/>
                  <a:pt x="734091" y="496044"/>
                  <a:pt x="700087" y="507379"/>
                </a:cubicBezTo>
                <a:lnTo>
                  <a:pt x="671512" y="516904"/>
                </a:lnTo>
                <a:lnTo>
                  <a:pt x="657225" y="521666"/>
                </a:lnTo>
                <a:cubicBezTo>
                  <a:pt x="652462" y="524841"/>
                  <a:pt x="648057" y="528631"/>
                  <a:pt x="642937" y="531191"/>
                </a:cubicBezTo>
                <a:cubicBezTo>
                  <a:pt x="638447" y="533436"/>
                  <a:pt x="632570" y="532818"/>
                  <a:pt x="628650" y="535954"/>
                </a:cubicBezTo>
                <a:cubicBezTo>
                  <a:pt x="624181" y="539530"/>
                  <a:pt x="623979" y="547208"/>
                  <a:pt x="619125" y="550241"/>
                </a:cubicBezTo>
                <a:cubicBezTo>
                  <a:pt x="610611" y="555562"/>
                  <a:pt x="600075" y="556591"/>
                  <a:pt x="590550" y="559766"/>
                </a:cubicBezTo>
                <a:lnTo>
                  <a:pt x="561975" y="569291"/>
                </a:lnTo>
                <a:lnTo>
                  <a:pt x="519112" y="583579"/>
                </a:lnTo>
                <a:lnTo>
                  <a:pt x="504825" y="588341"/>
                </a:lnTo>
                <a:cubicBezTo>
                  <a:pt x="500062" y="591516"/>
                  <a:pt x="495657" y="595306"/>
                  <a:pt x="490537" y="597866"/>
                </a:cubicBezTo>
                <a:cubicBezTo>
                  <a:pt x="486047" y="600111"/>
                  <a:pt x="481173" y="601644"/>
                  <a:pt x="476250" y="602629"/>
                </a:cubicBezTo>
                <a:cubicBezTo>
                  <a:pt x="424553" y="612969"/>
                  <a:pt x="417679" y="612283"/>
                  <a:pt x="366712" y="616916"/>
                </a:cubicBezTo>
                <a:lnTo>
                  <a:pt x="309562" y="635966"/>
                </a:lnTo>
                <a:lnTo>
                  <a:pt x="295275" y="640729"/>
                </a:lnTo>
                <a:lnTo>
                  <a:pt x="280987" y="645491"/>
                </a:lnTo>
                <a:cubicBezTo>
                  <a:pt x="276225" y="648666"/>
                  <a:pt x="271930" y="652691"/>
                  <a:pt x="266700" y="655016"/>
                </a:cubicBezTo>
                <a:cubicBezTo>
                  <a:pt x="257525" y="659094"/>
                  <a:pt x="247650" y="661366"/>
                  <a:pt x="238125" y="664541"/>
                </a:cubicBezTo>
                <a:lnTo>
                  <a:pt x="223837" y="669304"/>
                </a:lnTo>
                <a:cubicBezTo>
                  <a:pt x="223833" y="669305"/>
                  <a:pt x="195265" y="678827"/>
                  <a:pt x="195262" y="678829"/>
                </a:cubicBezTo>
                <a:cubicBezTo>
                  <a:pt x="176798" y="691139"/>
                  <a:pt x="186405" y="686544"/>
                  <a:pt x="166687" y="693116"/>
                </a:cubicBezTo>
                <a:cubicBezTo>
                  <a:pt x="125744" y="720412"/>
                  <a:pt x="177546" y="687686"/>
                  <a:pt x="138112" y="707404"/>
                </a:cubicBezTo>
                <a:cubicBezTo>
                  <a:pt x="101190" y="725865"/>
                  <a:pt x="145444" y="709724"/>
                  <a:pt x="109537" y="721691"/>
                </a:cubicBezTo>
                <a:cubicBezTo>
                  <a:pt x="104775" y="724866"/>
                  <a:pt x="100369" y="728656"/>
                  <a:pt x="95250" y="731216"/>
                </a:cubicBezTo>
                <a:cubicBezTo>
                  <a:pt x="90760" y="733461"/>
                  <a:pt x="85351" y="733541"/>
                  <a:pt x="80962" y="735979"/>
                </a:cubicBezTo>
                <a:cubicBezTo>
                  <a:pt x="31837" y="763271"/>
                  <a:pt x="70427" y="749016"/>
                  <a:pt x="38100" y="759791"/>
                </a:cubicBezTo>
                <a:cubicBezTo>
                  <a:pt x="28575" y="769316"/>
                  <a:pt x="13785" y="775587"/>
                  <a:pt x="9525" y="788366"/>
                </a:cubicBezTo>
                <a:cubicBezTo>
                  <a:pt x="4260" y="804160"/>
                  <a:pt x="9782" y="802654"/>
                  <a:pt x="0" y="80265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08836" y="5049669"/>
            <a:ext cx="76930" cy="962025"/>
          </a:xfrm>
          <a:custGeom>
            <a:avLst/>
            <a:gdLst>
              <a:gd name="connsiteX0" fmla="*/ 76930 w 86489"/>
              <a:gd name="connsiteY0" fmla="*/ 1171575 h 1171575"/>
              <a:gd name="connsiteX1" fmla="*/ 76930 w 86489"/>
              <a:gd name="connsiteY1" fmla="*/ 962025 h 1171575"/>
              <a:gd name="connsiteX2" fmla="*/ 57880 w 86489"/>
              <a:gd name="connsiteY2" fmla="*/ 938212 h 1171575"/>
              <a:gd name="connsiteX3" fmla="*/ 38830 w 86489"/>
              <a:gd name="connsiteY3" fmla="*/ 914400 h 1171575"/>
              <a:gd name="connsiteX4" fmla="*/ 34068 w 86489"/>
              <a:gd name="connsiteY4" fmla="*/ 900112 h 1171575"/>
              <a:gd name="connsiteX5" fmla="*/ 15018 w 86489"/>
              <a:gd name="connsiteY5" fmla="*/ 871537 h 1171575"/>
              <a:gd name="connsiteX6" fmla="*/ 5493 w 86489"/>
              <a:gd name="connsiteY6" fmla="*/ 842962 h 1171575"/>
              <a:gd name="connsiteX7" fmla="*/ 19780 w 86489"/>
              <a:gd name="connsiteY7" fmla="*/ 695325 h 1171575"/>
              <a:gd name="connsiteX8" fmla="*/ 34068 w 86489"/>
              <a:gd name="connsiteY8" fmla="*/ 685800 h 1171575"/>
              <a:gd name="connsiteX9" fmla="*/ 38830 w 86489"/>
              <a:gd name="connsiteY9" fmla="*/ 671512 h 1171575"/>
              <a:gd name="connsiteX10" fmla="*/ 53118 w 86489"/>
              <a:gd name="connsiteY10" fmla="*/ 661987 h 1171575"/>
              <a:gd name="connsiteX11" fmla="*/ 62643 w 86489"/>
              <a:gd name="connsiteY11" fmla="*/ 633412 h 1171575"/>
              <a:gd name="connsiteX12" fmla="*/ 67405 w 86489"/>
              <a:gd name="connsiteY12" fmla="*/ 619125 h 1171575"/>
              <a:gd name="connsiteX13" fmla="*/ 72168 w 86489"/>
              <a:gd name="connsiteY13" fmla="*/ 276225 h 1171575"/>
              <a:gd name="connsiteX14" fmla="*/ 67405 w 86489"/>
              <a:gd name="connsiteY14" fmla="*/ 104775 h 1171575"/>
              <a:gd name="connsiteX15" fmla="*/ 57880 w 86489"/>
              <a:gd name="connsiteY15" fmla="*/ 76200 h 1171575"/>
              <a:gd name="connsiteX16" fmla="*/ 48355 w 86489"/>
              <a:gd name="connsiteY16" fmla="*/ 28575 h 1171575"/>
              <a:gd name="connsiteX17" fmla="*/ 38830 w 86489"/>
              <a:gd name="connsiteY17" fmla="*/ 0 h 1171575"/>
              <a:gd name="connsiteX0" fmla="*/ 76930 w 76930"/>
              <a:gd name="connsiteY0" fmla="*/ 962025 h 962025"/>
              <a:gd name="connsiteX1" fmla="*/ 57880 w 76930"/>
              <a:gd name="connsiteY1" fmla="*/ 938212 h 962025"/>
              <a:gd name="connsiteX2" fmla="*/ 38830 w 76930"/>
              <a:gd name="connsiteY2" fmla="*/ 914400 h 962025"/>
              <a:gd name="connsiteX3" fmla="*/ 34068 w 76930"/>
              <a:gd name="connsiteY3" fmla="*/ 900112 h 962025"/>
              <a:gd name="connsiteX4" fmla="*/ 15018 w 76930"/>
              <a:gd name="connsiteY4" fmla="*/ 871537 h 962025"/>
              <a:gd name="connsiteX5" fmla="*/ 5493 w 76930"/>
              <a:gd name="connsiteY5" fmla="*/ 842962 h 962025"/>
              <a:gd name="connsiteX6" fmla="*/ 19780 w 76930"/>
              <a:gd name="connsiteY6" fmla="*/ 695325 h 962025"/>
              <a:gd name="connsiteX7" fmla="*/ 34068 w 76930"/>
              <a:gd name="connsiteY7" fmla="*/ 685800 h 962025"/>
              <a:gd name="connsiteX8" fmla="*/ 38830 w 76930"/>
              <a:gd name="connsiteY8" fmla="*/ 671512 h 962025"/>
              <a:gd name="connsiteX9" fmla="*/ 53118 w 76930"/>
              <a:gd name="connsiteY9" fmla="*/ 661987 h 962025"/>
              <a:gd name="connsiteX10" fmla="*/ 62643 w 76930"/>
              <a:gd name="connsiteY10" fmla="*/ 633412 h 962025"/>
              <a:gd name="connsiteX11" fmla="*/ 67405 w 76930"/>
              <a:gd name="connsiteY11" fmla="*/ 619125 h 962025"/>
              <a:gd name="connsiteX12" fmla="*/ 72168 w 76930"/>
              <a:gd name="connsiteY12" fmla="*/ 276225 h 962025"/>
              <a:gd name="connsiteX13" fmla="*/ 67405 w 76930"/>
              <a:gd name="connsiteY13" fmla="*/ 104775 h 962025"/>
              <a:gd name="connsiteX14" fmla="*/ 57880 w 76930"/>
              <a:gd name="connsiteY14" fmla="*/ 76200 h 962025"/>
              <a:gd name="connsiteX15" fmla="*/ 48355 w 76930"/>
              <a:gd name="connsiteY15" fmla="*/ 28575 h 962025"/>
              <a:gd name="connsiteX16" fmla="*/ 38830 w 76930"/>
              <a:gd name="connsiteY16"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30" h="962025">
                <a:moveTo>
                  <a:pt x="76930" y="962025"/>
                </a:moveTo>
                <a:cubicBezTo>
                  <a:pt x="76176" y="946185"/>
                  <a:pt x="69712" y="946100"/>
                  <a:pt x="57880" y="938212"/>
                </a:cubicBezTo>
                <a:cubicBezTo>
                  <a:pt x="45910" y="902300"/>
                  <a:pt x="63450" y="945175"/>
                  <a:pt x="38830" y="914400"/>
                </a:cubicBezTo>
                <a:cubicBezTo>
                  <a:pt x="35694" y="910480"/>
                  <a:pt x="36506" y="904500"/>
                  <a:pt x="34068" y="900112"/>
                </a:cubicBezTo>
                <a:cubicBezTo>
                  <a:pt x="28509" y="890105"/>
                  <a:pt x="18638" y="882397"/>
                  <a:pt x="15018" y="871537"/>
                </a:cubicBezTo>
                <a:lnTo>
                  <a:pt x="5493" y="842962"/>
                </a:lnTo>
                <a:cubicBezTo>
                  <a:pt x="5539" y="841684"/>
                  <a:pt x="-13785" y="728888"/>
                  <a:pt x="19780" y="695325"/>
                </a:cubicBezTo>
                <a:cubicBezTo>
                  <a:pt x="23828" y="691278"/>
                  <a:pt x="29305" y="688975"/>
                  <a:pt x="34068" y="685800"/>
                </a:cubicBezTo>
                <a:cubicBezTo>
                  <a:pt x="35655" y="681037"/>
                  <a:pt x="35694" y="675432"/>
                  <a:pt x="38830" y="671512"/>
                </a:cubicBezTo>
                <a:cubicBezTo>
                  <a:pt x="42406" y="667042"/>
                  <a:pt x="50084" y="666841"/>
                  <a:pt x="53118" y="661987"/>
                </a:cubicBezTo>
                <a:cubicBezTo>
                  <a:pt x="58439" y="653473"/>
                  <a:pt x="59468" y="642937"/>
                  <a:pt x="62643" y="633412"/>
                </a:cubicBezTo>
                <a:lnTo>
                  <a:pt x="67405" y="619125"/>
                </a:lnTo>
                <a:cubicBezTo>
                  <a:pt x="68993" y="504825"/>
                  <a:pt x="72168" y="390536"/>
                  <a:pt x="72168" y="276225"/>
                </a:cubicBezTo>
                <a:cubicBezTo>
                  <a:pt x="72168" y="219053"/>
                  <a:pt x="71478" y="161802"/>
                  <a:pt x="67405" y="104775"/>
                </a:cubicBezTo>
                <a:cubicBezTo>
                  <a:pt x="66690" y="94760"/>
                  <a:pt x="57880" y="76200"/>
                  <a:pt x="57880" y="76200"/>
                </a:cubicBezTo>
                <a:cubicBezTo>
                  <a:pt x="54661" y="56882"/>
                  <a:pt x="53685" y="46342"/>
                  <a:pt x="48355" y="28575"/>
                </a:cubicBezTo>
                <a:cubicBezTo>
                  <a:pt x="45470" y="18958"/>
                  <a:pt x="38830" y="0"/>
                  <a:pt x="3883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913329" y="5271054"/>
            <a:ext cx="362600" cy="215444"/>
          </a:xfrm>
          <a:prstGeom prst="rect">
            <a:avLst/>
          </a:prstGeom>
          <a:noFill/>
        </p:spPr>
        <p:txBody>
          <a:bodyPr wrap="none" rtlCol="0">
            <a:spAutoFit/>
          </a:bodyPr>
          <a:lstStyle/>
          <a:p>
            <a:r>
              <a:rPr lang="en-US" sz="800" dirty="0"/>
              <a:t>I-10</a:t>
            </a:r>
          </a:p>
        </p:txBody>
      </p:sp>
      <p:sp>
        <p:nvSpPr>
          <p:cNvPr id="128" name="TextBox 127"/>
          <p:cNvSpPr txBox="1"/>
          <p:nvPr/>
        </p:nvSpPr>
        <p:spPr>
          <a:xfrm>
            <a:off x="389204" y="4833609"/>
            <a:ext cx="567784" cy="215444"/>
          </a:xfrm>
          <a:prstGeom prst="rect">
            <a:avLst/>
          </a:prstGeom>
          <a:noFill/>
        </p:spPr>
        <p:txBody>
          <a:bodyPr wrap="none" rtlCol="0">
            <a:spAutoFit/>
          </a:bodyPr>
          <a:lstStyle/>
          <a:p>
            <a:r>
              <a:rPr lang="en-US" sz="800" dirty="0"/>
              <a:t>HWY 87</a:t>
            </a:r>
          </a:p>
        </p:txBody>
      </p:sp>
      <p:sp>
        <p:nvSpPr>
          <p:cNvPr id="35" name="Freeform 34"/>
          <p:cNvSpPr/>
          <p:nvPr/>
        </p:nvSpPr>
        <p:spPr>
          <a:xfrm>
            <a:off x="3257550" y="3529013"/>
            <a:ext cx="338138" cy="195262"/>
          </a:xfrm>
          <a:custGeom>
            <a:avLst/>
            <a:gdLst>
              <a:gd name="connsiteX0" fmla="*/ 0 w 338138"/>
              <a:gd name="connsiteY0" fmla="*/ 0 h 195262"/>
              <a:gd name="connsiteX1" fmla="*/ 52388 w 338138"/>
              <a:gd name="connsiteY1" fmla="*/ 14287 h 195262"/>
              <a:gd name="connsiteX2" fmla="*/ 66675 w 338138"/>
              <a:gd name="connsiteY2" fmla="*/ 19050 h 195262"/>
              <a:gd name="connsiteX3" fmla="*/ 95250 w 338138"/>
              <a:gd name="connsiteY3" fmla="*/ 38100 h 195262"/>
              <a:gd name="connsiteX4" fmla="*/ 123825 w 338138"/>
              <a:gd name="connsiteY4" fmla="*/ 47625 h 195262"/>
              <a:gd name="connsiteX5" fmla="*/ 133350 w 338138"/>
              <a:gd name="connsiteY5" fmla="*/ 61912 h 195262"/>
              <a:gd name="connsiteX6" fmla="*/ 147638 w 338138"/>
              <a:gd name="connsiteY6" fmla="*/ 66675 h 195262"/>
              <a:gd name="connsiteX7" fmla="*/ 176213 w 338138"/>
              <a:gd name="connsiteY7" fmla="*/ 80962 h 195262"/>
              <a:gd name="connsiteX8" fmla="*/ 190500 w 338138"/>
              <a:gd name="connsiteY8" fmla="*/ 90487 h 195262"/>
              <a:gd name="connsiteX9" fmla="*/ 204788 w 338138"/>
              <a:gd name="connsiteY9" fmla="*/ 104775 h 195262"/>
              <a:gd name="connsiteX10" fmla="*/ 233363 w 338138"/>
              <a:gd name="connsiteY10" fmla="*/ 114300 h 195262"/>
              <a:gd name="connsiteX11" fmla="*/ 276225 w 338138"/>
              <a:gd name="connsiteY11" fmla="*/ 138112 h 195262"/>
              <a:gd name="connsiteX12" fmla="*/ 304800 w 338138"/>
              <a:gd name="connsiteY12" fmla="*/ 157162 h 195262"/>
              <a:gd name="connsiteX13" fmla="*/ 328613 w 338138"/>
              <a:gd name="connsiteY13" fmla="*/ 176212 h 195262"/>
              <a:gd name="connsiteX14" fmla="*/ 338138 w 338138"/>
              <a:gd name="connsiteY14" fmla="*/ 195262 h 195262"/>
              <a:gd name="connsiteX0" fmla="*/ 0 w 338138"/>
              <a:gd name="connsiteY0" fmla="*/ 0 h 195262"/>
              <a:gd name="connsiteX1" fmla="*/ 52388 w 338138"/>
              <a:gd name="connsiteY1" fmla="*/ 14287 h 195262"/>
              <a:gd name="connsiteX2" fmla="*/ 66675 w 338138"/>
              <a:gd name="connsiteY2" fmla="*/ 19050 h 195262"/>
              <a:gd name="connsiteX3" fmla="*/ 95250 w 338138"/>
              <a:gd name="connsiteY3" fmla="*/ 38100 h 195262"/>
              <a:gd name="connsiteX4" fmla="*/ 123825 w 338138"/>
              <a:gd name="connsiteY4" fmla="*/ 47625 h 195262"/>
              <a:gd name="connsiteX5" fmla="*/ 133350 w 338138"/>
              <a:gd name="connsiteY5" fmla="*/ 61912 h 195262"/>
              <a:gd name="connsiteX6" fmla="*/ 147638 w 338138"/>
              <a:gd name="connsiteY6" fmla="*/ 66675 h 195262"/>
              <a:gd name="connsiteX7" fmla="*/ 176213 w 338138"/>
              <a:gd name="connsiteY7" fmla="*/ 80962 h 195262"/>
              <a:gd name="connsiteX8" fmla="*/ 190500 w 338138"/>
              <a:gd name="connsiteY8" fmla="*/ 90487 h 195262"/>
              <a:gd name="connsiteX9" fmla="*/ 204788 w 338138"/>
              <a:gd name="connsiteY9" fmla="*/ 104775 h 195262"/>
              <a:gd name="connsiteX10" fmla="*/ 233363 w 338138"/>
              <a:gd name="connsiteY10" fmla="*/ 114300 h 195262"/>
              <a:gd name="connsiteX11" fmla="*/ 261937 w 338138"/>
              <a:gd name="connsiteY11" fmla="*/ 147637 h 195262"/>
              <a:gd name="connsiteX12" fmla="*/ 304800 w 338138"/>
              <a:gd name="connsiteY12" fmla="*/ 157162 h 195262"/>
              <a:gd name="connsiteX13" fmla="*/ 328613 w 338138"/>
              <a:gd name="connsiteY13" fmla="*/ 176212 h 195262"/>
              <a:gd name="connsiteX14" fmla="*/ 338138 w 338138"/>
              <a:gd name="connsiteY14" fmla="*/ 195262 h 195262"/>
              <a:gd name="connsiteX0" fmla="*/ 0 w 338138"/>
              <a:gd name="connsiteY0" fmla="*/ 0 h 195262"/>
              <a:gd name="connsiteX1" fmla="*/ 52388 w 338138"/>
              <a:gd name="connsiteY1" fmla="*/ 14287 h 195262"/>
              <a:gd name="connsiteX2" fmla="*/ 66675 w 338138"/>
              <a:gd name="connsiteY2" fmla="*/ 19050 h 195262"/>
              <a:gd name="connsiteX3" fmla="*/ 95250 w 338138"/>
              <a:gd name="connsiteY3" fmla="*/ 38100 h 195262"/>
              <a:gd name="connsiteX4" fmla="*/ 123825 w 338138"/>
              <a:gd name="connsiteY4" fmla="*/ 47625 h 195262"/>
              <a:gd name="connsiteX5" fmla="*/ 133350 w 338138"/>
              <a:gd name="connsiteY5" fmla="*/ 61912 h 195262"/>
              <a:gd name="connsiteX6" fmla="*/ 147638 w 338138"/>
              <a:gd name="connsiteY6" fmla="*/ 66675 h 195262"/>
              <a:gd name="connsiteX7" fmla="*/ 176213 w 338138"/>
              <a:gd name="connsiteY7" fmla="*/ 80962 h 195262"/>
              <a:gd name="connsiteX8" fmla="*/ 190500 w 338138"/>
              <a:gd name="connsiteY8" fmla="*/ 90487 h 195262"/>
              <a:gd name="connsiteX9" fmla="*/ 204788 w 338138"/>
              <a:gd name="connsiteY9" fmla="*/ 104775 h 195262"/>
              <a:gd name="connsiteX10" fmla="*/ 233363 w 338138"/>
              <a:gd name="connsiteY10" fmla="*/ 114300 h 195262"/>
              <a:gd name="connsiteX11" fmla="*/ 261937 w 338138"/>
              <a:gd name="connsiteY11" fmla="*/ 147637 h 195262"/>
              <a:gd name="connsiteX12" fmla="*/ 333375 w 338138"/>
              <a:gd name="connsiteY12" fmla="*/ 180974 h 195262"/>
              <a:gd name="connsiteX13" fmla="*/ 328613 w 338138"/>
              <a:gd name="connsiteY13" fmla="*/ 176212 h 195262"/>
              <a:gd name="connsiteX14" fmla="*/ 338138 w 338138"/>
              <a:gd name="connsiteY14" fmla="*/ 195262 h 195262"/>
              <a:gd name="connsiteX0" fmla="*/ 0 w 340269"/>
              <a:gd name="connsiteY0" fmla="*/ 0 h 195262"/>
              <a:gd name="connsiteX1" fmla="*/ 52388 w 340269"/>
              <a:gd name="connsiteY1" fmla="*/ 14287 h 195262"/>
              <a:gd name="connsiteX2" fmla="*/ 66675 w 340269"/>
              <a:gd name="connsiteY2" fmla="*/ 19050 h 195262"/>
              <a:gd name="connsiteX3" fmla="*/ 95250 w 340269"/>
              <a:gd name="connsiteY3" fmla="*/ 38100 h 195262"/>
              <a:gd name="connsiteX4" fmla="*/ 123825 w 340269"/>
              <a:gd name="connsiteY4" fmla="*/ 47625 h 195262"/>
              <a:gd name="connsiteX5" fmla="*/ 133350 w 340269"/>
              <a:gd name="connsiteY5" fmla="*/ 61912 h 195262"/>
              <a:gd name="connsiteX6" fmla="*/ 147638 w 340269"/>
              <a:gd name="connsiteY6" fmla="*/ 66675 h 195262"/>
              <a:gd name="connsiteX7" fmla="*/ 176213 w 340269"/>
              <a:gd name="connsiteY7" fmla="*/ 80962 h 195262"/>
              <a:gd name="connsiteX8" fmla="*/ 190500 w 340269"/>
              <a:gd name="connsiteY8" fmla="*/ 90487 h 195262"/>
              <a:gd name="connsiteX9" fmla="*/ 204788 w 340269"/>
              <a:gd name="connsiteY9" fmla="*/ 104775 h 195262"/>
              <a:gd name="connsiteX10" fmla="*/ 233363 w 340269"/>
              <a:gd name="connsiteY10" fmla="*/ 114300 h 195262"/>
              <a:gd name="connsiteX11" fmla="*/ 261937 w 340269"/>
              <a:gd name="connsiteY11" fmla="*/ 147637 h 195262"/>
              <a:gd name="connsiteX12" fmla="*/ 333375 w 340269"/>
              <a:gd name="connsiteY12" fmla="*/ 180974 h 195262"/>
              <a:gd name="connsiteX13" fmla="*/ 338138 w 340269"/>
              <a:gd name="connsiteY13" fmla="*/ 195262 h 195262"/>
              <a:gd name="connsiteX0" fmla="*/ 0 w 338138"/>
              <a:gd name="connsiteY0" fmla="*/ 0 h 195262"/>
              <a:gd name="connsiteX1" fmla="*/ 52388 w 338138"/>
              <a:gd name="connsiteY1" fmla="*/ 14287 h 195262"/>
              <a:gd name="connsiteX2" fmla="*/ 66675 w 338138"/>
              <a:gd name="connsiteY2" fmla="*/ 19050 h 195262"/>
              <a:gd name="connsiteX3" fmla="*/ 95250 w 338138"/>
              <a:gd name="connsiteY3" fmla="*/ 38100 h 195262"/>
              <a:gd name="connsiteX4" fmla="*/ 123825 w 338138"/>
              <a:gd name="connsiteY4" fmla="*/ 47625 h 195262"/>
              <a:gd name="connsiteX5" fmla="*/ 133350 w 338138"/>
              <a:gd name="connsiteY5" fmla="*/ 61912 h 195262"/>
              <a:gd name="connsiteX6" fmla="*/ 147638 w 338138"/>
              <a:gd name="connsiteY6" fmla="*/ 66675 h 195262"/>
              <a:gd name="connsiteX7" fmla="*/ 176213 w 338138"/>
              <a:gd name="connsiteY7" fmla="*/ 80962 h 195262"/>
              <a:gd name="connsiteX8" fmla="*/ 190500 w 338138"/>
              <a:gd name="connsiteY8" fmla="*/ 90487 h 195262"/>
              <a:gd name="connsiteX9" fmla="*/ 204788 w 338138"/>
              <a:gd name="connsiteY9" fmla="*/ 104775 h 195262"/>
              <a:gd name="connsiteX10" fmla="*/ 233363 w 338138"/>
              <a:gd name="connsiteY10" fmla="*/ 114300 h 195262"/>
              <a:gd name="connsiteX11" fmla="*/ 261937 w 338138"/>
              <a:gd name="connsiteY11" fmla="*/ 147637 h 195262"/>
              <a:gd name="connsiteX12" fmla="*/ 338138 w 338138"/>
              <a:gd name="connsiteY12" fmla="*/ 195262 h 195262"/>
              <a:gd name="connsiteX0" fmla="*/ 0 w 338138"/>
              <a:gd name="connsiteY0" fmla="*/ 0 h 195262"/>
              <a:gd name="connsiteX1" fmla="*/ 52388 w 338138"/>
              <a:gd name="connsiteY1" fmla="*/ 14287 h 195262"/>
              <a:gd name="connsiteX2" fmla="*/ 66675 w 338138"/>
              <a:gd name="connsiteY2" fmla="*/ 19050 h 195262"/>
              <a:gd name="connsiteX3" fmla="*/ 95250 w 338138"/>
              <a:gd name="connsiteY3" fmla="*/ 38100 h 195262"/>
              <a:gd name="connsiteX4" fmla="*/ 123825 w 338138"/>
              <a:gd name="connsiteY4" fmla="*/ 47625 h 195262"/>
              <a:gd name="connsiteX5" fmla="*/ 133350 w 338138"/>
              <a:gd name="connsiteY5" fmla="*/ 61912 h 195262"/>
              <a:gd name="connsiteX6" fmla="*/ 147638 w 338138"/>
              <a:gd name="connsiteY6" fmla="*/ 66675 h 195262"/>
              <a:gd name="connsiteX7" fmla="*/ 176213 w 338138"/>
              <a:gd name="connsiteY7" fmla="*/ 80962 h 195262"/>
              <a:gd name="connsiteX8" fmla="*/ 190500 w 338138"/>
              <a:gd name="connsiteY8" fmla="*/ 90487 h 195262"/>
              <a:gd name="connsiteX9" fmla="*/ 204788 w 338138"/>
              <a:gd name="connsiteY9" fmla="*/ 104775 h 195262"/>
              <a:gd name="connsiteX10" fmla="*/ 233363 w 338138"/>
              <a:gd name="connsiteY10" fmla="*/ 114300 h 195262"/>
              <a:gd name="connsiteX11" fmla="*/ 285750 w 338138"/>
              <a:gd name="connsiteY11" fmla="*/ 152400 h 195262"/>
              <a:gd name="connsiteX12" fmla="*/ 338138 w 338138"/>
              <a:gd name="connsiteY12" fmla="*/ 195262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138" h="195262">
                <a:moveTo>
                  <a:pt x="0" y="0"/>
                </a:moveTo>
                <a:cubicBezTo>
                  <a:pt x="33655" y="6730"/>
                  <a:pt x="16138" y="2203"/>
                  <a:pt x="52388" y="14287"/>
                </a:cubicBezTo>
                <a:cubicBezTo>
                  <a:pt x="57150" y="15875"/>
                  <a:pt x="62498" y="16265"/>
                  <a:pt x="66675" y="19050"/>
                </a:cubicBezTo>
                <a:cubicBezTo>
                  <a:pt x="76200" y="25400"/>
                  <a:pt x="84390" y="34480"/>
                  <a:pt x="95250" y="38100"/>
                </a:cubicBezTo>
                <a:lnTo>
                  <a:pt x="123825" y="47625"/>
                </a:lnTo>
                <a:cubicBezTo>
                  <a:pt x="127000" y="52387"/>
                  <a:pt x="128881" y="58336"/>
                  <a:pt x="133350" y="61912"/>
                </a:cubicBezTo>
                <a:cubicBezTo>
                  <a:pt x="137270" y="65048"/>
                  <a:pt x="143148" y="64430"/>
                  <a:pt x="147638" y="66675"/>
                </a:cubicBezTo>
                <a:cubicBezTo>
                  <a:pt x="184560" y="85136"/>
                  <a:pt x="140306" y="68995"/>
                  <a:pt x="176213" y="80962"/>
                </a:cubicBezTo>
                <a:cubicBezTo>
                  <a:pt x="180975" y="84137"/>
                  <a:pt x="186103" y="86823"/>
                  <a:pt x="190500" y="90487"/>
                </a:cubicBezTo>
                <a:cubicBezTo>
                  <a:pt x="195674" y="94799"/>
                  <a:pt x="198900" y="101504"/>
                  <a:pt x="204788" y="104775"/>
                </a:cubicBezTo>
                <a:cubicBezTo>
                  <a:pt x="213565" y="109651"/>
                  <a:pt x="219869" y="106363"/>
                  <a:pt x="233363" y="114300"/>
                </a:cubicBezTo>
                <a:cubicBezTo>
                  <a:pt x="246857" y="122237"/>
                  <a:pt x="260603" y="144018"/>
                  <a:pt x="285750" y="152400"/>
                </a:cubicBezTo>
                <a:cubicBezTo>
                  <a:pt x="303213" y="165894"/>
                  <a:pt x="322263" y="185340"/>
                  <a:pt x="338138" y="19526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TextBox 2062"/>
          <p:cNvSpPr txBox="1"/>
          <p:nvPr/>
        </p:nvSpPr>
        <p:spPr>
          <a:xfrm>
            <a:off x="3088824" y="3502152"/>
            <a:ext cx="585097" cy="369332"/>
          </a:xfrm>
          <a:prstGeom prst="rect">
            <a:avLst/>
          </a:prstGeom>
          <a:noFill/>
        </p:spPr>
        <p:txBody>
          <a:bodyPr wrap="none" lIns="0" tIns="0" rIns="0" bIns="0" rtlCol="0">
            <a:spAutoFit/>
          </a:bodyPr>
          <a:lstStyle/>
          <a:p>
            <a:pPr algn="ctr"/>
            <a:r>
              <a:rPr lang="en-US" sz="800" dirty="0"/>
              <a:t>CEW</a:t>
            </a:r>
          </a:p>
          <a:p>
            <a:pPr algn="ctr"/>
            <a:r>
              <a:rPr lang="en-US" sz="800" dirty="0"/>
              <a:t>RNAV/ILS17</a:t>
            </a:r>
          </a:p>
          <a:p>
            <a:pPr algn="ctr"/>
            <a:r>
              <a:rPr lang="en-US" sz="800" dirty="0"/>
              <a:t>FAC</a:t>
            </a:r>
          </a:p>
        </p:txBody>
      </p:sp>
      <p:sp>
        <p:nvSpPr>
          <p:cNvPr id="131" name="TextBox 130"/>
          <p:cNvSpPr txBox="1"/>
          <p:nvPr/>
        </p:nvSpPr>
        <p:spPr>
          <a:xfrm>
            <a:off x="3894683" y="3851064"/>
            <a:ext cx="492122" cy="246221"/>
          </a:xfrm>
          <a:prstGeom prst="rect">
            <a:avLst/>
          </a:prstGeom>
          <a:noFill/>
        </p:spPr>
        <p:txBody>
          <a:bodyPr wrap="none" lIns="0" tIns="0" rIns="0" bIns="0" rtlCol="0">
            <a:spAutoFit/>
          </a:bodyPr>
          <a:lstStyle/>
          <a:p>
            <a:pPr algn="ctr"/>
            <a:r>
              <a:rPr lang="en-US" sz="800" dirty="0"/>
              <a:t>BURRITO</a:t>
            </a:r>
          </a:p>
          <a:p>
            <a:pPr algn="ctr"/>
            <a:r>
              <a:rPr lang="en-US" sz="800" dirty="0"/>
              <a:t> ONE DEP</a:t>
            </a:r>
          </a:p>
        </p:txBody>
      </p:sp>
      <p:sp>
        <p:nvSpPr>
          <p:cNvPr id="132" name="TextBox 131"/>
          <p:cNvSpPr txBox="1"/>
          <p:nvPr/>
        </p:nvSpPr>
        <p:spPr>
          <a:xfrm>
            <a:off x="2379569" y="4781247"/>
            <a:ext cx="750205" cy="107722"/>
          </a:xfrm>
          <a:prstGeom prst="rect">
            <a:avLst/>
          </a:prstGeom>
          <a:noFill/>
        </p:spPr>
        <p:txBody>
          <a:bodyPr wrap="none" lIns="0" tIns="0" rIns="0" bIns="0" rtlCol="0">
            <a:spAutoFit/>
          </a:bodyPr>
          <a:lstStyle/>
          <a:p>
            <a:pPr algn="ctr"/>
            <a:r>
              <a:rPr lang="en-US" sz="700" dirty="0"/>
              <a:t>CRESTVIEW VOR</a:t>
            </a:r>
          </a:p>
        </p:txBody>
      </p:sp>
      <p:sp>
        <p:nvSpPr>
          <p:cNvPr id="36" name="Freeform 35"/>
          <p:cNvSpPr/>
          <p:nvPr/>
        </p:nvSpPr>
        <p:spPr>
          <a:xfrm>
            <a:off x="3895724" y="5100640"/>
            <a:ext cx="42862" cy="90487"/>
          </a:xfrm>
          <a:custGeom>
            <a:avLst/>
            <a:gdLst>
              <a:gd name="connsiteX0" fmla="*/ 42862 w 42862"/>
              <a:gd name="connsiteY0" fmla="*/ 0 h 90487"/>
              <a:gd name="connsiteX1" fmla="*/ 33337 w 42862"/>
              <a:gd name="connsiteY1" fmla="*/ 23812 h 90487"/>
              <a:gd name="connsiteX2" fmla="*/ 23812 w 42862"/>
              <a:gd name="connsiteY2" fmla="*/ 52387 h 90487"/>
              <a:gd name="connsiteX3" fmla="*/ 14287 w 42862"/>
              <a:gd name="connsiteY3" fmla="*/ 66675 h 90487"/>
              <a:gd name="connsiteX4" fmla="*/ 0 w 42862"/>
              <a:gd name="connsiteY4" fmla="*/ 90487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90487">
                <a:moveTo>
                  <a:pt x="42862" y="0"/>
                </a:moveTo>
                <a:cubicBezTo>
                  <a:pt x="39687" y="7937"/>
                  <a:pt x="36259" y="15778"/>
                  <a:pt x="33337" y="23812"/>
                </a:cubicBezTo>
                <a:cubicBezTo>
                  <a:pt x="29906" y="33248"/>
                  <a:pt x="29381" y="44033"/>
                  <a:pt x="23812" y="52387"/>
                </a:cubicBezTo>
                <a:lnTo>
                  <a:pt x="14287" y="66675"/>
                </a:lnTo>
                <a:cubicBezTo>
                  <a:pt x="8105" y="85222"/>
                  <a:pt x="13075" y="77412"/>
                  <a:pt x="0" y="9048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3539976" y="5107466"/>
            <a:ext cx="530594" cy="107722"/>
          </a:xfrm>
          <a:prstGeom prst="rect">
            <a:avLst/>
          </a:prstGeom>
          <a:noFill/>
        </p:spPr>
        <p:txBody>
          <a:bodyPr wrap="none" lIns="0" tIns="0" rIns="0" bIns="0" rtlCol="0">
            <a:spAutoFit/>
          </a:bodyPr>
          <a:lstStyle/>
          <a:p>
            <a:pPr algn="ctr"/>
            <a:r>
              <a:rPr lang="en-US" sz="700" dirty="0"/>
              <a:t>CRESTVIEW</a:t>
            </a:r>
          </a:p>
        </p:txBody>
      </p:sp>
      <p:sp>
        <p:nvSpPr>
          <p:cNvPr id="122" name="TextBox 121"/>
          <p:cNvSpPr txBox="1"/>
          <p:nvPr/>
        </p:nvSpPr>
        <p:spPr>
          <a:xfrm>
            <a:off x="2176812" y="6501987"/>
            <a:ext cx="292068" cy="215444"/>
          </a:xfrm>
          <a:prstGeom prst="rect">
            <a:avLst/>
          </a:prstGeom>
          <a:noFill/>
        </p:spPr>
        <p:txBody>
          <a:bodyPr wrap="none" rtlCol="0">
            <a:spAutoFit/>
          </a:bodyPr>
          <a:lstStyle/>
          <a:p>
            <a:r>
              <a:rPr lang="en-US" sz="800" dirty="0">
                <a:latin typeface="Bookman Old Style" panose="02050604050505020204" pitchFamily="18" charset="0"/>
              </a:rPr>
              <a:t>IV</a:t>
            </a:r>
          </a:p>
        </p:txBody>
      </p:sp>
      <p:sp>
        <p:nvSpPr>
          <p:cNvPr id="3" name="TextBox 2"/>
          <p:cNvSpPr txBox="1"/>
          <p:nvPr/>
        </p:nvSpPr>
        <p:spPr>
          <a:xfrm>
            <a:off x="1568781" y="4315747"/>
            <a:ext cx="758541" cy="215444"/>
          </a:xfrm>
          <a:prstGeom prst="rect">
            <a:avLst/>
          </a:prstGeom>
          <a:noFill/>
        </p:spPr>
        <p:txBody>
          <a:bodyPr wrap="none" rtlCol="0">
            <a:spAutoFit/>
          </a:bodyPr>
          <a:lstStyle/>
          <a:p>
            <a:r>
              <a:rPr lang="en-US" sz="800" dirty="0"/>
              <a:t>BEAR LAKE</a:t>
            </a:r>
          </a:p>
        </p:txBody>
      </p:sp>
      <p:sp>
        <p:nvSpPr>
          <p:cNvPr id="166" name="TextBox 165"/>
          <p:cNvSpPr txBox="1"/>
          <p:nvPr/>
        </p:nvSpPr>
        <p:spPr>
          <a:xfrm>
            <a:off x="1617038" y="5270735"/>
            <a:ext cx="522900" cy="215444"/>
          </a:xfrm>
          <a:prstGeom prst="rect">
            <a:avLst/>
          </a:prstGeom>
          <a:noFill/>
        </p:spPr>
        <p:txBody>
          <a:bodyPr wrap="none" rtlCol="0">
            <a:spAutoFit/>
          </a:bodyPr>
          <a:lstStyle/>
          <a:p>
            <a:r>
              <a:rPr lang="en-US" sz="800" dirty="0"/>
              <a:t>BAWDI</a:t>
            </a:r>
          </a:p>
        </p:txBody>
      </p:sp>
      <p:sp>
        <p:nvSpPr>
          <p:cNvPr id="5" name="Rectangle 4">
            <a:extLst>
              <a:ext uri="{FF2B5EF4-FFF2-40B4-BE49-F238E27FC236}">
                <a16:creationId xmlns:a16="http://schemas.microsoft.com/office/drawing/2014/main" id="{9E39F3FF-7205-4E98-A7C3-72F5071B4BE3}"/>
              </a:ext>
            </a:extLst>
          </p:cNvPr>
          <p:cNvSpPr/>
          <p:nvPr/>
        </p:nvSpPr>
        <p:spPr>
          <a:xfrm>
            <a:off x="4726069" y="6589663"/>
            <a:ext cx="3341605" cy="85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C5EE77C-A023-4D34-B3EE-0CFFDE08B400}"/>
              </a:ext>
            </a:extLst>
          </p:cNvPr>
          <p:cNvSpPr txBox="1"/>
          <p:nvPr/>
        </p:nvSpPr>
        <p:spPr>
          <a:xfrm>
            <a:off x="6614616" y="6504259"/>
            <a:ext cx="312906" cy="215444"/>
          </a:xfrm>
          <a:prstGeom prst="rect">
            <a:avLst/>
          </a:prstGeom>
          <a:noFill/>
        </p:spPr>
        <p:txBody>
          <a:bodyPr wrap="none" rtlCol="0">
            <a:spAutoFit/>
          </a:bodyPr>
          <a:lstStyle/>
          <a:p>
            <a:r>
              <a:rPr lang="en-US" sz="800" dirty="0">
                <a:latin typeface="Bookman Old Style" panose="02050604050505020204" pitchFamily="18" charset="0"/>
              </a:rPr>
              <a:t>13</a:t>
            </a:r>
          </a:p>
        </p:txBody>
      </p:sp>
      <p:sp>
        <p:nvSpPr>
          <p:cNvPr id="4" name="Rectangle 3">
            <a:extLst>
              <a:ext uri="{FF2B5EF4-FFF2-40B4-BE49-F238E27FC236}">
                <a16:creationId xmlns:a16="http://schemas.microsoft.com/office/drawing/2014/main" id="{EF9BEB9E-59CA-41A9-A86A-14591C89F595}"/>
              </a:ext>
            </a:extLst>
          </p:cNvPr>
          <p:cNvSpPr/>
          <p:nvPr/>
        </p:nvSpPr>
        <p:spPr>
          <a:xfrm>
            <a:off x="6614616" y="6374219"/>
            <a:ext cx="280317" cy="123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6203" y="6551464"/>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26492" y="6533881"/>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grpSp>
        <p:nvGrpSpPr>
          <p:cNvPr id="47" name="Group 46"/>
          <p:cNvGrpSpPr/>
          <p:nvPr/>
        </p:nvGrpSpPr>
        <p:grpSpPr>
          <a:xfrm>
            <a:off x="3783602" y="91868"/>
            <a:ext cx="5262242" cy="6622999"/>
            <a:chOff x="5303855" y="75949"/>
            <a:chExt cx="5262242" cy="6622999"/>
          </a:xfrm>
        </p:grpSpPr>
        <p:grpSp>
          <p:nvGrpSpPr>
            <p:cNvPr id="48" name="Group 47">
              <a:extLst>
                <a:ext uri="{FF2B5EF4-FFF2-40B4-BE49-F238E27FC236}">
                  <a16:creationId xmlns:a16="http://schemas.microsoft.com/office/drawing/2014/main" id="{741882D8-982A-4811-8322-CD6E478DEA9E}"/>
                </a:ext>
              </a:extLst>
            </p:cNvPr>
            <p:cNvGrpSpPr/>
            <p:nvPr/>
          </p:nvGrpSpPr>
          <p:grpSpPr>
            <a:xfrm>
              <a:off x="5303855" y="75949"/>
              <a:ext cx="5262242" cy="6622999"/>
              <a:chOff x="-448252" y="222945"/>
              <a:chExt cx="5269807" cy="6563129"/>
            </a:xfrm>
          </p:grpSpPr>
          <p:grpSp>
            <p:nvGrpSpPr>
              <p:cNvPr id="50" name="Group 49">
                <a:extLst>
                  <a:ext uri="{FF2B5EF4-FFF2-40B4-BE49-F238E27FC236}">
                    <a16:creationId xmlns:a16="http://schemas.microsoft.com/office/drawing/2014/main" id="{857E11BD-3305-4F54-A4A6-69373478FB5E}"/>
                  </a:ext>
                </a:extLst>
              </p:cNvPr>
              <p:cNvGrpSpPr/>
              <p:nvPr/>
            </p:nvGrpSpPr>
            <p:grpSpPr>
              <a:xfrm>
                <a:off x="331618" y="222945"/>
                <a:ext cx="4489937" cy="6563129"/>
                <a:chOff x="5254138" y="188020"/>
                <a:chExt cx="4489937" cy="6563129"/>
              </a:xfrm>
            </p:grpSpPr>
            <p:pic>
              <p:nvPicPr>
                <p:cNvPr id="173" name="Picture 172">
                  <a:extLst>
                    <a:ext uri="{FF2B5EF4-FFF2-40B4-BE49-F238E27FC236}">
                      <a16:creationId xmlns:a16="http://schemas.microsoft.com/office/drawing/2014/main" id="{784DF041-4AFF-44CD-A74F-BD80DB6E8CC7}"/>
                    </a:ext>
                  </a:extLst>
                </p:cNvPr>
                <p:cNvPicPr>
                  <a:picLocks noChangeAspect="1"/>
                </p:cNvPicPr>
                <p:nvPr/>
              </p:nvPicPr>
              <p:blipFill rotWithShape="1">
                <a:blip r:embed="rId6" cstate="print"/>
                <a:srcRect l="73000" t="16914" r="11208" b="14691"/>
                <a:stretch/>
              </p:blipFill>
              <p:spPr>
                <a:xfrm>
                  <a:off x="5254138" y="188020"/>
                  <a:ext cx="4489937" cy="6563129"/>
                </a:xfrm>
                <a:prstGeom prst="rect">
                  <a:avLst/>
                </a:prstGeom>
              </p:spPr>
            </p:pic>
            <p:sp>
              <p:nvSpPr>
                <p:cNvPr id="174" name="TextBox 173">
                  <a:extLst>
                    <a:ext uri="{FF2B5EF4-FFF2-40B4-BE49-F238E27FC236}">
                      <a16:creationId xmlns:a16="http://schemas.microsoft.com/office/drawing/2014/main" id="{3C264C49-0E68-4BDC-BA67-9785CAF7FA66}"/>
                    </a:ext>
                  </a:extLst>
                </p:cNvPr>
                <p:cNvSpPr txBox="1"/>
                <p:nvPr/>
              </p:nvSpPr>
              <p:spPr>
                <a:xfrm>
                  <a:off x="5939938" y="571500"/>
                  <a:ext cx="375138" cy="138499"/>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cs typeface="+mn-cs"/>
                    </a:rPr>
                    <a:t>076°</a:t>
                  </a:r>
                </a:p>
              </p:txBody>
            </p:sp>
            <p:sp>
              <p:nvSpPr>
                <p:cNvPr id="175" name="TextBox 174">
                  <a:extLst>
                    <a:ext uri="{FF2B5EF4-FFF2-40B4-BE49-F238E27FC236}">
                      <a16:creationId xmlns:a16="http://schemas.microsoft.com/office/drawing/2014/main" id="{801D7EA2-CA5E-4F67-933D-33BF8BF9968B}"/>
                    </a:ext>
                  </a:extLst>
                </p:cNvPr>
                <p:cNvSpPr txBox="1"/>
                <p:nvPr/>
              </p:nvSpPr>
              <p:spPr>
                <a:xfrm>
                  <a:off x="5641730" y="776549"/>
                  <a:ext cx="2273199" cy="64048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Caution: BI traffic operating at SAWMILL at 1000’ and above. Aircraft transiting TRIGR to SAWMILL over MAVRK at 2000’. Traffic on the TACAN RWY 24 approach to NBJ are 2000’ crossing TACAN X traffic 040/5 to MAVRK.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NOTE: PENSI: NSE 289/14</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prstClr val="black"/>
                    </a:solidFill>
                    <a:effectLst/>
                    <a:uLnTx/>
                    <a:uFillTx/>
                    <a:latin typeface="Calibri"/>
                    <a:cs typeface="+mn-cs"/>
                  </a:endParaRPr>
                </a:p>
              </p:txBody>
            </p:sp>
            <p:sp>
              <p:nvSpPr>
                <p:cNvPr id="176" name="TextBox 175">
                  <a:extLst>
                    <a:ext uri="{FF2B5EF4-FFF2-40B4-BE49-F238E27FC236}">
                      <a16:creationId xmlns:a16="http://schemas.microsoft.com/office/drawing/2014/main" id="{224E75FB-DF12-4E17-9C70-73736B83AFC4}"/>
                    </a:ext>
                  </a:extLst>
                </p:cNvPr>
                <p:cNvSpPr txBox="1"/>
                <p:nvPr/>
              </p:nvSpPr>
              <p:spPr>
                <a:xfrm>
                  <a:off x="7910949" y="772403"/>
                  <a:ext cx="1633102" cy="64048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MISSED APPROACH: Climbing right turn to 107◦ and 1000', proceed direct to PT Pistol (NSE 291/10) and hold west utilizing right hand turns.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prstClr val="black"/>
                    </a:solidFill>
                    <a:effectLst/>
                    <a:uLnTx/>
                    <a:uFillTx/>
                    <a:latin typeface="Calibri"/>
                    <a:cs typeface="+mn-cs"/>
                  </a:endParaRPr>
                </a:p>
              </p:txBody>
            </p:sp>
            <p:pic>
              <p:nvPicPr>
                <p:cNvPr id="177" name="Picture 176">
                  <a:extLst>
                    <a:ext uri="{FF2B5EF4-FFF2-40B4-BE49-F238E27FC236}">
                      <a16:creationId xmlns:a16="http://schemas.microsoft.com/office/drawing/2014/main" id="{0815EE35-1363-413F-82D0-CEED51387AA0}"/>
                    </a:ext>
                  </a:extLst>
                </p:cNvPr>
                <p:cNvPicPr>
                  <a:picLocks noChangeAspect="1"/>
                </p:cNvPicPr>
                <p:nvPr/>
              </p:nvPicPr>
              <p:blipFill rotWithShape="1">
                <a:blip r:embed="rId6" cstate="print"/>
                <a:srcRect l="73516" t="29646" r="11811" b="66581"/>
                <a:stretch/>
              </p:blipFill>
              <p:spPr>
                <a:xfrm>
                  <a:off x="5409306" y="1405316"/>
                  <a:ext cx="3296544" cy="361950"/>
                </a:xfrm>
                <a:prstGeom prst="rect">
                  <a:avLst/>
                </a:prstGeom>
              </p:spPr>
            </p:pic>
            <p:sp>
              <p:nvSpPr>
                <p:cNvPr id="178" name="TextBox 177">
                  <a:extLst>
                    <a:ext uri="{FF2B5EF4-FFF2-40B4-BE49-F238E27FC236}">
                      <a16:creationId xmlns:a16="http://schemas.microsoft.com/office/drawing/2014/main" id="{5969B3F2-261E-490B-A7EE-BFFB597F9CEA}"/>
                    </a:ext>
                  </a:extLst>
                </p:cNvPr>
                <p:cNvSpPr txBox="1"/>
                <p:nvPr/>
              </p:nvSpPr>
              <p:spPr>
                <a:xfrm>
                  <a:off x="8705850" y="1441930"/>
                  <a:ext cx="828675" cy="276999"/>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Light"/>
                      <a:cs typeface="+mn-cs"/>
                    </a:rPr>
                    <a:t>SITE 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Light"/>
                      <a:cs typeface="+mn-cs"/>
                    </a:rPr>
                    <a:t>327.4 / CH 13</a:t>
                  </a:r>
                </a:p>
              </p:txBody>
            </p:sp>
            <p:sp>
              <p:nvSpPr>
                <p:cNvPr id="179" name="Rectangle 178">
                  <a:extLst>
                    <a:ext uri="{FF2B5EF4-FFF2-40B4-BE49-F238E27FC236}">
                      <a16:creationId xmlns:a16="http://schemas.microsoft.com/office/drawing/2014/main" id="{B5298A46-F08B-4325-AC38-FC1124380385}"/>
                    </a:ext>
                  </a:extLst>
                </p:cNvPr>
                <p:cNvSpPr/>
                <p:nvPr/>
              </p:nvSpPr>
              <p:spPr>
                <a:xfrm>
                  <a:off x="5447406" y="1757741"/>
                  <a:ext cx="3039369" cy="311905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0" name="Rectangle 179">
                  <a:extLst>
                    <a:ext uri="{FF2B5EF4-FFF2-40B4-BE49-F238E27FC236}">
                      <a16:creationId xmlns:a16="http://schemas.microsoft.com/office/drawing/2014/main" id="{B7C7CAEA-C6EF-462E-9CB0-A9A05B8E5D64}"/>
                    </a:ext>
                  </a:extLst>
                </p:cNvPr>
                <p:cNvSpPr/>
                <p:nvPr/>
              </p:nvSpPr>
              <p:spPr>
                <a:xfrm>
                  <a:off x="8143875" y="1970824"/>
                  <a:ext cx="857250" cy="159152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8875EF27-4F52-4798-A9E9-CC83149CE4DF}"/>
                  </a:ext>
                </a:extLst>
              </p:cNvPr>
              <p:cNvGrpSpPr/>
              <p:nvPr/>
            </p:nvGrpSpPr>
            <p:grpSpPr>
              <a:xfrm>
                <a:off x="-448252" y="2105574"/>
                <a:ext cx="4393230" cy="2971800"/>
                <a:chOff x="1171575" y="1757741"/>
                <a:chExt cx="4393230" cy="2971800"/>
              </a:xfrm>
            </p:grpSpPr>
            <p:cxnSp>
              <p:nvCxnSpPr>
                <p:cNvPr id="165" name="Straight Arrow Connector 164">
                  <a:extLst>
                    <a:ext uri="{FF2B5EF4-FFF2-40B4-BE49-F238E27FC236}">
                      <a16:creationId xmlns:a16="http://schemas.microsoft.com/office/drawing/2014/main" id="{96C96F15-71BD-4588-B7CD-A951C2954E76}"/>
                    </a:ext>
                  </a:extLst>
                </p:cNvPr>
                <p:cNvCxnSpPr>
                  <a:cxnSpLocks/>
                  <a:stCxn id="61" idx="0"/>
                  <a:endCxn id="167" idx="0"/>
                </p:cNvCxnSpPr>
                <p:nvPr/>
              </p:nvCxnSpPr>
              <p:spPr>
                <a:xfrm flipV="1">
                  <a:off x="2498725" y="1859635"/>
                  <a:ext cx="725497" cy="1528642"/>
                </a:xfrm>
                <a:prstGeom prst="straightConnector1">
                  <a:avLst/>
                </a:prstGeom>
                <a:noFill/>
                <a:ln w="19050" cap="flat" cmpd="sng" algn="ctr">
                  <a:solidFill>
                    <a:sysClr val="windowText" lastClr="000000"/>
                  </a:solidFill>
                  <a:prstDash val="solid"/>
                  <a:miter lim="800000"/>
                  <a:tailEnd type="triangle"/>
                </a:ln>
                <a:effectLst/>
              </p:spPr>
            </p:cxnSp>
            <p:sp>
              <p:nvSpPr>
                <p:cNvPr id="167" name="Arc 166">
                  <a:extLst>
                    <a:ext uri="{FF2B5EF4-FFF2-40B4-BE49-F238E27FC236}">
                      <a16:creationId xmlns:a16="http://schemas.microsoft.com/office/drawing/2014/main" id="{DCAC18A5-2ED5-4E8E-B1B9-285485205646}"/>
                    </a:ext>
                  </a:extLst>
                </p:cNvPr>
                <p:cNvSpPr/>
                <p:nvPr/>
              </p:nvSpPr>
              <p:spPr>
                <a:xfrm>
                  <a:off x="1171575" y="1757741"/>
                  <a:ext cx="3009900" cy="2971800"/>
                </a:xfrm>
                <a:prstGeom prst="arc">
                  <a:avLst>
                    <a:gd name="adj1" fmla="val 17495421"/>
                    <a:gd name="adj2" fmla="val 21204423"/>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168" name="Straight Arrow Connector 167">
                  <a:extLst>
                    <a:ext uri="{FF2B5EF4-FFF2-40B4-BE49-F238E27FC236}">
                      <a16:creationId xmlns:a16="http://schemas.microsoft.com/office/drawing/2014/main" id="{93840514-1489-47F8-ADC6-ED8E46A79B8A}"/>
                    </a:ext>
                  </a:extLst>
                </p:cNvPr>
                <p:cNvCxnSpPr>
                  <a:cxnSpLocks/>
                </p:cNvCxnSpPr>
                <p:nvPr/>
              </p:nvCxnSpPr>
              <p:spPr>
                <a:xfrm flipV="1">
                  <a:off x="4215781" y="2765151"/>
                  <a:ext cx="1132495" cy="367246"/>
                </a:xfrm>
                <a:prstGeom prst="straightConnector1">
                  <a:avLst/>
                </a:prstGeom>
                <a:noFill/>
                <a:ln w="19050" cap="flat" cmpd="sng" algn="ctr">
                  <a:solidFill>
                    <a:sysClr val="windowText" lastClr="000000"/>
                  </a:solidFill>
                  <a:prstDash val="solid"/>
                  <a:miter lim="800000"/>
                  <a:tailEnd type="triangle"/>
                </a:ln>
                <a:effectLst/>
              </p:spPr>
            </p:cxnSp>
            <p:sp>
              <p:nvSpPr>
                <p:cNvPr id="169" name="TextBox 168">
                  <a:extLst>
                    <a:ext uri="{FF2B5EF4-FFF2-40B4-BE49-F238E27FC236}">
                      <a16:creationId xmlns:a16="http://schemas.microsoft.com/office/drawing/2014/main" id="{F20BAB07-47F5-48F6-B894-325A904AF370}"/>
                    </a:ext>
                  </a:extLst>
                </p:cNvPr>
                <p:cNvSpPr txBox="1"/>
                <p:nvPr/>
              </p:nvSpPr>
              <p:spPr>
                <a:xfrm>
                  <a:off x="2735527" y="1761898"/>
                  <a:ext cx="316605" cy="106748"/>
                </a:xfrm>
                <a:prstGeom prst="rect">
                  <a:avLst/>
                </a:prstGeom>
                <a:solidFill>
                  <a:sysClr val="window" lastClr="FFFFFF"/>
                </a:solid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MAVRK</a:t>
                  </a:r>
                </a:p>
              </p:txBody>
            </p:sp>
            <p:sp>
              <p:nvSpPr>
                <p:cNvPr id="170" name="TextBox 169">
                  <a:extLst>
                    <a:ext uri="{FF2B5EF4-FFF2-40B4-BE49-F238E27FC236}">
                      <a16:creationId xmlns:a16="http://schemas.microsoft.com/office/drawing/2014/main" id="{3F580B29-F05E-4EDC-ABFF-8A3CBDE669FD}"/>
                    </a:ext>
                  </a:extLst>
                </p:cNvPr>
                <p:cNvSpPr txBox="1"/>
                <p:nvPr/>
              </p:nvSpPr>
              <p:spPr>
                <a:xfrm>
                  <a:off x="3997054" y="3141942"/>
                  <a:ext cx="659555" cy="19824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GOOSE</a:t>
                  </a:r>
                </a:p>
              </p:txBody>
            </p:sp>
            <p:sp>
              <p:nvSpPr>
                <p:cNvPr id="171" name="TextBox 170">
                  <a:extLst>
                    <a:ext uri="{FF2B5EF4-FFF2-40B4-BE49-F238E27FC236}">
                      <a16:creationId xmlns:a16="http://schemas.microsoft.com/office/drawing/2014/main" id="{FF914663-0582-4F9B-A10A-DF695C0BF265}"/>
                    </a:ext>
                  </a:extLst>
                </p:cNvPr>
                <p:cNvSpPr txBox="1"/>
                <p:nvPr/>
              </p:nvSpPr>
              <p:spPr>
                <a:xfrm>
                  <a:off x="5034346" y="2396504"/>
                  <a:ext cx="530459" cy="19824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PENSI </a:t>
                  </a:r>
                </a:p>
              </p:txBody>
            </p:sp>
            <p:sp>
              <p:nvSpPr>
                <p:cNvPr id="172" name="TextBox 171">
                  <a:extLst>
                    <a:ext uri="{FF2B5EF4-FFF2-40B4-BE49-F238E27FC236}">
                      <a16:creationId xmlns:a16="http://schemas.microsoft.com/office/drawing/2014/main" id="{E1C2105D-69CE-463A-BF50-86A3A4BA0640}"/>
                    </a:ext>
                  </a:extLst>
                </p:cNvPr>
                <p:cNvSpPr txBox="1"/>
                <p:nvPr/>
              </p:nvSpPr>
              <p:spPr>
                <a:xfrm rot="20538742">
                  <a:off x="4345635" y="2998520"/>
                  <a:ext cx="271086" cy="106748"/>
                </a:xfrm>
                <a:prstGeom prst="rect">
                  <a:avLst/>
                </a:prstGeom>
                <a:solidFill>
                  <a:sysClr val="window" lastClr="FFFFFF"/>
                </a:solid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076°</a:t>
                  </a:r>
                </a:p>
              </p:txBody>
            </p:sp>
          </p:grpSp>
          <p:sp>
            <p:nvSpPr>
              <p:cNvPr id="52" name="TextBox 51">
                <a:extLst>
                  <a:ext uri="{FF2B5EF4-FFF2-40B4-BE49-F238E27FC236}">
                    <a16:creationId xmlns:a16="http://schemas.microsoft.com/office/drawing/2014/main" id="{A4C51957-744C-497B-A55E-A7A0C937BC26}"/>
                  </a:ext>
                </a:extLst>
              </p:cNvPr>
              <p:cNvSpPr txBox="1"/>
              <p:nvPr/>
            </p:nvSpPr>
            <p:spPr>
              <a:xfrm rot="17722374">
                <a:off x="1102363" y="2962045"/>
                <a:ext cx="246501" cy="138499"/>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cs typeface="+mn-cs"/>
                  </a:rPr>
                  <a:t>040°</a:t>
                </a:r>
              </a:p>
            </p:txBody>
          </p:sp>
          <p:sp>
            <p:nvSpPr>
              <p:cNvPr id="53" name="TextBox 52">
                <a:extLst>
                  <a:ext uri="{FF2B5EF4-FFF2-40B4-BE49-F238E27FC236}">
                    <a16:creationId xmlns:a16="http://schemas.microsoft.com/office/drawing/2014/main" id="{0FDA4669-6F9C-4219-B36C-0C36D4F7FB12}"/>
                  </a:ext>
                </a:extLst>
              </p:cNvPr>
              <p:cNvSpPr txBox="1"/>
              <p:nvPr/>
            </p:nvSpPr>
            <p:spPr>
              <a:xfrm rot="3079217">
                <a:off x="2046179" y="2546927"/>
                <a:ext cx="323225" cy="215754"/>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7 DME</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u="sng" kern="0" dirty="0" smtClean="0">
                    <a:solidFill>
                      <a:prstClr val="black"/>
                    </a:solidFill>
                    <a:latin typeface="Calibri"/>
                    <a:cs typeface="+mn-cs"/>
                  </a:rPr>
                  <a:t>900</a:t>
                </a:r>
                <a:endParaRPr kumimoji="0" lang="en-US" sz="700" b="0" i="0" u="sng" strike="noStrike" kern="0" cap="none" spc="0" normalizeH="0" baseline="0" noProof="0" dirty="0" smtClean="0">
                  <a:ln>
                    <a:noFill/>
                  </a:ln>
                  <a:solidFill>
                    <a:prstClr val="black"/>
                  </a:solidFill>
                  <a:effectLst/>
                  <a:uLnTx/>
                  <a:uFillTx/>
                  <a:latin typeface="Calibri"/>
                  <a:cs typeface="+mn-cs"/>
                </a:endParaRPr>
              </a:p>
            </p:txBody>
          </p:sp>
          <p:sp>
            <p:nvSpPr>
              <p:cNvPr id="54" name="Isosceles Triangle 53">
                <a:extLst>
                  <a:ext uri="{FF2B5EF4-FFF2-40B4-BE49-F238E27FC236}">
                    <a16:creationId xmlns:a16="http://schemas.microsoft.com/office/drawing/2014/main" id="{BB8A3C63-AF90-4E3A-8932-1E5ACF819A9F}"/>
                  </a:ext>
                </a:extLst>
              </p:cNvPr>
              <p:cNvSpPr/>
              <p:nvPr/>
            </p:nvSpPr>
            <p:spPr>
              <a:xfrm>
                <a:off x="1522533" y="2159837"/>
                <a:ext cx="137160" cy="137160"/>
              </a:xfrm>
              <a:prstGeom prst="triangl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 name="Isosceles Triangle 54">
                <a:extLst>
                  <a:ext uri="{FF2B5EF4-FFF2-40B4-BE49-F238E27FC236}">
                    <a16:creationId xmlns:a16="http://schemas.microsoft.com/office/drawing/2014/main" id="{9A14801E-C86A-448C-BE88-97F5AB10F25D}"/>
                  </a:ext>
                </a:extLst>
              </p:cNvPr>
              <p:cNvSpPr/>
              <p:nvPr/>
            </p:nvSpPr>
            <p:spPr>
              <a:xfrm>
                <a:off x="2493342" y="3401593"/>
                <a:ext cx="137160" cy="137160"/>
              </a:xfrm>
              <a:prstGeom prst="triangl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 name="Arc 55">
                <a:extLst>
                  <a:ext uri="{FF2B5EF4-FFF2-40B4-BE49-F238E27FC236}">
                    <a16:creationId xmlns:a16="http://schemas.microsoft.com/office/drawing/2014/main" id="{CBEBDDD6-F276-4EE1-9599-4E833D3990DE}"/>
                  </a:ext>
                </a:extLst>
              </p:cNvPr>
              <p:cNvSpPr/>
              <p:nvPr/>
            </p:nvSpPr>
            <p:spPr>
              <a:xfrm>
                <a:off x="3560444" y="3133120"/>
                <a:ext cx="518161" cy="139862"/>
              </a:xfrm>
              <a:prstGeom prst="arc">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58BA8868-8BC7-427A-ACB1-031B20BB5C1B}"/>
                  </a:ext>
                </a:extLst>
              </p:cNvPr>
              <p:cNvGrpSpPr/>
              <p:nvPr/>
            </p:nvGrpSpPr>
            <p:grpSpPr>
              <a:xfrm>
                <a:off x="3715125" y="2995939"/>
                <a:ext cx="973080" cy="526336"/>
                <a:chOff x="8113770" y="3122939"/>
                <a:chExt cx="973080" cy="526336"/>
              </a:xfrm>
            </p:grpSpPr>
            <p:sp>
              <p:nvSpPr>
                <p:cNvPr id="159" name="Oval 158">
                  <a:extLst>
                    <a:ext uri="{FF2B5EF4-FFF2-40B4-BE49-F238E27FC236}">
                      <a16:creationId xmlns:a16="http://schemas.microsoft.com/office/drawing/2014/main" id="{D1F7F646-F3A3-4177-9148-1758881B1A5A}"/>
                    </a:ext>
                  </a:extLst>
                </p:cNvPr>
                <p:cNvSpPr/>
                <p:nvPr/>
              </p:nvSpPr>
              <p:spPr>
                <a:xfrm>
                  <a:off x="8251902" y="3394626"/>
                  <a:ext cx="441464" cy="148231"/>
                </a:xfrm>
                <a:prstGeom prst="ellipse">
                  <a:avLst/>
                </a:prstGeom>
                <a:solidFill>
                  <a:sysClr val="window" lastClr="FFFFFF"/>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0" name="Isosceles Triangle 159">
                  <a:extLst>
                    <a:ext uri="{FF2B5EF4-FFF2-40B4-BE49-F238E27FC236}">
                      <a16:creationId xmlns:a16="http://schemas.microsoft.com/office/drawing/2014/main" id="{5608A34A-8614-42D5-A658-8275C6D97556}"/>
                    </a:ext>
                  </a:extLst>
                </p:cNvPr>
                <p:cNvSpPr/>
                <p:nvPr/>
              </p:nvSpPr>
              <p:spPr>
                <a:xfrm>
                  <a:off x="8113770" y="3122939"/>
                  <a:ext cx="137160" cy="137160"/>
                </a:xfrm>
                <a:prstGeom prst="triangl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61" name="Straight Arrow Connector 160">
                  <a:extLst>
                    <a:ext uri="{FF2B5EF4-FFF2-40B4-BE49-F238E27FC236}">
                      <a16:creationId xmlns:a16="http://schemas.microsoft.com/office/drawing/2014/main" id="{372FB0A9-57F6-4C2F-8313-9E1DCDBE21E5}"/>
                    </a:ext>
                  </a:extLst>
                </p:cNvPr>
                <p:cNvCxnSpPr/>
                <p:nvPr/>
              </p:nvCxnSpPr>
              <p:spPr>
                <a:xfrm>
                  <a:off x="8467587" y="3301747"/>
                  <a:ext cx="86575" cy="48129"/>
                </a:xfrm>
                <a:prstGeom prst="straightConnector1">
                  <a:avLst/>
                </a:prstGeom>
                <a:noFill/>
                <a:ln w="6350" cap="flat" cmpd="sng" algn="ctr">
                  <a:solidFill>
                    <a:sysClr val="windowText" lastClr="000000"/>
                  </a:solidFill>
                  <a:prstDash val="solid"/>
                  <a:miter lim="800000"/>
                  <a:tailEnd type="triangle"/>
                </a:ln>
                <a:effectLst/>
              </p:spPr>
            </p:cxnSp>
            <p:sp>
              <p:nvSpPr>
                <p:cNvPr id="162" name="Isosceles Triangle 161">
                  <a:extLst>
                    <a:ext uri="{FF2B5EF4-FFF2-40B4-BE49-F238E27FC236}">
                      <a16:creationId xmlns:a16="http://schemas.microsoft.com/office/drawing/2014/main" id="{00519548-75C9-4339-A053-EB390BD58576}"/>
                    </a:ext>
                  </a:extLst>
                </p:cNvPr>
                <p:cNvSpPr/>
                <p:nvPr/>
              </p:nvSpPr>
              <p:spPr>
                <a:xfrm>
                  <a:off x="8640025" y="3361882"/>
                  <a:ext cx="137160" cy="137160"/>
                </a:xfrm>
                <a:prstGeom prst="triangl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3" name="TextBox 162">
                  <a:extLst>
                    <a:ext uri="{FF2B5EF4-FFF2-40B4-BE49-F238E27FC236}">
                      <a16:creationId xmlns:a16="http://schemas.microsoft.com/office/drawing/2014/main" id="{5686B6C7-AD42-4CA4-B040-631C2BFBCD96}"/>
                    </a:ext>
                  </a:extLst>
                </p:cNvPr>
                <p:cNvSpPr txBox="1"/>
                <p:nvPr/>
              </p:nvSpPr>
              <p:spPr>
                <a:xfrm>
                  <a:off x="8448675" y="3542527"/>
                  <a:ext cx="638175" cy="1067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PT PISTOL</a:t>
                  </a:r>
                </a:p>
              </p:txBody>
            </p:sp>
            <p:cxnSp>
              <p:nvCxnSpPr>
                <p:cNvPr id="164" name="Straight Arrow Connector 163">
                  <a:extLst>
                    <a:ext uri="{FF2B5EF4-FFF2-40B4-BE49-F238E27FC236}">
                      <a16:creationId xmlns:a16="http://schemas.microsoft.com/office/drawing/2014/main" id="{EF5F0DEE-2D03-4AD8-867E-854DCEE14DDE}"/>
                    </a:ext>
                  </a:extLst>
                </p:cNvPr>
                <p:cNvCxnSpPr/>
                <p:nvPr/>
              </p:nvCxnSpPr>
              <p:spPr>
                <a:xfrm>
                  <a:off x="8472634" y="3399982"/>
                  <a:ext cx="220732" cy="0"/>
                </a:xfrm>
                <a:prstGeom prst="straightConnector1">
                  <a:avLst/>
                </a:prstGeom>
                <a:noFill/>
                <a:ln w="6350" cap="flat" cmpd="sng" algn="ctr">
                  <a:solidFill>
                    <a:sysClr val="windowText" lastClr="000000"/>
                  </a:solidFill>
                  <a:prstDash val="solid"/>
                  <a:miter lim="800000"/>
                  <a:tailEnd type="triangle"/>
                </a:ln>
                <a:effectLst/>
              </p:spPr>
            </p:cxnSp>
          </p:grpSp>
          <p:sp>
            <p:nvSpPr>
              <p:cNvPr id="58" name="Rectangle 57">
                <a:extLst>
                  <a:ext uri="{FF2B5EF4-FFF2-40B4-BE49-F238E27FC236}">
                    <a16:creationId xmlns:a16="http://schemas.microsoft.com/office/drawing/2014/main" id="{82669F12-CEC4-4337-9349-3FA97233EFED}"/>
                  </a:ext>
                </a:extLst>
              </p:cNvPr>
              <p:cNvSpPr/>
              <p:nvPr/>
            </p:nvSpPr>
            <p:spPr>
              <a:xfrm>
                <a:off x="1143184" y="4985122"/>
                <a:ext cx="314325" cy="16472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03A0081E-CC41-41EA-BFF1-0C025424C287}"/>
                  </a:ext>
                </a:extLst>
              </p:cNvPr>
              <p:cNvSpPr/>
              <p:nvPr/>
            </p:nvSpPr>
            <p:spPr>
              <a:xfrm>
                <a:off x="1036468" y="5168900"/>
                <a:ext cx="421041" cy="10778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Arc 59">
                <a:extLst>
                  <a:ext uri="{FF2B5EF4-FFF2-40B4-BE49-F238E27FC236}">
                    <a16:creationId xmlns:a16="http://schemas.microsoft.com/office/drawing/2014/main" id="{CB9C492F-50D4-41F1-BB3C-5A9F1E5CE959}"/>
                  </a:ext>
                </a:extLst>
              </p:cNvPr>
              <p:cNvSpPr/>
              <p:nvPr/>
            </p:nvSpPr>
            <p:spPr>
              <a:xfrm>
                <a:off x="-389513" y="1476855"/>
                <a:ext cx="3447972" cy="4082570"/>
              </a:xfrm>
              <a:prstGeom prst="arc">
                <a:avLst>
                  <a:gd name="adj1" fmla="val 17818585"/>
                  <a:gd name="adj2" fmla="val 2910348"/>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D7D31">
                      <a:lumMod val="50000"/>
                    </a:srgbClr>
                  </a:solidFill>
                  <a:effectLst/>
                  <a:uLnTx/>
                  <a:uFillTx/>
                  <a:latin typeface="Calibri"/>
                  <a:ea typeface="+mn-ea"/>
                  <a:cs typeface="+mn-cs"/>
                </a:endParaRPr>
              </a:p>
            </p:txBody>
          </p:sp>
          <p:pic>
            <p:nvPicPr>
              <p:cNvPr id="61" name="Picture 60">
                <a:extLst>
                  <a:ext uri="{FF2B5EF4-FFF2-40B4-BE49-F238E27FC236}">
                    <a16:creationId xmlns:a16="http://schemas.microsoft.com/office/drawing/2014/main" id="{63CC695D-6C2E-4A20-81BF-372B76A07270}"/>
                  </a:ext>
                </a:extLst>
              </p:cNvPr>
              <p:cNvPicPr>
                <a:picLocks noChangeAspect="1"/>
              </p:cNvPicPr>
              <p:nvPr/>
            </p:nvPicPr>
            <p:blipFill rotWithShape="1">
              <a:blip r:embed="rId7" cstate="print"/>
              <a:srcRect l="83524" t="47434" r="15513" b="49863"/>
              <a:stretch/>
            </p:blipFill>
            <p:spPr>
              <a:xfrm>
                <a:off x="788410" y="3736110"/>
                <a:ext cx="180975" cy="171450"/>
              </a:xfrm>
              <a:prstGeom prst="rect">
                <a:avLst/>
              </a:prstGeom>
            </p:spPr>
          </p:pic>
          <p:sp>
            <p:nvSpPr>
              <p:cNvPr id="62" name="TextBox 61">
                <a:extLst>
                  <a:ext uri="{FF2B5EF4-FFF2-40B4-BE49-F238E27FC236}">
                    <a16:creationId xmlns:a16="http://schemas.microsoft.com/office/drawing/2014/main" id="{BEAC1BF5-0AC8-4EE1-937F-9A310CDA9F87}"/>
                  </a:ext>
                </a:extLst>
              </p:cNvPr>
              <p:cNvSpPr txBox="1"/>
              <p:nvPr/>
            </p:nvSpPr>
            <p:spPr>
              <a:xfrm>
                <a:off x="3589019" y="444500"/>
                <a:ext cx="1051561" cy="215444"/>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cs typeface="+mn-cs"/>
                  </a:rPr>
                  <a:t>TACAN-A</a:t>
                </a:r>
              </a:p>
            </p:txBody>
          </p:sp>
          <p:sp>
            <p:nvSpPr>
              <p:cNvPr id="63" name="TextBox 62">
                <a:extLst>
                  <a:ext uri="{FF2B5EF4-FFF2-40B4-BE49-F238E27FC236}">
                    <a16:creationId xmlns:a16="http://schemas.microsoft.com/office/drawing/2014/main" id="{D430E468-BD04-47E1-A872-E74D0F156490}"/>
                  </a:ext>
                </a:extLst>
              </p:cNvPr>
              <p:cNvSpPr txBox="1"/>
              <p:nvPr/>
            </p:nvSpPr>
            <p:spPr>
              <a:xfrm>
                <a:off x="3126106" y="621844"/>
                <a:ext cx="1562100" cy="169277"/>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cs typeface="+mn-cs"/>
                  </a:rPr>
                  <a:t>SITE X (KNSX)</a:t>
                </a:r>
              </a:p>
            </p:txBody>
          </p:sp>
          <p:sp>
            <p:nvSpPr>
              <p:cNvPr id="64" name="TextBox 63">
                <a:extLst>
                  <a:ext uri="{FF2B5EF4-FFF2-40B4-BE49-F238E27FC236}">
                    <a16:creationId xmlns:a16="http://schemas.microsoft.com/office/drawing/2014/main" id="{5E134ACB-986A-4346-91C1-19F1B5126FD0}"/>
                  </a:ext>
                </a:extLst>
              </p:cNvPr>
              <p:cNvSpPr txBox="1"/>
              <p:nvPr/>
            </p:nvSpPr>
            <p:spPr>
              <a:xfrm>
                <a:off x="3164205" y="6359525"/>
                <a:ext cx="1524000" cy="169277"/>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cs typeface="+mn-cs"/>
                  </a:rPr>
                  <a:t>SITE X (KNSX)</a:t>
                </a:r>
              </a:p>
            </p:txBody>
          </p:sp>
          <p:sp>
            <p:nvSpPr>
              <p:cNvPr id="65" name="TextBox 64">
                <a:extLst>
                  <a:ext uri="{FF2B5EF4-FFF2-40B4-BE49-F238E27FC236}">
                    <a16:creationId xmlns:a16="http://schemas.microsoft.com/office/drawing/2014/main" id="{6861A8BF-CEB4-44FB-AFF4-D36CDE4F50EC}"/>
                  </a:ext>
                </a:extLst>
              </p:cNvPr>
              <p:cNvSpPr txBox="1"/>
              <p:nvPr/>
            </p:nvSpPr>
            <p:spPr>
              <a:xfrm>
                <a:off x="3560444" y="6528802"/>
                <a:ext cx="1127761" cy="215444"/>
              </a:xfrm>
              <a:prstGeom prst="rect">
                <a:avLst/>
              </a:prstGeom>
              <a:solidFill>
                <a:sysClr val="window" lastClr="FFFFFF"/>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cs typeface="+mn-cs"/>
                  </a:rPr>
                  <a:t>TACAN-A</a:t>
                </a:r>
              </a:p>
            </p:txBody>
          </p:sp>
          <p:sp>
            <p:nvSpPr>
              <p:cNvPr id="66" name="Rectangle 65">
                <a:extLst>
                  <a:ext uri="{FF2B5EF4-FFF2-40B4-BE49-F238E27FC236}">
                    <a16:creationId xmlns:a16="http://schemas.microsoft.com/office/drawing/2014/main" id="{D026814B-25C2-4D2D-BBB4-375D20C9F067}"/>
                  </a:ext>
                </a:extLst>
              </p:cNvPr>
              <p:cNvSpPr/>
              <p:nvPr/>
            </p:nvSpPr>
            <p:spPr>
              <a:xfrm>
                <a:off x="700161" y="5215210"/>
                <a:ext cx="317257" cy="1530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71A0B272-657F-4B6D-822C-6413F1226C77}"/>
                  </a:ext>
                </a:extLst>
              </p:cNvPr>
              <p:cNvSpPr txBox="1"/>
              <p:nvPr/>
            </p:nvSpPr>
            <p:spPr>
              <a:xfrm>
                <a:off x="539213" y="4576890"/>
                <a:ext cx="3023657" cy="320244"/>
              </a:xfrm>
              <a:prstGeom prst="rect">
                <a:avLst/>
              </a:prstGeom>
              <a:solidFill>
                <a:sysClr val="window" lastClr="FFFFFF"/>
              </a:solid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Light"/>
                    <a:cs typeface="+mn-cs"/>
                  </a:rPr>
                  <a:t>AT FAF, TUNE CH 13 AND REPORT “TRAFFIC, [C/S], TACAN-A INBOUND”. AFTER CROSSING PENSI, TURN 107, DESCEND TO 500’ AND INTERCEPT COURSE RULES AT PT PISTOL. REPORT “PT PENSI INBOUND” TO SITE X.</a:t>
                </a:r>
              </a:p>
            </p:txBody>
          </p:sp>
          <p:sp>
            <p:nvSpPr>
              <p:cNvPr id="68" name="TextBox 67">
                <a:extLst>
                  <a:ext uri="{FF2B5EF4-FFF2-40B4-BE49-F238E27FC236}">
                    <a16:creationId xmlns:a16="http://schemas.microsoft.com/office/drawing/2014/main" id="{DE2C686C-5C95-4FC9-9C94-2D91EDE5DA24}"/>
                  </a:ext>
                </a:extLst>
              </p:cNvPr>
              <p:cNvSpPr txBox="1"/>
              <p:nvPr/>
            </p:nvSpPr>
            <p:spPr>
              <a:xfrm rot="4290789">
                <a:off x="2748002" y="2749486"/>
                <a:ext cx="371060" cy="107722"/>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10 DME</a:t>
                </a:r>
              </a:p>
            </p:txBody>
          </p:sp>
          <p:sp>
            <p:nvSpPr>
              <p:cNvPr id="69" name="Isosceles Triangle 68">
                <a:extLst>
                  <a:ext uri="{FF2B5EF4-FFF2-40B4-BE49-F238E27FC236}">
                    <a16:creationId xmlns:a16="http://schemas.microsoft.com/office/drawing/2014/main" id="{9B96D50F-E946-4E07-BB54-67244D715A58}"/>
                  </a:ext>
                </a:extLst>
              </p:cNvPr>
              <p:cNvSpPr/>
              <p:nvPr/>
            </p:nvSpPr>
            <p:spPr>
              <a:xfrm>
                <a:off x="3210147" y="3158718"/>
                <a:ext cx="137160" cy="137160"/>
              </a:xfrm>
              <a:prstGeom prst="triangl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071BC932-7872-418F-AD6D-D21A47871A52}"/>
                  </a:ext>
                </a:extLst>
              </p:cNvPr>
              <p:cNvSpPr txBox="1"/>
              <p:nvPr/>
            </p:nvSpPr>
            <p:spPr>
              <a:xfrm>
                <a:off x="3194411" y="3332689"/>
                <a:ext cx="353420" cy="213496"/>
              </a:xfrm>
              <a:prstGeom prst="rect">
                <a:avLst/>
              </a:prstGeom>
              <a:solidFill>
                <a:sysClr val="window" lastClr="FFFFFF"/>
              </a:solid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(FAF)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HLYWD</a:t>
                </a:r>
              </a:p>
            </p:txBody>
          </p:sp>
          <p:sp>
            <p:nvSpPr>
              <p:cNvPr id="71" name="TextBox 70">
                <a:extLst>
                  <a:ext uri="{FF2B5EF4-FFF2-40B4-BE49-F238E27FC236}">
                    <a16:creationId xmlns:a16="http://schemas.microsoft.com/office/drawing/2014/main" id="{16070926-D32A-4280-871A-A1CF804F9803}"/>
                  </a:ext>
                </a:extLst>
              </p:cNvPr>
              <p:cNvSpPr txBox="1"/>
              <p:nvPr/>
            </p:nvSpPr>
            <p:spPr>
              <a:xfrm rot="20538742">
                <a:off x="3338002" y="3133012"/>
                <a:ext cx="271086" cy="106748"/>
              </a:xfrm>
              <a:prstGeom prst="rect">
                <a:avLst/>
              </a:prstGeom>
              <a:solidFill>
                <a:sysClr val="window" lastClr="FFFFFF"/>
              </a:solid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076°</a:t>
                </a:r>
              </a:p>
            </p:txBody>
          </p:sp>
          <p:sp>
            <p:nvSpPr>
              <p:cNvPr id="72" name="TextBox 71">
                <a:extLst>
                  <a:ext uri="{FF2B5EF4-FFF2-40B4-BE49-F238E27FC236}">
                    <a16:creationId xmlns:a16="http://schemas.microsoft.com/office/drawing/2014/main" id="{E7F2F36C-4AC7-4B1F-8517-5B56DE71D0AC}"/>
                  </a:ext>
                </a:extLst>
              </p:cNvPr>
              <p:cNvSpPr txBox="1"/>
              <p:nvPr/>
            </p:nvSpPr>
            <p:spPr>
              <a:xfrm>
                <a:off x="2038924" y="5795645"/>
                <a:ext cx="416481" cy="107722"/>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2.5 NM</a:t>
                </a:r>
              </a:p>
            </p:txBody>
          </p:sp>
          <p:sp>
            <p:nvSpPr>
              <p:cNvPr id="73" name="Rectangle 72">
                <a:extLst>
                  <a:ext uri="{FF2B5EF4-FFF2-40B4-BE49-F238E27FC236}">
                    <a16:creationId xmlns:a16="http://schemas.microsoft.com/office/drawing/2014/main" id="{BE8BBC0F-A4A3-4959-A2C8-EB2265A20F4C}"/>
                  </a:ext>
                </a:extLst>
              </p:cNvPr>
              <p:cNvSpPr/>
              <p:nvPr/>
            </p:nvSpPr>
            <p:spPr>
              <a:xfrm>
                <a:off x="3604259" y="4969882"/>
                <a:ext cx="1022986" cy="8638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74" name="Group 73">
                <a:extLst>
                  <a:ext uri="{FF2B5EF4-FFF2-40B4-BE49-F238E27FC236}">
                    <a16:creationId xmlns:a16="http://schemas.microsoft.com/office/drawing/2014/main" id="{C4319821-0193-4DFD-87FC-CAE150561597}"/>
                  </a:ext>
                </a:extLst>
              </p:cNvPr>
              <p:cNvGrpSpPr/>
              <p:nvPr/>
            </p:nvGrpSpPr>
            <p:grpSpPr>
              <a:xfrm>
                <a:off x="523272" y="4610099"/>
                <a:ext cx="4104608" cy="1736196"/>
                <a:chOff x="523272" y="4610099"/>
                <a:chExt cx="4104608" cy="1736196"/>
              </a:xfrm>
            </p:grpSpPr>
            <p:sp>
              <p:nvSpPr>
                <p:cNvPr id="107" name="Rectangle 106">
                  <a:extLst>
                    <a:ext uri="{FF2B5EF4-FFF2-40B4-BE49-F238E27FC236}">
                      <a16:creationId xmlns:a16="http://schemas.microsoft.com/office/drawing/2014/main" id="{C4D9FCBE-321C-4C74-9DED-50385F7FE42B}"/>
                    </a:ext>
                  </a:extLst>
                </p:cNvPr>
                <p:cNvSpPr/>
                <p:nvPr/>
              </p:nvSpPr>
              <p:spPr>
                <a:xfrm>
                  <a:off x="4111625" y="4610099"/>
                  <a:ext cx="516255" cy="36295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ECE0CF72-BC76-44D6-AC4D-580CA2C14EFB}"/>
                    </a:ext>
                  </a:extLst>
                </p:cNvPr>
                <p:cNvSpPr txBox="1"/>
                <p:nvPr/>
              </p:nvSpPr>
              <p:spPr>
                <a:xfrm rot="18510451">
                  <a:off x="3829955" y="5509098"/>
                  <a:ext cx="76248" cy="62554"/>
                </a:xfrm>
                <a:prstGeom prst="rect">
                  <a:avLst/>
                </a:prstGeom>
                <a:solidFill>
                  <a:sysClr val="window" lastClr="FFFFFF"/>
                </a:solidFill>
              </p:spPr>
              <p:txBody>
                <a:bodyPr vert="vert"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prstClr val="black"/>
                    </a:solidFill>
                    <a:effectLst/>
                    <a:uLnTx/>
                    <a:uFillTx/>
                    <a:latin typeface="Calibri"/>
                    <a:cs typeface="+mn-cs"/>
                  </a:endParaRPr>
                </a:p>
              </p:txBody>
            </p:sp>
            <p:sp>
              <p:nvSpPr>
                <p:cNvPr id="111" name="TextBox 110">
                  <a:extLst>
                    <a:ext uri="{FF2B5EF4-FFF2-40B4-BE49-F238E27FC236}">
                      <a16:creationId xmlns:a16="http://schemas.microsoft.com/office/drawing/2014/main" id="{9246D2BC-071E-4710-8AED-4EEBD64638BD}"/>
                    </a:ext>
                  </a:extLst>
                </p:cNvPr>
                <p:cNvSpPr txBox="1"/>
                <p:nvPr/>
              </p:nvSpPr>
              <p:spPr>
                <a:xfrm rot="13613643">
                  <a:off x="4387136" y="4917682"/>
                  <a:ext cx="91603" cy="769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prstClr val="black"/>
                    </a:solidFill>
                    <a:effectLst/>
                    <a:uLnTx/>
                    <a:uFillTx/>
                    <a:latin typeface="Calibri"/>
                    <a:cs typeface="+mn-cs"/>
                  </a:endParaRPr>
                </a:p>
              </p:txBody>
            </p:sp>
            <p:sp>
              <p:nvSpPr>
                <p:cNvPr id="115" name="TextBox 114">
                  <a:extLst>
                    <a:ext uri="{FF2B5EF4-FFF2-40B4-BE49-F238E27FC236}">
                      <a16:creationId xmlns:a16="http://schemas.microsoft.com/office/drawing/2014/main" id="{E972C6D3-257F-4E27-9C17-A693FF0FA07A}"/>
                    </a:ext>
                  </a:extLst>
                </p:cNvPr>
                <p:cNvSpPr txBox="1"/>
                <p:nvPr/>
              </p:nvSpPr>
              <p:spPr>
                <a:xfrm>
                  <a:off x="2167590" y="6223184"/>
                  <a:ext cx="233534" cy="123111"/>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550</a:t>
                  </a:r>
                </a:p>
              </p:txBody>
            </p:sp>
            <p:sp>
              <p:nvSpPr>
                <p:cNvPr id="116" name="TextBox 115">
                  <a:extLst>
                    <a:ext uri="{FF2B5EF4-FFF2-40B4-BE49-F238E27FC236}">
                      <a16:creationId xmlns:a16="http://schemas.microsoft.com/office/drawing/2014/main" id="{00F552A0-4163-44FE-A523-179F3C86C947}"/>
                    </a:ext>
                  </a:extLst>
                </p:cNvPr>
                <p:cNvSpPr txBox="1"/>
                <p:nvPr/>
              </p:nvSpPr>
              <p:spPr>
                <a:xfrm>
                  <a:off x="3030444" y="6223184"/>
                  <a:ext cx="406779" cy="123111"/>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(600-1)</a:t>
                  </a:r>
                </a:p>
              </p:txBody>
            </p:sp>
            <p:sp>
              <p:nvSpPr>
                <p:cNvPr id="119" name="TextBox 118">
                  <a:extLst>
                    <a:ext uri="{FF2B5EF4-FFF2-40B4-BE49-F238E27FC236}">
                      <a16:creationId xmlns:a16="http://schemas.microsoft.com/office/drawing/2014/main" id="{F5AA0EA5-4C9D-4A3D-B90D-A373742C1C23}"/>
                    </a:ext>
                  </a:extLst>
                </p:cNvPr>
                <p:cNvSpPr txBox="1"/>
                <p:nvPr/>
              </p:nvSpPr>
              <p:spPr>
                <a:xfrm>
                  <a:off x="1185094" y="6215712"/>
                  <a:ext cx="295275" cy="123111"/>
                </a:xfrm>
                <a:prstGeom prst="rect">
                  <a:avLst/>
                </a:prstGeom>
                <a:solidFill>
                  <a:sysClr val="window" lastClr="FFFFFF"/>
                </a:solidFill>
                <a:ln>
                  <a:solidFill>
                    <a:sysClr val="window" lastClr="FFFFFF"/>
                  </a:solid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700-1</a:t>
                  </a:r>
                </a:p>
              </p:txBody>
            </p:sp>
            <p:sp>
              <p:nvSpPr>
                <p:cNvPr id="120" name="Rectangle 119">
                  <a:extLst>
                    <a:ext uri="{FF2B5EF4-FFF2-40B4-BE49-F238E27FC236}">
                      <a16:creationId xmlns:a16="http://schemas.microsoft.com/office/drawing/2014/main" id="{45210786-1E23-4DAE-B2C0-5D5D246646DC}"/>
                    </a:ext>
                  </a:extLst>
                </p:cNvPr>
                <p:cNvSpPr/>
                <p:nvPr/>
              </p:nvSpPr>
              <p:spPr>
                <a:xfrm>
                  <a:off x="523272" y="4934230"/>
                  <a:ext cx="3037464" cy="80246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21" name="Straight Connector 120">
                  <a:extLst>
                    <a:ext uri="{FF2B5EF4-FFF2-40B4-BE49-F238E27FC236}">
                      <a16:creationId xmlns:a16="http://schemas.microsoft.com/office/drawing/2014/main" id="{FF6035EF-D50B-4F42-88F0-359451E443AB}"/>
                    </a:ext>
                  </a:extLst>
                </p:cNvPr>
                <p:cNvCxnSpPr/>
                <p:nvPr/>
              </p:nvCxnSpPr>
              <p:spPr>
                <a:xfrm flipH="1">
                  <a:off x="2092131" y="5176289"/>
                  <a:ext cx="447461" cy="0"/>
                </a:xfrm>
                <a:prstGeom prst="line">
                  <a:avLst/>
                </a:prstGeom>
                <a:noFill/>
                <a:ln w="6350" cap="flat" cmpd="sng" algn="ctr">
                  <a:solidFill>
                    <a:sysClr val="windowText" lastClr="000000"/>
                  </a:solidFill>
                  <a:prstDash val="solid"/>
                  <a:miter lim="800000"/>
                </a:ln>
                <a:effectLst/>
              </p:spPr>
            </p:cxnSp>
            <p:sp>
              <p:nvSpPr>
                <p:cNvPr id="123" name="TextBox 122">
                  <a:extLst>
                    <a:ext uri="{FF2B5EF4-FFF2-40B4-BE49-F238E27FC236}">
                      <a16:creationId xmlns:a16="http://schemas.microsoft.com/office/drawing/2014/main" id="{F04E9C11-16F5-4E27-8B9F-EB5EE6521FBC}"/>
                    </a:ext>
                  </a:extLst>
                </p:cNvPr>
                <p:cNvSpPr txBox="1"/>
                <p:nvPr/>
              </p:nvSpPr>
              <p:spPr>
                <a:xfrm>
                  <a:off x="2193118" y="5089491"/>
                  <a:ext cx="297368" cy="12199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040°</a:t>
                  </a:r>
                </a:p>
              </p:txBody>
            </p:sp>
            <p:sp>
              <p:nvSpPr>
                <p:cNvPr id="124" name="TextBox 123">
                  <a:extLst>
                    <a:ext uri="{FF2B5EF4-FFF2-40B4-BE49-F238E27FC236}">
                      <a16:creationId xmlns:a16="http://schemas.microsoft.com/office/drawing/2014/main" id="{746431F0-7855-4681-A34E-9D1DC09D4043}"/>
                    </a:ext>
                  </a:extLst>
                </p:cNvPr>
                <p:cNvSpPr txBox="1"/>
                <p:nvPr/>
              </p:nvSpPr>
              <p:spPr>
                <a:xfrm>
                  <a:off x="1868602" y="4935368"/>
                  <a:ext cx="327953" cy="10674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 MAVRK</a:t>
                  </a:r>
                </a:p>
              </p:txBody>
            </p:sp>
            <p:sp>
              <p:nvSpPr>
                <p:cNvPr id="125" name="TextBox 124">
                  <a:extLst>
                    <a:ext uri="{FF2B5EF4-FFF2-40B4-BE49-F238E27FC236}">
                      <a16:creationId xmlns:a16="http://schemas.microsoft.com/office/drawing/2014/main" id="{2CFCA259-579F-42FB-AC5A-5A28F29E6792}"/>
                    </a:ext>
                  </a:extLst>
                </p:cNvPr>
                <p:cNvSpPr txBox="1"/>
                <p:nvPr/>
              </p:nvSpPr>
              <p:spPr>
                <a:xfrm>
                  <a:off x="1889215" y="5037477"/>
                  <a:ext cx="166224" cy="10674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NBJ</a:t>
                  </a:r>
                </a:p>
              </p:txBody>
            </p:sp>
            <p:cxnSp>
              <p:nvCxnSpPr>
                <p:cNvPr id="126" name="Straight Connector 125">
                  <a:extLst>
                    <a:ext uri="{FF2B5EF4-FFF2-40B4-BE49-F238E27FC236}">
                      <a16:creationId xmlns:a16="http://schemas.microsoft.com/office/drawing/2014/main" id="{CF1EE9DC-9B11-4CAD-BC30-D8FCA0CDAD77}"/>
                    </a:ext>
                  </a:extLst>
                </p:cNvPr>
                <p:cNvCxnSpPr/>
                <p:nvPr/>
              </p:nvCxnSpPr>
              <p:spPr>
                <a:xfrm flipH="1">
                  <a:off x="925641" y="5175138"/>
                  <a:ext cx="1162461" cy="158412"/>
                </a:xfrm>
                <a:prstGeom prst="line">
                  <a:avLst/>
                </a:prstGeom>
                <a:noFill/>
                <a:ln w="6350" cap="flat" cmpd="sng" algn="ctr">
                  <a:solidFill>
                    <a:sysClr val="windowText" lastClr="000000"/>
                  </a:solidFill>
                  <a:prstDash val="solid"/>
                  <a:miter lim="800000"/>
                </a:ln>
                <a:effectLst/>
              </p:spPr>
            </p:cxnSp>
            <p:cxnSp>
              <p:nvCxnSpPr>
                <p:cNvPr id="127" name="Straight Connector 126">
                  <a:extLst>
                    <a:ext uri="{FF2B5EF4-FFF2-40B4-BE49-F238E27FC236}">
                      <a16:creationId xmlns:a16="http://schemas.microsoft.com/office/drawing/2014/main" id="{D9F44B0F-B3AB-4455-AA52-169F10FC065A}"/>
                    </a:ext>
                  </a:extLst>
                </p:cNvPr>
                <p:cNvCxnSpPr/>
                <p:nvPr/>
              </p:nvCxnSpPr>
              <p:spPr>
                <a:xfrm>
                  <a:off x="678412" y="5327486"/>
                  <a:ext cx="239833" cy="0"/>
                </a:xfrm>
                <a:prstGeom prst="line">
                  <a:avLst/>
                </a:prstGeom>
                <a:noFill/>
                <a:ln w="6350" cap="flat" cmpd="sng" algn="ctr">
                  <a:solidFill>
                    <a:sysClr val="windowText" lastClr="000000"/>
                  </a:solidFill>
                  <a:prstDash val="solid"/>
                  <a:miter lim="800000"/>
                </a:ln>
                <a:effectLst/>
              </p:spPr>
            </p:cxnSp>
            <p:sp>
              <p:nvSpPr>
                <p:cNvPr id="129" name="TextBox 128">
                  <a:extLst>
                    <a:ext uri="{FF2B5EF4-FFF2-40B4-BE49-F238E27FC236}">
                      <a16:creationId xmlns:a16="http://schemas.microsoft.com/office/drawing/2014/main" id="{A9BAEC85-C4DA-4112-BAA5-741FE1512EFE}"/>
                    </a:ext>
                  </a:extLst>
                </p:cNvPr>
                <p:cNvSpPr txBox="1"/>
                <p:nvPr/>
              </p:nvSpPr>
              <p:spPr>
                <a:xfrm>
                  <a:off x="2224823" y="5207423"/>
                  <a:ext cx="267089" cy="123111"/>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sng" strike="noStrike" kern="0" cap="none" spc="0" normalizeH="0" baseline="0" noProof="0" dirty="0" smtClean="0">
                      <a:ln>
                        <a:noFill/>
                      </a:ln>
                      <a:solidFill>
                        <a:prstClr val="black"/>
                      </a:solidFill>
                      <a:effectLst/>
                      <a:uLnTx/>
                      <a:uFillTx/>
                      <a:latin typeface="Calibri"/>
                      <a:cs typeface="+mn-cs"/>
                    </a:rPr>
                    <a:t>1200</a:t>
                  </a:r>
                </a:p>
              </p:txBody>
            </p:sp>
            <p:cxnSp>
              <p:nvCxnSpPr>
                <p:cNvPr id="130" name="Straight Arrow Connector 129">
                  <a:extLst>
                    <a:ext uri="{FF2B5EF4-FFF2-40B4-BE49-F238E27FC236}">
                      <a16:creationId xmlns:a16="http://schemas.microsoft.com/office/drawing/2014/main" id="{778721EA-62D7-44A2-900D-9F60633C833C}"/>
                    </a:ext>
                  </a:extLst>
                </p:cNvPr>
                <p:cNvCxnSpPr/>
                <p:nvPr/>
              </p:nvCxnSpPr>
              <p:spPr>
                <a:xfrm flipV="1">
                  <a:off x="1893376" y="5234752"/>
                  <a:ext cx="218824" cy="27434"/>
                </a:xfrm>
                <a:prstGeom prst="straightConnector1">
                  <a:avLst/>
                </a:prstGeom>
                <a:noFill/>
                <a:ln w="9525" cap="flat" cmpd="sng" algn="ctr">
                  <a:solidFill>
                    <a:sysClr val="windowText" lastClr="000000"/>
                  </a:solidFill>
                  <a:prstDash val="solid"/>
                  <a:miter lim="800000"/>
                  <a:headEnd type="none"/>
                  <a:tailEnd type="stealth"/>
                </a:ln>
                <a:effectLst/>
              </p:spPr>
            </p:cxnSp>
            <p:sp>
              <p:nvSpPr>
                <p:cNvPr id="134" name="TextBox 133">
                  <a:extLst>
                    <a:ext uri="{FF2B5EF4-FFF2-40B4-BE49-F238E27FC236}">
                      <a16:creationId xmlns:a16="http://schemas.microsoft.com/office/drawing/2014/main" id="{8E386705-4AFF-4444-BCEC-06D632F2AFB1}"/>
                    </a:ext>
                  </a:extLst>
                </p:cNvPr>
                <p:cNvSpPr txBox="1"/>
                <p:nvPr/>
              </p:nvSpPr>
              <p:spPr>
                <a:xfrm rot="21154236">
                  <a:off x="1470509" y="5237033"/>
                  <a:ext cx="414651" cy="10674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7 DME ARC</a:t>
                  </a:r>
                </a:p>
              </p:txBody>
            </p:sp>
            <p:cxnSp>
              <p:nvCxnSpPr>
                <p:cNvPr id="135" name="Straight Arrow Connector 134">
                  <a:extLst>
                    <a:ext uri="{FF2B5EF4-FFF2-40B4-BE49-F238E27FC236}">
                      <a16:creationId xmlns:a16="http://schemas.microsoft.com/office/drawing/2014/main" id="{07BC1183-338B-42DD-9956-155437905F97}"/>
                    </a:ext>
                  </a:extLst>
                </p:cNvPr>
                <p:cNvCxnSpPr/>
                <p:nvPr/>
              </p:nvCxnSpPr>
              <p:spPr>
                <a:xfrm flipH="1">
                  <a:off x="1192868" y="5314237"/>
                  <a:ext cx="272709" cy="37946"/>
                </a:xfrm>
                <a:prstGeom prst="straightConnector1">
                  <a:avLst/>
                </a:prstGeom>
                <a:noFill/>
                <a:ln w="9525" cap="flat" cmpd="sng" algn="ctr">
                  <a:solidFill>
                    <a:sysClr val="windowText" lastClr="000000"/>
                  </a:solidFill>
                  <a:prstDash val="solid"/>
                  <a:miter lim="800000"/>
                  <a:tailEnd type="stealth"/>
                </a:ln>
                <a:effectLst/>
              </p:spPr>
            </p:cxnSp>
            <p:sp>
              <p:nvSpPr>
                <p:cNvPr id="136" name="TextBox 135">
                  <a:extLst>
                    <a:ext uri="{FF2B5EF4-FFF2-40B4-BE49-F238E27FC236}">
                      <a16:creationId xmlns:a16="http://schemas.microsoft.com/office/drawing/2014/main" id="{ECE6F65F-3AE1-4D22-806D-3AB94EEB9B05}"/>
                    </a:ext>
                  </a:extLst>
                </p:cNvPr>
                <p:cNvSpPr txBox="1"/>
                <p:nvPr/>
              </p:nvSpPr>
              <p:spPr>
                <a:xfrm>
                  <a:off x="717253" y="5215975"/>
                  <a:ext cx="230625" cy="10674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900 </a:t>
                  </a:r>
                </a:p>
              </p:txBody>
            </p:sp>
            <p:cxnSp>
              <p:nvCxnSpPr>
                <p:cNvPr id="137" name="Straight Connector 136">
                  <a:extLst>
                    <a:ext uri="{FF2B5EF4-FFF2-40B4-BE49-F238E27FC236}">
                      <a16:creationId xmlns:a16="http://schemas.microsoft.com/office/drawing/2014/main" id="{A65C0371-6A7D-4A0D-95D7-9397C81C04CE}"/>
                    </a:ext>
                  </a:extLst>
                </p:cNvPr>
                <p:cNvCxnSpPr/>
                <p:nvPr/>
              </p:nvCxnSpPr>
              <p:spPr>
                <a:xfrm>
                  <a:off x="939994" y="5348519"/>
                  <a:ext cx="2263388" cy="393093"/>
                </a:xfrm>
                <a:prstGeom prst="line">
                  <a:avLst/>
                </a:prstGeom>
                <a:noFill/>
                <a:ln w="6350" cap="flat" cmpd="sng" algn="ctr">
                  <a:solidFill>
                    <a:sysClr val="windowText" lastClr="000000"/>
                  </a:solidFill>
                  <a:prstDash val="solid"/>
                  <a:miter lim="800000"/>
                </a:ln>
                <a:effectLst/>
              </p:spPr>
            </p:cxnSp>
            <p:sp>
              <p:nvSpPr>
                <p:cNvPr id="138" name="TextBox 137">
                  <a:extLst>
                    <a:ext uri="{FF2B5EF4-FFF2-40B4-BE49-F238E27FC236}">
                      <a16:creationId xmlns:a16="http://schemas.microsoft.com/office/drawing/2014/main" id="{CAFF1FCF-1586-4D2B-94DA-C55B4E83F95A}"/>
                    </a:ext>
                  </a:extLst>
                </p:cNvPr>
                <p:cNvSpPr txBox="1"/>
                <p:nvPr/>
              </p:nvSpPr>
              <p:spPr>
                <a:xfrm>
                  <a:off x="887406" y="5072285"/>
                  <a:ext cx="325834" cy="10674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GOOSE</a:t>
                  </a:r>
                </a:p>
              </p:txBody>
            </p:sp>
            <p:sp>
              <p:nvSpPr>
                <p:cNvPr id="139" name="TextBox 138">
                  <a:extLst>
                    <a:ext uri="{FF2B5EF4-FFF2-40B4-BE49-F238E27FC236}">
                      <a16:creationId xmlns:a16="http://schemas.microsoft.com/office/drawing/2014/main" id="{B4CCA5E6-0577-4D5E-B3F6-8B935060F682}"/>
                    </a:ext>
                  </a:extLst>
                </p:cNvPr>
                <p:cNvSpPr txBox="1"/>
                <p:nvPr/>
              </p:nvSpPr>
              <p:spPr>
                <a:xfrm>
                  <a:off x="914101" y="5189436"/>
                  <a:ext cx="152234" cy="9149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cs typeface="+mn-cs"/>
                    </a:rPr>
                    <a:t>NBJ</a:t>
                  </a:r>
                </a:p>
              </p:txBody>
            </p:sp>
            <p:cxnSp>
              <p:nvCxnSpPr>
                <p:cNvPr id="140" name="Straight Connector 139">
                  <a:extLst>
                    <a:ext uri="{FF2B5EF4-FFF2-40B4-BE49-F238E27FC236}">
                      <a16:creationId xmlns:a16="http://schemas.microsoft.com/office/drawing/2014/main" id="{E7012DBA-DAA1-4CDD-A55D-CC02EA4F3293}"/>
                    </a:ext>
                  </a:extLst>
                </p:cNvPr>
                <p:cNvCxnSpPr/>
                <p:nvPr/>
              </p:nvCxnSpPr>
              <p:spPr>
                <a:xfrm>
                  <a:off x="936816" y="5334850"/>
                  <a:ext cx="0" cy="71175"/>
                </a:xfrm>
                <a:prstGeom prst="line">
                  <a:avLst/>
                </a:prstGeom>
                <a:noFill/>
                <a:ln w="6350" cap="flat" cmpd="sng" algn="ctr">
                  <a:solidFill>
                    <a:sysClr val="windowText" lastClr="000000"/>
                  </a:solidFill>
                  <a:prstDash val="solid"/>
                  <a:miter lim="800000"/>
                </a:ln>
                <a:effectLst/>
              </p:spPr>
            </p:cxnSp>
            <p:pic>
              <p:nvPicPr>
                <p:cNvPr id="141" name="Picture 140">
                  <a:extLst>
                    <a:ext uri="{FF2B5EF4-FFF2-40B4-BE49-F238E27FC236}">
                      <a16:creationId xmlns:a16="http://schemas.microsoft.com/office/drawing/2014/main" id="{22A5D97E-66D7-460A-AEBB-BF20FD96080D}"/>
                    </a:ext>
                  </a:extLst>
                </p:cNvPr>
                <p:cNvPicPr>
                  <a:picLocks noChangeAspect="1"/>
                </p:cNvPicPr>
                <p:nvPr/>
              </p:nvPicPr>
              <p:blipFill rotWithShape="1">
                <a:blip r:embed="rId8" cstate="print"/>
                <a:srcRect l="84210" t="71435" r="13967" b="25787"/>
                <a:stretch/>
              </p:blipFill>
              <p:spPr>
                <a:xfrm>
                  <a:off x="1379676" y="5400998"/>
                  <a:ext cx="83723" cy="71762"/>
                </a:xfrm>
                <a:prstGeom prst="rect">
                  <a:avLst/>
                </a:prstGeom>
              </p:spPr>
            </p:pic>
            <p:sp>
              <p:nvSpPr>
                <p:cNvPr id="142" name="Rectangle 141">
                  <a:extLst>
                    <a:ext uri="{FF2B5EF4-FFF2-40B4-BE49-F238E27FC236}">
                      <a16:creationId xmlns:a16="http://schemas.microsoft.com/office/drawing/2014/main" id="{68EEA702-7D85-4B17-A327-0F13C3DD8FA7}"/>
                    </a:ext>
                  </a:extLst>
                </p:cNvPr>
                <p:cNvSpPr/>
                <p:nvPr/>
              </p:nvSpPr>
              <p:spPr>
                <a:xfrm>
                  <a:off x="672420" y="5763036"/>
                  <a:ext cx="800780" cy="13611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43" name="Straight Arrow Connector 142">
                  <a:extLst>
                    <a:ext uri="{FF2B5EF4-FFF2-40B4-BE49-F238E27FC236}">
                      <a16:creationId xmlns:a16="http://schemas.microsoft.com/office/drawing/2014/main" id="{103CC6FA-8B4A-4F74-AC20-BC6F99BD0BBD}"/>
                    </a:ext>
                  </a:extLst>
                </p:cNvPr>
                <p:cNvCxnSpPr/>
                <p:nvPr/>
              </p:nvCxnSpPr>
              <p:spPr>
                <a:xfrm flipH="1" flipV="1">
                  <a:off x="1408296" y="5826283"/>
                  <a:ext cx="135141" cy="7463"/>
                </a:xfrm>
                <a:prstGeom prst="straightConnector1">
                  <a:avLst/>
                </a:prstGeom>
                <a:noFill/>
                <a:ln w="6350" cap="flat" cmpd="sng" algn="ctr">
                  <a:solidFill>
                    <a:sysClr val="windowText" lastClr="000000"/>
                  </a:solidFill>
                  <a:prstDash val="solid"/>
                  <a:miter lim="800000"/>
                  <a:tailEnd type="stealth"/>
                </a:ln>
                <a:effectLst/>
              </p:spPr>
            </p:cxnSp>
            <p:sp>
              <p:nvSpPr>
                <p:cNvPr id="144" name="TextBox 143">
                  <a:extLst>
                    <a:ext uri="{FF2B5EF4-FFF2-40B4-BE49-F238E27FC236}">
                      <a16:creationId xmlns:a16="http://schemas.microsoft.com/office/drawing/2014/main" id="{76BEFB3C-24A8-4BD4-97ED-CF4B111CD06C}"/>
                    </a:ext>
                  </a:extLst>
                </p:cNvPr>
                <p:cNvSpPr txBox="1"/>
                <p:nvPr/>
              </p:nvSpPr>
              <p:spPr>
                <a:xfrm>
                  <a:off x="1066335" y="5421686"/>
                  <a:ext cx="297844" cy="10674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HLYWD</a:t>
                  </a:r>
                </a:p>
              </p:txBody>
            </p:sp>
            <p:sp>
              <p:nvSpPr>
                <p:cNvPr id="145" name="TextBox 144">
                  <a:extLst>
                    <a:ext uri="{FF2B5EF4-FFF2-40B4-BE49-F238E27FC236}">
                      <a16:creationId xmlns:a16="http://schemas.microsoft.com/office/drawing/2014/main" id="{6333B804-9CDC-4F9A-AE8F-01DD5AF562A2}"/>
                    </a:ext>
                  </a:extLst>
                </p:cNvPr>
                <p:cNvSpPr txBox="1"/>
                <p:nvPr/>
              </p:nvSpPr>
              <p:spPr>
                <a:xfrm>
                  <a:off x="1102070" y="5516708"/>
                  <a:ext cx="173751" cy="106748"/>
                </a:xfrm>
                <a:prstGeom prst="rect">
                  <a:avLst/>
                </a:prstGeom>
                <a:solidFill>
                  <a:sysClr val="window" lastClr="FFFFFF"/>
                </a:solid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NBJ</a:t>
                  </a:r>
                </a:p>
              </p:txBody>
            </p:sp>
            <p:cxnSp>
              <p:nvCxnSpPr>
                <p:cNvPr id="146" name="Straight Connector 145">
                  <a:extLst>
                    <a:ext uri="{FF2B5EF4-FFF2-40B4-BE49-F238E27FC236}">
                      <a16:creationId xmlns:a16="http://schemas.microsoft.com/office/drawing/2014/main" id="{0C54ED85-9E2C-4D7E-ADA4-EFAF6F9B0D6E}"/>
                    </a:ext>
                  </a:extLst>
                </p:cNvPr>
                <p:cNvCxnSpPr/>
                <p:nvPr/>
              </p:nvCxnSpPr>
              <p:spPr>
                <a:xfrm>
                  <a:off x="1421539" y="5470848"/>
                  <a:ext cx="3817" cy="259268"/>
                </a:xfrm>
                <a:prstGeom prst="line">
                  <a:avLst/>
                </a:prstGeom>
                <a:noFill/>
                <a:ln w="6350" cap="flat" cmpd="sng" algn="ctr">
                  <a:solidFill>
                    <a:sysClr val="windowText" lastClr="000000"/>
                  </a:solidFill>
                  <a:prstDash val="sysDash"/>
                  <a:miter lim="800000"/>
                </a:ln>
                <a:effectLst/>
              </p:spPr>
            </p:cxnSp>
            <p:sp>
              <p:nvSpPr>
                <p:cNvPr id="147" name="TextBox 146">
                  <a:extLst>
                    <a:ext uri="{FF2B5EF4-FFF2-40B4-BE49-F238E27FC236}">
                      <a16:creationId xmlns:a16="http://schemas.microsoft.com/office/drawing/2014/main" id="{BC25A9CB-FE07-45DD-AA8F-154727CD6BFC}"/>
                    </a:ext>
                  </a:extLst>
                </p:cNvPr>
                <p:cNvSpPr txBox="1"/>
                <p:nvPr/>
              </p:nvSpPr>
              <p:spPr>
                <a:xfrm rot="487167">
                  <a:off x="1722413" y="5418958"/>
                  <a:ext cx="272199" cy="153888"/>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cs typeface="+mn-cs"/>
                    </a:rPr>
                    <a:t>076°</a:t>
                  </a:r>
                </a:p>
              </p:txBody>
            </p:sp>
            <p:sp>
              <p:nvSpPr>
                <p:cNvPr id="148" name="TextBox 147">
                  <a:extLst>
                    <a:ext uri="{FF2B5EF4-FFF2-40B4-BE49-F238E27FC236}">
                      <a16:creationId xmlns:a16="http://schemas.microsoft.com/office/drawing/2014/main" id="{433AAF44-9FC6-4DAB-8865-DDFBFE005709}"/>
                    </a:ext>
                  </a:extLst>
                </p:cNvPr>
                <p:cNvSpPr txBox="1"/>
                <p:nvPr/>
              </p:nvSpPr>
              <p:spPr>
                <a:xfrm>
                  <a:off x="2915510" y="5403952"/>
                  <a:ext cx="309675" cy="107722"/>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PENSI</a:t>
                  </a:r>
                </a:p>
              </p:txBody>
            </p:sp>
            <p:sp>
              <p:nvSpPr>
                <p:cNvPr id="149" name="TextBox 148">
                  <a:extLst>
                    <a:ext uri="{FF2B5EF4-FFF2-40B4-BE49-F238E27FC236}">
                      <a16:creationId xmlns:a16="http://schemas.microsoft.com/office/drawing/2014/main" id="{21BE028C-EB2C-47BD-9F72-AF12BA459519}"/>
                    </a:ext>
                  </a:extLst>
                </p:cNvPr>
                <p:cNvSpPr txBox="1"/>
                <p:nvPr/>
              </p:nvSpPr>
              <p:spPr>
                <a:xfrm>
                  <a:off x="2931186" y="5519111"/>
                  <a:ext cx="169007" cy="10674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NBJ</a:t>
                  </a:r>
                </a:p>
              </p:txBody>
            </p:sp>
            <p:sp>
              <p:nvSpPr>
                <p:cNvPr id="150" name="TextBox 149">
                  <a:extLst>
                    <a:ext uri="{FF2B5EF4-FFF2-40B4-BE49-F238E27FC236}">
                      <a16:creationId xmlns:a16="http://schemas.microsoft.com/office/drawing/2014/main" id="{3D7EE357-173B-49EA-A0F5-62FC6C33C83D}"/>
                    </a:ext>
                  </a:extLst>
                </p:cNvPr>
                <p:cNvSpPr txBox="1"/>
                <p:nvPr/>
              </p:nvSpPr>
              <p:spPr>
                <a:xfrm>
                  <a:off x="1457509" y="5545065"/>
                  <a:ext cx="227443" cy="123111"/>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800</a:t>
                  </a:r>
                </a:p>
              </p:txBody>
            </p:sp>
            <p:cxnSp>
              <p:nvCxnSpPr>
                <p:cNvPr id="151" name="Straight Connector 150">
                  <a:extLst>
                    <a:ext uri="{FF2B5EF4-FFF2-40B4-BE49-F238E27FC236}">
                      <a16:creationId xmlns:a16="http://schemas.microsoft.com/office/drawing/2014/main" id="{2D767D1D-A9C2-4B9A-A5BE-BFF6D495BCC3}"/>
                    </a:ext>
                  </a:extLst>
                </p:cNvPr>
                <p:cNvCxnSpPr/>
                <p:nvPr/>
              </p:nvCxnSpPr>
              <p:spPr>
                <a:xfrm>
                  <a:off x="1445136" y="5656871"/>
                  <a:ext cx="180498" cy="0"/>
                </a:xfrm>
                <a:prstGeom prst="line">
                  <a:avLst/>
                </a:prstGeom>
                <a:noFill/>
                <a:ln w="6350" cap="flat" cmpd="sng" algn="ctr">
                  <a:solidFill>
                    <a:sysClr val="windowText" lastClr="000000"/>
                  </a:solidFill>
                  <a:prstDash val="solid"/>
                  <a:miter lim="800000"/>
                </a:ln>
                <a:effectLst/>
              </p:spPr>
            </p:cxnSp>
            <p:sp>
              <p:nvSpPr>
                <p:cNvPr id="152" name="TextBox 151">
                  <a:extLst>
                    <a:ext uri="{FF2B5EF4-FFF2-40B4-BE49-F238E27FC236}">
                      <a16:creationId xmlns:a16="http://schemas.microsoft.com/office/drawing/2014/main" id="{35C0C533-6E62-45E4-A3BE-001991466756}"/>
                    </a:ext>
                  </a:extLst>
                </p:cNvPr>
                <p:cNvSpPr txBox="1"/>
                <p:nvPr/>
              </p:nvSpPr>
              <p:spPr>
                <a:xfrm>
                  <a:off x="3210147" y="5626969"/>
                  <a:ext cx="200763" cy="123111"/>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700</a:t>
                  </a:r>
                </a:p>
              </p:txBody>
            </p:sp>
            <p:cxnSp>
              <p:nvCxnSpPr>
                <p:cNvPr id="153" name="Straight Connector 152">
                  <a:extLst>
                    <a:ext uri="{FF2B5EF4-FFF2-40B4-BE49-F238E27FC236}">
                      <a16:creationId xmlns:a16="http://schemas.microsoft.com/office/drawing/2014/main" id="{EB70943D-8A45-4AC8-962C-87963DC52A14}"/>
                    </a:ext>
                  </a:extLst>
                </p:cNvPr>
                <p:cNvCxnSpPr/>
                <p:nvPr/>
              </p:nvCxnSpPr>
              <p:spPr>
                <a:xfrm>
                  <a:off x="3220875" y="5637438"/>
                  <a:ext cx="164134" cy="0"/>
                </a:xfrm>
                <a:prstGeom prst="line">
                  <a:avLst/>
                </a:prstGeom>
                <a:noFill/>
                <a:ln w="6350" cap="flat" cmpd="sng" algn="ctr">
                  <a:solidFill>
                    <a:sysClr val="windowText" lastClr="000000"/>
                  </a:solidFill>
                  <a:prstDash val="solid"/>
                  <a:miter lim="800000"/>
                </a:ln>
                <a:effectLst/>
              </p:spPr>
            </p:cxnSp>
            <p:cxnSp>
              <p:nvCxnSpPr>
                <p:cNvPr id="154" name="Straight Connector 153">
                  <a:extLst>
                    <a:ext uri="{FF2B5EF4-FFF2-40B4-BE49-F238E27FC236}">
                      <a16:creationId xmlns:a16="http://schemas.microsoft.com/office/drawing/2014/main" id="{F0C1FB1A-DD0E-4C55-B997-1F5DAD10AA34}"/>
                    </a:ext>
                  </a:extLst>
                </p:cNvPr>
                <p:cNvCxnSpPr/>
                <p:nvPr/>
              </p:nvCxnSpPr>
              <p:spPr>
                <a:xfrm>
                  <a:off x="3225185" y="5733765"/>
                  <a:ext cx="159824" cy="0"/>
                </a:xfrm>
                <a:prstGeom prst="line">
                  <a:avLst/>
                </a:prstGeom>
                <a:noFill/>
                <a:ln w="6350" cap="flat" cmpd="sng" algn="ctr">
                  <a:solidFill>
                    <a:sysClr val="windowText" lastClr="000000"/>
                  </a:solidFill>
                  <a:prstDash val="solid"/>
                  <a:miter lim="800000"/>
                </a:ln>
                <a:effectLst/>
              </p:spPr>
            </p:cxnSp>
            <p:cxnSp>
              <p:nvCxnSpPr>
                <p:cNvPr id="155" name="Straight Connector 154">
                  <a:extLst>
                    <a:ext uri="{FF2B5EF4-FFF2-40B4-BE49-F238E27FC236}">
                      <a16:creationId xmlns:a16="http://schemas.microsoft.com/office/drawing/2014/main" id="{D5900473-B6B2-4023-B5BE-6516F024C24A}"/>
                    </a:ext>
                  </a:extLst>
                </p:cNvPr>
                <p:cNvCxnSpPr/>
                <p:nvPr/>
              </p:nvCxnSpPr>
              <p:spPr>
                <a:xfrm>
                  <a:off x="3220875" y="5763036"/>
                  <a:ext cx="322425" cy="0"/>
                </a:xfrm>
                <a:prstGeom prst="line">
                  <a:avLst/>
                </a:prstGeom>
                <a:noFill/>
                <a:ln w="6350" cap="flat" cmpd="sng" algn="ctr">
                  <a:solidFill>
                    <a:sysClr val="windowText" lastClr="000000"/>
                  </a:solidFill>
                  <a:prstDash val="solid"/>
                  <a:miter lim="800000"/>
                </a:ln>
                <a:effectLst/>
              </p:spPr>
            </p:cxnSp>
            <p:sp>
              <p:nvSpPr>
                <p:cNvPr id="156" name="Arc 155">
                  <a:extLst>
                    <a:ext uri="{FF2B5EF4-FFF2-40B4-BE49-F238E27FC236}">
                      <a16:creationId xmlns:a16="http://schemas.microsoft.com/office/drawing/2014/main" id="{35B0800B-CB65-4E02-991C-27D76551050D}"/>
                    </a:ext>
                  </a:extLst>
                </p:cNvPr>
                <p:cNvSpPr/>
                <p:nvPr/>
              </p:nvSpPr>
              <p:spPr>
                <a:xfrm rot="4583575">
                  <a:off x="3309141" y="5528524"/>
                  <a:ext cx="189393" cy="234517"/>
                </a:xfrm>
                <a:prstGeom prst="arc">
                  <a:avLst/>
                </a:prstGeom>
                <a:noFill/>
                <a:ln w="635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157" name="Straight Arrow Connector 156">
                  <a:extLst>
                    <a:ext uri="{FF2B5EF4-FFF2-40B4-BE49-F238E27FC236}">
                      <a16:creationId xmlns:a16="http://schemas.microsoft.com/office/drawing/2014/main" id="{EB7B1F95-89D1-48B8-A003-7740CCAF52EC}"/>
                    </a:ext>
                  </a:extLst>
                </p:cNvPr>
                <p:cNvCxnSpPr/>
                <p:nvPr/>
              </p:nvCxnSpPr>
              <p:spPr>
                <a:xfrm flipV="1">
                  <a:off x="3517805" y="5553190"/>
                  <a:ext cx="8956" cy="48339"/>
                </a:xfrm>
                <a:prstGeom prst="straightConnector1">
                  <a:avLst/>
                </a:prstGeom>
                <a:noFill/>
                <a:ln w="6350" cap="flat" cmpd="sng" algn="ctr">
                  <a:solidFill>
                    <a:sysClr val="windowText" lastClr="000000"/>
                  </a:solidFill>
                  <a:prstDash val="solid"/>
                  <a:miter lim="800000"/>
                  <a:tailEnd type="stealth"/>
                </a:ln>
                <a:effectLst/>
              </p:spPr>
            </p:cxnSp>
            <p:cxnSp>
              <p:nvCxnSpPr>
                <p:cNvPr id="158" name="Straight Connector 157">
                  <a:extLst>
                    <a:ext uri="{FF2B5EF4-FFF2-40B4-BE49-F238E27FC236}">
                      <a16:creationId xmlns:a16="http://schemas.microsoft.com/office/drawing/2014/main" id="{F02974F0-289F-4DE7-849D-400F47AC649B}"/>
                    </a:ext>
                  </a:extLst>
                </p:cNvPr>
                <p:cNvCxnSpPr/>
                <p:nvPr/>
              </p:nvCxnSpPr>
              <p:spPr>
                <a:xfrm>
                  <a:off x="1409700" y="5822156"/>
                  <a:ext cx="0" cy="80963"/>
                </a:xfrm>
                <a:prstGeom prst="line">
                  <a:avLst/>
                </a:prstGeom>
                <a:noFill/>
                <a:ln w="6350" cap="flat" cmpd="sng" algn="ctr">
                  <a:solidFill>
                    <a:sysClr val="windowText" lastClr="000000"/>
                  </a:solidFill>
                  <a:prstDash val="solid"/>
                  <a:miter lim="800000"/>
                </a:ln>
                <a:effectLst/>
              </p:spPr>
            </p:cxnSp>
          </p:grpSp>
          <p:sp>
            <p:nvSpPr>
              <p:cNvPr id="75" name="Oval 74">
                <a:extLst>
                  <a:ext uri="{FF2B5EF4-FFF2-40B4-BE49-F238E27FC236}">
                    <a16:creationId xmlns:a16="http://schemas.microsoft.com/office/drawing/2014/main" id="{1E291255-D386-433C-9ED0-2B59D44EEA78}"/>
                  </a:ext>
                </a:extLst>
              </p:cNvPr>
              <p:cNvSpPr/>
              <p:nvPr/>
            </p:nvSpPr>
            <p:spPr>
              <a:xfrm rot="1203726">
                <a:off x="696367" y="3812246"/>
                <a:ext cx="175580" cy="502245"/>
              </a:xfrm>
              <a:prstGeom prst="ellips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16D6A7AD-3D75-47AC-BF16-D046527D6251}"/>
                  </a:ext>
                </a:extLst>
              </p:cNvPr>
              <p:cNvSpPr txBox="1"/>
              <p:nvPr/>
            </p:nvSpPr>
            <p:spPr>
              <a:xfrm rot="17530518">
                <a:off x="776939" y="3973411"/>
                <a:ext cx="225567" cy="203133"/>
              </a:xfrm>
              <a:prstGeom prst="rect">
                <a:avLst/>
              </a:prstGeom>
              <a:solidFill>
                <a:sysClr val="window" lastClr="FFFFFF"/>
              </a:solidFill>
            </p:spPr>
            <p:txBody>
              <a:bodyPr wrap="square" lIns="0" tIns="18288" rIns="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cs typeface="+mn-cs"/>
                  </a:rPr>
                  <a:t>220°</a:t>
                </a:r>
              </a:p>
            </p:txBody>
          </p:sp>
          <p:cxnSp>
            <p:nvCxnSpPr>
              <p:cNvPr id="77" name="Straight Arrow Connector 76">
                <a:extLst>
                  <a:ext uri="{FF2B5EF4-FFF2-40B4-BE49-F238E27FC236}">
                    <a16:creationId xmlns:a16="http://schemas.microsoft.com/office/drawing/2014/main" id="{C811E79E-1778-4301-AC9C-E546DCC766DA}"/>
                  </a:ext>
                </a:extLst>
              </p:cNvPr>
              <p:cNvCxnSpPr/>
              <p:nvPr/>
            </p:nvCxnSpPr>
            <p:spPr>
              <a:xfrm flipH="1">
                <a:off x="786889" y="4152289"/>
                <a:ext cx="50666" cy="139819"/>
              </a:xfrm>
              <a:prstGeom prst="straightConnector1">
                <a:avLst/>
              </a:prstGeom>
              <a:noFill/>
              <a:ln w="635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5A055E47-1411-414C-84E1-5F45CFC1921F}"/>
                  </a:ext>
                </a:extLst>
              </p:cNvPr>
              <p:cNvCxnSpPr/>
              <p:nvPr/>
            </p:nvCxnSpPr>
            <p:spPr>
              <a:xfrm flipV="1">
                <a:off x="679734" y="3872465"/>
                <a:ext cx="77224" cy="164092"/>
              </a:xfrm>
              <a:prstGeom prst="straightConnector1">
                <a:avLst/>
              </a:prstGeom>
              <a:noFill/>
              <a:ln w="6350" cap="flat" cmpd="sng" algn="ctr">
                <a:solidFill>
                  <a:sysClr val="windowText" lastClr="000000"/>
                </a:solidFill>
                <a:prstDash val="solid"/>
                <a:miter lim="800000"/>
                <a:tailEnd type="triangle"/>
              </a:ln>
              <a:effectLst/>
            </p:spPr>
          </p:cxnSp>
          <p:sp>
            <p:nvSpPr>
              <p:cNvPr id="79" name="TextBox 78">
                <a:extLst>
                  <a:ext uri="{FF2B5EF4-FFF2-40B4-BE49-F238E27FC236}">
                    <a16:creationId xmlns:a16="http://schemas.microsoft.com/office/drawing/2014/main" id="{562557FC-8365-46A8-BBF8-5F25FDBFF853}"/>
                  </a:ext>
                </a:extLst>
              </p:cNvPr>
              <p:cNvSpPr txBox="1"/>
              <p:nvPr/>
            </p:nvSpPr>
            <p:spPr>
              <a:xfrm rot="17357557">
                <a:off x="593097" y="3994528"/>
                <a:ext cx="229005" cy="203133"/>
              </a:xfrm>
              <a:prstGeom prst="rect">
                <a:avLst/>
              </a:prstGeom>
              <a:solidFill>
                <a:sysClr val="window" lastClr="FFFFFF"/>
              </a:solidFill>
            </p:spPr>
            <p:txBody>
              <a:bodyPr wrap="square" lIns="0" tIns="18288"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cs typeface="+mn-cs"/>
                  </a:rPr>
                  <a:t>040°</a:t>
                </a:r>
              </a:p>
            </p:txBody>
          </p:sp>
          <p:cxnSp>
            <p:nvCxnSpPr>
              <p:cNvPr id="80" name="Straight Connector 79">
                <a:extLst>
                  <a:ext uri="{FF2B5EF4-FFF2-40B4-BE49-F238E27FC236}">
                    <a16:creationId xmlns:a16="http://schemas.microsoft.com/office/drawing/2014/main" id="{9C7B1EF6-03C2-483A-B923-E7BEEB088B21}"/>
                  </a:ext>
                </a:extLst>
              </p:cNvPr>
              <p:cNvCxnSpPr>
                <a:cxnSpLocks/>
              </p:cNvCxnSpPr>
              <p:nvPr/>
            </p:nvCxnSpPr>
            <p:spPr>
              <a:xfrm>
                <a:off x="1447984" y="5544255"/>
                <a:ext cx="177650" cy="0"/>
              </a:xfrm>
              <a:prstGeom prst="line">
                <a:avLst/>
              </a:prstGeom>
              <a:noFill/>
              <a:ln w="6350" cap="flat" cmpd="sng" algn="ctr">
                <a:solidFill>
                  <a:sysClr val="windowText" lastClr="000000"/>
                </a:solidFill>
                <a:prstDash val="solid"/>
                <a:miter lim="800000"/>
              </a:ln>
              <a:effectLst/>
            </p:spPr>
          </p:cxnSp>
          <p:grpSp>
            <p:nvGrpSpPr>
              <p:cNvPr id="82" name="Group 81">
                <a:extLst>
                  <a:ext uri="{FF2B5EF4-FFF2-40B4-BE49-F238E27FC236}">
                    <a16:creationId xmlns:a16="http://schemas.microsoft.com/office/drawing/2014/main" id="{0A493A01-C410-4CF3-AD10-5DBD94B418C2}"/>
                  </a:ext>
                </a:extLst>
              </p:cNvPr>
              <p:cNvGrpSpPr/>
              <p:nvPr/>
            </p:nvGrpSpPr>
            <p:grpSpPr>
              <a:xfrm>
                <a:off x="2842739" y="3491249"/>
                <a:ext cx="180767" cy="159533"/>
                <a:chOff x="5168051" y="2770581"/>
                <a:chExt cx="177586" cy="175025"/>
              </a:xfrm>
            </p:grpSpPr>
            <p:pic>
              <p:nvPicPr>
                <p:cNvPr id="105" name="Picture 104">
                  <a:extLst>
                    <a:ext uri="{FF2B5EF4-FFF2-40B4-BE49-F238E27FC236}">
                      <a16:creationId xmlns:a16="http://schemas.microsoft.com/office/drawing/2014/main" id="{EDF98A4D-54C8-4BBD-9882-7E05437D3D43}"/>
                    </a:ext>
                  </a:extLst>
                </p:cNvPr>
                <p:cNvPicPr>
                  <a:picLocks noChangeAspect="1"/>
                </p:cNvPicPr>
                <p:nvPr/>
              </p:nvPicPr>
              <p:blipFill rotWithShape="1">
                <a:blip r:embed="rId9" cstate="print"/>
                <a:srcRect l="52318" t="57740" r="46416" b="38564"/>
                <a:stretch/>
              </p:blipFill>
              <p:spPr>
                <a:xfrm>
                  <a:off x="5168051" y="2770581"/>
                  <a:ext cx="177586" cy="175025"/>
                </a:xfrm>
                <a:prstGeom prst="rect">
                  <a:avLst/>
                </a:prstGeom>
              </p:spPr>
            </p:pic>
            <p:sp>
              <p:nvSpPr>
                <p:cNvPr id="106" name="Oval 105">
                  <a:extLst>
                    <a:ext uri="{FF2B5EF4-FFF2-40B4-BE49-F238E27FC236}">
                      <a16:creationId xmlns:a16="http://schemas.microsoft.com/office/drawing/2014/main" id="{106CBF86-BEC4-484B-A5CB-7529D22AB055}"/>
                    </a:ext>
                  </a:extLst>
                </p:cNvPr>
                <p:cNvSpPr/>
                <p:nvPr/>
              </p:nvSpPr>
              <p:spPr>
                <a:xfrm>
                  <a:off x="5168051" y="2790626"/>
                  <a:ext cx="46874" cy="4766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84" name="Group 83">
                <a:extLst>
                  <a:ext uri="{FF2B5EF4-FFF2-40B4-BE49-F238E27FC236}">
                    <a16:creationId xmlns:a16="http://schemas.microsoft.com/office/drawing/2014/main" id="{E55ED9C1-1C0A-4FDF-85A0-9624BD1307B4}"/>
                  </a:ext>
                </a:extLst>
              </p:cNvPr>
              <p:cNvGrpSpPr/>
              <p:nvPr/>
            </p:nvGrpSpPr>
            <p:grpSpPr>
              <a:xfrm>
                <a:off x="2968151" y="3522706"/>
                <a:ext cx="162514" cy="159533"/>
                <a:chOff x="5185983" y="2770581"/>
                <a:chExt cx="159654" cy="175025"/>
              </a:xfrm>
            </p:grpSpPr>
            <p:pic>
              <p:nvPicPr>
                <p:cNvPr id="103" name="Picture 102">
                  <a:extLst>
                    <a:ext uri="{FF2B5EF4-FFF2-40B4-BE49-F238E27FC236}">
                      <a16:creationId xmlns:a16="http://schemas.microsoft.com/office/drawing/2014/main" id="{CB5C244A-6B42-49C4-B633-E86C155B5D3D}"/>
                    </a:ext>
                  </a:extLst>
                </p:cNvPr>
                <p:cNvPicPr>
                  <a:picLocks noChangeAspect="1"/>
                </p:cNvPicPr>
                <p:nvPr/>
              </p:nvPicPr>
              <p:blipFill rotWithShape="1">
                <a:blip r:embed="rId9" cstate="print"/>
                <a:srcRect l="52652" t="57740" r="46416" b="38564"/>
                <a:stretch/>
              </p:blipFill>
              <p:spPr>
                <a:xfrm>
                  <a:off x="5214925" y="2770581"/>
                  <a:ext cx="130712" cy="175025"/>
                </a:xfrm>
                <a:prstGeom prst="rect">
                  <a:avLst/>
                </a:prstGeom>
              </p:spPr>
            </p:pic>
            <p:sp>
              <p:nvSpPr>
                <p:cNvPr id="104" name="Oval 103">
                  <a:extLst>
                    <a:ext uri="{FF2B5EF4-FFF2-40B4-BE49-F238E27FC236}">
                      <a16:creationId xmlns:a16="http://schemas.microsoft.com/office/drawing/2014/main" id="{C3E7B708-1B41-4B72-AD53-C23FBF7479D9}"/>
                    </a:ext>
                  </a:extLst>
                </p:cNvPr>
                <p:cNvSpPr/>
                <p:nvPr/>
              </p:nvSpPr>
              <p:spPr>
                <a:xfrm>
                  <a:off x="5185983" y="2793557"/>
                  <a:ext cx="46874" cy="4766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89" name="TextBox 88">
                <a:extLst>
                  <a:ext uri="{FF2B5EF4-FFF2-40B4-BE49-F238E27FC236}">
                    <a16:creationId xmlns:a16="http://schemas.microsoft.com/office/drawing/2014/main" id="{2A24C758-62E1-451B-A227-595D4CBEE328}"/>
                  </a:ext>
                </a:extLst>
              </p:cNvPr>
              <p:cNvSpPr txBox="1"/>
              <p:nvPr/>
            </p:nvSpPr>
            <p:spPr>
              <a:xfrm>
                <a:off x="2882568" y="3592455"/>
                <a:ext cx="122671" cy="123111"/>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black"/>
                    </a:solidFill>
                    <a:effectLst/>
                    <a:uLnTx/>
                    <a:uFillTx/>
                    <a:latin typeface="Calibri"/>
                    <a:cs typeface="+mn-cs"/>
                  </a:rPr>
                  <a:t>515’ MSL</a:t>
                </a:r>
              </a:p>
            </p:txBody>
          </p:sp>
          <p:sp>
            <p:nvSpPr>
              <p:cNvPr id="90" name="TextBox 89">
                <a:extLst>
                  <a:ext uri="{FF2B5EF4-FFF2-40B4-BE49-F238E27FC236}">
                    <a16:creationId xmlns:a16="http://schemas.microsoft.com/office/drawing/2014/main" id="{D6FD83A8-7DA7-4FEF-A7D1-ECB696ECD74A}"/>
                  </a:ext>
                </a:extLst>
              </p:cNvPr>
              <p:cNvSpPr txBox="1"/>
              <p:nvPr/>
            </p:nvSpPr>
            <p:spPr>
              <a:xfrm>
                <a:off x="3000526" y="3626537"/>
                <a:ext cx="143494" cy="123111"/>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black"/>
                    </a:solidFill>
                    <a:effectLst/>
                    <a:uLnTx/>
                    <a:uFillTx/>
                    <a:latin typeface="Calibri"/>
                    <a:cs typeface="+mn-cs"/>
                  </a:rPr>
                  <a:t>549’ MSL</a:t>
                </a:r>
              </a:p>
            </p:txBody>
          </p:sp>
          <p:pic>
            <p:nvPicPr>
              <p:cNvPr id="91" name="Picture 90">
                <a:extLst>
                  <a:ext uri="{FF2B5EF4-FFF2-40B4-BE49-F238E27FC236}">
                    <a16:creationId xmlns:a16="http://schemas.microsoft.com/office/drawing/2014/main" id="{4AD1C1D8-103E-4227-9156-843571A0CE63}"/>
                  </a:ext>
                </a:extLst>
              </p:cNvPr>
              <p:cNvPicPr>
                <a:picLocks noChangeAspect="1"/>
              </p:cNvPicPr>
              <p:nvPr/>
            </p:nvPicPr>
            <p:blipFill rotWithShape="1">
              <a:blip r:embed="rId9" cstate="print"/>
              <a:srcRect l="65353" t="45757" r="32248" b="47765"/>
              <a:stretch/>
            </p:blipFill>
            <p:spPr>
              <a:xfrm>
                <a:off x="2342831" y="3727372"/>
                <a:ext cx="531817" cy="484722"/>
              </a:xfrm>
              <a:prstGeom prst="rect">
                <a:avLst/>
              </a:prstGeom>
            </p:spPr>
          </p:pic>
          <p:sp>
            <p:nvSpPr>
              <p:cNvPr id="92" name="Oval 91">
                <a:extLst>
                  <a:ext uri="{FF2B5EF4-FFF2-40B4-BE49-F238E27FC236}">
                    <a16:creationId xmlns:a16="http://schemas.microsoft.com/office/drawing/2014/main" id="{4A1606DB-F406-4BED-89C3-8A83549A7CBC}"/>
                  </a:ext>
                </a:extLst>
              </p:cNvPr>
              <p:cNvSpPr/>
              <p:nvPr/>
            </p:nvSpPr>
            <p:spPr>
              <a:xfrm>
                <a:off x="936816" y="3765550"/>
                <a:ext cx="80602" cy="15698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5" name="Oval 94">
                <a:extLst>
                  <a:ext uri="{FF2B5EF4-FFF2-40B4-BE49-F238E27FC236}">
                    <a16:creationId xmlns:a16="http://schemas.microsoft.com/office/drawing/2014/main" id="{F62B27A8-79B2-4A47-837A-DE2B5AAEBA2D}"/>
                  </a:ext>
                </a:extLst>
              </p:cNvPr>
              <p:cNvSpPr/>
              <p:nvPr/>
            </p:nvSpPr>
            <p:spPr>
              <a:xfrm>
                <a:off x="722807" y="3638685"/>
                <a:ext cx="80602" cy="15698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6" name="Oval 95">
                <a:extLst>
                  <a:ext uri="{FF2B5EF4-FFF2-40B4-BE49-F238E27FC236}">
                    <a16:creationId xmlns:a16="http://schemas.microsoft.com/office/drawing/2014/main" id="{E23B9FEE-97F4-47AD-A780-60D91A144A1B}"/>
                  </a:ext>
                </a:extLst>
              </p:cNvPr>
              <p:cNvSpPr/>
              <p:nvPr/>
            </p:nvSpPr>
            <p:spPr>
              <a:xfrm>
                <a:off x="3589019" y="3341741"/>
                <a:ext cx="45719" cy="46935"/>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7915A8D2-4AA9-42B8-83BE-7C0D516BC576}"/>
                  </a:ext>
                </a:extLst>
              </p:cNvPr>
              <p:cNvSpPr txBox="1"/>
              <p:nvPr/>
            </p:nvSpPr>
            <p:spPr>
              <a:xfrm>
                <a:off x="3523377" y="3409945"/>
                <a:ext cx="260841" cy="615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black"/>
                    </a:solidFill>
                    <a:effectLst/>
                    <a:uLnTx/>
                    <a:uFillTx/>
                    <a:latin typeface="Calibri"/>
                    <a:cs typeface="+mn-cs"/>
                  </a:rPr>
                  <a:t>Boat Ramp</a:t>
                </a:r>
              </a:p>
            </p:txBody>
          </p:sp>
          <p:sp>
            <p:nvSpPr>
              <p:cNvPr id="98" name="Rectangle 97">
                <a:extLst>
                  <a:ext uri="{FF2B5EF4-FFF2-40B4-BE49-F238E27FC236}">
                    <a16:creationId xmlns:a16="http://schemas.microsoft.com/office/drawing/2014/main" id="{9702CF76-A5A4-4CB0-8804-21A0EECB76E4}"/>
                  </a:ext>
                </a:extLst>
              </p:cNvPr>
              <p:cNvSpPr/>
              <p:nvPr/>
            </p:nvSpPr>
            <p:spPr>
              <a:xfrm>
                <a:off x="2830834" y="3579947"/>
                <a:ext cx="457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D455ED70-2E4E-4C33-91CD-5B17249B08BE}"/>
                  </a:ext>
                </a:extLst>
              </p:cNvPr>
              <p:cNvSpPr/>
              <p:nvPr/>
            </p:nvSpPr>
            <p:spPr>
              <a:xfrm>
                <a:off x="3715125" y="1382065"/>
                <a:ext cx="160973" cy="6585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83D764DF-E7F1-4CED-B671-6B11B63B38FD}"/>
                  </a:ext>
                </a:extLst>
              </p:cNvPr>
              <p:cNvSpPr/>
              <p:nvPr/>
            </p:nvSpPr>
            <p:spPr>
              <a:xfrm>
                <a:off x="3715125" y="1781175"/>
                <a:ext cx="160973" cy="7215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 name="Oval 100">
                <a:extLst>
                  <a:ext uri="{FF2B5EF4-FFF2-40B4-BE49-F238E27FC236}">
                    <a16:creationId xmlns:a16="http://schemas.microsoft.com/office/drawing/2014/main" id="{64C67339-5C1F-4060-A67F-B4ACE1B5DC5E}"/>
                  </a:ext>
                </a:extLst>
              </p:cNvPr>
              <p:cNvSpPr/>
              <p:nvPr/>
            </p:nvSpPr>
            <p:spPr>
              <a:xfrm>
                <a:off x="3049022" y="3112984"/>
                <a:ext cx="45719" cy="45719"/>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0DADA6C3-689F-4779-9067-19665520AA3D}"/>
                  </a:ext>
                </a:extLst>
              </p:cNvPr>
              <p:cNvSpPr txBox="1"/>
              <p:nvPr/>
            </p:nvSpPr>
            <p:spPr>
              <a:xfrm>
                <a:off x="3000245" y="3163015"/>
                <a:ext cx="202716" cy="769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prstClr val="black"/>
                    </a:solidFill>
                    <a:effectLst/>
                    <a:uLnTx/>
                    <a:uFillTx/>
                    <a:latin typeface="Calibri"/>
                    <a:cs typeface="+mn-cs"/>
                  </a:rPr>
                  <a:t>Mill</a:t>
                </a:r>
              </a:p>
            </p:txBody>
          </p:sp>
        </p:grpSp>
        <p:sp>
          <p:nvSpPr>
            <p:cNvPr id="49" name="Rectangle 48">
              <a:extLst>
                <a:ext uri="{FF2B5EF4-FFF2-40B4-BE49-F238E27FC236}">
                  <a16:creationId xmlns:a16="http://schemas.microsoft.com/office/drawing/2014/main" id="{0D4626E4-F3BE-41A2-B5CE-181470954A20}"/>
                </a:ext>
              </a:extLst>
            </p:cNvPr>
            <p:cNvSpPr/>
            <p:nvPr/>
          </p:nvSpPr>
          <p:spPr>
            <a:xfrm>
              <a:off x="8132717" y="6381658"/>
              <a:ext cx="176718" cy="138563"/>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81" name="TextBox 165"/>
          <p:cNvSpPr txBox="1">
            <a:spLocks noChangeArrowheads="1"/>
          </p:cNvSpPr>
          <p:nvPr/>
        </p:nvSpPr>
        <p:spPr bwMode="auto">
          <a:xfrm rot="5400000">
            <a:off x="3494911" y="3298628"/>
            <a:ext cx="2279163" cy="153888"/>
          </a:xfrm>
          <a:prstGeom prst="rect">
            <a:avLst/>
          </a:prstGeom>
          <a:solidFill>
            <a:sysClr val="window" lastClr="FFFFFF"/>
          </a:solidFill>
          <a:ln w="9525">
            <a:noFill/>
            <a:miter lim="800000"/>
            <a:headEnd/>
            <a:tailEnd/>
          </a:ln>
        </p:spPr>
        <p:txBody>
          <a:bodyPr vert="horz"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pitchFamily="34" charset="0"/>
                <a:cs typeface="+mn-cs"/>
              </a:rPr>
              <a:t>***FOR TRAINING ONLY -- VFR ONLY***</a:t>
            </a:r>
          </a:p>
        </p:txBody>
      </p:sp>
      <p:sp>
        <p:nvSpPr>
          <p:cNvPr id="182" name="Rectangle 181"/>
          <p:cNvSpPr/>
          <p:nvPr/>
        </p:nvSpPr>
        <p:spPr>
          <a:xfrm>
            <a:off x="4577710" y="138397"/>
            <a:ext cx="4434902" cy="6592391"/>
          </a:xfrm>
          <a:prstGeom prst="rect">
            <a:avLst/>
          </a:prstGeom>
          <a:noFill/>
          <a:ln w="9525" cap="flat" cmpd="sng" algn="ctr">
            <a:solidFill>
              <a:sysClr val="window" lastClr="FFFFFF">
                <a:lumMod val="7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9E39F3FF-7205-4E98-A7C3-72F5071B4BE3}"/>
              </a:ext>
            </a:extLst>
          </p:cNvPr>
          <p:cNvSpPr/>
          <p:nvPr/>
        </p:nvSpPr>
        <p:spPr>
          <a:xfrm>
            <a:off x="4729817" y="6605582"/>
            <a:ext cx="3341605" cy="8599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4" name="TextBox 183">
            <a:extLst>
              <a:ext uri="{FF2B5EF4-FFF2-40B4-BE49-F238E27FC236}">
                <a16:creationId xmlns:a16="http://schemas.microsoft.com/office/drawing/2014/main" id="{9C5EE77C-A023-4D34-B3EE-0CFFDE08B400}"/>
              </a:ext>
            </a:extLst>
          </p:cNvPr>
          <p:cNvSpPr txBox="1"/>
          <p:nvPr/>
        </p:nvSpPr>
        <p:spPr>
          <a:xfrm>
            <a:off x="6618363" y="6520178"/>
            <a:ext cx="312906" cy="215444"/>
          </a:xfrm>
          <a:prstGeom prst="rect">
            <a:avLst/>
          </a:prstGeom>
          <a:noFill/>
        </p:spPr>
        <p:txBody>
          <a:bodyPr wrap="none" rtlCol="0">
            <a:spAutoFit/>
          </a:bodyPr>
          <a:lstStyle/>
          <a:p>
            <a:pPr fontAlgn="auto">
              <a:spcBef>
                <a:spcPts val="0"/>
              </a:spcBef>
              <a:spcAft>
                <a:spcPts val="0"/>
              </a:spcAft>
            </a:pPr>
            <a:r>
              <a:rPr lang="en-US" sz="800" dirty="0">
                <a:solidFill>
                  <a:prstClr val="black"/>
                </a:solidFill>
                <a:latin typeface="Bookman Old Style" panose="02050604050505020204" pitchFamily="18" charset="0"/>
                <a:cs typeface="+mn-cs"/>
              </a:rPr>
              <a:t>13</a:t>
            </a:r>
          </a:p>
        </p:txBody>
      </p:sp>
      <p:sp>
        <p:nvSpPr>
          <p:cNvPr id="185" name="Rectangle 184">
            <a:extLst>
              <a:ext uri="{FF2B5EF4-FFF2-40B4-BE49-F238E27FC236}">
                <a16:creationId xmlns:a16="http://schemas.microsoft.com/office/drawing/2014/main" id="{EF9BEB9E-59CA-41A9-A86A-14591C89F595}"/>
              </a:ext>
            </a:extLst>
          </p:cNvPr>
          <p:cNvSpPr/>
          <p:nvPr/>
        </p:nvSpPr>
        <p:spPr>
          <a:xfrm>
            <a:off x="6618364" y="6390139"/>
            <a:ext cx="280317" cy="12364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6" name="Rectangle 185"/>
          <p:cNvSpPr/>
          <p:nvPr/>
        </p:nvSpPr>
        <p:spPr>
          <a:xfrm>
            <a:off x="4630240" y="6549801"/>
            <a:ext cx="1521571" cy="200055"/>
          </a:xfrm>
          <a:prstGeom prst="rect">
            <a:avLst/>
          </a:prstGeom>
        </p:spPr>
        <p:txBody>
          <a:bodyPr wrap="none">
            <a:spAutoFit/>
          </a:bodyPr>
          <a:lstStyle/>
          <a:p>
            <a:pPr algn="ctr" fontAlgn="auto">
              <a:spcBef>
                <a:spcPts val="0"/>
              </a:spcBef>
              <a:spcAft>
                <a:spcPts val="0"/>
              </a:spcAft>
            </a:pPr>
            <a:r>
              <a:rPr lang="en-US" sz="700" dirty="0">
                <a:solidFill>
                  <a:prstClr val="black"/>
                </a:solidFill>
                <a:latin typeface="Times New Roman" panose="02020603050405020304" pitchFamily="18" charset="0"/>
                <a:cs typeface="Times New Roman" panose="02020603050405020304" pitchFamily="18" charset="0"/>
              </a:rPr>
              <a:t>COMTRAWINGFIVEINST 3710.25</a:t>
            </a:r>
          </a:p>
        </p:txBody>
      </p:sp>
      <p:sp>
        <p:nvSpPr>
          <p:cNvPr id="187" name="TextBox 186">
            <a:extLst>
              <a:ext uri="{FF2B5EF4-FFF2-40B4-BE49-F238E27FC236}">
                <a16:creationId xmlns:a16="http://schemas.microsoft.com/office/drawing/2014/main" id="{801D7EA2-CA5E-4F67-933D-33BF8BF9968B}"/>
              </a:ext>
            </a:extLst>
          </p:cNvPr>
          <p:cNvSpPr txBox="1"/>
          <p:nvPr/>
        </p:nvSpPr>
        <p:spPr>
          <a:xfrm>
            <a:off x="5701588" y="336109"/>
            <a:ext cx="681486" cy="323165"/>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 </a:t>
            </a:r>
            <a:r>
              <a:rPr kumimoji="0" lang="en-US" sz="700" b="1" i="0" u="none" strike="noStrike" kern="0" cap="none" spc="0" normalizeH="0" baseline="0" noProof="0" dirty="0" err="1" smtClean="0">
                <a:ln>
                  <a:noFill/>
                </a:ln>
                <a:solidFill>
                  <a:prstClr val="black"/>
                </a:solidFill>
                <a:effectLst/>
                <a:uLnTx/>
                <a:uFillTx/>
                <a:latin typeface="Calibri"/>
                <a:cs typeface="+mn-cs"/>
              </a:rPr>
              <a:t>Rwy</a:t>
            </a:r>
            <a:r>
              <a:rPr kumimoji="0" lang="en-US" sz="700" b="1" i="0" u="none" strike="noStrike" kern="0" cap="none" spc="0" normalizeH="0" baseline="0" noProof="0" dirty="0" smtClean="0">
                <a:ln>
                  <a:noFill/>
                </a:ln>
                <a:solidFill>
                  <a:prstClr val="black"/>
                </a:solidFill>
                <a:effectLst/>
                <a:uLnTx/>
                <a:uFillTx/>
                <a:latin typeface="Calibri"/>
                <a:cs typeface="+mn-cs"/>
              </a:rPr>
              <a:t> </a:t>
            </a:r>
            <a:r>
              <a:rPr kumimoji="0" lang="en-US" sz="700" b="1" i="0" u="none" strike="noStrike" kern="0" cap="none" spc="0" normalizeH="0" baseline="0" noProof="0" dirty="0" err="1" smtClean="0">
                <a:ln>
                  <a:noFill/>
                </a:ln>
                <a:solidFill>
                  <a:prstClr val="black"/>
                </a:solidFill>
                <a:effectLst/>
                <a:uLnTx/>
                <a:uFillTx/>
                <a:latin typeface="Calibri"/>
                <a:cs typeface="+mn-cs"/>
              </a:rPr>
              <a:t>ldg</a:t>
            </a:r>
            <a:r>
              <a:rPr kumimoji="0" lang="en-US" sz="700" b="1" i="0" u="none" strike="noStrike" kern="0" cap="none" spc="0" normalizeH="0" baseline="0" noProof="0" dirty="0" smtClean="0">
                <a:ln>
                  <a:noFill/>
                </a:ln>
                <a:solidFill>
                  <a:prstClr val="black"/>
                </a:solidFill>
                <a:effectLst/>
                <a:uLnTx/>
                <a:uFillTx/>
                <a:latin typeface="Calibri"/>
                <a:cs typeface="+mn-cs"/>
              </a:rPr>
              <a:t>          N/A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 THRE               N/A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prstClr val="black"/>
                </a:solidFill>
                <a:effectLst/>
                <a:uLnTx/>
                <a:uFillTx/>
                <a:latin typeface="Calibri"/>
                <a:cs typeface="+mn-cs"/>
              </a:rPr>
              <a:t>Apr </a:t>
            </a:r>
            <a:r>
              <a:rPr kumimoji="0" lang="en-US" sz="700" b="1" i="0" u="none" strike="noStrike" kern="0" cap="none" spc="0" normalizeH="0" baseline="0" noProof="0" dirty="0" err="1" smtClean="0">
                <a:ln>
                  <a:noFill/>
                </a:ln>
                <a:solidFill>
                  <a:prstClr val="black"/>
                </a:solidFill>
                <a:effectLst/>
                <a:uLnTx/>
                <a:uFillTx/>
                <a:latin typeface="Calibri"/>
                <a:cs typeface="+mn-cs"/>
              </a:rPr>
              <a:t>Elev</a:t>
            </a:r>
            <a:r>
              <a:rPr kumimoji="0" lang="en-US" sz="700" b="1" i="0" u="none" strike="noStrike" kern="0" cap="none" spc="0" normalizeH="0" baseline="0" noProof="0" dirty="0" smtClean="0">
                <a:ln>
                  <a:noFill/>
                </a:ln>
                <a:solidFill>
                  <a:prstClr val="black"/>
                </a:solidFill>
                <a:effectLst/>
                <a:uLnTx/>
                <a:uFillTx/>
                <a:latin typeface="Calibri"/>
                <a:cs typeface="+mn-cs"/>
              </a:rPr>
              <a:t>           211</a:t>
            </a:r>
          </a:p>
        </p:txBody>
      </p:sp>
      <p:cxnSp>
        <p:nvCxnSpPr>
          <p:cNvPr id="188" name="Straight Connector 187"/>
          <p:cNvCxnSpPr/>
          <p:nvPr/>
        </p:nvCxnSpPr>
        <p:spPr>
          <a:xfrm>
            <a:off x="7182449" y="679853"/>
            <a:ext cx="7951" cy="667909"/>
          </a:xfrm>
          <a:prstGeom prst="line">
            <a:avLst/>
          </a:prstGeom>
          <a:noFill/>
          <a:ln w="12700" cap="flat" cmpd="sng" algn="ctr">
            <a:solidFill>
              <a:sysClr val="windowText" lastClr="000000"/>
            </a:solidFill>
            <a:prstDash val="solid"/>
            <a:miter lim="800000"/>
          </a:ln>
          <a:effectLst/>
        </p:spPr>
      </p:cxnSp>
      <p:cxnSp>
        <p:nvCxnSpPr>
          <p:cNvPr id="189" name="Straight Connector 188"/>
          <p:cNvCxnSpPr/>
          <p:nvPr/>
        </p:nvCxnSpPr>
        <p:spPr>
          <a:xfrm>
            <a:off x="8485962" y="2789612"/>
            <a:ext cx="0" cy="0"/>
          </a:xfrm>
          <a:prstGeom prst="line">
            <a:avLst/>
          </a:prstGeom>
          <a:noFill/>
          <a:ln w="6350" cap="flat" cmpd="sng" algn="ctr">
            <a:solidFill>
              <a:srgbClr val="5B9BD5"/>
            </a:solidFill>
            <a:prstDash val="solid"/>
            <a:miter lim="800000"/>
          </a:ln>
          <a:effectLst/>
        </p:spPr>
      </p:cxnSp>
      <p:cxnSp>
        <p:nvCxnSpPr>
          <p:cNvPr id="190" name="Straight Connector 189"/>
          <p:cNvCxnSpPr/>
          <p:nvPr/>
        </p:nvCxnSpPr>
        <p:spPr>
          <a:xfrm>
            <a:off x="8343177" y="2943500"/>
            <a:ext cx="0" cy="0"/>
          </a:xfrm>
          <a:prstGeom prst="line">
            <a:avLst/>
          </a:prstGeom>
          <a:noFill/>
          <a:ln w="6350" cap="flat" cmpd="sng" algn="ctr">
            <a:solidFill>
              <a:srgbClr val="5B9BD5"/>
            </a:solidFill>
            <a:prstDash val="solid"/>
            <a:miter lim="800000"/>
          </a:ln>
          <a:effectLst/>
        </p:spPr>
      </p:cxnSp>
      <p:cxnSp>
        <p:nvCxnSpPr>
          <p:cNvPr id="191" name="Straight Connector 190">
            <a:extLst>
              <a:ext uri="{FF2B5EF4-FFF2-40B4-BE49-F238E27FC236}">
                <a16:creationId xmlns:a16="http://schemas.microsoft.com/office/drawing/2014/main" id="{43C6473F-27CD-4E0A-B2BA-43AEDFA3CC31}"/>
              </a:ext>
            </a:extLst>
          </p:cNvPr>
          <p:cNvCxnSpPr/>
          <p:nvPr/>
        </p:nvCxnSpPr>
        <p:spPr>
          <a:xfrm>
            <a:off x="6473603" y="5140386"/>
            <a:ext cx="214313" cy="14"/>
          </a:xfrm>
          <a:prstGeom prst="line">
            <a:avLst/>
          </a:prstGeom>
          <a:noFill/>
          <a:ln w="6350" cap="flat" cmpd="sng" algn="ctr">
            <a:solidFill>
              <a:sysClr val="windowText" lastClr="000000"/>
            </a:solidFill>
            <a:prstDash val="solid"/>
            <a:miter lim="800000"/>
          </a:ln>
          <a:effectLst/>
        </p:spPr>
      </p:cxnSp>
      <p:grpSp>
        <p:nvGrpSpPr>
          <p:cNvPr id="192" name="Group 191"/>
          <p:cNvGrpSpPr/>
          <p:nvPr/>
        </p:nvGrpSpPr>
        <p:grpSpPr>
          <a:xfrm>
            <a:off x="7010167" y="4786319"/>
            <a:ext cx="837552" cy="448237"/>
            <a:chOff x="6913059" y="4797412"/>
            <a:chExt cx="837552" cy="448237"/>
          </a:xfrm>
        </p:grpSpPr>
        <p:sp>
          <p:nvSpPr>
            <p:cNvPr id="193" name="Rectangle 192"/>
            <p:cNvSpPr/>
            <p:nvPr/>
          </p:nvSpPr>
          <p:spPr>
            <a:xfrm>
              <a:off x="6917821" y="4851202"/>
              <a:ext cx="797859" cy="394447"/>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94" name="Straight Connector 193"/>
            <p:cNvCxnSpPr>
              <a:stCxn id="193" idx="0"/>
              <a:endCxn id="193" idx="2"/>
            </p:cNvCxnSpPr>
            <p:nvPr/>
          </p:nvCxnSpPr>
          <p:spPr>
            <a:xfrm>
              <a:off x="7316751" y="4851202"/>
              <a:ext cx="0" cy="394447"/>
            </a:xfrm>
            <a:prstGeom prst="line">
              <a:avLst/>
            </a:prstGeom>
            <a:noFill/>
            <a:ln w="6350" cap="flat" cmpd="sng" algn="ctr">
              <a:solidFill>
                <a:sysClr val="windowText" lastClr="000000"/>
              </a:solidFill>
              <a:prstDash val="solid"/>
              <a:miter lim="800000"/>
            </a:ln>
            <a:effectLst/>
          </p:spPr>
        </p:cxnSp>
        <p:sp>
          <p:nvSpPr>
            <p:cNvPr id="195" name="Isosceles Triangle 194"/>
            <p:cNvSpPr/>
            <p:nvPr/>
          </p:nvSpPr>
          <p:spPr>
            <a:xfrm>
              <a:off x="7426920" y="5012570"/>
              <a:ext cx="149525" cy="152400"/>
            </a:xfrm>
            <a:prstGeom prst="triangle">
              <a:avLst/>
            </a:prstGeom>
            <a:solidFill>
              <a:sysClr val="window" lastClr="FFFFFF"/>
            </a:solidFill>
            <a:ln w="952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6" name="TextBox 195"/>
            <p:cNvSpPr txBox="1"/>
            <p:nvPr/>
          </p:nvSpPr>
          <p:spPr>
            <a:xfrm>
              <a:off x="7280611" y="4797415"/>
              <a:ext cx="470000"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PISTOL</a:t>
              </a:r>
            </a:p>
          </p:txBody>
        </p:sp>
        <p:sp>
          <p:nvSpPr>
            <p:cNvPr id="197" name="TextBox 196"/>
            <p:cNvSpPr txBox="1"/>
            <p:nvPr/>
          </p:nvSpPr>
          <p:spPr>
            <a:xfrm>
              <a:off x="6913059" y="4797412"/>
              <a:ext cx="389850"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cs typeface="+mn-cs"/>
                </a:rPr>
                <a:t>1000</a:t>
              </a:r>
            </a:p>
          </p:txBody>
        </p:sp>
      </p:grpSp>
      <p:sp>
        <p:nvSpPr>
          <p:cNvPr id="198" name="TextBox 197">
            <a:extLst>
              <a:ext uri="{FF2B5EF4-FFF2-40B4-BE49-F238E27FC236}">
                <a16:creationId xmlns:a16="http://schemas.microsoft.com/office/drawing/2014/main" id="{35C0C533-6E62-45E4-A3BE-001991466756}"/>
              </a:ext>
            </a:extLst>
          </p:cNvPr>
          <p:cNvSpPr txBox="1"/>
          <p:nvPr/>
        </p:nvSpPr>
        <p:spPr>
          <a:xfrm>
            <a:off x="8447424" y="4394153"/>
            <a:ext cx="403544" cy="124234"/>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Calibri"/>
              <a:cs typeface="+mn-cs"/>
            </a:endParaRPr>
          </a:p>
        </p:txBody>
      </p:sp>
      <p:grpSp>
        <p:nvGrpSpPr>
          <p:cNvPr id="199" name="Group 198"/>
          <p:cNvGrpSpPr/>
          <p:nvPr/>
        </p:nvGrpSpPr>
        <p:grpSpPr>
          <a:xfrm>
            <a:off x="6248130" y="4904738"/>
            <a:ext cx="177893" cy="200055"/>
            <a:chOff x="7768383" y="4888819"/>
            <a:chExt cx="177893" cy="200055"/>
          </a:xfrm>
        </p:grpSpPr>
        <p:sp>
          <p:nvSpPr>
            <p:cNvPr id="200" name="Flowchart: Delay 199"/>
            <p:cNvSpPr/>
            <p:nvPr/>
          </p:nvSpPr>
          <p:spPr>
            <a:xfrm>
              <a:off x="7788420" y="4936949"/>
              <a:ext cx="157856" cy="101156"/>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1" name="TextBox 200"/>
            <p:cNvSpPr txBox="1"/>
            <p:nvPr/>
          </p:nvSpPr>
          <p:spPr>
            <a:xfrm>
              <a:off x="7768383" y="4888819"/>
              <a:ext cx="96253"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7</a:t>
              </a:r>
              <a:endParaRPr kumimoji="0" lang="en-US" sz="1800" b="0" i="0" u="none" strike="noStrike" kern="0" cap="none" spc="0" normalizeH="0" baseline="0" noProof="0" dirty="0" smtClean="0">
                <a:ln>
                  <a:noFill/>
                </a:ln>
                <a:solidFill>
                  <a:prstClr val="black"/>
                </a:solidFill>
                <a:effectLst/>
                <a:uLnTx/>
                <a:uFillTx/>
                <a:latin typeface="Calibri"/>
                <a:cs typeface="+mn-cs"/>
              </a:endParaRPr>
            </a:p>
          </p:txBody>
        </p:sp>
      </p:grpSp>
      <p:grpSp>
        <p:nvGrpSpPr>
          <p:cNvPr id="202" name="Group 201"/>
          <p:cNvGrpSpPr/>
          <p:nvPr/>
        </p:nvGrpSpPr>
        <p:grpSpPr>
          <a:xfrm>
            <a:off x="5254164" y="5050606"/>
            <a:ext cx="177893" cy="200055"/>
            <a:chOff x="7768383" y="4888819"/>
            <a:chExt cx="177893" cy="200055"/>
          </a:xfrm>
        </p:grpSpPr>
        <p:sp>
          <p:nvSpPr>
            <p:cNvPr id="203" name="Flowchart: Delay 202"/>
            <p:cNvSpPr/>
            <p:nvPr/>
          </p:nvSpPr>
          <p:spPr>
            <a:xfrm>
              <a:off x="7788420" y="4936949"/>
              <a:ext cx="157856" cy="101156"/>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4" name="TextBox 203"/>
            <p:cNvSpPr txBox="1"/>
            <p:nvPr/>
          </p:nvSpPr>
          <p:spPr>
            <a:xfrm>
              <a:off x="7768383" y="4888819"/>
              <a:ext cx="96253"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7</a:t>
              </a:r>
              <a:endParaRPr kumimoji="0" lang="en-US" sz="1800" b="0" i="0" u="none" strike="noStrike" kern="0" cap="none" spc="0" normalizeH="0" baseline="0" noProof="0" dirty="0" smtClean="0">
                <a:ln>
                  <a:noFill/>
                </a:ln>
                <a:solidFill>
                  <a:prstClr val="black"/>
                </a:solidFill>
                <a:effectLst/>
                <a:uLnTx/>
                <a:uFillTx/>
                <a:latin typeface="Calibri"/>
                <a:cs typeface="+mn-cs"/>
              </a:endParaRPr>
            </a:p>
          </p:txBody>
        </p:sp>
      </p:grpSp>
      <p:grpSp>
        <p:nvGrpSpPr>
          <p:cNvPr id="205" name="Group 204"/>
          <p:cNvGrpSpPr/>
          <p:nvPr/>
        </p:nvGrpSpPr>
        <p:grpSpPr>
          <a:xfrm>
            <a:off x="5412935" y="5406206"/>
            <a:ext cx="454067" cy="200055"/>
            <a:chOff x="7711254" y="4888819"/>
            <a:chExt cx="454067" cy="200055"/>
          </a:xfrm>
        </p:grpSpPr>
        <p:sp>
          <p:nvSpPr>
            <p:cNvPr id="206" name="Flowchart: Delay 205"/>
            <p:cNvSpPr/>
            <p:nvPr/>
          </p:nvSpPr>
          <p:spPr>
            <a:xfrm>
              <a:off x="7788420" y="4936949"/>
              <a:ext cx="157856" cy="101156"/>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7" name="TextBox 206"/>
            <p:cNvSpPr txBox="1"/>
            <p:nvPr/>
          </p:nvSpPr>
          <p:spPr>
            <a:xfrm>
              <a:off x="7711254" y="4888819"/>
              <a:ext cx="454067"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latin typeface="Calibri"/>
                  <a:cs typeface="+mn-cs"/>
                </a:rPr>
                <a:t>12</a:t>
              </a:r>
              <a:endParaRPr kumimoji="0" lang="en-US" sz="1800" b="0" i="0" u="none" strike="noStrike" kern="0" cap="none" spc="0" normalizeH="0" baseline="0" noProof="0" dirty="0" smtClean="0">
                <a:ln>
                  <a:noFill/>
                </a:ln>
                <a:solidFill>
                  <a:prstClr val="black"/>
                </a:solidFill>
                <a:effectLst/>
                <a:uLnTx/>
                <a:uFillTx/>
                <a:latin typeface="Calibri"/>
                <a:cs typeface="+mn-cs"/>
              </a:endParaRPr>
            </a:p>
          </p:txBody>
        </p:sp>
      </p:grpSp>
      <p:pic>
        <p:nvPicPr>
          <p:cNvPr id="208" name="Picture 2" descr="C:\Users\David\Desktop\site x.jpg"/>
          <p:cNvPicPr>
            <a:picLocks noChangeAspect="1" noChangeArrowheads="1"/>
          </p:cNvPicPr>
          <p:nvPr/>
        </p:nvPicPr>
        <p:blipFill>
          <a:blip r:embed="rId10" cstate="print"/>
          <a:srcRect/>
          <a:stretch>
            <a:fillRect/>
          </a:stretch>
        </p:blipFill>
        <p:spPr bwMode="auto">
          <a:xfrm>
            <a:off x="7866311" y="4608606"/>
            <a:ext cx="975738" cy="998299"/>
          </a:xfrm>
          <a:prstGeom prst="rect">
            <a:avLst/>
          </a:prstGeom>
          <a:noFill/>
        </p:spPr>
      </p:pic>
      <p:grpSp>
        <p:nvGrpSpPr>
          <p:cNvPr id="209" name="Group 208"/>
          <p:cNvGrpSpPr/>
          <p:nvPr/>
        </p:nvGrpSpPr>
        <p:grpSpPr>
          <a:xfrm>
            <a:off x="7225093" y="5398903"/>
            <a:ext cx="454067" cy="184666"/>
            <a:chOff x="7701858" y="4891951"/>
            <a:chExt cx="454067" cy="184666"/>
          </a:xfrm>
        </p:grpSpPr>
        <p:sp>
          <p:nvSpPr>
            <p:cNvPr id="210" name="Flowchart: Delay 209"/>
            <p:cNvSpPr/>
            <p:nvPr/>
          </p:nvSpPr>
          <p:spPr>
            <a:xfrm>
              <a:off x="7788420" y="4936949"/>
              <a:ext cx="157856" cy="101156"/>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1" name="TextBox 210"/>
            <p:cNvSpPr txBox="1"/>
            <p:nvPr/>
          </p:nvSpPr>
          <p:spPr>
            <a:xfrm>
              <a:off x="7701858" y="4891951"/>
              <a:ext cx="454067"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cs typeface="+mn-cs"/>
                </a:rPr>
                <a:t>14.5</a:t>
              </a:r>
              <a:endParaRPr kumimoji="0" lang="en-US" sz="1800" b="0" i="0" u="none" strike="noStrike" kern="0" cap="none" spc="0" normalizeH="0" baseline="0" noProof="0" dirty="0" smtClean="0">
                <a:ln>
                  <a:noFill/>
                </a:ln>
                <a:solidFill>
                  <a:prstClr val="black"/>
                </a:solidFill>
                <a:effectLst/>
                <a:uLnTx/>
                <a:uFillTx/>
                <a:latin typeface="Calibri"/>
                <a:cs typeface="+mn-cs"/>
              </a:endParaRPr>
            </a:p>
          </p:txBody>
        </p:sp>
      </p:grpSp>
      <p:sp>
        <p:nvSpPr>
          <p:cNvPr id="212" name="Arc 211"/>
          <p:cNvSpPr/>
          <p:nvPr/>
        </p:nvSpPr>
        <p:spPr>
          <a:xfrm rot="20733799" flipH="1">
            <a:off x="7104265" y="4954865"/>
            <a:ext cx="502819" cy="504925"/>
          </a:xfrm>
          <a:prstGeom prst="arc">
            <a:avLst>
              <a:gd name="adj1" fmla="val 16325452"/>
              <a:gd name="adj2" fmla="val 20458323"/>
            </a:avLst>
          </a:prstGeom>
          <a:noFill/>
          <a:ln w="19050" cap="flat" cmpd="sng" algn="ctr">
            <a:solidFill>
              <a:sysClr val="windowText" lastClr="000000"/>
            </a:solidFill>
            <a:prstDash val="solid"/>
            <a:miter lim="800000"/>
            <a:head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3" name="TextBox 212"/>
          <p:cNvSpPr txBox="1"/>
          <p:nvPr/>
        </p:nvSpPr>
        <p:spPr>
          <a:xfrm>
            <a:off x="4744856" y="5988824"/>
            <a:ext cx="449822" cy="120788"/>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smtClean="0">
              <a:ln>
                <a:noFill/>
              </a:ln>
              <a:solidFill>
                <a:prstClr val="black"/>
              </a:solidFill>
              <a:effectLst/>
              <a:uLnTx/>
              <a:uFillTx/>
              <a:latin typeface="Calibri"/>
              <a:cs typeface="+mn-cs"/>
            </a:endParaRPr>
          </a:p>
        </p:txBody>
      </p:sp>
      <p:cxnSp>
        <p:nvCxnSpPr>
          <p:cNvPr id="214" name="Straight Arrow Connector 213"/>
          <p:cNvCxnSpPr/>
          <p:nvPr/>
        </p:nvCxnSpPr>
        <p:spPr>
          <a:xfrm flipV="1">
            <a:off x="7851313" y="5415431"/>
            <a:ext cx="132401" cy="343417"/>
          </a:xfrm>
          <a:prstGeom prst="straightConnector1">
            <a:avLst/>
          </a:prstGeom>
          <a:noFill/>
          <a:ln w="6350" cap="flat" cmpd="sng" algn="ctr">
            <a:solidFill>
              <a:sysClr val="windowText" lastClr="000000"/>
            </a:solidFill>
            <a:prstDash val="solid"/>
            <a:miter lim="800000"/>
            <a:tailEnd type="triangle"/>
          </a:ln>
          <a:effectLst/>
        </p:spPr>
      </p:cxnSp>
      <p:sp>
        <p:nvSpPr>
          <p:cNvPr id="215" name="TextBox 214">
            <a:extLst>
              <a:ext uri="{FF2B5EF4-FFF2-40B4-BE49-F238E27FC236}">
                <a16:creationId xmlns:a16="http://schemas.microsoft.com/office/drawing/2014/main" id="{2CFCA259-579F-42FB-AC5A-5A28F29E6792}"/>
              </a:ext>
            </a:extLst>
          </p:cNvPr>
          <p:cNvSpPr txBox="1"/>
          <p:nvPr/>
        </p:nvSpPr>
        <p:spPr>
          <a:xfrm>
            <a:off x="6768344" y="5036634"/>
            <a:ext cx="165985" cy="107722"/>
          </a:xfrm>
          <a:prstGeom prst="rect">
            <a:avLst/>
          </a:prstGeom>
          <a:noFill/>
        </p:spPr>
        <p:txBody>
          <a:bodyPr wrap="square" lIns="0" tIns="0" rIns="0" bIns="0" rtlCol="0">
            <a:spAutoFit/>
          </a:bodyPr>
          <a:lstStyle/>
          <a:p>
            <a:pPr fontAlgn="auto">
              <a:spcBef>
                <a:spcPts val="0"/>
              </a:spcBef>
              <a:spcAft>
                <a:spcPts val="0"/>
              </a:spcAft>
            </a:pPr>
            <a:r>
              <a:rPr lang="en-US" sz="700" dirty="0">
                <a:solidFill>
                  <a:prstClr val="black"/>
                </a:solidFill>
                <a:latin typeface="Calibri"/>
                <a:cs typeface="+mn-cs"/>
              </a:rPr>
              <a:t>NBJ</a:t>
            </a:r>
          </a:p>
        </p:txBody>
      </p:sp>
      <p:grpSp>
        <p:nvGrpSpPr>
          <p:cNvPr id="216" name="Group 215"/>
          <p:cNvGrpSpPr/>
          <p:nvPr/>
        </p:nvGrpSpPr>
        <p:grpSpPr>
          <a:xfrm>
            <a:off x="5212000" y="3631480"/>
            <a:ext cx="758265" cy="796838"/>
            <a:chOff x="6711793" y="3563877"/>
            <a:chExt cx="758265" cy="796838"/>
          </a:xfrm>
        </p:grpSpPr>
        <p:sp>
          <p:nvSpPr>
            <p:cNvPr id="217" name="Freeform 216"/>
            <p:cNvSpPr/>
            <p:nvPr/>
          </p:nvSpPr>
          <p:spPr>
            <a:xfrm>
              <a:off x="6711793" y="3563877"/>
              <a:ext cx="685866" cy="790101"/>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592420 w 998962"/>
                <a:gd name="connsiteY9" fmla="*/ 361746 h 849131"/>
                <a:gd name="connsiteX10" fmla="*/ 998962 w 998962"/>
                <a:gd name="connsiteY10" fmla="*/ 0 h 849131"/>
                <a:gd name="connsiteX11" fmla="*/ 540879 w 998962"/>
                <a:gd name="connsiteY11" fmla="*/ 361746 h 849131"/>
                <a:gd name="connsiteX0" fmla="*/ 540879 w 998962"/>
                <a:gd name="connsiteY0" fmla="*/ 361746 h 849131"/>
                <a:gd name="connsiteX1" fmla="*/ 66794 w 998962"/>
                <a:gd name="connsiteY1" fmla="*/ 361746 h 849131"/>
                <a:gd name="connsiteX2" fmla="*/ 2878 w 998962"/>
                <a:gd name="connsiteY2" fmla="*/ 443677 h 849131"/>
                <a:gd name="connsiteX3" fmla="*/ 2284 w 998962"/>
                <a:gd name="connsiteY3" fmla="*/ 756362 h 849131"/>
                <a:gd name="connsiteX4" fmla="*/ 66309 w 998962"/>
                <a:gd name="connsiteY4" fmla="*/ 848637 h 849131"/>
                <a:gd name="connsiteX5" fmla="*/ 851367 w 998962"/>
                <a:gd name="connsiteY5" fmla="*/ 846854 h 849131"/>
                <a:gd name="connsiteX6" fmla="*/ 914951 w 998962"/>
                <a:gd name="connsiteY6" fmla="*/ 764038 h 849131"/>
                <a:gd name="connsiteX7" fmla="*/ 914952 w 998962"/>
                <a:gd name="connsiteY7" fmla="*/ 423665 h 849131"/>
                <a:gd name="connsiteX8" fmla="*/ 854714 w 998962"/>
                <a:gd name="connsiteY8" fmla="*/ 361748 h 849131"/>
                <a:gd name="connsiteX9" fmla="*/ 641912 w 998962"/>
                <a:gd name="connsiteY9" fmla="*/ 361746 h 849131"/>
                <a:gd name="connsiteX10" fmla="*/ 998962 w 998962"/>
                <a:gd name="connsiteY10" fmla="*/ 0 h 849131"/>
                <a:gd name="connsiteX11" fmla="*/ 540879 w 998962"/>
                <a:gd name="connsiteY11" fmla="*/ 361746 h 849131"/>
                <a:gd name="connsiteX0" fmla="*/ 540879 w 917209"/>
                <a:gd name="connsiteY0" fmla="*/ 353760 h 841145"/>
                <a:gd name="connsiteX1" fmla="*/ 66794 w 917209"/>
                <a:gd name="connsiteY1" fmla="*/ 353760 h 841145"/>
                <a:gd name="connsiteX2" fmla="*/ 2878 w 917209"/>
                <a:gd name="connsiteY2" fmla="*/ 435691 h 841145"/>
                <a:gd name="connsiteX3" fmla="*/ 2284 w 917209"/>
                <a:gd name="connsiteY3" fmla="*/ 748376 h 841145"/>
                <a:gd name="connsiteX4" fmla="*/ 66309 w 917209"/>
                <a:gd name="connsiteY4" fmla="*/ 840651 h 841145"/>
                <a:gd name="connsiteX5" fmla="*/ 851367 w 917209"/>
                <a:gd name="connsiteY5" fmla="*/ 838868 h 841145"/>
                <a:gd name="connsiteX6" fmla="*/ 914951 w 917209"/>
                <a:gd name="connsiteY6" fmla="*/ 756052 h 841145"/>
                <a:gd name="connsiteX7" fmla="*/ 914952 w 917209"/>
                <a:gd name="connsiteY7" fmla="*/ 415679 h 841145"/>
                <a:gd name="connsiteX8" fmla="*/ 854714 w 917209"/>
                <a:gd name="connsiteY8" fmla="*/ 353762 h 841145"/>
                <a:gd name="connsiteX9" fmla="*/ 641912 w 917209"/>
                <a:gd name="connsiteY9" fmla="*/ 353760 h 841145"/>
                <a:gd name="connsiteX10" fmla="*/ 167082 w 917209"/>
                <a:gd name="connsiteY10" fmla="*/ 0 h 841145"/>
                <a:gd name="connsiteX11" fmla="*/ 540879 w 917209"/>
                <a:gd name="connsiteY11" fmla="*/ 353760 h 841145"/>
                <a:gd name="connsiteX0" fmla="*/ 538813 w 913109"/>
                <a:gd name="connsiteY0" fmla="*/ 243169 h 730119"/>
                <a:gd name="connsiteX1" fmla="*/ 64728 w 913109"/>
                <a:gd name="connsiteY1" fmla="*/ 243169 h 730119"/>
                <a:gd name="connsiteX2" fmla="*/ 812 w 913109"/>
                <a:gd name="connsiteY2" fmla="*/ 325100 h 730119"/>
                <a:gd name="connsiteX3" fmla="*/ 218 w 913109"/>
                <a:gd name="connsiteY3" fmla="*/ 637785 h 730119"/>
                <a:gd name="connsiteX4" fmla="*/ 64243 w 913109"/>
                <a:gd name="connsiteY4" fmla="*/ 730060 h 730119"/>
                <a:gd name="connsiteX5" fmla="*/ 849301 w 913109"/>
                <a:gd name="connsiteY5" fmla="*/ 728277 h 730119"/>
                <a:gd name="connsiteX6" fmla="*/ 912885 w 913109"/>
                <a:gd name="connsiteY6" fmla="*/ 645461 h 730119"/>
                <a:gd name="connsiteX7" fmla="*/ 912886 w 913109"/>
                <a:gd name="connsiteY7" fmla="*/ 305088 h 730119"/>
                <a:gd name="connsiteX8" fmla="*/ 852648 w 913109"/>
                <a:gd name="connsiteY8" fmla="*/ 243171 h 730119"/>
                <a:gd name="connsiteX9" fmla="*/ 639846 w 913109"/>
                <a:gd name="connsiteY9" fmla="*/ 243169 h 730119"/>
                <a:gd name="connsiteX10" fmla="*/ 113332 w 913109"/>
                <a:gd name="connsiteY10" fmla="*/ 0 h 730119"/>
                <a:gd name="connsiteX11" fmla="*/ 538813 w 913109"/>
                <a:gd name="connsiteY11" fmla="*/ 243169 h 73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109" h="730119">
                  <a:moveTo>
                    <a:pt x="538813" y="243169"/>
                  </a:moveTo>
                  <a:lnTo>
                    <a:pt x="64728" y="243169"/>
                  </a:lnTo>
                  <a:cubicBezTo>
                    <a:pt x="-2066" y="240503"/>
                    <a:pt x="6914" y="254977"/>
                    <a:pt x="812" y="325100"/>
                  </a:cubicBezTo>
                  <a:cubicBezTo>
                    <a:pt x="1389" y="451090"/>
                    <a:pt x="-648" y="448800"/>
                    <a:pt x="218" y="637785"/>
                  </a:cubicBezTo>
                  <a:cubicBezTo>
                    <a:pt x="10017" y="712054"/>
                    <a:pt x="4532" y="725313"/>
                    <a:pt x="64243" y="730060"/>
                  </a:cubicBezTo>
                  <a:cubicBezTo>
                    <a:pt x="101069" y="730554"/>
                    <a:pt x="579862" y="727783"/>
                    <a:pt x="849301" y="728277"/>
                  </a:cubicBezTo>
                  <a:cubicBezTo>
                    <a:pt x="915143" y="728079"/>
                    <a:pt x="908879" y="710009"/>
                    <a:pt x="912885" y="645461"/>
                  </a:cubicBezTo>
                  <a:cubicBezTo>
                    <a:pt x="912110" y="523299"/>
                    <a:pt x="913661" y="427250"/>
                    <a:pt x="912886" y="305088"/>
                  </a:cubicBezTo>
                  <a:cubicBezTo>
                    <a:pt x="912538" y="230422"/>
                    <a:pt x="906404" y="246963"/>
                    <a:pt x="852648" y="243171"/>
                  </a:cubicBezTo>
                  <a:lnTo>
                    <a:pt x="639846" y="243169"/>
                  </a:lnTo>
                  <a:lnTo>
                    <a:pt x="113332" y="0"/>
                  </a:lnTo>
                  <a:lnTo>
                    <a:pt x="538813" y="243169"/>
                  </a:lnTo>
                  <a:close/>
                </a:path>
              </a:pathLst>
            </a:custGeom>
            <a:solidFill>
              <a:sysClr val="window" lastClr="FFFFFF"/>
            </a:solidFill>
            <a:ln w="9525" cap="flat" cmpd="sng" algn="ctr">
              <a:solidFill>
                <a:sysClr val="windowText" lastClr="000000"/>
              </a:solidFill>
              <a:prstDash val="solid"/>
              <a:miter lim="800000"/>
            </a:ln>
            <a:effectLst/>
          </p:spPr>
          <p:txBody>
            <a:bodyPr lIns="18288"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8" name="TextBox 217"/>
            <p:cNvSpPr txBox="1"/>
            <p:nvPr/>
          </p:nvSpPr>
          <p:spPr>
            <a:xfrm>
              <a:off x="6761146" y="3837495"/>
              <a:ext cx="708912" cy="52322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smtClean="0">
                  <a:ln>
                    <a:noFill/>
                  </a:ln>
                  <a:solidFill>
                    <a:prstClr val="black"/>
                  </a:solidFill>
                  <a:effectLst/>
                  <a:uLnTx/>
                  <a:uFillTx/>
                  <a:latin typeface="Calibri" pitchFamily="34" charset="0"/>
                  <a:cs typeface="+mn-cs"/>
                </a:rPr>
                <a:t>GATESWOOD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smtClean="0">
                  <a:ln>
                    <a:noFill/>
                  </a:ln>
                  <a:solidFill>
                    <a:prstClr val="black"/>
                  </a:solidFill>
                  <a:effectLst/>
                  <a:uLnTx/>
                  <a:uFillTx/>
                  <a:latin typeface="Calibri" pitchFamily="34" charset="0"/>
                  <a:cs typeface="+mn-cs"/>
                </a:rPr>
                <a:t>60 NBJ (IAF)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smtClean="0">
                  <a:ln>
                    <a:noFill/>
                  </a:ln>
                  <a:solidFill>
                    <a:prstClr val="black"/>
                  </a:solidFill>
                  <a:effectLst/>
                  <a:uLnTx/>
                  <a:uFillTx/>
                  <a:latin typeface="Calibri" pitchFamily="34" charset="0"/>
                  <a:cs typeface="+mn-cs"/>
                </a:rPr>
                <a:t> N 30°43.37’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smtClean="0">
                  <a:ln>
                    <a:noFill/>
                  </a:ln>
                  <a:solidFill>
                    <a:prstClr val="black"/>
                  </a:solidFill>
                  <a:effectLst/>
                  <a:uLnTx/>
                  <a:uFillTx/>
                  <a:latin typeface="Calibri" pitchFamily="34" charset="0"/>
                  <a:cs typeface="+mn-cs"/>
                </a:rPr>
                <a:t>W 87°32.62’</a:t>
              </a:r>
              <a:endParaRPr kumimoji="0" lang="en-US" sz="850" b="0" i="0" u="none" strike="noStrike" kern="0" cap="none" spc="0" normalizeH="0" baseline="0" noProof="0" dirty="0" smtClean="0">
                <a:ln>
                  <a:noFill/>
                </a:ln>
                <a:solidFill>
                  <a:prstClr val="black"/>
                </a:solidFill>
                <a:effectLst/>
                <a:uLnTx/>
                <a:uFillTx/>
                <a:latin typeface="Calibri"/>
                <a:cs typeface="+mn-cs"/>
              </a:endParaRPr>
            </a:p>
          </p:txBody>
        </p:sp>
      </p:grpSp>
      <p:sp>
        <p:nvSpPr>
          <p:cNvPr id="219" name="Flowchart: Delay 218"/>
          <p:cNvSpPr/>
          <p:nvPr/>
        </p:nvSpPr>
        <p:spPr>
          <a:xfrm>
            <a:off x="6853513" y="3533025"/>
            <a:ext cx="91187" cy="102058"/>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0" name="TextBox 219"/>
          <p:cNvSpPr txBox="1"/>
          <p:nvPr/>
        </p:nvSpPr>
        <p:spPr>
          <a:xfrm>
            <a:off x="6785325" y="3491164"/>
            <a:ext cx="179202" cy="184666"/>
          </a:xfrm>
          <a:prstGeom prst="rect">
            <a:avLst/>
          </a:prstGeom>
          <a:noFill/>
        </p:spPr>
        <p:txBody>
          <a:bodyPr wrap="square" rtlCol="0">
            <a:spAutoFit/>
          </a:bodyPr>
          <a:lstStyle/>
          <a:p>
            <a:pPr fontAlgn="auto">
              <a:spcBef>
                <a:spcPts val="0"/>
              </a:spcBef>
              <a:spcAft>
                <a:spcPts val="0"/>
              </a:spcAft>
            </a:pPr>
            <a:r>
              <a:rPr lang="en-US" sz="600" dirty="0" smtClean="0">
                <a:solidFill>
                  <a:prstClr val="black"/>
                </a:solidFill>
                <a:latin typeface="Calibri"/>
                <a:cs typeface="+mn-cs"/>
              </a:rPr>
              <a:t>7</a:t>
            </a:r>
            <a:endParaRPr lang="en-US" sz="600" dirty="0">
              <a:solidFill>
                <a:prstClr val="black"/>
              </a:solidFill>
              <a:latin typeface="Calibri"/>
              <a:cs typeface="+mn-cs"/>
            </a:endParaRPr>
          </a:p>
        </p:txBody>
      </p:sp>
      <p:sp>
        <p:nvSpPr>
          <p:cNvPr id="221" name="TextBox 220"/>
          <p:cNvSpPr txBox="1"/>
          <p:nvPr/>
        </p:nvSpPr>
        <p:spPr>
          <a:xfrm>
            <a:off x="6582196" y="3484886"/>
            <a:ext cx="338554" cy="215444"/>
          </a:xfrm>
          <a:prstGeom prst="rect">
            <a:avLst/>
          </a:prstGeom>
          <a:noFill/>
        </p:spPr>
        <p:txBody>
          <a:bodyPr wrap="none" rtlCol="0">
            <a:spAutoFit/>
          </a:bodyPr>
          <a:lstStyle/>
          <a:p>
            <a:pPr fontAlgn="auto">
              <a:spcBef>
                <a:spcPts val="0"/>
              </a:spcBef>
              <a:spcAft>
                <a:spcPts val="0"/>
              </a:spcAft>
            </a:pPr>
            <a:r>
              <a:rPr lang="en-US" sz="800" dirty="0" smtClean="0">
                <a:solidFill>
                  <a:prstClr val="black"/>
                </a:solidFill>
                <a:latin typeface="Calibri"/>
                <a:cs typeface="+mn-cs"/>
              </a:rPr>
              <a:t>NBJ</a:t>
            </a:r>
            <a:endParaRPr lang="en-US" sz="800" dirty="0">
              <a:solidFill>
                <a:prstClr val="black"/>
              </a:solidFill>
              <a:latin typeface="Calibri"/>
              <a:cs typeface="+mn-cs"/>
            </a:endParaRPr>
          </a:p>
        </p:txBody>
      </p:sp>
      <p:sp>
        <p:nvSpPr>
          <p:cNvPr id="222" name="TextBox 221"/>
          <p:cNvSpPr txBox="1"/>
          <p:nvPr/>
        </p:nvSpPr>
        <p:spPr>
          <a:xfrm>
            <a:off x="7489479" y="3432351"/>
            <a:ext cx="261610" cy="184666"/>
          </a:xfrm>
          <a:prstGeom prst="rect">
            <a:avLst/>
          </a:prstGeom>
          <a:noFill/>
        </p:spPr>
        <p:txBody>
          <a:bodyPr wrap="none" rtlCol="0">
            <a:spAutoFit/>
          </a:bodyPr>
          <a:lstStyle/>
          <a:p>
            <a:pPr fontAlgn="auto">
              <a:spcBef>
                <a:spcPts val="0"/>
              </a:spcBef>
              <a:spcAft>
                <a:spcPts val="0"/>
              </a:spcAft>
            </a:pPr>
            <a:r>
              <a:rPr lang="en-US" sz="600" dirty="0" smtClean="0">
                <a:solidFill>
                  <a:prstClr val="black"/>
                </a:solidFill>
                <a:latin typeface="Calibri"/>
                <a:cs typeface="+mn-cs"/>
              </a:rPr>
              <a:t>12</a:t>
            </a:r>
            <a:endParaRPr lang="en-US" sz="600" dirty="0">
              <a:solidFill>
                <a:prstClr val="black"/>
              </a:solidFill>
              <a:latin typeface="Calibri"/>
              <a:cs typeface="+mn-cs"/>
            </a:endParaRPr>
          </a:p>
        </p:txBody>
      </p:sp>
      <p:sp>
        <p:nvSpPr>
          <p:cNvPr id="223" name="TextBox 222"/>
          <p:cNvSpPr txBox="1"/>
          <p:nvPr/>
        </p:nvSpPr>
        <p:spPr>
          <a:xfrm>
            <a:off x="7311941" y="3415950"/>
            <a:ext cx="359625" cy="215444"/>
          </a:xfrm>
          <a:prstGeom prst="rect">
            <a:avLst/>
          </a:prstGeom>
          <a:noFill/>
        </p:spPr>
        <p:txBody>
          <a:bodyPr wrap="square" rtlCol="0">
            <a:spAutoFit/>
          </a:bodyPr>
          <a:lstStyle/>
          <a:p>
            <a:pPr fontAlgn="auto">
              <a:spcBef>
                <a:spcPts val="0"/>
              </a:spcBef>
              <a:spcAft>
                <a:spcPts val="0"/>
              </a:spcAft>
            </a:pPr>
            <a:r>
              <a:rPr lang="en-US" sz="800" dirty="0" smtClean="0">
                <a:solidFill>
                  <a:prstClr val="black"/>
                </a:solidFill>
                <a:latin typeface="Calibri"/>
                <a:cs typeface="+mn-cs"/>
              </a:rPr>
              <a:t>NBJ</a:t>
            </a:r>
            <a:endParaRPr lang="en-US" sz="800" dirty="0">
              <a:solidFill>
                <a:prstClr val="black"/>
              </a:solidFill>
              <a:latin typeface="Calibri"/>
              <a:cs typeface="+mn-cs"/>
            </a:endParaRPr>
          </a:p>
        </p:txBody>
      </p:sp>
      <p:sp>
        <p:nvSpPr>
          <p:cNvPr id="224" name="Flowchart: Delay 223"/>
          <p:cNvSpPr/>
          <p:nvPr/>
        </p:nvSpPr>
        <p:spPr>
          <a:xfrm>
            <a:off x="7576261" y="3470450"/>
            <a:ext cx="91187" cy="102058"/>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5" name="Flowchart: Delay 224"/>
          <p:cNvSpPr/>
          <p:nvPr/>
        </p:nvSpPr>
        <p:spPr>
          <a:xfrm>
            <a:off x="7870442" y="2767836"/>
            <a:ext cx="151256" cy="121757"/>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6" name="TextBox 225"/>
          <p:cNvSpPr txBox="1"/>
          <p:nvPr/>
        </p:nvSpPr>
        <p:spPr>
          <a:xfrm>
            <a:off x="7777061" y="2750403"/>
            <a:ext cx="319318" cy="184666"/>
          </a:xfrm>
          <a:prstGeom prst="rect">
            <a:avLst/>
          </a:prstGeom>
          <a:noFill/>
        </p:spPr>
        <p:txBody>
          <a:bodyPr wrap="none" rtlCol="0">
            <a:spAutoFit/>
          </a:bodyPr>
          <a:lstStyle/>
          <a:p>
            <a:pPr fontAlgn="auto">
              <a:spcBef>
                <a:spcPts val="0"/>
              </a:spcBef>
              <a:spcAft>
                <a:spcPts val="0"/>
              </a:spcAft>
            </a:pPr>
            <a:r>
              <a:rPr lang="en-US" sz="600" dirty="0" smtClean="0">
                <a:solidFill>
                  <a:prstClr val="black"/>
                </a:solidFill>
                <a:latin typeface="Calibri"/>
                <a:cs typeface="+mn-cs"/>
              </a:rPr>
              <a:t>14.5</a:t>
            </a:r>
            <a:endParaRPr lang="en-US" sz="600" dirty="0">
              <a:solidFill>
                <a:prstClr val="black"/>
              </a:solidFill>
              <a:latin typeface="Calibri"/>
              <a:cs typeface="+mn-cs"/>
            </a:endParaRPr>
          </a:p>
        </p:txBody>
      </p:sp>
      <p:sp>
        <p:nvSpPr>
          <p:cNvPr id="227" name="TextBox 226"/>
          <p:cNvSpPr txBox="1"/>
          <p:nvPr/>
        </p:nvSpPr>
        <p:spPr>
          <a:xfrm>
            <a:off x="7601119" y="2739824"/>
            <a:ext cx="338554" cy="215444"/>
          </a:xfrm>
          <a:prstGeom prst="rect">
            <a:avLst/>
          </a:prstGeom>
          <a:noFill/>
        </p:spPr>
        <p:txBody>
          <a:bodyPr wrap="none" rtlCol="0">
            <a:spAutoFit/>
          </a:bodyPr>
          <a:lstStyle/>
          <a:p>
            <a:pPr fontAlgn="auto">
              <a:spcBef>
                <a:spcPts val="0"/>
              </a:spcBef>
              <a:spcAft>
                <a:spcPts val="0"/>
              </a:spcAft>
            </a:pPr>
            <a:r>
              <a:rPr lang="en-US" sz="800" dirty="0" smtClean="0">
                <a:solidFill>
                  <a:prstClr val="black"/>
                </a:solidFill>
                <a:latin typeface="Calibri"/>
                <a:cs typeface="+mn-cs"/>
              </a:rPr>
              <a:t>NBJ</a:t>
            </a:r>
            <a:endParaRPr lang="en-US" sz="800" dirty="0">
              <a:solidFill>
                <a:prstClr val="black"/>
              </a:solidFill>
              <a:latin typeface="Calibri"/>
              <a:cs typeface="+mn-cs"/>
            </a:endParaRPr>
          </a:p>
        </p:txBody>
      </p:sp>
      <p:sp>
        <p:nvSpPr>
          <p:cNvPr id="228" name="Flowchart: Delay 227"/>
          <p:cNvSpPr/>
          <p:nvPr/>
        </p:nvSpPr>
        <p:spPr>
          <a:xfrm>
            <a:off x="5538894" y="2112170"/>
            <a:ext cx="122715" cy="107590"/>
          </a:xfrm>
          <a:prstGeom prst="flowChartDelay">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9" name="TextBox 228"/>
          <p:cNvSpPr txBox="1"/>
          <p:nvPr/>
        </p:nvSpPr>
        <p:spPr>
          <a:xfrm>
            <a:off x="5263572" y="2058055"/>
            <a:ext cx="338554" cy="215444"/>
          </a:xfrm>
          <a:prstGeom prst="rect">
            <a:avLst/>
          </a:prstGeom>
          <a:noFill/>
        </p:spPr>
        <p:txBody>
          <a:bodyPr wrap="none" rtlCol="0">
            <a:spAutoFit/>
          </a:bodyPr>
          <a:lstStyle/>
          <a:p>
            <a:pPr fontAlgn="auto">
              <a:spcBef>
                <a:spcPts val="0"/>
              </a:spcBef>
              <a:spcAft>
                <a:spcPts val="0"/>
              </a:spcAft>
            </a:pPr>
            <a:r>
              <a:rPr lang="en-US" sz="800" dirty="0" smtClean="0">
                <a:solidFill>
                  <a:prstClr val="black"/>
                </a:solidFill>
                <a:latin typeface="Calibri"/>
                <a:cs typeface="+mn-cs"/>
              </a:rPr>
              <a:t>NBJ</a:t>
            </a:r>
            <a:endParaRPr lang="en-US" sz="800" dirty="0">
              <a:solidFill>
                <a:prstClr val="black"/>
              </a:solidFill>
              <a:latin typeface="Calibri"/>
              <a:cs typeface="+mn-cs"/>
            </a:endParaRPr>
          </a:p>
        </p:txBody>
      </p:sp>
      <p:sp>
        <p:nvSpPr>
          <p:cNvPr id="230" name="TextBox 229"/>
          <p:cNvSpPr txBox="1"/>
          <p:nvPr/>
        </p:nvSpPr>
        <p:spPr>
          <a:xfrm>
            <a:off x="5487144" y="2061312"/>
            <a:ext cx="235962" cy="215444"/>
          </a:xfrm>
          <a:prstGeom prst="rect">
            <a:avLst/>
          </a:prstGeom>
          <a:noFill/>
        </p:spPr>
        <p:txBody>
          <a:bodyPr wrap="square" rtlCol="0">
            <a:spAutoFit/>
          </a:bodyPr>
          <a:lstStyle/>
          <a:p>
            <a:pPr fontAlgn="auto">
              <a:spcBef>
                <a:spcPts val="0"/>
              </a:spcBef>
              <a:spcAft>
                <a:spcPts val="0"/>
              </a:spcAft>
            </a:pPr>
            <a:r>
              <a:rPr lang="en-US" sz="800" dirty="0" smtClean="0">
                <a:solidFill>
                  <a:prstClr val="black"/>
                </a:solidFill>
                <a:latin typeface="Calibri"/>
                <a:cs typeface="+mn-cs"/>
              </a:rPr>
              <a:t>7</a:t>
            </a:r>
            <a:endParaRPr lang="en-US" sz="800" dirty="0">
              <a:solidFill>
                <a:prstClr val="black"/>
              </a:solidFill>
              <a:latin typeface="Calibri"/>
              <a:cs typeface="+mn-cs"/>
            </a:endParaRPr>
          </a:p>
        </p:txBody>
      </p:sp>
      <p:cxnSp>
        <p:nvCxnSpPr>
          <p:cNvPr id="237" name="Straight Connector 236"/>
          <p:cNvCxnSpPr/>
          <p:nvPr/>
        </p:nvCxnSpPr>
        <p:spPr>
          <a:xfrm>
            <a:off x="8287905" y="2535629"/>
            <a:ext cx="3063" cy="198555"/>
          </a:xfrm>
          <a:prstGeom prst="line">
            <a:avLst/>
          </a:prstGeom>
          <a:noFill/>
          <a:ln w="28575" cap="flat" cmpd="sng" algn="ctr">
            <a:solidFill>
              <a:sysClr val="windowText" lastClr="000000"/>
            </a:solidFill>
            <a:prstDash val="solid"/>
            <a:miter lim="800000"/>
          </a:ln>
          <a:effectLst/>
        </p:spPr>
      </p:cxnSp>
      <p:cxnSp>
        <p:nvCxnSpPr>
          <p:cNvPr id="238" name="Straight Connector 237"/>
          <p:cNvCxnSpPr/>
          <p:nvPr/>
        </p:nvCxnSpPr>
        <p:spPr>
          <a:xfrm>
            <a:off x="8423701" y="2535629"/>
            <a:ext cx="2905" cy="200342"/>
          </a:xfrm>
          <a:prstGeom prst="line">
            <a:avLst/>
          </a:prstGeom>
          <a:noFill/>
          <a:ln w="28575" cap="flat" cmpd="sng" algn="ctr">
            <a:solidFill>
              <a:sysClr val="windowText" lastClr="000000"/>
            </a:solidFill>
            <a:prstDash val="solid"/>
            <a:miter lim="800000"/>
          </a:ln>
          <a:effectLst/>
        </p:spPr>
      </p:cxnSp>
      <p:cxnSp>
        <p:nvCxnSpPr>
          <p:cNvPr id="239" name="Straight Connector 238"/>
          <p:cNvCxnSpPr/>
          <p:nvPr/>
        </p:nvCxnSpPr>
        <p:spPr>
          <a:xfrm>
            <a:off x="8249142" y="2568061"/>
            <a:ext cx="208612" cy="2459"/>
          </a:xfrm>
          <a:prstGeom prst="line">
            <a:avLst/>
          </a:prstGeom>
          <a:noFill/>
          <a:ln w="28575" cap="flat" cmpd="sng" algn="ctr">
            <a:solidFill>
              <a:sysClr val="windowText" lastClr="000000"/>
            </a:solidFill>
            <a:prstDash val="solid"/>
            <a:miter lim="800000"/>
          </a:ln>
          <a:effectLst/>
        </p:spPr>
      </p:cxnSp>
      <p:cxnSp>
        <p:nvCxnSpPr>
          <p:cNvPr id="240" name="Straight Connector 239"/>
          <p:cNvCxnSpPr/>
          <p:nvPr/>
        </p:nvCxnSpPr>
        <p:spPr>
          <a:xfrm flipV="1">
            <a:off x="8251030" y="2701489"/>
            <a:ext cx="206724" cy="896"/>
          </a:xfrm>
          <a:prstGeom prst="line">
            <a:avLst/>
          </a:prstGeom>
          <a:noFill/>
          <a:ln w="28575" cap="flat" cmpd="sng" algn="ctr">
            <a:solidFill>
              <a:sysClr val="windowText" lastClr="000000"/>
            </a:solidFill>
            <a:prstDash val="solid"/>
            <a:miter lim="800000"/>
          </a:ln>
          <a:effectLst/>
        </p:spPr>
      </p:cxnSp>
      <p:cxnSp>
        <p:nvCxnSpPr>
          <p:cNvPr id="241" name="Straight Connector 240"/>
          <p:cNvCxnSpPr/>
          <p:nvPr/>
        </p:nvCxnSpPr>
        <p:spPr>
          <a:xfrm flipV="1">
            <a:off x="8524416" y="2546622"/>
            <a:ext cx="0" cy="182361"/>
          </a:xfrm>
          <a:prstGeom prst="line">
            <a:avLst/>
          </a:prstGeom>
          <a:noFill/>
          <a:ln w="28575" cap="flat" cmpd="sng" algn="ctr">
            <a:solidFill>
              <a:sysClr val="windowText" lastClr="000000"/>
            </a:solidFill>
            <a:prstDash val="solid"/>
            <a:miter lim="800000"/>
          </a:ln>
          <a:effectLst/>
        </p:spPr>
      </p:cxnSp>
      <p:cxnSp>
        <p:nvCxnSpPr>
          <p:cNvPr id="242" name="Straight Connector 241"/>
          <p:cNvCxnSpPr/>
          <p:nvPr/>
        </p:nvCxnSpPr>
        <p:spPr>
          <a:xfrm>
            <a:off x="8256587" y="2789862"/>
            <a:ext cx="201167" cy="0"/>
          </a:xfrm>
          <a:prstGeom prst="line">
            <a:avLst/>
          </a:prstGeom>
          <a:noFill/>
          <a:ln w="28575" cap="flat" cmpd="sng" algn="ctr">
            <a:solidFill>
              <a:sysClr val="windowText" lastClr="000000"/>
            </a:solidFill>
            <a:prstDash val="solid"/>
            <a:miter lim="800000"/>
          </a:ln>
          <a:effectLst/>
        </p:spPr>
      </p:cxnSp>
      <p:sp>
        <p:nvSpPr>
          <p:cNvPr id="243" name="Rectangle 242"/>
          <p:cNvSpPr/>
          <p:nvPr/>
        </p:nvSpPr>
        <p:spPr>
          <a:xfrm>
            <a:off x="8197245" y="2486170"/>
            <a:ext cx="390191" cy="360888"/>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Rectangle 5"/>
          <p:cNvSpPr/>
          <p:nvPr/>
        </p:nvSpPr>
        <p:spPr>
          <a:xfrm>
            <a:off x="5358967" y="5996182"/>
            <a:ext cx="2229271" cy="95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37453" y="5749379"/>
            <a:ext cx="893725" cy="493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43491" y="4413696"/>
            <a:ext cx="119944" cy="58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943804" y="4337769"/>
            <a:ext cx="319318" cy="200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kern="0" dirty="0">
                <a:solidFill>
                  <a:prstClr val="black"/>
                </a:solidFill>
                <a:latin typeface="Calibri"/>
              </a:rPr>
              <a:t>211</a:t>
            </a:r>
          </a:p>
        </p:txBody>
      </p:sp>
      <p:sp>
        <p:nvSpPr>
          <p:cNvPr id="16" name="Oval 15"/>
          <p:cNvSpPr/>
          <p:nvPr/>
        </p:nvSpPr>
        <p:spPr>
          <a:xfrm>
            <a:off x="5152920" y="372088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81619" y="3639488"/>
            <a:ext cx="54480" cy="491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e 19"/>
          <p:cNvSpPr/>
          <p:nvPr/>
        </p:nvSpPr>
        <p:spPr>
          <a:xfrm>
            <a:off x="5033963" y="3769252"/>
            <a:ext cx="64422" cy="90753"/>
          </a:xfrm>
          <a:prstGeom prst="pi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4764203" y="1370999"/>
            <a:ext cx="883754" cy="23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1"/>
          <a:stretch>
            <a:fillRect/>
          </a:stretch>
        </p:blipFill>
        <p:spPr>
          <a:xfrm>
            <a:off x="5787544" y="1371806"/>
            <a:ext cx="1035894" cy="262151"/>
          </a:xfrm>
          <a:prstGeom prst="rect">
            <a:avLst/>
          </a:prstGeom>
        </p:spPr>
      </p:pic>
      <p:pic>
        <p:nvPicPr>
          <p:cNvPr id="27" name="Picture 26"/>
          <p:cNvPicPr>
            <a:picLocks noChangeAspect="1"/>
          </p:cNvPicPr>
          <p:nvPr/>
        </p:nvPicPr>
        <p:blipFill>
          <a:blip r:embed="rId11"/>
          <a:stretch>
            <a:fillRect/>
          </a:stretch>
        </p:blipFill>
        <p:spPr>
          <a:xfrm>
            <a:off x="7012952" y="1362733"/>
            <a:ext cx="908383" cy="262151"/>
          </a:xfrm>
          <a:prstGeom prst="rect">
            <a:avLst/>
          </a:prstGeom>
        </p:spPr>
      </p:pic>
      <p:pic>
        <p:nvPicPr>
          <p:cNvPr id="29" name="Picture 28"/>
          <p:cNvPicPr>
            <a:picLocks noChangeAspect="1"/>
          </p:cNvPicPr>
          <p:nvPr/>
        </p:nvPicPr>
        <p:blipFill>
          <a:blip r:embed="rId11"/>
          <a:stretch>
            <a:fillRect/>
          </a:stretch>
        </p:blipFill>
        <p:spPr>
          <a:xfrm>
            <a:off x="8058461" y="1367775"/>
            <a:ext cx="741337" cy="262151"/>
          </a:xfrm>
          <a:prstGeom prst="rect">
            <a:avLst/>
          </a:prstGeom>
        </p:spPr>
      </p:pic>
      <p:sp>
        <p:nvSpPr>
          <p:cNvPr id="22" name="TextBox 21"/>
          <p:cNvSpPr txBox="1"/>
          <p:nvPr/>
        </p:nvSpPr>
        <p:spPr>
          <a:xfrm>
            <a:off x="4901433" y="1333067"/>
            <a:ext cx="622286" cy="338554"/>
          </a:xfrm>
          <a:prstGeom prst="rect">
            <a:avLst/>
          </a:prstGeom>
          <a:noFill/>
        </p:spPr>
        <p:txBody>
          <a:bodyPr wrap="none" rtlCol="0">
            <a:spAutoFit/>
          </a:bodyPr>
          <a:lstStyle/>
          <a:p>
            <a:pPr algn="ctr"/>
            <a:r>
              <a:rPr lang="en-US" sz="800" b="1" dirty="0" smtClean="0">
                <a:latin typeface="+mj-lt"/>
              </a:rPr>
              <a:t>KPNS ATIS</a:t>
            </a:r>
          </a:p>
          <a:p>
            <a:pPr algn="ctr"/>
            <a:r>
              <a:rPr lang="en-US" sz="800" b="1" dirty="0" smtClean="0">
                <a:latin typeface="+mj-lt"/>
              </a:rPr>
              <a:t>121.25</a:t>
            </a:r>
            <a:endParaRPr lang="en-US" sz="800" b="1" dirty="0">
              <a:latin typeface="+mj-lt"/>
            </a:endParaRPr>
          </a:p>
        </p:txBody>
      </p:sp>
      <p:sp>
        <p:nvSpPr>
          <p:cNvPr id="232" name="TextBox 231"/>
          <p:cNvSpPr txBox="1"/>
          <p:nvPr/>
        </p:nvSpPr>
        <p:spPr>
          <a:xfrm>
            <a:off x="5726298" y="1332387"/>
            <a:ext cx="1103187" cy="338554"/>
          </a:xfrm>
          <a:prstGeom prst="rect">
            <a:avLst/>
          </a:prstGeom>
          <a:noFill/>
        </p:spPr>
        <p:txBody>
          <a:bodyPr wrap="none" rtlCol="0">
            <a:spAutoFit/>
          </a:bodyPr>
          <a:lstStyle/>
          <a:p>
            <a:pPr algn="ctr"/>
            <a:r>
              <a:rPr lang="en-US" sz="800" b="1" dirty="0" smtClean="0">
                <a:latin typeface="+mj-lt"/>
              </a:rPr>
              <a:t>PENSACOLA APP CON</a:t>
            </a:r>
          </a:p>
          <a:p>
            <a:pPr algn="ctr"/>
            <a:r>
              <a:rPr lang="en-US" sz="800" b="1" dirty="0" smtClean="0">
                <a:latin typeface="+mj-lt"/>
              </a:rPr>
              <a:t>118.6 / 351.825</a:t>
            </a:r>
            <a:endParaRPr lang="en-US" sz="800" b="1" dirty="0">
              <a:latin typeface="+mj-lt"/>
            </a:endParaRPr>
          </a:p>
        </p:txBody>
      </p:sp>
      <p:sp>
        <p:nvSpPr>
          <p:cNvPr id="233" name="TextBox 232"/>
          <p:cNvSpPr txBox="1"/>
          <p:nvPr/>
        </p:nvSpPr>
        <p:spPr>
          <a:xfrm>
            <a:off x="6914089" y="1332072"/>
            <a:ext cx="1063112" cy="338554"/>
          </a:xfrm>
          <a:prstGeom prst="rect">
            <a:avLst/>
          </a:prstGeom>
          <a:noFill/>
        </p:spPr>
        <p:txBody>
          <a:bodyPr wrap="none" rtlCol="0">
            <a:spAutoFit/>
          </a:bodyPr>
          <a:lstStyle/>
          <a:p>
            <a:pPr algn="ctr"/>
            <a:r>
              <a:rPr lang="en-US" sz="800" b="1" dirty="0" smtClean="0">
                <a:latin typeface="+mj-lt"/>
              </a:rPr>
              <a:t>WESTERN COMMON</a:t>
            </a:r>
          </a:p>
          <a:p>
            <a:pPr algn="ctr"/>
            <a:r>
              <a:rPr lang="en-US" sz="800" b="1" dirty="0" smtClean="0">
                <a:latin typeface="+mj-lt"/>
              </a:rPr>
              <a:t>311.4 / CH 19 (CTAF)</a:t>
            </a:r>
            <a:endParaRPr lang="en-US" sz="800" b="1" dirty="0">
              <a:latin typeface="+mj-lt"/>
            </a:endParaRPr>
          </a:p>
        </p:txBody>
      </p:sp>
      <p:sp>
        <p:nvSpPr>
          <p:cNvPr id="234" name="TextBox 233"/>
          <p:cNvSpPr txBox="1"/>
          <p:nvPr/>
        </p:nvSpPr>
        <p:spPr>
          <a:xfrm>
            <a:off x="8061791" y="1324063"/>
            <a:ext cx="750526" cy="338554"/>
          </a:xfrm>
          <a:prstGeom prst="rect">
            <a:avLst/>
          </a:prstGeom>
          <a:noFill/>
        </p:spPr>
        <p:txBody>
          <a:bodyPr wrap="none" rtlCol="0">
            <a:spAutoFit/>
          </a:bodyPr>
          <a:lstStyle/>
          <a:p>
            <a:pPr algn="ctr"/>
            <a:r>
              <a:rPr lang="en-US" sz="800" b="1" dirty="0" smtClean="0">
                <a:latin typeface="+mj-lt"/>
              </a:rPr>
              <a:t>SITE X</a:t>
            </a:r>
          </a:p>
          <a:p>
            <a:pPr algn="ctr"/>
            <a:r>
              <a:rPr lang="en-US" sz="800" b="1" dirty="0" smtClean="0">
                <a:latin typeface="+mj-lt"/>
              </a:rPr>
              <a:t>327.4 / CH 13</a:t>
            </a:r>
            <a:endParaRPr lang="en-US" sz="800" b="1" dirty="0">
              <a:latin typeface="+mj-lt"/>
            </a:endParaRPr>
          </a:p>
        </p:txBody>
      </p:sp>
    </p:spTree>
    <p:extLst>
      <p:ext uri="{BB962C8B-B14F-4D97-AF65-F5344CB8AC3E}">
        <p14:creationId xmlns:p14="http://schemas.microsoft.com/office/powerpoint/2010/main" val="127602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Rectangle 628">
            <a:extLst>
              <a:ext uri="{FF2B5EF4-FFF2-40B4-BE49-F238E27FC236}">
                <a16:creationId xmlns:a16="http://schemas.microsoft.com/office/drawing/2014/main" id="{9120CCAF-EB9A-4C21-9E6D-41ADBE34D7BF}"/>
              </a:ext>
            </a:extLst>
          </p:cNvPr>
          <p:cNvSpPr/>
          <p:nvPr/>
        </p:nvSpPr>
        <p:spPr>
          <a:xfrm>
            <a:off x="2245344" y="6406384"/>
            <a:ext cx="172278" cy="313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a:extLst>
              <a:ext uri="{FF2B5EF4-FFF2-40B4-BE49-F238E27FC236}">
                <a16:creationId xmlns:a16="http://schemas.microsoft.com/office/drawing/2014/main" id="{BBE9B829-7388-479A-B789-4DC0C2641548}"/>
              </a:ext>
            </a:extLst>
          </p:cNvPr>
          <p:cNvGrpSpPr/>
          <p:nvPr/>
        </p:nvGrpSpPr>
        <p:grpSpPr>
          <a:xfrm>
            <a:off x="-634227" y="184156"/>
            <a:ext cx="5269807" cy="6591162"/>
            <a:chOff x="4474268" y="188020"/>
            <a:chExt cx="5269807" cy="6591162"/>
          </a:xfrm>
        </p:grpSpPr>
        <p:grpSp>
          <p:nvGrpSpPr>
            <p:cNvPr id="630" name="Group 629">
              <a:extLst>
                <a:ext uri="{FF2B5EF4-FFF2-40B4-BE49-F238E27FC236}">
                  <a16:creationId xmlns:a16="http://schemas.microsoft.com/office/drawing/2014/main" id="{1E708F72-0C9E-4C38-98DC-D2881711DA46}"/>
                </a:ext>
              </a:extLst>
            </p:cNvPr>
            <p:cNvGrpSpPr/>
            <p:nvPr/>
          </p:nvGrpSpPr>
          <p:grpSpPr>
            <a:xfrm>
              <a:off x="5234960" y="188020"/>
              <a:ext cx="4509115" cy="6591162"/>
              <a:chOff x="5234960" y="188020"/>
              <a:chExt cx="4509115" cy="6591162"/>
            </a:xfrm>
          </p:grpSpPr>
          <p:pic>
            <p:nvPicPr>
              <p:cNvPr id="671" name="Picture 670">
                <a:extLst>
                  <a:ext uri="{FF2B5EF4-FFF2-40B4-BE49-F238E27FC236}">
                    <a16:creationId xmlns:a16="http://schemas.microsoft.com/office/drawing/2014/main" id="{4C750DAC-8C6C-4C5C-98AF-7216EA61AB39}"/>
                  </a:ext>
                </a:extLst>
              </p:cNvPr>
              <p:cNvPicPr>
                <a:picLocks noChangeAspect="1"/>
              </p:cNvPicPr>
              <p:nvPr/>
            </p:nvPicPr>
            <p:blipFill rotWithShape="1">
              <a:blip r:embed="rId2" cstate="print"/>
              <a:srcRect l="73000" t="16914" r="11208" b="14691"/>
              <a:stretch/>
            </p:blipFill>
            <p:spPr>
              <a:xfrm>
                <a:off x="5234960" y="188020"/>
                <a:ext cx="4509115" cy="6591162"/>
              </a:xfrm>
              <a:prstGeom prst="rect">
                <a:avLst/>
              </a:prstGeom>
            </p:spPr>
          </p:pic>
          <p:sp>
            <p:nvSpPr>
              <p:cNvPr id="672" name="TextBox 671">
                <a:extLst>
                  <a:ext uri="{FF2B5EF4-FFF2-40B4-BE49-F238E27FC236}">
                    <a16:creationId xmlns:a16="http://schemas.microsoft.com/office/drawing/2014/main" id="{20CB4CA9-3026-4C9E-976F-465DB1E3D737}"/>
                  </a:ext>
                </a:extLst>
              </p:cNvPr>
              <p:cNvSpPr txBox="1"/>
              <p:nvPr/>
            </p:nvSpPr>
            <p:spPr>
              <a:xfrm>
                <a:off x="5939938" y="571500"/>
                <a:ext cx="375138" cy="138499"/>
              </a:xfrm>
              <a:prstGeom prst="rect">
                <a:avLst/>
              </a:prstGeom>
              <a:solidFill>
                <a:schemeClr val="bg1"/>
              </a:solidFill>
            </p:spPr>
            <p:txBody>
              <a:bodyPr wrap="square" lIns="0" tIns="0" rIns="0" bIns="0" rtlCol="0">
                <a:spAutoFit/>
              </a:bodyPr>
              <a:lstStyle/>
              <a:p>
                <a:pPr algn="ctr"/>
                <a:r>
                  <a:rPr lang="en-US" sz="900" dirty="0"/>
                  <a:t>070°</a:t>
                </a:r>
              </a:p>
            </p:txBody>
          </p:sp>
          <p:pic>
            <p:nvPicPr>
              <p:cNvPr id="753" name="Picture 752">
                <a:extLst>
                  <a:ext uri="{FF2B5EF4-FFF2-40B4-BE49-F238E27FC236}">
                    <a16:creationId xmlns:a16="http://schemas.microsoft.com/office/drawing/2014/main" id="{14BA197C-5190-402D-8B8C-426DD3E6C7F0}"/>
                  </a:ext>
                </a:extLst>
              </p:cNvPr>
              <p:cNvPicPr>
                <a:picLocks noChangeAspect="1"/>
              </p:cNvPicPr>
              <p:nvPr/>
            </p:nvPicPr>
            <p:blipFill rotWithShape="1">
              <a:blip r:embed="rId2" cstate="print"/>
              <a:srcRect l="73516" t="29646" r="11811" b="66581"/>
              <a:stretch/>
            </p:blipFill>
            <p:spPr>
              <a:xfrm>
                <a:off x="5409306" y="1405316"/>
                <a:ext cx="3296544" cy="361950"/>
              </a:xfrm>
              <a:prstGeom prst="rect">
                <a:avLst/>
              </a:prstGeom>
            </p:spPr>
          </p:pic>
          <p:sp>
            <p:nvSpPr>
              <p:cNvPr id="754" name="TextBox 753">
                <a:extLst>
                  <a:ext uri="{FF2B5EF4-FFF2-40B4-BE49-F238E27FC236}">
                    <a16:creationId xmlns:a16="http://schemas.microsoft.com/office/drawing/2014/main" id="{A9F09A32-21AF-4AF9-B7FC-57CFA58730B4}"/>
                  </a:ext>
                </a:extLst>
              </p:cNvPr>
              <p:cNvSpPr txBox="1"/>
              <p:nvPr/>
            </p:nvSpPr>
            <p:spPr>
              <a:xfrm>
                <a:off x="8705850" y="1441930"/>
                <a:ext cx="828675" cy="276999"/>
              </a:xfrm>
              <a:prstGeom prst="rect">
                <a:avLst/>
              </a:prstGeom>
              <a:solidFill>
                <a:schemeClr val="bg1"/>
              </a:solidFill>
            </p:spPr>
            <p:txBody>
              <a:bodyPr wrap="square" lIns="0" tIns="0" rIns="0" bIns="0" rtlCol="0">
                <a:spAutoFit/>
              </a:bodyPr>
              <a:lstStyle/>
              <a:p>
                <a:pPr algn="ctr"/>
                <a:r>
                  <a:rPr lang="en-US" sz="900" dirty="0"/>
                  <a:t>SITE X</a:t>
                </a:r>
              </a:p>
              <a:p>
                <a:pPr algn="ctr"/>
                <a:r>
                  <a:rPr lang="en-US" sz="900" dirty="0"/>
                  <a:t>CH 13</a:t>
                </a:r>
              </a:p>
            </p:txBody>
          </p:sp>
          <p:sp>
            <p:nvSpPr>
              <p:cNvPr id="755" name="Rectangle 754">
                <a:extLst>
                  <a:ext uri="{FF2B5EF4-FFF2-40B4-BE49-F238E27FC236}">
                    <a16:creationId xmlns:a16="http://schemas.microsoft.com/office/drawing/2014/main" id="{852FABC3-DACB-4FBA-B8A3-43BD8DA6B533}"/>
                  </a:ext>
                </a:extLst>
              </p:cNvPr>
              <p:cNvSpPr/>
              <p:nvPr/>
            </p:nvSpPr>
            <p:spPr>
              <a:xfrm>
                <a:off x="5447406" y="779055"/>
                <a:ext cx="3039369" cy="4097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ectangle 755">
                <a:extLst>
                  <a:ext uri="{FF2B5EF4-FFF2-40B4-BE49-F238E27FC236}">
                    <a16:creationId xmlns:a16="http://schemas.microsoft.com/office/drawing/2014/main" id="{C79D2434-A81F-4297-A704-A01CFE28C7E8}"/>
                  </a:ext>
                </a:extLst>
              </p:cNvPr>
              <p:cNvSpPr/>
              <p:nvPr/>
            </p:nvSpPr>
            <p:spPr>
              <a:xfrm>
                <a:off x="8143875" y="812632"/>
                <a:ext cx="1390650" cy="274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TextBox 757">
                <a:extLst>
                  <a:ext uri="{FF2B5EF4-FFF2-40B4-BE49-F238E27FC236}">
                    <a16:creationId xmlns:a16="http://schemas.microsoft.com/office/drawing/2014/main" id="{1BAFFAEC-105D-446B-9717-56F4D89215DE}"/>
                  </a:ext>
                </a:extLst>
              </p:cNvPr>
              <p:cNvSpPr txBox="1"/>
              <p:nvPr/>
            </p:nvSpPr>
            <p:spPr>
              <a:xfrm>
                <a:off x="5448979" y="776646"/>
                <a:ext cx="2328161" cy="323165"/>
              </a:xfrm>
              <a:prstGeom prst="rect">
                <a:avLst/>
              </a:prstGeom>
              <a:solidFill>
                <a:schemeClr val="bg1"/>
              </a:solidFill>
            </p:spPr>
            <p:txBody>
              <a:bodyPr wrap="square" lIns="0" tIns="0" rIns="0" bIns="0" rtlCol="0">
                <a:spAutoFit/>
              </a:bodyPr>
              <a:lstStyle/>
              <a:p>
                <a:r>
                  <a:rPr lang="en-US" sz="700" dirty="0">
                    <a:latin typeface="+mj-lt"/>
                  </a:rPr>
                  <a:t>SITE X: 327.4 CH 13</a:t>
                </a:r>
              </a:p>
              <a:p>
                <a:r>
                  <a:rPr lang="en-US" sz="700" dirty="0">
                    <a:latin typeface="+mj-lt"/>
                  </a:rPr>
                  <a:t>PENSACOLA APPROACH: 118.6 / 351.825</a:t>
                </a:r>
              </a:p>
              <a:p>
                <a:r>
                  <a:rPr lang="en-US" sz="700" dirty="0">
                    <a:latin typeface="+mj-lt"/>
                  </a:rPr>
                  <a:t>WESTERN COMMON: 311.4  CH 19 (CTAF)</a:t>
                </a:r>
              </a:p>
            </p:txBody>
          </p:sp>
        </p:grpSp>
        <p:grpSp>
          <p:nvGrpSpPr>
            <p:cNvPr id="631" name="Group 630">
              <a:extLst>
                <a:ext uri="{FF2B5EF4-FFF2-40B4-BE49-F238E27FC236}">
                  <a16:creationId xmlns:a16="http://schemas.microsoft.com/office/drawing/2014/main" id="{6129A9EE-00C4-4B45-9BF0-250C1E6974A2}"/>
                </a:ext>
              </a:extLst>
            </p:cNvPr>
            <p:cNvGrpSpPr/>
            <p:nvPr/>
          </p:nvGrpSpPr>
          <p:grpSpPr>
            <a:xfrm>
              <a:off x="4474268" y="2070649"/>
              <a:ext cx="4555388" cy="2971800"/>
              <a:chOff x="1171575" y="1757741"/>
              <a:chExt cx="4555388" cy="2971800"/>
            </a:xfrm>
          </p:grpSpPr>
          <p:cxnSp>
            <p:nvCxnSpPr>
              <p:cNvPr id="652" name="Straight Arrow Connector 651">
                <a:extLst>
                  <a:ext uri="{FF2B5EF4-FFF2-40B4-BE49-F238E27FC236}">
                    <a16:creationId xmlns:a16="http://schemas.microsoft.com/office/drawing/2014/main" id="{91DD9D53-F9E3-49E2-8247-462B8400CE2B}"/>
                  </a:ext>
                </a:extLst>
              </p:cNvPr>
              <p:cNvCxnSpPr>
                <a:endCxn id="653" idx="0"/>
              </p:cNvCxnSpPr>
              <p:nvPr/>
            </p:nvCxnSpPr>
            <p:spPr>
              <a:xfrm flipV="1">
                <a:off x="2600325" y="1850187"/>
                <a:ext cx="598745" cy="14125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3" name="Arc 652">
                <a:extLst>
                  <a:ext uri="{FF2B5EF4-FFF2-40B4-BE49-F238E27FC236}">
                    <a16:creationId xmlns:a16="http://schemas.microsoft.com/office/drawing/2014/main" id="{D783B6BC-C472-4D03-8F94-3E97B262CDEA}"/>
                  </a:ext>
                </a:extLst>
              </p:cNvPr>
              <p:cNvSpPr/>
              <p:nvPr/>
            </p:nvSpPr>
            <p:spPr>
              <a:xfrm>
                <a:off x="1171575" y="1757741"/>
                <a:ext cx="3009900" cy="2971800"/>
              </a:xfrm>
              <a:prstGeom prst="arc">
                <a:avLst>
                  <a:gd name="adj1" fmla="val 17433362"/>
                  <a:gd name="adj2" fmla="val 213631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4" name="Straight Arrow Connector 653">
                <a:extLst>
                  <a:ext uri="{FF2B5EF4-FFF2-40B4-BE49-F238E27FC236}">
                    <a16:creationId xmlns:a16="http://schemas.microsoft.com/office/drawing/2014/main" id="{4564AC83-C941-41E5-AEE5-265E3FDB033F}"/>
                  </a:ext>
                </a:extLst>
              </p:cNvPr>
              <p:cNvCxnSpPr>
                <a:stCxn id="653" idx="2"/>
              </p:cNvCxnSpPr>
              <p:nvPr/>
            </p:nvCxnSpPr>
            <p:spPr>
              <a:xfrm flipV="1">
                <a:off x="4177814" y="2772809"/>
                <a:ext cx="1132495" cy="367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5" name="TextBox 654">
                <a:extLst>
                  <a:ext uri="{FF2B5EF4-FFF2-40B4-BE49-F238E27FC236}">
                    <a16:creationId xmlns:a16="http://schemas.microsoft.com/office/drawing/2014/main" id="{784D0AA7-55EC-4034-A9D3-12939286C3CF}"/>
                  </a:ext>
                </a:extLst>
              </p:cNvPr>
              <p:cNvSpPr txBox="1"/>
              <p:nvPr/>
            </p:nvSpPr>
            <p:spPr>
              <a:xfrm>
                <a:off x="3010401" y="1943492"/>
                <a:ext cx="316605" cy="107722"/>
              </a:xfrm>
              <a:prstGeom prst="rect">
                <a:avLst/>
              </a:prstGeom>
              <a:solidFill>
                <a:schemeClr val="bg1"/>
              </a:solidFill>
              <a:ln>
                <a:noFill/>
              </a:ln>
            </p:spPr>
            <p:txBody>
              <a:bodyPr wrap="square" lIns="0" tIns="0" rIns="0" bIns="0" rtlCol="0">
                <a:spAutoFit/>
              </a:bodyPr>
              <a:lstStyle/>
              <a:p>
                <a:pPr algn="ctr"/>
                <a:r>
                  <a:rPr lang="en-US" sz="700" b="1" dirty="0"/>
                  <a:t>GNSIS</a:t>
                </a:r>
              </a:p>
            </p:txBody>
          </p:sp>
          <p:sp>
            <p:nvSpPr>
              <p:cNvPr id="656" name="TextBox 655">
                <a:extLst>
                  <a:ext uri="{FF2B5EF4-FFF2-40B4-BE49-F238E27FC236}">
                    <a16:creationId xmlns:a16="http://schemas.microsoft.com/office/drawing/2014/main" id="{AA993743-8052-44E2-9EE2-E78EC41D599B}"/>
                  </a:ext>
                </a:extLst>
              </p:cNvPr>
              <p:cNvSpPr txBox="1"/>
              <p:nvPr/>
            </p:nvSpPr>
            <p:spPr>
              <a:xfrm>
                <a:off x="3968264" y="3117195"/>
                <a:ext cx="659555" cy="200055"/>
              </a:xfrm>
              <a:prstGeom prst="rect">
                <a:avLst/>
              </a:prstGeom>
              <a:noFill/>
              <a:ln>
                <a:noFill/>
              </a:ln>
            </p:spPr>
            <p:txBody>
              <a:bodyPr wrap="square" rtlCol="0">
                <a:spAutoFit/>
              </a:bodyPr>
              <a:lstStyle/>
              <a:p>
                <a:r>
                  <a:rPr lang="en-US" sz="700" b="1" dirty="0"/>
                  <a:t>KIOWA</a:t>
                </a:r>
              </a:p>
            </p:txBody>
          </p:sp>
          <p:sp>
            <p:nvSpPr>
              <p:cNvPr id="657" name="TextBox 656">
                <a:extLst>
                  <a:ext uri="{FF2B5EF4-FFF2-40B4-BE49-F238E27FC236}">
                    <a16:creationId xmlns:a16="http://schemas.microsoft.com/office/drawing/2014/main" id="{3E20228F-AF31-4695-B1EB-5D1525668135}"/>
                  </a:ext>
                </a:extLst>
              </p:cNvPr>
              <p:cNvSpPr txBox="1"/>
              <p:nvPr/>
            </p:nvSpPr>
            <p:spPr>
              <a:xfrm>
                <a:off x="5196504" y="2785229"/>
                <a:ext cx="530459" cy="200055"/>
              </a:xfrm>
              <a:prstGeom prst="rect">
                <a:avLst/>
              </a:prstGeom>
              <a:noFill/>
              <a:ln>
                <a:noFill/>
              </a:ln>
            </p:spPr>
            <p:txBody>
              <a:bodyPr wrap="square" rtlCol="0">
                <a:spAutoFit/>
              </a:bodyPr>
              <a:lstStyle/>
              <a:p>
                <a:r>
                  <a:rPr lang="en-US" sz="700" b="1" dirty="0"/>
                  <a:t>PENSI </a:t>
                </a:r>
              </a:p>
            </p:txBody>
          </p:sp>
          <p:sp>
            <p:nvSpPr>
              <p:cNvPr id="662" name="TextBox 661">
                <a:extLst>
                  <a:ext uri="{FF2B5EF4-FFF2-40B4-BE49-F238E27FC236}">
                    <a16:creationId xmlns:a16="http://schemas.microsoft.com/office/drawing/2014/main" id="{8FC225D9-561A-4C1D-8316-2C99078D6DE7}"/>
                  </a:ext>
                </a:extLst>
              </p:cNvPr>
              <p:cNvSpPr txBox="1"/>
              <p:nvPr/>
            </p:nvSpPr>
            <p:spPr>
              <a:xfrm rot="20538742">
                <a:off x="4264785" y="3002731"/>
                <a:ext cx="271086" cy="107722"/>
              </a:xfrm>
              <a:prstGeom prst="rect">
                <a:avLst/>
              </a:prstGeom>
              <a:solidFill>
                <a:schemeClr val="bg1"/>
              </a:solidFill>
              <a:ln>
                <a:noFill/>
              </a:ln>
            </p:spPr>
            <p:txBody>
              <a:bodyPr wrap="square" lIns="0" tIns="0" rIns="0" bIns="0" rtlCol="0">
                <a:spAutoFit/>
              </a:bodyPr>
              <a:lstStyle/>
              <a:p>
                <a:pPr algn="ctr"/>
                <a:r>
                  <a:rPr lang="en-US" sz="700" dirty="0"/>
                  <a:t>070°</a:t>
                </a:r>
              </a:p>
            </p:txBody>
          </p:sp>
        </p:grpSp>
        <p:sp>
          <p:nvSpPr>
            <p:cNvPr id="632" name="TextBox 631">
              <a:extLst>
                <a:ext uri="{FF2B5EF4-FFF2-40B4-BE49-F238E27FC236}">
                  <a16:creationId xmlns:a16="http://schemas.microsoft.com/office/drawing/2014/main" id="{066F1A60-011E-4656-9B23-D7EDCC44397F}"/>
                </a:ext>
              </a:extLst>
            </p:cNvPr>
            <p:cNvSpPr txBox="1"/>
            <p:nvPr/>
          </p:nvSpPr>
          <p:spPr>
            <a:xfrm rot="17722374">
              <a:off x="6024883" y="2942508"/>
              <a:ext cx="246501" cy="107722"/>
            </a:xfrm>
            <a:prstGeom prst="rect">
              <a:avLst/>
            </a:prstGeom>
            <a:solidFill>
              <a:schemeClr val="bg1"/>
            </a:solidFill>
          </p:spPr>
          <p:txBody>
            <a:bodyPr wrap="square" lIns="0" tIns="0" rIns="0" bIns="0" rtlCol="0">
              <a:spAutoFit/>
            </a:bodyPr>
            <a:lstStyle/>
            <a:p>
              <a:pPr algn="ctr"/>
              <a:r>
                <a:rPr lang="en-US" sz="700" dirty="0"/>
                <a:t>040°</a:t>
              </a:r>
            </a:p>
          </p:txBody>
        </p:sp>
        <p:sp>
          <p:nvSpPr>
            <p:cNvPr id="633" name="TextBox 632">
              <a:extLst>
                <a:ext uri="{FF2B5EF4-FFF2-40B4-BE49-F238E27FC236}">
                  <a16:creationId xmlns:a16="http://schemas.microsoft.com/office/drawing/2014/main" id="{64FDAE78-5AEC-401D-BAD7-8DC3EC07DD9D}"/>
                </a:ext>
              </a:extLst>
            </p:cNvPr>
            <p:cNvSpPr txBox="1"/>
            <p:nvPr/>
          </p:nvSpPr>
          <p:spPr>
            <a:xfrm rot="3401005">
              <a:off x="7088965" y="2714923"/>
              <a:ext cx="323225" cy="92333"/>
            </a:xfrm>
            <a:prstGeom prst="rect">
              <a:avLst/>
            </a:prstGeom>
            <a:solidFill>
              <a:schemeClr val="bg1"/>
            </a:solidFill>
          </p:spPr>
          <p:txBody>
            <a:bodyPr wrap="square" lIns="0" tIns="0" rIns="0" bIns="0" rtlCol="0">
              <a:spAutoFit/>
            </a:bodyPr>
            <a:lstStyle/>
            <a:p>
              <a:pPr algn="ctr"/>
              <a:r>
                <a:rPr lang="en-US" sz="600" b="1" dirty="0"/>
                <a:t>7 DME</a:t>
              </a:r>
            </a:p>
          </p:txBody>
        </p:sp>
        <p:sp>
          <p:nvSpPr>
            <p:cNvPr id="634" name="Isosceles Triangle 633">
              <a:extLst>
                <a:ext uri="{FF2B5EF4-FFF2-40B4-BE49-F238E27FC236}">
                  <a16:creationId xmlns:a16="http://schemas.microsoft.com/office/drawing/2014/main" id="{A6B3031C-33FD-4B33-A538-25845E318E41}"/>
                </a:ext>
              </a:extLst>
            </p:cNvPr>
            <p:cNvSpPr/>
            <p:nvPr/>
          </p:nvSpPr>
          <p:spPr>
            <a:xfrm>
              <a:off x="6437568" y="2135936"/>
              <a:ext cx="91440" cy="8853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Isosceles Triangle 634">
              <a:extLst>
                <a:ext uri="{FF2B5EF4-FFF2-40B4-BE49-F238E27FC236}">
                  <a16:creationId xmlns:a16="http://schemas.microsoft.com/office/drawing/2014/main" id="{B310F495-7757-4152-9537-F3A1397CDA07}"/>
                </a:ext>
              </a:extLst>
            </p:cNvPr>
            <p:cNvSpPr/>
            <p:nvPr/>
          </p:nvSpPr>
          <p:spPr>
            <a:xfrm>
              <a:off x="7439024" y="3359130"/>
              <a:ext cx="91440" cy="91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Arc 635">
              <a:extLst>
                <a:ext uri="{FF2B5EF4-FFF2-40B4-BE49-F238E27FC236}">
                  <a16:creationId xmlns:a16="http://schemas.microsoft.com/office/drawing/2014/main" id="{B8308D9D-C123-4BEE-ADFE-3AE331B96B06}"/>
                </a:ext>
              </a:extLst>
            </p:cNvPr>
            <p:cNvSpPr/>
            <p:nvPr/>
          </p:nvSpPr>
          <p:spPr>
            <a:xfrm>
              <a:off x="8482964" y="3098195"/>
              <a:ext cx="518161" cy="139862"/>
            </a:xfrm>
            <a:prstGeom prst="arc">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7" name="Group 636">
              <a:extLst>
                <a:ext uri="{FF2B5EF4-FFF2-40B4-BE49-F238E27FC236}">
                  <a16:creationId xmlns:a16="http://schemas.microsoft.com/office/drawing/2014/main" id="{01697C09-9B51-4C29-A6C0-10863BD28B97}"/>
                </a:ext>
              </a:extLst>
            </p:cNvPr>
            <p:cNvGrpSpPr/>
            <p:nvPr/>
          </p:nvGrpSpPr>
          <p:grpSpPr>
            <a:xfrm>
              <a:off x="8639174" y="2930786"/>
              <a:ext cx="971551" cy="505583"/>
              <a:chOff x="8115299" y="3092711"/>
              <a:chExt cx="971551" cy="505583"/>
            </a:xfrm>
          </p:grpSpPr>
          <p:sp>
            <p:nvSpPr>
              <p:cNvPr id="645" name="Oval 644">
                <a:extLst>
                  <a:ext uri="{FF2B5EF4-FFF2-40B4-BE49-F238E27FC236}">
                    <a16:creationId xmlns:a16="http://schemas.microsoft.com/office/drawing/2014/main" id="{42F49B0B-C600-48E6-8297-4C2C0564B88B}"/>
                  </a:ext>
                </a:extLst>
              </p:cNvPr>
              <p:cNvSpPr/>
              <p:nvPr/>
            </p:nvSpPr>
            <p:spPr>
              <a:xfrm>
                <a:off x="8251902" y="3394626"/>
                <a:ext cx="441464" cy="148231"/>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Isosceles Triangle 645">
                <a:extLst>
                  <a:ext uri="{FF2B5EF4-FFF2-40B4-BE49-F238E27FC236}">
                    <a16:creationId xmlns:a16="http://schemas.microsoft.com/office/drawing/2014/main" id="{A87AB6BD-B7C5-4B82-A78D-671613D8F30F}"/>
                  </a:ext>
                </a:extLst>
              </p:cNvPr>
              <p:cNvSpPr/>
              <p:nvPr/>
            </p:nvSpPr>
            <p:spPr>
              <a:xfrm>
                <a:off x="8115299" y="3187680"/>
                <a:ext cx="91440" cy="91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7" name="Straight Connector 646">
                <a:extLst>
                  <a:ext uri="{FF2B5EF4-FFF2-40B4-BE49-F238E27FC236}">
                    <a16:creationId xmlns:a16="http://schemas.microsoft.com/office/drawing/2014/main" id="{C7D49F6D-6E69-4B94-A8FC-6365EF033591}"/>
                  </a:ext>
                </a:extLst>
              </p:cNvPr>
              <p:cNvCxnSpPr/>
              <p:nvPr/>
            </p:nvCxnSpPr>
            <p:spPr>
              <a:xfrm flipV="1">
                <a:off x="8274743" y="3092711"/>
                <a:ext cx="178694" cy="72159"/>
              </a:xfrm>
              <a:prstGeom prst="line">
                <a:avLst/>
              </a:prstGeom>
              <a:ln/>
            </p:spPr>
            <p:style>
              <a:lnRef idx="3">
                <a:schemeClr val="dk1"/>
              </a:lnRef>
              <a:fillRef idx="0">
                <a:schemeClr val="dk1"/>
              </a:fillRef>
              <a:effectRef idx="2">
                <a:schemeClr val="dk1"/>
              </a:effectRef>
              <a:fontRef idx="minor">
                <a:schemeClr val="tx1"/>
              </a:fontRef>
            </p:style>
          </p:cxnSp>
          <p:cxnSp>
            <p:nvCxnSpPr>
              <p:cNvPr id="648" name="Straight Arrow Connector 647">
                <a:extLst>
                  <a:ext uri="{FF2B5EF4-FFF2-40B4-BE49-F238E27FC236}">
                    <a16:creationId xmlns:a16="http://schemas.microsoft.com/office/drawing/2014/main" id="{E815B226-4D66-4662-BFA4-FC9F9D8A8E6F}"/>
                  </a:ext>
                </a:extLst>
              </p:cNvPr>
              <p:cNvCxnSpPr/>
              <p:nvPr/>
            </p:nvCxnSpPr>
            <p:spPr>
              <a:xfrm>
                <a:off x="8467587" y="3301747"/>
                <a:ext cx="86575" cy="48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9" name="Isosceles Triangle 648">
                <a:extLst>
                  <a:ext uri="{FF2B5EF4-FFF2-40B4-BE49-F238E27FC236}">
                    <a16:creationId xmlns:a16="http://schemas.microsoft.com/office/drawing/2014/main" id="{6BBCE977-008B-42DD-BEC5-354975A11428}"/>
                  </a:ext>
                </a:extLst>
              </p:cNvPr>
              <p:cNvSpPr/>
              <p:nvPr/>
            </p:nvSpPr>
            <p:spPr>
              <a:xfrm>
                <a:off x="8640025" y="3361882"/>
                <a:ext cx="91440" cy="91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TextBox 649">
                <a:extLst>
                  <a:ext uri="{FF2B5EF4-FFF2-40B4-BE49-F238E27FC236}">
                    <a16:creationId xmlns:a16="http://schemas.microsoft.com/office/drawing/2014/main" id="{5CF158B9-D5FE-45FC-A7E8-0BE53AD9F121}"/>
                  </a:ext>
                </a:extLst>
              </p:cNvPr>
              <p:cNvSpPr txBox="1"/>
              <p:nvPr/>
            </p:nvSpPr>
            <p:spPr>
              <a:xfrm>
                <a:off x="8448675" y="3490572"/>
                <a:ext cx="638175" cy="107722"/>
              </a:xfrm>
              <a:prstGeom prst="rect">
                <a:avLst/>
              </a:prstGeom>
              <a:noFill/>
            </p:spPr>
            <p:txBody>
              <a:bodyPr wrap="square" lIns="0" tIns="0" rIns="0" bIns="0" rtlCol="0">
                <a:spAutoFit/>
              </a:bodyPr>
              <a:lstStyle/>
              <a:p>
                <a:pPr algn="ctr"/>
                <a:r>
                  <a:rPr lang="en-US" sz="700" b="1" dirty="0"/>
                  <a:t>PT PISTOL</a:t>
                </a:r>
              </a:p>
            </p:txBody>
          </p:sp>
          <p:cxnSp>
            <p:nvCxnSpPr>
              <p:cNvPr id="651" name="Straight Arrow Connector 650">
                <a:extLst>
                  <a:ext uri="{FF2B5EF4-FFF2-40B4-BE49-F238E27FC236}">
                    <a16:creationId xmlns:a16="http://schemas.microsoft.com/office/drawing/2014/main" id="{3A4A6BA4-8540-4C5F-A61B-EDD128E61004}"/>
                  </a:ext>
                </a:extLst>
              </p:cNvPr>
              <p:cNvCxnSpPr/>
              <p:nvPr/>
            </p:nvCxnSpPr>
            <p:spPr>
              <a:xfrm>
                <a:off x="8472634" y="3399982"/>
                <a:ext cx="2207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38" name="TextBox 637">
              <a:extLst>
                <a:ext uri="{FF2B5EF4-FFF2-40B4-BE49-F238E27FC236}">
                  <a16:creationId xmlns:a16="http://schemas.microsoft.com/office/drawing/2014/main" id="{DC4967EB-B449-4789-A523-6180E1793A48}"/>
                </a:ext>
              </a:extLst>
            </p:cNvPr>
            <p:cNvSpPr txBox="1"/>
            <p:nvPr/>
          </p:nvSpPr>
          <p:spPr>
            <a:xfrm>
              <a:off x="6399079" y="5026397"/>
              <a:ext cx="238125" cy="153888"/>
            </a:xfrm>
            <a:prstGeom prst="rect">
              <a:avLst/>
            </a:prstGeom>
            <a:solidFill>
              <a:schemeClr val="bg1"/>
            </a:solidFill>
          </p:spPr>
          <p:txBody>
            <a:bodyPr wrap="square" lIns="0" tIns="0" rIns="0" bIns="0" rtlCol="0">
              <a:spAutoFit/>
            </a:bodyPr>
            <a:lstStyle/>
            <a:p>
              <a:pPr algn="ctr"/>
              <a:r>
                <a:rPr lang="en-US" sz="1000" dirty="0"/>
                <a:t>040°</a:t>
              </a:r>
            </a:p>
          </p:txBody>
        </p:sp>
        <p:sp>
          <p:nvSpPr>
            <p:cNvPr id="639" name="TextBox 638">
              <a:extLst>
                <a:ext uri="{FF2B5EF4-FFF2-40B4-BE49-F238E27FC236}">
                  <a16:creationId xmlns:a16="http://schemas.microsoft.com/office/drawing/2014/main" id="{580D9BB7-5601-45CF-B851-482CFB7F0F30}"/>
                </a:ext>
              </a:extLst>
            </p:cNvPr>
            <p:cNvSpPr txBox="1"/>
            <p:nvPr/>
          </p:nvSpPr>
          <p:spPr>
            <a:xfrm>
              <a:off x="6599104" y="5222711"/>
              <a:ext cx="267089" cy="123111"/>
            </a:xfrm>
            <a:prstGeom prst="rect">
              <a:avLst/>
            </a:prstGeom>
            <a:solidFill>
              <a:schemeClr val="bg1"/>
            </a:solidFill>
          </p:spPr>
          <p:txBody>
            <a:bodyPr wrap="square" lIns="0" tIns="0" rIns="0" bIns="0" rtlCol="0">
              <a:spAutoFit/>
            </a:bodyPr>
            <a:lstStyle/>
            <a:p>
              <a:pPr algn="ctr"/>
              <a:r>
                <a:rPr lang="en-US" sz="800" dirty="0"/>
                <a:t>1000</a:t>
              </a:r>
            </a:p>
          </p:txBody>
        </p:sp>
        <p:sp>
          <p:nvSpPr>
            <p:cNvPr id="640" name="Rectangle 639">
              <a:extLst>
                <a:ext uri="{FF2B5EF4-FFF2-40B4-BE49-F238E27FC236}">
                  <a16:creationId xmlns:a16="http://schemas.microsoft.com/office/drawing/2014/main" id="{D02CF9C4-CCAB-4099-9B2E-5E50BE9F4A66}"/>
                </a:ext>
              </a:extLst>
            </p:cNvPr>
            <p:cNvSpPr/>
            <p:nvPr/>
          </p:nvSpPr>
          <p:spPr>
            <a:xfrm>
              <a:off x="6065704" y="4950197"/>
              <a:ext cx="314325" cy="164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a:extLst>
                <a:ext uri="{FF2B5EF4-FFF2-40B4-BE49-F238E27FC236}">
                  <a16:creationId xmlns:a16="http://schemas.microsoft.com/office/drawing/2014/main" id="{1D801C0B-299D-4A9C-BF15-A926943CD231}"/>
                </a:ext>
              </a:extLst>
            </p:cNvPr>
            <p:cNvSpPr/>
            <p:nvPr/>
          </p:nvSpPr>
          <p:spPr>
            <a:xfrm>
              <a:off x="5958988" y="5133975"/>
              <a:ext cx="421041" cy="10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extBox 641">
              <a:extLst>
                <a:ext uri="{FF2B5EF4-FFF2-40B4-BE49-F238E27FC236}">
                  <a16:creationId xmlns:a16="http://schemas.microsoft.com/office/drawing/2014/main" id="{1E750355-5685-4F1A-A6C6-31815469FFBB}"/>
                </a:ext>
              </a:extLst>
            </p:cNvPr>
            <p:cNvSpPr txBox="1"/>
            <p:nvPr/>
          </p:nvSpPr>
          <p:spPr>
            <a:xfrm rot="765065">
              <a:off x="7117070" y="5241887"/>
              <a:ext cx="453283" cy="107722"/>
            </a:xfrm>
            <a:prstGeom prst="rect">
              <a:avLst/>
            </a:prstGeom>
            <a:solidFill>
              <a:schemeClr val="bg1"/>
            </a:solidFill>
          </p:spPr>
          <p:txBody>
            <a:bodyPr wrap="square" lIns="0" tIns="0" rIns="0" bIns="0" rtlCol="0">
              <a:spAutoFit/>
            </a:bodyPr>
            <a:lstStyle/>
            <a:p>
              <a:r>
                <a:rPr lang="en-US" sz="700" dirty="0"/>
                <a:t>7 DME ARC</a:t>
              </a:r>
            </a:p>
          </p:txBody>
        </p:sp>
        <p:pic>
          <p:nvPicPr>
            <p:cNvPr id="643" name="Picture 642">
              <a:extLst>
                <a:ext uri="{FF2B5EF4-FFF2-40B4-BE49-F238E27FC236}">
                  <a16:creationId xmlns:a16="http://schemas.microsoft.com/office/drawing/2014/main" id="{D0C8FF02-96B3-4853-B478-CB2E9892B49B}"/>
                </a:ext>
              </a:extLst>
            </p:cNvPr>
            <p:cNvPicPr>
              <a:picLocks noChangeAspect="1"/>
            </p:cNvPicPr>
            <p:nvPr/>
          </p:nvPicPr>
          <p:blipFill rotWithShape="1">
            <a:blip r:embed="rId3" cstate="print"/>
            <a:srcRect l="83524" t="47434" r="15513" b="49863"/>
            <a:stretch/>
          </p:blipFill>
          <p:spPr>
            <a:xfrm>
              <a:off x="5812530" y="3574185"/>
              <a:ext cx="180975" cy="171450"/>
            </a:xfrm>
            <a:prstGeom prst="rect">
              <a:avLst/>
            </a:prstGeom>
          </p:spPr>
        </p:pic>
        <p:sp>
          <p:nvSpPr>
            <p:cNvPr id="644" name="Arc 643">
              <a:extLst>
                <a:ext uri="{FF2B5EF4-FFF2-40B4-BE49-F238E27FC236}">
                  <a16:creationId xmlns:a16="http://schemas.microsoft.com/office/drawing/2014/main" id="{EC745367-EE4E-4674-A61D-6B29A2FEF5D2}"/>
                </a:ext>
              </a:extLst>
            </p:cNvPr>
            <p:cNvSpPr/>
            <p:nvPr/>
          </p:nvSpPr>
          <p:spPr>
            <a:xfrm>
              <a:off x="4533007" y="1441930"/>
              <a:ext cx="3447972" cy="4082570"/>
            </a:xfrm>
            <a:prstGeom prst="arc">
              <a:avLst>
                <a:gd name="adj1" fmla="val 17818585"/>
                <a:gd name="adj2" fmla="val 29103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lumMod val="50000"/>
                  </a:schemeClr>
                </a:solidFill>
              </a:endParaRPr>
            </a:p>
          </p:txBody>
        </p:sp>
      </p:grpSp>
      <p:sp>
        <p:nvSpPr>
          <p:cNvPr id="446" name="Rectangle 445"/>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4572000" y="128274"/>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p:cNvGrpSpPr/>
          <p:nvPr/>
        </p:nvGrpSpPr>
        <p:grpSpPr>
          <a:xfrm>
            <a:off x="4704028" y="195996"/>
            <a:ext cx="4313507" cy="6440541"/>
            <a:chOff x="90748" y="224683"/>
            <a:chExt cx="4408143" cy="6492748"/>
          </a:xfrm>
        </p:grpSpPr>
        <p:cxnSp>
          <p:nvCxnSpPr>
            <p:cNvPr id="490" name="Straight Arrow Connector 489"/>
            <p:cNvCxnSpPr>
              <a:stCxn id="768" idx="4"/>
            </p:cNvCxnSpPr>
            <p:nvPr/>
          </p:nvCxnSpPr>
          <p:spPr>
            <a:xfrm flipH="1">
              <a:off x="275051" y="3433039"/>
              <a:ext cx="1657158" cy="1185742"/>
            </a:xfrm>
            <a:prstGeom prst="straightConnector1">
              <a:avLst/>
            </a:prstGeom>
            <a:ln w="127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1" name="Straight Arrow Connector 490"/>
            <p:cNvCxnSpPr/>
            <p:nvPr/>
          </p:nvCxnSpPr>
          <p:spPr>
            <a:xfrm flipH="1">
              <a:off x="412512" y="3170155"/>
              <a:ext cx="1979244" cy="0"/>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2" name="Straight Arrow Connector 491"/>
            <p:cNvCxnSpPr/>
            <p:nvPr/>
          </p:nvCxnSpPr>
          <p:spPr>
            <a:xfrm flipH="1">
              <a:off x="1125634" y="2091236"/>
              <a:ext cx="2828159" cy="0"/>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3" name="Straight Arrow Connector 492"/>
            <p:cNvCxnSpPr>
              <a:stCxn id="538" idx="1"/>
            </p:cNvCxnSpPr>
            <p:nvPr/>
          </p:nvCxnSpPr>
          <p:spPr>
            <a:xfrm flipH="1">
              <a:off x="636385" y="1070813"/>
              <a:ext cx="2257081" cy="1485"/>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4" name="Straight Arrow Connector 493"/>
            <p:cNvCxnSpPr>
              <a:stCxn id="554" idx="3"/>
            </p:cNvCxnSpPr>
            <p:nvPr/>
          </p:nvCxnSpPr>
          <p:spPr>
            <a:xfrm flipH="1">
              <a:off x="2158337" y="2106476"/>
              <a:ext cx="1792564" cy="1216394"/>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6" name="Straight Arrow Connector 495"/>
            <p:cNvCxnSpPr/>
            <p:nvPr/>
          </p:nvCxnSpPr>
          <p:spPr>
            <a:xfrm>
              <a:off x="4204426" y="841707"/>
              <a:ext cx="22" cy="1072247"/>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a:off x="2863270" y="2475570"/>
              <a:ext cx="247010" cy="1377409"/>
            </a:xfrm>
            <a:prstGeom prst="straightConnector1">
              <a:avLst/>
            </a:prstGeom>
            <a:ln w="127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a:stCxn id="515" idx="5"/>
            </p:cNvCxnSpPr>
            <p:nvPr/>
          </p:nvCxnSpPr>
          <p:spPr>
            <a:xfrm flipV="1">
              <a:off x="3530843" y="825097"/>
              <a:ext cx="618379" cy="893361"/>
            </a:xfrm>
            <a:prstGeom prst="straightConnector1">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0" name="Oval 499"/>
            <p:cNvSpPr/>
            <p:nvPr/>
          </p:nvSpPr>
          <p:spPr>
            <a:xfrm>
              <a:off x="3072513" y="3876463"/>
              <a:ext cx="110408" cy="123532"/>
            </a:xfrm>
            <a:prstGeom prst="ellipse">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137" y="2015906"/>
              <a:ext cx="156136" cy="1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2" name="Rectangle 501"/>
            <p:cNvSpPr/>
            <p:nvPr/>
          </p:nvSpPr>
          <p:spPr>
            <a:xfrm>
              <a:off x="2506171" y="4633447"/>
              <a:ext cx="1992720" cy="1354217"/>
            </a:xfrm>
            <a:prstGeom prst="rect">
              <a:avLst/>
            </a:prstGeom>
          </p:spPr>
          <p:txBody>
            <a:bodyPr wrap="square" lIns="0" tIns="0" rIns="0" bIns="0">
              <a:spAutoFit/>
            </a:bodyPr>
            <a:lstStyle/>
            <a:p>
              <a:pPr algn="ctr"/>
              <a:r>
                <a:rPr lang="en-US" sz="800" b="1" u="sng" dirty="0"/>
                <a:t>PROCEDURE KEY</a:t>
              </a:r>
            </a:p>
            <a:p>
              <a:pPr defTabSz="796925">
                <a:tabLst>
                  <a:tab pos="1655763" algn="l"/>
                </a:tabLst>
              </a:pPr>
              <a:r>
                <a:rPr lang="pt-BR" sz="800" b="1" dirty="0">
                  <a:solidFill>
                    <a:srgbClr val="00B050"/>
                  </a:solidFill>
                </a:rPr>
                <a:t>TACAN RWY 9R 	 PG 3</a:t>
              </a:r>
            </a:p>
            <a:p>
              <a:pPr defTabSz="855663">
                <a:tabLst>
                  <a:tab pos="1655763" algn="l"/>
                </a:tabLst>
              </a:pPr>
              <a:r>
                <a:rPr lang="de-DE" sz="800" b="1" dirty="0">
                  <a:solidFill>
                    <a:srgbClr val="C00000"/>
                  </a:solidFill>
                </a:rPr>
                <a:t>COPTER VOR RWY 9L 	 PG 4</a:t>
              </a:r>
            </a:p>
            <a:p>
              <a:pPr defTabSz="690563">
                <a:tabLst>
                  <a:tab pos="1655763" algn="l"/>
                </a:tabLst>
              </a:pPr>
              <a:r>
                <a:rPr lang="es-ES" sz="800" b="1" dirty="0">
                  <a:solidFill>
                    <a:srgbClr val="00B0F0"/>
                  </a:solidFill>
                </a:rPr>
                <a:t>TACAN RWY 18L 	 PG 5</a:t>
              </a:r>
            </a:p>
            <a:p>
              <a:pPr>
                <a:tabLst>
                  <a:tab pos="1655763" algn="l"/>
                </a:tabLst>
              </a:pPr>
              <a:r>
                <a:rPr lang="es-ES" sz="800" b="1" dirty="0">
                  <a:solidFill>
                    <a:schemeClr val="accent2">
                      <a:lumMod val="75000"/>
                    </a:schemeClr>
                  </a:solidFill>
                </a:rPr>
                <a:t>TACAN RWY 4 	 PG 6</a:t>
              </a:r>
            </a:p>
            <a:p>
              <a:pPr>
                <a:tabLst>
                  <a:tab pos="1655763" algn="l"/>
                </a:tabLst>
              </a:pPr>
              <a:r>
                <a:rPr lang="en-US" sz="800" b="1" dirty="0">
                  <a:solidFill>
                    <a:schemeClr val="accent6">
                      <a:lumMod val="75000"/>
                    </a:schemeClr>
                  </a:solidFill>
                </a:rPr>
                <a:t>BURRITO ONE DEPARTURE</a:t>
              </a:r>
              <a:r>
                <a:rPr lang="en-US" sz="800" b="1" dirty="0">
                  <a:solidFill>
                    <a:srgbClr val="FF0000"/>
                  </a:solidFill>
                </a:rPr>
                <a:t>	 </a:t>
              </a:r>
              <a:r>
                <a:rPr lang="en-US" sz="800" b="1" dirty="0">
                  <a:solidFill>
                    <a:schemeClr val="accent6">
                      <a:lumMod val="75000"/>
                    </a:schemeClr>
                  </a:solidFill>
                </a:rPr>
                <a:t>PG 7</a:t>
              </a:r>
            </a:p>
            <a:p>
              <a:pPr>
                <a:tabLst>
                  <a:tab pos="1423988" algn="l"/>
                </a:tabLst>
              </a:pPr>
              <a:r>
                <a:rPr lang="en-US" sz="800" b="1" dirty="0">
                  <a:solidFill>
                    <a:srgbClr val="7030A0"/>
                  </a:solidFill>
                </a:rPr>
                <a:t>VOR/DME </a:t>
              </a:r>
              <a:r>
                <a:rPr lang="en-US" sz="800" b="1" dirty="0" smtClean="0">
                  <a:solidFill>
                    <a:srgbClr val="7030A0"/>
                  </a:solidFill>
                </a:rPr>
                <a:t>–240 </a:t>
              </a:r>
              <a:r>
                <a:rPr lang="en-US" sz="800" b="1" dirty="0">
                  <a:solidFill>
                    <a:srgbClr val="7030A0"/>
                  </a:solidFill>
                </a:rPr>
                <a:t>	 </a:t>
              </a:r>
              <a:r>
                <a:rPr lang="en-US" sz="800" b="1" dirty="0" smtClean="0">
                  <a:solidFill>
                    <a:srgbClr val="7030A0"/>
                  </a:solidFill>
                </a:rPr>
                <a:t>      </a:t>
              </a:r>
              <a:r>
                <a:rPr lang="en-US" sz="800" b="1" dirty="0">
                  <a:solidFill>
                    <a:srgbClr val="7030A0"/>
                  </a:solidFill>
                </a:rPr>
                <a:t>PG </a:t>
              </a:r>
              <a:r>
                <a:rPr lang="en-US" sz="800" b="1" dirty="0" smtClean="0">
                  <a:solidFill>
                    <a:srgbClr val="7030A0"/>
                  </a:solidFill>
                </a:rPr>
                <a:t>10</a:t>
              </a:r>
              <a:endParaRPr lang="en-US" sz="800" b="1" dirty="0">
                <a:solidFill>
                  <a:srgbClr val="7030A0"/>
                </a:solidFill>
              </a:endParaRPr>
            </a:p>
            <a:p>
              <a:pPr>
                <a:tabLst>
                  <a:tab pos="1597025" algn="l"/>
                </a:tabLst>
              </a:pPr>
              <a:r>
                <a:rPr lang="en-US" sz="800" b="1" dirty="0"/>
                <a:t>BAWDI DEPARTURE           	 PG 15</a:t>
              </a:r>
            </a:p>
            <a:p>
              <a:pPr>
                <a:tabLst>
                  <a:tab pos="1539875" algn="l"/>
                </a:tabLst>
              </a:pPr>
              <a:r>
                <a:rPr lang="fr-FR" sz="800" b="1" dirty="0">
                  <a:solidFill>
                    <a:srgbClr val="0070C0"/>
                  </a:solidFill>
                </a:rPr>
                <a:t>ILS or LOC RWY 17 	 VOL 19</a:t>
              </a:r>
            </a:p>
            <a:p>
              <a:pPr>
                <a:tabLst>
                  <a:tab pos="1539875" algn="l"/>
                </a:tabLst>
              </a:pPr>
              <a:r>
                <a:rPr lang="nl-NL" sz="800" b="1" dirty="0">
                  <a:solidFill>
                    <a:srgbClr val="663300"/>
                  </a:solidFill>
                </a:rPr>
                <a:t>RNAV (GPS) RWY 17 	 VOL 19</a:t>
              </a:r>
            </a:p>
            <a:p>
              <a:pPr>
                <a:tabLst>
                  <a:tab pos="1539875" algn="l"/>
                </a:tabLst>
              </a:pPr>
              <a:r>
                <a:rPr lang="en-US" sz="800" b="1" dirty="0">
                  <a:solidFill>
                    <a:schemeClr val="bg1">
                      <a:lumMod val="50000"/>
                    </a:schemeClr>
                  </a:solidFill>
                </a:rPr>
                <a:t>VOR - A 	 VOL 19</a:t>
              </a:r>
            </a:p>
          </p:txBody>
        </p:sp>
        <p:pic>
          <p:nvPicPr>
            <p:cNvPr id="50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591" y="3095338"/>
              <a:ext cx="156136" cy="1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4" name="Rectangle 503"/>
            <p:cNvSpPr/>
            <p:nvPr/>
          </p:nvSpPr>
          <p:spPr>
            <a:xfrm>
              <a:off x="344384" y="5175782"/>
              <a:ext cx="2058414" cy="1266970"/>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TextBox 504"/>
            <p:cNvSpPr txBox="1"/>
            <p:nvPr/>
          </p:nvSpPr>
          <p:spPr>
            <a:xfrm>
              <a:off x="858440" y="5674278"/>
              <a:ext cx="1025987" cy="276999"/>
            </a:xfrm>
            <a:prstGeom prst="rect">
              <a:avLst/>
            </a:prstGeom>
            <a:solidFill>
              <a:schemeClr val="bg1"/>
            </a:solidFill>
            <a:ln>
              <a:solidFill>
                <a:schemeClr val="tx1"/>
              </a:solidFill>
            </a:ln>
          </p:spPr>
          <p:txBody>
            <a:bodyPr wrap="none" lIns="0" tIns="0" rIns="0" bIns="0" rtlCol="0">
              <a:spAutoFit/>
            </a:bodyPr>
            <a:lstStyle/>
            <a:p>
              <a:r>
                <a:rPr lang="en-US" dirty="0"/>
                <a:t> R-2915A </a:t>
              </a:r>
            </a:p>
          </p:txBody>
        </p:sp>
        <p:pic>
          <p:nvPicPr>
            <p:cNvPr id="50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55" y="1022270"/>
              <a:ext cx="156136" cy="1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7" name="Isosceles Triangle 506"/>
            <p:cNvSpPr/>
            <p:nvPr/>
          </p:nvSpPr>
          <p:spPr>
            <a:xfrm>
              <a:off x="2051233" y="1032680"/>
              <a:ext cx="82655" cy="7379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ultiply 507"/>
            <p:cNvSpPr/>
            <p:nvPr/>
          </p:nvSpPr>
          <p:spPr>
            <a:xfrm>
              <a:off x="263259" y="1652032"/>
              <a:ext cx="175328" cy="20905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extBox 508"/>
            <p:cNvSpPr txBox="1"/>
            <p:nvPr/>
          </p:nvSpPr>
          <p:spPr>
            <a:xfrm>
              <a:off x="131864" y="1866781"/>
              <a:ext cx="450444" cy="153888"/>
            </a:xfrm>
            <a:prstGeom prst="rect">
              <a:avLst/>
            </a:prstGeom>
            <a:noFill/>
          </p:spPr>
          <p:txBody>
            <a:bodyPr wrap="none" lIns="0" tIns="0" rIns="0" bIns="0" rtlCol="0">
              <a:spAutoFit/>
            </a:bodyPr>
            <a:lstStyle/>
            <a:p>
              <a:pPr algn="ctr"/>
              <a:r>
                <a:rPr lang="en-US" sz="500" dirty="0"/>
                <a:t>HORSE FARM</a:t>
              </a:r>
            </a:p>
            <a:p>
              <a:pPr algn="ctr"/>
              <a:r>
                <a:rPr lang="en-US" sz="500" dirty="0"/>
                <a:t>CEW 314 / 12.5</a:t>
              </a:r>
            </a:p>
          </p:txBody>
        </p:sp>
        <p:sp>
          <p:nvSpPr>
            <p:cNvPr id="510" name="TextBox 509"/>
            <p:cNvSpPr txBox="1"/>
            <p:nvPr/>
          </p:nvSpPr>
          <p:spPr>
            <a:xfrm>
              <a:off x="312801" y="1181934"/>
              <a:ext cx="482503" cy="153888"/>
            </a:xfrm>
            <a:prstGeom prst="rect">
              <a:avLst/>
            </a:prstGeom>
            <a:noFill/>
          </p:spPr>
          <p:txBody>
            <a:bodyPr wrap="none" lIns="0" tIns="0" rIns="0" bIns="0" rtlCol="0">
              <a:spAutoFit/>
            </a:bodyPr>
            <a:lstStyle/>
            <a:p>
              <a:pPr algn="ctr"/>
              <a:r>
                <a:rPr lang="en-US" sz="500" dirty="0"/>
                <a:t>NO NAME LAKE</a:t>
              </a:r>
            </a:p>
            <a:p>
              <a:pPr algn="ctr"/>
              <a:r>
                <a:rPr lang="en-US" sz="500" dirty="0"/>
                <a:t>CEW 325 / 14.2</a:t>
              </a:r>
            </a:p>
          </p:txBody>
        </p:sp>
        <p:sp>
          <p:nvSpPr>
            <p:cNvPr id="511" name="TextBox 510"/>
            <p:cNvSpPr txBox="1"/>
            <p:nvPr/>
          </p:nvSpPr>
          <p:spPr>
            <a:xfrm>
              <a:off x="114029" y="2872967"/>
              <a:ext cx="397545" cy="153888"/>
            </a:xfrm>
            <a:prstGeom prst="rect">
              <a:avLst/>
            </a:prstGeom>
            <a:noFill/>
          </p:spPr>
          <p:txBody>
            <a:bodyPr wrap="none" lIns="0" tIns="0" rIns="0" bIns="0" rtlCol="0">
              <a:spAutoFit/>
            </a:bodyPr>
            <a:lstStyle/>
            <a:p>
              <a:pPr algn="ctr"/>
              <a:r>
                <a:rPr lang="en-US" sz="500" dirty="0"/>
                <a:t>BEAR LAKE</a:t>
              </a:r>
            </a:p>
            <a:p>
              <a:pPr algn="ctr"/>
              <a:r>
                <a:rPr lang="en-US" sz="500" dirty="0"/>
                <a:t>CEW 282 / 08</a:t>
              </a:r>
            </a:p>
          </p:txBody>
        </p:sp>
        <p:sp>
          <p:nvSpPr>
            <p:cNvPr id="512" name="TextBox 511"/>
            <p:cNvSpPr txBox="1"/>
            <p:nvPr/>
          </p:nvSpPr>
          <p:spPr>
            <a:xfrm>
              <a:off x="771275" y="2207484"/>
              <a:ext cx="565860" cy="153888"/>
            </a:xfrm>
            <a:prstGeom prst="rect">
              <a:avLst/>
            </a:prstGeom>
            <a:noFill/>
          </p:spPr>
          <p:txBody>
            <a:bodyPr wrap="none" lIns="0" tIns="0" rIns="0" bIns="0" rtlCol="0">
              <a:spAutoFit/>
            </a:bodyPr>
            <a:lstStyle/>
            <a:p>
              <a:pPr algn="ctr"/>
              <a:r>
                <a:rPr lang="en-US" sz="500" dirty="0"/>
                <a:t>HURRICANE LAKE</a:t>
              </a:r>
            </a:p>
            <a:p>
              <a:pPr algn="ctr"/>
              <a:r>
                <a:rPr lang="en-US" sz="500" dirty="0"/>
                <a:t>CEW 329 / 7.8</a:t>
              </a:r>
            </a:p>
          </p:txBody>
        </p:sp>
        <p:sp>
          <p:nvSpPr>
            <p:cNvPr id="513" name="TextBox 512"/>
            <p:cNvSpPr txBox="1"/>
            <p:nvPr/>
          </p:nvSpPr>
          <p:spPr>
            <a:xfrm>
              <a:off x="1980941" y="936226"/>
              <a:ext cx="214803" cy="92333"/>
            </a:xfrm>
            <a:prstGeom prst="rect">
              <a:avLst/>
            </a:prstGeom>
            <a:noFill/>
          </p:spPr>
          <p:txBody>
            <a:bodyPr wrap="none" lIns="0" tIns="0" rIns="0" bIns="0" rtlCol="0">
              <a:spAutoFit/>
            </a:bodyPr>
            <a:lstStyle/>
            <a:p>
              <a:pPr algn="ctr"/>
              <a:r>
                <a:rPr lang="en-US" sz="600" dirty="0"/>
                <a:t>LILAN</a:t>
              </a:r>
            </a:p>
          </p:txBody>
        </p:sp>
        <p:sp>
          <p:nvSpPr>
            <p:cNvPr id="514" name="TextBox 513"/>
            <p:cNvSpPr txBox="1"/>
            <p:nvPr/>
          </p:nvSpPr>
          <p:spPr>
            <a:xfrm>
              <a:off x="1941352" y="1219054"/>
              <a:ext cx="258084" cy="92333"/>
            </a:xfrm>
            <a:prstGeom prst="rect">
              <a:avLst/>
            </a:prstGeom>
            <a:noFill/>
          </p:spPr>
          <p:txBody>
            <a:bodyPr wrap="none" lIns="0" tIns="0" rIns="0" bIns="0" rtlCol="0">
              <a:spAutoFit/>
            </a:bodyPr>
            <a:lstStyle/>
            <a:p>
              <a:pPr algn="ctr"/>
              <a:r>
                <a:rPr lang="en-US" sz="600" dirty="0"/>
                <a:t>BLRUP</a:t>
              </a:r>
            </a:p>
          </p:txBody>
        </p:sp>
        <p:sp>
          <p:nvSpPr>
            <p:cNvPr id="515" name="Isosceles Triangle 514"/>
            <p:cNvSpPr/>
            <p:nvPr/>
          </p:nvSpPr>
          <p:spPr>
            <a:xfrm>
              <a:off x="3468852" y="1677870"/>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Isosceles Triangle 516"/>
            <p:cNvSpPr/>
            <p:nvPr/>
          </p:nvSpPr>
          <p:spPr>
            <a:xfrm>
              <a:off x="2333011" y="2043345"/>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extBox 518"/>
            <p:cNvSpPr txBox="1"/>
            <p:nvPr/>
          </p:nvSpPr>
          <p:spPr>
            <a:xfrm>
              <a:off x="2257019" y="2144454"/>
              <a:ext cx="226024" cy="92333"/>
            </a:xfrm>
            <a:prstGeom prst="rect">
              <a:avLst/>
            </a:prstGeom>
            <a:noFill/>
          </p:spPr>
          <p:txBody>
            <a:bodyPr wrap="none" lIns="0" tIns="0" rIns="0" bIns="0" rtlCol="0">
              <a:spAutoFit/>
            </a:bodyPr>
            <a:lstStyle/>
            <a:p>
              <a:pPr algn="ctr"/>
              <a:r>
                <a:rPr lang="en-US" sz="600" dirty="0"/>
                <a:t>TANIA</a:t>
              </a:r>
            </a:p>
          </p:txBody>
        </p:sp>
        <p:sp>
          <p:nvSpPr>
            <p:cNvPr id="520" name="TextBox 519"/>
            <p:cNvSpPr txBox="1"/>
            <p:nvPr/>
          </p:nvSpPr>
          <p:spPr>
            <a:xfrm>
              <a:off x="1889648" y="2164775"/>
              <a:ext cx="278923" cy="92333"/>
            </a:xfrm>
            <a:prstGeom prst="rect">
              <a:avLst/>
            </a:prstGeom>
            <a:noFill/>
          </p:spPr>
          <p:txBody>
            <a:bodyPr wrap="none" lIns="0" tIns="0" rIns="0" bIns="0" rtlCol="0">
              <a:spAutoFit/>
            </a:bodyPr>
            <a:lstStyle/>
            <a:p>
              <a:pPr algn="ctr"/>
              <a:r>
                <a:rPr lang="en-US" sz="600" dirty="0"/>
                <a:t>EDMAC</a:t>
              </a:r>
            </a:p>
          </p:txBody>
        </p:sp>
        <p:sp>
          <p:nvSpPr>
            <p:cNvPr id="521" name="TextBox 520"/>
            <p:cNvSpPr txBox="1"/>
            <p:nvPr/>
          </p:nvSpPr>
          <p:spPr>
            <a:xfrm>
              <a:off x="1947415" y="2586258"/>
              <a:ext cx="253274" cy="92333"/>
            </a:xfrm>
            <a:prstGeom prst="rect">
              <a:avLst/>
            </a:prstGeom>
            <a:noFill/>
          </p:spPr>
          <p:txBody>
            <a:bodyPr wrap="none" lIns="0" tIns="0" rIns="0" bIns="0" rtlCol="0">
              <a:spAutoFit/>
            </a:bodyPr>
            <a:lstStyle/>
            <a:p>
              <a:pPr algn="ctr"/>
              <a:r>
                <a:rPr lang="en-US" sz="600" dirty="0"/>
                <a:t>ASHLE</a:t>
              </a:r>
            </a:p>
          </p:txBody>
        </p:sp>
        <p:sp>
          <p:nvSpPr>
            <p:cNvPr id="522" name="TextBox 521"/>
            <p:cNvSpPr txBox="1"/>
            <p:nvPr/>
          </p:nvSpPr>
          <p:spPr>
            <a:xfrm>
              <a:off x="1163049" y="3343409"/>
              <a:ext cx="222817" cy="76944"/>
            </a:xfrm>
            <a:prstGeom prst="rect">
              <a:avLst/>
            </a:prstGeom>
            <a:noFill/>
          </p:spPr>
          <p:txBody>
            <a:bodyPr wrap="none" lIns="0" tIns="0" rIns="0" bIns="0" rtlCol="0">
              <a:spAutoFit/>
            </a:bodyPr>
            <a:lstStyle/>
            <a:p>
              <a:pPr algn="ctr"/>
              <a:r>
                <a:rPr lang="en-US" sz="500" dirty="0"/>
                <a:t>BOSSE</a:t>
              </a:r>
            </a:p>
          </p:txBody>
        </p:sp>
        <p:sp>
          <p:nvSpPr>
            <p:cNvPr id="523" name="TextBox 522"/>
            <p:cNvSpPr txBox="1"/>
            <p:nvPr/>
          </p:nvSpPr>
          <p:spPr>
            <a:xfrm>
              <a:off x="642133" y="3265134"/>
              <a:ext cx="254878" cy="92333"/>
            </a:xfrm>
            <a:prstGeom prst="rect">
              <a:avLst/>
            </a:prstGeom>
            <a:noFill/>
          </p:spPr>
          <p:txBody>
            <a:bodyPr wrap="none" lIns="0" tIns="0" rIns="0" bIns="0" rtlCol="0">
              <a:spAutoFit/>
            </a:bodyPr>
            <a:lstStyle/>
            <a:p>
              <a:pPr algn="ctr"/>
              <a:r>
                <a:rPr lang="en-US" sz="600" dirty="0"/>
                <a:t>BOWIE</a:t>
              </a:r>
            </a:p>
          </p:txBody>
        </p:sp>
        <p:sp>
          <p:nvSpPr>
            <p:cNvPr id="524" name="TextBox 523"/>
            <p:cNvSpPr txBox="1"/>
            <p:nvPr/>
          </p:nvSpPr>
          <p:spPr>
            <a:xfrm>
              <a:off x="1293149" y="3587304"/>
              <a:ext cx="193964" cy="76944"/>
            </a:xfrm>
            <a:prstGeom prst="rect">
              <a:avLst/>
            </a:prstGeom>
            <a:noFill/>
          </p:spPr>
          <p:txBody>
            <a:bodyPr wrap="none" lIns="0" tIns="0" rIns="0" bIns="0" rtlCol="0">
              <a:spAutoFit/>
            </a:bodyPr>
            <a:lstStyle/>
            <a:p>
              <a:pPr algn="ctr"/>
              <a:r>
                <a:rPr lang="en-US" sz="500" dirty="0"/>
                <a:t>BARBI</a:t>
              </a:r>
            </a:p>
          </p:txBody>
        </p:sp>
        <p:sp>
          <p:nvSpPr>
            <p:cNvPr id="525" name="TextBox 524"/>
            <p:cNvSpPr txBox="1"/>
            <p:nvPr/>
          </p:nvSpPr>
          <p:spPr>
            <a:xfrm>
              <a:off x="1096775" y="4044045"/>
              <a:ext cx="282129" cy="92333"/>
            </a:xfrm>
            <a:prstGeom prst="rect">
              <a:avLst/>
            </a:prstGeom>
            <a:noFill/>
          </p:spPr>
          <p:txBody>
            <a:bodyPr wrap="none" lIns="0" tIns="0" rIns="0" bIns="0" rtlCol="0">
              <a:spAutoFit/>
            </a:bodyPr>
            <a:lstStyle/>
            <a:p>
              <a:pPr algn="ctr"/>
              <a:r>
                <a:rPr lang="en-US" sz="600" dirty="0"/>
                <a:t>MAYOR</a:t>
              </a:r>
            </a:p>
          </p:txBody>
        </p:sp>
        <p:sp>
          <p:nvSpPr>
            <p:cNvPr id="526" name="Isosceles Triangle 525"/>
            <p:cNvSpPr/>
            <p:nvPr/>
          </p:nvSpPr>
          <p:spPr>
            <a:xfrm>
              <a:off x="786053" y="4176258"/>
              <a:ext cx="90920"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extBox 526"/>
            <p:cNvSpPr txBox="1"/>
            <p:nvPr/>
          </p:nvSpPr>
          <p:spPr>
            <a:xfrm>
              <a:off x="529365" y="4168202"/>
              <a:ext cx="266099" cy="92333"/>
            </a:xfrm>
            <a:prstGeom prst="rect">
              <a:avLst/>
            </a:prstGeom>
            <a:noFill/>
          </p:spPr>
          <p:txBody>
            <a:bodyPr wrap="none" lIns="0" tIns="0" rIns="0" bIns="0" rtlCol="0">
              <a:spAutoFit/>
            </a:bodyPr>
            <a:lstStyle/>
            <a:p>
              <a:pPr algn="ctr"/>
              <a:r>
                <a:rPr lang="en-US" sz="600" dirty="0"/>
                <a:t>SEDNA</a:t>
              </a:r>
            </a:p>
          </p:txBody>
        </p:sp>
        <p:sp>
          <p:nvSpPr>
            <p:cNvPr id="528" name="Isosceles Triangle 527"/>
            <p:cNvSpPr/>
            <p:nvPr/>
          </p:nvSpPr>
          <p:spPr>
            <a:xfrm>
              <a:off x="520413" y="4357822"/>
              <a:ext cx="90920"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extBox 528"/>
            <p:cNvSpPr txBox="1"/>
            <p:nvPr/>
          </p:nvSpPr>
          <p:spPr>
            <a:xfrm>
              <a:off x="288671" y="4362923"/>
              <a:ext cx="237245" cy="92333"/>
            </a:xfrm>
            <a:prstGeom prst="rect">
              <a:avLst/>
            </a:prstGeom>
            <a:noFill/>
          </p:spPr>
          <p:txBody>
            <a:bodyPr wrap="none" lIns="0" tIns="0" rIns="0" bIns="0" rtlCol="0">
              <a:spAutoFit/>
            </a:bodyPr>
            <a:lstStyle/>
            <a:p>
              <a:pPr algn="ctr"/>
              <a:r>
                <a:rPr lang="en-US" sz="600" dirty="0"/>
                <a:t>ZIGGY</a:t>
              </a:r>
            </a:p>
          </p:txBody>
        </p:sp>
        <p:sp>
          <p:nvSpPr>
            <p:cNvPr id="530" name="TextBox 529"/>
            <p:cNvSpPr txBox="1"/>
            <p:nvPr/>
          </p:nvSpPr>
          <p:spPr>
            <a:xfrm>
              <a:off x="1641336" y="4384159"/>
              <a:ext cx="278923" cy="92333"/>
            </a:xfrm>
            <a:prstGeom prst="rect">
              <a:avLst/>
            </a:prstGeom>
            <a:noFill/>
          </p:spPr>
          <p:txBody>
            <a:bodyPr wrap="none" lIns="0" tIns="0" rIns="0" bIns="0" rtlCol="0">
              <a:spAutoFit/>
            </a:bodyPr>
            <a:lstStyle/>
            <a:p>
              <a:pPr algn="ctr"/>
              <a:r>
                <a:rPr lang="en-US" sz="600" dirty="0"/>
                <a:t>MADEN</a:t>
              </a:r>
            </a:p>
          </p:txBody>
        </p:sp>
        <p:sp>
          <p:nvSpPr>
            <p:cNvPr id="531" name="Isosceles Triangle 530"/>
            <p:cNvSpPr/>
            <p:nvPr/>
          </p:nvSpPr>
          <p:spPr>
            <a:xfrm>
              <a:off x="2337870" y="3123271"/>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xtBox 531"/>
            <p:cNvSpPr txBox="1"/>
            <p:nvPr/>
          </p:nvSpPr>
          <p:spPr>
            <a:xfrm>
              <a:off x="385727" y="224683"/>
              <a:ext cx="3783408" cy="338554"/>
            </a:xfrm>
            <a:prstGeom prst="rect">
              <a:avLst/>
            </a:prstGeom>
            <a:noFill/>
          </p:spPr>
          <p:txBody>
            <a:bodyPr wrap="none" rtlCol="0">
              <a:spAutoFit/>
            </a:bodyPr>
            <a:lstStyle/>
            <a:p>
              <a:r>
                <a:rPr lang="en-US" sz="1600" dirty="0"/>
                <a:t>EASTERN TRAINING AREA OVERLAY</a:t>
              </a:r>
            </a:p>
          </p:txBody>
        </p:sp>
        <p:sp>
          <p:nvSpPr>
            <p:cNvPr id="533" name="Isosceles Triangle 532"/>
            <p:cNvSpPr/>
            <p:nvPr/>
          </p:nvSpPr>
          <p:spPr>
            <a:xfrm>
              <a:off x="184131" y="4593705"/>
              <a:ext cx="90920" cy="89398"/>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533"/>
            <p:cNvSpPr/>
            <p:nvPr/>
          </p:nvSpPr>
          <p:spPr>
            <a:xfrm>
              <a:off x="2065752" y="1166036"/>
              <a:ext cx="1418017" cy="560371"/>
            </a:xfrm>
            <a:custGeom>
              <a:avLst/>
              <a:gdLst>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90039 w 1390039"/>
                <a:gd name="connsiteY0" fmla="*/ 606435 h 606435"/>
                <a:gd name="connsiteX1" fmla="*/ 820921 w 1390039"/>
                <a:gd name="connsiteY1" fmla="*/ 175430 h 606435"/>
                <a:gd name="connsiteX2" fmla="*/ 0 w 1390039"/>
                <a:gd name="connsiteY2" fmla="*/ 0 h 606435"/>
                <a:gd name="connsiteX0" fmla="*/ 1390039 w 1390039"/>
                <a:gd name="connsiteY0" fmla="*/ 606435 h 606435"/>
                <a:gd name="connsiteX1" fmla="*/ 820921 w 1390039"/>
                <a:gd name="connsiteY1" fmla="*/ 175430 h 606435"/>
                <a:gd name="connsiteX2" fmla="*/ 0 w 1390039"/>
                <a:gd name="connsiteY2" fmla="*/ 0 h 606435"/>
                <a:gd name="connsiteX0" fmla="*/ 1390039 w 1390039"/>
                <a:gd name="connsiteY0" fmla="*/ 606435 h 606435"/>
                <a:gd name="connsiteX1" fmla="*/ 806915 w 1390039"/>
                <a:gd name="connsiteY1" fmla="*/ 162546 h 606435"/>
                <a:gd name="connsiteX2" fmla="*/ 0 w 1390039"/>
                <a:gd name="connsiteY2" fmla="*/ 0 h 606435"/>
                <a:gd name="connsiteX0" fmla="*/ 1390039 w 1390039"/>
                <a:gd name="connsiteY0" fmla="*/ 606435 h 606435"/>
                <a:gd name="connsiteX1" fmla="*/ 802246 w 1390039"/>
                <a:gd name="connsiteY1" fmla="*/ 147083 h 606435"/>
                <a:gd name="connsiteX2" fmla="*/ 0 w 1390039"/>
                <a:gd name="connsiteY2" fmla="*/ 0 h 606435"/>
                <a:gd name="connsiteX0" fmla="*/ 1390039 w 1390039"/>
                <a:gd name="connsiteY0" fmla="*/ 606435 h 606435"/>
                <a:gd name="connsiteX1" fmla="*/ 802246 w 1390039"/>
                <a:gd name="connsiteY1" fmla="*/ 147083 h 606435"/>
                <a:gd name="connsiteX2" fmla="*/ 0 w 1390039"/>
                <a:gd name="connsiteY2" fmla="*/ 0 h 606435"/>
                <a:gd name="connsiteX0" fmla="*/ 1390039 w 1390039"/>
                <a:gd name="connsiteY0" fmla="*/ 606435 h 606435"/>
                <a:gd name="connsiteX1" fmla="*/ 802246 w 1390039"/>
                <a:gd name="connsiteY1" fmla="*/ 147083 h 606435"/>
                <a:gd name="connsiteX2" fmla="*/ 0 w 1390039"/>
                <a:gd name="connsiteY2" fmla="*/ 0 h 606435"/>
                <a:gd name="connsiteX0" fmla="*/ 1390039 w 1390039"/>
                <a:gd name="connsiteY0" fmla="*/ 606435 h 606435"/>
                <a:gd name="connsiteX1" fmla="*/ 802246 w 1390039"/>
                <a:gd name="connsiteY1" fmla="*/ 147083 h 606435"/>
                <a:gd name="connsiteX2" fmla="*/ 0 w 1390039"/>
                <a:gd name="connsiteY2" fmla="*/ 0 h 606435"/>
                <a:gd name="connsiteX0" fmla="*/ 1390039 w 1390039"/>
                <a:gd name="connsiteY0" fmla="*/ 606435 h 606435"/>
                <a:gd name="connsiteX1" fmla="*/ 802246 w 1390039"/>
                <a:gd name="connsiteY1" fmla="*/ 147083 h 606435"/>
                <a:gd name="connsiteX2" fmla="*/ 0 w 1390039"/>
                <a:gd name="connsiteY2" fmla="*/ 0 h 606435"/>
                <a:gd name="connsiteX0" fmla="*/ 1390039 w 1390039"/>
                <a:gd name="connsiteY0" fmla="*/ 606435 h 606435"/>
                <a:gd name="connsiteX1" fmla="*/ 802246 w 1390039"/>
                <a:gd name="connsiteY1" fmla="*/ 152237 h 606435"/>
                <a:gd name="connsiteX2" fmla="*/ 0 w 1390039"/>
                <a:gd name="connsiteY2" fmla="*/ 0 h 606435"/>
              </a:gdLst>
              <a:ahLst/>
              <a:cxnLst>
                <a:cxn ang="0">
                  <a:pos x="connsiteX0" y="connsiteY0"/>
                </a:cxn>
                <a:cxn ang="0">
                  <a:pos x="connsiteX1" y="connsiteY1"/>
                </a:cxn>
                <a:cxn ang="0">
                  <a:pos x="connsiteX2" y="connsiteY2"/>
                </a:cxn>
              </a:cxnLst>
              <a:rect l="l" t="t" r="r" b="b"/>
              <a:pathLst>
                <a:path w="1390039" h="606435">
                  <a:moveTo>
                    <a:pt x="1390039" y="606435"/>
                  </a:moveTo>
                  <a:cubicBezTo>
                    <a:pt x="1253514" y="440542"/>
                    <a:pt x="920618" y="211595"/>
                    <a:pt x="802246" y="152237"/>
                  </a:cubicBezTo>
                  <a:cubicBezTo>
                    <a:pt x="697877" y="105764"/>
                    <a:pt x="488064" y="23834"/>
                    <a:pt x="0" y="0"/>
                  </a:cubicBezTo>
                </a:path>
              </a:pathLst>
            </a:cu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dirty="0"/>
            </a:p>
          </p:txBody>
        </p:sp>
        <p:sp>
          <p:nvSpPr>
            <p:cNvPr id="535" name="Freeform 534"/>
            <p:cNvSpPr/>
            <p:nvPr/>
          </p:nvSpPr>
          <p:spPr>
            <a:xfrm>
              <a:off x="2914130" y="1069577"/>
              <a:ext cx="1036770" cy="994945"/>
            </a:xfrm>
            <a:custGeom>
              <a:avLst/>
              <a:gdLst>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45331 w 745331"/>
                <a:gd name="connsiteY0" fmla="*/ 1138238 h 1138238"/>
                <a:gd name="connsiteX1" fmla="*/ 659606 w 745331"/>
                <a:gd name="connsiteY1" fmla="*/ 723900 h 1138238"/>
                <a:gd name="connsiteX2" fmla="*/ 426243 w 745331"/>
                <a:gd name="connsiteY2" fmla="*/ 302419 h 1138238"/>
                <a:gd name="connsiteX3" fmla="*/ 202406 w 745331"/>
                <a:gd name="connsiteY3" fmla="*/ 83344 h 1138238"/>
                <a:gd name="connsiteX4" fmla="*/ 0 w 745331"/>
                <a:gd name="connsiteY4" fmla="*/ 0 h 1138238"/>
                <a:gd name="connsiteX0" fmla="*/ 733425 w 733425"/>
                <a:gd name="connsiteY0" fmla="*/ 1135857 h 1135857"/>
                <a:gd name="connsiteX1" fmla="*/ 647700 w 733425"/>
                <a:gd name="connsiteY1" fmla="*/ 721519 h 1135857"/>
                <a:gd name="connsiteX2" fmla="*/ 414337 w 733425"/>
                <a:gd name="connsiteY2" fmla="*/ 300038 h 1135857"/>
                <a:gd name="connsiteX3" fmla="*/ 190500 w 733425"/>
                <a:gd name="connsiteY3" fmla="*/ 80963 h 1135857"/>
                <a:gd name="connsiteX4" fmla="*/ 0 w 733425"/>
                <a:gd name="connsiteY4" fmla="*/ 0 h 1135857"/>
                <a:gd name="connsiteX0" fmla="*/ 733425 w 733425"/>
                <a:gd name="connsiteY0" fmla="*/ 1135857 h 1135857"/>
                <a:gd name="connsiteX1" fmla="*/ 647700 w 733425"/>
                <a:gd name="connsiteY1" fmla="*/ 721519 h 1135857"/>
                <a:gd name="connsiteX2" fmla="*/ 414337 w 733425"/>
                <a:gd name="connsiteY2" fmla="*/ 300038 h 1135857"/>
                <a:gd name="connsiteX3" fmla="*/ 190500 w 733425"/>
                <a:gd name="connsiteY3" fmla="*/ 80963 h 1135857"/>
                <a:gd name="connsiteX4" fmla="*/ 0 w 733425"/>
                <a:gd name="connsiteY4" fmla="*/ 0 h 1135857"/>
                <a:gd name="connsiteX0" fmla="*/ 733425 w 733425"/>
                <a:gd name="connsiteY0" fmla="*/ 1135857 h 1135857"/>
                <a:gd name="connsiteX1" fmla="*/ 647700 w 733425"/>
                <a:gd name="connsiteY1" fmla="*/ 721519 h 1135857"/>
                <a:gd name="connsiteX2" fmla="*/ 414337 w 733425"/>
                <a:gd name="connsiteY2" fmla="*/ 300038 h 1135857"/>
                <a:gd name="connsiteX3" fmla="*/ 190500 w 733425"/>
                <a:gd name="connsiteY3" fmla="*/ 80963 h 1135857"/>
                <a:gd name="connsiteX4" fmla="*/ 0 w 733425"/>
                <a:gd name="connsiteY4" fmla="*/ 0 h 1135857"/>
                <a:gd name="connsiteX0" fmla="*/ 733425 w 733425"/>
                <a:gd name="connsiteY0" fmla="*/ 1135857 h 1135857"/>
                <a:gd name="connsiteX1" fmla="*/ 647700 w 733425"/>
                <a:gd name="connsiteY1" fmla="*/ 721519 h 1135857"/>
                <a:gd name="connsiteX2" fmla="*/ 414337 w 733425"/>
                <a:gd name="connsiteY2" fmla="*/ 300038 h 1135857"/>
                <a:gd name="connsiteX3" fmla="*/ 190500 w 733425"/>
                <a:gd name="connsiteY3" fmla="*/ 80963 h 1135857"/>
                <a:gd name="connsiteX4" fmla="*/ 0 w 733425"/>
                <a:gd name="connsiteY4" fmla="*/ 0 h 1135857"/>
                <a:gd name="connsiteX0" fmla="*/ 733425 w 733425"/>
                <a:gd name="connsiteY0" fmla="*/ 1135857 h 1135857"/>
                <a:gd name="connsiteX1" fmla="*/ 647700 w 733425"/>
                <a:gd name="connsiteY1" fmla="*/ 721519 h 1135857"/>
                <a:gd name="connsiteX2" fmla="*/ 414337 w 733425"/>
                <a:gd name="connsiteY2" fmla="*/ 300038 h 1135857"/>
                <a:gd name="connsiteX3" fmla="*/ 0 w 733425"/>
                <a:gd name="connsiteY3" fmla="*/ 0 h 1135857"/>
                <a:gd name="connsiteX0" fmla="*/ 733425 w 733425"/>
                <a:gd name="connsiteY0" fmla="*/ 1135857 h 1135857"/>
                <a:gd name="connsiteX1" fmla="*/ 647700 w 733425"/>
                <a:gd name="connsiteY1" fmla="*/ 721519 h 1135857"/>
                <a:gd name="connsiteX2" fmla="*/ 414337 w 733425"/>
                <a:gd name="connsiteY2" fmla="*/ 300038 h 1135857"/>
                <a:gd name="connsiteX3" fmla="*/ 0 w 733425"/>
                <a:gd name="connsiteY3" fmla="*/ 0 h 1135857"/>
                <a:gd name="connsiteX0" fmla="*/ 726281 w 726281"/>
                <a:gd name="connsiteY0" fmla="*/ 1135857 h 1135857"/>
                <a:gd name="connsiteX1" fmla="*/ 640556 w 726281"/>
                <a:gd name="connsiteY1" fmla="*/ 721519 h 1135857"/>
                <a:gd name="connsiteX2" fmla="*/ 407193 w 726281"/>
                <a:gd name="connsiteY2" fmla="*/ 300038 h 1135857"/>
                <a:gd name="connsiteX3" fmla="*/ 0 w 726281"/>
                <a:gd name="connsiteY3" fmla="*/ 0 h 1135857"/>
                <a:gd name="connsiteX0" fmla="*/ 740568 w 740568"/>
                <a:gd name="connsiteY0" fmla="*/ 1135857 h 1135857"/>
                <a:gd name="connsiteX1" fmla="*/ 654843 w 740568"/>
                <a:gd name="connsiteY1" fmla="*/ 721519 h 1135857"/>
                <a:gd name="connsiteX2" fmla="*/ 421480 w 740568"/>
                <a:gd name="connsiteY2" fmla="*/ 300038 h 1135857"/>
                <a:gd name="connsiteX3" fmla="*/ 0 w 740568"/>
                <a:gd name="connsiteY3" fmla="*/ 0 h 1135857"/>
                <a:gd name="connsiteX0" fmla="*/ 740568 w 740568"/>
                <a:gd name="connsiteY0" fmla="*/ 1135857 h 1135857"/>
                <a:gd name="connsiteX1" fmla="*/ 654843 w 740568"/>
                <a:gd name="connsiteY1" fmla="*/ 721519 h 1135857"/>
                <a:gd name="connsiteX2" fmla="*/ 421480 w 740568"/>
                <a:gd name="connsiteY2" fmla="*/ 300038 h 1135857"/>
                <a:gd name="connsiteX3" fmla="*/ 0 w 740568"/>
                <a:gd name="connsiteY3" fmla="*/ 0 h 1135857"/>
                <a:gd name="connsiteX0" fmla="*/ 740568 w 740568"/>
                <a:gd name="connsiteY0" fmla="*/ 1135857 h 1135857"/>
                <a:gd name="connsiteX1" fmla="*/ 654843 w 740568"/>
                <a:gd name="connsiteY1" fmla="*/ 721519 h 1135857"/>
                <a:gd name="connsiteX2" fmla="*/ 421480 w 740568"/>
                <a:gd name="connsiteY2" fmla="*/ 300038 h 1135857"/>
                <a:gd name="connsiteX3" fmla="*/ 0 w 740568"/>
                <a:gd name="connsiteY3" fmla="*/ 0 h 1135857"/>
                <a:gd name="connsiteX0" fmla="*/ 740568 w 740568"/>
                <a:gd name="connsiteY0" fmla="*/ 1135857 h 1135857"/>
                <a:gd name="connsiteX1" fmla="*/ 654843 w 740568"/>
                <a:gd name="connsiteY1" fmla="*/ 721519 h 1135857"/>
                <a:gd name="connsiteX2" fmla="*/ 428624 w 740568"/>
                <a:gd name="connsiteY2" fmla="*/ 295275 h 1135857"/>
                <a:gd name="connsiteX3" fmla="*/ 0 w 740568"/>
                <a:gd name="connsiteY3" fmla="*/ 0 h 1135857"/>
                <a:gd name="connsiteX0" fmla="*/ 740568 w 740568"/>
                <a:gd name="connsiteY0" fmla="*/ 1135857 h 1135857"/>
                <a:gd name="connsiteX1" fmla="*/ 654843 w 740568"/>
                <a:gd name="connsiteY1" fmla="*/ 721519 h 1135857"/>
                <a:gd name="connsiteX2" fmla="*/ 428624 w 740568"/>
                <a:gd name="connsiteY2" fmla="*/ 295275 h 1135857"/>
                <a:gd name="connsiteX3" fmla="*/ 0 w 740568"/>
                <a:gd name="connsiteY3" fmla="*/ 0 h 1135857"/>
                <a:gd name="connsiteX0" fmla="*/ 740568 w 740568"/>
                <a:gd name="connsiteY0" fmla="*/ 1135857 h 1135857"/>
                <a:gd name="connsiteX1" fmla="*/ 654843 w 740568"/>
                <a:gd name="connsiteY1" fmla="*/ 721519 h 1135857"/>
                <a:gd name="connsiteX2" fmla="*/ 428624 w 740568"/>
                <a:gd name="connsiteY2" fmla="*/ 295275 h 1135857"/>
                <a:gd name="connsiteX3" fmla="*/ 0 w 740568"/>
                <a:gd name="connsiteY3" fmla="*/ 0 h 1135857"/>
                <a:gd name="connsiteX0" fmla="*/ 740568 w 740568"/>
                <a:gd name="connsiteY0" fmla="*/ 1135857 h 1135857"/>
                <a:gd name="connsiteX1" fmla="*/ 654843 w 740568"/>
                <a:gd name="connsiteY1" fmla="*/ 721519 h 1135857"/>
                <a:gd name="connsiteX2" fmla="*/ 428624 w 740568"/>
                <a:gd name="connsiteY2" fmla="*/ 295275 h 1135857"/>
                <a:gd name="connsiteX3" fmla="*/ 0 w 740568"/>
                <a:gd name="connsiteY3" fmla="*/ 0 h 1135857"/>
                <a:gd name="connsiteX0" fmla="*/ 740568 w 740568"/>
                <a:gd name="connsiteY0" fmla="*/ 1135857 h 1135857"/>
                <a:gd name="connsiteX1" fmla="*/ 654843 w 740568"/>
                <a:gd name="connsiteY1" fmla="*/ 721519 h 1135857"/>
                <a:gd name="connsiteX2" fmla="*/ 428624 w 740568"/>
                <a:gd name="connsiteY2" fmla="*/ 295275 h 1135857"/>
                <a:gd name="connsiteX3" fmla="*/ 0 w 740568"/>
                <a:gd name="connsiteY3" fmla="*/ 0 h 1135857"/>
                <a:gd name="connsiteX0" fmla="*/ 740568 w 740568"/>
                <a:gd name="connsiteY0" fmla="*/ 1135857 h 1135857"/>
                <a:gd name="connsiteX1" fmla="*/ 654843 w 740568"/>
                <a:gd name="connsiteY1" fmla="*/ 721519 h 1135857"/>
                <a:gd name="connsiteX2" fmla="*/ 428624 w 740568"/>
                <a:gd name="connsiteY2" fmla="*/ 295275 h 1135857"/>
                <a:gd name="connsiteX3" fmla="*/ 0 w 740568"/>
                <a:gd name="connsiteY3" fmla="*/ 0 h 1135857"/>
                <a:gd name="connsiteX0" fmla="*/ 747711 w 747711"/>
                <a:gd name="connsiteY0" fmla="*/ 1135857 h 1135857"/>
                <a:gd name="connsiteX1" fmla="*/ 661986 w 747711"/>
                <a:gd name="connsiteY1" fmla="*/ 721519 h 1135857"/>
                <a:gd name="connsiteX2" fmla="*/ 435767 w 747711"/>
                <a:gd name="connsiteY2" fmla="*/ 295275 h 1135857"/>
                <a:gd name="connsiteX3" fmla="*/ 0 w 747711"/>
                <a:gd name="connsiteY3" fmla="*/ 0 h 1135857"/>
                <a:gd name="connsiteX0" fmla="*/ 747711 w 747711"/>
                <a:gd name="connsiteY0" fmla="*/ 1135857 h 1135857"/>
                <a:gd name="connsiteX1" fmla="*/ 661986 w 747711"/>
                <a:gd name="connsiteY1" fmla="*/ 721519 h 1135857"/>
                <a:gd name="connsiteX2" fmla="*/ 435767 w 747711"/>
                <a:gd name="connsiteY2" fmla="*/ 295275 h 1135857"/>
                <a:gd name="connsiteX3" fmla="*/ 0 w 747711"/>
                <a:gd name="connsiteY3" fmla="*/ 0 h 1135857"/>
                <a:gd name="connsiteX0" fmla="*/ 747711 w 747711"/>
                <a:gd name="connsiteY0" fmla="*/ 1135857 h 1135857"/>
                <a:gd name="connsiteX1" fmla="*/ 661986 w 747711"/>
                <a:gd name="connsiteY1" fmla="*/ 721519 h 1135857"/>
                <a:gd name="connsiteX2" fmla="*/ 435767 w 747711"/>
                <a:gd name="connsiteY2" fmla="*/ 295275 h 1135857"/>
                <a:gd name="connsiteX3" fmla="*/ 0 w 747711"/>
                <a:gd name="connsiteY3" fmla="*/ 0 h 1135857"/>
                <a:gd name="connsiteX0" fmla="*/ 747711 w 747711"/>
                <a:gd name="connsiteY0" fmla="*/ 1135857 h 1135857"/>
                <a:gd name="connsiteX1" fmla="*/ 667138 w 747711"/>
                <a:gd name="connsiteY1" fmla="*/ 721519 h 1135857"/>
                <a:gd name="connsiteX2" fmla="*/ 435767 w 747711"/>
                <a:gd name="connsiteY2" fmla="*/ 295275 h 1135857"/>
                <a:gd name="connsiteX3" fmla="*/ 0 w 747711"/>
                <a:gd name="connsiteY3" fmla="*/ 0 h 1135857"/>
                <a:gd name="connsiteX0" fmla="*/ 747711 w 747711"/>
                <a:gd name="connsiteY0" fmla="*/ 1135857 h 1135857"/>
                <a:gd name="connsiteX1" fmla="*/ 667138 w 747711"/>
                <a:gd name="connsiteY1" fmla="*/ 721519 h 1135857"/>
                <a:gd name="connsiteX2" fmla="*/ 435767 w 747711"/>
                <a:gd name="connsiteY2" fmla="*/ 295275 h 1135857"/>
                <a:gd name="connsiteX3" fmla="*/ 0 w 747711"/>
                <a:gd name="connsiteY3" fmla="*/ 0 h 1135857"/>
                <a:gd name="connsiteX0" fmla="*/ 747711 w 747711"/>
                <a:gd name="connsiteY0" fmla="*/ 1135857 h 1135857"/>
                <a:gd name="connsiteX1" fmla="*/ 667138 w 747711"/>
                <a:gd name="connsiteY1" fmla="*/ 721519 h 1135857"/>
                <a:gd name="connsiteX2" fmla="*/ 435767 w 747711"/>
                <a:gd name="connsiteY2" fmla="*/ 295275 h 1135857"/>
                <a:gd name="connsiteX3" fmla="*/ 0 w 747711"/>
                <a:gd name="connsiteY3" fmla="*/ 0 h 1135857"/>
              </a:gdLst>
              <a:ahLst/>
              <a:cxnLst>
                <a:cxn ang="0">
                  <a:pos x="connsiteX0" y="connsiteY0"/>
                </a:cxn>
                <a:cxn ang="0">
                  <a:pos x="connsiteX1" y="connsiteY1"/>
                </a:cxn>
                <a:cxn ang="0">
                  <a:pos x="connsiteX2" y="connsiteY2"/>
                </a:cxn>
                <a:cxn ang="0">
                  <a:pos x="connsiteX3" y="connsiteY3"/>
                </a:cxn>
              </a:cxnLst>
              <a:rect l="l" t="t" r="r" b="b"/>
              <a:pathLst>
                <a:path w="747711" h="1135857">
                  <a:moveTo>
                    <a:pt x="747711" y="1135857"/>
                  </a:moveTo>
                  <a:cubicBezTo>
                    <a:pt x="723899" y="935831"/>
                    <a:pt x="706955" y="850762"/>
                    <a:pt x="667138" y="721519"/>
                  </a:cubicBezTo>
                  <a:cubicBezTo>
                    <a:pt x="619528" y="577632"/>
                    <a:pt x="580229" y="473869"/>
                    <a:pt x="435767" y="295275"/>
                  </a:cubicBezTo>
                  <a:cubicBezTo>
                    <a:pt x="287336" y="127397"/>
                    <a:pt x="169779" y="43142"/>
                    <a:pt x="0" y="0"/>
                  </a:cubicBezTo>
                </a:path>
              </a:pathLst>
            </a:cu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538" name="Isosceles Triangle 537"/>
            <p:cNvSpPr/>
            <p:nvPr/>
          </p:nvSpPr>
          <p:spPr>
            <a:xfrm>
              <a:off x="2872802" y="1030225"/>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Isosceles Triangle 538"/>
            <p:cNvSpPr/>
            <p:nvPr/>
          </p:nvSpPr>
          <p:spPr>
            <a:xfrm>
              <a:off x="2051248" y="1110030"/>
              <a:ext cx="90920"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60"/>
            <p:cNvSpPr/>
            <p:nvPr/>
          </p:nvSpPr>
          <p:spPr>
            <a:xfrm rot="21058825">
              <a:off x="2587765" y="1515634"/>
              <a:ext cx="152060" cy="343883"/>
            </a:xfrm>
            <a:custGeom>
              <a:avLst/>
              <a:gdLst>
                <a:gd name="connsiteX0" fmla="*/ 0 w 174157"/>
                <a:gd name="connsiteY0" fmla="*/ 159886 h 319771"/>
                <a:gd name="connsiteX1" fmla="*/ 87079 w 174157"/>
                <a:gd name="connsiteY1" fmla="*/ 0 h 319771"/>
                <a:gd name="connsiteX2" fmla="*/ 174158 w 174157"/>
                <a:gd name="connsiteY2" fmla="*/ 159886 h 319771"/>
                <a:gd name="connsiteX3" fmla="*/ 87079 w 174157"/>
                <a:gd name="connsiteY3" fmla="*/ 319772 h 319771"/>
                <a:gd name="connsiteX4" fmla="*/ 0 w 174157"/>
                <a:gd name="connsiteY4" fmla="*/ 159886 h 319771"/>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8" h="319772">
                  <a:moveTo>
                    <a:pt x="0" y="159886"/>
                  </a:moveTo>
                  <a:cubicBezTo>
                    <a:pt x="0" y="71583"/>
                    <a:pt x="8031" y="0"/>
                    <a:pt x="87079" y="0"/>
                  </a:cubicBezTo>
                  <a:cubicBezTo>
                    <a:pt x="166127" y="0"/>
                    <a:pt x="174158" y="71583"/>
                    <a:pt x="174158" y="159886"/>
                  </a:cubicBezTo>
                  <a:cubicBezTo>
                    <a:pt x="174158" y="248189"/>
                    <a:pt x="173271" y="319772"/>
                    <a:pt x="87079" y="319772"/>
                  </a:cubicBezTo>
                  <a:cubicBezTo>
                    <a:pt x="887" y="319772"/>
                    <a:pt x="0" y="248189"/>
                    <a:pt x="0" y="159886"/>
                  </a:cubicBezTo>
                  <a:close/>
                </a:path>
              </a:pathLst>
            </a:custGeom>
            <a:no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60"/>
            <p:cNvSpPr/>
            <p:nvPr/>
          </p:nvSpPr>
          <p:spPr>
            <a:xfrm rot="21283164">
              <a:off x="1667709" y="1944923"/>
              <a:ext cx="152060" cy="350729"/>
            </a:xfrm>
            <a:custGeom>
              <a:avLst/>
              <a:gdLst>
                <a:gd name="connsiteX0" fmla="*/ 0 w 174157"/>
                <a:gd name="connsiteY0" fmla="*/ 159886 h 319771"/>
                <a:gd name="connsiteX1" fmla="*/ 87079 w 174157"/>
                <a:gd name="connsiteY1" fmla="*/ 0 h 319771"/>
                <a:gd name="connsiteX2" fmla="*/ 174158 w 174157"/>
                <a:gd name="connsiteY2" fmla="*/ 159886 h 319771"/>
                <a:gd name="connsiteX3" fmla="*/ 87079 w 174157"/>
                <a:gd name="connsiteY3" fmla="*/ 319772 h 319771"/>
                <a:gd name="connsiteX4" fmla="*/ 0 w 174157"/>
                <a:gd name="connsiteY4" fmla="*/ 159886 h 319771"/>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8" h="319772">
                  <a:moveTo>
                    <a:pt x="0" y="159886"/>
                  </a:moveTo>
                  <a:cubicBezTo>
                    <a:pt x="0" y="71583"/>
                    <a:pt x="8031" y="0"/>
                    <a:pt x="87079" y="0"/>
                  </a:cubicBezTo>
                  <a:cubicBezTo>
                    <a:pt x="166127" y="0"/>
                    <a:pt x="174158" y="71583"/>
                    <a:pt x="174158" y="159886"/>
                  </a:cubicBezTo>
                  <a:cubicBezTo>
                    <a:pt x="174158" y="248189"/>
                    <a:pt x="173271" y="319772"/>
                    <a:pt x="87079" y="319772"/>
                  </a:cubicBezTo>
                  <a:cubicBezTo>
                    <a:pt x="887" y="319772"/>
                    <a:pt x="0" y="248189"/>
                    <a:pt x="0" y="159886"/>
                  </a:cubicBezTo>
                  <a:close/>
                </a:path>
              </a:pathLst>
            </a:cu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2" name="Straight Connector 541"/>
            <p:cNvCxnSpPr>
              <a:stCxn id="540" idx="2"/>
            </p:cNvCxnSpPr>
            <p:nvPr/>
          </p:nvCxnSpPr>
          <p:spPr>
            <a:xfrm>
              <a:off x="2738885" y="1675657"/>
              <a:ext cx="124385" cy="807944"/>
            </a:xfrm>
            <a:prstGeom prst="line">
              <a:avLst/>
            </a:prstGeom>
            <a:ln w="1270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543" name="Group 542"/>
            <p:cNvGrpSpPr/>
            <p:nvPr/>
          </p:nvGrpSpPr>
          <p:grpSpPr>
            <a:xfrm>
              <a:off x="2826816" y="3025626"/>
              <a:ext cx="283464" cy="118237"/>
              <a:chOff x="2872803" y="3337551"/>
              <a:chExt cx="283464" cy="118237"/>
            </a:xfrm>
          </p:grpSpPr>
          <p:sp>
            <p:nvSpPr>
              <p:cNvPr id="769" name="Oval 78"/>
              <p:cNvSpPr/>
              <p:nvPr/>
            </p:nvSpPr>
            <p:spPr>
              <a:xfrm>
                <a:off x="2872803" y="3361597"/>
                <a:ext cx="283464" cy="66568"/>
              </a:xfrm>
              <a:custGeom>
                <a:avLst/>
                <a:gdLst>
                  <a:gd name="connsiteX0" fmla="*/ 0 w 225716"/>
                  <a:gd name="connsiteY0" fmla="*/ 33184 h 66368"/>
                  <a:gd name="connsiteX1" fmla="*/ 112858 w 225716"/>
                  <a:gd name="connsiteY1" fmla="*/ 0 h 66368"/>
                  <a:gd name="connsiteX2" fmla="*/ 225716 w 225716"/>
                  <a:gd name="connsiteY2" fmla="*/ 33184 h 66368"/>
                  <a:gd name="connsiteX3" fmla="*/ 112858 w 225716"/>
                  <a:gd name="connsiteY3" fmla="*/ 66368 h 66368"/>
                  <a:gd name="connsiteX4" fmla="*/ 0 w 225716"/>
                  <a:gd name="connsiteY4" fmla="*/ 33184 h 66368"/>
                  <a:gd name="connsiteX0" fmla="*/ 0 w 232860"/>
                  <a:gd name="connsiteY0" fmla="*/ 35573 h 66383"/>
                  <a:gd name="connsiteX1" fmla="*/ 120002 w 232860"/>
                  <a:gd name="connsiteY1" fmla="*/ 7 h 66383"/>
                  <a:gd name="connsiteX2" fmla="*/ 232860 w 232860"/>
                  <a:gd name="connsiteY2" fmla="*/ 33191 h 66383"/>
                  <a:gd name="connsiteX3" fmla="*/ 120002 w 232860"/>
                  <a:gd name="connsiteY3" fmla="*/ 66375 h 66383"/>
                  <a:gd name="connsiteX4" fmla="*/ 0 w 232860"/>
                  <a:gd name="connsiteY4" fmla="*/ 35573 h 66383"/>
                  <a:gd name="connsiteX0" fmla="*/ 0 w 240004"/>
                  <a:gd name="connsiteY0" fmla="*/ 35599 h 66434"/>
                  <a:gd name="connsiteX1" fmla="*/ 120002 w 240004"/>
                  <a:gd name="connsiteY1" fmla="*/ 33 h 66434"/>
                  <a:gd name="connsiteX2" fmla="*/ 240004 w 240004"/>
                  <a:gd name="connsiteY2" fmla="*/ 30835 h 66434"/>
                  <a:gd name="connsiteX3" fmla="*/ 120002 w 240004"/>
                  <a:gd name="connsiteY3" fmla="*/ 66401 h 66434"/>
                  <a:gd name="connsiteX4" fmla="*/ 0 w 240004"/>
                  <a:gd name="connsiteY4" fmla="*/ 35599 h 66434"/>
                  <a:gd name="connsiteX0" fmla="*/ 0 w 240004"/>
                  <a:gd name="connsiteY0" fmla="*/ 35659 h 66494"/>
                  <a:gd name="connsiteX1" fmla="*/ 120002 w 240004"/>
                  <a:gd name="connsiteY1" fmla="*/ 93 h 66494"/>
                  <a:gd name="connsiteX2" fmla="*/ 240004 w 240004"/>
                  <a:gd name="connsiteY2" fmla="*/ 30895 h 66494"/>
                  <a:gd name="connsiteX3" fmla="*/ 120002 w 240004"/>
                  <a:gd name="connsiteY3" fmla="*/ 66461 h 66494"/>
                  <a:gd name="connsiteX4" fmla="*/ 0 w 240004"/>
                  <a:gd name="connsiteY4" fmla="*/ 35659 h 66494"/>
                  <a:gd name="connsiteX0" fmla="*/ 0 w 240004"/>
                  <a:gd name="connsiteY0" fmla="*/ 35659 h 66494"/>
                  <a:gd name="connsiteX1" fmla="*/ 120002 w 240004"/>
                  <a:gd name="connsiteY1" fmla="*/ 93 h 66494"/>
                  <a:gd name="connsiteX2" fmla="*/ 240004 w 240004"/>
                  <a:gd name="connsiteY2" fmla="*/ 30895 h 66494"/>
                  <a:gd name="connsiteX3" fmla="*/ 120002 w 240004"/>
                  <a:gd name="connsiteY3" fmla="*/ 66461 h 66494"/>
                  <a:gd name="connsiteX4" fmla="*/ 0 w 240004"/>
                  <a:gd name="connsiteY4" fmla="*/ 35659 h 66494"/>
                  <a:gd name="connsiteX0" fmla="*/ 14570 w 254574"/>
                  <a:gd name="connsiteY0" fmla="*/ 35659 h 66609"/>
                  <a:gd name="connsiteX1" fmla="*/ 134572 w 254574"/>
                  <a:gd name="connsiteY1" fmla="*/ 93 h 66609"/>
                  <a:gd name="connsiteX2" fmla="*/ 254574 w 254574"/>
                  <a:gd name="connsiteY2" fmla="*/ 30895 h 66609"/>
                  <a:gd name="connsiteX3" fmla="*/ 134572 w 254574"/>
                  <a:gd name="connsiteY3" fmla="*/ 66461 h 66609"/>
                  <a:gd name="connsiteX4" fmla="*/ 14570 w 254574"/>
                  <a:gd name="connsiteY4" fmla="*/ 35659 h 66609"/>
                  <a:gd name="connsiteX0" fmla="*/ 51 w 240055"/>
                  <a:gd name="connsiteY0" fmla="*/ 35659 h 66926"/>
                  <a:gd name="connsiteX1" fmla="*/ 120053 w 240055"/>
                  <a:gd name="connsiteY1" fmla="*/ 93 h 66926"/>
                  <a:gd name="connsiteX2" fmla="*/ 240055 w 240055"/>
                  <a:gd name="connsiteY2" fmla="*/ 30895 h 66926"/>
                  <a:gd name="connsiteX3" fmla="*/ 120053 w 240055"/>
                  <a:gd name="connsiteY3" fmla="*/ 66461 h 66926"/>
                  <a:gd name="connsiteX4" fmla="*/ 51 w 240055"/>
                  <a:gd name="connsiteY4" fmla="*/ 35659 h 66926"/>
                  <a:gd name="connsiteX0" fmla="*/ 51 w 240055"/>
                  <a:gd name="connsiteY0" fmla="*/ 35659 h 66554"/>
                  <a:gd name="connsiteX1" fmla="*/ 120053 w 240055"/>
                  <a:gd name="connsiteY1" fmla="*/ 93 h 66554"/>
                  <a:gd name="connsiteX2" fmla="*/ 240055 w 240055"/>
                  <a:gd name="connsiteY2" fmla="*/ 30895 h 66554"/>
                  <a:gd name="connsiteX3" fmla="*/ 120053 w 240055"/>
                  <a:gd name="connsiteY3" fmla="*/ 66461 h 66554"/>
                  <a:gd name="connsiteX4" fmla="*/ 51 w 240055"/>
                  <a:gd name="connsiteY4" fmla="*/ 35659 h 66554"/>
                  <a:gd name="connsiteX0" fmla="*/ 192 w 240196"/>
                  <a:gd name="connsiteY0" fmla="*/ 35659 h 66511"/>
                  <a:gd name="connsiteX1" fmla="*/ 120194 w 240196"/>
                  <a:gd name="connsiteY1" fmla="*/ 93 h 66511"/>
                  <a:gd name="connsiteX2" fmla="*/ 240196 w 240196"/>
                  <a:gd name="connsiteY2" fmla="*/ 30895 h 66511"/>
                  <a:gd name="connsiteX3" fmla="*/ 120194 w 240196"/>
                  <a:gd name="connsiteY3" fmla="*/ 66461 h 66511"/>
                  <a:gd name="connsiteX4" fmla="*/ 192 w 240196"/>
                  <a:gd name="connsiteY4" fmla="*/ 35659 h 66511"/>
                  <a:gd name="connsiteX0" fmla="*/ 192 w 240196"/>
                  <a:gd name="connsiteY0" fmla="*/ 35659 h 127099"/>
                  <a:gd name="connsiteX1" fmla="*/ 120194 w 240196"/>
                  <a:gd name="connsiteY1" fmla="*/ 93 h 127099"/>
                  <a:gd name="connsiteX2" fmla="*/ 240196 w 240196"/>
                  <a:gd name="connsiteY2" fmla="*/ 30895 h 127099"/>
                  <a:gd name="connsiteX3" fmla="*/ 120194 w 240196"/>
                  <a:gd name="connsiteY3" fmla="*/ 66461 h 127099"/>
                  <a:gd name="connsiteX4" fmla="*/ 91632 w 240196"/>
                  <a:gd name="connsiteY4" fmla="*/ 127099 h 127099"/>
                  <a:gd name="connsiteX0" fmla="*/ 192 w 240196"/>
                  <a:gd name="connsiteY0" fmla="*/ 35659 h 91380"/>
                  <a:gd name="connsiteX1" fmla="*/ 120194 w 240196"/>
                  <a:gd name="connsiteY1" fmla="*/ 93 h 91380"/>
                  <a:gd name="connsiteX2" fmla="*/ 240196 w 240196"/>
                  <a:gd name="connsiteY2" fmla="*/ 30895 h 91380"/>
                  <a:gd name="connsiteX3" fmla="*/ 120194 w 240196"/>
                  <a:gd name="connsiteY3" fmla="*/ 66461 h 91380"/>
                  <a:gd name="connsiteX4" fmla="*/ 34482 w 240196"/>
                  <a:gd name="connsiteY4" fmla="*/ 91380 h 91380"/>
                  <a:gd name="connsiteX0" fmla="*/ 78906 w 318910"/>
                  <a:gd name="connsiteY0" fmla="*/ 35659 h 91380"/>
                  <a:gd name="connsiteX1" fmla="*/ 198908 w 318910"/>
                  <a:gd name="connsiteY1" fmla="*/ 93 h 91380"/>
                  <a:gd name="connsiteX2" fmla="*/ 318910 w 318910"/>
                  <a:gd name="connsiteY2" fmla="*/ 30895 h 91380"/>
                  <a:gd name="connsiteX3" fmla="*/ 198908 w 318910"/>
                  <a:gd name="connsiteY3" fmla="*/ 66461 h 91380"/>
                  <a:gd name="connsiteX4" fmla="*/ 20327 w 318910"/>
                  <a:gd name="connsiteY4" fmla="*/ 91380 h 91380"/>
                  <a:gd name="connsiteX0" fmla="*/ 58579 w 298583"/>
                  <a:gd name="connsiteY0" fmla="*/ 35659 h 97368"/>
                  <a:gd name="connsiteX1" fmla="*/ 178581 w 298583"/>
                  <a:gd name="connsiteY1" fmla="*/ 93 h 97368"/>
                  <a:gd name="connsiteX2" fmla="*/ 298583 w 298583"/>
                  <a:gd name="connsiteY2" fmla="*/ 30895 h 97368"/>
                  <a:gd name="connsiteX3" fmla="*/ 178581 w 298583"/>
                  <a:gd name="connsiteY3" fmla="*/ 66461 h 97368"/>
                  <a:gd name="connsiteX4" fmla="*/ 0 w 298583"/>
                  <a:gd name="connsiteY4" fmla="*/ 91380 h 97368"/>
                  <a:gd name="connsiteX0" fmla="*/ 1429 w 241433"/>
                  <a:gd name="connsiteY0" fmla="*/ 35659 h 66517"/>
                  <a:gd name="connsiteX1" fmla="*/ 121431 w 241433"/>
                  <a:gd name="connsiteY1" fmla="*/ 93 h 66517"/>
                  <a:gd name="connsiteX2" fmla="*/ 241433 w 241433"/>
                  <a:gd name="connsiteY2" fmla="*/ 30895 h 66517"/>
                  <a:gd name="connsiteX3" fmla="*/ 121431 w 241433"/>
                  <a:gd name="connsiteY3" fmla="*/ 66461 h 66517"/>
                  <a:gd name="connsiteX4" fmla="*/ 0 w 241433"/>
                  <a:gd name="connsiteY4" fmla="*/ 36611 h 66517"/>
                  <a:gd name="connsiteX0" fmla="*/ 1429 w 241433"/>
                  <a:gd name="connsiteY0" fmla="*/ 35659 h 66496"/>
                  <a:gd name="connsiteX1" fmla="*/ 121431 w 241433"/>
                  <a:gd name="connsiteY1" fmla="*/ 93 h 66496"/>
                  <a:gd name="connsiteX2" fmla="*/ 241433 w 241433"/>
                  <a:gd name="connsiteY2" fmla="*/ 30895 h 66496"/>
                  <a:gd name="connsiteX3" fmla="*/ 121431 w 241433"/>
                  <a:gd name="connsiteY3" fmla="*/ 66461 h 66496"/>
                  <a:gd name="connsiteX4" fmla="*/ 0 w 241433"/>
                  <a:gd name="connsiteY4" fmla="*/ 36611 h 66496"/>
                  <a:gd name="connsiteX0" fmla="*/ 193 w 240197"/>
                  <a:gd name="connsiteY0" fmla="*/ 35659 h 66607"/>
                  <a:gd name="connsiteX1" fmla="*/ 120195 w 240197"/>
                  <a:gd name="connsiteY1" fmla="*/ 93 h 66607"/>
                  <a:gd name="connsiteX2" fmla="*/ 240197 w 240197"/>
                  <a:gd name="connsiteY2" fmla="*/ 30895 h 66607"/>
                  <a:gd name="connsiteX3" fmla="*/ 120195 w 240197"/>
                  <a:gd name="connsiteY3" fmla="*/ 66461 h 66607"/>
                  <a:gd name="connsiteX4" fmla="*/ 10671 w 240197"/>
                  <a:gd name="connsiteY4" fmla="*/ 41373 h 66607"/>
                  <a:gd name="connsiteX0" fmla="*/ 0 w 240004"/>
                  <a:gd name="connsiteY0" fmla="*/ 35659 h 66607"/>
                  <a:gd name="connsiteX1" fmla="*/ 120002 w 240004"/>
                  <a:gd name="connsiteY1" fmla="*/ 93 h 66607"/>
                  <a:gd name="connsiteX2" fmla="*/ 240004 w 240004"/>
                  <a:gd name="connsiteY2" fmla="*/ 30895 h 66607"/>
                  <a:gd name="connsiteX3" fmla="*/ 120002 w 240004"/>
                  <a:gd name="connsiteY3" fmla="*/ 66461 h 66607"/>
                  <a:gd name="connsiteX4" fmla="*/ 10478 w 240004"/>
                  <a:gd name="connsiteY4" fmla="*/ 41373 h 66607"/>
                  <a:gd name="connsiteX0" fmla="*/ 3810 w 243814"/>
                  <a:gd name="connsiteY0" fmla="*/ 35659 h 66540"/>
                  <a:gd name="connsiteX1" fmla="*/ 123812 w 243814"/>
                  <a:gd name="connsiteY1" fmla="*/ 93 h 66540"/>
                  <a:gd name="connsiteX2" fmla="*/ 243814 w 243814"/>
                  <a:gd name="connsiteY2" fmla="*/ 30895 h 66540"/>
                  <a:gd name="connsiteX3" fmla="*/ 123812 w 243814"/>
                  <a:gd name="connsiteY3" fmla="*/ 66461 h 66540"/>
                  <a:gd name="connsiteX4" fmla="*/ 0 w 243814"/>
                  <a:gd name="connsiteY4" fmla="*/ 38992 h 66540"/>
                  <a:gd name="connsiteX0" fmla="*/ 3810 w 243814"/>
                  <a:gd name="connsiteY0" fmla="*/ 35659 h 66568"/>
                  <a:gd name="connsiteX1" fmla="*/ 123812 w 243814"/>
                  <a:gd name="connsiteY1" fmla="*/ 93 h 66568"/>
                  <a:gd name="connsiteX2" fmla="*/ 243814 w 243814"/>
                  <a:gd name="connsiteY2" fmla="*/ 30895 h 66568"/>
                  <a:gd name="connsiteX3" fmla="*/ 123812 w 243814"/>
                  <a:gd name="connsiteY3" fmla="*/ 66461 h 66568"/>
                  <a:gd name="connsiteX4" fmla="*/ 0 w 243814"/>
                  <a:gd name="connsiteY4" fmla="*/ 38992 h 6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14" h="66568">
                    <a:moveTo>
                      <a:pt x="3810" y="35659"/>
                    </a:moveTo>
                    <a:cubicBezTo>
                      <a:pt x="44292" y="12571"/>
                      <a:pt x="83811" y="887"/>
                      <a:pt x="123812" y="93"/>
                    </a:cubicBezTo>
                    <a:cubicBezTo>
                      <a:pt x="163813" y="-701"/>
                      <a:pt x="184283" y="3043"/>
                      <a:pt x="243814" y="30895"/>
                    </a:cubicBezTo>
                    <a:cubicBezTo>
                      <a:pt x="191426" y="56365"/>
                      <a:pt x="164448" y="65112"/>
                      <a:pt x="123812" y="66461"/>
                    </a:cubicBezTo>
                    <a:cubicBezTo>
                      <a:pt x="83176" y="67811"/>
                      <a:pt x="49053" y="56365"/>
                      <a:pt x="0" y="38992"/>
                    </a:cubicBezTo>
                  </a:path>
                </a:pathLst>
              </a:custGeom>
              <a:pattFill prst="pct10">
                <a:fgClr>
                  <a:schemeClr val="accent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0" name="Group 769"/>
              <p:cNvGrpSpPr/>
              <p:nvPr/>
            </p:nvGrpSpPr>
            <p:grpSpPr>
              <a:xfrm>
                <a:off x="2960245" y="3337551"/>
                <a:ext cx="115022" cy="118237"/>
                <a:chOff x="2960245" y="3337551"/>
                <a:chExt cx="115022" cy="118237"/>
              </a:xfrm>
            </p:grpSpPr>
            <p:sp>
              <p:nvSpPr>
                <p:cNvPr id="771" name="Oval 770"/>
                <p:cNvSpPr/>
                <p:nvPr/>
              </p:nvSpPr>
              <p:spPr>
                <a:xfrm>
                  <a:off x="2960245" y="3337551"/>
                  <a:ext cx="115022" cy="118237"/>
                </a:xfrm>
                <a:prstGeom prst="ellipse">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2971624" y="3348295"/>
                  <a:ext cx="92264" cy="96749"/>
                </a:xfrm>
                <a:prstGeom prst="ellipse">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2984163" y="3360555"/>
                  <a:ext cx="69319" cy="76397"/>
                </a:xfrm>
                <a:prstGeom prst="ellipse">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2995849" y="3369363"/>
                  <a:ext cx="45497" cy="54613"/>
                </a:xfrm>
                <a:prstGeom prst="ellipse">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3006562" y="3382394"/>
                  <a:ext cx="27149" cy="29922"/>
                </a:xfrm>
                <a:prstGeom prst="ellipse">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3015928" y="3391484"/>
                  <a:ext cx="10364" cy="12690"/>
                </a:xfrm>
                <a:prstGeom prst="ellipse">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4" name="Isosceles Triangle 543"/>
            <p:cNvSpPr/>
            <p:nvPr/>
          </p:nvSpPr>
          <p:spPr>
            <a:xfrm>
              <a:off x="2709373" y="1744311"/>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544"/>
            <p:cNvSpPr/>
            <p:nvPr/>
          </p:nvSpPr>
          <p:spPr>
            <a:xfrm rot="14308506">
              <a:off x="673057" y="3530552"/>
              <a:ext cx="744807" cy="226799"/>
            </a:xfrm>
            <a:custGeom>
              <a:avLst/>
              <a:gdLst>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27266 h 627266"/>
                <a:gd name="connsiteX1" fmla="*/ 790576 w 1359694"/>
                <a:gd name="connsiteY1" fmla="*/ 196261 h 627266"/>
                <a:gd name="connsiteX2" fmla="*/ 0 w 1359694"/>
                <a:gd name="connsiteY2" fmla="*/ 10523 h 627266"/>
                <a:gd name="connsiteX0" fmla="*/ 1359694 w 1359694"/>
                <a:gd name="connsiteY0" fmla="*/ 637711 h 637711"/>
                <a:gd name="connsiteX1" fmla="*/ 648771 w 1359694"/>
                <a:gd name="connsiteY1" fmla="*/ 103519 h 637711"/>
                <a:gd name="connsiteX2" fmla="*/ 0 w 1359694"/>
                <a:gd name="connsiteY2" fmla="*/ 20968 h 637711"/>
                <a:gd name="connsiteX0" fmla="*/ 1359694 w 1359694"/>
                <a:gd name="connsiteY0" fmla="*/ 637711 h 637711"/>
                <a:gd name="connsiteX1" fmla="*/ 648771 w 1359694"/>
                <a:gd name="connsiteY1" fmla="*/ 103519 h 637711"/>
                <a:gd name="connsiteX2" fmla="*/ 0 w 1359694"/>
                <a:gd name="connsiteY2" fmla="*/ 20968 h 637711"/>
                <a:gd name="connsiteX0" fmla="*/ 1366893 w 1366894"/>
                <a:gd name="connsiteY0" fmla="*/ 688252 h 688253"/>
                <a:gd name="connsiteX1" fmla="*/ 648771 w 1366894"/>
                <a:gd name="connsiteY1" fmla="*/ 103519 h 688253"/>
                <a:gd name="connsiteX2" fmla="*/ 0 w 1366894"/>
                <a:gd name="connsiteY2" fmla="*/ 20968 h 688253"/>
                <a:gd name="connsiteX0" fmla="*/ 1366893 w 1366892"/>
                <a:gd name="connsiteY0" fmla="*/ 700065 h 700066"/>
                <a:gd name="connsiteX1" fmla="*/ 664766 w 1366892"/>
                <a:gd name="connsiteY1" fmla="*/ 71475 h 700066"/>
                <a:gd name="connsiteX2" fmla="*/ 0 w 1366892"/>
                <a:gd name="connsiteY2" fmla="*/ 32781 h 700066"/>
              </a:gdLst>
              <a:ahLst/>
              <a:cxnLst>
                <a:cxn ang="0">
                  <a:pos x="connsiteX0" y="connsiteY0"/>
                </a:cxn>
                <a:cxn ang="0">
                  <a:pos x="connsiteX1" y="connsiteY1"/>
                </a:cxn>
                <a:cxn ang="0">
                  <a:pos x="connsiteX2" y="connsiteY2"/>
                </a:cxn>
              </a:cxnLst>
              <a:rect l="l" t="t" r="r" b="b"/>
              <a:pathLst>
                <a:path w="1366892" h="700066">
                  <a:moveTo>
                    <a:pt x="1366893" y="700065"/>
                  </a:moveTo>
                  <a:cubicBezTo>
                    <a:pt x="1142654" y="409184"/>
                    <a:pt x="867172" y="154026"/>
                    <a:pt x="664766" y="71475"/>
                  </a:cubicBezTo>
                  <a:cubicBezTo>
                    <a:pt x="462360" y="-11076"/>
                    <a:pt x="272596" y="-19529"/>
                    <a:pt x="0" y="32781"/>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6" name="Isosceles Triangle 545"/>
            <p:cNvSpPr/>
            <p:nvPr/>
          </p:nvSpPr>
          <p:spPr>
            <a:xfrm>
              <a:off x="902882" y="3256388"/>
              <a:ext cx="82655"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546"/>
            <p:cNvSpPr/>
            <p:nvPr/>
          </p:nvSpPr>
          <p:spPr>
            <a:xfrm rot="13264464">
              <a:off x="1077418" y="3778261"/>
              <a:ext cx="757612" cy="224271"/>
            </a:xfrm>
            <a:custGeom>
              <a:avLst/>
              <a:gdLst>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31195 w 1359694"/>
                <a:gd name="connsiteY1" fmla="*/ 85771 h 616743"/>
                <a:gd name="connsiteX2" fmla="*/ 0 w 1359694"/>
                <a:gd name="connsiteY2" fmla="*/ 0 h 616743"/>
                <a:gd name="connsiteX0" fmla="*/ 1359694 w 1359694"/>
                <a:gd name="connsiteY0" fmla="*/ 616743 h 616743"/>
                <a:gd name="connsiteX1" fmla="*/ 731195 w 1359694"/>
                <a:gd name="connsiteY1" fmla="*/ 85771 h 616743"/>
                <a:gd name="connsiteX2" fmla="*/ 0 w 1359694"/>
                <a:gd name="connsiteY2" fmla="*/ 0 h 616743"/>
                <a:gd name="connsiteX0" fmla="*/ 1359694 w 1359694"/>
                <a:gd name="connsiteY0" fmla="*/ 616743 h 616743"/>
                <a:gd name="connsiteX1" fmla="*/ 731195 w 1359694"/>
                <a:gd name="connsiteY1" fmla="*/ 85771 h 616743"/>
                <a:gd name="connsiteX2" fmla="*/ 0 w 1359694"/>
                <a:gd name="connsiteY2" fmla="*/ 0 h 616743"/>
                <a:gd name="connsiteX0" fmla="*/ 1359694 w 1359694"/>
                <a:gd name="connsiteY0" fmla="*/ 640912 h 640912"/>
                <a:gd name="connsiteX1" fmla="*/ 731195 w 1359694"/>
                <a:gd name="connsiteY1" fmla="*/ 109940 h 640912"/>
                <a:gd name="connsiteX2" fmla="*/ 0 w 1359694"/>
                <a:gd name="connsiteY2" fmla="*/ 24169 h 640912"/>
                <a:gd name="connsiteX0" fmla="*/ 1359694 w 1359694"/>
                <a:gd name="connsiteY0" fmla="*/ 638513 h 638513"/>
                <a:gd name="connsiteX1" fmla="*/ 731195 w 1359694"/>
                <a:gd name="connsiteY1" fmla="*/ 107541 h 638513"/>
                <a:gd name="connsiteX2" fmla="*/ 0 w 1359694"/>
                <a:gd name="connsiteY2" fmla="*/ 21770 h 638513"/>
                <a:gd name="connsiteX0" fmla="*/ 1359694 w 1359694"/>
                <a:gd name="connsiteY0" fmla="*/ 642312 h 642312"/>
                <a:gd name="connsiteX1" fmla="*/ 731195 w 1359694"/>
                <a:gd name="connsiteY1" fmla="*/ 111340 h 642312"/>
                <a:gd name="connsiteX2" fmla="*/ 0 w 1359694"/>
                <a:gd name="connsiteY2" fmla="*/ 25569 h 642312"/>
                <a:gd name="connsiteX0" fmla="*/ 1359694 w 1359694"/>
                <a:gd name="connsiteY0" fmla="*/ 642312 h 642312"/>
                <a:gd name="connsiteX1" fmla="*/ 731195 w 1359694"/>
                <a:gd name="connsiteY1" fmla="*/ 111340 h 642312"/>
                <a:gd name="connsiteX2" fmla="*/ 0 w 1359694"/>
                <a:gd name="connsiteY2" fmla="*/ 25569 h 642312"/>
                <a:gd name="connsiteX0" fmla="*/ 1359694 w 1359694"/>
                <a:gd name="connsiteY0" fmla="*/ 637634 h 637634"/>
                <a:gd name="connsiteX1" fmla="*/ 731195 w 1359694"/>
                <a:gd name="connsiteY1" fmla="*/ 106662 h 637634"/>
                <a:gd name="connsiteX2" fmla="*/ 0 w 1359694"/>
                <a:gd name="connsiteY2" fmla="*/ 20891 h 637634"/>
                <a:gd name="connsiteX0" fmla="*/ 1359694 w 1359694"/>
                <a:gd name="connsiteY0" fmla="*/ 637634 h 637634"/>
                <a:gd name="connsiteX1" fmla="*/ 731195 w 1359694"/>
                <a:gd name="connsiteY1" fmla="*/ 106662 h 637634"/>
                <a:gd name="connsiteX2" fmla="*/ 0 w 1359694"/>
                <a:gd name="connsiteY2" fmla="*/ 20891 h 637634"/>
                <a:gd name="connsiteX0" fmla="*/ 1359694 w 1359694"/>
                <a:gd name="connsiteY0" fmla="*/ 637634 h 637634"/>
                <a:gd name="connsiteX1" fmla="*/ 731195 w 1359694"/>
                <a:gd name="connsiteY1" fmla="*/ 106662 h 637634"/>
                <a:gd name="connsiteX2" fmla="*/ 0 w 1359694"/>
                <a:gd name="connsiteY2" fmla="*/ 20891 h 637634"/>
                <a:gd name="connsiteX0" fmla="*/ 1359694 w 1359694"/>
                <a:gd name="connsiteY0" fmla="*/ 637634 h 637634"/>
                <a:gd name="connsiteX1" fmla="*/ 731195 w 1359694"/>
                <a:gd name="connsiteY1" fmla="*/ 106662 h 637634"/>
                <a:gd name="connsiteX2" fmla="*/ 0 w 1359694"/>
                <a:gd name="connsiteY2" fmla="*/ 20891 h 637634"/>
                <a:gd name="connsiteX0" fmla="*/ 1359694 w 1359694"/>
                <a:gd name="connsiteY0" fmla="*/ 637634 h 637634"/>
                <a:gd name="connsiteX1" fmla="*/ 731195 w 1359694"/>
                <a:gd name="connsiteY1" fmla="*/ 106662 h 637634"/>
                <a:gd name="connsiteX2" fmla="*/ 0 w 1359694"/>
                <a:gd name="connsiteY2" fmla="*/ 20891 h 637634"/>
                <a:gd name="connsiteX0" fmla="*/ 1359694 w 1359694"/>
                <a:gd name="connsiteY0" fmla="*/ 642845 h 642845"/>
                <a:gd name="connsiteX1" fmla="*/ 731195 w 1359694"/>
                <a:gd name="connsiteY1" fmla="*/ 111873 h 642845"/>
                <a:gd name="connsiteX2" fmla="*/ 0 w 1359694"/>
                <a:gd name="connsiteY2" fmla="*/ 26102 h 642845"/>
                <a:gd name="connsiteX0" fmla="*/ 1359694 w 1359694"/>
                <a:gd name="connsiteY0" fmla="*/ 652909 h 652909"/>
                <a:gd name="connsiteX1" fmla="*/ 744496 w 1359694"/>
                <a:gd name="connsiteY1" fmla="*/ 93936 h 652909"/>
                <a:gd name="connsiteX2" fmla="*/ 0 w 1359694"/>
                <a:gd name="connsiteY2" fmla="*/ 36166 h 652909"/>
              </a:gdLst>
              <a:ahLst/>
              <a:cxnLst>
                <a:cxn ang="0">
                  <a:pos x="connsiteX0" y="connsiteY0"/>
                </a:cxn>
                <a:cxn ang="0">
                  <a:pos x="connsiteX1" y="connsiteY1"/>
                </a:cxn>
                <a:cxn ang="0">
                  <a:pos x="connsiteX2" y="connsiteY2"/>
                </a:cxn>
              </a:cxnLst>
              <a:rect l="l" t="t" r="r" b="b"/>
              <a:pathLst>
                <a:path w="1359694" h="652909">
                  <a:moveTo>
                    <a:pt x="1359694" y="652909"/>
                  </a:moveTo>
                  <a:cubicBezTo>
                    <a:pt x="1232509" y="409440"/>
                    <a:pt x="1089958" y="231717"/>
                    <a:pt x="744496" y="93936"/>
                  </a:cubicBezTo>
                  <a:cubicBezTo>
                    <a:pt x="365249" y="-32869"/>
                    <a:pt x="253941" y="-8801"/>
                    <a:pt x="0" y="36166"/>
                  </a:cubicBez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8" name="TextBox 547"/>
            <p:cNvSpPr txBox="1"/>
            <p:nvPr/>
          </p:nvSpPr>
          <p:spPr>
            <a:xfrm>
              <a:off x="2795460" y="936226"/>
              <a:ext cx="251672" cy="92333"/>
            </a:xfrm>
            <a:prstGeom prst="rect">
              <a:avLst/>
            </a:prstGeom>
            <a:noFill/>
          </p:spPr>
          <p:txBody>
            <a:bodyPr wrap="none" lIns="0" tIns="0" rIns="0" bIns="0" rtlCol="0">
              <a:spAutoFit/>
            </a:bodyPr>
            <a:lstStyle/>
            <a:p>
              <a:pPr algn="ctr"/>
              <a:r>
                <a:rPr lang="en-US" sz="600" dirty="0"/>
                <a:t>GINGR</a:t>
              </a:r>
            </a:p>
          </p:txBody>
        </p:sp>
        <p:sp>
          <p:nvSpPr>
            <p:cNvPr id="549" name="TextBox 548"/>
            <p:cNvSpPr txBox="1"/>
            <p:nvPr/>
          </p:nvSpPr>
          <p:spPr>
            <a:xfrm>
              <a:off x="3393243" y="1792277"/>
              <a:ext cx="234039" cy="92333"/>
            </a:xfrm>
            <a:prstGeom prst="rect">
              <a:avLst/>
            </a:prstGeom>
            <a:noFill/>
          </p:spPr>
          <p:txBody>
            <a:bodyPr wrap="none" lIns="0" tIns="0" rIns="0" bIns="0" rtlCol="0">
              <a:spAutoFit/>
            </a:bodyPr>
            <a:lstStyle/>
            <a:p>
              <a:pPr algn="ctr"/>
              <a:r>
                <a:rPr lang="en-US" sz="600" dirty="0"/>
                <a:t>RITEO</a:t>
              </a:r>
            </a:p>
          </p:txBody>
        </p:sp>
        <p:sp>
          <p:nvSpPr>
            <p:cNvPr id="550" name="TextBox 549"/>
            <p:cNvSpPr txBox="1"/>
            <p:nvPr/>
          </p:nvSpPr>
          <p:spPr>
            <a:xfrm>
              <a:off x="2445136" y="3137831"/>
              <a:ext cx="189154" cy="76944"/>
            </a:xfrm>
            <a:prstGeom prst="rect">
              <a:avLst/>
            </a:prstGeom>
            <a:noFill/>
          </p:spPr>
          <p:txBody>
            <a:bodyPr wrap="none" lIns="0" tIns="0" rIns="0" bIns="0" rtlCol="0">
              <a:spAutoFit/>
            </a:bodyPr>
            <a:lstStyle/>
            <a:p>
              <a:pPr algn="ctr"/>
              <a:r>
                <a:rPr lang="en-US" sz="500" dirty="0"/>
                <a:t>CLAIR</a:t>
              </a:r>
            </a:p>
          </p:txBody>
        </p:sp>
        <p:sp>
          <p:nvSpPr>
            <p:cNvPr id="551" name="TextBox 550"/>
            <p:cNvSpPr txBox="1"/>
            <p:nvPr/>
          </p:nvSpPr>
          <p:spPr>
            <a:xfrm>
              <a:off x="3126110" y="2992932"/>
              <a:ext cx="290144" cy="184666"/>
            </a:xfrm>
            <a:prstGeom prst="rect">
              <a:avLst/>
            </a:prstGeom>
            <a:noFill/>
          </p:spPr>
          <p:txBody>
            <a:bodyPr wrap="none" lIns="0" tIns="0" rIns="0" bIns="0" rtlCol="0">
              <a:spAutoFit/>
            </a:bodyPr>
            <a:lstStyle/>
            <a:p>
              <a:pPr algn="ctr"/>
              <a:r>
                <a:rPr lang="en-US" sz="600" dirty="0"/>
                <a:t>KOBRA/</a:t>
              </a:r>
            </a:p>
            <a:p>
              <a:pPr algn="ctr"/>
              <a:r>
                <a:rPr lang="en-US" sz="600" dirty="0"/>
                <a:t>GIYAT</a:t>
              </a:r>
            </a:p>
          </p:txBody>
        </p:sp>
        <p:sp>
          <p:nvSpPr>
            <p:cNvPr id="552" name="TextBox 551"/>
            <p:cNvSpPr txBox="1"/>
            <p:nvPr/>
          </p:nvSpPr>
          <p:spPr>
            <a:xfrm>
              <a:off x="2792113" y="1753345"/>
              <a:ext cx="302968" cy="92333"/>
            </a:xfrm>
            <a:prstGeom prst="rect">
              <a:avLst/>
            </a:prstGeom>
            <a:noFill/>
          </p:spPr>
          <p:txBody>
            <a:bodyPr wrap="none" lIns="0" tIns="0" rIns="0" bIns="0" rtlCol="0">
              <a:spAutoFit/>
            </a:bodyPr>
            <a:lstStyle/>
            <a:p>
              <a:pPr algn="ctr"/>
              <a:r>
                <a:rPr lang="en-US" sz="600" dirty="0"/>
                <a:t>WEDOM</a:t>
              </a:r>
            </a:p>
          </p:txBody>
        </p:sp>
        <p:sp>
          <p:nvSpPr>
            <p:cNvPr id="553" name="TextBox 552"/>
            <p:cNvSpPr txBox="1"/>
            <p:nvPr/>
          </p:nvSpPr>
          <p:spPr>
            <a:xfrm>
              <a:off x="3943789" y="2187167"/>
              <a:ext cx="270908" cy="92333"/>
            </a:xfrm>
            <a:prstGeom prst="rect">
              <a:avLst/>
            </a:prstGeom>
            <a:noFill/>
          </p:spPr>
          <p:txBody>
            <a:bodyPr wrap="none" lIns="0" tIns="0" rIns="0" bIns="0" rtlCol="0">
              <a:spAutoFit/>
            </a:bodyPr>
            <a:lstStyle/>
            <a:p>
              <a:pPr algn="ctr"/>
              <a:r>
                <a:rPr lang="en-US" sz="600" dirty="0"/>
                <a:t>ANNNA</a:t>
              </a:r>
            </a:p>
          </p:txBody>
        </p:sp>
        <p:sp>
          <p:nvSpPr>
            <p:cNvPr id="554" name="Isosceles Triangle 553"/>
            <p:cNvSpPr/>
            <p:nvPr/>
          </p:nvSpPr>
          <p:spPr>
            <a:xfrm>
              <a:off x="3909572" y="2032681"/>
              <a:ext cx="82655" cy="7379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a:off x="1107107" y="3949409"/>
              <a:ext cx="90920"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6" name="Straight Connector 555"/>
            <p:cNvCxnSpPr/>
            <p:nvPr/>
          </p:nvCxnSpPr>
          <p:spPr>
            <a:xfrm flipV="1">
              <a:off x="1243280" y="3469514"/>
              <a:ext cx="610137" cy="87461"/>
            </a:xfrm>
            <a:prstGeom prst="line">
              <a:avLst/>
            </a:prstGeom>
            <a:ln w="127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7" name="Isosceles Triangle 556"/>
            <p:cNvSpPr/>
            <p:nvPr/>
          </p:nvSpPr>
          <p:spPr>
            <a:xfrm>
              <a:off x="1333350" y="3480277"/>
              <a:ext cx="82655"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15"/>
            <p:cNvSpPr/>
            <p:nvPr/>
          </p:nvSpPr>
          <p:spPr>
            <a:xfrm>
              <a:off x="966761" y="3989251"/>
              <a:ext cx="81323" cy="200565"/>
            </a:xfrm>
            <a:custGeom>
              <a:avLst/>
              <a:gdLst>
                <a:gd name="connsiteX0" fmla="*/ 0 w 81323"/>
                <a:gd name="connsiteY0" fmla="*/ 0 h 181515"/>
                <a:gd name="connsiteX1" fmla="*/ 81323 w 81323"/>
                <a:gd name="connsiteY1" fmla="*/ 0 h 181515"/>
                <a:gd name="connsiteX2" fmla="*/ 81323 w 81323"/>
                <a:gd name="connsiteY2" fmla="*/ 181515 h 181515"/>
                <a:gd name="connsiteX3" fmla="*/ 0 w 81323"/>
                <a:gd name="connsiteY3" fmla="*/ 181515 h 181515"/>
                <a:gd name="connsiteX4" fmla="*/ 0 w 81323"/>
                <a:gd name="connsiteY4" fmla="*/ 0 h 181515"/>
                <a:gd name="connsiteX0" fmla="*/ 0 w 81323"/>
                <a:gd name="connsiteY0" fmla="*/ 0 h 181515"/>
                <a:gd name="connsiteX1" fmla="*/ 81323 w 81323"/>
                <a:gd name="connsiteY1" fmla="*/ 50006 h 181515"/>
                <a:gd name="connsiteX2" fmla="*/ 81323 w 81323"/>
                <a:gd name="connsiteY2" fmla="*/ 181515 h 181515"/>
                <a:gd name="connsiteX3" fmla="*/ 0 w 81323"/>
                <a:gd name="connsiteY3" fmla="*/ 181515 h 181515"/>
                <a:gd name="connsiteX4" fmla="*/ 0 w 81323"/>
                <a:gd name="connsiteY4" fmla="*/ 0 h 181515"/>
                <a:gd name="connsiteX0" fmla="*/ 0 w 81323"/>
                <a:gd name="connsiteY0" fmla="*/ 0 h 200565"/>
                <a:gd name="connsiteX1" fmla="*/ 81323 w 81323"/>
                <a:gd name="connsiteY1" fmla="*/ 69056 h 200565"/>
                <a:gd name="connsiteX2" fmla="*/ 81323 w 81323"/>
                <a:gd name="connsiteY2" fmla="*/ 200565 h 200565"/>
                <a:gd name="connsiteX3" fmla="*/ 0 w 81323"/>
                <a:gd name="connsiteY3" fmla="*/ 200565 h 200565"/>
                <a:gd name="connsiteX4" fmla="*/ 0 w 81323"/>
                <a:gd name="connsiteY4" fmla="*/ 0 h 200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3" h="200565">
                  <a:moveTo>
                    <a:pt x="0" y="0"/>
                  </a:moveTo>
                  <a:lnTo>
                    <a:pt x="81323" y="69056"/>
                  </a:lnTo>
                  <a:lnTo>
                    <a:pt x="81323" y="200565"/>
                  </a:lnTo>
                  <a:lnTo>
                    <a:pt x="0" y="20056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203400" y="3068086"/>
              <a:ext cx="206178" cy="21643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567" name="Straight Arrow Connector 566"/>
            <p:cNvCxnSpPr/>
            <p:nvPr/>
          </p:nvCxnSpPr>
          <p:spPr>
            <a:xfrm>
              <a:off x="1096655" y="3262608"/>
              <a:ext cx="684072" cy="118273"/>
            </a:xfrm>
            <a:prstGeom prst="straightConnector1">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8" name="Isosceles Triangle 567"/>
            <p:cNvSpPr/>
            <p:nvPr/>
          </p:nvSpPr>
          <p:spPr>
            <a:xfrm>
              <a:off x="1250304" y="3251420"/>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9" name="Straight Arrow Connector 568"/>
            <p:cNvCxnSpPr/>
            <p:nvPr/>
          </p:nvCxnSpPr>
          <p:spPr>
            <a:xfrm flipH="1" flipV="1">
              <a:off x="902882" y="3013317"/>
              <a:ext cx="197499" cy="249292"/>
            </a:xfrm>
            <a:prstGeom prst="straightConnector1">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0" name="TextBox 569"/>
            <p:cNvSpPr txBox="1"/>
            <p:nvPr/>
          </p:nvSpPr>
          <p:spPr>
            <a:xfrm>
              <a:off x="3020663" y="4035724"/>
              <a:ext cx="230833" cy="92333"/>
            </a:xfrm>
            <a:prstGeom prst="rect">
              <a:avLst/>
            </a:prstGeom>
            <a:noFill/>
          </p:spPr>
          <p:txBody>
            <a:bodyPr wrap="none" lIns="0" tIns="0" rIns="0" bIns="0" rtlCol="0">
              <a:spAutoFit/>
            </a:bodyPr>
            <a:lstStyle/>
            <a:p>
              <a:pPr algn="ctr"/>
              <a:r>
                <a:rPr lang="en-US" sz="600" dirty="0"/>
                <a:t>KCEW</a:t>
              </a:r>
            </a:p>
          </p:txBody>
        </p:sp>
        <p:cxnSp>
          <p:nvCxnSpPr>
            <p:cNvPr id="572" name="Straight Arrow Connector 571"/>
            <p:cNvCxnSpPr/>
            <p:nvPr/>
          </p:nvCxnSpPr>
          <p:spPr>
            <a:xfrm>
              <a:off x="2009689" y="3455845"/>
              <a:ext cx="1026637" cy="448918"/>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3" name="Oval 60"/>
            <p:cNvSpPr/>
            <p:nvPr/>
          </p:nvSpPr>
          <p:spPr>
            <a:xfrm rot="3393939">
              <a:off x="1932952" y="3188778"/>
              <a:ext cx="129557" cy="289224"/>
            </a:xfrm>
            <a:custGeom>
              <a:avLst/>
              <a:gdLst>
                <a:gd name="connsiteX0" fmla="*/ 0 w 174157"/>
                <a:gd name="connsiteY0" fmla="*/ 159886 h 319771"/>
                <a:gd name="connsiteX1" fmla="*/ 87079 w 174157"/>
                <a:gd name="connsiteY1" fmla="*/ 0 h 319771"/>
                <a:gd name="connsiteX2" fmla="*/ 174158 w 174157"/>
                <a:gd name="connsiteY2" fmla="*/ 159886 h 319771"/>
                <a:gd name="connsiteX3" fmla="*/ 87079 w 174157"/>
                <a:gd name="connsiteY3" fmla="*/ 319772 h 319771"/>
                <a:gd name="connsiteX4" fmla="*/ 0 w 174157"/>
                <a:gd name="connsiteY4" fmla="*/ 159886 h 319771"/>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8" h="319772">
                  <a:moveTo>
                    <a:pt x="0" y="159886"/>
                  </a:moveTo>
                  <a:cubicBezTo>
                    <a:pt x="0" y="71583"/>
                    <a:pt x="8031" y="0"/>
                    <a:pt x="87079" y="0"/>
                  </a:cubicBezTo>
                  <a:cubicBezTo>
                    <a:pt x="166127" y="0"/>
                    <a:pt x="174158" y="71583"/>
                    <a:pt x="174158" y="159886"/>
                  </a:cubicBezTo>
                  <a:cubicBezTo>
                    <a:pt x="174158" y="248189"/>
                    <a:pt x="173271" y="319772"/>
                    <a:pt x="87079" y="319772"/>
                  </a:cubicBezTo>
                  <a:cubicBezTo>
                    <a:pt x="887" y="319772"/>
                    <a:pt x="0" y="248189"/>
                    <a:pt x="0" y="159886"/>
                  </a:cubicBezTo>
                  <a:close/>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60"/>
            <p:cNvSpPr/>
            <p:nvPr/>
          </p:nvSpPr>
          <p:spPr>
            <a:xfrm rot="6868389">
              <a:off x="1814678" y="3185533"/>
              <a:ext cx="129557" cy="289224"/>
            </a:xfrm>
            <a:custGeom>
              <a:avLst/>
              <a:gdLst>
                <a:gd name="connsiteX0" fmla="*/ 0 w 174157"/>
                <a:gd name="connsiteY0" fmla="*/ 159886 h 319771"/>
                <a:gd name="connsiteX1" fmla="*/ 87079 w 174157"/>
                <a:gd name="connsiteY1" fmla="*/ 0 h 319771"/>
                <a:gd name="connsiteX2" fmla="*/ 174158 w 174157"/>
                <a:gd name="connsiteY2" fmla="*/ 159886 h 319771"/>
                <a:gd name="connsiteX3" fmla="*/ 87079 w 174157"/>
                <a:gd name="connsiteY3" fmla="*/ 319772 h 319771"/>
                <a:gd name="connsiteX4" fmla="*/ 0 w 174157"/>
                <a:gd name="connsiteY4" fmla="*/ 159886 h 319771"/>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8" h="319772">
                  <a:moveTo>
                    <a:pt x="0" y="159886"/>
                  </a:moveTo>
                  <a:cubicBezTo>
                    <a:pt x="0" y="71583"/>
                    <a:pt x="8031" y="0"/>
                    <a:pt x="87079" y="0"/>
                  </a:cubicBezTo>
                  <a:cubicBezTo>
                    <a:pt x="166127" y="0"/>
                    <a:pt x="174158" y="71583"/>
                    <a:pt x="174158" y="159886"/>
                  </a:cubicBezTo>
                  <a:cubicBezTo>
                    <a:pt x="174158" y="248189"/>
                    <a:pt x="173271" y="319772"/>
                    <a:pt x="87079" y="319772"/>
                  </a:cubicBezTo>
                  <a:cubicBezTo>
                    <a:pt x="887" y="319772"/>
                    <a:pt x="0" y="248189"/>
                    <a:pt x="0" y="159886"/>
                  </a:cubicBezTo>
                  <a:close/>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574"/>
            <p:cNvGrpSpPr/>
            <p:nvPr/>
          </p:nvGrpSpPr>
          <p:grpSpPr>
            <a:xfrm>
              <a:off x="1831240" y="3336901"/>
              <a:ext cx="219885" cy="208913"/>
              <a:chOff x="1802187" y="3722764"/>
              <a:chExt cx="219885" cy="208913"/>
            </a:xfrm>
          </p:grpSpPr>
          <p:sp>
            <p:nvSpPr>
              <p:cNvPr id="764" name="Isosceles Triangle 31"/>
              <p:cNvSpPr/>
              <p:nvPr/>
            </p:nvSpPr>
            <p:spPr>
              <a:xfrm rot="10800000">
                <a:off x="1824364" y="3743543"/>
                <a:ext cx="173608" cy="145685"/>
              </a:xfrm>
              <a:custGeom>
                <a:avLst/>
                <a:gdLst>
                  <a:gd name="connsiteX0" fmla="*/ 0 w 250491"/>
                  <a:gd name="connsiteY0" fmla="*/ 214739 h 214739"/>
                  <a:gd name="connsiteX1" fmla="*/ 125246 w 250491"/>
                  <a:gd name="connsiteY1" fmla="*/ 0 h 214739"/>
                  <a:gd name="connsiteX2" fmla="*/ 250491 w 250491"/>
                  <a:gd name="connsiteY2" fmla="*/ 214739 h 214739"/>
                  <a:gd name="connsiteX3" fmla="*/ 0 w 250491"/>
                  <a:gd name="connsiteY3" fmla="*/ 214739 h 214739"/>
                  <a:gd name="connsiteX0" fmla="*/ 0 w 250491"/>
                  <a:gd name="connsiteY0" fmla="*/ 214739 h 214739"/>
                  <a:gd name="connsiteX1" fmla="*/ 84027 w 250491"/>
                  <a:gd name="connsiteY1" fmla="*/ 63676 h 214739"/>
                  <a:gd name="connsiteX2" fmla="*/ 125246 w 250491"/>
                  <a:gd name="connsiteY2" fmla="*/ 0 h 214739"/>
                  <a:gd name="connsiteX3" fmla="*/ 250491 w 250491"/>
                  <a:gd name="connsiteY3" fmla="*/ 214739 h 214739"/>
                  <a:gd name="connsiteX4" fmla="*/ 0 w 250491"/>
                  <a:gd name="connsiteY4" fmla="*/ 214739 h 214739"/>
                  <a:gd name="connsiteX0" fmla="*/ 0 w 250491"/>
                  <a:gd name="connsiteY0" fmla="*/ 155208 h 155208"/>
                  <a:gd name="connsiteX1" fmla="*/ 84027 w 250491"/>
                  <a:gd name="connsiteY1" fmla="*/ 4145 h 155208"/>
                  <a:gd name="connsiteX2" fmla="*/ 163346 w 250491"/>
                  <a:gd name="connsiteY2" fmla="*/ 0 h 155208"/>
                  <a:gd name="connsiteX3" fmla="*/ 250491 w 250491"/>
                  <a:gd name="connsiteY3" fmla="*/ 155208 h 155208"/>
                  <a:gd name="connsiteX4" fmla="*/ 0 w 250491"/>
                  <a:gd name="connsiteY4" fmla="*/ 155208 h 155208"/>
                  <a:gd name="connsiteX0" fmla="*/ 0 w 250491"/>
                  <a:gd name="connsiteY0" fmla="*/ 155208 h 156545"/>
                  <a:gd name="connsiteX1" fmla="*/ 84027 w 250491"/>
                  <a:gd name="connsiteY1" fmla="*/ 4145 h 156545"/>
                  <a:gd name="connsiteX2" fmla="*/ 163346 w 250491"/>
                  <a:gd name="connsiteY2" fmla="*/ 0 h 156545"/>
                  <a:gd name="connsiteX3" fmla="*/ 250491 w 250491"/>
                  <a:gd name="connsiteY3" fmla="*/ 155208 h 156545"/>
                  <a:gd name="connsiteX4" fmla="*/ 169752 w 250491"/>
                  <a:gd name="connsiteY4" fmla="*/ 156545 h 156545"/>
                  <a:gd name="connsiteX5" fmla="*/ 0 w 250491"/>
                  <a:gd name="connsiteY5" fmla="*/ 155208 h 156545"/>
                  <a:gd name="connsiteX0" fmla="*/ 0 w 214773"/>
                  <a:gd name="connsiteY0" fmla="*/ 155208 h 156545"/>
                  <a:gd name="connsiteX1" fmla="*/ 84027 w 214773"/>
                  <a:gd name="connsiteY1" fmla="*/ 4145 h 156545"/>
                  <a:gd name="connsiteX2" fmla="*/ 163346 w 214773"/>
                  <a:gd name="connsiteY2" fmla="*/ 0 h 156545"/>
                  <a:gd name="connsiteX3" fmla="*/ 214773 w 214773"/>
                  <a:gd name="connsiteY3" fmla="*/ 81389 h 156545"/>
                  <a:gd name="connsiteX4" fmla="*/ 169752 w 214773"/>
                  <a:gd name="connsiteY4" fmla="*/ 156545 h 156545"/>
                  <a:gd name="connsiteX5" fmla="*/ 0 w 214773"/>
                  <a:gd name="connsiteY5" fmla="*/ 155208 h 156545"/>
                  <a:gd name="connsiteX0" fmla="*/ 0 w 214773"/>
                  <a:gd name="connsiteY0" fmla="*/ 155208 h 156545"/>
                  <a:gd name="connsiteX1" fmla="*/ 41165 w 214773"/>
                  <a:gd name="connsiteY1" fmla="*/ 77963 h 156545"/>
                  <a:gd name="connsiteX2" fmla="*/ 84027 w 214773"/>
                  <a:gd name="connsiteY2" fmla="*/ 4145 h 156545"/>
                  <a:gd name="connsiteX3" fmla="*/ 163346 w 214773"/>
                  <a:gd name="connsiteY3" fmla="*/ 0 h 156545"/>
                  <a:gd name="connsiteX4" fmla="*/ 214773 w 214773"/>
                  <a:gd name="connsiteY4" fmla="*/ 81389 h 156545"/>
                  <a:gd name="connsiteX5" fmla="*/ 169752 w 214773"/>
                  <a:gd name="connsiteY5" fmla="*/ 156545 h 156545"/>
                  <a:gd name="connsiteX6" fmla="*/ 0 w 214773"/>
                  <a:gd name="connsiteY6" fmla="*/ 155208 h 156545"/>
                  <a:gd name="connsiteX0" fmla="*/ 32653 w 173608"/>
                  <a:gd name="connsiteY0" fmla="*/ 150446 h 156545"/>
                  <a:gd name="connsiteX1" fmla="*/ 0 w 173608"/>
                  <a:gd name="connsiteY1" fmla="*/ 77963 h 156545"/>
                  <a:gd name="connsiteX2" fmla="*/ 42862 w 173608"/>
                  <a:gd name="connsiteY2" fmla="*/ 4145 h 156545"/>
                  <a:gd name="connsiteX3" fmla="*/ 122181 w 173608"/>
                  <a:gd name="connsiteY3" fmla="*/ 0 h 156545"/>
                  <a:gd name="connsiteX4" fmla="*/ 173608 w 173608"/>
                  <a:gd name="connsiteY4" fmla="*/ 81389 h 156545"/>
                  <a:gd name="connsiteX5" fmla="*/ 128587 w 173608"/>
                  <a:gd name="connsiteY5" fmla="*/ 156545 h 156545"/>
                  <a:gd name="connsiteX6" fmla="*/ 32653 w 173608"/>
                  <a:gd name="connsiteY6" fmla="*/ 150446 h 156545"/>
                  <a:gd name="connsiteX0" fmla="*/ 35035 w 173608"/>
                  <a:gd name="connsiteY0" fmla="*/ 152828 h 156545"/>
                  <a:gd name="connsiteX1" fmla="*/ 0 w 173608"/>
                  <a:gd name="connsiteY1" fmla="*/ 77963 h 156545"/>
                  <a:gd name="connsiteX2" fmla="*/ 42862 w 173608"/>
                  <a:gd name="connsiteY2" fmla="*/ 4145 h 156545"/>
                  <a:gd name="connsiteX3" fmla="*/ 122181 w 173608"/>
                  <a:gd name="connsiteY3" fmla="*/ 0 h 156545"/>
                  <a:gd name="connsiteX4" fmla="*/ 173608 w 173608"/>
                  <a:gd name="connsiteY4" fmla="*/ 81389 h 156545"/>
                  <a:gd name="connsiteX5" fmla="*/ 128587 w 173608"/>
                  <a:gd name="connsiteY5" fmla="*/ 156545 h 156545"/>
                  <a:gd name="connsiteX6" fmla="*/ 35035 w 173608"/>
                  <a:gd name="connsiteY6" fmla="*/ 152828 h 156545"/>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49401 h 152828"/>
                  <a:gd name="connsiteX6" fmla="*/ 35035 w 173608"/>
                  <a:gd name="connsiteY6" fmla="*/ 152828 h 152828"/>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3231"/>
                  <a:gd name="connsiteX1" fmla="*/ 0 w 173608"/>
                  <a:gd name="connsiteY1" fmla="*/ 77963 h 153231"/>
                  <a:gd name="connsiteX2" fmla="*/ 42862 w 173608"/>
                  <a:gd name="connsiteY2" fmla="*/ 4145 h 153231"/>
                  <a:gd name="connsiteX3" fmla="*/ 122181 w 173608"/>
                  <a:gd name="connsiteY3" fmla="*/ 0 h 153231"/>
                  <a:gd name="connsiteX4" fmla="*/ 173608 w 173608"/>
                  <a:gd name="connsiteY4" fmla="*/ 81389 h 153231"/>
                  <a:gd name="connsiteX5" fmla="*/ 130968 w 173608"/>
                  <a:gd name="connsiteY5" fmla="*/ 151782 h 153231"/>
                  <a:gd name="connsiteX6" fmla="*/ 35035 w 173608"/>
                  <a:gd name="connsiteY6" fmla="*/ 152828 h 153231"/>
                  <a:gd name="connsiteX0" fmla="*/ 35035 w 173608"/>
                  <a:gd name="connsiteY0" fmla="*/ 152828 h 153231"/>
                  <a:gd name="connsiteX1" fmla="*/ 0 w 173608"/>
                  <a:gd name="connsiteY1" fmla="*/ 77963 h 153231"/>
                  <a:gd name="connsiteX2" fmla="*/ 42862 w 173608"/>
                  <a:gd name="connsiteY2" fmla="*/ 4145 h 153231"/>
                  <a:gd name="connsiteX3" fmla="*/ 122181 w 173608"/>
                  <a:gd name="connsiteY3" fmla="*/ 0 h 153231"/>
                  <a:gd name="connsiteX4" fmla="*/ 173608 w 173608"/>
                  <a:gd name="connsiteY4" fmla="*/ 81389 h 153231"/>
                  <a:gd name="connsiteX5" fmla="*/ 130968 w 173608"/>
                  <a:gd name="connsiteY5" fmla="*/ 151782 h 153231"/>
                  <a:gd name="connsiteX6" fmla="*/ 35035 w 173608"/>
                  <a:gd name="connsiteY6" fmla="*/ 152828 h 153231"/>
                  <a:gd name="connsiteX0" fmla="*/ 35035 w 173608"/>
                  <a:gd name="connsiteY0" fmla="*/ 152828 h 152828"/>
                  <a:gd name="connsiteX1" fmla="*/ 0 w 173608"/>
                  <a:gd name="connsiteY1" fmla="*/ 77963 h 152828"/>
                  <a:gd name="connsiteX2" fmla="*/ 42862 w 173608"/>
                  <a:gd name="connsiteY2" fmla="*/ 4145 h 152828"/>
                  <a:gd name="connsiteX3" fmla="*/ 122181 w 173608"/>
                  <a:gd name="connsiteY3" fmla="*/ 0 h 152828"/>
                  <a:gd name="connsiteX4" fmla="*/ 173608 w 173608"/>
                  <a:gd name="connsiteY4" fmla="*/ 81389 h 152828"/>
                  <a:gd name="connsiteX5" fmla="*/ 130968 w 173608"/>
                  <a:gd name="connsiteY5" fmla="*/ 151782 h 152828"/>
                  <a:gd name="connsiteX6" fmla="*/ 35035 w 173608"/>
                  <a:gd name="connsiteY6" fmla="*/ 152828 h 152828"/>
                  <a:gd name="connsiteX0" fmla="*/ 35035 w 173608"/>
                  <a:gd name="connsiteY0" fmla="*/ 152828 h 153231"/>
                  <a:gd name="connsiteX1" fmla="*/ 0 w 173608"/>
                  <a:gd name="connsiteY1" fmla="*/ 77963 h 153231"/>
                  <a:gd name="connsiteX2" fmla="*/ 42862 w 173608"/>
                  <a:gd name="connsiteY2" fmla="*/ 4145 h 153231"/>
                  <a:gd name="connsiteX3" fmla="*/ 122181 w 173608"/>
                  <a:gd name="connsiteY3" fmla="*/ 0 h 153231"/>
                  <a:gd name="connsiteX4" fmla="*/ 173608 w 173608"/>
                  <a:gd name="connsiteY4" fmla="*/ 81389 h 153231"/>
                  <a:gd name="connsiteX5" fmla="*/ 130968 w 173608"/>
                  <a:gd name="connsiteY5" fmla="*/ 151782 h 153231"/>
                  <a:gd name="connsiteX6" fmla="*/ 35035 w 173608"/>
                  <a:gd name="connsiteY6" fmla="*/ 152828 h 153231"/>
                  <a:gd name="connsiteX0" fmla="*/ 35035 w 173608"/>
                  <a:gd name="connsiteY0" fmla="*/ 150447 h 152678"/>
                  <a:gd name="connsiteX1" fmla="*/ 0 w 173608"/>
                  <a:gd name="connsiteY1" fmla="*/ 77963 h 152678"/>
                  <a:gd name="connsiteX2" fmla="*/ 42862 w 173608"/>
                  <a:gd name="connsiteY2" fmla="*/ 4145 h 152678"/>
                  <a:gd name="connsiteX3" fmla="*/ 122181 w 173608"/>
                  <a:gd name="connsiteY3" fmla="*/ 0 h 152678"/>
                  <a:gd name="connsiteX4" fmla="*/ 173608 w 173608"/>
                  <a:gd name="connsiteY4" fmla="*/ 81389 h 152678"/>
                  <a:gd name="connsiteX5" fmla="*/ 130968 w 173608"/>
                  <a:gd name="connsiteY5" fmla="*/ 151782 h 152678"/>
                  <a:gd name="connsiteX6" fmla="*/ 35035 w 173608"/>
                  <a:gd name="connsiteY6" fmla="*/ 150447 h 152678"/>
                  <a:gd name="connsiteX0" fmla="*/ 35035 w 173608"/>
                  <a:gd name="connsiteY0" fmla="*/ 152828 h 153231"/>
                  <a:gd name="connsiteX1" fmla="*/ 0 w 173608"/>
                  <a:gd name="connsiteY1" fmla="*/ 77963 h 153231"/>
                  <a:gd name="connsiteX2" fmla="*/ 42862 w 173608"/>
                  <a:gd name="connsiteY2" fmla="*/ 4145 h 153231"/>
                  <a:gd name="connsiteX3" fmla="*/ 122181 w 173608"/>
                  <a:gd name="connsiteY3" fmla="*/ 0 h 153231"/>
                  <a:gd name="connsiteX4" fmla="*/ 173608 w 173608"/>
                  <a:gd name="connsiteY4" fmla="*/ 81389 h 153231"/>
                  <a:gd name="connsiteX5" fmla="*/ 130968 w 173608"/>
                  <a:gd name="connsiteY5" fmla="*/ 151782 h 153231"/>
                  <a:gd name="connsiteX6" fmla="*/ 35035 w 173608"/>
                  <a:gd name="connsiteY6" fmla="*/ 152828 h 153231"/>
                  <a:gd name="connsiteX0" fmla="*/ 35035 w 173608"/>
                  <a:gd name="connsiteY0" fmla="*/ 148683 h 149086"/>
                  <a:gd name="connsiteX1" fmla="*/ 0 w 173608"/>
                  <a:gd name="connsiteY1" fmla="*/ 73818 h 149086"/>
                  <a:gd name="connsiteX2" fmla="*/ 42862 w 173608"/>
                  <a:gd name="connsiteY2" fmla="*/ 0 h 149086"/>
                  <a:gd name="connsiteX3" fmla="*/ 124562 w 173608"/>
                  <a:gd name="connsiteY3" fmla="*/ 617 h 149086"/>
                  <a:gd name="connsiteX4" fmla="*/ 173608 w 173608"/>
                  <a:gd name="connsiteY4" fmla="*/ 77244 h 149086"/>
                  <a:gd name="connsiteX5" fmla="*/ 130968 w 173608"/>
                  <a:gd name="connsiteY5" fmla="*/ 147637 h 149086"/>
                  <a:gd name="connsiteX6" fmla="*/ 35035 w 173608"/>
                  <a:gd name="connsiteY6" fmla="*/ 148683 h 149086"/>
                  <a:gd name="connsiteX0" fmla="*/ 35035 w 173608"/>
                  <a:gd name="connsiteY0" fmla="*/ 148066 h 148469"/>
                  <a:gd name="connsiteX1" fmla="*/ 0 w 173608"/>
                  <a:gd name="connsiteY1" fmla="*/ 73201 h 148469"/>
                  <a:gd name="connsiteX2" fmla="*/ 42862 w 173608"/>
                  <a:gd name="connsiteY2" fmla="*/ 1764 h 148469"/>
                  <a:gd name="connsiteX3" fmla="*/ 124562 w 173608"/>
                  <a:gd name="connsiteY3" fmla="*/ 0 h 148469"/>
                  <a:gd name="connsiteX4" fmla="*/ 173608 w 173608"/>
                  <a:gd name="connsiteY4" fmla="*/ 76627 h 148469"/>
                  <a:gd name="connsiteX5" fmla="*/ 130968 w 173608"/>
                  <a:gd name="connsiteY5" fmla="*/ 147020 h 148469"/>
                  <a:gd name="connsiteX6" fmla="*/ 35035 w 173608"/>
                  <a:gd name="connsiteY6" fmla="*/ 148066 h 148469"/>
                  <a:gd name="connsiteX0" fmla="*/ 37416 w 175989"/>
                  <a:gd name="connsiteY0" fmla="*/ 148066 h 148469"/>
                  <a:gd name="connsiteX1" fmla="*/ 0 w 175989"/>
                  <a:gd name="connsiteY1" fmla="*/ 73201 h 148469"/>
                  <a:gd name="connsiteX2" fmla="*/ 45243 w 175989"/>
                  <a:gd name="connsiteY2" fmla="*/ 1764 h 148469"/>
                  <a:gd name="connsiteX3" fmla="*/ 126943 w 175989"/>
                  <a:gd name="connsiteY3" fmla="*/ 0 h 148469"/>
                  <a:gd name="connsiteX4" fmla="*/ 175989 w 175989"/>
                  <a:gd name="connsiteY4" fmla="*/ 76627 h 148469"/>
                  <a:gd name="connsiteX5" fmla="*/ 133349 w 175989"/>
                  <a:gd name="connsiteY5" fmla="*/ 147020 h 148469"/>
                  <a:gd name="connsiteX6" fmla="*/ 37416 w 175989"/>
                  <a:gd name="connsiteY6" fmla="*/ 148066 h 148469"/>
                  <a:gd name="connsiteX0" fmla="*/ 37416 w 175989"/>
                  <a:gd name="connsiteY0" fmla="*/ 148066 h 148469"/>
                  <a:gd name="connsiteX1" fmla="*/ 0 w 175989"/>
                  <a:gd name="connsiteY1" fmla="*/ 73201 h 148469"/>
                  <a:gd name="connsiteX2" fmla="*/ 45243 w 175989"/>
                  <a:gd name="connsiteY2" fmla="*/ 1764 h 148469"/>
                  <a:gd name="connsiteX3" fmla="*/ 126943 w 175989"/>
                  <a:gd name="connsiteY3" fmla="*/ 0 h 148469"/>
                  <a:gd name="connsiteX4" fmla="*/ 175989 w 175989"/>
                  <a:gd name="connsiteY4" fmla="*/ 76627 h 148469"/>
                  <a:gd name="connsiteX5" fmla="*/ 133349 w 175989"/>
                  <a:gd name="connsiteY5" fmla="*/ 147020 h 148469"/>
                  <a:gd name="connsiteX6" fmla="*/ 37416 w 175989"/>
                  <a:gd name="connsiteY6" fmla="*/ 148066 h 148469"/>
                  <a:gd name="connsiteX0" fmla="*/ 46941 w 175989"/>
                  <a:gd name="connsiteY0" fmla="*/ 148066 h 148469"/>
                  <a:gd name="connsiteX1" fmla="*/ 0 w 175989"/>
                  <a:gd name="connsiteY1" fmla="*/ 73201 h 148469"/>
                  <a:gd name="connsiteX2" fmla="*/ 45243 w 175989"/>
                  <a:gd name="connsiteY2" fmla="*/ 1764 h 148469"/>
                  <a:gd name="connsiteX3" fmla="*/ 126943 w 175989"/>
                  <a:gd name="connsiteY3" fmla="*/ 0 h 148469"/>
                  <a:gd name="connsiteX4" fmla="*/ 175989 w 175989"/>
                  <a:gd name="connsiteY4" fmla="*/ 76627 h 148469"/>
                  <a:gd name="connsiteX5" fmla="*/ 133349 w 175989"/>
                  <a:gd name="connsiteY5" fmla="*/ 147020 h 148469"/>
                  <a:gd name="connsiteX6" fmla="*/ 46941 w 175989"/>
                  <a:gd name="connsiteY6" fmla="*/ 148066 h 148469"/>
                  <a:gd name="connsiteX0" fmla="*/ 46941 w 175989"/>
                  <a:gd name="connsiteY0" fmla="*/ 148066 h 148469"/>
                  <a:gd name="connsiteX1" fmla="*/ 0 w 175989"/>
                  <a:gd name="connsiteY1" fmla="*/ 73201 h 148469"/>
                  <a:gd name="connsiteX2" fmla="*/ 45243 w 175989"/>
                  <a:gd name="connsiteY2" fmla="*/ 1764 h 148469"/>
                  <a:gd name="connsiteX3" fmla="*/ 126943 w 175989"/>
                  <a:gd name="connsiteY3" fmla="*/ 0 h 148469"/>
                  <a:gd name="connsiteX4" fmla="*/ 175989 w 175989"/>
                  <a:gd name="connsiteY4" fmla="*/ 76627 h 148469"/>
                  <a:gd name="connsiteX5" fmla="*/ 133349 w 175989"/>
                  <a:gd name="connsiteY5" fmla="*/ 147020 h 148469"/>
                  <a:gd name="connsiteX6" fmla="*/ 46941 w 175989"/>
                  <a:gd name="connsiteY6" fmla="*/ 148066 h 148469"/>
                  <a:gd name="connsiteX0" fmla="*/ 46941 w 175989"/>
                  <a:gd name="connsiteY0" fmla="*/ 148066 h 148469"/>
                  <a:gd name="connsiteX1" fmla="*/ 0 w 175989"/>
                  <a:gd name="connsiteY1" fmla="*/ 73201 h 148469"/>
                  <a:gd name="connsiteX2" fmla="*/ 50005 w 175989"/>
                  <a:gd name="connsiteY2" fmla="*/ 1764 h 148469"/>
                  <a:gd name="connsiteX3" fmla="*/ 126943 w 175989"/>
                  <a:gd name="connsiteY3" fmla="*/ 0 h 148469"/>
                  <a:gd name="connsiteX4" fmla="*/ 175989 w 175989"/>
                  <a:gd name="connsiteY4" fmla="*/ 76627 h 148469"/>
                  <a:gd name="connsiteX5" fmla="*/ 133349 w 175989"/>
                  <a:gd name="connsiteY5" fmla="*/ 147020 h 148469"/>
                  <a:gd name="connsiteX6" fmla="*/ 46941 w 175989"/>
                  <a:gd name="connsiteY6" fmla="*/ 148066 h 148469"/>
                  <a:gd name="connsiteX0" fmla="*/ 44560 w 173608"/>
                  <a:gd name="connsiteY0" fmla="*/ 148066 h 148469"/>
                  <a:gd name="connsiteX1" fmla="*/ 0 w 173608"/>
                  <a:gd name="connsiteY1" fmla="*/ 80345 h 148469"/>
                  <a:gd name="connsiteX2" fmla="*/ 47624 w 173608"/>
                  <a:gd name="connsiteY2" fmla="*/ 1764 h 148469"/>
                  <a:gd name="connsiteX3" fmla="*/ 124562 w 173608"/>
                  <a:gd name="connsiteY3" fmla="*/ 0 h 148469"/>
                  <a:gd name="connsiteX4" fmla="*/ 173608 w 173608"/>
                  <a:gd name="connsiteY4" fmla="*/ 76627 h 148469"/>
                  <a:gd name="connsiteX5" fmla="*/ 130968 w 173608"/>
                  <a:gd name="connsiteY5" fmla="*/ 147020 h 148469"/>
                  <a:gd name="connsiteX6" fmla="*/ 44560 w 173608"/>
                  <a:gd name="connsiteY6" fmla="*/ 148066 h 148469"/>
                  <a:gd name="connsiteX0" fmla="*/ 44560 w 173608"/>
                  <a:gd name="connsiteY0" fmla="*/ 148066 h 148469"/>
                  <a:gd name="connsiteX1" fmla="*/ 0 w 173608"/>
                  <a:gd name="connsiteY1" fmla="*/ 80345 h 148469"/>
                  <a:gd name="connsiteX2" fmla="*/ 47624 w 173608"/>
                  <a:gd name="connsiteY2" fmla="*/ 1764 h 148469"/>
                  <a:gd name="connsiteX3" fmla="*/ 124562 w 173608"/>
                  <a:gd name="connsiteY3" fmla="*/ 0 h 148469"/>
                  <a:gd name="connsiteX4" fmla="*/ 173608 w 173608"/>
                  <a:gd name="connsiteY4" fmla="*/ 76627 h 148469"/>
                  <a:gd name="connsiteX5" fmla="*/ 135730 w 173608"/>
                  <a:gd name="connsiteY5" fmla="*/ 147020 h 148469"/>
                  <a:gd name="connsiteX6" fmla="*/ 44560 w 173608"/>
                  <a:gd name="connsiteY6" fmla="*/ 148066 h 148469"/>
                  <a:gd name="connsiteX0" fmla="*/ 32654 w 173608"/>
                  <a:gd name="connsiteY0" fmla="*/ 148066 h 148469"/>
                  <a:gd name="connsiteX1" fmla="*/ 0 w 173608"/>
                  <a:gd name="connsiteY1" fmla="*/ 80345 h 148469"/>
                  <a:gd name="connsiteX2" fmla="*/ 47624 w 173608"/>
                  <a:gd name="connsiteY2" fmla="*/ 1764 h 148469"/>
                  <a:gd name="connsiteX3" fmla="*/ 124562 w 173608"/>
                  <a:gd name="connsiteY3" fmla="*/ 0 h 148469"/>
                  <a:gd name="connsiteX4" fmla="*/ 173608 w 173608"/>
                  <a:gd name="connsiteY4" fmla="*/ 76627 h 148469"/>
                  <a:gd name="connsiteX5" fmla="*/ 135730 w 173608"/>
                  <a:gd name="connsiteY5" fmla="*/ 147020 h 148469"/>
                  <a:gd name="connsiteX6" fmla="*/ 32654 w 173608"/>
                  <a:gd name="connsiteY6" fmla="*/ 148066 h 148469"/>
                  <a:gd name="connsiteX0" fmla="*/ 32654 w 173608"/>
                  <a:gd name="connsiteY0" fmla="*/ 148066 h 148066"/>
                  <a:gd name="connsiteX1" fmla="*/ 0 w 173608"/>
                  <a:gd name="connsiteY1" fmla="*/ 80345 h 148066"/>
                  <a:gd name="connsiteX2" fmla="*/ 47624 w 173608"/>
                  <a:gd name="connsiteY2" fmla="*/ 1764 h 148066"/>
                  <a:gd name="connsiteX3" fmla="*/ 124562 w 173608"/>
                  <a:gd name="connsiteY3" fmla="*/ 0 h 148066"/>
                  <a:gd name="connsiteX4" fmla="*/ 173608 w 173608"/>
                  <a:gd name="connsiteY4" fmla="*/ 76627 h 148066"/>
                  <a:gd name="connsiteX5" fmla="*/ 135730 w 173608"/>
                  <a:gd name="connsiteY5" fmla="*/ 147020 h 148066"/>
                  <a:gd name="connsiteX6" fmla="*/ 32654 w 173608"/>
                  <a:gd name="connsiteY6" fmla="*/ 148066 h 148066"/>
                  <a:gd name="connsiteX0" fmla="*/ 32654 w 173608"/>
                  <a:gd name="connsiteY0" fmla="*/ 148066 h 149368"/>
                  <a:gd name="connsiteX1" fmla="*/ 0 w 173608"/>
                  <a:gd name="connsiteY1" fmla="*/ 80345 h 149368"/>
                  <a:gd name="connsiteX2" fmla="*/ 47624 w 173608"/>
                  <a:gd name="connsiteY2" fmla="*/ 1764 h 149368"/>
                  <a:gd name="connsiteX3" fmla="*/ 124562 w 173608"/>
                  <a:gd name="connsiteY3" fmla="*/ 0 h 149368"/>
                  <a:gd name="connsiteX4" fmla="*/ 173608 w 173608"/>
                  <a:gd name="connsiteY4" fmla="*/ 76627 h 149368"/>
                  <a:gd name="connsiteX5" fmla="*/ 135730 w 173608"/>
                  <a:gd name="connsiteY5" fmla="*/ 147020 h 149368"/>
                  <a:gd name="connsiteX6" fmla="*/ 32654 w 173608"/>
                  <a:gd name="connsiteY6" fmla="*/ 148066 h 149368"/>
                  <a:gd name="connsiteX0" fmla="*/ 32654 w 173608"/>
                  <a:gd name="connsiteY0" fmla="*/ 148066 h 148423"/>
                  <a:gd name="connsiteX1" fmla="*/ 0 w 173608"/>
                  <a:gd name="connsiteY1" fmla="*/ 80345 h 148423"/>
                  <a:gd name="connsiteX2" fmla="*/ 47624 w 173608"/>
                  <a:gd name="connsiteY2" fmla="*/ 1764 h 148423"/>
                  <a:gd name="connsiteX3" fmla="*/ 124562 w 173608"/>
                  <a:gd name="connsiteY3" fmla="*/ 0 h 148423"/>
                  <a:gd name="connsiteX4" fmla="*/ 173608 w 173608"/>
                  <a:gd name="connsiteY4" fmla="*/ 76627 h 148423"/>
                  <a:gd name="connsiteX5" fmla="*/ 135730 w 173608"/>
                  <a:gd name="connsiteY5" fmla="*/ 147020 h 148423"/>
                  <a:gd name="connsiteX6" fmla="*/ 32654 w 173608"/>
                  <a:gd name="connsiteY6" fmla="*/ 148066 h 148423"/>
                  <a:gd name="connsiteX0" fmla="*/ 32654 w 173608"/>
                  <a:gd name="connsiteY0" fmla="*/ 148066 h 148812"/>
                  <a:gd name="connsiteX1" fmla="*/ 0 w 173608"/>
                  <a:gd name="connsiteY1" fmla="*/ 80345 h 148812"/>
                  <a:gd name="connsiteX2" fmla="*/ 47624 w 173608"/>
                  <a:gd name="connsiteY2" fmla="*/ 1764 h 148812"/>
                  <a:gd name="connsiteX3" fmla="*/ 124562 w 173608"/>
                  <a:gd name="connsiteY3" fmla="*/ 0 h 148812"/>
                  <a:gd name="connsiteX4" fmla="*/ 173608 w 173608"/>
                  <a:gd name="connsiteY4" fmla="*/ 76627 h 148812"/>
                  <a:gd name="connsiteX5" fmla="*/ 135730 w 173608"/>
                  <a:gd name="connsiteY5" fmla="*/ 147020 h 148812"/>
                  <a:gd name="connsiteX6" fmla="*/ 32654 w 173608"/>
                  <a:gd name="connsiteY6" fmla="*/ 148066 h 148812"/>
                  <a:gd name="connsiteX0" fmla="*/ 39798 w 173608"/>
                  <a:gd name="connsiteY0" fmla="*/ 145685 h 147288"/>
                  <a:gd name="connsiteX1" fmla="*/ 0 w 173608"/>
                  <a:gd name="connsiteY1" fmla="*/ 80345 h 147288"/>
                  <a:gd name="connsiteX2" fmla="*/ 47624 w 173608"/>
                  <a:gd name="connsiteY2" fmla="*/ 1764 h 147288"/>
                  <a:gd name="connsiteX3" fmla="*/ 124562 w 173608"/>
                  <a:gd name="connsiteY3" fmla="*/ 0 h 147288"/>
                  <a:gd name="connsiteX4" fmla="*/ 173608 w 173608"/>
                  <a:gd name="connsiteY4" fmla="*/ 76627 h 147288"/>
                  <a:gd name="connsiteX5" fmla="*/ 135730 w 173608"/>
                  <a:gd name="connsiteY5" fmla="*/ 147020 h 147288"/>
                  <a:gd name="connsiteX6" fmla="*/ 39798 w 173608"/>
                  <a:gd name="connsiteY6" fmla="*/ 145685 h 147288"/>
                  <a:gd name="connsiteX0" fmla="*/ 39798 w 173608"/>
                  <a:gd name="connsiteY0" fmla="*/ 145685 h 147060"/>
                  <a:gd name="connsiteX1" fmla="*/ 0 w 173608"/>
                  <a:gd name="connsiteY1" fmla="*/ 80345 h 147060"/>
                  <a:gd name="connsiteX2" fmla="*/ 47624 w 173608"/>
                  <a:gd name="connsiteY2" fmla="*/ 1764 h 147060"/>
                  <a:gd name="connsiteX3" fmla="*/ 124562 w 173608"/>
                  <a:gd name="connsiteY3" fmla="*/ 0 h 147060"/>
                  <a:gd name="connsiteX4" fmla="*/ 173608 w 173608"/>
                  <a:gd name="connsiteY4" fmla="*/ 76627 h 147060"/>
                  <a:gd name="connsiteX5" fmla="*/ 135730 w 173608"/>
                  <a:gd name="connsiteY5" fmla="*/ 147020 h 147060"/>
                  <a:gd name="connsiteX6" fmla="*/ 39798 w 173608"/>
                  <a:gd name="connsiteY6" fmla="*/ 145685 h 147060"/>
                  <a:gd name="connsiteX0" fmla="*/ 39798 w 173608"/>
                  <a:gd name="connsiteY0" fmla="*/ 145685 h 147060"/>
                  <a:gd name="connsiteX1" fmla="*/ 0 w 173608"/>
                  <a:gd name="connsiteY1" fmla="*/ 80345 h 147060"/>
                  <a:gd name="connsiteX2" fmla="*/ 47624 w 173608"/>
                  <a:gd name="connsiteY2" fmla="*/ 1764 h 147060"/>
                  <a:gd name="connsiteX3" fmla="*/ 124562 w 173608"/>
                  <a:gd name="connsiteY3" fmla="*/ 0 h 147060"/>
                  <a:gd name="connsiteX4" fmla="*/ 173608 w 173608"/>
                  <a:gd name="connsiteY4" fmla="*/ 76627 h 147060"/>
                  <a:gd name="connsiteX5" fmla="*/ 135730 w 173608"/>
                  <a:gd name="connsiteY5" fmla="*/ 147020 h 147060"/>
                  <a:gd name="connsiteX6" fmla="*/ 39798 w 173608"/>
                  <a:gd name="connsiteY6" fmla="*/ 145685 h 147060"/>
                  <a:gd name="connsiteX0" fmla="*/ 39798 w 173608"/>
                  <a:gd name="connsiteY0" fmla="*/ 145685 h 145685"/>
                  <a:gd name="connsiteX1" fmla="*/ 0 w 173608"/>
                  <a:gd name="connsiteY1" fmla="*/ 80345 h 145685"/>
                  <a:gd name="connsiteX2" fmla="*/ 47624 w 173608"/>
                  <a:gd name="connsiteY2" fmla="*/ 1764 h 145685"/>
                  <a:gd name="connsiteX3" fmla="*/ 124562 w 173608"/>
                  <a:gd name="connsiteY3" fmla="*/ 0 h 145685"/>
                  <a:gd name="connsiteX4" fmla="*/ 173608 w 173608"/>
                  <a:gd name="connsiteY4" fmla="*/ 76627 h 145685"/>
                  <a:gd name="connsiteX5" fmla="*/ 138112 w 173608"/>
                  <a:gd name="connsiteY5" fmla="*/ 142258 h 145685"/>
                  <a:gd name="connsiteX6" fmla="*/ 39798 w 173608"/>
                  <a:gd name="connsiteY6" fmla="*/ 145685 h 145685"/>
                  <a:gd name="connsiteX0" fmla="*/ 39798 w 173608"/>
                  <a:gd name="connsiteY0" fmla="*/ 145685 h 145685"/>
                  <a:gd name="connsiteX1" fmla="*/ 0 w 173608"/>
                  <a:gd name="connsiteY1" fmla="*/ 80345 h 145685"/>
                  <a:gd name="connsiteX2" fmla="*/ 47624 w 173608"/>
                  <a:gd name="connsiteY2" fmla="*/ 1764 h 145685"/>
                  <a:gd name="connsiteX3" fmla="*/ 124562 w 173608"/>
                  <a:gd name="connsiteY3" fmla="*/ 0 h 145685"/>
                  <a:gd name="connsiteX4" fmla="*/ 173608 w 173608"/>
                  <a:gd name="connsiteY4" fmla="*/ 76627 h 145685"/>
                  <a:gd name="connsiteX5" fmla="*/ 135731 w 173608"/>
                  <a:gd name="connsiteY5" fmla="*/ 144640 h 145685"/>
                  <a:gd name="connsiteX6" fmla="*/ 39798 w 173608"/>
                  <a:gd name="connsiteY6" fmla="*/ 145685 h 145685"/>
                  <a:gd name="connsiteX0" fmla="*/ 39798 w 173608"/>
                  <a:gd name="connsiteY0" fmla="*/ 145685 h 145685"/>
                  <a:gd name="connsiteX1" fmla="*/ 0 w 173608"/>
                  <a:gd name="connsiteY1" fmla="*/ 80345 h 145685"/>
                  <a:gd name="connsiteX2" fmla="*/ 47624 w 173608"/>
                  <a:gd name="connsiteY2" fmla="*/ 1764 h 145685"/>
                  <a:gd name="connsiteX3" fmla="*/ 124562 w 173608"/>
                  <a:gd name="connsiteY3" fmla="*/ 0 h 145685"/>
                  <a:gd name="connsiteX4" fmla="*/ 173608 w 173608"/>
                  <a:gd name="connsiteY4" fmla="*/ 76627 h 145685"/>
                  <a:gd name="connsiteX5" fmla="*/ 135731 w 173608"/>
                  <a:gd name="connsiteY5" fmla="*/ 144640 h 145685"/>
                  <a:gd name="connsiteX6" fmla="*/ 39798 w 173608"/>
                  <a:gd name="connsiteY6" fmla="*/ 145685 h 145685"/>
                  <a:gd name="connsiteX0" fmla="*/ 39798 w 173608"/>
                  <a:gd name="connsiteY0" fmla="*/ 145685 h 145685"/>
                  <a:gd name="connsiteX1" fmla="*/ 0 w 173608"/>
                  <a:gd name="connsiteY1" fmla="*/ 80345 h 145685"/>
                  <a:gd name="connsiteX2" fmla="*/ 47624 w 173608"/>
                  <a:gd name="connsiteY2" fmla="*/ 1764 h 145685"/>
                  <a:gd name="connsiteX3" fmla="*/ 124562 w 173608"/>
                  <a:gd name="connsiteY3" fmla="*/ 0 h 145685"/>
                  <a:gd name="connsiteX4" fmla="*/ 173608 w 173608"/>
                  <a:gd name="connsiteY4" fmla="*/ 76627 h 145685"/>
                  <a:gd name="connsiteX5" fmla="*/ 135731 w 173608"/>
                  <a:gd name="connsiteY5" fmla="*/ 144640 h 145685"/>
                  <a:gd name="connsiteX6" fmla="*/ 39798 w 173608"/>
                  <a:gd name="connsiteY6" fmla="*/ 145685 h 14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08" h="145685">
                    <a:moveTo>
                      <a:pt x="39798" y="145685"/>
                    </a:moveTo>
                    <a:lnTo>
                      <a:pt x="0" y="80345"/>
                    </a:lnTo>
                    <a:lnTo>
                      <a:pt x="47624" y="1764"/>
                    </a:lnTo>
                    <a:lnTo>
                      <a:pt x="124562" y="0"/>
                    </a:lnTo>
                    <a:lnTo>
                      <a:pt x="173608" y="76627"/>
                    </a:lnTo>
                    <a:lnTo>
                      <a:pt x="135731" y="144640"/>
                    </a:lnTo>
                    <a:lnTo>
                      <a:pt x="39798" y="145685"/>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5" name="Rectangle 764"/>
              <p:cNvSpPr/>
              <p:nvPr/>
            </p:nvSpPr>
            <p:spPr>
              <a:xfrm rot="3512040">
                <a:off x="1957293" y="3741824"/>
                <a:ext cx="83840" cy="4571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ectangle 765"/>
              <p:cNvSpPr/>
              <p:nvPr/>
            </p:nvSpPr>
            <p:spPr>
              <a:xfrm rot="18126795">
                <a:off x="1783127" y="3743537"/>
                <a:ext cx="83840" cy="4571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766"/>
              <p:cNvSpPr/>
              <p:nvPr/>
            </p:nvSpPr>
            <p:spPr>
              <a:xfrm rot="10800000">
                <a:off x="1870990" y="3885958"/>
                <a:ext cx="83840" cy="4571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ctagon 767"/>
              <p:cNvSpPr/>
              <p:nvPr/>
            </p:nvSpPr>
            <p:spPr>
              <a:xfrm>
                <a:off x="1903156" y="3807571"/>
                <a:ext cx="16024" cy="16024"/>
              </a:xfrm>
              <a:prstGeom prst="oc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6" name="Straight Arrow Connector 575"/>
            <p:cNvCxnSpPr>
              <a:stCxn id="578" idx="0"/>
            </p:cNvCxnSpPr>
            <p:nvPr/>
          </p:nvCxnSpPr>
          <p:spPr>
            <a:xfrm>
              <a:off x="1822055" y="2146579"/>
              <a:ext cx="114804" cy="1174387"/>
            </a:xfrm>
            <a:prstGeom prst="straightConnector1">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7" name="Isosceles Triangle 576"/>
            <p:cNvSpPr/>
            <p:nvPr/>
          </p:nvSpPr>
          <p:spPr>
            <a:xfrm>
              <a:off x="1826197" y="2569965"/>
              <a:ext cx="90920" cy="9822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Isosceles Triangle 577"/>
            <p:cNvSpPr/>
            <p:nvPr/>
          </p:nvSpPr>
          <p:spPr>
            <a:xfrm>
              <a:off x="1780727" y="2146579"/>
              <a:ext cx="82655" cy="811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extBox 578"/>
            <p:cNvSpPr txBox="1"/>
            <p:nvPr/>
          </p:nvSpPr>
          <p:spPr>
            <a:xfrm>
              <a:off x="193876" y="3404174"/>
              <a:ext cx="226922" cy="147733"/>
            </a:xfrm>
            <a:prstGeom prst="rect">
              <a:avLst/>
            </a:prstGeom>
            <a:noFill/>
            <a:ln w="12700">
              <a:solidFill>
                <a:srgbClr val="C00000"/>
              </a:solidFill>
            </a:ln>
          </p:spPr>
          <p:txBody>
            <a:bodyPr wrap="none" lIns="27432" tIns="27432" rIns="27432" bIns="27432" rtlCol="0">
              <a:spAutoFit/>
            </a:bodyPr>
            <a:lstStyle/>
            <a:p>
              <a:r>
                <a:rPr lang="en-US" sz="600" b="1" dirty="0">
                  <a:solidFill>
                    <a:srgbClr val="AA3F3C"/>
                  </a:solidFill>
                </a:rPr>
                <a:t>HS 1</a:t>
              </a:r>
            </a:p>
          </p:txBody>
        </p:sp>
        <p:cxnSp>
          <p:nvCxnSpPr>
            <p:cNvPr id="580" name="Straight Connector 579"/>
            <p:cNvCxnSpPr>
              <a:stCxn id="559" idx="4"/>
              <a:endCxn id="579" idx="0"/>
            </p:cNvCxnSpPr>
            <p:nvPr/>
          </p:nvCxnSpPr>
          <p:spPr>
            <a:xfrm>
              <a:off x="306489" y="3284521"/>
              <a:ext cx="848" cy="11965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81" name="Oval 580"/>
            <p:cNvSpPr/>
            <p:nvPr/>
          </p:nvSpPr>
          <p:spPr>
            <a:xfrm>
              <a:off x="2812289" y="2691792"/>
              <a:ext cx="206178" cy="21643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82" name="TextBox 581"/>
            <p:cNvSpPr txBox="1"/>
            <p:nvPr/>
          </p:nvSpPr>
          <p:spPr>
            <a:xfrm>
              <a:off x="3235637" y="2731043"/>
              <a:ext cx="226922" cy="147733"/>
            </a:xfrm>
            <a:prstGeom prst="rect">
              <a:avLst/>
            </a:prstGeom>
            <a:noFill/>
            <a:ln w="12700">
              <a:solidFill>
                <a:srgbClr val="C00000"/>
              </a:solidFill>
            </a:ln>
          </p:spPr>
          <p:txBody>
            <a:bodyPr wrap="none" lIns="27432" tIns="27432" rIns="27432" bIns="27432" rtlCol="0">
              <a:spAutoFit/>
            </a:bodyPr>
            <a:lstStyle/>
            <a:p>
              <a:r>
                <a:rPr lang="en-US" sz="600" b="1" dirty="0">
                  <a:solidFill>
                    <a:schemeClr val="accent2">
                      <a:lumMod val="75000"/>
                    </a:schemeClr>
                  </a:solidFill>
                </a:rPr>
                <a:t>HS 4</a:t>
              </a:r>
            </a:p>
          </p:txBody>
        </p:sp>
        <p:cxnSp>
          <p:nvCxnSpPr>
            <p:cNvPr id="583" name="Straight Connector 582"/>
            <p:cNvCxnSpPr>
              <a:stCxn id="581" idx="6"/>
              <a:endCxn id="582" idx="1"/>
            </p:cNvCxnSpPr>
            <p:nvPr/>
          </p:nvCxnSpPr>
          <p:spPr>
            <a:xfrm>
              <a:off x="3018467" y="2800010"/>
              <a:ext cx="217170" cy="49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84" name="Oval 583"/>
            <p:cNvSpPr/>
            <p:nvPr/>
          </p:nvSpPr>
          <p:spPr>
            <a:xfrm>
              <a:off x="754333" y="4393060"/>
              <a:ext cx="206178" cy="21643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5" name="TextBox 584"/>
            <p:cNvSpPr txBox="1"/>
            <p:nvPr/>
          </p:nvSpPr>
          <p:spPr>
            <a:xfrm>
              <a:off x="906044" y="4697731"/>
              <a:ext cx="226922" cy="147733"/>
            </a:xfrm>
            <a:prstGeom prst="rect">
              <a:avLst/>
            </a:prstGeom>
            <a:noFill/>
            <a:ln w="12700">
              <a:solidFill>
                <a:srgbClr val="C00000"/>
              </a:solidFill>
            </a:ln>
          </p:spPr>
          <p:txBody>
            <a:bodyPr wrap="none" lIns="27432" tIns="27432" rIns="27432" bIns="27432" rtlCol="0">
              <a:spAutoFit/>
            </a:bodyPr>
            <a:lstStyle/>
            <a:p>
              <a:r>
                <a:rPr lang="en-US" sz="600" b="1" dirty="0">
                  <a:solidFill>
                    <a:srgbClr val="AA3F3C"/>
                  </a:solidFill>
                </a:rPr>
                <a:t>HS 2</a:t>
              </a:r>
            </a:p>
          </p:txBody>
        </p:sp>
        <p:cxnSp>
          <p:nvCxnSpPr>
            <p:cNvPr id="586" name="Straight Connector 585"/>
            <p:cNvCxnSpPr>
              <a:stCxn id="584" idx="4"/>
              <a:endCxn id="585" idx="0"/>
            </p:cNvCxnSpPr>
            <p:nvPr/>
          </p:nvCxnSpPr>
          <p:spPr>
            <a:xfrm>
              <a:off x="857422" y="4609495"/>
              <a:ext cx="162083" cy="8823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87" name="Freeform 586"/>
            <p:cNvSpPr/>
            <p:nvPr/>
          </p:nvSpPr>
          <p:spPr>
            <a:xfrm rot="6308689">
              <a:off x="-8789" y="4788237"/>
              <a:ext cx="751380" cy="135404"/>
            </a:xfrm>
            <a:custGeom>
              <a:avLst/>
              <a:gdLst>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85813 w 1359694"/>
                <a:gd name="connsiteY1" fmla="*/ 183356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694 w 1359694"/>
                <a:gd name="connsiteY0" fmla="*/ 616743 h 616743"/>
                <a:gd name="connsiteX1" fmla="*/ 790576 w 1359694"/>
                <a:gd name="connsiteY1" fmla="*/ 185738 h 616743"/>
                <a:gd name="connsiteX2" fmla="*/ 0 w 1359694"/>
                <a:gd name="connsiteY2" fmla="*/ 0 h 616743"/>
                <a:gd name="connsiteX0" fmla="*/ 1359978 w 1359978"/>
                <a:gd name="connsiteY0" fmla="*/ 449316 h 449316"/>
                <a:gd name="connsiteX1" fmla="*/ 790860 w 1359978"/>
                <a:gd name="connsiteY1" fmla="*/ 18311 h 449316"/>
                <a:gd name="connsiteX2" fmla="*/ -1 w 1359978"/>
                <a:gd name="connsiteY2" fmla="*/ 117235 h 449316"/>
                <a:gd name="connsiteX0" fmla="*/ 1359980 w 1359980"/>
                <a:gd name="connsiteY0" fmla="*/ 468465 h 468465"/>
                <a:gd name="connsiteX1" fmla="*/ 790862 w 1359980"/>
                <a:gd name="connsiteY1" fmla="*/ 37460 h 468465"/>
                <a:gd name="connsiteX2" fmla="*/ 1 w 1359980"/>
                <a:gd name="connsiteY2" fmla="*/ 136384 h 468465"/>
                <a:gd name="connsiteX0" fmla="*/ 1359978 w 1359978"/>
                <a:gd name="connsiteY0" fmla="*/ 468905 h 468905"/>
                <a:gd name="connsiteX1" fmla="*/ 790860 w 1359978"/>
                <a:gd name="connsiteY1" fmla="*/ 37900 h 468905"/>
                <a:gd name="connsiteX2" fmla="*/ -1 w 1359978"/>
                <a:gd name="connsiteY2" fmla="*/ 136824 h 468905"/>
                <a:gd name="connsiteX0" fmla="*/ 1359980 w 1359980"/>
                <a:gd name="connsiteY0" fmla="*/ 450522 h 450522"/>
                <a:gd name="connsiteX1" fmla="*/ 790862 w 1359980"/>
                <a:gd name="connsiteY1" fmla="*/ 19517 h 450522"/>
                <a:gd name="connsiteX2" fmla="*/ 1 w 1359980"/>
                <a:gd name="connsiteY2" fmla="*/ 118441 h 450522"/>
                <a:gd name="connsiteX0" fmla="*/ 1359978 w 1359978"/>
                <a:gd name="connsiteY0" fmla="*/ 450522 h 450522"/>
                <a:gd name="connsiteX1" fmla="*/ 790860 w 1359978"/>
                <a:gd name="connsiteY1" fmla="*/ 19517 h 450522"/>
                <a:gd name="connsiteX2" fmla="*/ -1 w 1359978"/>
                <a:gd name="connsiteY2" fmla="*/ 118441 h 450522"/>
                <a:gd name="connsiteX0" fmla="*/ 1359980 w 1359980"/>
                <a:gd name="connsiteY0" fmla="*/ 473225 h 473225"/>
                <a:gd name="connsiteX1" fmla="*/ 790862 w 1359980"/>
                <a:gd name="connsiteY1" fmla="*/ 42220 h 473225"/>
                <a:gd name="connsiteX2" fmla="*/ 1 w 1359980"/>
                <a:gd name="connsiteY2" fmla="*/ 141144 h 473225"/>
                <a:gd name="connsiteX0" fmla="*/ 1359978 w 1359978"/>
                <a:gd name="connsiteY0" fmla="*/ 473225 h 473225"/>
                <a:gd name="connsiteX1" fmla="*/ 790860 w 1359978"/>
                <a:gd name="connsiteY1" fmla="*/ 42220 h 473225"/>
                <a:gd name="connsiteX2" fmla="*/ -1 w 1359978"/>
                <a:gd name="connsiteY2" fmla="*/ 141144 h 473225"/>
              </a:gdLst>
              <a:ahLst/>
              <a:cxnLst>
                <a:cxn ang="0">
                  <a:pos x="connsiteX0" y="connsiteY0"/>
                </a:cxn>
                <a:cxn ang="0">
                  <a:pos x="connsiteX1" y="connsiteY1"/>
                </a:cxn>
                <a:cxn ang="0">
                  <a:pos x="connsiteX2" y="connsiteY2"/>
                </a:cxn>
              </a:cxnLst>
              <a:rect l="l" t="t" r="r" b="b"/>
              <a:pathLst>
                <a:path w="1359978" h="473225">
                  <a:moveTo>
                    <a:pt x="1359978" y="473225"/>
                  </a:moveTo>
                  <a:cubicBezTo>
                    <a:pt x="1223453" y="307332"/>
                    <a:pt x="1024642" y="125620"/>
                    <a:pt x="790860" y="42220"/>
                  </a:cubicBezTo>
                  <a:cubicBezTo>
                    <a:pt x="524580" y="-50062"/>
                    <a:pt x="304005" y="20697"/>
                    <a:pt x="-1" y="14114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8" name="Straight Arrow Connector 587"/>
            <p:cNvCxnSpPr>
              <a:stCxn id="587" idx="2"/>
            </p:cNvCxnSpPr>
            <p:nvPr/>
          </p:nvCxnSpPr>
          <p:spPr>
            <a:xfrm>
              <a:off x="491421" y="4500433"/>
              <a:ext cx="322415"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9" name="Isosceles Triangle 588"/>
            <p:cNvSpPr/>
            <p:nvPr/>
          </p:nvSpPr>
          <p:spPr>
            <a:xfrm>
              <a:off x="811962" y="4452942"/>
              <a:ext cx="90920"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60"/>
            <p:cNvSpPr/>
            <p:nvPr/>
          </p:nvSpPr>
          <p:spPr>
            <a:xfrm rot="1161314">
              <a:off x="1435208" y="4366023"/>
              <a:ext cx="129557" cy="289224"/>
            </a:xfrm>
            <a:custGeom>
              <a:avLst/>
              <a:gdLst>
                <a:gd name="connsiteX0" fmla="*/ 0 w 174157"/>
                <a:gd name="connsiteY0" fmla="*/ 159886 h 319771"/>
                <a:gd name="connsiteX1" fmla="*/ 87079 w 174157"/>
                <a:gd name="connsiteY1" fmla="*/ 0 h 319771"/>
                <a:gd name="connsiteX2" fmla="*/ 174158 w 174157"/>
                <a:gd name="connsiteY2" fmla="*/ 159886 h 319771"/>
                <a:gd name="connsiteX3" fmla="*/ 87079 w 174157"/>
                <a:gd name="connsiteY3" fmla="*/ 319772 h 319771"/>
                <a:gd name="connsiteX4" fmla="*/ 0 w 174157"/>
                <a:gd name="connsiteY4" fmla="*/ 159886 h 319771"/>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 name="connsiteX0" fmla="*/ 0 w 174158"/>
                <a:gd name="connsiteY0" fmla="*/ 159886 h 319772"/>
                <a:gd name="connsiteX1" fmla="*/ 87079 w 174158"/>
                <a:gd name="connsiteY1" fmla="*/ 0 h 319772"/>
                <a:gd name="connsiteX2" fmla="*/ 174158 w 174158"/>
                <a:gd name="connsiteY2" fmla="*/ 159886 h 319772"/>
                <a:gd name="connsiteX3" fmla="*/ 87079 w 174158"/>
                <a:gd name="connsiteY3" fmla="*/ 319772 h 319772"/>
                <a:gd name="connsiteX4" fmla="*/ 0 w 174158"/>
                <a:gd name="connsiteY4" fmla="*/ 159886 h 31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8" h="319772">
                  <a:moveTo>
                    <a:pt x="0" y="159886"/>
                  </a:moveTo>
                  <a:cubicBezTo>
                    <a:pt x="0" y="71583"/>
                    <a:pt x="8031" y="0"/>
                    <a:pt x="87079" y="0"/>
                  </a:cubicBezTo>
                  <a:cubicBezTo>
                    <a:pt x="166127" y="0"/>
                    <a:pt x="174158" y="71583"/>
                    <a:pt x="174158" y="159886"/>
                  </a:cubicBezTo>
                  <a:cubicBezTo>
                    <a:pt x="174158" y="248189"/>
                    <a:pt x="173271" y="319772"/>
                    <a:pt x="87079" y="319772"/>
                  </a:cubicBezTo>
                  <a:cubicBezTo>
                    <a:pt x="887" y="319772"/>
                    <a:pt x="0" y="248189"/>
                    <a:pt x="0" y="159886"/>
                  </a:cubicBezTo>
                  <a:close/>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Isosceles Triangle 657"/>
            <p:cNvSpPr/>
            <p:nvPr/>
          </p:nvSpPr>
          <p:spPr>
            <a:xfrm rot="1369883" flipV="1">
              <a:off x="1392014" y="4496271"/>
              <a:ext cx="68129" cy="78910"/>
            </a:xfrm>
            <a:prstGeom prst="triangle">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9" name="Straight Arrow Connector 658"/>
            <p:cNvCxnSpPr/>
            <p:nvPr/>
          </p:nvCxnSpPr>
          <p:spPr>
            <a:xfrm flipV="1">
              <a:off x="1574842" y="4237692"/>
              <a:ext cx="83920" cy="248452"/>
            </a:xfrm>
            <a:prstGeom prst="straightConnector1">
              <a:avLst/>
            </a:prstGeom>
            <a:ln w="127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0" name="Isosceles Triangle 659"/>
            <p:cNvSpPr/>
            <p:nvPr/>
          </p:nvSpPr>
          <p:spPr>
            <a:xfrm>
              <a:off x="1542959" y="4368042"/>
              <a:ext cx="90920" cy="8127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TextBox 660"/>
            <p:cNvSpPr txBox="1"/>
            <p:nvPr/>
          </p:nvSpPr>
          <p:spPr>
            <a:xfrm>
              <a:off x="757153" y="4547967"/>
              <a:ext cx="211597" cy="76944"/>
            </a:xfrm>
            <a:prstGeom prst="rect">
              <a:avLst/>
            </a:prstGeom>
            <a:noFill/>
          </p:spPr>
          <p:txBody>
            <a:bodyPr wrap="none" lIns="0" tIns="0" rIns="0" bIns="0" rtlCol="0">
              <a:spAutoFit/>
            </a:bodyPr>
            <a:lstStyle/>
            <a:p>
              <a:pPr algn="ctr"/>
              <a:r>
                <a:rPr lang="en-US" sz="500" dirty="0"/>
                <a:t>BAWDI</a:t>
              </a:r>
            </a:p>
          </p:txBody>
        </p:sp>
        <p:sp>
          <p:nvSpPr>
            <p:cNvPr id="663" name="TextBox 662"/>
            <p:cNvSpPr txBox="1"/>
            <p:nvPr/>
          </p:nvSpPr>
          <p:spPr>
            <a:xfrm>
              <a:off x="1182761" y="1703093"/>
              <a:ext cx="246862" cy="61555"/>
            </a:xfrm>
            <a:prstGeom prst="rect">
              <a:avLst/>
            </a:prstGeom>
            <a:noFill/>
          </p:spPr>
          <p:txBody>
            <a:bodyPr wrap="none" lIns="0" tIns="0" rIns="0" bIns="0" rtlCol="0">
              <a:spAutoFit/>
            </a:bodyPr>
            <a:lstStyle/>
            <a:p>
              <a:pPr algn="ctr"/>
              <a:r>
                <a:rPr lang="en-US" sz="400" dirty="0"/>
                <a:t>1249’ MSL</a:t>
              </a:r>
            </a:p>
          </p:txBody>
        </p:sp>
        <p:sp>
          <p:nvSpPr>
            <p:cNvPr id="664" name="TextBox 663"/>
            <p:cNvSpPr txBox="1"/>
            <p:nvPr/>
          </p:nvSpPr>
          <p:spPr>
            <a:xfrm>
              <a:off x="1510589" y="3407521"/>
              <a:ext cx="218008" cy="61555"/>
            </a:xfrm>
            <a:prstGeom prst="rect">
              <a:avLst/>
            </a:prstGeom>
            <a:noFill/>
          </p:spPr>
          <p:txBody>
            <a:bodyPr wrap="none" lIns="0" tIns="0" rIns="0" bIns="0" rtlCol="0">
              <a:spAutoFit/>
            </a:bodyPr>
            <a:lstStyle/>
            <a:p>
              <a:pPr algn="ctr"/>
              <a:r>
                <a:rPr lang="en-US" sz="400" dirty="0"/>
                <a:t>616’ MSL</a:t>
              </a:r>
            </a:p>
          </p:txBody>
        </p:sp>
        <p:sp>
          <p:nvSpPr>
            <p:cNvPr id="665" name="TextBox 664"/>
            <p:cNvSpPr txBox="1"/>
            <p:nvPr/>
          </p:nvSpPr>
          <p:spPr>
            <a:xfrm>
              <a:off x="2228039" y="847721"/>
              <a:ext cx="173124" cy="184666"/>
            </a:xfrm>
            <a:prstGeom prst="rect">
              <a:avLst/>
            </a:prstGeom>
            <a:noFill/>
          </p:spPr>
          <p:txBody>
            <a:bodyPr wrap="none" lIns="0" tIns="0" rIns="0" bIns="0" rtlCol="0">
              <a:spAutoFit/>
            </a:bodyPr>
            <a:lstStyle/>
            <a:p>
              <a:r>
                <a:rPr lang="en-US" sz="600" b="1" u="sng" dirty="0">
                  <a:solidFill>
                    <a:srgbClr val="C00000"/>
                  </a:solidFill>
                </a:rPr>
                <a:t>2000</a:t>
              </a:r>
            </a:p>
            <a:p>
              <a:r>
                <a:rPr lang="en-US" sz="600" b="1" dirty="0">
                  <a:solidFill>
                    <a:schemeClr val="accent6">
                      <a:lumMod val="75000"/>
                    </a:schemeClr>
                  </a:solidFill>
                </a:rPr>
                <a:t>1500</a:t>
              </a:r>
            </a:p>
          </p:txBody>
        </p:sp>
        <p:sp>
          <p:nvSpPr>
            <p:cNvPr id="666" name="TextBox 665"/>
            <p:cNvSpPr txBox="1"/>
            <p:nvPr/>
          </p:nvSpPr>
          <p:spPr>
            <a:xfrm>
              <a:off x="3793107" y="1383908"/>
              <a:ext cx="173124" cy="184666"/>
            </a:xfrm>
            <a:prstGeom prst="rect">
              <a:avLst/>
            </a:prstGeom>
            <a:noFill/>
          </p:spPr>
          <p:txBody>
            <a:bodyPr wrap="none" lIns="0" tIns="0" rIns="0" bIns="0" rtlCol="0">
              <a:spAutoFit/>
            </a:bodyPr>
            <a:lstStyle/>
            <a:p>
              <a:r>
                <a:rPr lang="en-US" sz="600" b="1" u="sng" dirty="0">
                  <a:solidFill>
                    <a:srgbClr val="C00000"/>
                  </a:solidFill>
                </a:rPr>
                <a:t>2000</a:t>
              </a:r>
            </a:p>
            <a:p>
              <a:r>
                <a:rPr lang="en-US" sz="600" b="1" dirty="0">
                  <a:solidFill>
                    <a:schemeClr val="accent6">
                      <a:lumMod val="75000"/>
                    </a:schemeClr>
                  </a:solidFill>
                </a:rPr>
                <a:t>1500</a:t>
              </a:r>
            </a:p>
          </p:txBody>
        </p:sp>
        <p:sp>
          <p:nvSpPr>
            <p:cNvPr id="667" name="TextBox 666"/>
            <p:cNvSpPr txBox="1"/>
            <p:nvPr/>
          </p:nvSpPr>
          <p:spPr>
            <a:xfrm>
              <a:off x="1834031" y="1869121"/>
              <a:ext cx="173124" cy="184666"/>
            </a:xfrm>
            <a:prstGeom prst="rect">
              <a:avLst/>
            </a:prstGeom>
            <a:noFill/>
          </p:spPr>
          <p:txBody>
            <a:bodyPr wrap="none" lIns="0" tIns="0" rIns="0" bIns="0" rtlCol="0">
              <a:spAutoFit/>
            </a:bodyPr>
            <a:lstStyle/>
            <a:p>
              <a:r>
                <a:rPr lang="en-US" sz="600" b="1" u="sng" dirty="0">
                  <a:solidFill>
                    <a:schemeClr val="accent6">
                      <a:lumMod val="75000"/>
                    </a:schemeClr>
                  </a:solidFill>
                </a:rPr>
                <a:t>2000</a:t>
              </a:r>
            </a:p>
            <a:p>
              <a:r>
                <a:rPr lang="en-US" sz="600" b="1" dirty="0">
                  <a:solidFill>
                    <a:srgbClr val="00B0F0"/>
                  </a:solidFill>
                </a:rPr>
                <a:t>1700</a:t>
              </a:r>
            </a:p>
          </p:txBody>
        </p:sp>
        <p:sp>
          <p:nvSpPr>
            <p:cNvPr id="668" name="TextBox 667"/>
            <p:cNvSpPr txBox="1"/>
            <p:nvPr/>
          </p:nvSpPr>
          <p:spPr>
            <a:xfrm>
              <a:off x="2612348" y="2596132"/>
              <a:ext cx="176922" cy="372326"/>
            </a:xfrm>
            <a:prstGeom prst="rect">
              <a:avLst/>
            </a:prstGeom>
            <a:noFill/>
          </p:spPr>
          <p:txBody>
            <a:bodyPr wrap="none" lIns="0" tIns="0" rIns="0" bIns="0" rtlCol="0">
              <a:spAutoFit/>
            </a:bodyPr>
            <a:lstStyle/>
            <a:p>
              <a:r>
                <a:rPr lang="en-US" sz="600" b="1" u="sng" dirty="0" smtClean="0">
                  <a:solidFill>
                    <a:srgbClr val="0070C0"/>
                  </a:solidFill>
                </a:rPr>
                <a:t>2000</a:t>
              </a:r>
              <a:endParaRPr lang="en-US" sz="600" b="1" u="sng" dirty="0">
                <a:solidFill>
                  <a:srgbClr val="0070C0"/>
                </a:solidFill>
              </a:endParaRPr>
            </a:p>
            <a:p>
              <a:r>
                <a:rPr lang="en-US" sz="600" b="1" u="sng" dirty="0" smtClean="0">
                  <a:solidFill>
                    <a:srgbClr val="0070C0"/>
                  </a:solidFill>
                </a:rPr>
                <a:t>1600</a:t>
              </a:r>
              <a:endParaRPr lang="en-US" sz="600" b="1" u="sng" dirty="0">
                <a:solidFill>
                  <a:srgbClr val="0070C0"/>
                </a:solidFill>
              </a:endParaRPr>
            </a:p>
            <a:p>
              <a:r>
                <a:rPr lang="en-US" sz="600" b="1" u="sng" dirty="0">
                  <a:solidFill>
                    <a:srgbClr val="663300"/>
                  </a:solidFill>
                </a:rPr>
                <a:t>1500</a:t>
              </a:r>
            </a:p>
            <a:p>
              <a:r>
                <a:rPr lang="en-US" sz="600" b="1" dirty="0">
                  <a:solidFill>
                    <a:schemeClr val="accent6">
                      <a:lumMod val="75000"/>
                    </a:schemeClr>
                  </a:solidFill>
                </a:rPr>
                <a:t>1500</a:t>
              </a:r>
            </a:p>
          </p:txBody>
        </p:sp>
        <p:sp>
          <p:nvSpPr>
            <p:cNvPr id="669" name="TextBox 668"/>
            <p:cNvSpPr txBox="1"/>
            <p:nvPr/>
          </p:nvSpPr>
          <p:spPr>
            <a:xfrm>
              <a:off x="912450" y="4204729"/>
              <a:ext cx="407163" cy="153888"/>
            </a:xfrm>
            <a:prstGeom prst="rect">
              <a:avLst/>
            </a:prstGeom>
            <a:noFill/>
          </p:spPr>
          <p:txBody>
            <a:bodyPr wrap="none" lIns="0" tIns="0" rIns="0" bIns="0" rtlCol="0">
              <a:spAutoFit/>
            </a:bodyPr>
            <a:lstStyle/>
            <a:p>
              <a:pPr algn="ctr"/>
              <a:r>
                <a:rPr lang="en-US" sz="500" dirty="0"/>
                <a:t>KNIFE EDGE </a:t>
              </a:r>
            </a:p>
            <a:p>
              <a:pPr algn="ctr"/>
              <a:r>
                <a:rPr lang="en-US" sz="500" dirty="0"/>
                <a:t>FIELD</a:t>
              </a:r>
            </a:p>
          </p:txBody>
        </p:sp>
        <p:sp>
          <p:nvSpPr>
            <p:cNvPr id="670" name="TextBox 669"/>
            <p:cNvSpPr txBox="1"/>
            <p:nvPr/>
          </p:nvSpPr>
          <p:spPr>
            <a:xfrm>
              <a:off x="90748" y="4694653"/>
              <a:ext cx="275717" cy="153888"/>
            </a:xfrm>
            <a:prstGeom prst="rect">
              <a:avLst/>
            </a:prstGeom>
            <a:noFill/>
          </p:spPr>
          <p:txBody>
            <a:bodyPr wrap="none" lIns="0" tIns="0" rIns="0" bIns="0" rtlCol="0">
              <a:spAutoFit/>
            </a:bodyPr>
            <a:lstStyle/>
            <a:p>
              <a:pPr algn="ctr"/>
              <a:r>
                <a:rPr lang="en-US" sz="500" dirty="0"/>
                <a:t>PT </a:t>
              </a:r>
            </a:p>
            <a:p>
              <a:pPr algn="ctr"/>
              <a:r>
                <a:rPr lang="en-US" sz="500" dirty="0"/>
                <a:t>JUNIPER</a:t>
              </a:r>
            </a:p>
          </p:txBody>
        </p:sp>
        <p:sp>
          <p:nvSpPr>
            <p:cNvPr id="757" name="TextBox 756"/>
            <p:cNvSpPr txBox="1"/>
            <p:nvPr/>
          </p:nvSpPr>
          <p:spPr>
            <a:xfrm>
              <a:off x="574672" y="4856321"/>
              <a:ext cx="65" cy="246221"/>
            </a:xfrm>
            <a:prstGeom prst="rect">
              <a:avLst/>
            </a:prstGeom>
            <a:noFill/>
          </p:spPr>
          <p:txBody>
            <a:bodyPr wrap="none" lIns="0" tIns="0" rIns="0" bIns="0" rtlCol="0">
              <a:spAutoFit/>
            </a:bodyPr>
            <a:lstStyle/>
            <a:p>
              <a:endParaRPr lang="en-US" sz="1600" dirty="0"/>
            </a:p>
          </p:txBody>
        </p:sp>
        <p:grpSp>
          <p:nvGrpSpPr>
            <p:cNvPr id="673" name="Group 672"/>
            <p:cNvGrpSpPr/>
            <p:nvPr/>
          </p:nvGrpSpPr>
          <p:grpSpPr>
            <a:xfrm>
              <a:off x="1227436" y="1426790"/>
              <a:ext cx="177439" cy="333681"/>
              <a:chOff x="1227436" y="1426790"/>
              <a:chExt cx="177439" cy="333681"/>
            </a:xfrm>
          </p:grpSpPr>
          <p:grpSp>
            <p:nvGrpSpPr>
              <p:cNvPr id="703" name="Group 702"/>
              <p:cNvGrpSpPr/>
              <p:nvPr/>
            </p:nvGrpSpPr>
            <p:grpSpPr>
              <a:xfrm>
                <a:off x="1233167" y="1466805"/>
                <a:ext cx="93662" cy="276999"/>
                <a:chOff x="3684770" y="2864256"/>
                <a:chExt cx="93662" cy="276999"/>
              </a:xfrm>
            </p:grpSpPr>
            <p:grpSp>
              <p:nvGrpSpPr>
                <p:cNvPr id="745" name="Group 213"/>
                <p:cNvGrpSpPr>
                  <a:grpSpLocks/>
                </p:cNvGrpSpPr>
                <p:nvPr/>
              </p:nvGrpSpPr>
              <p:grpSpPr bwMode="auto">
                <a:xfrm>
                  <a:off x="3684770" y="2905258"/>
                  <a:ext cx="93662" cy="165099"/>
                  <a:chOff x="7517630" y="3317439"/>
                  <a:chExt cx="111719" cy="249674"/>
                </a:xfrm>
              </p:grpSpPr>
              <p:sp>
                <p:nvSpPr>
                  <p:cNvPr id="747" name="Freeform 746"/>
                  <p:cNvSpPr/>
                  <p:nvPr/>
                </p:nvSpPr>
                <p:spPr>
                  <a:xfrm>
                    <a:off x="7519524" y="3317439"/>
                    <a:ext cx="60594" cy="249674"/>
                  </a:xfrm>
                  <a:custGeom>
                    <a:avLst/>
                    <a:gdLst>
                      <a:gd name="connsiteX0" fmla="*/ 52387 w 61118"/>
                      <a:gd name="connsiteY0" fmla="*/ 0 h 250032"/>
                      <a:gd name="connsiteX1" fmla="*/ 52387 w 61118"/>
                      <a:gd name="connsiteY1" fmla="*/ 171450 h 250032"/>
                      <a:gd name="connsiteX2" fmla="*/ 0 w 61118"/>
                      <a:gd name="connsiteY2" fmla="*/ 250032 h 250032"/>
                    </a:gdLst>
                    <a:ahLst/>
                    <a:cxnLst>
                      <a:cxn ang="0">
                        <a:pos x="connsiteX0" y="connsiteY0"/>
                      </a:cxn>
                      <a:cxn ang="0">
                        <a:pos x="connsiteX1" y="connsiteY1"/>
                      </a:cxn>
                      <a:cxn ang="0">
                        <a:pos x="connsiteX2" y="connsiteY2"/>
                      </a:cxn>
                    </a:cxnLst>
                    <a:rect l="l" t="t" r="r" b="b"/>
                    <a:pathLst>
                      <a:path w="61118" h="250032">
                        <a:moveTo>
                          <a:pt x="52387" y="0"/>
                        </a:moveTo>
                        <a:cubicBezTo>
                          <a:pt x="56752" y="64889"/>
                          <a:pt x="61118" y="129778"/>
                          <a:pt x="52387" y="171450"/>
                        </a:cubicBezTo>
                        <a:cubicBezTo>
                          <a:pt x="43656" y="213122"/>
                          <a:pt x="15875" y="237332"/>
                          <a:pt x="0" y="25003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8" name="Freeform 747"/>
                  <p:cNvSpPr/>
                  <p:nvPr/>
                </p:nvSpPr>
                <p:spPr>
                  <a:xfrm>
                    <a:off x="7568756" y="3324641"/>
                    <a:ext cx="58700" cy="240071"/>
                  </a:xfrm>
                  <a:custGeom>
                    <a:avLst/>
                    <a:gdLst>
                      <a:gd name="connsiteX0" fmla="*/ 4365 w 59134"/>
                      <a:gd name="connsiteY0" fmla="*/ 0 h 240506"/>
                      <a:gd name="connsiteX1" fmla="*/ 9128 w 59134"/>
                      <a:gd name="connsiteY1" fmla="*/ 173831 h 240506"/>
                      <a:gd name="connsiteX2" fmla="*/ 59134 w 59134"/>
                      <a:gd name="connsiteY2" fmla="*/ 240506 h 240506"/>
                    </a:gdLst>
                    <a:ahLst/>
                    <a:cxnLst>
                      <a:cxn ang="0">
                        <a:pos x="connsiteX0" y="connsiteY0"/>
                      </a:cxn>
                      <a:cxn ang="0">
                        <a:pos x="connsiteX1" y="connsiteY1"/>
                      </a:cxn>
                      <a:cxn ang="0">
                        <a:pos x="connsiteX2" y="connsiteY2"/>
                      </a:cxn>
                    </a:cxnLst>
                    <a:rect l="l" t="t" r="r" b="b"/>
                    <a:pathLst>
                      <a:path w="59134" h="240506">
                        <a:moveTo>
                          <a:pt x="4365" y="0"/>
                        </a:moveTo>
                        <a:cubicBezTo>
                          <a:pt x="2182" y="66873"/>
                          <a:pt x="0" y="133747"/>
                          <a:pt x="9128" y="173831"/>
                        </a:cubicBezTo>
                        <a:cubicBezTo>
                          <a:pt x="18256" y="213915"/>
                          <a:pt x="38695" y="227210"/>
                          <a:pt x="59134" y="24050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9" name="Freeform 748"/>
                  <p:cNvSpPr/>
                  <p:nvPr/>
                </p:nvSpPr>
                <p:spPr>
                  <a:xfrm>
                    <a:off x="7572543" y="3413468"/>
                    <a:ext cx="47338" cy="141641"/>
                  </a:xfrm>
                  <a:custGeom>
                    <a:avLst/>
                    <a:gdLst>
                      <a:gd name="connsiteX0" fmla="*/ 0 w 47625"/>
                      <a:gd name="connsiteY0" fmla="*/ 0 h 142875"/>
                      <a:gd name="connsiteX1" fmla="*/ 9525 w 47625"/>
                      <a:gd name="connsiteY1" fmla="*/ 88107 h 142875"/>
                      <a:gd name="connsiteX2" fmla="*/ 47625 w 47625"/>
                      <a:gd name="connsiteY2" fmla="*/ 142875 h 142875"/>
                    </a:gdLst>
                    <a:ahLst/>
                    <a:cxnLst>
                      <a:cxn ang="0">
                        <a:pos x="connsiteX0" y="connsiteY0"/>
                      </a:cxn>
                      <a:cxn ang="0">
                        <a:pos x="connsiteX1" y="connsiteY1"/>
                      </a:cxn>
                      <a:cxn ang="0">
                        <a:pos x="connsiteX2" y="connsiteY2"/>
                      </a:cxn>
                    </a:cxnLst>
                    <a:rect l="l" t="t" r="r" b="b"/>
                    <a:pathLst>
                      <a:path w="47625" h="142875">
                        <a:moveTo>
                          <a:pt x="0" y="0"/>
                        </a:moveTo>
                        <a:cubicBezTo>
                          <a:pt x="794" y="32147"/>
                          <a:pt x="1588" y="64295"/>
                          <a:pt x="9525" y="88107"/>
                        </a:cubicBezTo>
                        <a:cubicBezTo>
                          <a:pt x="17463" y="111920"/>
                          <a:pt x="47625" y="142875"/>
                          <a:pt x="47625" y="14287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50" name="Freeform 749"/>
                  <p:cNvSpPr/>
                  <p:nvPr/>
                </p:nvSpPr>
                <p:spPr>
                  <a:xfrm>
                    <a:off x="7523311" y="3432673"/>
                    <a:ext cx="47338" cy="132038"/>
                  </a:xfrm>
                  <a:custGeom>
                    <a:avLst/>
                    <a:gdLst>
                      <a:gd name="connsiteX0" fmla="*/ 47625 w 47625"/>
                      <a:gd name="connsiteY0" fmla="*/ 0 h 133350"/>
                      <a:gd name="connsiteX1" fmla="*/ 33338 w 47625"/>
                      <a:gd name="connsiteY1" fmla="*/ 90488 h 133350"/>
                      <a:gd name="connsiteX2" fmla="*/ 0 w 47625"/>
                      <a:gd name="connsiteY2" fmla="*/ 133350 h 133350"/>
                    </a:gdLst>
                    <a:ahLst/>
                    <a:cxnLst>
                      <a:cxn ang="0">
                        <a:pos x="connsiteX0" y="connsiteY0"/>
                      </a:cxn>
                      <a:cxn ang="0">
                        <a:pos x="connsiteX1" y="connsiteY1"/>
                      </a:cxn>
                      <a:cxn ang="0">
                        <a:pos x="connsiteX2" y="connsiteY2"/>
                      </a:cxn>
                    </a:cxnLst>
                    <a:rect l="l" t="t" r="r" b="b"/>
                    <a:pathLst>
                      <a:path w="47625" h="133350">
                        <a:moveTo>
                          <a:pt x="47625" y="0"/>
                        </a:moveTo>
                        <a:cubicBezTo>
                          <a:pt x="44450" y="34131"/>
                          <a:pt x="41276" y="68263"/>
                          <a:pt x="33338" y="90488"/>
                        </a:cubicBezTo>
                        <a:cubicBezTo>
                          <a:pt x="25401" y="112713"/>
                          <a:pt x="5953" y="126603"/>
                          <a:pt x="0" y="1333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51" name="Freeform 750"/>
                  <p:cNvSpPr/>
                  <p:nvPr/>
                </p:nvSpPr>
                <p:spPr>
                  <a:xfrm>
                    <a:off x="7517630" y="3401463"/>
                    <a:ext cx="54914" cy="163248"/>
                  </a:xfrm>
                  <a:custGeom>
                    <a:avLst/>
                    <a:gdLst>
                      <a:gd name="connsiteX0" fmla="*/ 54768 w 54768"/>
                      <a:gd name="connsiteY0" fmla="*/ 0 h 164306"/>
                      <a:gd name="connsiteX1" fmla="*/ 40481 w 54768"/>
                      <a:gd name="connsiteY1" fmla="*/ 97631 h 164306"/>
                      <a:gd name="connsiteX2" fmla="*/ 0 w 54768"/>
                      <a:gd name="connsiteY2" fmla="*/ 164306 h 164306"/>
                    </a:gdLst>
                    <a:ahLst/>
                    <a:cxnLst>
                      <a:cxn ang="0">
                        <a:pos x="connsiteX0" y="connsiteY0"/>
                      </a:cxn>
                      <a:cxn ang="0">
                        <a:pos x="connsiteX1" y="connsiteY1"/>
                      </a:cxn>
                      <a:cxn ang="0">
                        <a:pos x="connsiteX2" y="connsiteY2"/>
                      </a:cxn>
                    </a:cxnLst>
                    <a:rect l="l" t="t" r="r" b="b"/>
                    <a:pathLst>
                      <a:path w="54768" h="164306">
                        <a:moveTo>
                          <a:pt x="54768" y="0"/>
                        </a:moveTo>
                        <a:cubicBezTo>
                          <a:pt x="52188" y="35123"/>
                          <a:pt x="49609" y="70247"/>
                          <a:pt x="40481" y="97631"/>
                        </a:cubicBezTo>
                        <a:cubicBezTo>
                          <a:pt x="31353" y="125015"/>
                          <a:pt x="15676" y="144660"/>
                          <a:pt x="0" y="16430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52" name="Freeform 751"/>
                  <p:cNvSpPr/>
                  <p:nvPr/>
                </p:nvSpPr>
                <p:spPr>
                  <a:xfrm rot="21360000">
                    <a:off x="7580117" y="3415868"/>
                    <a:ext cx="49232" cy="148844"/>
                  </a:xfrm>
                  <a:custGeom>
                    <a:avLst/>
                    <a:gdLst>
                      <a:gd name="connsiteX0" fmla="*/ 0 w 50006"/>
                      <a:gd name="connsiteY0" fmla="*/ 0 h 150019"/>
                      <a:gd name="connsiteX1" fmla="*/ 9525 w 50006"/>
                      <a:gd name="connsiteY1" fmla="*/ 85725 h 150019"/>
                      <a:gd name="connsiteX2" fmla="*/ 50006 w 50006"/>
                      <a:gd name="connsiteY2" fmla="*/ 150019 h 150019"/>
                    </a:gdLst>
                    <a:ahLst/>
                    <a:cxnLst>
                      <a:cxn ang="0">
                        <a:pos x="connsiteX0" y="connsiteY0"/>
                      </a:cxn>
                      <a:cxn ang="0">
                        <a:pos x="connsiteX1" y="connsiteY1"/>
                      </a:cxn>
                      <a:cxn ang="0">
                        <a:pos x="connsiteX2" y="connsiteY2"/>
                      </a:cxn>
                    </a:cxnLst>
                    <a:rect l="l" t="t" r="r" b="b"/>
                    <a:pathLst>
                      <a:path w="50006" h="150019">
                        <a:moveTo>
                          <a:pt x="0" y="0"/>
                        </a:moveTo>
                        <a:cubicBezTo>
                          <a:pt x="595" y="30361"/>
                          <a:pt x="1191" y="60722"/>
                          <a:pt x="9525" y="85725"/>
                        </a:cubicBezTo>
                        <a:cubicBezTo>
                          <a:pt x="17859" y="110728"/>
                          <a:pt x="44053" y="139303"/>
                          <a:pt x="50006" y="1500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746" name="TextBox 62"/>
                <p:cNvSpPr txBox="1">
                  <a:spLocks noChangeArrowheads="1"/>
                </p:cNvSpPr>
                <p:nvPr/>
              </p:nvSpPr>
              <p:spPr bwMode="auto">
                <a:xfrm>
                  <a:off x="3702468" y="2864256"/>
                  <a:ext cx="52945" cy="276999"/>
                </a:xfrm>
                <a:prstGeom prst="rect">
                  <a:avLst/>
                </a:prstGeom>
                <a:noFill/>
                <a:ln w="9525">
                  <a:noFill/>
                  <a:miter lim="800000"/>
                  <a:headEnd/>
                  <a:tailEnd/>
                </a:ln>
              </p:spPr>
              <p:txBody>
                <a:bodyPr wrap="square" lIns="0" tIns="0" rIns="0" bIns="0">
                  <a:spAutoFit/>
                </a:bodyPr>
                <a:lstStyle/>
                <a:p>
                  <a:r>
                    <a:rPr lang="en-US" dirty="0">
                      <a:latin typeface="Calibri" pitchFamily="34" charset="0"/>
                    </a:rPr>
                    <a:t>.</a:t>
                  </a:r>
                </a:p>
              </p:txBody>
            </p:sp>
          </p:grpSp>
          <p:grpSp>
            <p:nvGrpSpPr>
              <p:cNvPr id="704" name="Group 703"/>
              <p:cNvGrpSpPr/>
              <p:nvPr/>
            </p:nvGrpSpPr>
            <p:grpSpPr>
              <a:xfrm>
                <a:off x="1284762" y="1483472"/>
                <a:ext cx="93662" cy="276999"/>
                <a:chOff x="3684770" y="2864256"/>
                <a:chExt cx="93662" cy="276999"/>
              </a:xfrm>
            </p:grpSpPr>
            <p:grpSp>
              <p:nvGrpSpPr>
                <p:cNvPr id="737" name="Group 213"/>
                <p:cNvGrpSpPr>
                  <a:grpSpLocks/>
                </p:cNvGrpSpPr>
                <p:nvPr/>
              </p:nvGrpSpPr>
              <p:grpSpPr bwMode="auto">
                <a:xfrm>
                  <a:off x="3684770" y="2905258"/>
                  <a:ext cx="93662" cy="165099"/>
                  <a:chOff x="7517630" y="3317439"/>
                  <a:chExt cx="111719" cy="249674"/>
                </a:xfrm>
              </p:grpSpPr>
              <p:sp>
                <p:nvSpPr>
                  <p:cNvPr id="739" name="Freeform 738"/>
                  <p:cNvSpPr/>
                  <p:nvPr/>
                </p:nvSpPr>
                <p:spPr>
                  <a:xfrm>
                    <a:off x="7519524" y="3317439"/>
                    <a:ext cx="60594" cy="249674"/>
                  </a:xfrm>
                  <a:custGeom>
                    <a:avLst/>
                    <a:gdLst>
                      <a:gd name="connsiteX0" fmla="*/ 52387 w 61118"/>
                      <a:gd name="connsiteY0" fmla="*/ 0 h 250032"/>
                      <a:gd name="connsiteX1" fmla="*/ 52387 w 61118"/>
                      <a:gd name="connsiteY1" fmla="*/ 171450 h 250032"/>
                      <a:gd name="connsiteX2" fmla="*/ 0 w 61118"/>
                      <a:gd name="connsiteY2" fmla="*/ 250032 h 250032"/>
                    </a:gdLst>
                    <a:ahLst/>
                    <a:cxnLst>
                      <a:cxn ang="0">
                        <a:pos x="connsiteX0" y="connsiteY0"/>
                      </a:cxn>
                      <a:cxn ang="0">
                        <a:pos x="connsiteX1" y="connsiteY1"/>
                      </a:cxn>
                      <a:cxn ang="0">
                        <a:pos x="connsiteX2" y="connsiteY2"/>
                      </a:cxn>
                    </a:cxnLst>
                    <a:rect l="l" t="t" r="r" b="b"/>
                    <a:pathLst>
                      <a:path w="61118" h="250032">
                        <a:moveTo>
                          <a:pt x="52387" y="0"/>
                        </a:moveTo>
                        <a:cubicBezTo>
                          <a:pt x="56752" y="64889"/>
                          <a:pt x="61118" y="129778"/>
                          <a:pt x="52387" y="171450"/>
                        </a:cubicBezTo>
                        <a:cubicBezTo>
                          <a:pt x="43656" y="213122"/>
                          <a:pt x="15875" y="237332"/>
                          <a:pt x="0" y="25003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0" name="Freeform 739"/>
                  <p:cNvSpPr/>
                  <p:nvPr/>
                </p:nvSpPr>
                <p:spPr>
                  <a:xfrm>
                    <a:off x="7568756" y="3324641"/>
                    <a:ext cx="58700" cy="240071"/>
                  </a:xfrm>
                  <a:custGeom>
                    <a:avLst/>
                    <a:gdLst>
                      <a:gd name="connsiteX0" fmla="*/ 4365 w 59134"/>
                      <a:gd name="connsiteY0" fmla="*/ 0 h 240506"/>
                      <a:gd name="connsiteX1" fmla="*/ 9128 w 59134"/>
                      <a:gd name="connsiteY1" fmla="*/ 173831 h 240506"/>
                      <a:gd name="connsiteX2" fmla="*/ 59134 w 59134"/>
                      <a:gd name="connsiteY2" fmla="*/ 240506 h 240506"/>
                    </a:gdLst>
                    <a:ahLst/>
                    <a:cxnLst>
                      <a:cxn ang="0">
                        <a:pos x="connsiteX0" y="connsiteY0"/>
                      </a:cxn>
                      <a:cxn ang="0">
                        <a:pos x="connsiteX1" y="connsiteY1"/>
                      </a:cxn>
                      <a:cxn ang="0">
                        <a:pos x="connsiteX2" y="connsiteY2"/>
                      </a:cxn>
                    </a:cxnLst>
                    <a:rect l="l" t="t" r="r" b="b"/>
                    <a:pathLst>
                      <a:path w="59134" h="240506">
                        <a:moveTo>
                          <a:pt x="4365" y="0"/>
                        </a:moveTo>
                        <a:cubicBezTo>
                          <a:pt x="2182" y="66873"/>
                          <a:pt x="0" y="133747"/>
                          <a:pt x="9128" y="173831"/>
                        </a:cubicBezTo>
                        <a:cubicBezTo>
                          <a:pt x="18256" y="213915"/>
                          <a:pt x="38695" y="227210"/>
                          <a:pt x="59134" y="24050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1" name="Freeform 740"/>
                  <p:cNvSpPr/>
                  <p:nvPr/>
                </p:nvSpPr>
                <p:spPr>
                  <a:xfrm>
                    <a:off x="7572543" y="3413468"/>
                    <a:ext cx="47338" cy="141641"/>
                  </a:xfrm>
                  <a:custGeom>
                    <a:avLst/>
                    <a:gdLst>
                      <a:gd name="connsiteX0" fmla="*/ 0 w 47625"/>
                      <a:gd name="connsiteY0" fmla="*/ 0 h 142875"/>
                      <a:gd name="connsiteX1" fmla="*/ 9525 w 47625"/>
                      <a:gd name="connsiteY1" fmla="*/ 88107 h 142875"/>
                      <a:gd name="connsiteX2" fmla="*/ 47625 w 47625"/>
                      <a:gd name="connsiteY2" fmla="*/ 142875 h 142875"/>
                    </a:gdLst>
                    <a:ahLst/>
                    <a:cxnLst>
                      <a:cxn ang="0">
                        <a:pos x="connsiteX0" y="connsiteY0"/>
                      </a:cxn>
                      <a:cxn ang="0">
                        <a:pos x="connsiteX1" y="connsiteY1"/>
                      </a:cxn>
                      <a:cxn ang="0">
                        <a:pos x="connsiteX2" y="connsiteY2"/>
                      </a:cxn>
                    </a:cxnLst>
                    <a:rect l="l" t="t" r="r" b="b"/>
                    <a:pathLst>
                      <a:path w="47625" h="142875">
                        <a:moveTo>
                          <a:pt x="0" y="0"/>
                        </a:moveTo>
                        <a:cubicBezTo>
                          <a:pt x="794" y="32147"/>
                          <a:pt x="1588" y="64295"/>
                          <a:pt x="9525" y="88107"/>
                        </a:cubicBezTo>
                        <a:cubicBezTo>
                          <a:pt x="17463" y="111920"/>
                          <a:pt x="47625" y="142875"/>
                          <a:pt x="47625" y="14287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2" name="Freeform 741"/>
                  <p:cNvSpPr/>
                  <p:nvPr/>
                </p:nvSpPr>
                <p:spPr>
                  <a:xfrm>
                    <a:off x="7523311" y="3432673"/>
                    <a:ext cx="47338" cy="132038"/>
                  </a:xfrm>
                  <a:custGeom>
                    <a:avLst/>
                    <a:gdLst>
                      <a:gd name="connsiteX0" fmla="*/ 47625 w 47625"/>
                      <a:gd name="connsiteY0" fmla="*/ 0 h 133350"/>
                      <a:gd name="connsiteX1" fmla="*/ 33338 w 47625"/>
                      <a:gd name="connsiteY1" fmla="*/ 90488 h 133350"/>
                      <a:gd name="connsiteX2" fmla="*/ 0 w 47625"/>
                      <a:gd name="connsiteY2" fmla="*/ 133350 h 133350"/>
                    </a:gdLst>
                    <a:ahLst/>
                    <a:cxnLst>
                      <a:cxn ang="0">
                        <a:pos x="connsiteX0" y="connsiteY0"/>
                      </a:cxn>
                      <a:cxn ang="0">
                        <a:pos x="connsiteX1" y="connsiteY1"/>
                      </a:cxn>
                      <a:cxn ang="0">
                        <a:pos x="connsiteX2" y="connsiteY2"/>
                      </a:cxn>
                    </a:cxnLst>
                    <a:rect l="l" t="t" r="r" b="b"/>
                    <a:pathLst>
                      <a:path w="47625" h="133350">
                        <a:moveTo>
                          <a:pt x="47625" y="0"/>
                        </a:moveTo>
                        <a:cubicBezTo>
                          <a:pt x="44450" y="34131"/>
                          <a:pt x="41276" y="68263"/>
                          <a:pt x="33338" y="90488"/>
                        </a:cubicBezTo>
                        <a:cubicBezTo>
                          <a:pt x="25401" y="112713"/>
                          <a:pt x="5953" y="126603"/>
                          <a:pt x="0" y="1333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3" name="Freeform 742"/>
                  <p:cNvSpPr/>
                  <p:nvPr/>
                </p:nvSpPr>
                <p:spPr>
                  <a:xfrm>
                    <a:off x="7517630" y="3401463"/>
                    <a:ext cx="54914" cy="163248"/>
                  </a:xfrm>
                  <a:custGeom>
                    <a:avLst/>
                    <a:gdLst>
                      <a:gd name="connsiteX0" fmla="*/ 54768 w 54768"/>
                      <a:gd name="connsiteY0" fmla="*/ 0 h 164306"/>
                      <a:gd name="connsiteX1" fmla="*/ 40481 w 54768"/>
                      <a:gd name="connsiteY1" fmla="*/ 97631 h 164306"/>
                      <a:gd name="connsiteX2" fmla="*/ 0 w 54768"/>
                      <a:gd name="connsiteY2" fmla="*/ 164306 h 164306"/>
                    </a:gdLst>
                    <a:ahLst/>
                    <a:cxnLst>
                      <a:cxn ang="0">
                        <a:pos x="connsiteX0" y="connsiteY0"/>
                      </a:cxn>
                      <a:cxn ang="0">
                        <a:pos x="connsiteX1" y="connsiteY1"/>
                      </a:cxn>
                      <a:cxn ang="0">
                        <a:pos x="connsiteX2" y="connsiteY2"/>
                      </a:cxn>
                    </a:cxnLst>
                    <a:rect l="l" t="t" r="r" b="b"/>
                    <a:pathLst>
                      <a:path w="54768" h="164306">
                        <a:moveTo>
                          <a:pt x="54768" y="0"/>
                        </a:moveTo>
                        <a:cubicBezTo>
                          <a:pt x="52188" y="35123"/>
                          <a:pt x="49609" y="70247"/>
                          <a:pt x="40481" y="97631"/>
                        </a:cubicBezTo>
                        <a:cubicBezTo>
                          <a:pt x="31353" y="125015"/>
                          <a:pt x="15676" y="144660"/>
                          <a:pt x="0" y="16430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4" name="Freeform 743"/>
                  <p:cNvSpPr/>
                  <p:nvPr/>
                </p:nvSpPr>
                <p:spPr>
                  <a:xfrm rot="21360000">
                    <a:off x="7580117" y="3415868"/>
                    <a:ext cx="49232" cy="148844"/>
                  </a:xfrm>
                  <a:custGeom>
                    <a:avLst/>
                    <a:gdLst>
                      <a:gd name="connsiteX0" fmla="*/ 0 w 50006"/>
                      <a:gd name="connsiteY0" fmla="*/ 0 h 150019"/>
                      <a:gd name="connsiteX1" fmla="*/ 9525 w 50006"/>
                      <a:gd name="connsiteY1" fmla="*/ 85725 h 150019"/>
                      <a:gd name="connsiteX2" fmla="*/ 50006 w 50006"/>
                      <a:gd name="connsiteY2" fmla="*/ 150019 h 150019"/>
                    </a:gdLst>
                    <a:ahLst/>
                    <a:cxnLst>
                      <a:cxn ang="0">
                        <a:pos x="connsiteX0" y="connsiteY0"/>
                      </a:cxn>
                      <a:cxn ang="0">
                        <a:pos x="connsiteX1" y="connsiteY1"/>
                      </a:cxn>
                      <a:cxn ang="0">
                        <a:pos x="connsiteX2" y="connsiteY2"/>
                      </a:cxn>
                    </a:cxnLst>
                    <a:rect l="l" t="t" r="r" b="b"/>
                    <a:pathLst>
                      <a:path w="50006" h="150019">
                        <a:moveTo>
                          <a:pt x="0" y="0"/>
                        </a:moveTo>
                        <a:cubicBezTo>
                          <a:pt x="595" y="30361"/>
                          <a:pt x="1191" y="60722"/>
                          <a:pt x="9525" y="85725"/>
                        </a:cubicBezTo>
                        <a:cubicBezTo>
                          <a:pt x="17859" y="110728"/>
                          <a:pt x="44053" y="139303"/>
                          <a:pt x="50006" y="1500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738" name="TextBox 62"/>
                <p:cNvSpPr txBox="1">
                  <a:spLocks noChangeArrowheads="1"/>
                </p:cNvSpPr>
                <p:nvPr/>
              </p:nvSpPr>
              <p:spPr bwMode="auto">
                <a:xfrm>
                  <a:off x="3702468" y="2864256"/>
                  <a:ext cx="52945" cy="276999"/>
                </a:xfrm>
                <a:prstGeom prst="rect">
                  <a:avLst/>
                </a:prstGeom>
                <a:noFill/>
                <a:ln w="9525">
                  <a:noFill/>
                  <a:miter lim="800000"/>
                  <a:headEnd/>
                  <a:tailEnd/>
                </a:ln>
              </p:spPr>
              <p:txBody>
                <a:bodyPr wrap="square" lIns="0" tIns="0" rIns="0" bIns="0">
                  <a:spAutoFit/>
                </a:bodyPr>
                <a:lstStyle/>
                <a:p>
                  <a:r>
                    <a:rPr lang="en-US" dirty="0">
                      <a:latin typeface="Calibri" pitchFamily="34" charset="0"/>
                    </a:rPr>
                    <a:t>.</a:t>
                  </a:r>
                </a:p>
              </p:txBody>
            </p:sp>
          </p:grpSp>
          <p:grpSp>
            <p:nvGrpSpPr>
              <p:cNvPr id="705" name="Group 704"/>
              <p:cNvGrpSpPr/>
              <p:nvPr/>
            </p:nvGrpSpPr>
            <p:grpSpPr>
              <a:xfrm>
                <a:off x="1277619" y="1446238"/>
                <a:ext cx="127256" cy="127620"/>
                <a:chOff x="1963128" y="3816230"/>
                <a:chExt cx="127256" cy="127620"/>
              </a:xfrm>
            </p:grpSpPr>
            <p:grpSp>
              <p:nvGrpSpPr>
                <p:cNvPr id="722" name="Group 721"/>
                <p:cNvGrpSpPr/>
                <p:nvPr/>
              </p:nvGrpSpPr>
              <p:grpSpPr>
                <a:xfrm rot="420000">
                  <a:off x="2043400" y="3833940"/>
                  <a:ext cx="25807" cy="60912"/>
                  <a:chOff x="2135098" y="3830391"/>
                  <a:chExt cx="46555" cy="116512"/>
                </a:xfrm>
              </p:grpSpPr>
              <p:sp>
                <p:nvSpPr>
                  <p:cNvPr id="735"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722"/>
                <p:cNvGrpSpPr/>
                <p:nvPr/>
              </p:nvGrpSpPr>
              <p:grpSpPr>
                <a:xfrm rot="19200000">
                  <a:off x="2006183" y="3816230"/>
                  <a:ext cx="25807" cy="60912"/>
                  <a:chOff x="2135098" y="3830391"/>
                  <a:chExt cx="46555" cy="116512"/>
                </a:xfrm>
              </p:grpSpPr>
              <p:sp>
                <p:nvSpPr>
                  <p:cNvPr id="733"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723"/>
                <p:cNvGrpSpPr/>
                <p:nvPr/>
              </p:nvGrpSpPr>
              <p:grpSpPr>
                <a:xfrm rot="4020000">
                  <a:off x="2047024" y="3883633"/>
                  <a:ext cx="25807" cy="60912"/>
                  <a:chOff x="2135098" y="3830391"/>
                  <a:chExt cx="46555" cy="116512"/>
                </a:xfrm>
              </p:grpSpPr>
              <p:sp>
                <p:nvSpPr>
                  <p:cNvPr id="731"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724"/>
                <p:cNvGrpSpPr/>
                <p:nvPr/>
              </p:nvGrpSpPr>
              <p:grpSpPr>
                <a:xfrm rot="20760000" flipH="1">
                  <a:off x="1963300" y="3836233"/>
                  <a:ext cx="25807" cy="60912"/>
                  <a:chOff x="2135098" y="3830391"/>
                  <a:chExt cx="46555" cy="116512"/>
                </a:xfrm>
              </p:grpSpPr>
              <p:sp>
                <p:nvSpPr>
                  <p:cNvPr id="729"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725"/>
                <p:cNvGrpSpPr/>
                <p:nvPr/>
              </p:nvGrpSpPr>
              <p:grpSpPr>
                <a:xfrm rot="1740000">
                  <a:off x="1963128" y="3882938"/>
                  <a:ext cx="25807" cy="60912"/>
                  <a:chOff x="2135098" y="3830391"/>
                  <a:chExt cx="46555" cy="116512"/>
                </a:xfrm>
              </p:grpSpPr>
              <p:sp>
                <p:nvSpPr>
                  <p:cNvPr id="727"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6" name="Group 705"/>
              <p:cNvGrpSpPr/>
              <p:nvPr/>
            </p:nvGrpSpPr>
            <p:grpSpPr>
              <a:xfrm>
                <a:off x="1227436" y="1426790"/>
                <a:ext cx="127256" cy="127620"/>
                <a:chOff x="1963128" y="3816230"/>
                <a:chExt cx="127256" cy="127620"/>
              </a:xfrm>
            </p:grpSpPr>
            <p:grpSp>
              <p:nvGrpSpPr>
                <p:cNvPr id="707" name="Group 706"/>
                <p:cNvGrpSpPr/>
                <p:nvPr/>
              </p:nvGrpSpPr>
              <p:grpSpPr>
                <a:xfrm rot="420000">
                  <a:off x="2043400" y="3833940"/>
                  <a:ext cx="25807" cy="60912"/>
                  <a:chOff x="2135098" y="3830391"/>
                  <a:chExt cx="46555" cy="116512"/>
                </a:xfrm>
              </p:grpSpPr>
              <p:sp>
                <p:nvSpPr>
                  <p:cNvPr id="720"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8" name="Group 707"/>
                <p:cNvGrpSpPr/>
                <p:nvPr/>
              </p:nvGrpSpPr>
              <p:grpSpPr>
                <a:xfrm rot="19200000">
                  <a:off x="2006183" y="3816230"/>
                  <a:ext cx="25807" cy="60912"/>
                  <a:chOff x="2135098" y="3830391"/>
                  <a:chExt cx="46555" cy="116512"/>
                </a:xfrm>
              </p:grpSpPr>
              <p:sp>
                <p:nvSpPr>
                  <p:cNvPr id="718"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9" name="Group 708"/>
                <p:cNvGrpSpPr/>
                <p:nvPr/>
              </p:nvGrpSpPr>
              <p:grpSpPr>
                <a:xfrm rot="4020000">
                  <a:off x="2047024" y="3883633"/>
                  <a:ext cx="25807" cy="60912"/>
                  <a:chOff x="2135098" y="3830391"/>
                  <a:chExt cx="46555" cy="116512"/>
                </a:xfrm>
              </p:grpSpPr>
              <p:sp>
                <p:nvSpPr>
                  <p:cNvPr id="716"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709"/>
                <p:cNvGrpSpPr/>
                <p:nvPr/>
              </p:nvGrpSpPr>
              <p:grpSpPr>
                <a:xfrm rot="20760000" flipH="1">
                  <a:off x="1963300" y="3836233"/>
                  <a:ext cx="25807" cy="60912"/>
                  <a:chOff x="2135098" y="3830391"/>
                  <a:chExt cx="46555" cy="116512"/>
                </a:xfrm>
              </p:grpSpPr>
              <p:sp>
                <p:nvSpPr>
                  <p:cNvPr id="714"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710"/>
                <p:cNvGrpSpPr/>
                <p:nvPr/>
              </p:nvGrpSpPr>
              <p:grpSpPr>
                <a:xfrm rot="1740000">
                  <a:off x="1963128" y="3882938"/>
                  <a:ext cx="25807" cy="60912"/>
                  <a:chOff x="2135098" y="3830391"/>
                  <a:chExt cx="46555" cy="116512"/>
                </a:xfrm>
              </p:grpSpPr>
              <p:sp>
                <p:nvSpPr>
                  <p:cNvPr id="712" name="Isosceles Triangle 100"/>
                  <p:cNvSpPr/>
                  <p:nvPr/>
                </p:nvSpPr>
                <p:spPr>
                  <a:xfrm rot="2579354">
                    <a:off x="2164794" y="3830391"/>
                    <a:ext cx="16859" cy="7107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Isosceles Triangle 100"/>
                  <p:cNvSpPr/>
                  <p:nvPr/>
                </p:nvSpPr>
                <p:spPr>
                  <a:xfrm rot="2579354" flipH="1" flipV="1">
                    <a:off x="2135098" y="3878337"/>
                    <a:ext cx="17626" cy="68566"/>
                  </a:xfrm>
                  <a:custGeom>
                    <a:avLst/>
                    <a:gdLst>
                      <a:gd name="connsiteX0" fmla="*/ 0 w 45719"/>
                      <a:gd name="connsiteY0" fmla="*/ 84733 h 84733"/>
                      <a:gd name="connsiteX1" fmla="*/ 22860 w 45719"/>
                      <a:gd name="connsiteY1" fmla="*/ 0 h 84733"/>
                      <a:gd name="connsiteX2" fmla="*/ 45719 w 45719"/>
                      <a:gd name="connsiteY2" fmla="*/ 84733 h 84733"/>
                      <a:gd name="connsiteX3" fmla="*/ 0 w 45719"/>
                      <a:gd name="connsiteY3" fmla="*/ 84733 h 84733"/>
                      <a:gd name="connsiteX0" fmla="*/ 0 w 33881"/>
                      <a:gd name="connsiteY0" fmla="*/ 84733 h 86002"/>
                      <a:gd name="connsiteX1" fmla="*/ 22860 w 33881"/>
                      <a:gd name="connsiteY1" fmla="*/ 0 h 86002"/>
                      <a:gd name="connsiteX2" fmla="*/ 33881 w 33881"/>
                      <a:gd name="connsiteY2" fmla="*/ 86002 h 86002"/>
                      <a:gd name="connsiteX3" fmla="*/ 0 w 33881"/>
                      <a:gd name="connsiteY3" fmla="*/ 84733 h 86002"/>
                      <a:gd name="connsiteX0" fmla="*/ 0 w 27151"/>
                      <a:gd name="connsiteY0" fmla="*/ 84969 h 86002"/>
                      <a:gd name="connsiteX1" fmla="*/ 16130 w 27151"/>
                      <a:gd name="connsiteY1" fmla="*/ 0 h 86002"/>
                      <a:gd name="connsiteX2" fmla="*/ 27151 w 27151"/>
                      <a:gd name="connsiteY2" fmla="*/ 86002 h 86002"/>
                      <a:gd name="connsiteX3" fmla="*/ 0 w 27151"/>
                      <a:gd name="connsiteY3" fmla="*/ 84969 h 86002"/>
                    </a:gdLst>
                    <a:ahLst/>
                    <a:cxnLst>
                      <a:cxn ang="0">
                        <a:pos x="connsiteX0" y="connsiteY0"/>
                      </a:cxn>
                      <a:cxn ang="0">
                        <a:pos x="connsiteX1" y="connsiteY1"/>
                      </a:cxn>
                      <a:cxn ang="0">
                        <a:pos x="connsiteX2" y="connsiteY2"/>
                      </a:cxn>
                      <a:cxn ang="0">
                        <a:pos x="connsiteX3" y="connsiteY3"/>
                      </a:cxn>
                    </a:cxnLst>
                    <a:rect l="l" t="t" r="r" b="b"/>
                    <a:pathLst>
                      <a:path w="27151" h="86002">
                        <a:moveTo>
                          <a:pt x="0" y="84969"/>
                        </a:moveTo>
                        <a:lnTo>
                          <a:pt x="16130" y="0"/>
                        </a:lnTo>
                        <a:lnTo>
                          <a:pt x="27151" y="86002"/>
                        </a:lnTo>
                        <a:lnTo>
                          <a:pt x="0" y="84969"/>
                        </a:lnTo>
                        <a:close/>
                      </a:path>
                    </a:pathLst>
                  </a:custGeom>
                  <a:solidFill>
                    <a:schemeClr val="tx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674" name="Straight Connector 673"/>
            <p:cNvCxnSpPr/>
            <p:nvPr/>
          </p:nvCxnSpPr>
          <p:spPr>
            <a:xfrm flipV="1">
              <a:off x="2859658" y="2267834"/>
              <a:ext cx="212855" cy="217330"/>
            </a:xfrm>
            <a:prstGeom prst="line">
              <a:avLst/>
            </a:prstGeom>
            <a:ln w="127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5" name="TextBox 674"/>
            <p:cNvSpPr txBox="1"/>
            <p:nvPr/>
          </p:nvSpPr>
          <p:spPr>
            <a:xfrm>
              <a:off x="2855582" y="1895386"/>
              <a:ext cx="173124" cy="184666"/>
            </a:xfrm>
            <a:prstGeom prst="rect">
              <a:avLst/>
            </a:prstGeom>
            <a:noFill/>
          </p:spPr>
          <p:txBody>
            <a:bodyPr wrap="none" lIns="0" tIns="0" rIns="0" bIns="0" rtlCol="0">
              <a:spAutoFit/>
            </a:bodyPr>
            <a:lstStyle/>
            <a:p>
              <a:r>
                <a:rPr lang="en-US" sz="600" b="1" u="sng" dirty="0">
                  <a:solidFill>
                    <a:srgbClr val="663300"/>
                  </a:solidFill>
                </a:rPr>
                <a:t>2000</a:t>
              </a:r>
            </a:p>
            <a:p>
              <a:r>
                <a:rPr lang="en-US" sz="600" b="1" dirty="0">
                  <a:solidFill>
                    <a:schemeClr val="accent6">
                      <a:lumMod val="75000"/>
                    </a:schemeClr>
                  </a:solidFill>
                </a:rPr>
                <a:t>1500</a:t>
              </a:r>
            </a:p>
          </p:txBody>
        </p:sp>
        <p:sp>
          <p:nvSpPr>
            <p:cNvPr id="676" name="TextBox 675"/>
            <p:cNvSpPr txBox="1"/>
            <p:nvPr/>
          </p:nvSpPr>
          <p:spPr>
            <a:xfrm>
              <a:off x="1690258" y="2966540"/>
              <a:ext cx="173124" cy="184666"/>
            </a:xfrm>
            <a:prstGeom prst="rect">
              <a:avLst/>
            </a:prstGeom>
            <a:noFill/>
          </p:spPr>
          <p:txBody>
            <a:bodyPr wrap="none" lIns="0" tIns="0" rIns="0" bIns="0" rtlCol="0">
              <a:spAutoFit/>
            </a:bodyPr>
            <a:lstStyle/>
            <a:p>
              <a:r>
                <a:rPr lang="en-US" sz="600" b="1" u="sng" dirty="0">
                  <a:solidFill>
                    <a:schemeClr val="accent6">
                      <a:lumMod val="75000"/>
                    </a:schemeClr>
                  </a:solidFill>
                </a:rPr>
                <a:t>1500</a:t>
              </a:r>
            </a:p>
            <a:p>
              <a:r>
                <a:rPr lang="en-US" sz="600" b="1" dirty="0">
                  <a:solidFill>
                    <a:srgbClr val="00B0F0"/>
                  </a:solidFill>
                </a:rPr>
                <a:t>1200</a:t>
              </a:r>
            </a:p>
          </p:txBody>
        </p:sp>
        <p:sp>
          <p:nvSpPr>
            <p:cNvPr id="677" name="TextBox 676"/>
            <p:cNvSpPr txBox="1"/>
            <p:nvPr/>
          </p:nvSpPr>
          <p:spPr>
            <a:xfrm>
              <a:off x="1023848" y="2858405"/>
              <a:ext cx="173124" cy="184666"/>
            </a:xfrm>
            <a:prstGeom prst="rect">
              <a:avLst/>
            </a:prstGeom>
            <a:noFill/>
          </p:spPr>
          <p:txBody>
            <a:bodyPr wrap="none" lIns="0" tIns="0" rIns="0" bIns="0" rtlCol="0">
              <a:spAutoFit/>
            </a:bodyPr>
            <a:lstStyle/>
            <a:p>
              <a:r>
                <a:rPr lang="en-US" sz="600" b="1" u="sng" dirty="0">
                  <a:solidFill>
                    <a:srgbClr val="AA3F3C"/>
                  </a:solidFill>
                </a:rPr>
                <a:t>1600</a:t>
              </a:r>
            </a:p>
            <a:p>
              <a:r>
                <a:rPr lang="en-US" sz="600" b="1" dirty="0">
                  <a:solidFill>
                    <a:schemeClr val="accent6">
                      <a:lumMod val="75000"/>
                    </a:schemeClr>
                  </a:solidFill>
                </a:rPr>
                <a:t>1500</a:t>
              </a:r>
            </a:p>
          </p:txBody>
        </p:sp>
        <p:sp>
          <p:nvSpPr>
            <p:cNvPr id="678" name="TextBox 677"/>
            <p:cNvSpPr txBox="1"/>
            <p:nvPr/>
          </p:nvSpPr>
          <p:spPr>
            <a:xfrm>
              <a:off x="1484611" y="3779874"/>
              <a:ext cx="173124" cy="184666"/>
            </a:xfrm>
            <a:prstGeom prst="rect">
              <a:avLst/>
            </a:prstGeom>
            <a:noFill/>
          </p:spPr>
          <p:txBody>
            <a:bodyPr wrap="none" lIns="0" tIns="0" rIns="0" bIns="0" rtlCol="0">
              <a:spAutoFit/>
            </a:bodyPr>
            <a:lstStyle/>
            <a:p>
              <a:r>
                <a:rPr lang="en-US" sz="600" b="1" u="sng" dirty="0">
                  <a:solidFill>
                    <a:srgbClr val="7030A0"/>
                  </a:solidFill>
                </a:rPr>
                <a:t>1700</a:t>
              </a:r>
            </a:p>
            <a:p>
              <a:r>
                <a:rPr lang="en-US" sz="600" b="1" dirty="0">
                  <a:solidFill>
                    <a:srgbClr val="00B050"/>
                  </a:solidFill>
                </a:rPr>
                <a:t>1500</a:t>
              </a:r>
            </a:p>
          </p:txBody>
        </p:sp>
        <p:grpSp>
          <p:nvGrpSpPr>
            <p:cNvPr id="679" name="Group 678"/>
            <p:cNvGrpSpPr/>
            <p:nvPr/>
          </p:nvGrpSpPr>
          <p:grpSpPr>
            <a:xfrm>
              <a:off x="2509021" y="6026340"/>
              <a:ext cx="1986782" cy="504192"/>
              <a:chOff x="2509021" y="6026340"/>
              <a:chExt cx="1986782" cy="504192"/>
            </a:xfrm>
          </p:grpSpPr>
          <p:sp>
            <p:nvSpPr>
              <p:cNvPr id="701" name="TextBox 700"/>
              <p:cNvSpPr txBox="1"/>
              <p:nvPr/>
            </p:nvSpPr>
            <p:spPr>
              <a:xfrm>
                <a:off x="2509021" y="6026340"/>
                <a:ext cx="1986782" cy="504192"/>
              </a:xfrm>
              <a:prstGeom prst="rect">
                <a:avLst/>
              </a:prstGeom>
              <a:noFill/>
            </p:spPr>
            <p:txBody>
              <a:bodyPr wrap="square" lIns="0" tIns="0" rIns="0" bIns="0" rtlCol="0">
                <a:spAutoFit/>
              </a:bodyPr>
              <a:lstStyle/>
              <a:p>
                <a:r>
                  <a:rPr lang="en-US" sz="600" b="1" dirty="0"/>
                  <a:t>NOTES:</a:t>
                </a:r>
                <a:r>
                  <a:rPr lang="en-US" sz="600" dirty="0"/>
                  <a:t>:</a:t>
                </a:r>
              </a:p>
              <a:p>
                <a:endParaRPr lang="en-US" sz="200" dirty="0"/>
              </a:p>
              <a:p>
                <a:pPr marL="228600" indent="-228600">
                  <a:buAutoNum type="arabicPeriod"/>
                </a:pPr>
                <a:r>
                  <a:rPr lang="en-US" sz="550" dirty="0"/>
                  <a:t> Indicates the altitudes of intersecting student      </a:t>
                </a:r>
                <a:br>
                  <a:rPr lang="en-US" sz="550" dirty="0"/>
                </a:br>
                <a:r>
                  <a:rPr lang="en-US" sz="550" dirty="0"/>
                  <a:t>  instrument procedure segments.</a:t>
                </a:r>
              </a:p>
              <a:p>
                <a:endParaRPr lang="en-US" sz="200" dirty="0"/>
              </a:p>
              <a:p>
                <a:r>
                  <a:rPr lang="en-US" sz="550" dirty="0"/>
                  <a:t>2.   For Hazard Spot descriptions refer to page VII of the </a:t>
                </a:r>
                <a:br>
                  <a:rPr lang="en-US" sz="550" dirty="0"/>
                </a:br>
                <a:r>
                  <a:rPr lang="en-US" sz="550" dirty="0"/>
                  <a:t>      Student Instrument Approach and Departure Procedures</a:t>
                </a:r>
                <a:r>
                  <a:rPr lang="en-US" sz="600" dirty="0"/>
                  <a:t>.</a:t>
                </a:r>
              </a:p>
            </p:txBody>
          </p:sp>
          <p:sp>
            <p:nvSpPr>
              <p:cNvPr id="702" name="TextBox 701"/>
              <p:cNvSpPr txBox="1"/>
              <p:nvPr/>
            </p:nvSpPr>
            <p:spPr>
              <a:xfrm>
                <a:off x="2610646" y="6164109"/>
                <a:ext cx="128240" cy="138499"/>
              </a:xfrm>
              <a:prstGeom prst="rect">
                <a:avLst/>
              </a:prstGeom>
              <a:noFill/>
            </p:spPr>
            <p:txBody>
              <a:bodyPr wrap="none" lIns="0" tIns="0" rIns="0" bIns="0" rtlCol="0">
                <a:spAutoFit/>
              </a:bodyPr>
              <a:lstStyle/>
              <a:p>
                <a:r>
                  <a:rPr lang="en-US" sz="450" u="sng" dirty="0"/>
                  <a:t>2000</a:t>
                </a:r>
              </a:p>
              <a:p>
                <a:r>
                  <a:rPr lang="en-US" sz="450" dirty="0"/>
                  <a:t>1500</a:t>
                </a:r>
              </a:p>
            </p:txBody>
          </p:sp>
        </p:grpSp>
        <p:sp>
          <p:nvSpPr>
            <p:cNvPr id="680" name="TextBox 679"/>
            <p:cNvSpPr txBox="1"/>
            <p:nvPr/>
          </p:nvSpPr>
          <p:spPr>
            <a:xfrm rot="2558658">
              <a:off x="1487687" y="4054437"/>
              <a:ext cx="195566" cy="50657"/>
            </a:xfrm>
            <a:prstGeom prst="rect">
              <a:avLst/>
            </a:prstGeom>
            <a:noFill/>
          </p:spPr>
          <p:txBody>
            <a:bodyPr wrap="none" lIns="0" tIns="0" rIns="0" bIns="0" rtlCol="0">
              <a:prstTxWarp prst="textArchDown">
                <a:avLst>
                  <a:gd name="adj" fmla="val 2004334"/>
                </a:avLst>
              </a:prstTxWarp>
              <a:spAutoFit/>
            </a:bodyPr>
            <a:lstStyle/>
            <a:p>
              <a:r>
                <a:rPr lang="en-US" sz="800" dirty="0"/>
                <a:t>4 DME</a:t>
              </a:r>
            </a:p>
          </p:txBody>
        </p:sp>
        <p:sp>
          <p:nvSpPr>
            <p:cNvPr id="681" name="TextBox 680"/>
            <p:cNvSpPr txBox="1"/>
            <p:nvPr/>
          </p:nvSpPr>
          <p:spPr>
            <a:xfrm rot="4192813">
              <a:off x="924619" y="3657708"/>
              <a:ext cx="195566" cy="50657"/>
            </a:xfrm>
            <a:prstGeom prst="rect">
              <a:avLst/>
            </a:prstGeom>
            <a:noFill/>
          </p:spPr>
          <p:txBody>
            <a:bodyPr wrap="none" lIns="0" tIns="0" rIns="0" bIns="0" rtlCol="0">
              <a:prstTxWarp prst="textArchDown">
                <a:avLst>
                  <a:gd name="adj" fmla="val 2004334"/>
                </a:avLst>
              </a:prstTxWarp>
              <a:spAutoFit/>
            </a:bodyPr>
            <a:lstStyle/>
            <a:p>
              <a:pPr algn="ctr"/>
              <a:r>
                <a:rPr lang="en-US" sz="800" dirty="0"/>
                <a:t>5 DME</a:t>
              </a:r>
            </a:p>
          </p:txBody>
        </p:sp>
        <p:sp>
          <p:nvSpPr>
            <p:cNvPr id="682" name="TextBox 681"/>
            <p:cNvSpPr txBox="1"/>
            <p:nvPr/>
          </p:nvSpPr>
          <p:spPr>
            <a:xfrm>
              <a:off x="2012233" y="3561548"/>
              <a:ext cx="173124" cy="184666"/>
            </a:xfrm>
            <a:prstGeom prst="rect">
              <a:avLst/>
            </a:prstGeom>
            <a:noFill/>
          </p:spPr>
          <p:txBody>
            <a:bodyPr wrap="none" lIns="0" tIns="0" rIns="0" bIns="0" rtlCol="0">
              <a:spAutoFit/>
            </a:bodyPr>
            <a:lstStyle/>
            <a:p>
              <a:r>
                <a:rPr lang="en-US" sz="600" b="1" u="sng" dirty="0">
                  <a:solidFill>
                    <a:schemeClr val="tx1">
                      <a:lumMod val="50000"/>
                      <a:lumOff val="50000"/>
                    </a:schemeClr>
                  </a:solidFill>
                </a:rPr>
                <a:t>2200</a:t>
              </a:r>
            </a:p>
            <a:p>
              <a:r>
                <a:rPr lang="en-US" sz="600" b="1" dirty="0">
                  <a:solidFill>
                    <a:srgbClr val="7030A0"/>
                  </a:solidFill>
                </a:rPr>
                <a:t>1700</a:t>
              </a:r>
            </a:p>
          </p:txBody>
        </p:sp>
        <p:sp>
          <p:nvSpPr>
            <p:cNvPr id="683" name="TextBox 682"/>
            <p:cNvSpPr txBox="1"/>
            <p:nvPr/>
          </p:nvSpPr>
          <p:spPr>
            <a:xfrm rot="1301557">
              <a:off x="2479722" y="3601915"/>
              <a:ext cx="184346" cy="107722"/>
            </a:xfrm>
            <a:prstGeom prst="rect">
              <a:avLst/>
            </a:prstGeom>
            <a:noFill/>
          </p:spPr>
          <p:txBody>
            <a:bodyPr wrap="none" lIns="0" tIns="0" rIns="0" bIns="0" rtlCol="0">
              <a:spAutoFit/>
            </a:bodyPr>
            <a:lstStyle/>
            <a:p>
              <a:r>
                <a:rPr lang="en-US" sz="700" dirty="0"/>
                <a:t>106</a:t>
              </a:r>
              <a:r>
                <a:rPr lang="en-US" sz="700" dirty="0">
                  <a:latin typeface="Calibri"/>
                  <a:cs typeface="Calibri"/>
                </a:rPr>
                <a:t>⁰</a:t>
              </a:r>
              <a:endParaRPr lang="en-US" sz="700" dirty="0"/>
            </a:p>
          </p:txBody>
        </p:sp>
        <p:sp>
          <p:nvSpPr>
            <p:cNvPr id="684" name="TextBox 683"/>
            <p:cNvSpPr txBox="1"/>
            <p:nvPr/>
          </p:nvSpPr>
          <p:spPr>
            <a:xfrm rot="4860276">
              <a:off x="2979081" y="3330647"/>
              <a:ext cx="184346" cy="107722"/>
            </a:xfrm>
            <a:prstGeom prst="rect">
              <a:avLst/>
            </a:prstGeom>
            <a:noFill/>
          </p:spPr>
          <p:txBody>
            <a:bodyPr wrap="none" lIns="0" tIns="0" rIns="0" bIns="0" rtlCol="0">
              <a:spAutoFit/>
            </a:bodyPr>
            <a:lstStyle/>
            <a:p>
              <a:r>
                <a:rPr lang="en-US" sz="700" dirty="0"/>
                <a:t>171</a:t>
              </a:r>
              <a:r>
                <a:rPr lang="en-US" sz="700" dirty="0">
                  <a:latin typeface="Calibri"/>
                  <a:cs typeface="Calibri"/>
                </a:rPr>
                <a:t>⁰</a:t>
              </a:r>
              <a:endParaRPr lang="en-US" sz="700" dirty="0"/>
            </a:p>
          </p:txBody>
        </p:sp>
        <p:sp>
          <p:nvSpPr>
            <p:cNvPr id="685" name="TextBox 684"/>
            <p:cNvSpPr txBox="1"/>
            <p:nvPr/>
          </p:nvSpPr>
          <p:spPr>
            <a:xfrm rot="19455800">
              <a:off x="3398522" y="2413074"/>
              <a:ext cx="184346" cy="107722"/>
            </a:xfrm>
            <a:prstGeom prst="rect">
              <a:avLst/>
            </a:prstGeom>
            <a:noFill/>
          </p:spPr>
          <p:txBody>
            <a:bodyPr wrap="none" lIns="0" tIns="0" rIns="0" bIns="0" rtlCol="0">
              <a:spAutoFit/>
            </a:bodyPr>
            <a:lstStyle/>
            <a:p>
              <a:r>
                <a:rPr lang="en-US" sz="700" dirty="0"/>
                <a:t>234</a:t>
              </a:r>
              <a:r>
                <a:rPr lang="en-US" sz="700" dirty="0">
                  <a:latin typeface="Calibri"/>
                  <a:cs typeface="Calibri"/>
                </a:rPr>
                <a:t>⁰</a:t>
              </a:r>
              <a:endParaRPr lang="en-US" sz="700" dirty="0"/>
            </a:p>
          </p:txBody>
        </p:sp>
        <p:sp>
          <p:nvSpPr>
            <p:cNvPr id="686" name="TextBox 685"/>
            <p:cNvSpPr txBox="1"/>
            <p:nvPr/>
          </p:nvSpPr>
          <p:spPr>
            <a:xfrm rot="19564708">
              <a:off x="1145987" y="3834534"/>
              <a:ext cx="184346" cy="107722"/>
            </a:xfrm>
            <a:prstGeom prst="rect">
              <a:avLst/>
            </a:prstGeom>
            <a:noFill/>
          </p:spPr>
          <p:txBody>
            <a:bodyPr wrap="none" lIns="0" tIns="0" rIns="0" bIns="0" rtlCol="0">
              <a:spAutoFit/>
            </a:bodyPr>
            <a:lstStyle/>
            <a:p>
              <a:r>
                <a:rPr lang="en-US" sz="700" dirty="0"/>
                <a:t>240</a:t>
              </a:r>
              <a:r>
                <a:rPr lang="en-US" sz="700" dirty="0">
                  <a:latin typeface="Calibri"/>
                  <a:cs typeface="Calibri"/>
                </a:rPr>
                <a:t>⁰</a:t>
              </a:r>
              <a:endParaRPr lang="en-US" sz="700" dirty="0"/>
            </a:p>
          </p:txBody>
        </p:sp>
        <p:sp>
          <p:nvSpPr>
            <p:cNvPr id="687" name="TextBox 686"/>
            <p:cNvSpPr txBox="1"/>
            <p:nvPr/>
          </p:nvSpPr>
          <p:spPr>
            <a:xfrm rot="20969082">
              <a:off x="1515249" y="3498539"/>
              <a:ext cx="184346" cy="107722"/>
            </a:xfrm>
            <a:prstGeom prst="rect">
              <a:avLst/>
            </a:prstGeom>
            <a:noFill/>
          </p:spPr>
          <p:txBody>
            <a:bodyPr wrap="none" lIns="0" tIns="0" rIns="0" bIns="0" rtlCol="0">
              <a:spAutoFit/>
            </a:bodyPr>
            <a:lstStyle/>
            <a:p>
              <a:r>
                <a:rPr lang="en-US" sz="700" dirty="0"/>
                <a:t>081</a:t>
              </a:r>
              <a:r>
                <a:rPr lang="en-US" sz="700" dirty="0">
                  <a:latin typeface="Calibri"/>
                  <a:cs typeface="Calibri"/>
                </a:rPr>
                <a:t>⁰</a:t>
              </a:r>
              <a:endParaRPr lang="en-US" sz="700" dirty="0"/>
            </a:p>
          </p:txBody>
        </p:sp>
        <p:sp>
          <p:nvSpPr>
            <p:cNvPr id="688" name="TextBox 687"/>
            <p:cNvSpPr txBox="1"/>
            <p:nvPr/>
          </p:nvSpPr>
          <p:spPr>
            <a:xfrm rot="536304">
              <a:off x="1370426" y="3219415"/>
              <a:ext cx="184346" cy="107722"/>
            </a:xfrm>
            <a:prstGeom prst="rect">
              <a:avLst/>
            </a:prstGeom>
            <a:noFill/>
          </p:spPr>
          <p:txBody>
            <a:bodyPr wrap="none" lIns="0" tIns="0" rIns="0" bIns="0" rtlCol="0">
              <a:spAutoFit/>
            </a:bodyPr>
            <a:lstStyle/>
            <a:p>
              <a:r>
                <a:rPr lang="en-US" sz="700" dirty="0"/>
                <a:t>101</a:t>
              </a:r>
              <a:r>
                <a:rPr lang="en-US" sz="700" dirty="0">
                  <a:latin typeface="Calibri"/>
                  <a:cs typeface="Calibri"/>
                </a:rPr>
                <a:t>⁰</a:t>
              </a:r>
              <a:endParaRPr lang="en-US" sz="700" dirty="0"/>
            </a:p>
          </p:txBody>
        </p:sp>
        <p:sp>
          <p:nvSpPr>
            <p:cNvPr id="689" name="TextBox 688"/>
            <p:cNvSpPr txBox="1"/>
            <p:nvPr/>
          </p:nvSpPr>
          <p:spPr>
            <a:xfrm rot="3239161">
              <a:off x="963732" y="3091527"/>
              <a:ext cx="206788" cy="84639"/>
            </a:xfrm>
            <a:prstGeom prst="rect">
              <a:avLst/>
            </a:prstGeom>
            <a:noFill/>
          </p:spPr>
          <p:txBody>
            <a:bodyPr wrap="none" lIns="0" tIns="0" rIns="0" bIns="0" rtlCol="0">
              <a:spAutoFit/>
            </a:bodyPr>
            <a:lstStyle/>
            <a:p>
              <a:r>
                <a:rPr lang="en-US" sz="550" dirty="0">
                  <a:latin typeface="Calibri"/>
                  <a:cs typeface="Calibri"/>
                </a:rPr>
                <a:t>←</a:t>
              </a:r>
              <a:r>
                <a:rPr lang="en-US" sz="550" dirty="0"/>
                <a:t>326</a:t>
              </a:r>
              <a:r>
                <a:rPr lang="en-US" sz="550" dirty="0">
                  <a:latin typeface="Calibri"/>
                  <a:cs typeface="Calibri"/>
                </a:rPr>
                <a:t>⁰</a:t>
              </a:r>
              <a:endParaRPr lang="en-US" sz="550" dirty="0"/>
            </a:p>
          </p:txBody>
        </p:sp>
        <p:sp>
          <p:nvSpPr>
            <p:cNvPr id="690" name="Rectangle 689"/>
            <p:cNvSpPr/>
            <p:nvPr/>
          </p:nvSpPr>
          <p:spPr>
            <a:xfrm rot="3318190">
              <a:off x="861114" y="3050566"/>
              <a:ext cx="8093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TextBox 690"/>
            <p:cNvSpPr txBox="1"/>
            <p:nvPr/>
          </p:nvSpPr>
          <p:spPr>
            <a:xfrm rot="3239161">
              <a:off x="856360" y="3113730"/>
              <a:ext cx="206788" cy="84640"/>
            </a:xfrm>
            <a:prstGeom prst="rect">
              <a:avLst/>
            </a:prstGeom>
            <a:noFill/>
          </p:spPr>
          <p:txBody>
            <a:bodyPr wrap="none" lIns="0" tIns="0" rIns="0" bIns="0" rtlCol="0">
              <a:spAutoFit/>
            </a:bodyPr>
            <a:lstStyle/>
            <a:p>
              <a:r>
                <a:rPr lang="en-US" sz="550" dirty="0"/>
                <a:t>146</a:t>
              </a:r>
              <a:r>
                <a:rPr lang="en-US" sz="550" dirty="0">
                  <a:latin typeface="Calibri"/>
                  <a:cs typeface="Calibri"/>
                </a:rPr>
                <a:t>⁰→</a:t>
              </a:r>
              <a:endParaRPr lang="en-US" sz="550" dirty="0"/>
            </a:p>
          </p:txBody>
        </p:sp>
        <p:sp>
          <p:nvSpPr>
            <p:cNvPr id="692" name="TextBox 691"/>
            <p:cNvSpPr txBox="1"/>
            <p:nvPr/>
          </p:nvSpPr>
          <p:spPr>
            <a:xfrm rot="5068844">
              <a:off x="1800946" y="2316214"/>
              <a:ext cx="184346" cy="107722"/>
            </a:xfrm>
            <a:prstGeom prst="rect">
              <a:avLst/>
            </a:prstGeom>
            <a:noFill/>
          </p:spPr>
          <p:txBody>
            <a:bodyPr wrap="none" lIns="0" tIns="0" rIns="0" bIns="0" rtlCol="0">
              <a:spAutoFit/>
            </a:bodyPr>
            <a:lstStyle/>
            <a:p>
              <a:r>
                <a:rPr lang="en-US" sz="700" dirty="0"/>
                <a:t>175</a:t>
              </a:r>
              <a:r>
                <a:rPr lang="en-US" sz="700" dirty="0">
                  <a:latin typeface="Calibri"/>
                  <a:cs typeface="Calibri"/>
                </a:rPr>
                <a:t>⁰</a:t>
              </a:r>
              <a:endParaRPr lang="en-US" sz="700" dirty="0"/>
            </a:p>
          </p:txBody>
        </p:sp>
        <p:sp>
          <p:nvSpPr>
            <p:cNvPr id="693" name="TextBox 692"/>
            <p:cNvSpPr txBox="1"/>
            <p:nvPr/>
          </p:nvSpPr>
          <p:spPr>
            <a:xfrm rot="18811044">
              <a:off x="2869918" y="2394627"/>
              <a:ext cx="206788" cy="84639"/>
            </a:xfrm>
            <a:prstGeom prst="rect">
              <a:avLst/>
            </a:prstGeom>
            <a:noFill/>
          </p:spPr>
          <p:txBody>
            <a:bodyPr wrap="none" lIns="0" tIns="0" rIns="0" bIns="0" rtlCol="0">
              <a:spAutoFit/>
            </a:bodyPr>
            <a:lstStyle/>
            <a:p>
              <a:r>
                <a:rPr lang="en-US" sz="550" dirty="0"/>
                <a:t>036</a:t>
              </a:r>
              <a:r>
                <a:rPr lang="en-US" sz="550" dirty="0">
                  <a:latin typeface="Calibri"/>
                  <a:cs typeface="Calibri"/>
                </a:rPr>
                <a:t>⁰→</a:t>
              </a:r>
              <a:endParaRPr lang="en-US" sz="550" dirty="0"/>
            </a:p>
          </p:txBody>
        </p:sp>
        <p:sp>
          <p:nvSpPr>
            <p:cNvPr id="694" name="Rectangle 693"/>
            <p:cNvSpPr/>
            <p:nvPr/>
          </p:nvSpPr>
          <p:spPr>
            <a:xfrm rot="18940962">
              <a:off x="2985695" y="2243357"/>
              <a:ext cx="6880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extBox 694"/>
            <p:cNvSpPr txBox="1"/>
            <p:nvPr/>
          </p:nvSpPr>
          <p:spPr>
            <a:xfrm rot="18868744">
              <a:off x="2881076" y="2251422"/>
              <a:ext cx="217178" cy="84639"/>
            </a:xfrm>
            <a:prstGeom prst="rect">
              <a:avLst/>
            </a:prstGeom>
            <a:noFill/>
          </p:spPr>
          <p:txBody>
            <a:bodyPr wrap="square" lIns="0" tIns="0" rIns="0" bIns="0" rtlCol="0">
              <a:spAutoFit/>
            </a:bodyPr>
            <a:lstStyle/>
            <a:p>
              <a:r>
                <a:rPr lang="en-US" sz="550" dirty="0">
                  <a:latin typeface="Calibri"/>
                  <a:cs typeface="Calibri"/>
                </a:rPr>
                <a:t>←</a:t>
              </a:r>
              <a:r>
                <a:rPr lang="en-US" sz="550" dirty="0"/>
                <a:t>216</a:t>
              </a:r>
              <a:r>
                <a:rPr lang="en-US" sz="550" dirty="0">
                  <a:latin typeface="Calibri"/>
                  <a:cs typeface="Calibri"/>
                </a:rPr>
                <a:t>⁰</a:t>
              </a:r>
              <a:endParaRPr lang="en-US" sz="550" dirty="0"/>
            </a:p>
          </p:txBody>
        </p:sp>
        <p:sp>
          <p:nvSpPr>
            <p:cNvPr id="696" name="TextBox 695"/>
            <p:cNvSpPr txBox="1"/>
            <p:nvPr/>
          </p:nvSpPr>
          <p:spPr>
            <a:xfrm rot="1239735">
              <a:off x="2493564" y="1338359"/>
              <a:ext cx="583814" cy="153232"/>
            </a:xfrm>
            <a:prstGeom prst="rect">
              <a:avLst/>
            </a:prstGeom>
            <a:noFill/>
          </p:spPr>
          <p:txBody>
            <a:bodyPr wrap="none" rtlCol="0">
              <a:prstTxWarp prst="textArchUp">
                <a:avLst>
                  <a:gd name="adj" fmla="val 13551890"/>
                </a:avLst>
              </a:prstTxWarp>
              <a:spAutoFit/>
            </a:bodyPr>
            <a:lstStyle/>
            <a:p>
              <a:pPr algn="ctr"/>
              <a:r>
                <a:rPr lang="en-US" sz="500" dirty="0"/>
                <a:t>CEW 12 DME</a:t>
              </a:r>
            </a:p>
          </p:txBody>
        </p:sp>
        <p:sp>
          <p:nvSpPr>
            <p:cNvPr id="697" name="TextBox 696"/>
            <p:cNvSpPr txBox="1"/>
            <p:nvPr/>
          </p:nvSpPr>
          <p:spPr>
            <a:xfrm rot="1961086">
              <a:off x="3093113" y="1313652"/>
              <a:ext cx="583814" cy="153232"/>
            </a:xfrm>
            <a:prstGeom prst="rect">
              <a:avLst/>
            </a:prstGeom>
            <a:noFill/>
          </p:spPr>
          <p:txBody>
            <a:bodyPr wrap="none" rtlCol="0">
              <a:prstTxWarp prst="textArchUp">
                <a:avLst>
                  <a:gd name="adj" fmla="val 12342283"/>
                </a:avLst>
              </a:prstTxWarp>
              <a:spAutoFit/>
            </a:bodyPr>
            <a:lstStyle/>
            <a:p>
              <a:pPr algn="ctr"/>
              <a:r>
                <a:rPr lang="en-US" sz="500" dirty="0"/>
                <a:t> 14 DME</a:t>
              </a:r>
            </a:p>
          </p:txBody>
        </p:sp>
        <p:sp>
          <p:nvSpPr>
            <p:cNvPr id="698" name="Oval 697"/>
            <p:cNvSpPr/>
            <p:nvPr/>
          </p:nvSpPr>
          <p:spPr>
            <a:xfrm>
              <a:off x="4149222" y="699479"/>
              <a:ext cx="110408" cy="123532"/>
            </a:xfrm>
            <a:prstGeom prst="ellipse">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TextBox 698"/>
            <p:cNvSpPr txBox="1"/>
            <p:nvPr/>
          </p:nvSpPr>
          <p:spPr>
            <a:xfrm>
              <a:off x="1780727" y="3764743"/>
              <a:ext cx="520976" cy="184666"/>
            </a:xfrm>
            <a:prstGeom prst="rect">
              <a:avLst/>
            </a:prstGeom>
            <a:noFill/>
          </p:spPr>
          <p:txBody>
            <a:bodyPr wrap="none" lIns="0" tIns="0" rIns="0" bIns="0" rtlCol="0">
              <a:spAutoFit/>
            </a:bodyPr>
            <a:lstStyle/>
            <a:p>
              <a:pPr algn="ctr"/>
              <a:r>
                <a:rPr lang="en-US" sz="600" b="1" dirty="0"/>
                <a:t>CEW VORTAC</a:t>
              </a:r>
            </a:p>
            <a:p>
              <a:pPr algn="ctr"/>
              <a:r>
                <a:rPr lang="en-US" sz="600" b="1" dirty="0"/>
                <a:t>115.9 / 106X</a:t>
              </a:r>
            </a:p>
          </p:txBody>
        </p:sp>
        <p:sp>
          <p:nvSpPr>
            <p:cNvPr id="700" name="TextBox 699"/>
            <p:cNvSpPr txBox="1"/>
            <p:nvPr/>
          </p:nvSpPr>
          <p:spPr>
            <a:xfrm>
              <a:off x="2228850" y="6501987"/>
              <a:ext cx="255198" cy="215444"/>
            </a:xfrm>
            <a:prstGeom prst="rect">
              <a:avLst/>
            </a:prstGeom>
            <a:noFill/>
          </p:spPr>
          <p:txBody>
            <a:bodyPr wrap="squar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V</a:t>
              </a:r>
            </a:p>
          </p:txBody>
        </p:sp>
      </p:grpSp>
      <p:grpSp>
        <p:nvGrpSpPr>
          <p:cNvPr id="433" name="Group 432"/>
          <p:cNvGrpSpPr/>
          <p:nvPr/>
        </p:nvGrpSpPr>
        <p:grpSpPr>
          <a:xfrm>
            <a:off x="5080602" y="4804994"/>
            <a:ext cx="148390" cy="307777"/>
            <a:chOff x="4970548" y="4023500"/>
            <a:chExt cx="148390" cy="307777"/>
          </a:xfrm>
        </p:grpSpPr>
        <p:sp>
          <p:nvSpPr>
            <p:cNvPr id="434" name="TextBox 433"/>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435" name="TextBox 434"/>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436" name="TextBox 435"/>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437" name="TextBox 436"/>
          <p:cNvSpPr txBox="1"/>
          <p:nvPr/>
        </p:nvSpPr>
        <p:spPr>
          <a:xfrm>
            <a:off x="5044082" y="5042628"/>
            <a:ext cx="218008" cy="61555"/>
          </a:xfrm>
          <a:prstGeom prst="rect">
            <a:avLst/>
          </a:prstGeom>
          <a:noFill/>
        </p:spPr>
        <p:txBody>
          <a:bodyPr wrap="none" lIns="0" tIns="0" rIns="0" bIns="0" rtlCol="0">
            <a:spAutoFit/>
          </a:bodyPr>
          <a:lstStyle/>
          <a:p>
            <a:pPr algn="ctr"/>
            <a:r>
              <a:rPr lang="en-US" sz="400" dirty="0"/>
              <a:t>580’ MSL</a:t>
            </a:r>
          </a:p>
        </p:txBody>
      </p:sp>
      <p:grpSp>
        <p:nvGrpSpPr>
          <p:cNvPr id="438" name="Group 437"/>
          <p:cNvGrpSpPr/>
          <p:nvPr/>
        </p:nvGrpSpPr>
        <p:grpSpPr>
          <a:xfrm>
            <a:off x="6289502" y="4648163"/>
            <a:ext cx="218008" cy="311740"/>
            <a:chOff x="7788133" y="3108571"/>
            <a:chExt cx="218008" cy="307777"/>
          </a:xfrm>
        </p:grpSpPr>
        <p:sp>
          <p:nvSpPr>
            <p:cNvPr id="439" name="TextBox 438"/>
            <p:cNvSpPr txBox="1"/>
            <p:nvPr/>
          </p:nvSpPr>
          <p:spPr>
            <a:xfrm>
              <a:off x="7840960" y="3108571"/>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440" name="TextBox 439"/>
            <p:cNvSpPr txBox="1"/>
            <p:nvPr/>
          </p:nvSpPr>
          <p:spPr>
            <a:xfrm>
              <a:off x="7876717" y="3179723"/>
              <a:ext cx="44884" cy="215444"/>
            </a:xfrm>
            <a:prstGeom prst="rect">
              <a:avLst/>
            </a:prstGeom>
            <a:noFill/>
          </p:spPr>
          <p:txBody>
            <a:bodyPr wrap="none" lIns="0" tIns="0" rIns="0" bIns="0" rtlCol="0">
              <a:spAutoFit/>
            </a:bodyPr>
            <a:lstStyle/>
            <a:p>
              <a:r>
                <a:rPr lang="en-US" sz="1400" dirty="0">
                  <a:latin typeface="Calibri"/>
                  <a:cs typeface="Calibri"/>
                </a:rPr>
                <a:t>.</a:t>
              </a:r>
              <a:endParaRPr lang="en-US" sz="1400" dirty="0"/>
            </a:p>
          </p:txBody>
        </p:sp>
        <p:sp>
          <p:nvSpPr>
            <p:cNvPr id="441" name="TextBox 440"/>
            <p:cNvSpPr txBox="1"/>
            <p:nvPr/>
          </p:nvSpPr>
          <p:spPr>
            <a:xfrm>
              <a:off x="7788133" y="3346205"/>
              <a:ext cx="218008" cy="60772"/>
            </a:xfrm>
            <a:prstGeom prst="rect">
              <a:avLst/>
            </a:prstGeom>
            <a:noFill/>
          </p:spPr>
          <p:txBody>
            <a:bodyPr wrap="none" lIns="0" tIns="0" rIns="0" bIns="0" rtlCol="0">
              <a:spAutoFit/>
            </a:bodyPr>
            <a:lstStyle/>
            <a:p>
              <a:pPr algn="ctr"/>
              <a:r>
                <a:rPr lang="en-US" sz="400" dirty="0"/>
                <a:t>512’ MSL</a:t>
              </a:r>
            </a:p>
          </p:txBody>
        </p:sp>
      </p:grpSp>
      <p:sp>
        <p:nvSpPr>
          <p:cNvPr id="16" name="TextBox 15"/>
          <p:cNvSpPr txBox="1"/>
          <p:nvPr/>
        </p:nvSpPr>
        <p:spPr>
          <a:xfrm rot="17784188">
            <a:off x="4636467" y="4817248"/>
            <a:ext cx="484428" cy="184666"/>
          </a:xfrm>
          <a:prstGeom prst="rect">
            <a:avLst/>
          </a:prstGeom>
          <a:noFill/>
        </p:spPr>
        <p:txBody>
          <a:bodyPr wrap="none" rtlCol="0">
            <a:prstTxWarp prst="textArchDown">
              <a:avLst/>
            </a:prstTxWarp>
            <a:spAutoFit/>
          </a:bodyPr>
          <a:lstStyle/>
          <a:p>
            <a:pPr algn="ctr"/>
            <a:r>
              <a:rPr lang="en-US" sz="600" dirty="0"/>
              <a:t>6.5 DME</a:t>
            </a:r>
          </a:p>
        </p:txBody>
      </p:sp>
      <p:sp>
        <p:nvSpPr>
          <p:cNvPr id="454" name="TextBox 453"/>
          <p:cNvSpPr txBox="1"/>
          <p:nvPr/>
        </p:nvSpPr>
        <p:spPr>
          <a:xfrm>
            <a:off x="5044082" y="4560408"/>
            <a:ext cx="173124" cy="184666"/>
          </a:xfrm>
          <a:prstGeom prst="rect">
            <a:avLst/>
          </a:prstGeom>
          <a:noFill/>
        </p:spPr>
        <p:txBody>
          <a:bodyPr wrap="none" lIns="0" tIns="0" rIns="0" bIns="0" rtlCol="0">
            <a:spAutoFit/>
          </a:bodyPr>
          <a:lstStyle/>
          <a:p>
            <a:pPr algn="ctr"/>
            <a:r>
              <a:rPr lang="en-US" sz="600" b="1" u="sng" dirty="0"/>
              <a:t>1500</a:t>
            </a:r>
          </a:p>
          <a:p>
            <a:pPr algn="ctr"/>
            <a:r>
              <a:rPr lang="en-US" sz="600" b="1" dirty="0">
                <a:solidFill>
                  <a:srgbClr val="7030A0"/>
                </a:solidFill>
              </a:rPr>
              <a:t>700</a:t>
            </a:r>
          </a:p>
        </p:txBody>
      </p:sp>
      <p:sp>
        <p:nvSpPr>
          <p:cNvPr id="455" name="TextBox 454"/>
          <p:cNvSpPr txBox="1"/>
          <p:nvPr/>
        </p:nvSpPr>
        <p:spPr>
          <a:xfrm rot="17478971">
            <a:off x="6042965" y="4477699"/>
            <a:ext cx="160300" cy="92333"/>
          </a:xfrm>
          <a:prstGeom prst="rect">
            <a:avLst/>
          </a:prstGeom>
          <a:noFill/>
        </p:spPr>
        <p:txBody>
          <a:bodyPr wrap="none" lIns="0" tIns="0" rIns="0" bIns="0" rtlCol="0">
            <a:spAutoFit/>
          </a:bodyPr>
          <a:lstStyle/>
          <a:p>
            <a:r>
              <a:rPr lang="en-US" sz="600" dirty="0"/>
              <a:t>030</a:t>
            </a:r>
            <a:r>
              <a:rPr lang="en-US" sz="600" dirty="0">
                <a:latin typeface="Calibri"/>
                <a:cs typeface="Calibri"/>
              </a:rPr>
              <a:t>⁰</a:t>
            </a:r>
            <a:endParaRPr lang="en-US" sz="600" dirty="0"/>
          </a:p>
        </p:txBody>
      </p:sp>
      <p:sp>
        <p:nvSpPr>
          <p:cNvPr id="458" name="TextBox 457"/>
          <p:cNvSpPr txBox="1"/>
          <p:nvPr/>
        </p:nvSpPr>
        <p:spPr>
          <a:xfrm rot="18351873">
            <a:off x="8338592" y="1121192"/>
            <a:ext cx="259686" cy="84639"/>
          </a:xfrm>
          <a:prstGeom prst="rect">
            <a:avLst/>
          </a:prstGeom>
          <a:noFill/>
        </p:spPr>
        <p:txBody>
          <a:bodyPr wrap="none" lIns="0" tIns="0" rIns="0" bIns="0" rtlCol="0">
            <a:spAutoFit/>
          </a:bodyPr>
          <a:lstStyle/>
          <a:p>
            <a:r>
              <a:rPr lang="en-US" sz="550" dirty="0">
                <a:latin typeface="Calibri"/>
                <a:cs typeface="Calibri"/>
              </a:rPr>
              <a:t>NSE 065⁰</a:t>
            </a:r>
            <a:endParaRPr lang="en-US" sz="550" dirty="0"/>
          </a:p>
        </p:txBody>
      </p:sp>
      <p:sp>
        <p:nvSpPr>
          <p:cNvPr id="459" name="TextBox 458"/>
          <p:cNvSpPr txBox="1"/>
          <p:nvPr/>
        </p:nvSpPr>
        <p:spPr>
          <a:xfrm>
            <a:off x="8656811" y="563616"/>
            <a:ext cx="102593" cy="76944"/>
          </a:xfrm>
          <a:prstGeom prst="rect">
            <a:avLst/>
          </a:prstGeom>
          <a:noFill/>
        </p:spPr>
        <p:txBody>
          <a:bodyPr wrap="none" lIns="0" tIns="0" rIns="0" bIns="0" rtlCol="0">
            <a:spAutoFit/>
          </a:bodyPr>
          <a:lstStyle/>
          <a:p>
            <a:pPr algn="ctr"/>
            <a:r>
              <a:rPr lang="en-US" sz="500" dirty="0"/>
              <a:t>0J4</a:t>
            </a:r>
          </a:p>
        </p:txBody>
      </p:sp>
      <p:grpSp>
        <p:nvGrpSpPr>
          <p:cNvPr id="457" name="Group 456"/>
          <p:cNvGrpSpPr/>
          <p:nvPr/>
        </p:nvGrpSpPr>
        <p:grpSpPr>
          <a:xfrm>
            <a:off x="6053585" y="3132766"/>
            <a:ext cx="148390" cy="307777"/>
            <a:chOff x="4970548" y="4023500"/>
            <a:chExt cx="148390" cy="307777"/>
          </a:xfrm>
        </p:grpSpPr>
        <p:sp>
          <p:nvSpPr>
            <p:cNvPr id="460" name="TextBox 459"/>
            <p:cNvSpPr txBox="1"/>
            <p:nvPr/>
          </p:nvSpPr>
          <p:spPr>
            <a:xfrm>
              <a:off x="5003522"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sp>
          <p:nvSpPr>
            <p:cNvPr id="461" name="TextBox 460"/>
            <p:cNvSpPr txBox="1"/>
            <p:nvPr/>
          </p:nvSpPr>
          <p:spPr>
            <a:xfrm>
              <a:off x="5024993" y="4123224"/>
              <a:ext cx="38472" cy="184666"/>
            </a:xfrm>
            <a:prstGeom prst="rect">
              <a:avLst/>
            </a:prstGeom>
            <a:noFill/>
          </p:spPr>
          <p:txBody>
            <a:bodyPr wrap="none" lIns="0" tIns="0" rIns="0" bIns="0" rtlCol="0">
              <a:spAutoFit/>
            </a:bodyPr>
            <a:lstStyle/>
            <a:p>
              <a:r>
                <a:rPr lang="en-US" sz="1200" dirty="0">
                  <a:latin typeface="Calibri"/>
                  <a:cs typeface="Calibri"/>
                </a:rPr>
                <a:t>.</a:t>
              </a:r>
              <a:endParaRPr lang="en-US" sz="1200" dirty="0"/>
            </a:p>
          </p:txBody>
        </p:sp>
        <p:sp>
          <p:nvSpPr>
            <p:cNvPr id="472" name="TextBox 471"/>
            <p:cNvSpPr txBox="1"/>
            <p:nvPr/>
          </p:nvSpPr>
          <p:spPr>
            <a:xfrm>
              <a:off x="4970548" y="4023500"/>
              <a:ext cx="115416" cy="307777"/>
            </a:xfrm>
            <a:prstGeom prst="rect">
              <a:avLst/>
            </a:prstGeom>
            <a:noFill/>
          </p:spPr>
          <p:txBody>
            <a:bodyPr wrap="none" lIns="0" tIns="0" rIns="0" bIns="0" rtlCol="0">
              <a:spAutoFit/>
            </a:bodyPr>
            <a:lstStyle/>
            <a:p>
              <a:r>
                <a:rPr lang="en-US" sz="2000" dirty="0">
                  <a:latin typeface="Calibri"/>
                  <a:cs typeface="Calibri"/>
                </a:rPr>
                <a:t>ʌ</a:t>
              </a:r>
              <a:endParaRPr lang="en-US" sz="2000" dirty="0"/>
            </a:p>
          </p:txBody>
        </p:sp>
      </p:grpSp>
      <p:sp>
        <p:nvSpPr>
          <p:cNvPr id="218" name="TextBox 217">
            <a:extLst>
              <a:ext uri="{FF2B5EF4-FFF2-40B4-BE49-F238E27FC236}">
                <a16:creationId xmlns:a16="http://schemas.microsoft.com/office/drawing/2014/main" id="{A9965735-C6B1-4ABF-AB60-63A66A8725E3}"/>
              </a:ext>
            </a:extLst>
          </p:cNvPr>
          <p:cNvSpPr txBox="1"/>
          <p:nvPr/>
        </p:nvSpPr>
        <p:spPr>
          <a:xfrm>
            <a:off x="2100374" y="6472001"/>
            <a:ext cx="321661" cy="215444"/>
          </a:xfrm>
          <a:prstGeom prst="rect">
            <a:avLst/>
          </a:prstGeom>
          <a:noFill/>
        </p:spPr>
        <p:txBody>
          <a:bodyPr wrap="squar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14</a:t>
            </a:r>
          </a:p>
        </p:txBody>
      </p:sp>
      <p:sp>
        <p:nvSpPr>
          <p:cNvPr id="3" name="Rectangle 2">
            <a:extLst>
              <a:ext uri="{FF2B5EF4-FFF2-40B4-BE49-F238E27FC236}">
                <a16:creationId xmlns:a16="http://schemas.microsoft.com/office/drawing/2014/main" id="{10380EA7-ABEF-4892-B3CA-C496A68D6121}"/>
              </a:ext>
            </a:extLst>
          </p:cNvPr>
          <p:cNvSpPr/>
          <p:nvPr/>
        </p:nvSpPr>
        <p:spPr>
          <a:xfrm>
            <a:off x="4485150" y="2287581"/>
            <a:ext cx="70635" cy="209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7210CA7-7658-4C5B-B0EA-ECC41A3FF629}"/>
              </a:ext>
            </a:extLst>
          </p:cNvPr>
          <p:cNvSpPr/>
          <p:nvPr/>
        </p:nvSpPr>
        <p:spPr>
          <a:xfrm>
            <a:off x="2303805" y="6475413"/>
            <a:ext cx="265689" cy="159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D40CAB-F8F6-4CE0-8E6D-18EC3B14073E}"/>
              </a:ext>
            </a:extLst>
          </p:cNvPr>
          <p:cNvSpPr/>
          <p:nvPr/>
        </p:nvSpPr>
        <p:spPr>
          <a:xfrm>
            <a:off x="6823793" y="6422825"/>
            <a:ext cx="141049" cy="213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D705FD40-8C36-49D4-9D60-B41373E6AA92}"/>
              </a:ext>
            </a:extLst>
          </p:cNvPr>
          <p:cNvSpPr txBox="1"/>
          <p:nvPr/>
        </p:nvSpPr>
        <p:spPr>
          <a:xfrm>
            <a:off x="6786880" y="6476169"/>
            <a:ext cx="234640" cy="215444"/>
          </a:xfrm>
          <a:prstGeom prst="rect">
            <a:avLst/>
          </a:prstGeom>
          <a:noFill/>
        </p:spPr>
        <p:txBody>
          <a:bodyPr wrap="square" rtlCol="0">
            <a:spAutoFit/>
          </a:bodyPr>
          <a:lstStyle/>
          <a:p>
            <a:r>
              <a:rPr lang="en-US" sz="800" dirty="0">
                <a:latin typeface="Ebrima" panose="02000000000000000000" pitchFamily="2" charset="0"/>
                <a:ea typeface="Ebrima" panose="02000000000000000000" pitchFamily="2" charset="0"/>
                <a:cs typeface="Ebrima" panose="02000000000000000000" pitchFamily="2" charset="0"/>
              </a:rPr>
              <a:t>V</a:t>
            </a:r>
          </a:p>
        </p:txBody>
      </p:sp>
      <p:sp>
        <p:nvSpPr>
          <p:cNvPr id="478" name="TextBox 165">
            <a:extLst>
              <a:ext uri="{FF2B5EF4-FFF2-40B4-BE49-F238E27FC236}">
                <a16:creationId xmlns:a16="http://schemas.microsoft.com/office/drawing/2014/main" id="{5FC1CDFF-39F0-4660-8A3D-423FFF893D09}"/>
              </a:ext>
            </a:extLst>
          </p:cNvPr>
          <p:cNvSpPr txBox="1">
            <a:spLocks noChangeArrowheads="1"/>
          </p:cNvSpPr>
          <p:nvPr/>
        </p:nvSpPr>
        <p:spPr bwMode="auto">
          <a:xfrm rot="16200000">
            <a:off x="3316170" y="3222917"/>
            <a:ext cx="2473049" cy="246221"/>
          </a:xfrm>
          <a:prstGeom prst="rect">
            <a:avLst/>
          </a:prstGeom>
          <a:noFill/>
          <a:ln w="9525">
            <a:noFill/>
            <a:miter lim="800000"/>
            <a:headEnd/>
            <a:tailEnd/>
          </a:ln>
        </p:spPr>
        <p:txBody>
          <a:bodyPr wrap="square" lIns="0" tIns="0" rIns="0" bIns="0">
            <a:spAutoFit/>
          </a:bodyPr>
          <a:lstStyle/>
          <a:p>
            <a:pPr algn="ctr"/>
            <a:r>
              <a:rPr lang="en-US" sz="1000" dirty="0">
                <a:latin typeface="Calibri" pitchFamily="34" charset="0"/>
              </a:rPr>
              <a:t>***FOR TRAINING ONLY -- VFR ONLY***</a:t>
            </a:r>
          </a:p>
          <a:p>
            <a:pPr algn="ctr"/>
            <a:endParaRPr lang="en-US" sz="600" dirty="0">
              <a:latin typeface="Calibri" pitchFamily="34" charset="0"/>
            </a:endParaRPr>
          </a:p>
        </p:txBody>
      </p:sp>
      <p:sp>
        <p:nvSpPr>
          <p:cNvPr id="481" name="TextBox 480">
            <a:extLst>
              <a:ext uri="{FF2B5EF4-FFF2-40B4-BE49-F238E27FC236}">
                <a16:creationId xmlns:a16="http://schemas.microsoft.com/office/drawing/2014/main" id="{26800BC3-068B-44A9-959D-42F1382D26C1}"/>
              </a:ext>
            </a:extLst>
          </p:cNvPr>
          <p:cNvSpPr txBox="1"/>
          <p:nvPr/>
        </p:nvSpPr>
        <p:spPr>
          <a:xfrm>
            <a:off x="3118642" y="5206404"/>
            <a:ext cx="255827" cy="123111"/>
          </a:xfrm>
          <a:prstGeom prst="rect">
            <a:avLst/>
          </a:prstGeom>
          <a:solidFill>
            <a:schemeClr val="bg1"/>
          </a:solidFill>
        </p:spPr>
        <p:txBody>
          <a:bodyPr wrap="square" lIns="0" tIns="0" rIns="0" bIns="0" rtlCol="0">
            <a:spAutoFit/>
          </a:bodyPr>
          <a:lstStyle/>
          <a:p>
            <a:pPr algn="ctr"/>
            <a:r>
              <a:rPr lang="en-US" sz="800" dirty="0"/>
              <a:t>900</a:t>
            </a:r>
          </a:p>
        </p:txBody>
      </p:sp>
      <p:sp>
        <p:nvSpPr>
          <p:cNvPr id="483" name="TextBox 482">
            <a:extLst>
              <a:ext uri="{FF2B5EF4-FFF2-40B4-BE49-F238E27FC236}">
                <a16:creationId xmlns:a16="http://schemas.microsoft.com/office/drawing/2014/main" id="{29836E11-2CA3-4617-8DF0-61726547343B}"/>
              </a:ext>
            </a:extLst>
          </p:cNvPr>
          <p:cNvSpPr txBox="1"/>
          <p:nvPr/>
        </p:nvSpPr>
        <p:spPr>
          <a:xfrm>
            <a:off x="2919876" y="588856"/>
            <a:ext cx="1562100" cy="153888"/>
          </a:xfrm>
          <a:prstGeom prst="rect">
            <a:avLst/>
          </a:prstGeom>
          <a:solidFill>
            <a:schemeClr val="bg1"/>
          </a:solidFill>
        </p:spPr>
        <p:txBody>
          <a:bodyPr wrap="square" lIns="0" tIns="0" rIns="0" bIns="0" rtlCol="0">
            <a:spAutoFit/>
          </a:bodyPr>
          <a:lstStyle/>
          <a:p>
            <a:pPr algn="r"/>
            <a:r>
              <a:rPr lang="en-US" sz="1000" dirty="0">
                <a:latin typeface="+mj-lt"/>
              </a:rPr>
              <a:t>GATESWOOD, ALABAMA</a:t>
            </a:r>
          </a:p>
        </p:txBody>
      </p:sp>
      <p:sp>
        <p:nvSpPr>
          <p:cNvPr id="484" name="TextBox 483">
            <a:extLst>
              <a:ext uri="{FF2B5EF4-FFF2-40B4-BE49-F238E27FC236}">
                <a16:creationId xmlns:a16="http://schemas.microsoft.com/office/drawing/2014/main" id="{E9FDB6D9-975B-414F-8620-A0F21106E96B}"/>
              </a:ext>
            </a:extLst>
          </p:cNvPr>
          <p:cNvSpPr txBox="1"/>
          <p:nvPr/>
        </p:nvSpPr>
        <p:spPr>
          <a:xfrm>
            <a:off x="2950370" y="6389359"/>
            <a:ext cx="1524000" cy="153888"/>
          </a:xfrm>
          <a:prstGeom prst="rect">
            <a:avLst/>
          </a:prstGeom>
          <a:solidFill>
            <a:schemeClr val="bg1"/>
          </a:solidFill>
        </p:spPr>
        <p:txBody>
          <a:bodyPr wrap="square" lIns="0" tIns="0" rIns="0" bIns="0" rtlCol="0">
            <a:spAutoFit/>
          </a:bodyPr>
          <a:lstStyle/>
          <a:p>
            <a:pPr algn="r"/>
            <a:r>
              <a:rPr lang="en-US" sz="1000" dirty="0">
                <a:latin typeface="+mj-lt"/>
              </a:rPr>
              <a:t>GATESWOOD, ALABAMA</a:t>
            </a:r>
          </a:p>
        </p:txBody>
      </p:sp>
      <p:sp>
        <p:nvSpPr>
          <p:cNvPr id="485" name="TextBox 484">
            <a:extLst>
              <a:ext uri="{FF2B5EF4-FFF2-40B4-BE49-F238E27FC236}">
                <a16:creationId xmlns:a16="http://schemas.microsoft.com/office/drawing/2014/main" id="{C9867F9E-7CE6-405A-B7A3-B61B31C31244}"/>
              </a:ext>
            </a:extLst>
          </p:cNvPr>
          <p:cNvSpPr txBox="1"/>
          <p:nvPr/>
        </p:nvSpPr>
        <p:spPr>
          <a:xfrm>
            <a:off x="3012520" y="6514651"/>
            <a:ext cx="1489710" cy="215444"/>
          </a:xfrm>
          <a:prstGeom prst="rect">
            <a:avLst/>
          </a:prstGeom>
          <a:solidFill>
            <a:schemeClr val="bg1"/>
          </a:solidFill>
        </p:spPr>
        <p:txBody>
          <a:bodyPr wrap="square" lIns="0" tIns="0" rIns="0" bIns="0" rtlCol="0">
            <a:spAutoFit/>
          </a:bodyPr>
          <a:lstStyle/>
          <a:p>
            <a:pPr algn="r"/>
            <a:r>
              <a:rPr lang="en-US" sz="1200" dirty="0">
                <a:latin typeface="+mj-lt"/>
              </a:rPr>
              <a:t>SITE X (KNSX</a:t>
            </a:r>
            <a:r>
              <a:rPr lang="en-US" sz="1400" dirty="0">
                <a:latin typeface="+mj-lt"/>
              </a:rPr>
              <a:t>)</a:t>
            </a:r>
          </a:p>
        </p:txBody>
      </p:sp>
      <p:sp>
        <p:nvSpPr>
          <p:cNvPr id="486" name="TextBox 485">
            <a:extLst>
              <a:ext uri="{FF2B5EF4-FFF2-40B4-BE49-F238E27FC236}">
                <a16:creationId xmlns:a16="http://schemas.microsoft.com/office/drawing/2014/main" id="{3C27F21B-43AE-429D-86B3-9231573DD9C4}"/>
              </a:ext>
            </a:extLst>
          </p:cNvPr>
          <p:cNvSpPr txBox="1"/>
          <p:nvPr/>
        </p:nvSpPr>
        <p:spPr>
          <a:xfrm rot="21261238">
            <a:off x="2141785" y="5407383"/>
            <a:ext cx="272199" cy="153888"/>
          </a:xfrm>
          <a:prstGeom prst="rect">
            <a:avLst/>
          </a:prstGeom>
          <a:solidFill>
            <a:schemeClr val="bg1"/>
          </a:solidFill>
        </p:spPr>
        <p:txBody>
          <a:bodyPr wrap="square" lIns="0" tIns="0" rIns="0" bIns="0" rtlCol="0">
            <a:spAutoFit/>
          </a:bodyPr>
          <a:lstStyle/>
          <a:p>
            <a:r>
              <a:rPr lang="en-US" sz="1000" dirty="0"/>
              <a:t>070°</a:t>
            </a:r>
          </a:p>
        </p:txBody>
      </p:sp>
      <p:sp>
        <p:nvSpPr>
          <p:cNvPr id="487" name="TextBox 486">
            <a:extLst>
              <a:ext uri="{FF2B5EF4-FFF2-40B4-BE49-F238E27FC236}">
                <a16:creationId xmlns:a16="http://schemas.microsoft.com/office/drawing/2014/main" id="{31E97025-231B-4483-B67F-253466810C16}"/>
              </a:ext>
            </a:extLst>
          </p:cNvPr>
          <p:cNvSpPr txBox="1"/>
          <p:nvPr/>
        </p:nvSpPr>
        <p:spPr>
          <a:xfrm>
            <a:off x="807252" y="5384842"/>
            <a:ext cx="169007" cy="123111"/>
          </a:xfrm>
          <a:prstGeom prst="rect">
            <a:avLst/>
          </a:prstGeom>
          <a:solidFill>
            <a:schemeClr val="bg1"/>
          </a:solidFill>
        </p:spPr>
        <p:txBody>
          <a:bodyPr wrap="square" lIns="0" tIns="0" rIns="0" bIns="0" rtlCol="0">
            <a:spAutoFit/>
          </a:bodyPr>
          <a:lstStyle/>
          <a:p>
            <a:r>
              <a:rPr lang="en-US" sz="800" dirty="0"/>
              <a:t>NSE</a:t>
            </a:r>
          </a:p>
        </p:txBody>
      </p:sp>
      <p:sp>
        <p:nvSpPr>
          <p:cNvPr id="488" name="Rectangle 487">
            <a:extLst>
              <a:ext uri="{FF2B5EF4-FFF2-40B4-BE49-F238E27FC236}">
                <a16:creationId xmlns:a16="http://schemas.microsoft.com/office/drawing/2014/main" id="{18831337-4E50-43AB-B103-C13682FA944C}"/>
              </a:ext>
            </a:extLst>
          </p:cNvPr>
          <p:cNvSpPr/>
          <p:nvPr/>
        </p:nvSpPr>
        <p:spPr>
          <a:xfrm>
            <a:off x="514186" y="5176421"/>
            <a:ext cx="317257" cy="153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extBox 494">
            <a:extLst>
              <a:ext uri="{FF2B5EF4-FFF2-40B4-BE49-F238E27FC236}">
                <a16:creationId xmlns:a16="http://schemas.microsoft.com/office/drawing/2014/main" id="{B16B449F-4E1F-455B-A42E-698F1A06E908}"/>
              </a:ext>
            </a:extLst>
          </p:cNvPr>
          <p:cNvSpPr txBox="1"/>
          <p:nvPr/>
        </p:nvSpPr>
        <p:spPr>
          <a:xfrm>
            <a:off x="885010" y="5564763"/>
            <a:ext cx="256108" cy="123111"/>
          </a:xfrm>
          <a:prstGeom prst="rect">
            <a:avLst/>
          </a:prstGeom>
          <a:solidFill>
            <a:schemeClr val="bg1"/>
          </a:solidFill>
        </p:spPr>
        <p:txBody>
          <a:bodyPr wrap="square" lIns="0" tIns="0" rIns="0" bIns="0" rtlCol="0">
            <a:spAutoFit/>
          </a:bodyPr>
          <a:lstStyle/>
          <a:p>
            <a:pPr algn="ctr"/>
            <a:r>
              <a:rPr lang="en-US" sz="800" dirty="0"/>
              <a:t>700</a:t>
            </a:r>
          </a:p>
        </p:txBody>
      </p:sp>
      <p:sp>
        <p:nvSpPr>
          <p:cNvPr id="498" name="TextBox 497">
            <a:extLst>
              <a:ext uri="{FF2B5EF4-FFF2-40B4-BE49-F238E27FC236}">
                <a16:creationId xmlns:a16="http://schemas.microsoft.com/office/drawing/2014/main" id="{8B870CA0-0E64-4188-9ED8-9DD9D24FA9D3}"/>
              </a:ext>
            </a:extLst>
          </p:cNvPr>
          <p:cNvSpPr txBox="1"/>
          <p:nvPr/>
        </p:nvSpPr>
        <p:spPr>
          <a:xfrm rot="4290789">
            <a:off x="2562027" y="2710697"/>
            <a:ext cx="371060" cy="107722"/>
          </a:xfrm>
          <a:prstGeom prst="rect">
            <a:avLst/>
          </a:prstGeom>
          <a:solidFill>
            <a:schemeClr val="bg1"/>
          </a:solidFill>
        </p:spPr>
        <p:txBody>
          <a:bodyPr wrap="square" lIns="0" tIns="0" rIns="0" bIns="0" rtlCol="0">
            <a:spAutoFit/>
          </a:bodyPr>
          <a:lstStyle/>
          <a:p>
            <a:pPr algn="ctr"/>
            <a:r>
              <a:rPr lang="en-US" sz="700" dirty="0"/>
              <a:t>10 DME</a:t>
            </a:r>
          </a:p>
        </p:txBody>
      </p:sp>
      <p:sp>
        <p:nvSpPr>
          <p:cNvPr id="516" name="Isosceles Triangle 515">
            <a:extLst>
              <a:ext uri="{FF2B5EF4-FFF2-40B4-BE49-F238E27FC236}">
                <a16:creationId xmlns:a16="http://schemas.microsoft.com/office/drawing/2014/main" id="{5F632309-2460-49BC-A0BC-AC60FFEDA512}"/>
              </a:ext>
            </a:extLst>
          </p:cNvPr>
          <p:cNvSpPr/>
          <p:nvPr/>
        </p:nvSpPr>
        <p:spPr>
          <a:xfrm>
            <a:off x="2835354" y="3231441"/>
            <a:ext cx="91440" cy="91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extBox 517">
            <a:extLst>
              <a:ext uri="{FF2B5EF4-FFF2-40B4-BE49-F238E27FC236}">
                <a16:creationId xmlns:a16="http://schemas.microsoft.com/office/drawing/2014/main" id="{E79A95EA-5845-4D3E-A4AD-1CB7A8C77ECC}"/>
              </a:ext>
            </a:extLst>
          </p:cNvPr>
          <p:cNvSpPr txBox="1"/>
          <p:nvPr/>
        </p:nvSpPr>
        <p:spPr>
          <a:xfrm>
            <a:off x="2781056" y="3379317"/>
            <a:ext cx="284696" cy="215444"/>
          </a:xfrm>
          <a:prstGeom prst="rect">
            <a:avLst/>
          </a:prstGeom>
          <a:solidFill>
            <a:schemeClr val="bg1"/>
          </a:solidFill>
          <a:ln>
            <a:noFill/>
          </a:ln>
        </p:spPr>
        <p:txBody>
          <a:bodyPr wrap="square" lIns="0" tIns="0" rIns="0" bIns="0" rtlCol="0">
            <a:spAutoFit/>
          </a:bodyPr>
          <a:lstStyle/>
          <a:p>
            <a:r>
              <a:rPr lang="en-US" sz="700" b="1" dirty="0"/>
              <a:t>(FAF)</a:t>
            </a:r>
          </a:p>
          <a:p>
            <a:r>
              <a:rPr lang="en-US" sz="700" b="1" dirty="0"/>
              <a:t>ONYXX</a:t>
            </a:r>
          </a:p>
        </p:txBody>
      </p:sp>
      <p:sp>
        <p:nvSpPr>
          <p:cNvPr id="536" name="TextBox 535">
            <a:extLst>
              <a:ext uri="{FF2B5EF4-FFF2-40B4-BE49-F238E27FC236}">
                <a16:creationId xmlns:a16="http://schemas.microsoft.com/office/drawing/2014/main" id="{922D2395-EB11-4D0C-8A3C-88F2E45E4636}"/>
              </a:ext>
            </a:extLst>
          </p:cNvPr>
          <p:cNvSpPr txBox="1"/>
          <p:nvPr/>
        </p:nvSpPr>
        <p:spPr>
          <a:xfrm rot="20538742">
            <a:off x="3049533" y="3111750"/>
            <a:ext cx="271086" cy="107722"/>
          </a:xfrm>
          <a:prstGeom prst="rect">
            <a:avLst/>
          </a:prstGeom>
          <a:solidFill>
            <a:schemeClr val="bg1"/>
          </a:solidFill>
          <a:ln>
            <a:noFill/>
          </a:ln>
        </p:spPr>
        <p:txBody>
          <a:bodyPr wrap="square" lIns="0" tIns="0" rIns="0" bIns="0" rtlCol="0">
            <a:spAutoFit/>
          </a:bodyPr>
          <a:lstStyle/>
          <a:p>
            <a:pPr algn="ctr"/>
            <a:r>
              <a:rPr lang="en-US" sz="700" dirty="0"/>
              <a:t>070°</a:t>
            </a:r>
          </a:p>
        </p:txBody>
      </p:sp>
      <p:sp>
        <p:nvSpPr>
          <p:cNvPr id="537" name="Oval 536">
            <a:extLst>
              <a:ext uri="{FF2B5EF4-FFF2-40B4-BE49-F238E27FC236}">
                <a16:creationId xmlns:a16="http://schemas.microsoft.com/office/drawing/2014/main" id="{930D258B-3F76-4E6A-B3B3-FB6FF81C3563}"/>
              </a:ext>
            </a:extLst>
          </p:cNvPr>
          <p:cNvSpPr/>
          <p:nvPr/>
        </p:nvSpPr>
        <p:spPr>
          <a:xfrm>
            <a:off x="2872484" y="5329423"/>
            <a:ext cx="67647"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0" name="TextBox 559">
            <a:extLst>
              <a:ext uri="{FF2B5EF4-FFF2-40B4-BE49-F238E27FC236}">
                <a16:creationId xmlns:a16="http://schemas.microsoft.com/office/drawing/2014/main" id="{25191050-A660-4A11-9265-7A4953013A05}"/>
              </a:ext>
            </a:extLst>
          </p:cNvPr>
          <p:cNvSpPr txBox="1"/>
          <p:nvPr/>
        </p:nvSpPr>
        <p:spPr>
          <a:xfrm>
            <a:off x="885010" y="5038585"/>
            <a:ext cx="319589" cy="123111"/>
          </a:xfrm>
          <a:prstGeom prst="rect">
            <a:avLst/>
          </a:prstGeom>
          <a:solidFill>
            <a:schemeClr val="bg1"/>
          </a:solidFill>
        </p:spPr>
        <p:txBody>
          <a:bodyPr wrap="square" lIns="0" tIns="0" rIns="0" bIns="0" rtlCol="0">
            <a:spAutoFit/>
          </a:bodyPr>
          <a:lstStyle/>
          <a:p>
            <a:r>
              <a:rPr lang="en-US" sz="800" dirty="0"/>
              <a:t>TACAN</a:t>
            </a:r>
          </a:p>
        </p:txBody>
      </p:sp>
      <p:sp>
        <p:nvSpPr>
          <p:cNvPr id="561" name="TextBox 560">
            <a:extLst>
              <a:ext uri="{FF2B5EF4-FFF2-40B4-BE49-F238E27FC236}">
                <a16:creationId xmlns:a16="http://schemas.microsoft.com/office/drawing/2014/main" id="{DC713C01-E585-4B45-90A3-F20D3E3E6552}"/>
              </a:ext>
            </a:extLst>
          </p:cNvPr>
          <p:cNvSpPr txBox="1"/>
          <p:nvPr/>
        </p:nvSpPr>
        <p:spPr>
          <a:xfrm>
            <a:off x="2347661" y="5087597"/>
            <a:ext cx="176585" cy="110391"/>
          </a:xfrm>
          <a:prstGeom prst="rect">
            <a:avLst/>
          </a:prstGeom>
          <a:solidFill>
            <a:schemeClr val="bg1"/>
          </a:solidFill>
        </p:spPr>
        <p:txBody>
          <a:bodyPr wrap="square" lIns="0" tIns="0" rIns="0" bIns="0" rtlCol="0">
            <a:spAutoFit/>
          </a:bodyPr>
          <a:lstStyle/>
          <a:p>
            <a:r>
              <a:rPr lang="en-US" sz="700" dirty="0"/>
              <a:t>NBJ</a:t>
            </a:r>
          </a:p>
        </p:txBody>
      </p:sp>
      <p:sp>
        <p:nvSpPr>
          <p:cNvPr id="562" name="TextBox 561">
            <a:extLst>
              <a:ext uri="{FF2B5EF4-FFF2-40B4-BE49-F238E27FC236}">
                <a16:creationId xmlns:a16="http://schemas.microsoft.com/office/drawing/2014/main" id="{648CEB9D-BDAA-41B6-AB10-5CCEAACDF9A5}"/>
              </a:ext>
            </a:extLst>
          </p:cNvPr>
          <p:cNvSpPr txBox="1"/>
          <p:nvPr/>
        </p:nvSpPr>
        <p:spPr>
          <a:xfrm>
            <a:off x="1852949" y="5756856"/>
            <a:ext cx="416481" cy="107722"/>
          </a:xfrm>
          <a:prstGeom prst="rect">
            <a:avLst/>
          </a:prstGeom>
          <a:solidFill>
            <a:schemeClr val="bg1"/>
          </a:solidFill>
        </p:spPr>
        <p:txBody>
          <a:bodyPr wrap="square" lIns="0" tIns="0" rIns="0" bIns="0" rtlCol="0">
            <a:spAutoFit/>
          </a:bodyPr>
          <a:lstStyle/>
          <a:p>
            <a:pPr algn="ctr"/>
            <a:r>
              <a:rPr lang="en-US" sz="700" dirty="0"/>
              <a:t>2 NM</a:t>
            </a:r>
          </a:p>
        </p:txBody>
      </p:sp>
      <p:sp>
        <p:nvSpPr>
          <p:cNvPr id="563" name="Rectangle 562">
            <a:extLst>
              <a:ext uri="{FF2B5EF4-FFF2-40B4-BE49-F238E27FC236}">
                <a16:creationId xmlns:a16="http://schemas.microsoft.com/office/drawing/2014/main" id="{FDF6FE50-F978-41DD-9723-278A5197F20C}"/>
              </a:ext>
            </a:extLst>
          </p:cNvPr>
          <p:cNvSpPr/>
          <p:nvPr/>
        </p:nvSpPr>
        <p:spPr>
          <a:xfrm>
            <a:off x="3418284" y="4931093"/>
            <a:ext cx="1022986" cy="86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4" name="Straight Connector 563">
            <a:extLst>
              <a:ext uri="{FF2B5EF4-FFF2-40B4-BE49-F238E27FC236}">
                <a16:creationId xmlns:a16="http://schemas.microsoft.com/office/drawing/2014/main" id="{F727A496-447A-41FB-84A7-DF5BC7E25944}"/>
              </a:ext>
            </a:extLst>
          </p:cNvPr>
          <p:cNvCxnSpPr/>
          <p:nvPr/>
        </p:nvCxnSpPr>
        <p:spPr>
          <a:xfrm flipV="1">
            <a:off x="3567144" y="4954766"/>
            <a:ext cx="511121" cy="50766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65" name="Arc 564">
            <a:extLst>
              <a:ext uri="{FF2B5EF4-FFF2-40B4-BE49-F238E27FC236}">
                <a16:creationId xmlns:a16="http://schemas.microsoft.com/office/drawing/2014/main" id="{F31D59C2-6A7B-45C3-90E5-1382CA6024CA}"/>
              </a:ext>
            </a:extLst>
          </p:cNvPr>
          <p:cNvSpPr/>
          <p:nvPr/>
        </p:nvSpPr>
        <p:spPr>
          <a:xfrm>
            <a:off x="-1352039" y="1542453"/>
            <a:ext cx="4614354" cy="3676988"/>
          </a:xfrm>
          <a:prstGeom prst="arc">
            <a:avLst>
              <a:gd name="adj1" fmla="val 18447724"/>
              <a:gd name="adj2" fmla="val 1982321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6" name="Rectangle 565">
            <a:extLst>
              <a:ext uri="{FF2B5EF4-FFF2-40B4-BE49-F238E27FC236}">
                <a16:creationId xmlns:a16="http://schemas.microsoft.com/office/drawing/2014/main" id="{4720702F-FC48-4D4B-BD6E-A7AEDE41CA25}"/>
              </a:ext>
            </a:extLst>
          </p:cNvPr>
          <p:cNvSpPr/>
          <p:nvPr/>
        </p:nvSpPr>
        <p:spPr>
          <a:xfrm>
            <a:off x="306467" y="3601488"/>
            <a:ext cx="4133850" cy="2778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a:extLst>
              <a:ext uri="{FF2B5EF4-FFF2-40B4-BE49-F238E27FC236}">
                <a16:creationId xmlns:a16="http://schemas.microsoft.com/office/drawing/2014/main" id="{28FBD777-ACD0-4422-BBA7-880076414B75}"/>
              </a:ext>
            </a:extLst>
          </p:cNvPr>
          <p:cNvSpPr/>
          <p:nvPr/>
        </p:nvSpPr>
        <p:spPr>
          <a:xfrm>
            <a:off x="2037900" y="460785"/>
            <a:ext cx="398053" cy="286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extBox 591">
            <a:extLst>
              <a:ext uri="{FF2B5EF4-FFF2-40B4-BE49-F238E27FC236}">
                <a16:creationId xmlns:a16="http://schemas.microsoft.com/office/drawing/2014/main" id="{CADFEBA4-9E0D-4CF5-8FAF-DBA668515A27}"/>
              </a:ext>
            </a:extLst>
          </p:cNvPr>
          <p:cNvSpPr txBox="1"/>
          <p:nvPr/>
        </p:nvSpPr>
        <p:spPr>
          <a:xfrm>
            <a:off x="2841058" y="407813"/>
            <a:ext cx="1629746" cy="184666"/>
          </a:xfrm>
          <a:prstGeom prst="rect">
            <a:avLst/>
          </a:prstGeom>
          <a:solidFill>
            <a:schemeClr val="bg1"/>
          </a:solidFill>
        </p:spPr>
        <p:txBody>
          <a:bodyPr wrap="square" lIns="0" tIns="0" rIns="0" bIns="0" rtlCol="0">
            <a:spAutoFit/>
          </a:bodyPr>
          <a:lstStyle/>
          <a:p>
            <a:pPr algn="r"/>
            <a:r>
              <a:rPr lang="en-US" sz="1200" dirty="0">
                <a:latin typeface="+mj-lt"/>
              </a:rPr>
              <a:t>SITE X (KNSX)</a:t>
            </a:r>
          </a:p>
        </p:txBody>
      </p:sp>
      <p:sp>
        <p:nvSpPr>
          <p:cNvPr id="593" name="Rectangle 592">
            <a:extLst>
              <a:ext uri="{FF2B5EF4-FFF2-40B4-BE49-F238E27FC236}">
                <a16:creationId xmlns:a16="http://schemas.microsoft.com/office/drawing/2014/main" id="{DF2287D9-188D-4EDB-92A5-D929744D5115}"/>
              </a:ext>
            </a:extLst>
          </p:cNvPr>
          <p:cNvSpPr/>
          <p:nvPr/>
        </p:nvSpPr>
        <p:spPr>
          <a:xfrm>
            <a:off x="338911" y="1215020"/>
            <a:ext cx="4087119" cy="2369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extBox 593">
            <a:extLst>
              <a:ext uri="{FF2B5EF4-FFF2-40B4-BE49-F238E27FC236}">
                <a16:creationId xmlns:a16="http://schemas.microsoft.com/office/drawing/2014/main" id="{FF90A58D-4637-4F81-B1FE-736DFA0A9978}"/>
              </a:ext>
            </a:extLst>
          </p:cNvPr>
          <p:cNvSpPr txBox="1"/>
          <p:nvPr/>
        </p:nvSpPr>
        <p:spPr>
          <a:xfrm>
            <a:off x="338911" y="3610869"/>
            <a:ext cx="4051524" cy="2746906"/>
          </a:xfrm>
          <a:prstGeom prst="rect">
            <a:avLst/>
          </a:prstGeom>
          <a:solidFill>
            <a:schemeClr val="bg1"/>
          </a:solidFill>
        </p:spPr>
        <p:txBody>
          <a:bodyPr wrap="square" lIns="0" tIns="0" rIns="0" bIns="0" rtlCol="0">
            <a:spAutoFit/>
          </a:bodyPr>
          <a:lstStyle/>
          <a:p>
            <a:r>
              <a:rPr lang="en-US" sz="750" b="1" dirty="0">
                <a:latin typeface="+mj-lt"/>
              </a:rPr>
              <a:t>Caution: CAL traffic operating on the NW of SITE X. Aircraft transiting from the Green Route CP 1 will be at 700’ </a:t>
            </a:r>
            <a:r>
              <a:rPr lang="en-US" sz="750" b="1" dirty="0" smtClean="0">
                <a:latin typeface="+mj-lt"/>
              </a:rPr>
              <a:t>MSL inbound </a:t>
            </a:r>
            <a:r>
              <a:rPr lang="en-US" sz="750" b="1" dirty="0">
                <a:latin typeface="+mj-lt"/>
              </a:rPr>
              <a:t>to PT Pistol. Use caution while departing and climbing to PETRO. </a:t>
            </a:r>
          </a:p>
          <a:p>
            <a:endParaRPr lang="en-US" sz="400" b="1" dirty="0">
              <a:latin typeface="+mj-lt"/>
            </a:endParaRPr>
          </a:p>
          <a:p>
            <a:r>
              <a:rPr lang="en-US" sz="750" b="1" dirty="0">
                <a:latin typeface="+mj-lt"/>
              </a:rPr>
              <a:t>Caution: </a:t>
            </a:r>
            <a:r>
              <a:rPr lang="en-US" sz="750" b="1" dirty="0" smtClean="0">
                <a:latin typeface="+mj-lt"/>
              </a:rPr>
              <a:t>Entire area is inside of A-292, high volume of training aircraft. </a:t>
            </a:r>
          </a:p>
          <a:p>
            <a:endParaRPr lang="en-US" sz="400" b="1" dirty="0">
              <a:latin typeface="+mj-lt"/>
            </a:endParaRPr>
          </a:p>
          <a:p>
            <a:r>
              <a:rPr lang="en-US" sz="750" b="1" dirty="0" smtClean="0">
                <a:latin typeface="+mj-lt"/>
              </a:rPr>
              <a:t>Caution: Traffic inbound to SITE X crossing PENSI at 700’MSL</a:t>
            </a:r>
            <a:endParaRPr lang="en-US" sz="750" b="1" dirty="0">
              <a:latin typeface="+mj-lt"/>
            </a:endParaRPr>
          </a:p>
          <a:p>
            <a:endParaRPr lang="en-US" sz="400" b="1" dirty="0">
              <a:latin typeface="+mj-lt"/>
            </a:endParaRPr>
          </a:p>
          <a:p>
            <a:r>
              <a:rPr lang="en-US" sz="750" b="1" dirty="0">
                <a:latin typeface="+mj-lt"/>
              </a:rPr>
              <a:t>Note: Do not overfly the RC Park or the </a:t>
            </a:r>
            <a:r>
              <a:rPr lang="en-US" sz="750" b="1" dirty="0" err="1">
                <a:latin typeface="+mj-lt"/>
              </a:rPr>
              <a:t>Odoms</a:t>
            </a:r>
            <a:r>
              <a:rPr lang="en-US" sz="750" b="1" dirty="0">
                <a:latin typeface="+mj-lt"/>
              </a:rPr>
              <a:t> Private Airport </a:t>
            </a:r>
            <a:r>
              <a:rPr lang="en-US" sz="750" b="1" dirty="0" smtClean="0">
                <a:latin typeface="+mj-lt"/>
              </a:rPr>
              <a:t>in the vicinity of </a:t>
            </a:r>
            <a:r>
              <a:rPr lang="en-US" sz="750" b="1" dirty="0">
                <a:latin typeface="+mj-lt"/>
              </a:rPr>
              <a:t>SITE X.</a:t>
            </a:r>
          </a:p>
          <a:p>
            <a:endParaRPr lang="en-US" sz="600" b="1" dirty="0">
              <a:latin typeface="+mj-lt"/>
            </a:endParaRPr>
          </a:p>
          <a:p>
            <a:pPr algn="ctr"/>
            <a:r>
              <a:rPr lang="en-US" sz="1100" dirty="0">
                <a:latin typeface="+mj-lt"/>
              </a:rPr>
              <a:t>DEPARTURE ROUTE </a:t>
            </a:r>
            <a:r>
              <a:rPr lang="en-US" sz="1100" dirty="0" smtClean="0">
                <a:latin typeface="+mj-lt"/>
              </a:rPr>
              <a:t>DESCRIPTION</a:t>
            </a:r>
            <a:endParaRPr lang="en-US" sz="700" dirty="0">
              <a:latin typeface="+mj-lt"/>
            </a:endParaRPr>
          </a:p>
          <a:p>
            <a:r>
              <a:rPr lang="en-US" sz="700" dirty="0" smtClean="0">
                <a:latin typeface="+mj-lt"/>
              </a:rPr>
              <a:t>Depart </a:t>
            </a:r>
            <a:r>
              <a:rPr lang="en-US" sz="700" dirty="0">
                <a:latin typeface="+mj-lt"/>
              </a:rPr>
              <a:t>NW corner of SITE X and turn 270. Climb to </a:t>
            </a:r>
            <a:r>
              <a:rPr lang="en-US" sz="700" dirty="0" smtClean="0">
                <a:latin typeface="+mj-lt"/>
              </a:rPr>
              <a:t>900’ MSL. </a:t>
            </a:r>
            <a:r>
              <a:rPr lang="en-US" sz="700" dirty="0">
                <a:latin typeface="+mj-lt"/>
              </a:rPr>
              <a:t>At 18 DME, turn and intercept NBJ 075/16. Prior to PETRO, switch to CH 19, report “on Site X DEPARTURE” and state intended location, then..</a:t>
            </a:r>
          </a:p>
          <a:p>
            <a:endParaRPr lang="en-US" sz="700" dirty="0">
              <a:latin typeface="+mj-lt"/>
            </a:endParaRPr>
          </a:p>
          <a:p>
            <a:r>
              <a:rPr lang="en-US" sz="700" u="sng" dirty="0">
                <a:latin typeface="+mj-lt"/>
              </a:rPr>
              <a:t>SAWMILL:</a:t>
            </a:r>
            <a:r>
              <a:rPr lang="en-US" sz="700" dirty="0">
                <a:latin typeface="+mj-lt"/>
              </a:rPr>
              <a:t> Upon reaching PETRO, turn direct to SAWMILL (NBJ 066/11.9) and climb to working altitude. Monitor Western Common (CH19) and deconflict with traffic</a:t>
            </a:r>
            <a:r>
              <a:rPr lang="en-US" sz="700" dirty="0" smtClean="0">
                <a:latin typeface="+mj-lt"/>
              </a:rPr>
              <a:t>.</a:t>
            </a:r>
            <a:endParaRPr lang="en-US" sz="700" u="sng" dirty="0">
              <a:latin typeface="+mj-lt"/>
            </a:endParaRPr>
          </a:p>
          <a:p>
            <a:endParaRPr lang="en-US" sz="700" u="sng" dirty="0">
              <a:latin typeface="+mj-lt"/>
            </a:endParaRPr>
          </a:p>
          <a:p>
            <a:r>
              <a:rPr lang="en-US" sz="700" u="sng" dirty="0">
                <a:latin typeface="+mj-lt"/>
              </a:rPr>
              <a:t>GRAIN ELEVATORS: </a:t>
            </a:r>
            <a:r>
              <a:rPr lang="en-US" sz="700" dirty="0">
                <a:latin typeface="+mj-lt"/>
              </a:rPr>
              <a:t>Upon reaching PETRO, </a:t>
            </a:r>
            <a:r>
              <a:rPr lang="en-US" sz="700" dirty="0" smtClean="0">
                <a:latin typeface="+mj-lt"/>
              </a:rPr>
              <a:t> maintain 900’ MSL and continue </a:t>
            </a:r>
            <a:r>
              <a:rPr lang="en-US" sz="700" dirty="0">
                <a:latin typeface="+mj-lt"/>
              </a:rPr>
              <a:t>north on NBJ 16DME arc to CARPI (NBJ 059/16</a:t>
            </a:r>
            <a:r>
              <a:rPr lang="en-US" sz="700" dirty="0" smtClean="0">
                <a:latin typeface="+mj-lt"/>
              </a:rPr>
              <a:t>). </a:t>
            </a:r>
            <a:r>
              <a:rPr lang="en-US" sz="700" dirty="0">
                <a:latin typeface="+mj-lt"/>
              </a:rPr>
              <a:t>At CARPI, turn direct to GRAIN ELEVATORS (NBJ 012/10.1) and climb to working altitude. Monitor Western Common (CH 19) to deconflict with traffic. </a:t>
            </a:r>
            <a:endParaRPr lang="en-US" sz="700" dirty="0" smtClean="0">
              <a:latin typeface="+mj-lt"/>
            </a:endParaRPr>
          </a:p>
          <a:p>
            <a:endParaRPr lang="en-US" sz="700" dirty="0" smtClean="0">
              <a:latin typeface="+mj-lt"/>
            </a:endParaRPr>
          </a:p>
          <a:p>
            <a:r>
              <a:rPr lang="en-US" sz="700" u="sng" dirty="0" smtClean="0">
                <a:latin typeface="+mj-lt"/>
              </a:rPr>
              <a:t>FIREWORKS STAND:</a:t>
            </a:r>
            <a:r>
              <a:rPr lang="en-US" sz="700" dirty="0" smtClean="0">
                <a:latin typeface="+mj-lt"/>
              </a:rPr>
              <a:t> Upon reaching PETRO,  maintain 900’ MSL and turn direct to FIREW(NBJ 209/6.8). When established at FIREW, climb to working altitude. Monitor Western Common (CH19) and </a:t>
            </a:r>
            <a:r>
              <a:rPr lang="en-US" sz="700" dirty="0" err="1" smtClean="0">
                <a:latin typeface="+mj-lt"/>
              </a:rPr>
              <a:t>deconflict</a:t>
            </a:r>
            <a:r>
              <a:rPr lang="en-US" sz="700" dirty="0" smtClean="0">
                <a:latin typeface="+mj-lt"/>
              </a:rPr>
              <a:t> with traffic. Be cautions of traffic on the Site X TACAN-A.</a:t>
            </a:r>
            <a:endParaRPr lang="en-US" sz="700" u="sng" dirty="0" smtClean="0">
              <a:latin typeface="+mj-lt"/>
            </a:endParaRPr>
          </a:p>
          <a:p>
            <a:endParaRPr lang="en-US" sz="700" dirty="0" smtClean="0">
              <a:latin typeface="+mj-lt"/>
            </a:endParaRPr>
          </a:p>
          <a:p>
            <a:r>
              <a:rPr lang="en-US" sz="700" u="sng" dirty="0" smtClean="0">
                <a:latin typeface="+mj-lt"/>
              </a:rPr>
              <a:t>GATESWOOD:</a:t>
            </a:r>
            <a:r>
              <a:rPr lang="en-US" sz="700" dirty="0" smtClean="0">
                <a:latin typeface="+mj-lt"/>
              </a:rPr>
              <a:t> Upon reaching PETRO, maintain 900’ MSL and turn direct to  NBJ .Monitor Western Common (CH19) and </a:t>
            </a:r>
            <a:r>
              <a:rPr lang="en-US" sz="700" dirty="0" err="1" smtClean="0">
                <a:latin typeface="+mj-lt"/>
              </a:rPr>
              <a:t>deconflict</a:t>
            </a:r>
            <a:r>
              <a:rPr lang="en-US" sz="700" dirty="0" smtClean="0">
                <a:latin typeface="+mj-lt"/>
              </a:rPr>
              <a:t> with traffic. Be cautions of traffic on the Site X TACAN-A.</a:t>
            </a:r>
            <a:endParaRPr lang="en-US" sz="700" dirty="0">
              <a:latin typeface="+mj-lt"/>
            </a:endParaRPr>
          </a:p>
        </p:txBody>
      </p:sp>
      <p:sp>
        <p:nvSpPr>
          <p:cNvPr id="595" name="Oval 594">
            <a:extLst>
              <a:ext uri="{FF2B5EF4-FFF2-40B4-BE49-F238E27FC236}">
                <a16:creationId xmlns:a16="http://schemas.microsoft.com/office/drawing/2014/main" id="{D5B10696-58C5-413A-857D-DF7836CA19C4}"/>
              </a:ext>
            </a:extLst>
          </p:cNvPr>
          <p:cNvSpPr/>
          <p:nvPr/>
        </p:nvSpPr>
        <p:spPr>
          <a:xfrm>
            <a:off x="3892629" y="2360258"/>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a:extLst>
              <a:ext uri="{FF2B5EF4-FFF2-40B4-BE49-F238E27FC236}">
                <a16:creationId xmlns:a16="http://schemas.microsoft.com/office/drawing/2014/main" id="{F24BC482-1EE1-4C53-A84C-AF11B7DB8923}"/>
              </a:ext>
            </a:extLst>
          </p:cNvPr>
          <p:cNvSpPr/>
          <p:nvPr/>
        </p:nvSpPr>
        <p:spPr>
          <a:xfrm>
            <a:off x="3934959" y="240258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TextBox 596">
            <a:extLst>
              <a:ext uri="{FF2B5EF4-FFF2-40B4-BE49-F238E27FC236}">
                <a16:creationId xmlns:a16="http://schemas.microsoft.com/office/drawing/2014/main" id="{81AD05A9-9AEA-4B27-A1E7-4D55843975EE}"/>
              </a:ext>
            </a:extLst>
          </p:cNvPr>
          <p:cNvSpPr txBox="1"/>
          <p:nvPr/>
        </p:nvSpPr>
        <p:spPr>
          <a:xfrm>
            <a:off x="3822704" y="2571523"/>
            <a:ext cx="360438" cy="123111"/>
          </a:xfrm>
          <a:prstGeom prst="rect">
            <a:avLst/>
          </a:prstGeom>
          <a:noFill/>
        </p:spPr>
        <p:txBody>
          <a:bodyPr wrap="square" lIns="0" tIns="0" rIns="0" bIns="0" rtlCol="0">
            <a:spAutoFit/>
          </a:bodyPr>
          <a:lstStyle/>
          <a:p>
            <a:pPr algn="ctr"/>
            <a:r>
              <a:rPr lang="en-US" sz="800" dirty="0"/>
              <a:t>KNSX</a:t>
            </a:r>
          </a:p>
        </p:txBody>
      </p:sp>
      <p:cxnSp>
        <p:nvCxnSpPr>
          <p:cNvPr id="598" name="Straight Arrow Connector 597">
            <a:extLst>
              <a:ext uri="{FF2B5EF4-FFF2-40B4-BE49-F238E27FC236}">
                <a16:creationId xmlns:a16="http://schemas.microsoft.com/office/drawing/2014/main" id="{D2AA4603-14A3-4053-9148-CE8F77D5807E}"/>
              </a:ext>
            </a:extLst>
          </p:cNvPr>
          <p:cNvCxnSpPr>
            <a:cxnSpLocks/>
          </p:cNvCxnSpPr>
          <p:nvPr/>
        </p:nvCxnSpPr>
        <p:spPr>
          <a:xfrm flipH="1">
            <a:off x="2864337" y="2355290"/>
            <a:ext cx="553947" cy="80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0" name="TextBox 599">
            <a:extLst>
              <a:ext uri="{FF2B5EF4-FFF2-40B4-BE49-F238E27FC236}">
                <a16:creationId xmlns:a16="http://schemas.microsoft.com/office/drawing/2014/main" id="{B381F8B9-F235-4AF6-A0FF-3B2BD89A01DF}"/>
              </a:ext>
            </a:extLst>
          </p:cNvPr>
          <p:cNvSpPr txBox="1"/>
          <p:nvPr/>
        </p:nvSpPr>
        <p:spPr>
          <a:xfrm>
            <a:off x="2870613" y="1961639"/>
            <a:ext cx="682941" cy="323165"/>
          </a:xfrm>
          <a:prstGeom prst="rect">
            <a:avLst/>
          </a:prstGeom>
          <a:noFill/>
        </p:spPr>
        <p:txBody>
          <a:bodyPr wrap="square" lIns="0" tIns="0" rIns="0" bIns="0" rtlCol="0">
            <a:spAutoFit/>
          </a:bodyPr>
          <a:lstStyle/>
          <a:p>
            <a:r>
              <a:rPr lang="en-US" sz="700" dirty="0"/>
              <a:t>PETRO</a:t>
            </a:r>
          </a:p>
          <a:p>
            <a:r>
              <a:rPr lang="en-US" sz="700" dirty="0"/>
              <a:t>NBJ R-075</a:t>
            </a:r>
            <a:endParaRPr lang="en-US" sz="700" strike="sngStrike" dirty="0"/>
          </a:p>
          <a:p>
            <a:r>
              <a:rPr lang="en-US" sz="700" dirty="0"/>
              <a:t>16DME</a:t>
            </a:r>
          </a:p>
        </p:txBody>
      </p:sp>
      <p:sp>
        <p:nvSpPr>
          <p:cNvPr id="601" name="Isosceles Triangle 600">
            <a:extLst>
              <a:ext uri="{FF2B5EF4-FFF2-40B4-BE49-F238E27FC236}">
                <a16:creationId xmlns:a16="http://schemas.microsoft.com/office/drawing/2014/main" id="{A5B2755D-FD84-45A7-9EC1-ACFD4E6412D8}"/>
              </a:ext>
            </a:extLst>
          </p:cNvPr>
          <p:cNvSpPr/>
          <p:nvPr/>
        </p:nvSpPr>
        <p:spPr>
          <a:xfrm>
            <a:off x="2061189" y="1715065"/>
            <a:ext cx="91440" cy="91440"/>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2" name="TextBox 601">
            <a:extLst>
              <a:ext uri="{FF2B5EF4-FFF2-40B4-BE49-F238E27FC236}">
                <a16:creationId xmlns:a16="http://schemas.microsoft.com/office/drawing/2014/main" id="{D2990B73-E96E-4700-8DF1-DA4B4E45A189}"/>
              </a:ext>
            </a:extLst>
          </p:cNvPr>
          <p:cNvSpPr txBox="1"/>
          <p:nvPr/>
        </p:nvSpPr>
        <p:spPr>
          <a:xfrm rot="2096712">
            <a:off x="2145809" y="2113827"/>
            <a:ext cx="750559" cy="123111"/>
          </a:xfrm>
          <a:prstGeom prst="rect">
            <a:avLst/>
          </a:prstGeom>
          <a:noFill/>
        </p:spPr>
        <p:txBody>
          <a:bodyPr wrap="square" lIns="0" tIns="0" rIns="0" bIns="0" rtlCol="0">
            <a:spAutoFit/>
          </a:bodyPr>
          <a:lstStyle/>
          <a:p>
            <a:r>
              <a:rPr lang="en-US" sz="800" dirty="0"/>
              <a:t>NBJ 16 Arc</a:t>
            </a:r>
          </a:p>
        </p:txBody>
      </p:sp>
      <p:sp>
        <p:nvSpPr>
          <p:cNvPr id="603" name="Flowchart: Delay 602">
            <a:extLst>
              <a:ext uri="{FF2B5EF4-FFF2-40B4-BE49-F238E27FC236}">
                <a16:creationId xmlns:a16="http://schemas.microsoft.com/office/drawing/2014/main" id="{FC90BFB6-48A0-4A93-B6E4-EF4219ED03E7}"/>
              </a:ext>
            </a:extLst>
          </p:cNvPr>
          <p:cNvSpPr/>
          <p:nvPr/>
        </p:nvSpPr>
        <p:spPr>
          <a:xfrm rot="1925887">
            <a:off x="2380389" y="2074509"/>
            <a:ext cx="143600" cy="13211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extBox 603">
            <a:extLst>
              <a:ext uri="{FF2B5EF4-FFF2-40B4-BE49-F238E27FC236}">
                <a16:creationId xmlns:a16="http://schemas.microsoft.com/office/drawing/2014/main" id="{E8804EEE-8595-4828-BAB2-029C8CBB6EDA}"/>
              </a:ext>
            </a:extLst>
          </p:cNvPr>
          <p:cNvSpPr txBox="1"/>
          <p:nvPr/>
        </p:nvSpPr>
        <p:spPr>
          <a:xfrm rot="2052393">
            <a:off x="2199244" y="1885017"/>
            <a:ext cx="796322" cy="123111"/>
          </a:xfrm>
          <a:prstGeom prst="rect">
            <a:avLst/>
          </a:prstGeom>
          <a:noFill/>
        </p:spPr>
        <p:txBody>
          <a:bodyPr wrap="square" lIns="0" tIns="0" rIns="0" bIns="0" rtlCol="0">
            <a:spAutoFit/>
          </a:bodyPr>
          <a:lstStyle/>
          <a:p>
            <a:pPr algn="ctr"/>
            <a:r>
              <a:rPr lang="en-US" sz="800" dirty="0"/>
              <a:t>900</a:t>
            </a:r>
          </a:p>
        </p:txBody>
      </p:sp>
      <p:sp>
        <p:nvSpPr>
          <p:cNvPr id="605" name="TextBox 604">
            <a:extLst>
              <a:ext uri="{FF2B5EF4-FFF2-40B4-BE49-F238E27FC236}">
                <a16:creationId xmlns:a16="http://schemas.microsoft.com/office/drawing/2014/main" id="{4DC3BB62-D251-482F-825E-ABD8A06C05DD}"/>
              </a:ext>
            </a:extLst>
          </p:cNvPr>
          <p:cNvSpPr txBox="1"/>
          <p:nvPr/>
        </p:nvSpPr>
        <p:spPr>
          <a:xfrm>
            <a:off x="2169398" y="1409124"/>
            <a:ext cx="658374" cy="323165"/>
          </a:xfrm>
          <a:prstGeom prst="rect">
            <a:avLst/>
          </a:prstGeom>
          <a:noFill/>
        </p:spPr>
        <p:txBody>
          <a:bodyPr wrap="square" lIns="0" tIns="0" rIns="0" bIns="0" rtlCol="0">
            <a:spAutoFit/>
          </a:bodyPr>
          <a:lstStyle/>
          <a:p>
            <a:r>
              <a:rPr lang="en-US" sz="700" dirty="0"/>
              <a:t>CARPI</a:t>
            </a:r>
          </a:p>
          <a:p>
            <a:r>
              <a:rPr lang="en-US" sz="700" dirty="0"/>
              <a:t>NBJ R-059</a:t>
            </a:r>
          </a:p>
          <a:p>
            <a:r>
              <a:rPr lang="en-US" sz="700" dirty="0"/>
              <a:t>16 DME</a:t>
            </a:r>
          </a:p>
        </p:txBody>
      </p:sp>
      <p:cxnSp>
        <p:nvCxnSpPr>
          <p:cNvPr id="606" name="Straight Arrow Connector 605">
            <a:extLst>
              <a:ext uri="{FF2B5EF4-FFF2-40B4-BE49-F238E27FC236}">
                <a16:creationId xmlns:a16="http://schemas.microsoft.com/office/drawing/2014/main" id="{17ED3FFD-1694-4F7D-BA0F-5C562B294F18}"/>
              </a:ext>
            </a:extLst>
          </p:cNvPr>
          <p:cNvCxnSpPr>
            <a:cxnSpLocks/>
            <a:stCxn id="602" idx="3"/>
          </p:cNvCxnSpPr>
          <p:nvPr/>
        </p:nvCxnSpPr>
        <p:spPr>
          <a:xfrm flipH="1" flipV="1">
            <a:off x="2220686" y="2329543"/>
            <a:ext cx="608019" cy="60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1" name="Group 340"/>
          <p:cNvGrpSpPr/>
          <p:nvPr/>
        </p:nvGrpSpPr>
        <p:grpSpPr>
          <a:xfrm>
            <a:off x="1848880" y="2267250"/>
            <a:ext cx="693438" cy="443763"/>
            <a:chOff x="1848880" y="2735348"/>
            <a:chExt cx="693438" cy="443763"/>
          </a:xfrm>
        </p:grpSpPr>
        <p:sp>
          <p:nvSpPr>
            <p:cNvPr id="607" name="Isosceles Triangle 606">
              <a:extLst>
                <a:ext uri="{FF2B5EF4-FFF2-40B4-BE49-F238E27FC236}">
                  <a16:creationId xmlns:a16="http://schemas.microsoft.com/office/drawing/2014/main" id="{83C7E373-BAE3-4719-B59F-081B82174D7C}"/>
                </a:ext>
              </a:extLst>
            </p:cNvPr>
            <p:cNvSpPr/>
            <p:nvPr/>
          </p:nvSpPr>
          <p:spPr>
            <a:xfrm>
              <a:off x="2037900" y="2735348"/>
              <a:ext cx="91152" cy="9144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extBox 607">
              <a:extLst>
                <a:ext uri="{FF2B5EF4-FFF2-40B4-BE49-F238E27FC236}">
                  <a16:creationId xmlns:a16="http://schemas.microsoft.com/office/drawing/2014/main" id="{445CAEDB-DF8E-4DC6-B171-F40AB21F5736}"/>
                </a:ext>
              </a:extLst>
            </p:cNvPr>
            <p:cNvSpPr txBox="1"/>
            <p:nvPr/>
          </p:nvSpPr>
          <p:spPr>
            <a:xfrm>
              <a:off x="1848880" y="2855946"/>
              <a:ext cx="693438" cy="323165"/>
            </a:xfrm>
            <a:prstGeom prst="rect">
              <a:avLst/>
            </a:prstGeom>
            <a:noFill/>
          </p:spPr>
          <p:txBody>
            <a:bodyPr wrap="square" lIns="0" tIns="0" rIns="0" bIns="0" rtlCol="0">
              <a:spAutoFit/>
            </a:bodyPr>
            <a:lstStyle/>
            <a:p>
              <a:r>
                <a:rPr lang="en-US" sz="700" dirty="0"/>
                <a:t>SAWMILL</a:t>
              </a:r>
            </a:p>
            <a:p>
              <a:r>
                <a:rPr lang="en-US" sz="700" dirty="0"/>
                <a:t>NBJ R-066</a:t>
              </a:r>
              <a:endParaRPr lang="en-US" sz="700" strike="sngStrike" dirty="0"/>
            </a:p>
            <a:p>
              <a:r>
                <a:rPr lang="en-US" sz="700" dirty="0"/>
                <a:t>11.9 DME</a:t>
              </a:r>
            </a:p>
          </p:txBody>
        </p:sp>
      </p:grpSp>
      <p:cxnSp>
        <p:nvCxnSpPr>
          <p:cNvPr id="612" name="Straight Arrow Connector 611">
            <a:extLst>
              <a:ext uri="{FF2B5EF4-FFF2-40B4-BE49-F238E27FC236}">
                <a16:creationId xmlns:a16="http://schemas.microsoft.com/office/drawing/2014/main" id="{D7912503-1BC2-4319-9D1E-237214F7A353}"/>
              </a:ext>
            </a:extLst>
          </p:cNvPr>
          <p:cNvCxnSpPr>
            <a:stCxn id="601" idx="2"/>
          </p:cNvCxnSpPr>
          <p:nvPr/>
        </p:nvCxnSpPr>
        <p:spPr>
          <a:xfrm flipH="1" flipV="1">
            <a:off x="1290584" y="1604183"/>
            <a:ext cx="770605" cy="202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3" name="Isosceles Triangle 612">
            <a:extLst>
              <a:ext uri="{FF2B5EF4-FFF2-40B4-BE49-F238E27FC236}">
                <a16:creationId xmlns:a16="http://schemas.microsoft.com/office/drawing/2014/main" id="{A33DA9D5-3815-44F8-ADDF-2A50E0800181}"/>
              </a:ext>
            </a:extLst>
          </p:cNvPr>
          <p:cNvSpPr/>
          <p:nvPr/>
        </p:nvSpPr>
        <p:spPr>
          <a:xfrm>
            <a:off x="1177113" y="1498326"/>
            <a:ext cx="91440" cy="9144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extBox 613">
            <a:extLst>
              <a:ext uri="{FF2B5EF4-FFF2-40B4-BE49-F238E27FC236}">
                <a16:creationId xmlns:a16="http://schemas.microsoft.com/office/drawing/2014/main" id="{EE7482BD-B4D6-472B-9000-950D45741BFB}"/>
              </a:ext>
            </a:extLst>
          </p:cNvPr>
          <p:cNvSpPr txBox="1"/>
          <p:nvPr/>
        </p:nvSpPr>
        <p:spPr>
          <a:xfrm>
            <a:off x="1268553" y="1229811"/>
            <a:ext cx="489145" cy="323165"/>
          </a:xfrm>
          <a:prstGeom prst="rect">
            <a:avLst/>
          </a:prstGeom>
          <a:noFill/>
        </p:spPr>
        <p:txBody>
          <a:bodyPr wrap="square" lIns="0" tIns="0" rIns="0" bIns="0" rtlCol="0">
            <a:spAutoFit/>
          </a:bodyPr>
          <a:lstStyle/>
          <a:p>
            <a:r>
              <a:rPr lang="en-US" sz="700" dirty="0"/>
              <a:t>GRAIN</a:t>
            </a:r>
          </a:p>
          <a:p>
            <a:r>
              <a:rPr lang="en-US" sz="700" dirty="0"/>
              <a:t>NBJ R-012</a:t>
            </a:r>
          </a:p>
          <a:p>
            <a:r>
              <a:rPr lang="en-US" sz="700" dirty="0"/>
              <a:t>10.1 DME</a:t>
            </a:r>
          </a:p>
        </p:txBody>
      </p:sp>
      <p:sp>
        <p:nvSpPr>
          <p:cNvPr id="615" name="Rectangle 614">
            <a:extLst>
              <a:ext uri="{FF2B5EF4-FFF2-40B4-BE49-F238E27FC236}">
                <a16:creationId xmlns:a16="http://schemas.microsoft.com/office/drawing/2014/main" id="{AA5399D8-3294-4FA6-A24D-779D3985D9D8}"/>
              </a:ext>
            </a:extLst>
          </p:cNvPr>
          <p:cNvSpPr/>
          <p:nvPr/>
        </p:nvSpPr>
        <p:spPr>
          <a:xfrm rot="5400000">
            <a:off x="2843049" y="1655105"/>
            <a:ext cx="222886" cy="64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6" name="TextBox 615">
            <a:extLst>
              <a:ext uri="{FF2B5EF4-FFF2-40B4-BE49-F238E27FC236}">
                <a16:creationId xmlns:a16="http://schemas.microsoft.com/office/drawing/2014/main" id="{60FCC5F9-6A71-4B0B-AA27-38B64B923354}"/>
              </a:ext>
            </a:extLst>
          </p:cNvPr>
          <p:cNvSpPr txBox="1"/>
          <p:nvPr/>
        </p:nvSpPr>
        <p:spPr>
          <a:xfrm>
            <a:off x="2729173" y="1385548"/>
            <a:ext cx="463218" cy="184666"/>
          </a:xfrm>
          <a:prstGeom prst="rect">
            <a:avLst/>
          </a:prstGeom>
          <a:noFill/>
        </p:spPr>
        <p:txBody>
          <a:bodyPr wrap="square" lIns="0" tIns="0" rIns="0" bIns="0" rtlCol="0">
            <a:spAutoFit/>
          </a:bodyPr>
          <a:lstStyle/>
          <a:p>
            <a:pPr algn="ctr"/>
            <a:r>
              <a:rPr lang="en-US" sz="600" dirty="0"/>
              <a:t>ODOMS PVT AIRPORT</a:t>
            </a:r>
          </a:p>
        </p:txBody>
      </p:sp>
      <p:grpSp>
        <p:nvGrpSpPr>
          <p:cNvPr id="326" name="Group 325"/>
          <p:cNvGrpSpPr/>
          <p:nvPr/>
        </p:nvGrpSpPr>
        <p:grpSpPr>
          <a:xfrm>
            <a:off x="3858691" y="1940839"/>
            <a:ext cx="335685" cy="218392"/>
            <a:chOff x="4021981" y="1940839"/>
            <a:chExt cx="335685" cy="218392"/>
          </a:xfrm>
        </p:grpSpPr>
        <p:sp>
          <p:nvSpPr>
            <p:cNvPr id="617" name="Oval 616">
              <a:extLst>
                <a:ext uri="{FF2B5EF4-FFF2-40B4-BE49-F238E27FC236}">
                  <a16:creationId xmlns:a16="http://schemas.microsoft.com/office/drawing/2014/main" id="{4AED7C55-E4CD-4791-8B83-D537CD5A7547}"/>
                </a:ext>
              </a:extLst>
            </p:cNvPr>
            <p:cNvSpPr/>
            <p:nvPr/>
          </p:nvSpPr>
          <p:spPr>
            <a:xfrm>
              <a:off x="4101125" y="2066785"/>
              <a:ext cx="82017" cy="9244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TextBox 617">
              <a:extLst>
                <a:ext uri="{FF2B5EF4-FFF2-40B4-BE49-F238E27FC236}">
                  <a16:creationId xmlns:a16="http://schemas.microsoft.com/office/drawing/2014/main" id="{F25CEEF6-5A98-42ED-A46F-F5D807C0FE3E}"/>
                </a:ext>
              </a:extLst>
            </p:cNvPr>
            <p:cNvSpPr txBox="1"/>
            <p:nvPr/>
          </p:nvSpPr>
          <p:spPr>
            <a:xfrm>
              <a:off x="4021981" y="1940839"/>
              <a:ext cx="335685" cy="107722"/>
            </a:xfrm>
            <a:prstGeom prst="rect">
              <a:avLst/>
            </a:prstGeom>
            <a:noFill/>
          </p:spPr>
          <p:txBody>
            <a:bodyPr wrap="square" lIns="0" tIns="0" rIns="0" bIns="0" rtlCol="0">
              <a:spAutoFit/>
            </a:bodyPr>
            <a:lstStyle/>
            <a:p>
              <a:r>
                <a:rPr lang="en-US" sz="700" dirty="0"/>
                <a:t>RC Park</a:t>
              </a:r>
            </a:p>
          </p:txBody>
        </p:sp>
      </p:grpSp>
      <p:sp>
        <p:nvSpPr>
          <p:cNvPr id="619" name="TextBox 618">
            <a:extLst>
              <a:ext uri="{FF2B5EF4-FFF2-40B4-BE49-F238E27FC236}">
                <a16:creationId xmlns:a16="http://schemas.microsoft.com/office/drawing/2014/main" id="{FE489D9E-8C0B-4FF6-B670-3A2024361759}"/>
              </a:ext>
            </a:extLst>
          </p:cNvPr>
          <p:cNvSpPr txBox="1"/>
          <p:nvPr/>
        </p:nvSpPr>
        <p:spPr>
          <a:xfrm>
            <a:off x="320448" y="6392026"/>
            <a:ext cx="1697623" cy="215444"/>
          </a:xfrm>
          <a:prstGeom prst="rect">
            <a:avLst/>
          </a:prstGeom>
          <a:solidFill>
            <a:schemeClr val="bg1"/>
          </a:solidFill>
        </p:spPr>
        <p:txBody>
          <a:bodyPr wrap="square" lIns="0" tIns="0" rIns="0" bIns="0" rtlCol="0">
            <a:spAutoFit/>
          </a:bodyPr>
          <a:lstStyle/>
          <a:p>
            <a:r>
              <a:rPr lang="en-US" sz="1400" dirty="0">
                <a:latin typeface="+mj-lt"/>
              </a:rPr>
              <a:t>SITE X DEPARTURE</a:t>
            </a:r>
          </a:p>
        </p:txBody>
      </p:sp>
      <p:sp>
        <p:nvSpPr>
          <p:cNvPr id="620" name="Arc 619">
            <a:extLst>
              <a:ext uri="{FF2B5EF4-FFF2-40B4-BE49-F238E27FC236}">
                <a16:creationId xmlns:a16="http://schemas.microsoft.com/office/drawing/2014/main" id="{CE3D7696-48DB-476E-8778-13ACC3EE81E2}"/>
              </a:ext>
            </a:extLst>
          </p:cNvPr>
          <p:cNvSpPr/>
          <p:nvPr/>
        </p:nvSpPr>
        <p:spPr>
          <a:xfrm>
            <a:off x="1140095" y="1802150"/>
            <a:ext cx="1648676" cy="1246215"/>
          </a:xfrm>
          <a:prstGeom prst="arc">
            <a:avLst>
              <a:gd name="adj1" fmla="val 16944148"/>
              <a:gd name="adj2" fmla="val 2135655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8" name="Group 17">
            <a:extLst>
              <a:ext uri="{FF2B5EF4-FFF2-40B4-BE49-F238E27FC236}">
                <a16:creationId xmlns:a16="http://schemas.microsoft.com/office/drawing/2014/main" id="{880681AE-DB76-4641-A80C-FB59A12300DA}"/>
              </a:ext>
            </a:extLst>
          </p:cNvPr>
          <p:cNvGrpSpPr/>
          <p:nvPr/>
        </p:nvGrpSpPr>
        <p:grpSpPr>
          <a:xfrm>
            <a:off x="934472" y="3271392"/>
            <a:ext cx="220663" cy="206727"/>
            <a:chOff x="943262" y="3355266"/>
            <a:chExt cx="220663" cy="206727"/>
          </a:xfrm>
        </p:grpSpPr>
        <p:pic>
          <p:nvPicPr>
            <p:cNvPr id="599" name="Picture 598">
              <a:extLst>
                <a:ext uri="{FF2B5EF4-FFF2-40B4-BE49-F238E27FC236}">
                  <a16:creationId xmlns:a16="http://schemas.microsoft.com/office/drawing/2014/main" id="{23E51196-A186-4BA0-97D4-124004369263}"/>
                </a:ext>
              </a:extLst>
            </p:cNvPr>
            <p:cNvPicPr>
              <a:picLocks noChangeAspect="1"/>
            </p:cNvPicPr>
            <p:nvPr/>
          </p:nvPicPr>
          <p:blipFill rotWithShape="1">
            <a:blip r:embed="rId3" cstate="print"/>
            <a:srcRect l="83524" t="47434" r="15513" b="49863"/>
            <a:stretch/>
          </p:blipFill>
          <p:spPr>
            <a:xfrm>
              <a:off x="976259" y="3428124"/>
              <a:ext cx="138453" cy="131166"/>
            </a:xfrm>
            <a:prstGeom prst="rect">
              <a:avLst/>
            </a:prstGeom>
          </p:spPr>
        </p:pic>
        <p:sp>
          <p:nvSpPr>
            <p:cNvPr id="621" name="Oval 620">
              <a:extLst>
                <a:ext uri="{FF2B5EF4-FFF2-40B4-BE49-F238E27FC236}">
                  <a16:creationId xmlns:a16="http://schemas.microsoft.com/office/drawing/2014/main" id="{6929293F-C73B-48AE-B08F-697B946BC373}"/>
                </a:ext>
              </a:extLst>
            </p:cNvPr>
            <p:cNvSpPr/>
            <p:nvPr/>
          </p:nvSpPr>
          <p:spPr>
            <a:xfrm>
              <a:off x="1105186" y="3425074"/>
              <a:ext cx="58739" cy="632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a:extLst>
                <a:ext uri="{FF2B5EF4-FFF2-40B4-BE49-F238E27FC236}">
                  <a16:creationId xmlns:a16="http://schemas.microsoft.com/office/drawing/2014/main" id="{7C2EA0F5-B721-4567-83AF-FB0225497805}"/>
                </a:ext>
              </a:extLst>
            </p:cNvPr>
            <p:cNvSpPr/>
            <p:nvPr/>
          </p:nvSpPr>
          <p:spPr>
            <a:xfrm>
              <a:off x="1078217" y="3491835"/>
              <a:ext cx="58739" cy="60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a:extLst>
                <a:ext uri="{FF2B5EF4-FFF2-40B4-BE49-F238E27FC236}">
                  <a16:creationId xmlns:a16="http://schemas.microsoft.com/office/drawing/2014/main" id="{AF8A12ED-3C96-4ABC-869B-C1BC3AE1A07A}"/>
                </a:ext>
              </a:extLst>
            </p:cNvPr>
            <p:cNvSpPr/>
            <p:nvPr/>
          </p:nvSpPr>
          <p:spPr>
            <a:xfrm>
              <a:off x="1016080" y="3355266"/>
              <a:ext cx="57149" cy="705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a:extLst>
                <a:ext uri="{FF2B5EF4-FFF2-40B4-BE49-F238E27FC236}">
                  <a16:creationId xmlns:a16="http://schemas.microsoft.com/office/drawing/2014/main" id="{4CDDC70E-C6C8-4489-B052-3D0FEB3C670C}"/>
                </a:ext>
              </a:extLst>
            </p:cNvPr>
            <p:cNvSpPr/>
            <p:nvPr/>
          </p:nvSpPr>
          <p:spPr>
            <a:xfrm>
              <a:off x="962310" y="3512955"/>
              <a:ext cx="45719" cy="490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66938DD9-1F04-46A9-A9A1-E2BE4A95D7CC}"/>
                </a:ext>
              </a:extLst>
            </p:cNvPr>
            <p:cNvSpPr/>
            <p:nvPr/>
          </p:nvSpPr>
          <p:spPr>
            <a:xfrm>
              <a:off x="1059940" y="3536931"/>
              <a:ext cx="9144" cy="91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a:extLst>
                <a:ext uri="{FF2B5EF4-FFF2-40B4-BE49-F238E27FC236}">
                  <a16:creationId xmlns:a16="http://schemas.microsoft.com/office/drawing/2014/main" id="{4AD690F8-75E6-4191-8549-832EED246FA5}"/>
                </a:ext>
              </a:extLst>
            </p:cNvPr>
            <p:cNvSpPr/>
            <p:nvPr/>
          </p:nvSpPr>
          <p:spPr>
            <a:xfrm>
              <a:off x="943262" y="339053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7" name="Straight Arrow Connector 626">
            <a:extLst>
              <a:ext uri="{FF2B5EF4-FFF2-40B4-BE49-F238E27FC236}">
                <a16:creationId xmlns:a16="http://schemas.microsoft.com/office/drawing/2014/main" id="{079F41A9-C387-4B2D-B479-927E7512EAEE}"/>
              </a:ext>
            </a:extLst>
          </p:cNvPr>
          <p:cNvCxnSpPr>
            <a:cxnSpLocks/>
          </p:cNvCxnSpPr>
          <p:nvPr/>
        </p:nvCxnSpPr>
        <p:spPr>
          <a:xfrm flipH="1">
            <a:off x="3418284" y="2348940"/>
            <a:ext cx="501127" cy="496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8" name="Isosceles Triangle 627">
            <a:extLst>
              <a:ext uri="{FF2B5EF4-FFF2-40B4-BE49-F238E27FC236}">
                <a16:creationId xmlns:a16="http://schemas.microsoft.com/office/drawing/2014/main" id="{F074A580-62D6-4DB7-8370-39DD3D787063}"/>
              </a:ext>
            </a:extLst>
          </p:cNvPr>
          <p:cNvSpPr/>
          <p:nvPr/>
        </p:nvSpPr>
        <p:spPr>
          <a:xfrm>
            <a:off x="2772897" y="2344497"/>
            <a:ext cx="91440" cy="9144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80A5A1E6-6253-4BAC-89D7-663FAAFF2CC6}"/>
              </a:ext>
            </a:extLst>
          </p:cNvPr>
          <p:cNvSpPr/>
          <p:nvPr/>
        </p:nvSpPr>
        <p:spPr>
          <a:xfrm>
            <a:off x="300811" y="690895"/>
            <a:ext cx="20297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TextBox 846">
            <a:extLst>
              <a:ext uri="{FF2B5EF4-FFF2-40B4-BE49-F238E27FC236}">
                <a16:creationId xmlns:a16="http://schemas.microsoft.com/office/drawing/2014/main" id="{3338E67C-82BC-4F02-B902-9DA2C0739FF7}"/>
              </a:ext>
            </a:extLst>
          </p:cNvPr>
          <p:cNvSpPr txBox="1"/>
          <p:nvPr/>
        </p:nvSpPr>
        <p:spPr>
          <a:xfrm>
            <a:off x="277164" y="530447"/>
            <a:ext cx="1901049" cy="215444"/>
          </a:xfrm>
          <a:prstGeom prst="rect">
            <a:avLst/>
          </a:prstGeom>
          <a:solidFill>
            <a:schemeClr val="bg1"/>
          </a:solidFill>
        </p:spPr>
        <p:txBody>
          <a:bodyPr wrap="square" lIns="0" tIns="0" rIns="0" bIns="0" rtlCol="0">
            <a:spAutoFit/>
          </a:bodyPr>
          <a:lstStyle/>
          <a:p>
            <a:r>
              <a:rPr lang="en-US" sz="1400" dirty="0">
                <a:latin typeface="+mn-lt"/>
              </a:rPr>
              <a:t>SITE X DEPARTURE</a:t>
            </a:r>
          </a:p>
        </p:txBody>
      </p:sp>
      <p:sp>
        <p:nvSpPr>
          <p:cNvPr id="4" name="Rectangle 3"/>
          <p:cNvSpPr/>
          <p:nvPr/>
        </p:nvSpPr>
        <p:spPr>
          <a:xfrm>
            <a:off x="185835" y="6594637"/>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29175" y="6551597"/>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cxnSp>
        <p:nvCxnSpPr>
          <p:cNvPr id="325" name="Straight Arrow Connector 324"/>
          <p:cNvCxnSpPr>
            <a:endCxn id="554" idx="5"/>
          </p:cNvCxnSpPr>
          <p:nvPr/>
        </p:nvCxnSpPr>
        <p:spPr>
          <a:xfrm flipH="1">
            <a:off x="8501529" y="1888002"/>
            <a:ext cx="227863" cy="138055"/>
          </a:xfrm>
          <a:prstGeom prst="straightConnector1">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0" name="Group 339"/>
          <p:cNvGrpSpPr/>
          <p:nvPr/>
        </p:nvGrpSpPr>
        <p:grpSpPr>
          <a:xfrm>
            <a:off x="598009" y="2807064"/>
            <a:ext cx="963178" cy="523220"/>
            <a:chOff x="598009" y="2807064"/>
            <a:chExt cx="963178" cy="523220"/>
          </a:xfrm>
        </p:grpSpPr>
        <p:sp>
          <p:nvSpPr>
            <p:cNvPr id="328" name="TextBox 327"/>
            <p:cNvSpPr txBox="1"/>
            <p:nvPr/>
          </p:nvSpPr>
          <p:spPr>
            <a:xfrm>
              <a:off x="598009" y="2807064"/>
              <a:ext cx="815625" cy="523220"/>
            </a:xfrm>
            <a:prstGeom prst="rect">
              <a:avLst/>
            </a:prstGeom>
            <a:noFill/>
          </p:spPr>
          <p:txBody>
            <a:bodyPr wrap="square" lIns="0" tIns="0" rIns="0" bIns="0" rtlCol="0">
              <a:spAutoFit/>
            </a:bodyPr>
            <a:lstStyle/>
            <a:p>
              <a:pPr algn="ctr"/>
              <a:r>
                <a:rPr lang="en-US" sz="850" dirty="0">
                  <a:latin typeface="Calibri" pitchFamily="34" charset="0"/>
                </a:rPr>
                <a:t>GATESWOOD</a:t>
              </a:r>
            </a:p>
            <a:p>
              <a:r>
                <a:rPr lang="en-US" sz="850" dirty="0">
                  <a:latin typeface="Calibri" pitchFamily="34" charset="0"/>
                </a:rPr>
                <a:t>CHAN 60 NBJ</a:t>
              </a:r>
            </a:p>
            <a:p>
              <a:pPr algn="ctr"/>
              <a:r>
                <a:rPr lang="en-US" sz="850" dirty="0">
                  <a:latin typeface="Calibri" pitchFamily="34" charset="0"/>
                </a:rPr>
                <a:t> N 30°43.37’ </a:t>
              </a:r>
            </a:p>
            <a:p>
              <a:pPr algn="ctr"/>
              <a:r>
                <a:rPr lang="en-US" sz="850" dirty="0">
                  <a:latin typeface="Calibri" pitchFamily="34" charset="0"/>
                </a:rPr>
                <a:t>W 87°32.62’</a:t>
              </a:r>
              <a:endParaRPr lang="en-US" sz="850" dirty="0"/>
            </a:p>
          </p:txBody>
        </p:sp>
        <p:grpSp>
          <p:nvGrpSpPr>
            <p:cNvPr id="329" name="Group 108"/>
            <p:cNvGrpSpPr>
              <a:grpSpLocks/>
            </p:cNvGrpSpPr>
            <p:nvPr/>
          </p:nvGrpSpPr>
          <p:grpSpPr bwMode="auto">
            <a:xfrm>
              <a:off x="1209627" y="2935422"/>
              <a:ext cx="351560" cy="114221"/>
              <a:chOff x="3786555" y="1411381"/>
              <a:chExt cx="428406" cy="109174"/>
            </a:xfrm>
          </p:grpSpPr>
          <p:cxnSp>
            <p:nvCxnSpPr>
              <p:cNvPr id="330" name="Straight Connector 329"/>
              <p:cNvCxnSpPr/>
              <p:nvPr/>
            </p:nvCxnSpPr>
            <p:spPr>
              <a:xfrm>
                <a:off x="3786560" y="1419276"/>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3947846" y="1411381"/>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332" name="Straight Connector 331"/>
              <p:cNvCxnSpPr/>
              <p:nvPr/>
            </p:nvCxnSpPr>
            <p:spPr>
              <a:xfrm>
                <a:off x="3786560" y="1463491"/>
                <a:ext cx="112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3964610"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Oval 333"/>
              <p:cNvSpPr/>
              <p:nvPr/>
            </p:nvSpPr>
            <p:spPr>
              <a:xfrm>
                <a:off x="3786555" y="1504763"/>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335" name="Straight Connector 334"/>
              <p:cNvCxnSpPr/>
              <p:nvPr/>
            </p:nvCxnSpPr>
            <p:spPr>
              <a:xfrm>
                <a:off x="3830285" y="1512659"/>
                <a:ext cx="1112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Oval 335"/>
              <p:cNvSpPr/>
              <p:nvPr/>
            </p:nvSpPr>
            <p:spPr>
              <a:xfrm>
                <a:off x="3949552" y="1455595"/>
                <a:ext cx="20662"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337" name="Oval 336"/>
              <p:cNvSpPr/>
              <p:nvPr/>
            </p:nvSpPr>
            <p:spPr>
              <a:xfrm>
                <a:off x="4020360"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338" name="Oval 337"/>
              <p:cNvSpPr/>
              <p:nvPr/>
            </p:nvSpPr>
            <p:spPr>
              <a:xfrm>
                <a:off x="4091171" y="1455595"/>
                <a:ext cx="20664" cy="157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339" name="Straight Connector 338"/>
              <p:cNvCxnSpPr/>
              <p:nvPr/>
            </p:nvCxnSpPr>
            <p:spPr>
              <a:xfrm>
                <a:off x="4098935" y="1512659"/>
                <a:ext cx="1160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3" name="Straight Arrow Connector 342">
            <a:extLst>
              <a:ext uri="{FF2B5EF4-FFF2-40B4-BE49-F238E27FC236}">
                <a16:creationId xmlns:a16="http://schemas.microsoft.com/office/drawing/2014/main" id="{17ED3FFD-1694-4F7D-BA0F-5C562B294F18}"/>
              </a:ext>
            </a:extLst>
          </p:cNvPr>
          <p:cNvCxnSpPr>
            <a:cxnSpLocks/>
          </p:cNvCxnSpPr>
          <p:nvPr/>
        </p:nvCxnSpPr>
        <p:spPr>
          <a:xfrm flipH="1">
            <a:off x="1164771" y="2471057"/>
            <a:ext cx="1578430" cy="870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6" name="Straight Arrow Connector 345">
            <a:extLst>
              <a:ext uri="{FF2B5EF4-FFF2-40B4-BE49-F238E27FC236}">
                <a16:creationId xmlns:a16="http://schemas.microsoft.com/office/drawing/2014/main" id="{17ED3FFD-1694-4F7D-BA0F-5C562B294F18}"/>
              </a:ext>
            </a:extLst>
          </p:cNvPr>
          <p:cNvCxnSpPr>
            <a:cxnSpLocks/>
          </p:cNvCxnSpPr>
          <p:nvPr/>
        </p:nvCxnSpPr>
        <p:spPr>
          <a:xfrm flipH="1">
            <a:off x="1545771" y="2492829"/>
            <a:ext cx="1240973" cy="10014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9" name="TextBox 348">
            <a:extLst>
              <a:ext uri="{FF2B5EF4-FFF2-40B4-BE49-F238E27FC236}">
                <a16:creationId xmlns:a16="http://schemas.microsoft.com/office/drawing/2014/main" id="{EE7482BD-B4D6-472B-9000-950D45741BFB}"/>
              </a:ext>
            </a:extLst>
          </p:cNvPr>
          <p:cNvSpPr txBox="1"/>
          <p:nvPr/>
        </p:nvSpPr>
        <p:spPr>
          <a:xfrm>
            <a:off x="1812841" y="3276362"/>
            <a:ext cx="489145" cy="323165"/>
          </a:xfrm>
          <a:prstGeom prst="rect">
            <a:avLst/>
          </a:prstGeom>
          <a:noFill/>
        </p:spPr>
        <p:txBody>
          <a:bodyPr wrap="square" lIns="0" tIns="0" rIns="0" bIns="0" rtlCol="0">
            <a:spAutoFit/>
          </a:bodyPr>
          <a:lstStyle/>
          <a:p>
            <a:r>
              <a:rPr lang="en-US" sz="700" dirty="0" smtClean="0"/>
              <a:t>FIREW</a:t>
            </a:r>
            <a:endParaRPr lang="en-US" sz="700" dirty="0"/>
          </a:p>
          <a:p>
            <a:r>
              <a:rPr lang="en-US" sz="700" dirty="0"/>
              <a:t>NBJ </a:t>
            </a:r>
            <a:r>
              <a:rPr lang="en-US" sz="700" dirty="0" smtClean="0"/>
              <a:t>R-209</a:t>
            </a:r>
            <a:endParaRPr lang="en-US" sz="700" dirty="0"/>
          </a:p>
          <a:p>
            <a:r>
              <a:rPr lang="en-US" sz="700" dirty="0" smtClean="0"/>
              <a:t>6.8 </a:t>
            </a:r>
            <a:r>
              <a:rPr lang="en-US" sz="700" dirty="0"/>
              <a:t>DME</a:t>
            </a:r>
          </a:p>
        </p:txBody>
      </p:sp>
      <p:sp>
        <p:nvSpPr>
          <p:cNvPr id="350" name="Isosceles Triangle 349">
            <a:extLst>
              <a:ext uri="{FF2B5EF4-FFF2-40B4-BE49-F238E27FC236}">
                <a16:creationId xmlns:a16="http://schemas.microsoft.com/office/drawing/2014/main" id="{A5B2755D-FD84-45A7-9EC1-ACFD4E6412D8}"/>
              </a:ext>
            </a:extLst>
          </p:cNvPr>
          <p:cNvSpPr/>
          <p:nvPr/>
        </p:nvSpPr>
        <p:spPr>
          <a:xfrm>
            <a:off x="1495113" y="3489479"/>
            <a:ext cx="91440" cy="91440"/>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2" name="Isosceles Triangle 341">
            <a:extLst>
              <a:ext uri="{FF2B5EF4-FFF2-40B4-BE49-F238E27FC236}">
                <a16:creationId xmlns:a16="http://schemas.microsoft.com/office/drawing/2014/main" id="{A5B2755D-FD84-45A7-9EC1-ACFD4E6412D8}"/>
              </a:ext>
            </a:extLst>
          </p:cNvPr>
          <p:cNvSpPr/>
          <p:nvPr/>
        </p:nvSpPr>
        <p:spPr>
          <a:xfrm>
            <a:off x="2480997" y="2514432"/>
            <a:ext cx="91440" cy="91440"/>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4" name="TextBox 343">
            <a:extLst>
              <a:ext uri="{FF2B5EF4-FFF2-40B4-BE49-F238E27FC236}">
                <a16:creationId xmlns:a16="http://schemas.microsoft.com/office/drawing/2014/main" id="{445CAEDB-DF8E-4DC6-B171-F40AB21F5736}"/>
              </a:ext>
            </a:extLst>
          </p:cNvPr>
          <p:cNvSpPr txBox="1"/>
          <p:nvPr/>
        </p:nvSpPr>
        <p:spPr>
          <a:xfrm>
            <a:off x="2630894" y="2609104"/>
            <a:ext cx="693438" cy="323165"/>
          </a:xfrm>
          <a:prstGeom prst="rect">
            <a:avLst/>
          </a:prstGeom>
          <a:noFill/>
        </p:spPr>
        <p:txBody>
          <a:bodyPr wrap="square" lIns="0" tIns="0" rIns="0" bIns="0" rtlCol="0">
            <a:spAutoFit/>
          </a:bodyPr>
          <a:lstStyle/>
          <a:p>
            <a:r>
              <a:rPr lang="en-US" sz="700" dirty="0" smtClean="0"/>
              <a:t>PENSI</a:t>
            </a:r>
            <a:endParaRPr lang="en-US" sz="700" dirty="0"/>
          </a:p>
          <a:p>
            <a:r>
              <a:rPr lang="en-US" sz="700" dirty="0"/>
              <a:t>NBJ </a:t>
            </a:r>
            <a:r>
              <a:rPr lang="en-US" sz="700" dirty="0" smtClean="0"/>
              <a:t>R-076</a:t>
            </a:r>
            <a:endParaRPr lang="en-US" sz="700" strike="sngStrike" dirty="0"/>
          </a:p>
          <a:p>
            <a:r>
              <a:rPr lang="en-US" sz="700" dirty="0" smtClean="0"/>
              <a:t>14.5 </a:t>
            </a:r>
            <a:r>
              <a:rPr lang="en-US" sz="700" dirty="0"/>
              <a:t>DME</a:t>
            </a:r>
          </a:p>
        </p:txBody>
      </p:sp>
      <p:sp>
        <p:nvSpPr>
          <p:cNvPr id="571" name="Rectangle 570">
            <a:extLst>
              <a:ext uri="{FF2B5EF4-FFF2-40B4-BE49-F238E27FC236}">
                <a16:creationId xmlns:a16="http://schemas.microsoft.com/office/drawing/2014/main" id="{15332A7B-641F-4B15-ABD7-E1519F6D04CA}"/>
              </a:ext>
            </a:extLst>
          </p:cNvPr>
          <p:cNvSpPr/>
          <p:nvPr/>
        </p:nvSpPr>
        <p:spPr>
          <a:xfrm>
            <a:off x="279735" y="257448"/>
            <a:ext cx="2076529" cy="275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900" dirty="0">
              <a:solidFill>
                <a:schemeClr val="tx1"/>
              </a:solidFill>
            </a:endParaRPr>
          </a:p>
        </p:txBody>
      </p:sp>
    </p:spTree>
    <p:extLst>
      <p:ext uri="{BB962C8B-B14F-4D97-AF65-F5344CB8AC3E}">
        <p14:creationId xmlns:p14="http://schemas.microsoft.com/office/powerpoint/2010/main" val="2689996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7350166" y="621227"/>
            <a:ext cx="1042870" cy="3669919"/>
          </a:xfrm>
          <a:custGeom>
            <a:avLst/>
            <a:gdLst>
              <a:gd name="connsiteX0" fmla="*/ 1042870 w 1042870"/>
              <a:gd name="connsiteY0" fmla="*/ 0 h 3665157"/>
              <a:gd name="connsiteX1" fmla="*/ 0 w 1042870"/>
              <a:gd name="connsiteY1" fmla="*/ 309838 h 3665157"/>
              <a:gd name="connsiteX2" fmla="*/ 997528 w 1042870"/>
              <a:gd name="connsiteY2" fmla="*/ 3665157 h 3665157"/>
              <a:gd name="connsiteX0" fmla="*/ 1042870 w 1042870"/>
              <a:gd name="connsiteY0" fmla="*/ 0 h 3669919"/>
              <a:gd name="connsiteX1" fmla="*/ 0 w 1042870"/>
              <a:gd name="connsiteY1" fmla="*/ 309838 h 3669919"/>
              <a:gd name="connsiteX2" fmla="*/ 1040390 w 1042870"/>
              <a:gd name="connsiteY2" fmla="*/ 3669919 h 3669919"/>
            </a:gdLst>
            <a:ahLst/>
            <a:cxnLst>
              <a:cxn ang="0">
                <a:pos x="connsiteX0" y="connsiteY0"/>
              </a:cxn>
              <a:cxn ang="0">
                <a:pos x="connsiteX1" y="connsiteY1"/>
              </a:cxn>
              <a:cxn ang="0">
                <a:pos x="connsiteX2" y="connsiteY2"/>
              </a:cxn>
            </a:cxnLst>
            <a:rect l="l" t="t" r="r" b="b"/>
            <a:pathLst>
              <a:path w="1042870" h="3669919">
                <a:moveTo>
                  <a:pt x="1042870" y="0"/>
                </a:moveTo>
                <a:lnTo>
                  <a:pt x="0" y="309838"/>
                </a:lnTo>
                <a:lnTo>
                  <a:pt x="1040390" y="3669919"/>
                </a:lnTo>
              </a:path>
            </a:pathLst>
          </a:custGeom>
          <a:no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7870577" y="881063"/>
            <a:ext cx="1003004" cy="3409532"/>
          </a:xfrm>
          <a:custGeom>
            <a:avLst/>
            <a:gdLst>
              <a:gd name="connsiteX0" fmla="*/ 1042870 w 1042870"/>
              <a:gd name="connsiteY0" fmla="*/ 0 h 3665157"/>
              <a:gd name="connsiteX1" fmla="*/ 0 w 1042870"/>
              <a:gd name="connsiteY1" fmla="*/ 309838 h 3665157"/>
              <a:gd name="connsiteX2" fmla="*/ 997528 w 1042870"/>
              <a:gd name="connsiteY2" fmla="*/ 3665157 h 3665157"/>
              <a:gd name="connsiteX0" fmla="*/ 1133554 w 1133554"/>
              <a:gd name="connsiteY0" fmla="*/ 0 h 3665157"/>
              <a:gd name="connsiteX1" fmla="*/ 0 w 1133554"/>
              <a:gd name="connsiteY1" fmla="*/ 269467 h 3665157"/>
              <a:gd name="connsiteX2" fmla="*/ 1088212 w 1133554"/>
              <a:gd name="connsiteY2" fmla="*/ 3665157 h 3665157"/>
              <a:gd name="connsiteX0" fmla="*/ 1141111 w 1141111"/>
              <a:gd name="connsiteY0" fmla="*/ 0 h 3745900"/>
              <a:gd name="connsiteX1" fmla="*/ 0 w 1141111"/>
              <a:gd name="connsiteY1" fmla="*/ 350210 h 3745900"/>
              <a:gd name="connsiteX2" fmla="*/ 1088212 w 1141111"/>
              <a:gd name="connsiteY2" fmla="*/ 3745900 h 3745900"/>
              <a:gd name="connsiteX0" fmla="*/ 1141111 w 1141111"/>
              <a:gd name="connsiteY0" fmla="*/ 0 h 3778197"/>
              <a:gd name="connsiteX1" fmla="*/ 0 w 1141111"/>
              <a:gd name="connsiteY1" fmla="*/ 382507 h 3778197"/>
              <a:gd name="connsiteX2" fmla="*/ 1088212 w 1141111"/>
              <a:gd name="connsiteY2" fmla="*/ 3778197 h 3778197"/>
              <a:gd name="connsiteX0" fmla="*/ 1141111 w 1141111"/>
              <a:gd name="connsiteY0" fmla="*/ 0 h 3673233"/>
              <a:gd name="connsiteX1" fmla="*/ 0 w 1141111"/>
              <a:gd name="connsiteY1" fmla="*/ 382507 h 3673233"/>
              <a:gd name="connsiteX2" fmla="*/ 967299 w 1141111"/>
              <a:gd name="connsiteY2" fmla="*/ 3673233 h 3673233"/>
              <a:gd name="connsiteX0" fmla="*/ 1118440 w 1118440"/>
              <a:gd name="connsiteY0" fmla="*/ 0 h 3673233"/>
              <a:gd name="connsiteX1" fmla="*/ 0 w 1118440"/>
              <a:gd name="connsiteY1" fmla="*/ 382507 h 3673233"/>
              <a:gd name="connsiteX2" fmla="*/ 944628 w 1118440"/>
              <a:gd name="connsiteY2" fmla="*/ 3673233 h 3673233"/>
              <a:gd name="connsiteX0" fmla="*/ 1118440 w 1118440"/>
              <a:gd name="connsiteY0" fmla="*/ 0 h 3673233"/>
              <a:gd name="connsiteX1" fmla="*/ 0 w 1118440"/>
              <a:gd name="connsiteY1" fmla="*/ 382507 h 3673233"/>
              <a:gd name="connsiteX2" fmla="*/ 967299 w 1118440"/>
              <a:gd name="connsiteY2" fmla="*/ 3673233 h 3673233"/>
              <a:gd name="connsiteX0" fmla="*/ 1102731 w 1102731"/>
              <a:gd name="connsiteY0" fmla="*/ 0 h 3673233"/>
              <a:gd name="connsiteX1" fmla="*/ 0 w 1102731"/>
              <a:gd name="connsiteY1" fmla="*/ 341230 h 3673233"/>
              <a:gd name="connsiteX2" fmla="*/ 951590 w 1102731"/>
              <a:gd name="connsiteY2" fmla="*/ 3673233 h 3673233"/>
              <a:gd name="connsiteX0" fmla="*/ 1102731 w 1102731"/>
              <a:gd name="connsiteY0" fmla="*/ 0 h 3693872"/>
              <a:gd name="connsiteX1" fmla="*/ 0 w 1102731"/>
              <a:gd name="connsiteY1" fmla="*/ 341230 h 3693872"/>
              <a:gd name="connsiteX2" fmla="*/ 1030131 w 1102731"/>
              <a:gd name="connsiteY2" fmla="*/ 3693872 h 3693872"/>
              <a:gd name="connsiteX0" fmla="*/ 1102731 w 1102731"/>
              <a:gd name="connsiteY0" fmla="*/ 0 h 3693872"/>
              <a:gd name="connsiteX1" fmla="*/ 0 w 1102731"/>
              <a:gd name="connsiteY1" fmla="*/ 341230 h 3693872"/>
              <a:gd name="connsiteX2" fmla="*/ 1030131 w 1102731"/>
              <a:gd name="connsiteY2" fmla="*/ 3693872 h 3693872"/>
            </a:gdLst>
            <a:ahLst/>
            <a:cxnLst>
              <a:cxn ang="0">
                <a:pos x="connsiteX0" y="connsiteY0"/>
              </a:cxn>
              <a:cxn ang="0">
                <a:pos x="connsiteX1" y="connsiteY1"/>
              </a:cxn>
              <a:cxn ang="0">
                <a:pos x="connsiteX2" y="connsiteY2"/>
              </a:cxn>
            </a:cxnLst>
            <a:rect l="l" t="t" r="r" b="b"/>
            <a:pathLst>
              <a:path w="1102731" h="3693872">
                <a:moveTo>
                  <a:pt x="1102731" y="0"/>
                </a:moveTo>
                <a:lnTo>
                  <a:pt x="0" y="341230"/>
                </a:lnTo>
                <a:cubicBezTo>
                  <a:pt x="322433" y="1438139"/>
                  <a:pt x="702461" y="2596963"/>
                  <a:pt x="1030131" y="3693872"/>
                </a:cubicBezTo>
              </a:path>
            </a:pathLst>
          </a:custGeom>
          <a:noFill/>
          <a:ln w="12700">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946526" y="613670"/>
            <a:ext cx="1027884" cy="3677477"/>
          </a:xfrm>
          <a:custGeom>
            <a:avLst/>
            <a:gdLst>
              <a:gd name="connsiteX0" fmla="*/ 173812 w 967299"/>
              <a:gd name="connsiteY0" fmla="*/ 0 h 3672714"/>
              <a:gd name="connsiteX1" fmla="*/ 30228 w 967299"/>
              <a:gd name="connsiteY1" fmla="*/ 234268 h 3672714"/>
              <a:gd name="connsiteX2" fmla="*/ 0 w 967299"/>
              <a:gd name="connsiteY2" fmla="*/ 385408 h 3672714"/>
              <a:gd name="connsiteX3" fmla="*/ 45342 w 967299"/>
              <a:gd name="connsiteY3" fmla="*/ 521435 h 3672714"/>
              <a:gd name="connsiteX4" fmla="*/ 967299 w 967299"/>
              <a:gd name="connsiteY4" fmla="*/ 3672714 h 3672714"/>
              <a:gd name="connsiteX0" fmla="*/ 209531 w 967299"/>
              <a:gd name="connsiteY0" fmla="*/ 0 h 3667952"/>
              <a:gd name="connsiteX1" fmla="*/ 30228 w 967299"/>
              <a:gd name="connsiteY1" fmla="*/ 229506 h 3667952"/>
              <a:gd name="connsiteX2" fmla="*/ 0 w 967299"/>
              <a:gd name="connsiteY2" fmla="*/ 380646 h 3667952"/>
              <a:gd name="connsiteX3" fmla="*/ 45342 w 967299"/>
              <a:gd name="connsiteY3" fmla="*/ 516673 h 3667952"/>
              <a:gd name="connsiteX4" fmla="*/ 967299 w 967299"/>
              <a:gd name="connsiteY4" fmla="*/ 3667952 h 3667952"/>
              <a:gd name="connsiteX0" fmla="*/ 209531 w 967299"/>
              <a:gd name="connsiteY0" fmla="*/ 0 h 3667952"/>
              <a:gd name="connsiteX1" fmla="*/ 56422 w 967299"/>
              <a:gd name="connsiteY1" fmla="*/ 217600 h 3667952"/>
              <a:gd name="connsiteX2" fmla="*/ 0 w 967299"/>
              <a:gd name="connsiteY2" fmla="*/ 380646 h 3667952"/>
              <a:gd name="connsiteX3" fmla="*/ 45342 w 967299"/>
              <a:gd name="connsiteY3" fmla="*/ 516673 h 3667952"/>
              <a:gd name="connsiteX4" fmla="*/ 967299 w 967299"/>
              <a:gd name="connsiteY4" fmla="*/ 3667952 h 3667952"/>
              <a:gd name="connsiteX0" fmla="*/ 180956 w 938724"/>
              <a:gd name="connsiteY0" fmla="*/ 0 h 3667952"/>
              <a:gd name="connsiteX1" fmla="*/ 27847 w 938724"/>
              <a:gd name="connsiteY1" fmla="*/ 217600 h 3667952"/>
              <a:gd name="connsiteX2" fmla="*/ 0 w 938724"/>
              <a:gd name="connsiteY2" fmla="*/ 371121 h 3667952"/>
              <a:gd name="connsiteX3" fmla="*/ 16767 w 938724"/>
              <a:gd name="connsiteY3" fmla="*/ 516673 h 3667952"/>
              <a:gd name="connsiteX4" fmla="*/ 938724 w 938724"/>
              <a:gd name="connsiteY4" fmla="*/ 3667952 h 3667952"/>
              <a:gd name="connsiteX0" fmla="*/ 180956 w 938724"/>
              <a:gd name="connsiteY0" fmla="*/ 0 h 3667952"/>
              <a:gd name="connsiteX1" fmla="*/ 27847 w 938724"/>
              <a:gd name="connsiteY1" fmla="*/ 217600 h 3667952"/>
              <a:gd name="connsiteX2" fmla="*/ 0 w 938724"/>
              <a:gd name="connsiteY2" fmla="*/ 371121 h 3667952"/>
              <a:gd name="connsiteX3" fmla="*/ 35817 w 938724"/>
              <a:gd name="connsiteY3" fmla="*/ 509530 h 3667952"/>
              <a:gd name="connsiteX4" fmla="*/ 938724 w 938724"/>
              <a:gd name="connsiteY4" fmla="*/ 3667952 h 3667952"/>
              <a:gd name="connsiteX0" fmla="*/ 180956 w 938724"/>
              <a:gd name="connsiteY0" fmla="*/ 0 h 3667952"/>
              <a:gd name="connsiteX1" fmla="*/ 27847 w 938724"/>
              <a:gd name="connsiteY1" fmla="*/ 217600 h 3667952"/>
              <a:gd name="connsiteX2" fmla="*/ 0 w 938724"/>
              <a:gd name="connsiteY2" fmla="*/ 342546 h 3667952"/>
              <a:gd name="connsiteX3" fmla="*/ 35817 w 938724"/>
              <a:gd name="connsiteY3" fmla="*/ 509530 h 3667952"/>
              <a:gd name="connsiteX4" fmla="*/ 938724 w 938724"/>
              <a:gd name="connsiteY4" fmla="*/ 3667952 h 3667952"/>
              <a:gd name="connsiteX0" fmla="*/ 180956 w 938724"/>
              <a:gd name="connsiteY0" fmla="*/ 0 h 3667952"/>
              <a:gd name="connsiteX1" fmla="*/ 27847 w 938724"/>
              <a:gd name="connsiteY1" fmla="*/ 217600 h 3667952"/>
              <a:gd name="connsiteX2" fmla="*/ 0 w 938724"/>
              <a:gd name="connsiteY2" fmla="*/ 342546 h 3667952"/>
              <a:gd name="connsiteX3" fmla="*/ 35817 w 938724"/>
              <a:gd name="connsiteY3" fmla="*/ 509530 h 3667952"/>
              <a:gd name="connsiteX4" fmla="*/ 938724 w 938724"/>
              <a:gd name="connsiteY4" fmla="*/ 3667952 h 3667952"/>
              <a:gd name="connsiteX0" fmla="*/ 180956 w 938724"/>
              <a:gd name="connsiteY0" fmla="*/ 0 h 3667952"/>
              <a:gd name="connsiteX1" fmla="*/ 27847 w 938724"/>
              <a:gd name="connsiteY1" fmla="*/ 217600 h 3667952"/>
              <a:gd name="connsiteX2" fmla="*/ 0 w 938724"/>
              <a:gd name="connsiteY2" fmla="*/ 342546 h 3667952"/>
              <a:gd name="connsiteX3" fmla="*/ 35817 w 938724"/>
              <a:gd name="connsiteY3" fmla="*/ 509530 h 3667952"/>
              <a:gd name="connsiteX4" fmla="*/ 938724 w 938724"/>
              <a:gd name="connsiteY4" fmla="*/ 3667952 h 3667952"/>
              <a:gd name="connsiteX0" fmla="*/ 180956 w 938724"/>
              <a:gd name="connsiteY0" fmla="*/ 0 h 3667952"/>
              <a:gd name="connsiteX1" fmla="*/ 32610 w 938724"/>
              <a:gd name="connsiteY1" fmla="*/ 196169 h 3667952"/>
              <a:gd name="connsiteX2" fmla="*/ 0 w 938724"/>
              <a:gd name="connsiteY2" fmla="*/ 342546 h 3667952"/>
              <a:gd name="connsiteX3" fmla="*/ 35817 w 938724"/>
              <a:gd name="connsiteY3" fmla="*/ 509530 h 3667952"/>
              <a:gd name="connsiteX4" fmla="*/ 938724 w 938724"/>
              <a:gd name="connsiteY4" fmla="*/ 3667952 h 3667952"/>
              <a:gd name="connsiteX0" fmla="*/ 180956 w 938724"/>
              <a:gd name="connsiteY0" fmla="*/ 0 h 3667952"/>
              <a:gd name="connsiteX1" fmla="*/ 32610 w 938724"/>
              <a:gd name="connsiteY1" fmla="*/ 196169 h 3667952"/>
              <a:gd name="connsiteX2" fmla="*/ 0 w 938724"/>
              <a:gd name="connsiteY2" fmla="*/ 342546 h 3667952"/>
              <a:gd name="connsiteX3" fmla="*/ 35817 w 938724"/>
              <a:gd name="connsiteY3" fmla="*/ 509530 h 3667952"/>
              <a:gd name="connsiteX4" fmla="*/ 938724 w 938724"/>
              <a:gd name="connsiteY4" fmla="*/ 3667952 h 3667952"/>
              <a:gd name="connsiteX0" fmla="*/ 180956 w 1033974"/>
              <a:gd name="connsiteY0" fmla="*/ 0 h 3672715"/>
              <a:gd name="connsiteX1" fmla="*/ 32610 w 1033974"/>
              <a:gd name="connsiteY1" fmla="*/ 196169 h 3672715"/>
              <a:gd name="connsiteX2" fmla="*/ 0 w 1033974"/>
              <a:gd name="connsiteY2" fmla="*/ 342546 h 3672715"/>
              <a:gd name="connsiteX3" fmla="*/ 35817 w 1033974"/>
              <a:gd name="connsiteY3" fmla="*/ 509530 h 3672715"/>
              <a:gd name="connsiteX4" fmla="*/ 1033974 w 1033974"/>
              <a:gd name="connsiteY4" fmla="*/ 3672715 h 3672715"/>
              <a:gd name="connsiteX0" fmla="*/ 278587 w 1033974"/>
              <a:gd name="connsiteY0" fmla="*/ 0 h 3677477"/>
              <a:gd name="connsiteX1" fmla="*/ 32610 w 1033974"/>
              <a:gd name="connsiteY1" fmla="*/ 200931 h 3677477"/>
              <a:gd name="connsiteX2" fmla="*/ 0 w 1033974"/>
              <a:gd name="connsiteY2" fmla="*/ 347308 h 3677477"/>
              <a:gd name="connsiteX3" fmla="*/ 35817 w 1033974"/>
              <a:gd name="connsiteY3" fmla="*/ 514292 h 3677477"/>
              <a:gd name="connsiteX4" fmla="*/ 1033974 w 1033974"/>
              <a:gd name="connsiteY4" fmla="*/ 3677477 h 3677477"/>
              <a:gd name="connsiteX0" fmla="*/ 235724 w 1033974"/>
              <a:gd name="connsiteY0" fmla="*/ 0 h 3677477"/>
              <a:gd name="connsiteX1" fmla="*/ 32610 w 1033974"/>
              <a:gd name="connsiteY1" fmla="*/ 200931 h 3677477"/>
              <a:gd name="connsiteX2" fmla="*/ 0 w 1033974"/>
              <a:gd name="connsiteY2" fmla="*/ 347308 h 3677477"/>
              <a:gd name="connsiteX3" fmla="*/ 35817 w 1033974"/>
              <a:gd name="connsiteY3" fmla="*/ 514292 h 3677477"/>
              <a:gd name="connsiteX4" fmla="*/ 1033974 w 1033974"/>
              <a:gd name="connsiteY4" fmla="*/ 3677477 h 3677477"/>
              <a:gd name="connsiteX0" fmla="*/ 223817 w 1022067"/>
              <a:gd name="connsiteY0" fmla="*/ 0 h 3677477"/>
              <a:gd name="connsiteX1" fmla="*/ 20703 w 1022067"/>
              <a:gd name="connsiteY1" fmla="*/ 200931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20703 w 1022067"/>
              <a:gd name="connsiteY1" fmla="*/ 200931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39753 w 1022067"/>
              <a:gd name="connsiteY1" fmla="*/ 189025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46897 w 1022067"/>
              <a:gd name="connsiteY1" fmla="*/ 191406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46897 w 1022067"/>
              <a:gd name="connsiteY1" fmla="*/ 191406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54041 w 1022067"/>
              <a:gd name="connsiteY1" fmla="*/ 189025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54041 w 1022067"/>
              <a:gd name="connsiteY1" fmla="*/ 189025 h 3677477"/>
              <a:gd name="connsiteX2" fmla="*/ 0 w 1022067"/>
              <a:gd name="connsiteY2" fmla="*/ 344926 h 3677477"/>
              <a:gd name="connsiteX3" fmla="*/ 23910 w 1022067"/>
              <a:gd name="connsiteY3" fmla="*/ 514292 h 3677477"/>
              <a:gd name="connsiteX4" fmla="*/ 1022067 w 1022067"/>
              <a:gd name="connsiteY4" fmla="*/ 3677477 h 3677477"/>
              <a:gd name="connsiteX0" fmla="*/ 223817 w 1022067"/>
              <a:gd name="connsiteY0" fmla="*/ 0 h 3677477"/>
              <a:gd name="connsiteX1" fmla="*/ 54041 w 1022067"/>
              <a:gd name="connsiteY1" fmla="*/ 189025 h 3677477"/>
              <a:gd name="connsiteX2" fmla="*/ 0 w 1022067"/>
              <a:gd name="connsiteY2" fmla="*/ 344926 h 3677477"/>
              <a:gd name="connsiteX3" fmla="*/ 23910 w 1022067"/>
              <a:gd name="connsiteY3" fmla="*/ 514292 h 3677477"/>
              <a:gd name="connsiteX4" fmla="*/ 1022067 w 1022067"/>
              <a:gd name="connsiteY4" fmla="*/ 3677477 h 3677477"/>
              <a:gd name="connsiteX0" fmla="*/ 228579 w 1026829"/>
              <a:gd name="connsiteY0" fmla="*/ 0 h 3677477"/>
              <a:gd name="connsiteX1" fmla="*/ 58803 w 1026829"/>
              <a:gd name="connsiteY1" fmla="*/ 189025 h 3677477"/>
              <a:gd name="connsiteX2" fmla="*/ 0 w 1026829"/>
              <a:gd name="connsiteY2" fmla="*/ 266345 h 3677477"/>
              <a:gd name="connsiteX3" fmla="*/ 28672 w 1026829"/>
              <a:gd name="connsiteY3" fmla="*/ 514292 h 3677477"/>
              <a:gd name="connsiteX4" fmla="*/ 1026829 w 1026829"/>
              <a:gd name="connsiteY4" fmla="*/ 3677477 h 3677477"/>
              <a:gd name="connsiteX0" fmla="*/ 228579 w 1026829"/>
              <a:gd name="connsiteY0" fmla="*/ 0 h 3677477"/>
              <a:gd name="connsiteX1" fmla="*/ 61184 w 1026829"/>
              <a:gd name="connsiteY1" fmla="*/ 146162 h 3677477"/>
              <a:gd name="connsiteX2" fmla="*/ 0 w 1026829"/>
              <a:gd name="connsiteY2" fmla="*/ 266345 h 3677477"/>
              <a:gd name="connsiteX3" fmla="*/ 28672 w 1026829"/>
              <a:gd name="connsiteY3" fmla="*/ 514292 h 3677477"/>
              <a:gd name="connsiteX4" fmla="*/ 1026829 w 1026829"/>
              <a:gd name="connsiteY4" fmla="*/ 3677477 h 3677477"/>
              <a:gd name="connsiteX0" fmla="*/ 228579 w 1026829"/>
              <a:gd name="connsiteY0" fmla="*/ 0 h 3677477"/>
              <a:gd name="connsiteX1" fmla="*/ 61184 w 1026829"/>
              <a:gd name="connsiteY1" fmla="*/ 146162 h 3677477"/>
              <a:gd name="connsiteX2" fmla="*/ 0 w 1026829"/>
              <a:gd name="connsiteY2" fmla="*/ 266345 h 3677477"/>
              <a:gd name="connsiteX3" fmla="*/ 14385 w 1026829"/>
              <a:gd name="connsiteY3" fmla="*/ 459523 h 3677477"/>
              <a:gd name="connsiteX4" fmla="*/ 1026829 w 1026829"/>
              <a:gd name="connsiteY4" fmla="*/ 3677477 h 3677477"/>
              <a:gd name="connsiteX0" fmla="*/ 228579 w 1026829"/>
              <a:gd name="connsiteY0" fmla="*/ 0 h 3677477"/>
              <a:gd name="connsiteX1" fmla="*/ 61184 w 1026829"/>
              <a:gd name="connsiteY1" fmla="*/ 146162 h 3677477"/>
              <a:gd name="connsiteX2" fmla="*/ 0 w 1026829"/>
              <a:gd name="connsiteY2" fmla="*/ 266345 h 3677477"/>
              <a:gd name="connsiteX3" fmla="*/ 14385 w 1026829"/>
              <a:gd name="connsiteY3" fmla="*/ 459523 h 3677477"/>
              <a:gd name="connsiteX4" fmla="*/ 1026829 w 1026829"/>
              <a:gd name="connsiteY4" fmla="*/ 3677477 h 3677477"/>
              <a:gd name="connsiteX0" fmla="*/ 230133 w 1028383"/>
              <a:gd name="connsiteY0" fmla="*/ 0 h 3677477"/>
              <a:gd name="connsiteX1" fmla="*/ 62738 w 1028383"/>
              <a:gd name="connsiteY1" fmla="*/ 146162 h 3677477"/>
              <a:gd name="connsiteX2" fmla="*/ 1554 w 1028383"/>
              <a:gd name="connsiteY2" fmla="*/ 266345 h 3677477"/>
              <a:gd name="connsiteX3" fmla="*/ 15939 w 1028383"/>
              <a:gd name="connsiteY3" fmla="*/ 459523 h 3677477"/>
              <a:gd name="connsiteX4" fmla="*/ 1028383 w 1028383"/>
              <a:gd name="connsiteY4" fmla="*/ 3677477 h 3677477"/>
              <a:gd name="connsiteX0" fmla="*/ 230133 w 1028383"/>
              <a:gd name="connsiteY0" fmla="*/ 0 h 3677477"/>
              <a:gd name="connsiteX1" fmla="*/ 62738 w 1028383"/>
              <a:gd name="connsiteY1" fmla="*/ 146162 h 3677477"/>
              <a:gd name="connsiteX2" fmla="*/ 1554 w 1028383"/>
              <a:gd name="connsiteY2" fmla="*/ 266345 h 3677477"/>
              <a:gd name="connsiteX3" fmla="*/ 15939 w 1028383"/>
              <a:gd name="connsiteY3" fmla="*/ 459523 h 3677477"/>
              <a:gd name="connsiteX4" fmla="*/ 1028383 w 1028383"/>
              <a:gd name="connsiteY4" fmla="*/ 3677477 h 3677477"/>
              <a:gd name="connsiteX0" fmla="*/ 229363 w 1027613"/>
              <a:gd name="connsiteY0" fmla="*/ 0 h 3677477"/>
              <a:gd name="connsiteX1" fmla="*/ 61968 w 1027613"/>
              <a:gd name="connsiteY1" fmla="*/ 146162 h 3677477"/>
              <a:gd name="connsiteX2" fmla="*/ 784 w 1027613"/>
              <a:gd name="connsiteY2" fmla="*/ 266345 h 3677477"/>
              <a:gd name="connsiteX3" fmla="*/ 15169 w 1027613"/>
              <a:gd name="connsiteY3" fmla="*/ 459523 h 3677477"/>
              <a:gd name="connsiteX4" fmla="*/ 1027613 w 1027613"/>
              <a:gd name="connsiteY4" fmla="*/ 3677477 h 3677477"/>
              <a:gd name="connsiteX0" fmla="*/ 229148 w 1027398"/>
              <a:gd name="connsiteY0" fmla="*/ 0 h 3677477"/>
              <a:gd name="connsiteX1" fmla="*/ 61753 w 1027398"/>
              <a:gd name="connsiteY1" fmla="*/ 146162 h 3677477"/>
              <a:gd name="connsiteX2" fmla="*/ 569 w 1027398"/>
              <a:gd name="connsiteY2" fmla="*/ 266345 h 3677477"/>
              <a:gd name="connsiteX3" fmla="*/ 17335 w 1027398"/>
              <a:gd name="connsiteY3" fmla="*/ 454761 h 3677477"/>
              <a:gd name="connsiteX4" fmla="*/ 1027398 w 1027398"/>
              <a:gd name="connsiteY4" fmla="*/ 3677477 h 3677477"/>
              <a:gd name="connsiteX0" fmla="*/ 229634 w 1027884"/>
              <a:gd name="connsiteY0" fmla="*/ 0 h 3677477"/>
              <a:gd name="connsiteX1" fmla="*/ 62239 w 1027884"/>
              <a:gd name="connsiteY1" fmla="*/ 146162 h 3677477"/>
              <a:gd name="connsiteX2" fmla="*/ 1055 w 1027884"/>
              <a:gd name="connsiteY2" fmla="*/ 266345 h 3677477"/>
              <a:gd name="connsiteX3" fmla="*/ 17821 w 1027884"/>
              <a:gd name="connsiteY3" fmla="*/ 454761 h 3677477"/>
              <a:gd name="connsiteX4" fmla="*/ 1027884 w 1027884"/>
              <a:gd name="connsiteY4" fmla="*/ 3677477 h 3677477"/>
              <a:gd name="connsiteX0" fmla="*/ 229634 w 1027884"/>
              <a:gd name="connsiteY0" fmla="*/ 0 h 3677477"/>
              <a:gd name="connsiteX1" fmla="*/ 62239 w 1027884"/>
              <a:gd name="connsiteY1" fmla="*/ 146162 h 3677477"/>
              <a:gd name="connsiteX2" fmla="*/ 1055 w 1027884"/>
              <a:gd name="connsiteY2" fmla="*/ 266345 h 3677477"/>
              <a:gd name="connsiteX3" fmla="*/ 17821 w 1027884"/>
              <a:gd name="connsiteY3" fmla="*/ 454761 h 3677477"/>
              <a:gd name="connsiteX4" fmla="*/ 1027884 w 1027884"/>
              <a:gd name="connsiteY4" fmla="*/ 3677477 h 3677477"/>
              <a:gd name="connsiteX0" fmla="*/ 229634 w 1027884"/>
              <a:gd name="connsiteY0" fmla="*/ 0 h 3677477"/>
              <a:gd name="connsiteX1" fmla="*/ 62239 w 1027884"/>
              <a:gd name="connsiteY1" fmla="*/ 146162 h 3677477"/>
              <a:gd name="connsiteX2" fmla="*/ 1055 w 1027884"/>
              <a:gd name="connsiteY2" fmla="*/ 266345 h 3677477"/>
              <a:gd name="connsiteX3" fmla="*/ 17821 w 1027884"/>
              <a:gd name="connsiteY3" fmla="*/ 454761 h 3677477"/>
              <a:gd name="connsiteX4" fmla="*/ 1027884 w 1027884"/>
              <a:gd name="connsiteY4" fmla="*/ 3677477 h 3677477"/>
              <a:gd name="connsiteX0" fmla="*/ 229634 w 1027884"/>
              <a:gd name="connsiteY0" fmla="*/ 0 h 3677477"/>
              <a:gd name="connsiteX1" fmla="*/ 62239 w 1027884"/>
              <a:gd name="connsiteY1" fmla="*/ 146162 h 3677477"/>
              <a:gd name="connsiteX2" fmla="*/ 1055 w 1027884"/>
              <a:gd name="connsiteY2" fmla="*/ 266345 h 3677477"/>
              <a:gd name="connsiteX3" fmla="*/ 17821 w 1027884"/>
              <a:gd name="connsiteY3" fmla="*/ 454761 h 3677477"/>
              <a:gd name="connsiteX4" fmla="*/ 1027884 w 1027884"/>
              <a:gd name="connsiteY4" fmla="*/ 3677477 h 3677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884" h="3677477">
                <a:moveTo>
                  <a:pt x="229634" y="0"/>
                </a:moveTo>
                <a:cubicBezTo>
                  <a:pt x="146849" y="74914"/>
                  <a:pt x="152169" y="64104"/>
                  <a:pt x="62239" y="146162"/>
                </a:cubicBezTo>
                <a:cubicBezTo>
                  <a:pt x="19618" y="202098"/>
                  <a:pt x="19862" y="193740"/>
                  <a:pt x="1055" y="266345"/>
                </a:cubicBezTo>
                <a:cubicBezTo>
                  <a:pt x="-1293" y="352962"/>
                  <a:pt x="-1262" y="353856"/>
                  <a:pt x="17821" y="454761"/>
                </a:cubicBezTo>
                <a:lnTo>
                  <a:pt x="1027884" y="3677477"/>
                </a:lnTo>
              </a:path>
            </a:pathLst>
          </a:custGeom>
          <a:no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extBox 98"/>
          <p:cNvSpPr txBox="1">
            <a:spLocks noChangeArrowheads="1"/>
          </p:cNvSpPr>
          <p:nvPr/>
        </p:nvSpPr>
        <p:spPr bwMode="auto">
          <a:xfrm>
            <a:off x="6717092" y="272003"/>
            <a:ext cx="2175211" cy="338554"/>
          </a:xfrm>
          <a:prstGeom prst="rect">
            <a:avLst/>
          </a:prstGeom>
          <a:noFill/>
          <a:ln w="9525">
            <a:noFill/>
            <a:miter lim="800000"/>
            <a:headEnd/>
            <a:tailEnd/>
          </a:ln>
        </p:spPr>
        <p:txBody>
          <a:bodyPr wrap="none" lIns="0" tIns="0" rIns="0" bIns="0">
            <a:spAutoFit/>
          </a:bodyPr>
          <a:lstStyle/>
          <a:p>
            <a:pPr algn="r"/>
            <a:r>
              <a:rPr lang="en-US" sz="1200" dirty="0">
                <a:latin typeface="+mn-lt"/>
              </a:rPr>
              <a:t>WHITING FLD NAS - SOUTH (KNDZ)</a:t>
            </a:r>
          </a:p>
          <a:p>
            <a:pPr algn="r"/>
            <a:r>
              <a:rPr lang="en-US" sz="1000" dirty="0">
                <a:latin typeface="+mn-lt"/>
              </a:rPr>
              <a:t>MILTON, FLORIDA</a:t>
            </a:r>
          </a:p>
        </p:txBody>
      </p:sp>
      <p:sp>
        <p:nvSpPr>
          <p:cNvPr id="103" name="Rectangle 102"/>
          <p:cNvSpPr/>
          <p:nvPr/>
        </p:nvSpPr>
        <p:spPr>
          <a:xfrm>
            <a:off x="4699540" y="610010"/>
            <a:ext cx="4182603" cy="56626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106" name="TextBox 105"/>
          <p:cNvSpPr txBox="1"/>
          <p:nvPr/>
        </p:nvSpPr>
        <p:spPr>
          <a:xfrm>
            <a:off x="4733074" y="602964"/>
            <a:ext cx="1385691" cy="2000548"/>
          </a:xfrm>
          <a:prstGeom prst="rect">
            <a:avLst/>
          </a:prstGeom>
          <a:noFill/>
        </p:spPr>
        <p:txBody>
          <a:bodyPr wrap="square" lIns="0" tIns="0" rIns="0" bIns="0">
            <a:spAutoFit/>
          </a:bodyPr>
          <a:lstStyle/>
          <a:p>
            <a:pPr fontAlgn="auto">
              <a:spcBef>
                <a:spcPts val="0"/>
              </a:spcBef>
              <a:spcAft>
                <a:spcPts val="0"/>
              </a:spcAft>
              <a:defRPr/>
            </a:pPr>
            <a:r>
              <a:rPr lang="en-US" sz="1000" dirty="0">
                <a:latin typeface="+mn-lt"/>
                <a:cs typeface="+mn-cs"/>
              </a:rPr>
              <a:t>ATIS 273.575 / CH 1</a:t>
            </a:r>
          </a:p>
          <a:p>
            <a:pPr fontAlgn="auto">
              <a:spcBef>
                <a:spcPts val="0"/>
              </a:spcBef>
              <a:spcAft>
                <a:spcPts val="0"/>
              </a:spcAft>
              <a:defRPr/>
            </a:pPr>
            <a:r>
              <a:rPr lang="en-US" sz="1000" dirty="0">
                <a:latin typeface="+mn-lt"/>
                <a:cs typeface="+mn-cs"/>
              </a:rPr>
              <a:t>CLNC DEL 355.6 / CH 2</a:t>
            </a:r>
          </a:p>
          <a:p>
            <a:pPr fontAlgn="auto">
              <a:spcBef>
                <a:spcPts val="0"/>
              </a:spcBef>
              <a:spcAft>
                <a:spcPts val="0"/>
              </a:spcAft>
              <a:defRPr/>
            </a:pPr>
            <a:r>
              <a:rPr lang="en-US" sz="1000" dirty="0">
                <a:latin typeface="+mn-lt"/>
                <a:cs typeface="+mn-cs"/>
              </a:rPr>
              <a:t>GND CON 317.65 /CH 3</a:t>
            </a:r>
          </a:p>
          <a:p>
            <a:pPr fontAlgn="auto">
              <a:spcBef>
                <a:spcPts val="0"/>
              </a:spcBef>
              <a:spcAft>
                <a:spcPts val="0"/>
              </a:spcAft>
              <a:defRPr/>
            </a:pPr>
            <a:r>
              <a:rPr lang="en-US" sz="1000" dirty="0">
                <a:latin typeface="+mn-lt"/>
                <a:cs typeface="+mn-cs"/>
              </a:rPr>
              <a:t>SOUTH TOWER</a:t>
            </a:r>
          </a:p>
          <a:p>
            <a:pPr fontAlgn="auto">
              <a:spcBef>
                <a:spcPts val="0"/>
              </a:spcBef>
              <a:spcAft>
                <a:spcPts val="0"/>
              </a:spcAft>
              <a:defRPr/>
            </a:pPr>
            <a:r>
              <a:rPr lang="en-US" sz="1000" dirty="0">
                <a:latin typeface="+mn-lt"/>
                <a:cs typeface="+mn-cs"/>
              </a:rPr>
              <a:t>121.4  348.675 / CH 4</a:t>
            </a:r>
          </a:p>
          <a:p>
            <a:pPr fontAlgn="auto">
              <a:spcBef>
                <a:spcPts val="0"/>
              </a:spcBef>
              <a:spcAft>
                <a:spcPts val="0"/>
              </a:spcAft>
              <a:defRPr/>
            </a:pPr>
            <a:r>
              <a:rPr lang="en-US" sz="1000" dirty="0">
                <a:latin typeface="+mn-lt"/>
                <a:cs typeface="+mn-cs"/>
              </a:rPr>
              <a:t>PENSACOLA DEP CON</a:t>
            </a:r>
          </a:p>
          <a:p>
            <a:pPr fontAlgn="auto">
              <a:spcBef>
                <a:spcPts val="0"/>
              </a:spcBef>
              <a:spcAft>
                <a:spcPts val="0"/>
              </a:spcAft>
              <a:defRPr/>
            </a:pPr>
            <a:r>
              <a:rPr lang="en-US" sz="1000" dirty="0">
                <a:latin typeface="+mn-lt"/>
                <a:cs typeface="+mn-cs"/>
              </a:rPr>
              <a:t>124.85  385.4</a:t>
            </a:r>
          </a:p>
          <a:p>
            <a:pPr fontAlgn="auto">
              <a:spcBef>
                <a:spcPts val="0"/>
              </a:spcBef>
              <a:spcAft>
                <a:spcPts val="0"/>
              </a:spcAft>
              <a:defRPr/>
            </a:pPr>
            <a:r>
              <a:rPr lang="en-US" sz="1000" dirty="0">
                <a:latin typeface="+mn-lt"/>
                <a:cs typeface="+mn-cs"/>
              </a:rPr>
              <a:t>EASTERN COMMON</a:t>
            </a:r>
          </a:p>
          <a:p>
            <a:pPr fontAlgn="auto">
              <a:spcBef>
                <a:spcPts val="0"/>
              </a:spcBef>
              <a:spcAft>
                <a:spcPts val="0"/>
              </a:spcAft>
              <a:defRPr/>
            </a:pPr>
            <a:r>
              <a:rPr lang="en-US" sz="1000" dirty="0">
                <a:latin typeface="+mn-lt"/>
                <a:cs typeface="+mn-cs"/>
              </a:rPr>
              <a:t>389.1 / CH 20</a:t>
            </a:r>
          </a:p>
          <a:p>
            <a:pPr fontAlgn="auto">
              <a:spcBef>
                <a:spcPts val="0"/>
              </a:spcBef>
              <a:spcAft>
                <a:spcPts val="0"/>
              </a:spcAft>
              <a:defRPr/>
            </a:pPr>
            <a:r>
              <a:rPr lang="en-US" sz="1000" dirty="0">
                <a:latin typeface="+mn-lt"/>
                <a:cs typeface="+mn-cs"/>
              </a:rPr>
              <a:t>INSTRUCTOR COMMON</a:t>
            </a:r>
          </a:p>
          <a:p>
            <a:pPr fontAlgn="auto">
              <a:spcBef>
                <a:spcPts val="0"/>
              </a:spcBef>
              <a:spcAft>
                <a:spcPts val="0"/>
              </a:spcAft>
              <a:defRPr/>
            </a:pPr>
            <a:r>
              <a:rPr lang="en-US" sz="1000" dirty="0" smtClean="0">
                <a:latin typeface="+mn-lt"/>
                <a:cs typeface="+mn-cs"/>
              </a:rPr>
              <a:t>121.95</a:t>
            </a:r>
          </a:p>
          <a:p>
            <a:pPr fontAlgn="auto">
              <a:spcBef>
                <a:spcPts val="0"/>
              </a:spcBef>
              <a:spcAft>
                <a:spcPts val="0"/>
              </a:spcAft>
              <a:defRPr/>
            </a:pPr>
            <a:r>
              <a:rPr lang="en-US" sz="1000" dirty="0" smtClean="0">
                <a:latin typeface="+mn-lt"/>
                <a:cs typeface="+mn-cs"/>
              </a:rPr>
              <a:t>LAKES MONITOR</a:t>
            </a:r>
          </a:p>
          <a:p>
            <a:pPr fontAlgn="auto">
              <a:spcBef>
                <a:spcPts val="0"/>
              </a:spcBef>
              <a:spcAft>
                <a:spcPts val="0"/>
              </a:spcAft>
              <a:defRPr/>
            </a:pPr>
            <a:r>
              <a:rPr lang="en-US" sz="1000" dirty="0" smtClean="0">
                <a:latin typeface="+mn-lt"/>
                <a:cs typeface="+mn-cs"/>
              </a:rPr>
              <a:t>135.15</a:t>
            </a:r>
            <a:endParaRPr lang="en-US" sz="1000" b="1" dirty="0">
              <a:latin typeface="+mn-lt"/>
              <a:cs typeface="+mn-cs"/>
            </a:endParaRPr>
          </a:p>
        </p:txBody>
      </p:sp>
      <p:sp>
        <p:nvSpPr>
          <p:cNvPr id="6150" name="TextBox 106"/>
          <p:cNvSpPr txBox="1">
            <a:spLocks noChangeArrowheads="1"/>
          </p:cNvSpPr>
          <p:nvPr/>
        </p:nvSpPr>
        <p:spPr bwMode="auto">
          <a:xfrm>
            <a:off x="4700563" y="244635"/>
            <a:ext cx="1770627" cy="369332"/>
          </a:xfrm>
          <a:prstGeom prst="rect">
            <a:avLst/>
          </a:prstGeom>
          <a:noFill/>
          <a:ln w="9525">
            <a:noFill/>
            <a:miter lim="800000"/>
            <a:headEnd/>
            <a:tailEnd/>
          </a:ln>
        </p:spPr>
        <p:txBody>
          <a:bodyPr wrap="square" lIns="0" tIns="0" rIns="0" bIns="0">
            <a:spAutoFit/>
          </a:bodyPr>
          <a:lstStyle/>
          <a:p>
            <a:r>
              <a:rPr lang="en-US" sz="1000" dirty="0" smtClean="0">
                <a:latin typeface="+mn-lt"/>
              </a:rPr>
              <a:t>NDZ 106</a:t>
            </a:r>
            <a:endParaRPr lang="en-US" sz="1000" dirty="0">
              <a:latin typeface="+mn-lt"/>
            </a:endParaRPr>
          </a:p>
          <a:p>
            <a:r>
              <a:rPr lang="en-US" sz="1400" dirty="0">
                <a:latin typeface="+mn-lt"/>
              </a:rPr>
              <a:t>BAWDI ONE DEPARTURE</a:t>
            </a:r>
          </a:p>
        </p:txBody>
      </p:sp>
      <p:sp>
        <p:nvSpPr>
          <p:cNvPr id="6151" name="TextBox 99"/>
          <p:cNvSpPr txBox="1">
            <a:spLocks noChangeArrowheads="1"/>
          </p:cNvSpPr>
          <p:nvPr/>
        </p:nvSpPr>
        <p:spPr bwMode="auto">
          <a:xfrm>
            <a:off x="4733073" y="4277135"/>
            <a:ext cx="4131947" cy="1977464"/>
          </a:xfrm>
          <a:prstGeom prst="rect">
            <a:avLst/>
          </a:prstGeom>
          <a:noFill/>
          <a:ln w="9525">
            <a:noFill/>
            <a:miter lim="800000"/>
            <a:headEnd/>
            <a:tailEnd/>
          </a:ln>
        </p:spPr>
        <p:txBody>
          <a:bodyPr wrap="square" lIns="0" tIns="0" rIns="0" bIns="0">
            <a:spAutoFit/>
          </a:bodyPr>
          <a:lstStyle/>
          <a:p>
            <a:r>
              <a:rPr lang="en-US" sz="750" dirty="0">
                <a:latin typeface="+mn-lt"/>
              </a:rPr>
              <a:t>Caution: Unlit C-130 and CV-22 aircraft conduct terrain following operations from 200ft-1000ft AGL along   IR-57 and IR-59. Participating aircraft make traffic calls on Instructor Common, 121.95 and Eglin Approach, 124.05/393.0.</a:t>
            </a:r>
          </a:p>
          <a:p>
            <a:endParaRPr lang="en-US" sz="400" dirty="0">
              <a:latin typeface="+mn-lt"/>
            </a:endParaRPr>
          </a:p>
          <a:p>
            <a:r>
              <a:rPr lang="en-US" sz="750" dirty="0">
                <a:latin typeface="+mn-lt"/>
              </a:rPr>
              <a:t>Caution: There is a high volume of TH-57 aircraft at ZIGGY from 900’-1300’ MSL. ZIGGY is 1.8 NM on the 314 bearing from BAWDI.</a:t>
            </a:r>
          </a:p>
          <a:p>
            <a:endParaRPr lang="en-US" sz="500" dirty="0">
              <a:latin typeface="+mn-lt"/>
            </a:endParaRPr>
          </a:p>
          <a:p>
            <a:pPr algn="ctr"/>
            <a:r>
              <a:rPr lang="en-US" sz="1100" dirty="0">
                <a:latin typeface="+mn-lt"/>
              </a:rPr>
              <a:t>DEPARTURE ROUTE DESCRIPTION</a:t>
            </a:r>
          </a:p>
          <a:p>
            <a:pPr algn="ctr"/>
            <a:endParaRPr lang="en-US" sz="600" dirty="0">
              <a:latin typeface="+mn-lt"/>
            </a:endParaRPr>
          </a:p>
          <a:p>
            <a:r>
              <a:rPr lang="en-US" sz="1000" dirty="0">
                <a:latin typeface="+mn-lt"/>
              </a:rPr>
              <a:t>After takeoff, turn to 090°, climb and maintain 900, 100 KIAS to intercept the NSE R-135 and track outbound.  Intercept the 6.5 DME arc climbing to 1500.  </a:t>
            </a:r>
            <a:r>
              <a:rPr lang="en-US" sz="1000" dirty="0" smtClean="0">
                <a:latin typeface="+mn-lt"/>
              </a:rPr>
              <a:t>Follow </a:t>
            </a:r>
            <a:r>
              <a:rPr lang="en-US" sz="1000" dirty="0">
                <a:latin typeface="+mn-lt"/>
              </a:rPr>
              <a:t>the 6.5 DME arc to intercept the NSE R-090 outbound. Maintain 1500 until BAWDI.</a:t>
            </a:r>
          </a:p>
          <a:p>
            <a:endParaRPr lang="en-US" sz="800" dirty="0">
              <a:latin typeface="+mn-lt"/>
            </a:endParaRPr>
          </a:p>
          <a:p>
            <a:r>
              <a:rPr lang="en-US" sz="850" dirty="0">
                <a:latin typeface="+mn-lt"/>
              </a:rPr>
              <a:t>NOTE: *RWY 32 </a:t>
            </a:r>
            <a:r>
              <a:rPr lang="en-US" sz="850" dirty="0" err="1">
                <a:latin typeface="+mn-lt"/>
              </a:rPr>
              <a:t>dep</a:t>
            </a:r>
            <a:r>
              <a:rPr lang="en-US" sz="850" dirty="0">
                <a:latin typeface="+mn-lt"/>
              </a:rPr>
              <a:t> turn 140° (downwind) until abeam approach end of RWY 32 then turn to 090° </a:t>
            </a:r>
            <a:r>
              <a:rPr lang="en-US" sz="850" dirty="0" smtClean="0">
                <a:latin typeface="+mn-lt"/>
              </a:rPr>
              <a:t>HDG. Remain clear of the maintenance pattern. </a:t>
            </a:r>
            <a:endParaRPr lang="en-US" sz="1000" dirty="0">
              <a:latin typeface="+mn-lt"/>
            </a:endParaRPr>
          </a:p>
        </p:txBody>
      </p:sp>
      <p:sp>
        <p:nvSpPr>
          <p:cNvPr id="6152" name="TextBox 106"/>
          <p:cNvSpPr txBox="1">
            <a:spLocks noChangeArrowheads="1"/>
          </p:cNvSpPr>
          <p:nvPr/>
        </p:nvSpPr>
        <p:spPr bwMode="auto">
          <a:xfrm>
            <a:off x="4699540" y="6246917"/>
            <a:ext cx="2457817" cy="215444"/>
          </a:xfrm>
          <a:prstGeom prst="rect">
            <a:avLst/>
          </a:prstGeom>
          <a:noFill/>
          <a:ln w="9525">
            <a:noFill/>
            <a:miter lim="800000"/>
            <a:headEnd/>
            <a:tailEnd/>
          </a:ln>
        </p:spPr>
        <p:txBody>
          <a:bodyPr wrap="square" lIns="0" tIns="0" rIns="0" bIns="0">
            <a:spAutoFit/>
          </a:bodyPr>
          <a:lstStyle/>
          <a:p>
            <a:pPr lvl="0"/>
            <a:r>
              <a:rPr lang="en-US" sz="1400" dirty="0" smtClean="0">
                <a:latin typeface="+mn-lt"/>
              </a:rPr>
              <a:t>BAWDI ONE DEPARTURE</a:t>
            </a:r>
            <a:r>
              <a:rPr lang="en-US" sz="1000" dirty="0" smtClean="0">
                <a:solidFill>
                  <a:prstClr val="black"/>
                </a:solidFill>
                <a:latin typeface="Calibri"/>
              </a:rPr>
              <a:t>(NDZ1.NDZ)</a:t>
            </a:r>
            <a:r>
              <a:rPr lang="en-US" sz="1400" dirty="0" smtClean="0">
                <a:latin typeface="+mn-lt"/>
              </a:rPr>
              <a:t> </a:t>
            </a:r>
          </a:p>
        </p:txBody>
      </p:sp>
      <p:sp>
        <p:nvSpPr>
          <p:cNvPr id="6153" name="TextBox 98"/>
          <p:cNvSpPr txBox="1">
            <a:spLocks noChangeArrowheads="1"/>
          </p:cNvSpPr>
          <p:nvPr/>
        </p:nvSpPr>
        <p:spPr bwMode="auto">
          <a:xfrm>
            <a:off x="7083801" y="6250443"/>
            <a:ext cx="1809790" cy="307777"/>
          </a:xfrm>
          <a:prstGeom prst="rect">
            <a:avLst/>
          </a:prstGeom>
          <a:noFill/>
          <a:ln w="9525">
            <a:noFill/>
            <a:miter lim="800000"/>
            <a:headEnd/>
            <a:tailEnd/>
          </a:ln>
        </p:spPr>
        <p:txBody>
          <a:bodyPr wrap="none" lIns="0" tIns="0" rIns="0" bIns="0">
            <a:spAutoFit/>
          </a:bodyPr>
          <a:lstStyle/>
          <a:p>
            <a:pPr algn="r"/>
            <a:r>
              <a:rPr lang="en-US" sz="1000" dirty="0">
                <a:latin typeface="+mn-lt"/>
              </a:rPr>
              <a:t>MILTON, FLORIDA</a:t>
            </a:r>
          </a:p>
          <a:p>
            <a:pPr algn="r"/>
            <a:r>
              <a:rPr lang="en-US" sz="1000" dirty="0">
                <a:latin typeface="+mn-lt"/>
              </a:rPr>
              <a:t>WHITING FLD NAS - SOUTH (KNDZ)</a:t>
            </a:r>
          </a:p>
        </p:txBody>
      </p:sp>
      <p:sp>
        <p:nvSpPr>
          <p:cNvPr id="6154" name="TextBox 165"/>
          <p:cNvSpPr txBox="1">
            <a:spLocks noChangeArrowheads="1"/>
          </p:cNvSpPr>
          <p:nvPr/>
        </p:nvSpPr>
        <p:spPr bwMode="auto">
          <a:xfrm rot="16200000" flipH="1">
            <a:off x="7581905" y="3367502"/>
            <a:ext cx="2711640" cy="153888"/>
          </a:xfrm>
          <a:prstGeom prst="rect">
            <a:avLst/>
          </a:prstGeom>
          <a:noFill/>
          <a:ln w="9525">
            <a:noFill/>
            <a:miter lim="800000"/>
            <a:headEnd/>
            <a:tailEnd/>
          </a:ln>
        </p:spPr>
        <p:txBody>
          <a:bodyPr wrap="square" lIns="0" tIns="0" rIns="0" bIns="0">
            <a:spAutoFit/>
          </a:bodyPr>
          <a:lstStyle/>
          <a:p>
            <a:pPr algn="ctr"/>
            <a:r>
              <a:rPr lang="en-US" sz="1000" dirty="0">
                <a:latin typeface="+mn-lt"/>
              </a:rPr>
              <a:t>***FOR TRAINING ONLY -- VFR ONLY***</a:t>
            </a:r>
          </a:p>
        </p:txBody>
      </p:sp>
      <p:sp>
        <p:nvSpPr>
          <p:cNvPr id="6155" name="TextBox 165"/>
          <p:cNvSpPr txBox="1">
            <a:spLocks noChangeArrowheads="1"/>
          </p:cNvSpPr>
          <p:nvPr/>
        </p:nvSpPr>
        <p:spPr bwMode="auto">
          <a:xfrm rot="5400000" flipH="1">
            <a:off x="2626814" y="3373103"/>
            <a:ext cx="4038600" cy="153888"/>
          </a:xfrm>
          <a:prstGeom prst="rect">
            <a:avLst/>
          </a:prstGeom>
          <a:noFill/>
          <a:ln w="9525">
            <a:noFill/>
            <a:miter lim="800000"/>
            <a:headEnd/>
            <a:tailEnd/>
          </a:ln>
        </p:spPr>
        <p:txBody>
          <a:bodyPr lIns="0" tIns="0" rIns="0" bIns="0">
            <a:spAutoFit/>
          </a:bodyPr>
          <a:lstStyle/>
          <a:p>
            <a:pPr algn="ctr"/>
            <a:r>
              <a:rPr lang="en-US" sz="1000" dirty="0">
                <a:latin typeface="+mn-lt"/>
              </a:rPr>
              <a:t>***FOR TRAINING ONLY -- VFR ONLY***</a:t>
            </a:r>
          </a:p>
        </p:txBody>
      </p:sp>
      <p:sp>
        <p:nvSpPr>
          <p:cNvPr id="12" name="Freeform 11"/>
          <p:cNvSpPr/>
          <p:nvPr/>
        </p:nvSpPr>
        <p:spPr>
          <a:xfrm rot="21347996">
            <a:off x="4964653" y="3069047"/>
            <a:ext cx="341312" cy="292100"/>
          </a:xfrm>
          <a:custGeom>
            <a:avLst/>
            <a:gdLst>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59544 w 531019"/>
              <a:gd name="connsiteY5" fmla="*/ 204788 h 404813"/>
              <a:gd name="connsiteX6" fmla="*/ 245269 w 531019"/>
              <a:gd name="connsiteY6" fmla="*/ 385763 h 404813"/>
              <a:gd name="connsiteX7" fmla="*/ 200025 w 531019"/>
              <a:gd name="connsiteY7" fmla="*/ 404813 h 404813"/>
              <a:gd name="connsiteX8" fmla="*/ 116681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45269 w 531019"/>
              <a:gd name="connsiteY6" fmla="*/ 385763 h 404813"/>
              <a:gd name="connsiteX7" fmla="*/ 200025 w 531019"/>
              <a:gd name="connsiteY7" fmla="*/ 404813 h 404813"/>
              <a:gd name="connsiteX8" fmla="*/ 116681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52413 w 531019"/>
              <a:gd name="connsiteY6" fmla="*/ 383381 h 404813"/>
              <a:gd name="connsiteX7" fmla="*/ 200025 w 531019"/>
              <a:gd name="connsiteY7" fmla="*/ 404813 h 404813"/>
              <a:gd name="connsiteX8" fmla="*/ 116681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52413 w 531019"/>
              <a:gd name="connsiteY6" fmla="*/ 383381 h 404813"/>
              <a:gd name="connsiteX7" fmla="*/ 200025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69069 w 531019"/>
              <a:gd name="connsiteY5" fmla="*/ 202407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4 h 404813"/>
              <a:gd name="connsiteX5" fmla="*/ 173832 w 531019"/>
              <a:gd name="connsiteY5" fmla="*/ 207169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3400"/>
              <a:gd name="connsiteY0" fmla="*/ 23813 h 404813"/>
              <a:gd name="connsiteX1" fmla="*/ 69056 w 533400"/>
              <a:gd name="connsiteY1" fmla="*/ 2382 h 404813"/>
              <a:gd name="connsiteX2" fmla="*/ 145256 w 533400"/>
              <a:gd name="connsiteY2" fmla="*/ 159544 h 404813"/>
              <a:gd name="connsiteX3" fmla="*/ 511969 w 533400"/>
              <a:gd name="connsiteY3" fmla="*/ 0 h 404813"/>
              <a:gd name="connsiteX4" fmla="*/ 533400 w 533400"/>
              <a:gd name="connsiteY4" fmla="*/ 52387 h 404813"/>
              <a:gd name="connsiteX5" fmla="*/ 173832 w 533400"/>
              <a:gd name="connsiteY5" fmla="*/ 207169 h 404813"/>
              <a:gd name="connsiteX6" fmla="*/ 252413 w 533400"/>
              <a:gd name="connsiteY6" fmla="*/ 383381 h 404813"/>
              <a:gd name="connsiteX7" fmla="*/ 209550 w 533400"/>
              <a:gd name="connsiteY7" fmla="*/ 404813 h 404813"/>
              <a:gd name="connsiteX8" fmla="*/ 123825 w 533400"/>
              <a:gd name="connsiteY8" fmla="*/ 226219 h 404813"/>
              <a:gd name="connsiteX9" fmla="*/ 19050 w 533400"/>
              <a:gd name="connsiteY9" fmla="*/ 271463 h 404813"/>
              <a:gd name="connsiteX10" fmla="*/ 0 w 533400"/>
              <a:gd name="connsiteY10" fmla="*/ 228600 h 404813"/>
              <a:gd name="connsiteX11" fmla="*/ 102394 w 533400"/>
              <a:gd name="connsiteY11" fmla="*/ 180975 h 404813"/>
              <a:gd name="connsiteX12" fmla="*/ 21431 w 533400"/>
              <a:gd name="connsiteY12" fmla="*/ 23813 h 404813"/>
              <a:gd name="connsiteX0" fmla="*/ 21431 w 531019"/>
              <a:gd name="connsiteY0" fmla="*/ 23813 h 404813"/>
              <a:gd name="connsiteX1" fmla="*/ 69056 w 531019"/>
              <a:gd name="connsiteY1" fmla="*/ 2382 h 404813"/>
              <a:gd name="connsiteX2" fmla="*/ 145256 w 531019"/>
              <a:gd name="connsiteY2" fmla="*/ 159544 h 404813"/>
              <a:gd name="connsiteX3" fmla="*/ 511969 w 531019"/>
              <a:gd name="connsiteY3" fmla="*/ 0 h 404813"/>
              <a:gd name="connsiteX4" fmla="*/ 531019 w 531019"/>
              <a:gd name="connsiteY4" fmla="*/ 45243 h 404813"/>
              <a:gd name="connsiteX5" fmla="*/ 173832 w 531019"/>
              <a:gd name="connsiteY5" fmla="*/ 207169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2413 w 531019"/>
              <a:gd name="connsiteY6" fmla="*/ 383381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2394 w 531019"/>
              <a:gd name="connsiteY11" fmla="*/ 180975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28600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6219 h 404813"/>
              <a:gd name="connsiteX9" fmla="*/ 19050 w 531019"/>
              <a:gd name="connsiteY9" fmla="*/ 271463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8600 h 404813"/>
              <a:gd name="connsiteX9" fmla="*/ 19050 w 531019"/>
              <a:gd name="connsiteY9" fmla="*/ 271463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8600 h 404813"/>
              <a:gd name="connsiteX9" fmla="*/ 23813 w 531019"/>
              <a:gd name="connsiteY9" fmla="*/ 276225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1019"/>
              <a:gd name="connsiteY0" fmla="*/ 23813 h 404813"/>
              <a:gd name="connsiteX1" fmla="*/ 69056 w 531019"/>
              <a:gd name="connsiteY1" fmla="*/ 2382 h 404813"/>
              <a:gd name="connsiteX2" fmla="*/ 150018 w 531019"/>
              <a:gd name="connsiteY2" fmla="*/ 164306 h 404813"/>
              <a:gd name="connsiteX3" fmla="*/ 511969 w 531019"/>
              <a:gd name="connsiteY3" fmla="*/ 0 h 404813"/>
              <a:gd name="connsiteX4" fmla="*/ 531019 w 531019"/>
              <a:gd name="connsiteY4" fmla="*/ 45243 h 404813"/>
              <a:gd name="connsiteX5" fmla="*/ 173832 w 531019"/>
              <a:gd name="connsiteY5" fmla="*/ 207169 h 404813"/>
              <a:gd name="connsiteX6" fmla="*/ 257175 w 531019"/>
              <a:gd name="connsiteY6" fmla="*/ 380999 h 404813"/>
              <a:gd name="connsiteX7" fmla="*/ 209550 w 531019"/>
              <a:gd name="connsiteY7" fmla="*/ 404813 h 404813"/>
              <a:gd name="connsiteX8" fmla="*/ 123825 w 531019"/>
              <a:gd name="connsiteY8" fmla="*/ 228600 h 404813"/>
              <a:gd name="connsiteX9" fmla="*/ 19050 w 531019"/>
              <a:gd name="connsiteY9" fmla="*/ 273844 h 404813"/>
              <a:gd name="connsiteX10" fmla="*/ 0 w 531019"/>
              <a:gd name="connsiteY10" fmla="*/ 230981 h 404813"/>
              <a:gd name="connsiteX11" fmla="*/ 104775 w 531019"/>
              <a:gd name="connsiteY11" fmla="*/ 185738 h 404813"/>
              <a:gd name="connsiteX12" fmla="*/ 21431 w 531019"/>
              <a:gd name="connsiteY12" fmla="*/ 23813 h 404813"/>
              <a:gd name="connsiteX0" fmla="*/ 21431 w 533843"/>
              <a:gd name="connsiteY0" fmla="*/ 23813 h 404813"/>
              <a:gd name="connsiteX1" fmla="*/ 69056 w 533843"/>
              <a:gd name="connsiteY1" fmla="*/ 2382 h 404813"/>
              <a:gd name="connsiteX2" fmla="*/ 150018 w 533843"/>
              <a:gd name="connsiteY2" fmla="*/ 164306 h 404813"/>
              <a:gd name="connsiteX3" fmla="*/ 511969 w 533843"/>
              <a:gd name="connsiteY3" fmla="*/ 0 h 404813"/>
              <a:gd name="connsiteX4" fmla="*/ 533843 w 533843"/>
              <a:gd name="connsiteY4" fmla="*/ 51804 h 404813"/>
              <a:gd name="connsiteX5" fmla="*/ 173832 w 533843"/>
              <a:gd name="connsiteY5" fmla="*/ 207169 h 404813"/>
              <a:gd name="connsiteX6" fmla="*/ 257175 w 533843"/>
              <a:gd name="connsiteY6" fmla="*/ 380999 h 404813"/>
              <a:gd name="connsiteX7" fmla="*/ 209550 w 533843"/>
              <a:gd name="connsiteY7" fmla="*/ 404813 h 404813"/>
              <a:gd name="connsiteX8" fmla="*/ 123825 w 533843"/>
              <a:gd name="connsiteY8" fmla="*/ 228600 h 404813"/>
              <a:gd name="connsiteX9" fmla="*/ 19050 w 533843"/>
              <a:gd name="connsiteY9" fmla="*/ 273844 h 404813"/>
              <a:gd name="connsiteX10" fmla="*/ 0 w 533843"/>
              <a:gd name="connsiteY10" fmla="*/ 230981 h 404813"/>
              <a:gd name="connsiteX11" fmla="*/ 104775 w 533843"/>
              <a:gd name="connsiteY11" fmla="*/ 185738 h 404813"/>
              <a:gd name="connsiteX12" fmla="*/ 21431 w 533843"/>
              <a:gd name="connsiteY12" fmla="*/ 23813 h 404813"/>
              <a:gd name="connsiteX0" fmla="*/ 21431 w 533843"/>
              <a:gd name="connsiteY0" fmla="*/ 21431 h 402431"/>
              <a:gd name="connsiteX1" fmla="*/ 69056 w 533843"/>
              <a:gd name="connsiteY1" fmla="*/ 0 h 402431"/>
              <a:gd name="connsiteX2" fmla="*/ 150018 w 533843"/>
              <a:gd name="connsiteY2" fmla="*/ 161924 h 402431"/>
              <a:gd name="connsiteX3" fmla="*/ 514793 w 533843"/>
              <a:gd name="connsiteY3" fmla="*/ 4178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1431 w 533843"/>
              <a:gd name="connsiteY0" fmla="*/ 21431 h 402431"/>
              <a:gd name="connsiteX1" fmla="*/ 69056 w 533843"/>
              <a:gd name="connsiteY1" fmla="*/ 0 h 402431"/>
              <a:gd name="connsiteX2" fmla="*/ 150018 w 533843"/>
              <a:gd name="connsiteY2" fmla="*/ 161924 h 402431"/>
              <a:gd name="connsiteX3" fmla="*/ 516675 w 533843"/>
              <a:gd name="connsiteY3" fmla="*/ 8552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1431 w 533843"/>
              <a:gd name="connsiteY0" fmla="*/ 21431 h 402431"/>
              <a:gd name="connsiteX1" fmla="*/ 69056 w 533843"/>
              <a:gd name="connsiteY1" fmla="*/ 0 h 402431"/>
              <a:gd name="connsiteX2" fmla="*/ 150018 w 533843"/>
              <a:gd name="connsiteY2" fmla="*/ 161924 h 402431"/>
              <a:gd name="connsiteX3" fmla="*/ 514792 w 533843"/>
              <a:gd name="connsiteY3" fmla="*/ 4179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1431 w 533843"/>
              <a:gd name="connsiteY0" fmla="*/ 21431 h 402431"/>
              <a:gd name="connsiteX1" fmla="*/ 69056 w 533843"/>
              <a:gd name="connsiteY1" fmla="*/ 0 h 402431"/>
              <a:gd name="connsiteX2" fmla="*/ 150018 w 533843"/>
              <a:gd name="connsiteY2" fmla="*/ 161924 h 402431"/>
              <a:gd name="connsiteX3" fmla="*/ 515734 w 533843"/>
              <a:gd name="connsiteY3" fmla="*/ 6367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1431 w 533843"/>
              <a:gd name="connsiteY12" fmla="*/ 21431 h 402431"/>
              <a:gd name="connsiteX0" fmla="*/ 27993 w 533843"/>
              <a:gd name="connsiteY0" fmla="*/ 18606 h 402431"/>
              <a:gd name="connsiteX1" fmla="*/ 69056 w 533843"/>
              <a:gd name="connsiteY1" fmla="*/ 0 h 402431"/>
              <a:gd name="connsiteX2" fmla="*/ 150018 w 533843"/>
              <a:gd name="connsiteY2" fmla="*/ 161924 h 402431"/>
              <a:gd name="connsiteX3" fmla="*/ 515734 w 533843"/>
              <a:gd name="connsiteY3" fmla="*/ 6367 h 402431"/>
              <a:gd name="connsiteX4" fmla="*/ 533843 w 533843"/>
              <a:gd name="connsiteY4" fmla="*/ 49422 h 402431"/>
              <a:gd name="connsiteX5" fmla="*/ 173832 w 533843"/>
              <a:gd name="connsiteY5" fmla="*/ 204787 h 402431"/>
              <a:gd name="connsiteX6" fmla="*/ 257175 w 533843"/>
              <a:gd name="connsiteY6" fmla="*/ 378617 h 402431"/>
              <a:gd name="connsiteX7" fmla="*/ 209550 w 533843"/>
              <a:gd name="connsiteY7" fmla="*/ 402431 h 402431"/>
              <a:gd name="connsiteX8" fmla="*/ 123825 w 533843"/>
              <a:gd name="connsiteY8" fmla="*/ 226218 h 402431"/>
              <a:gd name="connsiteX9" fmla="*/ 19050 w 533843"/>
              <a:gd name="connsiteY9" fmla="*/ 271462 h 402431"/>
              <a:gd name="connsiteX10" fmla="*/ 0 w 533843"/>
              <a:gd name="connsiteY10" fmla="*/ 228599 h 402431"/>
              <a:gd name="connsiteX11" fmla="*/ 104775 w 533843"/>
              <a:gd name="connsiteY11" fmla="*/ 183356 h 402431"/>
              <a:gd name="connsiteX12" fmla="*/ 27993 w 533843"/>
              <a:gd name="connsiteY12" fmla="*/ 18606 h 402431"/>
              <a:gd name="connsiteX0" fmla="*/ 27993 w 533843"/>
              <a:gd name="connsiteY0" fmla="*/ 21431 h 405256"/>
              <a:gd name="connsiteX1" fmla="*/ 75617 w 533843"/>
              <a:gd name="connsiteY1" fmla="*/ 0 h 405256"/>
              <a:gd name="connsiteX2" fmla="*/ 150018 w 533843"/>
              <a:gd name="connsiteY2" fmla="*/ 164749 h 405256"/>
              <a:gd name="connsiteX3" fmla="*/ 515734 w 533843"/>
              <a:gd name="connsiteY3" fmla="*/ 9192 h 405256"/>
              <a:gd name="connsiteX4" fmla="*/ 533843 w 533843"/>
              <a:gd name="connsiteY4" fmla="*/ 52247 h 405256"/>
              <a:gd name="connsiteX5" fmla="*/ 173832 w 533843"/>
              <a:gd name="connsiteY5" fmla="*/ 207612 h 405256"/>
              <a:gd name="connsiteX6" fmla="*/ 257175 w 533843"/>
              <a:gd name="connsiteY6" fmla="*/ 381442 h 405256"/>
              <a:gd name="connsiteX7" fmla="*/ 209550 w 533843"/>
              <a:gd name="connsiteY7" fmla="*/ 405256 h 405256"/>
              <a:gd name="connsiteX8" fmla="*/ 123825 w 533843"/>
              <a:gd name="connsiteY8" fmla="*/ 229043 h 405256"/>
              <a:gd name="connsiteX9" fmla="*/ 19050 w 533843"/>
              <a:gd name="connsiteY9" fmla="*/ 274287 h 405256"/>
              <a:gd name="connsiteX10" fmla="*/ 0 w 533843"/>
              <a:gd name="connsiteY10" fmla="*/ 231424 h 405256"/>
              <a:gd name="connsiteX11" fmla="*/ 104775 w 533843"/>
              <a:gd name="connsiteY11" fmla="*/ 186181 h 405256"/>
              <a:gd name="connsiteX12" fmla="*/ 27993 w 533843"/>
              <a:gd name="connsiteY12" fmla="*/ 21431 h 405256"/>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73832 w 533843"/>
              <a:gd name="connsiteY5" fmla="*/ 207612 h 408082"/>
              <a:gd name="connsiteX6" fmla="*/ 257175 w 533843"/>
              <a:gd name="connsiteY6" fmla="*/ 381442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73832 w 533843"/>
              <a:gd name="connsiteY5" fmla="*/ 207612 h 408082"/>
              <a:gd name="connsiteX6" fmla="*/ 251555 w 533843"/>
              <a:gd name="connsiteY6" fmla="*/ 386454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69457 w 533843"/>
              <a:gd name="connsiteY5" fmla="*/ 209495 h 408082"/>
              <a:gd name="connsiteX6" fmla="*/ 251555 w 533843"/>
              <a:gd name="connsiteY6" fmla="*/ 386454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69457 w 533843"/>
              <a:gd name="connsiteY5" fmla="*/ 209495 h 408082"/>
              <a:gd name="connsiteX6" fmla="*/ 247181 w 533843"/>
              <a:gd name="connsiteY6" fmla="*/ 388337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 name="connsiteX0" fmla="*/ 27993 w 533843"/>
              <a:gd name="connsiteY0" fmla="*/ 17057 h 403708"/>
              <a:gd name="connsiteX1" fmla="*/ 77500 w 533843"/>
              <a:gd name="connsiteY1" fmla="*/ 0 h 403708"/>
              <a:gd name="connsiteX2" fmla="*/ 150018 w 533843"/>
              <a:gd name="connsiteY2" fmla="*/ 160375 h 403708"/>
              <a:gd name="connsiteX3" fmla="*/ 515734 w 533843"/>
              <a:gd name="connsiteY3" fmla="*/ 4818 h 403708"/>
              <a:gd name="connsiteX4" fmla="*/ 533843 w 533843"/>
              <a:gd name="connsiteY4" fmla="*/ 47873 h 403708"/>
              <a:gd name="connsiteX5" fmla="*/ 169457 w 533843"/>
              <a:gd name="connsiteY5" fmla="*/ 205121 h 403708"/>
              <a:gd name="connsiteX6" fmla="*/ 247181 w 533843"/>
              <a:gd name="connsiteY6" fmla="*/ 383963 h 403708"/>
              <a:gd name="connsiteX7" fmla="*/ 202988 w 533843"/>
              <a:gd name="connsiteY7" fmla="*/ 403708 h 403708"/>
              <a:gd name="connsiteX8" fmla="*/ 123825 w 533843"/>
              <a:gd name="connsiteY8" fmla="*/ 224669 h 403708"/>
              <a:gd name="connsiteX9" fmla="*/ 19050 w 533843"/>
              <a:gd name="connsiteY9" fmla="*/ 269913 h 403708"/>
              <a:gd name="connsiteX10" fmla="*/ 0 w 533843"/>
              <a:gd name="connsiteY10" fmla="*/ 227050 h 403708"/>
              <a:gd name="connsiteX11" fmla="*/ 104775 w 533843"/>
              <a:gd name="connsiteY11" fmla="*/ 181807 h 403708"/>
              <a:gd name="connsiteX12" fmla="*/ 27993 w 533843"/>
              <a:gd name="connsiteY12" fmla="*/ 17057 h 403708"/>
              <a:gd name="connsiteX0" fmla="*/ 27993 w 533843"/>
              <a:gd name="connsiteY0" fmla="*/ 21431 h 408082"/>
              <a:gd name="connsiteX1" fmla="*/ 75617 w 533843"/>
              <a:gd name="connsiteY1" fmla="*/ 0 h 408082"/>
              <a:gd name="connsiteX2" fmla="*/ 150018 w 533843"/>
              <a:gd name="connsiteY2" fmla="*/ 164749 h 408082"/>
              <a:gd name="connsiteX3" fmla="*/ 515734 w 533843"/>
              <a:gd name="connsiteY3" fmla="*/ 9192 h 408082"/>
              <a:gd name="connsiteX4" fmla="*/ 533843 w 533843"/>
              <a:gd name="connsiteY4" fmla="*/ 52247 h 408082"/>
              <a:gd name="connsiteX5" fmla="*/ 169457 w 533843"/>
              <a:gd name="connsiteY5" fmla="*/ 209495 h 408082"/>
              <a:gd name="connsiteX6" fmla="*/ 247181 w 533843"/>
              <a:gd name="connsiteY6" fmla="*/ 388337 h 408082"/>
              <a:gd name="connsiteX7" fmla="*/ 202988 w 533843"/>
              <a:gd name="connsiteY7" fmla="*/ 408082 h 408082"/>
              <a:gd name="connsiteX8" fmla="*/ 123825 w 533843"/>
              <a:gd name="connsiteY8" fmla="*/ 229043 h 408082"/>
              <a:gd name="connsiteX9" fmla="*/ 19050 w 533843"/>
              <a:gd name="connsiteY9" fmla="*/ 274287 h 408082"/>
              <a:gd name="connsiteX10" fmla="*/ 0 w 533843"/>
              <a:gd name="connsiteY10" fmla="*/ 231424 h 408082"/>
              <a:gd name="connsiteX11" fmla="*/ 104775 w 533843"/>
              <a:gd name="connsiteY11" fmla="*/ 186181 h 408082"/>
              <a:gd name="connsiteX12" fmla="*/ 27993 w 533843"/>
              <a:gd name="connsiteY12" fmla="*/ 21431 h 40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43" h="408082">
                <a:moveTo>
                  <a:pt x="27993" y="21431"/>
                </a:moveTo>
                <a:lnTo>
                  <a:pt x="75617" y="0"/>
                </a:lnTo>
                <a:lnTo>
                  <a:pt x="150018" y="164749"/>
                </a:lnTo>
                <a:lnTo>
                  <a:pt x="515734" y="9192"/>
                </a:lnTo>
                <a:lnTo>
                  <a:pt x="533843" y="52247"/>
                </a:lnTo>
                <a:lnTo>
                  <a:pt x="169457" y="209495"/>
                </a:lnTo>
                <a:lnTo>
                  <a:pt x="247181" y="388337"/>
                </a:lnTo>
                <a:lnTo>
                  <a:pt x="202988" y="408082"/>
                </a:lnTo>
                <a:lnTo>
                  <a:pt x="123825" y="229043"/>
                </a:lnTo>
                <a:lnTo>
                  <a:pt x="19050" y="274287"/>
                </a:lnTo>
                <a:lnTo>
                  <a:pt x="0" y="231424"/>
                </a:lnTo>
                <a:lnTo>
                  <a:pt x="104775" y="186181"/>
                </a:lnTo>
                <a:lnTo>
                  <a:pt x="27993" y="21431"/>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lowchart: Extract 26"/>
          <p:cNvSpPr/>
          <p:nvPr/>
        </p:nvSpPr>
        <p:spPr>
          <a:xfrm rot="10800000">
            <a:off x="8633365" y="1676810"/>
            <a:ext cx="150813" cy="127000"/>
          </a:xfrm>
          <a:prstGeom prst="flowChartExtra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8680990" y="1764122"/>
            <a:ext cx="57150"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1" name="Straight Arrow Connector 40"/>
          <p:cNvCxnSpPr>
            <a:stCxn id="13" idx="8"/>
          </p:cNvCxnSpPr>
          <p:nvPr/>
        </p:nvCxnSpPr>
        <p:spPr>
          <a:xfrm>
            <a:off x="5457572" y="2688842"/>
            <a:ext cx="1324768" cy="1334293"/>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5623677" y="2242933"/>
            <a:ext cx="870310" cy="430706"/>
            <a:chOff x="5608437" y="2242933"/>
            <a:chExt cx="870310" cy="430706"/>
          </a:xfrm>
        </p:grpSpPr>
        <p:sp>
          <p:nvSpPr>
            <p:cNvPr id="70" name="Freeform 69"/>
            <p:cNvSpPr/>
            <p:nvPr/>
          </p:nvSpPr>
          <p:spPr>
            <a:xfrm rot="10800000">
              <a:off x="5608437" y="2242933"/>
              <a:ext cx="862753" cy="430706"/>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6726"/>
                <a:gd name="connsiteY0" fmla="*/ 366239 h 854612"/>
                <a:gd name="connsiteX1" fmla="*/ 66242 w 916726"/>
                <a:gd name="connsiteY1" fmla="*/ 366239 h 854612"/>
                <a:gd name="connsiteX2" fmla="*/ 20419 w 916726"/>
                <a:gd name="connsiteY2" fmla="*/ 380410 h 854612"/>
                <a:gd name="connsiteX3" fmla="*/ 0 w 916726"/>
                <a:gd name="connsiteY3" fmla="*/ 428585 h 854612"/>
                <a:gd name="connsiteX4" fmla="*/ 1731 w 916726"/>
                <a:gd name="connsiteY4" fmla="*/ 806554 h 854612"/>
                <a:gd name="connsiteX5" fmla="*/ 27944 w 916726"/>
                <a:gd name="connsiteY5" fmla="*/ 847310 h 854612"/>
                <a:gd name="connsiteX6" fmla="*/ 72736 w 916726"/>
                <a:gd name="connsiteY6" fmla="*/ 854612 h 854612"/>
                <a:gd name="connsiteX7" fmla="*/ 862445 w 916726"/>
                <a:gd name="connsiteY7" fmla="*/ 854612 h 854612"/>
                <a:gd name="connsiteX8" fmla="*/ 901862 w 916726"/>
                <a:gd name="connsiteY8" fmla="*/ 837786 h 854612"/>
                <a:gd name="connsiteX9" fmla="*/ 916726 w 916726"/>
                <a:gd name="connsiteY9" fmla="*/ 794644 h 854612"/>
                <a:gd name="connsiteX10" fmla="*/ 914400 w 916726"/>
                <a:gd name="connsiteY10" fmla="*/ 428158 h 854612"/>
                <a:gd name="connsiteX11" fmla="*/ 900245 w 916726"/>
                <a:gd name="connsiteY11" fmla="*/ 382434 h 854612"/>
                <a:gd name="connsiteX12" fmla="*/ 870444 w 916726"/>
                <a:gd name="connsiteY12" fmla="*/ 366240 h 854612"/>
                <a:gd name="connsiteX13" fmla="*/ 591868 w 916726"/>
                <a:gd name="connsiteY13" fmla="*/ 366239 h 854612"/>
                <a:gd name="connsiteX14" fmla="*/ 863429 w 916726"/>
                <a:gd name="connsiteY14" fmla="*/ 0 h 854612"/>
                <a:gd name="connsiteX15" fmla="*/ 540327 w 916726"/>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28585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38377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2653 w 917501"/>
                <a:gd name="connsiteY0" fmla="*/ 366239 h 854612"/>
                <a:gd name="connsiteX1" fmla="*/ 68568 w 917501"/>
                <a:gd name="connsiteY1" fmla="*/ 366239 h 854612"/>
                <a:gd name="connsiteX2" fmla="*/ 22745 w 917501"/>
                <a:gd name="connsiteY2" fmla="*/ 380410 h 854612"/>
                <a:gd name="connsiteX3" fmla="*/ 0 w 917501"/>
                <a:gd name="connsiteY3" fmla="*/ 448170 h 854612"/>
                <a:gd name="connsiteX4" fmla="*/ 4057 w 917501"/>
                <a:gd name="connsiteY4" fmla="*/ 806554 h 854612"/>
                <a:gd name="connsiteX5" fmla="*/ 30270 w 917501"/>
                <a:gd name="connsiteY5" fmla="*/ 847310 h 854612"/>
                <a:gd name="connsiteX6" fmla="*/ 75062 w 917501"/>
                <a:gd name="connsiteY6" fmla="*/ 854612 h 854612"/>
                <a:gd name="connsiteX7" fmla="*/ 864771 w 917501"/>
                <a:gd name="connsiteY7" fmla="*/ 854612 h 854612"/>
                <a:gd name="connsiteX8" fmla="*/ 904188 w 917501"/>
                <a:gd name="connsiteY8" fmla="*/ 837786 h 854612"/>
                <a:gd name="connsiteX9" fmla="*/ 916725 w 917501"/>
                <a:gd name="connsiteY9" fmla="*/ 794644 h 854612"/>
                <a:gd name="connsiteX10" fmla="*/ 916726 w 917501"/>
                <a:gd name="connsiteY10" fmla="*/ 428158 h 854612"/>
                <a:gd name="connsiteX11" fmla="*/ 902571 w 917501"/>
                <a:gd name="connsiteY11" fmla="*/ 382434 h 854612"/>
                <a:gd name="connsiteX12" fmla="*/ 872770 w 917501"/>
                <a:gd name="connsiteY12" fmla="*/ 366240 h 854612"/>
                <a:gd name="connsiteX13" fmla="*/ 594194 w 917501"/>
                <a:gd name="connsiteY13" fmla="*/ 366239 h 854612"/>
                <a:gd name="connsiteX14" fmla="*/ 865755 w 917501"/>
                <a:gd name="connsiteY14" fmla="*/ 0 h 854612"/>
                <a:gd name="connsiteX15" fmla="*/ 542653 w 917501"/>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86850 w 961698"/>
                <a:gd name="connsiteY0" fmla="*/ 366239 h 854612"/>
                <a:gd name="connsiteX1" fmla="*/ 112765 w 961698"/>
                <a:gd name="connsiteY1" fmla="*/ 366239 h 854612"/>
                <a:gd name="connsiteX2" fmla="*/ 66942 w 961698"/>
                <a:gd name="connsiteY2" fmla="*/ 380410 h 854612"/>
                <a:gd name="connsiteX3" fmla="*/ 0 w 961698"/>
                <a:gd name="connsiteY3" fmla="*/ 418793 h 854612"/>
                <a:gd name="connsiteX4" fmla="*/ 48254 w 961698"/>
                <a:gd name="connsiteY4" fmla="*/ 806554 h 854612"/>
                <a:gd name="connsiteX5" fmla="*/ 74467 w 961698"/>
                <a:gd name="connsiteY5" fmla="*/ 847310 h 854612"/>
                <a:gd name="connsiteX6" fmla="*/ 119259 w 961698"/>
                <a:gd name="connsiteY6" fmla="*/ 854612 h 854612"/>
                <a:gd name="connsiteX7" fmla="*/ 908968 w 961698"/>
                <a:gd name="connsiteY7" fmla="*/ 854612 h 854612"/>
                <a:gd name="connsiteX8" fmla="*/ 948385 w 961698"/>
                <a:gd name="connsiteY8" fmla="*/ 837786 h 854612"/>
                <a:gd name="connsiteX9" fmla="*/ 960922 w 961698"/>
                <a:gd name="connsiteY9" fmla="*/ 794644 h 854612"/>
                <a:gd name="connsiteX10" fmla="*/ 960923 w 961698"/>
                <a:gd name="connsiteY10" fmla="*/ 428158 h 854612"/>
                <a:gd name="connsiteX11" fmla="*/ 946768 w 961698"/>
                <a:gd name="connsiteY11" fmla="*/ 382434 h 854612"/>
                <a:gd name="connsiteX12" fmla="*/ 916967 w 961698"/>
                <a:gd name="connsiteY12" fmla="*/ 366240 h 854612"/>
                <a:gd name="connsiteX13" fmla="*/ 638391 w 961698"/>
                <a:gd name="connsiteY13" fmla="*/ 366239 h 854612"/>
                <a:gd name="connsiteX14" fmla="*/ 909952 w 961698"/>
                <a:gd name="connsiteY14" fmla="*/ 0 h 854612"/>
                <a:gd name="connsiteX15" fmla="*/ 586850 w 961698"/>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7306 w 922154"/>
                <a:gd name="connsiteY0" fmla="*/ 366239 h 854612"/>
                <a:gd name="connsiteX1" fmla="*/ 73221 w 922154"/>
                <a:gd name="connsiteY1" fmla="*/ 366239 h 854612"/>
                <a:gd name="connsiteX2" fmla="*/ 27398 w 922154"/>
                <a:gd name="connsiteY2" fmla="*/ 380410 h 854612"/>
                <a:gd name="connsiteX3" fmla="*/ 0 w 922154"/>
                <a:gd name="connsiteY3" fmla="*/ 448170 h 854612"/>
                <a:gd name="connsiteX4" fmla="*/ 8710 w 922154"/>
                <a:gd name="connsiteY4" fmla="*/ 806554 h 854612"/>
                <a:gd name="connsiteX5" fmla="*/ 34923 w 922154"/>
                <a:gd name="connsiteY5" fmla="*/ 847310 h 854612"/>
                <a:gd name="connsiteX6" fmla="*/ 79715 w 922154"/>
                <a:gd name="connsiteY6" fmla="*/ 854612 h 854612"/>
                <a:gd name="connsiteX7" fmla="*/ 869424 w 922154"/>
                <a:gd name="connsiteY7" fmla="*/ 854612 h 854612"/>
                <a:gd name="connsiteX8" fmla="*/ 908841 w 922154"/>
                <a:gd name="connsiteY8" fmla="*/ 837786 h 854612"/>
                <a:gd name="connsiteX9" fmla="*/ 921378 w 922154"/>
                <a:gd name="connsiteY9" fmla="*/ 794644 h 854612"/>
                <a:gd name="connsiteX10" fmla="*/ 921379 w 922154"/>
                <a:gd name="connsiteY10" fmla="*/ 428158 h 854612"/>
                <a:gd name="connsiteX11" fmla="*/ 907224 w 922154"/>
                <a:gd name="connsiteY11" fmla="*/ 382434 h 854612"/>
                <a:gd name="connsiteX12" fmla="*/ 877423 w 922154"/>
                <a:gd name="connsiteY12" fmla="*/ 366240 h 854612"/>
                <a:gd name="connsiteX13" fmla="*/ 598847 w 922154"/>
                <a:gd name="connsiteY13" fmla="*/ 366239 h 854612"/>
                <a:gd name="connsiteX14" fmla="*/ 870408 w 922154"/>
                <a:gd name="connsiteY14" fmla="*/ 0 h 854612"/>
                <a:gd name="connsiteX15" fmla="*/ 547306 w 922154"/>
                <a:gd name="connsiteY15" fmla="*/ 366239 h 854612"/>
                <a:gd name="connsiteX0" fmla="*/ 540327 w 915175"/>
                <a:gd name="connsiteY0" fmla="*/ 366239 h 854612"/>
                <a:gd name="connsiteX1" fmla="*/ 66242 w 915175"/>
                <a:gd name="connsiteY1" fmla="*/ 366239 h 854612"/>
                <a:gd name="connsiteX2" fmla="*/ 20419 w 915175"/>
                <a:gd name="connsiteY2" fmla="*/ 380410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40327 w 915175"/>
                <a:gd name="connsiteY0" fmla="*/ 366239 h 854612"/>
                <a:gd name="connsiteX1" fmla="*/ 66242 w 915175"/>
                <a:gd name="connsiteY1" fmla="*/ 366239 h 854612"/>
                <a:gd name="connsiteX2" fmla="*/ 11115 w 915175"/>
                <a:gd name="connsiteY2" fmla="*/ 390203 h 854612"/>
                <a:gd name="connsiteX3" fmla="*/ 0 w 915175"/>
                <a:gd name="connsiteY3" fmla="*/ 448170 h 854612"/>
                <a:gd name="connsiteX4" fmla="*/ 1731 w 915175"/>
                <a:gd name="connsiteY4" fmla="*/ 806554 h 854612"/>
                <a:gd name="connsiteX5" fmla="*/ 27944 w 915175"/>
                <a:gd name="connsiteY5" fmla="*/ 847310 h 854612"/>
                <a:gd name="connsiteX6" fmla="*/ 72736 w 915175"/>
                <a:gd name="connsiteY6" fmla="*/ 854612 h 854612"/>
                <a:gd name="connsiteX7" fmla="*/ 862445 w 915175"/>
                <a:gd name="connsiteY7" fmla="*/ 854612 h 854612"/>
                <a:gd name="connsiteX8" fmla="*/ 901862 w 915175"/>
                <a:gd name="connsiteY8" fmla="*/ 837786 h 854612"/>
                <a:gd name="connsiteX9" fmla="*/ 914399 w 915175"/>
                <a:gd name="connsiteY9" fmla="*/ 794644 h 854612"/>
                <a:gd name="connsiteX10" fmla="*/ 914400 w 915175"/>
                <a:gd name="connsiteY10" fmla="*/ 428158 h 854612"/>
                <a:gd name="connsiteX11" fmla="*/ 900245 w 915175"/>
                <a:gd name="connsiteY11" fmla="*/ 382434 h 854612"/>
                <a:gd name="connsiteX12" fmla="*/ 870444 w 915175"/>
                <a:gd name="connsiteY12" fmla="*/ 366240 h 854612"/>
                <a:gd name="connsiteX13" fmla="*/ 591868 w 915175"/>
                <a:gd name="connsiteY13" fmla="*/ 366239 h 854612"/>
                <a:gd name="connsiteX14" fmla="*/ 863429 w 915175"/>
                <a:gd name="connsiteY14" fmla="*/ 0 h 854612"/>
                <a:gd name="connsiteX15" fmla="*/ 540327 w 915175"/>
                <a:gd name="connsiteY15"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64140 w 938988"/>
                <a:gd name="connsiteY0" fmla="*/ 366239 h 854612"/>
                <a:gd name="connsiteX1" fmla="*/ 90055 w 938988"/>
                <a:gd name="connsiteY1" fmla="*/ 366239 h 854612"/>
                <a:gd name="connsiteX2" fmla="*/ 23813 w 938988"/>
                <a:gd name="connsiteY2" fmla="*/ 448170 h 854612"/>
                <a:gd name="connsiteX3" fmla="*/ 25544 w 938988"/>
                <a:gd name="connsiteY3" fmla="*/ 806554 h 854612"/>
                <a:gd name="connsiteX4" fmla="*/ 51757 w 938988"/>
                <a:gd name="connsiteY4" fmla="*/ 847310 h 854612"/>
                <a:gd name="connsiteX5" fmla="*/ 96549 w 938988"/>
                <a:gd name="connsiteY5" fmla="*/ 854612 h 854612"/>
                <a:gd name="connsiteX6" fmla="*/ 886258 w 938988"/>
                <a:gd name="connsiteY6" fmla="*/ 854612 h 854612"/>
                <a:gd name="connsiteX7" fmla="*/ 925675 w 938988"/>
                <a:gd name="connsiteY7" fmla="*/ 837786 h 854612"/>
                <a:gd name="connsiteX8" fmla="*/ 938212 w 938988"/>
                <a:gd name="connsiteY8" fmla="*/ 794644 h 854612"/>
                <a:gd name="connsiteX9" fmla="*/ 938213 w 938988"/>
                <a:gd name="connsiteY9" fmla="*/ 428158 h 854612"/>
                <a:gd name="connsiteX10" fmla="*/ 924058 w 938988"/>
                <a:gd name="connsiteY10" fmla="*/ 382434 h 854612"/>
                <a:gd name="connsiteX11" fmla="*/ 894257 w 938988"/>
                <a:gd name="connsiteY11" fmla="*/ 366240 h 854612"/>
                <a:gd name="connsiteX12" fmla="*/ 615681 w 938988"/>
                <a:gd name="connsiteY12" fmla="*/ 366239 h 854612"/>
                <a:gd name="connsiteX13" fmla="*/ 887242 w 938988"/>
                <a:gd name="connsiteY13" fmla="*/ 0 h 854612"/>
                <a:gd name="connsiteX14" fmla="*/ 564140 w 938988"/>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45531 w 920379"/>
                <a:gd name="connsiteY0" fmla="*/ 366239 h 854612"/>
                <a:gd name="connsiteX1" fmla="*/ 71446 w 920379"/>
                <a:gd name="connsiteY1" fmla="*/ 366239 h 854612"/>
                <a:gd name="connsiteX2" fmla="*/ 5204 w 920379"/>
                <a:gd name="connsiteY2" fmla="*/ 448170 h 854612"/>
                <a:gd name="connsiteX3" fmla="*/ 6935 w 920379"/>
                <a:gd name="connsiteY3" fmla="*/ 806554 h 854612"/>
                <a:gd name="connsiteX4" fmla="*/ 33148 w 920379"/>
                <a:gd name="connsiteY4" fmla="*/ 847310 h 854612"/>
                <a:gd name="connsiteX5" fmla="*/ 77940 w 920379"/>
                <a:gd name="connsiteY5" fmla="*/ 854612 h 854612"/>
                <a:gd name="connsiteX6" fmla="*/ 867649 w 920379"/>
                <a:gd name="connsiteY6" fmla="*/ 854612 h 854612"/>
                <a:gd name="connsiteX7" fmla="*/ 907066 w 920379"/>
                <a:gd name="connsiteY7" fmla="*/ 837786 h 854612"/>
                <a:gd name="connsiteX8" fmla="*/ 919603 w 920379"/>
                <a:gd name="connsiteY8" fmla="*/ 794644 h 854612"/>
                <a:gd name="connsiteX9" fmla="*/ 919604 w 920379"/>
                <a:gd name="connsiteY9" fmla="*/ 428158 h 854612"/>
                <a:gd name="connsiteX10" fmla="*/ 905449 w 920379"/>
                <a:gd name="connsiteY10" fmla="*/ 382434 h 854612"/>
                <a:gd name="connsiteX11" fmla="*/ 875648 w 920379"/>
                <a:gd name="connsiteY11" fmla="*/ 366240 h 854612"/>
                <a:gd name="connsiteX12" fmla="*/ 597072 w 920379"/>
                <a:gd name="connsiteY12" fmla="*/ 366239 h 854612"/>
                <a:gd name="connsiteX13" fmla="*/ 868633 w 920379"/>
                <a:gd name="connsiteY13" fmla="*/ 0 h 854612"/>
                <a:gd name="connsiteX14" fmla="*/ 545531 w 920379"/>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50184 w 925032"/>
                <a:gd name="connsiteY0" fmla="*/ 366239 h 854612"/>
                <a:gd name="connsiteX1" fmla="*/ 76099 w 925032"/>
                <a:gd name="connsiteY1" fmla="*/ 366239 h 854612"/>
                <a:gd name="connsiteX2" fmla="*/ 9857 w 925032"/>
                <a:gd name="connsiteY2" fmla="*/ 448170 h 854612"/>
                <a:gd name="connsiteX3" fmla="*/ 11588 w 925032"/>
                <a:gd name="connsiteY3" fmla="*/ 806554 h 854612"/>
                <a:gd name="connsiteX4" fmla="*/ 37801 w 925032"/>
                <a:gd name="connsiteY4" fmla="*/ 847310 h 854612"/>
                <a:gd name="connsiteX5" fmla="*/ 82593 w 925032"/>
                <a:gd name="connsiteY5" fmla="*/ 854612 h 854612"/>
                <a:gd name="connsiteX6" fmla="*/ 872302 w 925032"/>
                <a:gd name="connsiteY6" fmla="*/ 854612 h 854612"/>
                <a:gd name="connsiteX7" fmla="*/ 911719 w 925032"/>
                <a:gd name="connsiteY7" fmla="*/ 837786 h 854612"/>
                <a:gd name="connsiteX8" fmla="*/ 924256 w 925032"/>
                <a:gd name="connsiteY8" fmla="*/ 794644 h 854612"/>
                <a:gd name="connsiteX9" fmla="*/ 924257 w 925032"/>
                <a:gd name="connsiteY9" fmla="*/ 428158 h 854612"/>
                <a:gd name="connsiteX10" fmla="*/ 910102 w 925032"/>
                <a:gd name="connsiteY10" fmla="*/ 382434 h 854612"/>
                <a:gd name="connsiteX11" fmla="*/ 880301 w 925032"/>
                <a:gd name="connsiteY11" fmla="*/ 366240 h 854612"/>
                <a:gd name="connsiteX12" fmla="*/ 601725 w 925032"/>
                <a:gd name="connsiteY12" fmla="*/ 366239 h 854612"/>
                <a:gd name="connsiteX13" fmla="*/ 873286 w 925032"/>
                <a:gd name="connsiteY13" fmla="*/ 0 h 854612"/>
                <a:gd name="connsiteX14" fmla="*/ 550184 w 925032"/>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900797 w 915727"/>
                <a:gd name="connsiteY10" fmla="*/ 382434 h 854612"/>
                <a:gd name="connsiteX11" fmla="*/ 870996 w 915727"/>
                <a:gd name="connsiteY11" fmla="*/ 366240 h 854612"/>
                <a:gd name="connsiteX12" fmla="*/ 592420 w 915727"/>
                <a:gd name="connsiteY12" fmla="*/ 366239 h 854612"/>
                <a:gd name="connsiteX13" fmla="*/ 863981 w 915727"/>
                <a:gd name="connsiteY13" fmla="*/ 0 h 854612"/>
                <a:gd name="connsiteX14" fmla="*/ 540879 w 915727"/>
                <a:gd name="connsiteY14" fmla="*/ 366239 h 854612"/>
                <a:gd name="connsiteX0" fmla="*/ 540879 w 924751"/>
                <a:gd name="connsiteY0" fmla="*/ 366239 h 854612"/>
                <a:gd name="connsiteX1" fmla="*/ 66794 w 924751"/>
                <a:gd name="connsiteY1" fmla="*/ 366239 h 854612"/>
                <a:gd name="connsiteX2" fmla="*/ 552 w 924751"/>
                <a:gd name="connsiteY2" fmla="*/ 448170 h 854612"/>
                <a:gd name="connsiteX3" fmla="*/ 2283 w 924751"/>
                <a:gd name="connsiteY3" fmla="*/ 806554 h 854612"/>
                <a:gd name="connsiteX4" fmla="*/ 28496 w 924751"/>
                <a:gd name="connsiteY4" fmla="*/ 847310 h 854612"/>
                <a:gd name="connsiteX5" fmla="*/ 73288 w 924751"/>
                <a:gd name="connsiteY5" fmla="*/ 854612 h 854612"/>
                <a:gd name="connsiteX6" fmla="*/ 862997 w 924751"/>
                <a:gd name="connsiteY6" fmla="*/ 854612 h 854612"/>
                <a:gd name="connsiteX7" fmla="*/ 902414 w 924751"/>
                <a:gd name="connsiteY7" fmla="*/ 837786 h 854612"/>
                <a:gd name="connsiteX8" fmla="*/ 914951 w 924751"/>
                <a:gd name="connsiteY8" fmla="*/ 794644 h 854612"/>
                <a:gd name="connsiteX9" fmla="*/ 914952 w 924751"/>
                <a:gd name="connsiteY9" fmla="*/ 428158 h 854612"/>
                <a:gd name="connsiteX10" fmla="*/ 870996 w 924751"/>
                <a:gd name="connsiteY10" fmla="*/ 366240 h 854612"/>
                <a:gd name="connsiteX11" fmla="*/ 592420 w 924751"/>
                <a:gd name="connsiteY11" fmla="*/ 366239 h 854612"/>
                <a:gd name="connsiteX12" fmla="*/ 863981 w 924751"/>
                <a:gd name="connsiteY12" fmla="*/ 0 h 854612"/>
                <a:gd name="connsiteX13" fmla="*/ 540879 w 924751"/>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0099"/>
                <a:gd name="connsiteY0" fmla="*/ 366239 h 854612"/>
                <a:gd name="connsiteX1" fmla="*/ 66794 w 920099"/>
                <a:gd name="connsiteY1" fmla="*/ 366239 h 854612"/>
                <a:gd name="connsiteX2" fmla="*/ 552 w 920099"/>
                <a:gd name="connsiteY2" fmla="*/ 448170 h 854612"/>
                <a:gd name="connsiteX3" fmla="*/ 2283 w 920099"/>
                <a:gd name="connsiteY3" fmla="*/ 806554 h 854612"/>
                <a:gd name="connsiteX4" fmla="*/ 28496 w 920099"/>
                <a:gd name="connsiteY4" fmla="*/ 847310 h 854612"/>
                <a:gd name="connsiteX5" fmla="*/ 73288 w 920099"/>
                <a:gd name="connsiteY5" fmla="*/ 854612 h 854612"/>
                <a:gd name="connsiteX6" fmla="*/ 862997 w 920099"/>
                <a:gd name="connsiteY6" fmla="*/ 854612 h 854612"/>
                <a:gd name="connsiteX7" fmla="*/ 902414 w 920099"/>
                <a:gd name="connsiteY7" fmla="*/ 837786 h 854612"/>
                <a:gd name="connsiteX8" fmla="*/ 914951 w 920099"/>
                <a:gd name="connsiteY8" fmla="*/ 794644 h 854612"/>
                <a:gd name="connsiteX9" fmla="*/ 914952 w 920099"/>
                <a:gd name="connsiteY9" fmla="*/ 428158 h 854612"/>
                <a:gd name="connsiteX10" fmla="*/ 870996 w 920099"/>
                <a:gd name="connsiteY10" fmla="*/ 366240 h 854612"/>
                <a:gd name="connsiteX11" fmla="*/ 592420 w 920099"/>
                <a:gd name="connsiteY11" fmla="*/ 366239 h 854612"/>
                <a:gd name="connsiteX12" fmla="*/ 863981 w 920099"/>
                <a:gd name="connsiteY12" fmla="*/ 0 h 854612"/>
                <a:gd name="connsiteX13" fmla="*/ 540879 w 920099"/>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22425"/>
                <a:gd name="connsiteY0" fmla="*/ 366239 h 854612"/>
                <a:gd name="connsiteX1" fmla="*/ 66794 w 922425"/>
                <a:gd name="connsiteY1" fmla="*/ 366239 h 854612"/>
                <a:gd name="connsiteX2" fmla="*/ 552 w 922425"/>
                <a:gd name="connsiteY2" fmla="*/ 448170 h 854612"/>
                <a:gd name="connsiteX3" fmla="*/ 2283 w 922425"/>
                <a:gd name="connsiteY3" fmla="*/ 806554 h 854612"/>
                <a:gd name="connsiteX4" fmla="*/ 28496 w 922425"/>
                <a:gd name="connsiteY4" fmla="*/ 847310 h 854612"/>
                <a:gd name="connsiteX5" fmla="*/ 73288 w 922425"/>
                <a:gd name="connsiteY5" fmla="*/ 854612 h 854612"/>
                <a:gd name="connsiteX6" fmla="*/ 862997 w 922425"/>
                <a:gd name="connsiteY6" fmla="*/ 854612 h 854612"/>
                <a:gd name="connsiteX7" fmla="*/ 902414 w 922425"/>
                <a:gd name="connsiteY7" fmla="*/ 837786 h 854612"/>
                <a:gd name="connsiteX8" fmla="*/ 914951 w 922425"/>
                <a:gd name="connsiteY8" fmla="*/ 794644 h 854612"/>
                <a:gd name="connsiteX9" fmla="*/ 914952 w 922425"/>
                <a:gd name="connsiteY9" fmla="*/ 428158 h 854612"/>
                <a:gd name="connsiteX10" fmla="*/ 870996 w 922425"/>
                <a:gd name="connsiteY10" fmla="*/ 366240 h 854612"/>
                <a:gd name="connsiteX11" fmla="*/ 592420 w 922425"/>
                <a:gd name="connsiteY11" fmla="*/ 366239 h 854612"/>
                <a:gd name="connsiteX12" fmla="*/ 863981 w 922425"/>
                <a:gd name="connsiteY12" fmla="*/ 0 h 854612"/>
                <a:gd name="connsiteX13" fmla="*/ 540879 w 922425"/>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7774"/>
                <a:gd name="connsiteY0" fmla="*/ 366239 h 854612"/>
                <a:gd name="connsiteX1" fmla="*/ 66794 w 917774"/>
                <a:gd name="connsiteY1" fmla="*/ 366239 h 854612"/>
                <a:gd name="connsiteX2" fmla="*/ 552 w 917774"/>
                <a:gd name="connsiteY2" fmla="*/ 448170 h 854612"/>
                <a:gd name="connsiteX3" fmla="*/ 2283 w 917774"/>
                <a:gd name="connsiteY3" fmla="*/ 806554 h 854612"/>
                <a:gd name="connsiteX4" fmla="*/ 28496 w 917774"/>
                <a:gd name="connsiteY4" fmla="*/ 847310 h 854612"/>
                <a:gd name="connsiteX5" fmla="*/ 73288 w 917774"/>
                <a:gd name="connsiteY5" fmla="*/ 854612 h 854612"/>
                <a:gd name="connsiteX6" fmla="*/ 862997 w 917774"/>
                <a:gd name="connsiteY6" fmla="*/ 854612 h 854612"/>
                <a:gd name="connsiteX7" fmla="*/ 902414 w 917774"/>
                <a:gd name="connsiteY7" fmla="*/ 837786 h 854612"/>
                <a:gd name="connsiteX8" fmla="*/ 914951 w 917774"/>
                <a:gd name="connsiteY8" fmla="*/ 794644 h 854612"/>
                <a:gd name="connsiteX9" fmla="*/ 914952 w 917774"/>
                <a:gd name="connsiteY9" fmla="*/ 428158 h 854612"/>
                <a:gd name="connsiteX10" fmla="*/ 854714 w 917774"/>
                <a:gd name="connsiteY10" fmla="*/ 366241 h 854612"/>
                <a:gd name="connsiteX11" fmla="*/ 592420 w 917774"/>
                <a:gd name="connsiteY11" fmla="*/ 366239 h 854612"/>
                <a:gd name="connsiteX12" fmla="*/ 863981 w 917774"/>
                <a:gd name="connsiteY12" fmla="*/ 0 h 854612"/>
                <a:gd name="connsiteX13" fmla="*/ 540879 w 917774"/>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915727"/>
                <a:gd name="connsiteY0" fmla="*/ 366239 h 854612"/>
                <a:gd name="connsiteX1" fmla="*/ 66794 w 915727"/>
                <a:gd name="connsiteY1" fmla="*/ 366239 h 854612"/>
                <a:gd name="connsiteX2" fmla="*/ 552 w 915727"/>
                <a:gd name="connsiteY2" fmla="*/ 448170 h 854612"/>
                <a:gd name="connsiteX3" fmla="*/ 2283 w 915727"/>
                <a:gd name="connsiteY3" fmla="*/ 806554 h 854612"/>
                <a:gd name="connsiteX4" fmla="*/ 28496 w 915727"/>
                <a:gd name="connsiteY4" fmla="*/ 847310 h 854612"/>
                <a:gd name="connsiteX5" fmla="*/ 73288 w 915727"/>
                <a:gd name="connsiteY5" fmla="*/ 854612 h 854612"/>
                <a:gd name="connsiteX6" fmla="*/ 862997 w 915727"/>
                <a:gd name="connsiteY6" fmla="*/ 854612 h 854612"/>
                <a:gd name="connsiteX7" fmla="*/ 902414 w 915727"/>
                <a:gd name="connsiteY7" fmla="*/ 837786 h 854612"/>
                <a:gd name="connsiteX8" fmla="*/ 914951 w 915727"/>
                <a:gd name="connsiteY8" fmla="*/ 794644 h 854612"/>
                <a:gd name="connsiteX9" fmla="*/ 914952 w 915727"/>
                <a:gd name="connsiteY9" fmla="*/ 428158 h 854612"/>
                <a:gd name="connsiteX10" fmla="*/ 854714 w 915727"/>
                <a:gd name="connsiteY10" fmla="*/ 366241 h 854612"/>
                <a:gd name="connsiteX11" fmla="*/ 592420 w 915727"/>
                <a:gd name="connsiteY11" fmla="*/ 366239 h 854612"/>
                <a:gd name="connsiteX12" fmla="*/ 863981 w 915727"/>
                <a:gd name="connsiteY12" fmla="*/ 0 h 854612"/>
                <a:gd name="connsiteX13" fmla="*/ 540879 w 915727"/>
                <a:gd name="connsiteY13" fmla="*/ 366239 h 854612"/>
                <a:gd name="connsiteX0" fmla="*/ 540879 w 1003274"/>
                <a:gd name="connsiteY0" fmla="*/ 366239 h 865721"/>
                <a:gd name="connsiteX1" fmla="*/ 66794 w 1003274"/>
                <a:gd name="connsiteY1" fmla="*/ 366239 h 865721"/>
                <a:gd name="connsiteX2" fmla="*/ 552 w 1003274"/>
                <a:gd name="connsiteY2" fmla="*/ 448170 h 865721"/>
                <a:gd name="connsiteX3" fmla="*/ 2283 w 1003274"/>
                <a:gd name="connsiteY3" fmla="*/ 806554 h 865721"/>
                <a:gd name="connsiteX4" fmla="*/ 28496 w 1003274"/>
                <a:gd name="connsiteY4" fmla="*/ 847310 h 865721"/>
                <a:gd name="connsiteX5" fmla="*/ 73288 w 1003274"/>
                <a:gd name="connsiteY5" fmla="*/ 854612 h 865721"/>
                <a:gd name="connsiteX6" fmla="*/ 862997 w 1003274"/>
                <a:gd name="connsiteY6" fmla="*/ 854612 h 865721"/>
                <a:gd name="connsiteX7" fmla="*/ 914951 w 1003274"/>
                <a:gd name="connsiteY7" fmla="*/ 794644 h 865721"/>
                <a:gd name="connsiteX8" fmla="*/ 914952 w 1003274"/>
                <a:gd name="connsiteY8" fmla="*/ 428158 h 865721"/>
                <a:gd name="connsiteX9" fmla="*/ 854714 w 1003274"/>
                <a:gd name="connsiteY9" fmla="*/ 366241 h 865721"/>
                <a:gd name="connsiteX10" fmla="*/ 592420 w 1003274"/>
                <a:gd name="connsiteY10" fmla="*/ 366239 h 865721"/>
                <a:gd name="connsiteX11" fmla="*/ 863981 w 1003274"/>
                <a:gd name="connsiteY11" fmla="*/ 0 h 865721"/>
                <a:gd name="connsiteX12" fmla="*/ 540879 w 1003274"/>
                <a:gd name="connsiteY12" fmla="*/ 366239 h 865721"/>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65720"/>
                <a:gd name="connsiteX1" fmla="*/ 66794 w 915727"/>
                <a:gd name="connsiteY1" fmla="*/ 366239 h 865720"/>
                <a:gd name="connsiteX2" fmla="*/ 552 w 915727"/>
                <a:gd name="connsiteY2" fmla="*/ 448170 h 865720"/>
                <a:gd name="connsiteX3" fmla="*/ 2283 w 915727"/>
                <a:gd name="connsiteY3" fmla="*/ 806554 h 865720"/>
                <a:gd name="connsiteX4" fmla="*/ 28496 w 915727"/>
                <a:gd name="connsiteY4" fmla="*/ 847310 h 865720"/>
                <a:gd name="connsiteX5" fmla="*/ 73288 w 915727"/>
                <a:gd name="connsiteY5" fmla="*/ 854612 h 865720"/>
                <a:gd name="connsiteX6" fmla="*/ 862997 w 915727"/>
                <a:gd name="connsiteY6" fmla="*/ 854612 h 865720"/>
                <a:gd name="connsiteX7" fmla="*/ 914951 w 915727"/>
                <a:gd name="connsiteY7" fmla="*/ 794644 h 865720"/>
                <a:gd name="connsiteX8" fmla="*/ 914952 w 915727"/>
                <a:gd name="connsiteY8" fmla="*/ 428158 h 865720"/>
                <a:gd name="connsiteX9" fmla="*/ 854714 w 915727"/>
                <a:gd name="connsiteY9" fmla="*/ 366241 h 865720"/>
                <a:gd name="connsiteX10" fmla="*/ 592420 w 915727"/>
                <a:gd name="connsiteY10" fmla="*/ 366239 h 865720"/>
                <a:gd name="connsiteX11" fmla="*/ 863981 w 915727"/>
                <a:gd name="connsiteY11" fmla="*/ 0 h 865720"/>
                <a:gd name="connsiteX12" fmla="*/ 540879 w 915727"/>
                <a:gd name="connsiteY12" fmla="*/ 366239 h 865720"/>
                <a:gd name="connsiteX0" fmla="*/ 540879 w 915727"/>
                <a:gd name="connsiteY0" fmla="*/ 366239 h 854611"/>
                <a:gd name="connsiteX1" fmla="*/ 66794 w 915727"/>
                <a:gd name="connsiteY1" fmla="*/ 366239 h 854611"/>
                <a:gd name="connsiteX2" fmla="*/ 552 w 915727"/>
                <a:gd name="connsiteY2" fmla="*/ 448170 h 854611"/>
                <a:gd name="connsiteX3" fmla="*/ 2283 w 915727"/>
                <a:gd name="connsiteY3" fmla="*/ 806554 h 854611"/>
                <a:gd name="connsiteX4" fmla="*/ 28496 w 915727"/>
                <a:gd name="connsiteY4" fmla="*/ 847310 h 854611"/>
                <a:gd name="connsiteX5" fmla="*/ 73288 w 915727"/>
                <a:gd name="connsiteY5" fmla="*/ 854612 h 854611"/>
                <a:gd name="connsiteX6" fmla="*/ 862997 w 915727"/>
                <a:gd name="connsiteY6" fmla="*/ 854612 h 854611"/>
                <a:gd name="connsiteX7" fmla="*/ 914951 w 915727"/>
                <a:gd name="connsiteY7" fmla="*/ 794644 h 854611"/>
                <a:gd name="connsiteX8" fmla="*/ 914952 w 915727"/>
                <a:gd name="connsiteY8" fmla="*/ 428158 h 854611"/>
                <a:gd name="connsiteX9" fmla="*/ 854714 w 915727"/>
                <a:gd name="connsiteY9" fmla="*/ 366241 h 854611"/>
                <a:gd name="connsiteX10" fmla="*/ 592420 w 915727"/>
                <a:gd name="connsiteY10" fmla="*/ 366239 h 854611"/>
                <a:gd name="connsiteX11" fmla="*/ 863981 w 915727"/>
                <a:gd name="connsiteY11" fmla="*/ 0 h 854611"/>
                <a:gd name="connsiteX12" fmla="*/ 540879 w 915727"/>
                <a:gd name="connsiteY12" fmla="*/ 366239 h 854611"/>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4612"/>
                <a:gd name="connsiteX1" fmla="*/ 66794 w 928839"/>
                <a:gd name="connsiteY1" fmla="*/ 366239 h 854612"/>
                <a:gd name="connsiteX2" fmla="*/ 552 w 928839"/>
                <a:gd name="connsiteY2" fmla="*/ 448170 h 854612"/>
                <a:gd name="connsiteX3" fmla="*/ 2283 w 928839"/>
                <a:gd name="connsiteY3" fmla="*/ 806554 h 854612"/>
                <a:gd name="connsiteX4" fmla="*/ 28496 w 928839"/>
                <a:gd name="connsiteY4" fmla="*/ 847310 h 854612"/>
                <a:gd name="connsiteX5" fmla="*/ 73288 w 928839"/>
                <a:gd name="connsiteY5" fmla="*/ 854612 h 854612"/>
                <a:gd name="connsiteX6" fmla="*/ 862997 w 928839"/>
                <a:gd name="connsiteY6" fmla="*/ 854612 h 854612"/>
                <a:gd name="connsiteX7" fmla="*/ 914951 w 928839"/>
                <a:gd name="connsiteY7" fmla="*/ 794644 h 854612"/>
                <a:gd name="connsiteX8" fmla="*/ 914952 w 928839"/>
                <a:gd name="connsiteY8" fmla="*/ 428158 h 854612"/>
                <a:gd name="connsiteX9" fmla="*/ 854714 w 928839"/>
                <a:gd name="connsiteY9" fmla="*/ 366241 h 854612"/>
                <a:gd name="connsiteX10" fmla="*/ 592420 w 928839"/>
                <a:gd name="connsiteY10" fmla="*/ 366239 h 854612"/>
                <a:gd name="connsiteX11" fmla="*/ 863981 w 928839"/>
                <a:gd name="connsiteY11" fmla="*/ 0 h 854612"/>
                <a:gd name="connsiteX12" fmla="*/ 540879 w 928839"/>
                <a:gd name="connsiteY12" fmla="*/ 366239 h 85461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28496 w 928839"/>
                <a:gd name="connsiteY4" fmla="*/ 847310 h 859192"/>
                <a:gd name="connsiteX5" fmla="*/ 73288 w 928839"/>
                <a:gd name="connsiteY5" fmla="*/ 854612 h 859192"/>
                <a:gd name="connsiteX6" fmla="*/ 862997 w 928839"/>
                <a:gd name="connsiteY6" fmla="*/ 854612 h 859192"/>
                <a:gd name="connsiteX7" fmla="*/ 914951 w 928839"/>
                <a:gd name="connsiteY7" fmla="*/ 794644 h 859192"/>
                <a:gd name="connsiteX8" fmla="*/ 914952 w 928839"/>
                <a:gd name="connsiteY8" fmla="*/ 428158 h 859192"/>
                <a:gd name="connsiteX9" fmla="*/ 854714 w 928839"/>
                <a:gd name="connsiteY9" fmla="*/ 366241 h 859192"/>
                <a:gd name="connsiteX10" fmla="*/ 592420 w 928839"/>
                <a:gd name="connsiteY10" fmla="*/ 366239 h 859192"/>
                <a:gd name="connsiteX11" fmla="*/ 863981 w 928839"/>
                <a:gd name="connsiteY11" fmla="*/ 0 h 859192"/>
                <a:gd name="connsiteX12" fmla="*/ 540879 w 928839"/>
                <a:gd name="connsiteY12" fmla="*/ 366239 h 859192"/>
                <a:gd name="connsiteX0" fmla="*/ 611043 w 999003"/>
                <a:gd name="connsiteY0" fmla="*/ 366239 h 874294"/>
                <a:gd name="connsiteX1" fmla="*/ 136958 w 999003"/>
                <a:gd name="connsiteY1" fmla="*/ 366239 h 874294"/>
                <a:gd name="connsiteX2" fmla="*/ 70716 w 999003"/>
                <a:gd name="connsiteY2" fmla="*/ 448170 h 874294"/>
                <a:gd name="connsiteX3" fmla="*/ 72447 w 999003"/>
                <a:gd name="connsiteY3" fmla="*/ 806554 h 874294"/>
                <a:gd name="connsiteX4" fmla="*/ 143452 w 999003"/>
                <a:gd name="connsiteY4" fmla="*/ 854612 h 874294"/>
                <a:gd name="connsiteX5" fmla="*/ 933161 w 999003"/>
                <a:gd name="connsiteY5" fmla="*/ 854612 h 874294"/>
                <a:gd name="connsiteX6" fmla="*/ 985115 w 999003"/>
                <a:gd name="connsiteY6" fmla="*/ 794644 h 874294"/>
                <a:gd name="connsiteX7" fmla="*/ 985116 w 999003"/>
                <a:gd name="connsiteY7" fmla="*/ 428158 h 874294"/>
                <a:gd name="connsiteX8" fmla="*/ 924878 w 999003"/>
                <a:gd name="connsiteY8" fmla="*/ 366241 h 874294"/>
                <a:gd name="connsiteX9" fmla="*/ 662584 w 999003"/>
                <a:gd name="connsiteY9" fmla="*/ 366239 h 874294"/>
                <a:gd name="connsiteX10" fmla="*/ 934145 w 999003"/>
                <a:gd name="connsiteY10" fmla="*/ 0 h 874294"/>
                <a:gd name="connsiteX11" fmla="*/ 611043 w 999003"/>
                <a:gd name="connsiteY11" fmla="*/ 366239 h 874294"/>
                <a:gd name="connsiteX0" fmla="*/ 611043 w 999003"/>
                <a:gd name="connsiteY0" fmla="*/ 366239 h 887351"/>
                <a:gd name="connsiteX1" fmla="*/ 136958 w 999003"/>
                <a:gd name="connsiteY1" fmla="*/ 366239 h 887351"/>
                <a:gd name="connsiteX2" fmla="*/ 70716 w 999003"/>
                <a:gd name="connsiteY2" fmla="*/ 448170 h 887351"/>
                <a:gd name="connsiteX3" fmla="*/ 72447 w 999003"/>
                <a:gd name="connsiteY3" fmla="*/ 806554 h 887351"/>
                <a:gd name="connsiteX4" fmla="*/ 143452 w 999003"/>
                <a:gd name="connsiteY4" fmla="*/ 854612 h 887351"/>
                <a:gd name="connsiteX5" fmla="*/ 933161 w 999003"/>
                <a:gd name="connsiteY5" fmla="*/ 854612 h 887351"/>
                <a:gd name="connsiteX6" fmla="*/ 985115 w 999003"/>
                <a:gd name="connsiteY6" fmla="*/ 794644 h 887351"/>
                <a:gd name="connsiteX7" fmla="*/ 985116 w 999003"/>
                <a:gd name="connsiteY7" fmla="*/ 428158 h 887351"/>
                <a:gd name="connsiteX8" fmla="*/ 924878 w 999003"/>
                <a:gd name="connsiteY8" fmla="*/ 366241 h 887351"/>
                <a:gd name="connsiteX9" fmla="*/ 662584 w 999003"/>
                <a:gd name="connsiteY9" fmla="*/ 366239 h 887351"/>
                <a:gd name="connsiteX10" fmla="*/ 934145 w 999003"/>
                <a:gd name="connsiteY10" fmla="*/ 0 h 887351"/>
                <a:gd name="connsiteX11" fmla="*/ 611043 w 999003"/>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87351"/>
                <a:gd name="connsiteX1" fmla="*/ 66794 w 928839"/>
                <a:gd name="connsiteY1" fmla="*/ 366239 h 887351"/>
                <a:gd name="connsiteX2" fmla="*/ 552 w 928839"/>
                <a:gd name="connsiteY2" fmla="*/ 448170 h 887351"/>
                <a:gd name="connsiteX3" fmla="*/ 2283 w 928839"/>
                <a:gd name="connsiteY3" fmla="*/ 806554 h 887351"/>
                <a:gd name="connsiteX4" fmla="*/ 73288 w 928839"/>
                <a:gd name="connsiteY4" fmla="*/ 854612 h 887351"/>
                <a:gd name="connsiteX5" fmla="*/ 862997 w 928839"/>
                <a:gd name="connsiteY5" fmla="*/ 854612 h 887351"/>
                <a:gd name="connsiteX6" fmla="*/ 914951 w 928839"/>
                <a:gd name="connsiteY6" fmla="*/ 794644 h 887351"/>
                <a:gd name="connsiteX7" fmla="*/ 914952 w 928839"/>
                <a:gd name="connsiteY7" fmla="*/ 428158 h 887351"/>
                <a:gd name="connsiteX8" fmla="*/ 854714 w 928839"/>
                <a:gd name="connsiteY8" fmla="*/ 366241 h 887351"/>
                <a:gd name="connsiteX9" fmla="*/ 592420 w 928839"/>
                <a:gd name="connsiteY9" fmla="*/ 366239 h 887351"/>
                <a:gd name="connsiteX10" fmla="*/ 863981 w 928839"/>
                <a:gd name="connsiteY10" fmla="*/ 0 h 887351"/>
                <a:gd name="connsiteX11" fmla="*/ 540879 w 928839"/>
                <a:gd name="connsiteY11" fmla="*/ 366239 h 887351"/>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73288 w 928839"/>
                <a:gd name="connsiteY4" fmla="*/ 854612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73288 w 928839"/>
                <a:gd name="connsiteY4" fmla="*/ 854612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80655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59192"/>
                <a:gd name="connsiteX1" fmla="*/ 71825 w 933870"/>
                <a:gd name="connsiteY1" fmla="*/ 366239 h 859192"/>
                <a:gd name="connsiteX2" fmla="*/ 5583 w 933870"/>
                <a:gd name="connsiteY2" fmla="*/ 448170 h 859192"/>
                <a:gd name="connsiteX3" fmla="*/ 7314 w 933870"/>
                <a:gd name="connsiteY3" fmla="*/ 806554 h 859192"/>
                <a:gd name="connsiteX4" fmla="*/ 59710 w 933870"/>
                <a:gd name="connsiteY4" fmla="*/ 853129 h 859192"/>
                <a:gd name="connsiteX5" fmla="*/ 868028 w 933870"/>
                <a:gd name="connsiteY5" fmla="*/ 854612 h 859192"/>
                <a:gd name="connsiteX6" fmla="*/ 919982 w 933870"/>
                <a:gd name="connsiteY6" fmla="*/ 794644 h 859192"/>
                <a:gd name="connsiteX7" fmla="*/ 919983 w 933870"/>
                <a:gd name="connsiteY7" fmla="*/ 428158 h 859192"/>
                <a:gd name="connsiteX8" fmla="*/ 859745 w 933870"/>
                <a:gd name="connsiteY8" fmla="*/ 366241 h 859192"/>
                <a:gd name="connsiteX9" fmla="*/ 597451 w 933870"/>
                <a:gd name="connsiteY9" fmla="*/ 366239 h 859192"/>
                <a:gd name="connsiteX10" fmla="*/ 869012 w 933870"/>
                <a:gd name="connsiteY10" fmla="*/ 0 h 859192"/>
                <a:gd name="connsiteX11" fmla="*/ 545910 w 933870"/>
                <a:gd name="connsiteY11" fmla="*/ 366239 h 859192"/>
                <a:gd name="connsiteX0" fmla="*/ 545910 w 933870"/>
                <a:gd name="connsiteY0" fmla="*/ 366239 h 874294"/>
                <a:gd name="connsiteX1" fmla="*/ 71825 w 933870"/>
                <a:gd name="connsiteY1" fmla="*/ 366239 h 874294"/>
                <a:gd name="connsiteX2" fmla="*/ 5583 w 933870"/>
                <a:gd name="connsiteY2" fmla="*/ 448170 h 874294"/>
                <a:gd name="connsiteX3" fmla="*/ 7314 w 933870"/>
                <a:gd name="connsiteY3" fmla="*/ 806554 h 874294"/>
                <a:gd name="connsiteX4" fmla="*/ 59710 w 933870"/>
                <a:gd name="connsiteY4" fmla="*/ 853129 h 874294"/>
                <a:gd name="connsiteX5" fmla="*/ 868028 w 933870"/>
                <a:gd name="connsiteY5" fmla="*/ 854612 h 874294"/>
                <a:gd name="connsiteX6" fmla="*/ 919982 w 933870"/>
                <a:gd name="connsiteY6" fmla="*/ 794644 h 874294"/>
                <a:gd name="connsiteX7" fmla="*/ 919983 w 933870"/>
                <a:gd name="connsiteY7" fmla="*/ 428158 h 874294"/>
                <a:gd name="connsiteX8" fmla="*/ 859745 w 933870"/>
                <a:gd name="connsiteY8" fmla="*/ 366241 h 874294"/>
                <a:gd name="connsiteX9" fmla="*/ 597451 w 933870"/>
                <a:gd name="connsiteY9" fmla="*/ 366239 h 874294"/>
                <a:gd name="connsiteX10" fmla="*/ 869012 w 933870"/>
                <a:gd name="connsiteY10" fmla="*/ 0 h 874294"/>
                <a:gd name="connsiteX11" fmla="*/ 545910 w 933870"/>
                <a:gd name="connsiteY11" fmla="*/ 366239 h 874294"/>
                <a:gd name="connsiteX0" fmla="*/ 540879 w 928839"/>
                <a:gd name="connsiteY0" fmla="*/ 366239 h 874294"/>
                <a:gd name="connsiteX1" fmla="*/ 66794 w 928839"/>
                <a:gd name="connsiteY1" fmla="*/ 366239 h 874294"/>
                <a:gd name="connsiteX2" fmla="*/ 552 w 928839"/>
                <a:gd name="connsiteY2" fmla="*/ 448170 h 874294"/>
                <a:gd name="connsiteX3" fmla="*/ 2283 w 928839"/>
                <a:gd name="connsiteY3" fmla="*/ 806554 h 874294"/>
                <a:gd name="connsiteX4" fmla="*/ 54679 w 928839"/>
                <a:gd name="connsiteY4" fmla="*/ 853129 h 874294"/>
                <a:gd name="connsiteX5" fmla="*/ 862997 w 928839"/>
                <a:gd name="connsiteY5" fmla="*/ 854612 h 874294"/>
                <a:gd name="connsiteX6" fmla="*/ 914951 w 928839"/>
                <a:gd name="connsiteY6" fmla="*/ 794644 h 874294"/>
                <a:gd name="connsiteX7" fmla="*/ 914952 w 928839"/>
                <a:gd name="connsiteY7" fmla="*/ 428158 h 874294"/>
                <a:gd name="connsiteX8" fmla="*/ 854714 w 928839"/>
                <a:gd name="connsiteY8" fmla="*/ 366241 h 874294"/>
                <a:gd name="connsiteX9" fmla="*/ 592420 w 928839"/>
                <a:gd name="connsiteY9" fmla="*/ 366239 h 874294"/>
                <a:gd name="connsiteX10" fmla="*/ 863981 w 928839"/>
                <a:gd name="connsiteY10" fmla="*/ 0 h 874294"/>
                <a:gd name="connsiteX11" fmla="*/ 540879 w 928839"/>
                <a:gd name="connsiteY11" fmla="*/ 366239 h 874294"/>
                <a:gd name="connsiteX0" fmla="*/ 540879 w 928839"/>
                <a:gd name="connsiteY0" fmla="*/ 366239 h 877558"/>
                <a:gd name="connsiteX1" fmla="*/ 66794 w 928839"/>
                <a:gd name="connsiteY1" fmla="*/ 366239 h 877558"/>
                <a:gd name="connsiteX2" fmla="*/ 552 w 928839"/>
                <a:gd name="connsiteY2" fmla="*/ 448170 h 877558"/>
                <a:gd name="connsiteX3" fmla="*/ 2283 w 928839"/>
                <a:gd name="connsiteY3" fmla="*/ 806554 h 877558"/>
                <a:gd name="connsiteX4" fmla="*/ 54679 w 928839"/>
                <a:gd name="connsiteY4" fmla="*/ 853129 h 877558"/>
                <a:gd name="connsiteX5" fmla="*/ 862997 w 928839"/>
                <a:gd name="connsiteY5" fmla="*/ 854612 h 877558"/>
                <a:gd name="connsiteX6" fmla="*/ 914951 w 928839"/>
                <a:gd name="connsiteY6" fmla="*/ 794644 h 877558"/>
                <a:gd name="connsiteX7" fmla="*/ 914952 w 928839"/>
                <a:gd name="connsiteY7" fmla="*/ 428158 h 877558"/>
                <a:gd name="connsiteX8" fmla="*/ 854714 w 928839"/>
                <a:gd name="connsiteY8" fmla="*/ 366241 h 877558"/>
                <a:gd name="connsiteX9" fmla="*/ 592420 w 928839"/>
                <a:gd name="connsiteY9" fmla="*/ 366239 h 877558"/>
                <a:gd name="connsiteX10" fmla="*/ 863981 w 928839"/>
                <a:gd name="connsiteY10" fmla="*/ 0 h 877558"/>
                <a:gd name="connsiteX11" fmla="*/ 540879 w 928839"/>
                <a:gd name="connsiteY11" fmla="*/ 366239 h 877558"/>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0879 w 928839"/>
                <a:gd name="connsiteY0" fmla="*/ 366239 h 859192"/>
                <a:gd name="connsiteX1" fmla="*/ 66794 w 928839"/>
                <a:gd name="connsiteY1" fmla="*/ 366239 h 859192"/>
                <a:gd name="connsiteX2" fmla="*/ 552 w 928839"/>
                <a:gd name="connsiteY2" fmla="*/ 448170 h 859192"/>
                <a:gd name="connsiteX3" fmla="*/ 2283 w 928839"/>
                <a:gd name="connsiteY3" fmla="*/ 783704 h 859192"/>
                <a:gd name="connsiteX4" fmla="*/ 54679 w 928839"/>
                <a:gd name="connsiteY4" fmla="*/ 853129 h 859192"/>
                <a:gd name="connsiteX5" fmla="*/ 862997 w 928839"/>
                <a:gd name="connsiteY5" fmla="*/ 854612 h 859192"/>
                <a:gd name="connsiteX6" fmla="*/ 914951 w 928839"/>
                <a:gd name="connsiteY6" fmla="*/ 794644 h 859192"/>
                <a:gd name="connsiteX7" fmla="*/ 914952 w 928839"/>
                <a:gd name="connsiteY7" fmla="*/ 428158 h 859192"/>
                <a:gd name="connsiteX8" fmla="*/ 854714 w 928839"/>
                <a:gd name="connsiteY8" fmla="*/ 366241 h 859192"/>
                <a:gd name="connsiteX9" fmla="*/ 592420 w 928839"/>
                <a:gd name="connsiteY9" fmla="*/ 366239 h 859192"/>
                <a:gd name="connsiteX10" fmla="*/ 863981 w 928839"/>
                <a:gd name="connsiteY10" fmla="*/ 0 h 859192"/>
                <a:gd name="connsiteX11" fmla="*/ 540879 w 928839"/>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5 w 933871"/>
                <a:gd name="connsiteY3" fmla="*/ 783704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67765"/>
                <a:gd name="connsiteX1" fmla="*/ 71826 w 933871"/>
                <a:gd name="connsiteY1" fmla="*/ 366239 h 867765"/>
                <a:gd name="connsiteX2" fmla="*/ 5584 w 933871"/>
                <a:gd name="connsiteY2" fmla="*/ 448170 h 867765"/>
                <a:gd name="connsiteX3" fmla="*/ 7315 w 933871"/>
                <a:gd name="connsiteY3" fmla="*/ 783704 h 867765"/>
                <a:gd name="connsiteX4" fmla="*/ 59711 w 933871"/>
                <a:gd name="connsiteY4" fmla="*/ 853129 h 867765"/>
                <a:gd name="connsiteX5" fmla="*/ 868029 w 933871"/>
                <a:gd name="connsiteY5" fmla="*/ 854612 h 867765"/>
                <a:gd name="connsiteX6" fmla="*/ 919983 w 933871"/>
                <a:gd name="connsiteY6" fmla="*/ 794644 h 867765"/>
                <a:gd name="connsiteX7" fmla="*/ 919984 w 933871"/>
                <a:gd name="connsiteY7" fmla="*/ 428158 h 867765"/>
                <a:gd name="connsiteX8" fmla="*/ 859746 w 933871"/>
                <a:gd name="connsiteY8" fmla="*/ 366241 h 867765"/>
                <a:gd name="connsiteX9" fmla="*/ 597452 w 933871"/>
                <a:gd name="connsiteY9" fmla="*/ 366239 h 867765"/>
                <a:gd name="connsiteX10" fmla="*/ 869013 w 933871"/>
                <a:gd name="connsiteY10" fmla="*/ 0 h 867765"/>
                <a:gd name="connsiteX11" fmla="*/ 545911 w 933871"/>
                <a:gd name="connsiteY11" fmla="*/ 366239 h 867765"/>
                <a:gd name="connsiteX0" fmla="*/ 545911 w 933871"/>
                <a:gd name="connsiteY0" fmla="*/ 366239 h 877558"/>
                <a:gd name="connsiteX1" fmla="*/ 71826 w 933871"/>
                <a:gd name="connsiteY1" fmla="*/ 366239 h 877558"/>
                <a:gd name="connsiteX2" fmla="*/ 5584 w 933871"/>
                <a:gd name="connsiteY2" fmla="*/ 448170 h 877558"/>
                <a:gd name="connsiteX3" fmla="*/ 7315 w 933871"/>
                <a:gd name="connsiteY3" fmla="*/ 783704 h 877558"/>
                <a:gd name="connsiteX4" fmla="*/ 59711 w 933871"/>
                <a:gd name="connsiteY4" fmla="*/ 853129 h 877558"/>
                <a:gd name="connsiteX5" fmla="*/ 868029 w 933871"/>
                <a:gd name="connsiteY5" fmla="*/ 854612 h 877558"/>
                <a:gd name="connsiteX6" fmla="*/ 919983 w 933871"/>
                <a:gd name="connsiteY6" fmla="*/ 794644 h 877558"/>
                <a:gd name="connsiteX7" fmla="*/ 919984 w 933871"/>
                <a:gd name="connsiteY7" fmla="*/ 428158 h 877558"/>
                <a:gd name="connsiteX8" fmla="*/ 859746 w 933871"/>
                <a:gd name="connsiteY8" fmla="*/ 366241 h 877558"/>
                <a:gd name="connsiteX9" fmla="*/ 597452 w 933871"/>
                <a:gd name="connsiteY9" fmla="*/ 366239 h 877558"/>
                <a:gd name="connsiteX10" fmla="*/ 869013 w 933871"/>
                <a:gd name="connsiteY10" fmla="*/ 0 h 877558"/>
                <a:gd name="connsiteX11" fmla="*/ 545911 w 933871"/>
                <a:gd name="connsiteY11" fmla="*/ 366239 h 877558"/>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9192"/>
                <a:gd name="connsiteX1" fmla="*/ 71826 w 933871"/>
                <a:gd name="connsiteY1" fmla="*/ 366239 h 859192"/>
                <a:gd name="connsiteX2" fmla="*/ 5584 w 933871"/>
                <a:gd name="connsiteY2" fmla="*/ 448170 h 859192"/>
                <a:gd name="connsiteX3" fmla="*/ 7316 w 933871"/>
                <a:gd name="connsiteY3" fmla="*/ 760855 h 859192"/>
                <a:gd name="connsiteX4" fmla="*/ 59711 w 933871"/>
                <a:gd name="connsiteY4" fmla="*/ 853129 h 859192"/>
                <a:gd name="connsiteX5" fmla="*/ 868029 w 933871"/>
                <a:gd name="connsiteY5" fmla="*/ 854612 h 859192"/>
                <a:gd name="connsiteX6" fmla="*/ 919983 w 933871"/>
                <a:gd name="connsiteY6" fmla="*/ 794644 h 859192"/>
                <a:gd name="connsiteX7" fmla="*/ 919984 w 933871"/>
                <a:gd name="connsiteY7" fmla="*/ 428158 h 859192"/>
                <a:gd name="connsiteX8" fmla="*/ 859746 w 933871"/>
                <a:gd name="connsiteY8" fmla="*/ 366241 h 859192"/>
                <a:gd name="connsiteX9" fmla="*/ 597452 w 933871"/>
                <a:gd name="connsiteY9" fmla="*/ 366239 h 859192"/>
                <a:gd name="connsiteX10" fmla="*/ 869013 w 933871"/>
                <a:gd name="connsiteY10" fmla="*/ 0 h 859192"/>
                <a:gd name="connsiteX11" fmla="*/ 545911 w 933871"/>
                <a:gd name="connsiteY11" fmla="*/ 366239 h 859192"/>
                <a:gd name="connsiteX0" fmla="*/ 545911 w 933871"/>
                <a:gd name="connsiteY0" fmla="*/ 366239 h 854612"/>
                <a:gd name="connsiteX1" fmla="*/ 71826 w 933871"/>
                <a:gd name="connsiteY1" fmla="*/ 366239 h 854612"/>
                <a:gd name="connsiteX2" fmla="*/ 5584 w 933871"/>
                <a:gd name="connsiteY2" fmla="*/ 448170 h 854612"/>
                <a:gd name="connsiteX3" fmla="*/ 7316 w 933871"/>
                <a:gd name="connsiteY3" fmla="*/ 760855 h 854612"/>
                <a:gd name="connsiteX4" fmla="*/ 59711 w 933871"/>
                <a:gd name="connsiteY4" fmla="*/ 853129 h 854612"/>
                <a:gd name="connsiteX5" fmla="*/ 868029 w 933871"/>
                <a:gd name="connsiteY5" fmla="*/ 854612 h 854612"/>
                <a:gd name="connsiteX6" fmla="*/ 919983 w 933871"/>
                <a:gd name="connsiteY6" fmla="*/ 768531 h 854612"/>
                <a:gd name="connsiteX7" fmla="*/ 919984 w 933871"/>
                <a:gd name="connsiteY7" fmla="*/ 428158 h 854612"/>
                <a:gd name="connsiteX8" fmla="*/ 859746 w 933871"/>
                <a:gd name="connsiteY8" fmla="*/ 366241 h 854612"/>
                <a:gd name="connsiteX9" fmla="*/ 597452 w 933871"/>
                <a:gd name="connsiteY9" fmla="*/ 366239 h 854612"/>
                <a:gd name="connsiteX10" fmla="*/ 869013 w 933871"/>
                <a:gd name="connsiteY10" fmla="*/ 0 h 854612"/>
                <a:gd name="connsiteX11" fmla="*/ 545911 w 933871"/>
                <a:gd name="connsiteY11" fmla="*/ 366239 h 854612"/>
                <a:gd name="connsiteX0" fmla="*/ 545911 w 922241"/>
                <a:gd name="connsiteY0" fmla="*/ 366239 h 853624"/>
                <a:gd name="connsiteX1" fmla="*/ 71826 w 922241"/>
                <a:gd name="connsiteY1" fmla="*/ 366239 h 853624"/>
                <a:gd name="connsiteX2" fmla="*/ 5584 w 922241"/>
                <a:gd name="connsiteY2" fmla="*/ 448170 h 853624"/>
                <a:gd name="connsiteX3" fmla="*/ 7316 w 922241"/>
                <a:gd name="connsiteY3" fmla="*/ 760855 h 853624"/>
                <a:gd name="connsiteX4" fmla="*/ 59711 w 922241"/>
                <a:gd name="connsiteY4" fmla="*/ 853129 h 853624"/>
                <a:gd name="connsiteX5" fmla="*/ 856399 w 922241"/>
                <a:gd name="connsiteY5" fmla="*/ 831763 h 853624"/>
                <a:gd name="connsiteX6" fmla="*/ 919983 w 922241"/>
                <a:gd name="connsiteY6" fmla="*/ 768531 h 853624"/>
                <a:gd name="connsiteX7" fmla="*/ 919984 w 922241"/>
                <a:gd name="connsiteY7" fmla="*/ 428158 h 853624"/>
                <a:gd name="connsiteX8" fmla="*/ 859746 w 922241"/>
                <a:gd name="connsiteY8" fmla="*/ 366241 h 853624"/>
                <a:gd name="connsiteX9" fmla="*/ 597452 w 922241"/>
                <a:gd name="connsiteY9" fmla="*/ 366239 h 853624"/>
                <a:gd name="connsiteX10" fmla="*/ 869013 w 922241"/>
                <a:gd name="connsiteY10" fmla="*/ 0 h 853624"/>
                <a:gd name="connsiteX11" fmla="*/ 545911 w 922241"/>
                <a:gd name="connsiteY11" fmla="*/ 366239 h 853624"/>
                <a:gd name="connsiteX0" fmla="*/ 545911 w 922241"/>
                <a:gd name="connsiteY0" fmla="*/ 366239 h 853623"/>
                <a:gd name="connsiteX1" fmla="*/ 71826 w 922241"/>
                <a:gd name="connsiteY1" fmla="*/ 366239 h 853623"/>
                <a:gd name="connsiteX2" fmla="*/ 5584 w 922241"/>
                <a:gd name="connsiteY2" fmla="*/ 448170 h 853623"/>
                <a:gd name="connsiteX3" fmla="*/ 7316 w 922241"/>
                <a:gd name="connsiteY3" fmla="*/ 760855 h 853623"/>
                <a:gd name="connsiteX4" fmla="*/ 59711 w 922241"/>
                <a:gd name="connsiteY4" fmla="*/ 853129 h 853623"/>
                <a:gd name="connsiteX5" fmla="*/ 856399 w 922241"/>
                <a:gd name="connsiteY5" fmla="*/ 851347 h 853623"/>
                <a:gd name="connsiteX6" fmla="*/ 919983 w 922241"/>
                <a:gd name="connsiteY6" fmla="*/ 768531 h 853623"/>
                <a:gd name="connsiteX7" fmla="*/ 919984 w 922241"/>
                <a:gd name="connsiteY7" fmla="*/ 428158 h 853623"/>
                <a:gd name="connsiteX8" fmla="*/ 859746 w 922241"/>
                <a:gd name="connsiteY8" fmla="*/ 366241 h 853623"/>
                <a:gd name="connsiteX9" fmla="*/ 597452 w 922241"/>
                <a:gd name="connsiteY9" fmla="*/ 366239 h 853623"/>
                <a:gd name="connsiteX10" fmla="*/ 869013 w 922241"/>
                <a:gd name="connsiteY10" fmla="*/ 0 h 853623"/>
                <a:gd name="connsiteX11" fmla="*/ 545911 w 922241"/>
                <a:gd name="connsiteY11" fmla="*/ 366239 h 853623"/>
                <a:gd name="connsiteX0" fmla="*/ 540879 w 917209"/>
                <a:gd name="connsiteY0" fmla="*/ 366239 h 853624"/>
                <a:gd name="connsiteX1" fmla="*/ 66794 w 917209"/>
                <a:gd name="connsiteY1" fmla="*/ 366239 h 853624"/>
                <a:gd name="connsiteX2" fmla="*/ 552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63981 w 917209"/>
                <a:gd name="connsiteY10" fmla="*/ 0 h 853624"/>
                <a:gd name="connsiteX11" fmla="*/ 540879 w 917209"/>
                <a:gd name="connsiteY11" fmla="*/ 366239 h 853624"/>
                <a:gd name="connsiteX0" fmla="*/ 540879 w 917209"/>
                <a:gd name="connsiteY0" fmla="*/ 522917 h 1010302"/>
                <a:gd name="connsiteX1" fmla="*/ 66794 w 917209"/>
                <a:gd name="connsiteY1" fmla="*/ 522917 h 1010302"/>
                <a:gd name="connsiteX2" fmla="*/ 2878 w 917209"/>
                <a:gd name="connsiteY2" fmla="*/ 604848 h 1010302"/>
                <a:gd name="connsiteX3" fmla="*/ 2284 w 917209"/>
                <a:gd name="connsiteY3" fmla="*/ 917533 h 1010302"/>
                <a:gd name="connsiteX4" fmla="*/ 66309 w 917209"/>
                <a:gd name="connsiteY4" fmla="*/ 1009808 h 1010302"/>
                <a:gd name="connsiteX5" fmla="*/ 851367 w 917209"/>
                <a:gd name="connsiteY5" fmla="*/ 1008025 h 1010302"/>
                <a:gd name="connsiteX6" fmla="*/ 914951 w 917209"/>
                <a:gd name="connsiteY6" fmla="*/ 925209 h 1010302"/>
                <a:gd name="connsiteX7" fmla="*/ 914952 w 917209"/>
                <a:gd name="connsiteY7" fmla="*/ 584836 h 1010302"/>
                <a:gd name="connsiteX8" fmla="*/ 854714 w 917209"/>
                <a:gd name="connsiteY8" fmla="*/ 522919 h 1010302"/>
                <a:gd name="connsiteX9" fmla="*/ 592420 w 917209"/>
                <a:gd name="connsiteY9" fmla="*/ 522917 h 1010302"/>
                <a:gd name="connsiteX10" fmla="*/ 417365 w 917209"/>
                <a:gd name="connsiteY10" fmla="*/ 0 h 1010302"/>
                <a:gd name="connsiteX11" fmla="*/ 540879 w 917209"/>
                <a:gd name="connsiteY11" fmla="*/ 522917 h 1010302"/>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592420 w 917209"/>
                <a:gd name="connsiteY9" fmla="*/ 366239 h 853624"/>
                <a:gd name="connsiteX10" fmla="*/ 823379 w 917209"/>
                <a:gd name="connsiteY10" fmla="*/ 0 h 853624"/>
                <a:gd name="connsiteX11" fmla="*/ 540879 w 917209"/>
                <a:gd name="connsiteY11" fmla="*/ 366239 h 853624"/>
                <a:gd name="connsiteX0" fmla="*/ 540879 w 917209"/>
                <a:gd name="connsiteY0" fmla="*/ 366239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774315 w 917209"/>
                <a:gd name="connsiteY9" fmla="*/ 361682 h 853624"/>
                <a:gd name="connsiteX10" fmla="*/ 823379 w 917209"/>
                <a:gd name="connsiteY10" fmla="*/ 0 h 853624"/>
                <a:gd name="connsiteX11" fmla="*/ 540879 w 917209"/>
                <a:gd name="connsiteY11" fmla="*/ 366239 h 853624"/>
                <a:gd name="connsiteX0" fmla="*/ 735766 w 917209"/>
                <a:gd name="connsiteY0" fmla="*/ 361682 h 853624"/>
                <a:gd name="connsiteX1" fmla="*/ 66794 w 917209"/>
                <a:gd name="connsiteY1" fmla="*/ 366239 h 853624"/>
                <a:gd name="connsiteX2" fmla="*/ 2878 w 917209"/>
                <a:gd name="connsiteY2" fmla="*/ 448170 h 853624"/>
                <a:gd name="connsiteX3" fmla="*/ 2284 w 917209"/>
                <a:gd name="connsiteY3" fmla="*/ 760855 h 853624"/>
                <a:gd name="connsiteX4" fmla="*/ 66309 w 917209"/>
                <a:gd name="connsiteY4" fmla="*/ 853130 h 853624"/>
                <a:gd name="connsiteX5" fmla="*/ 851367 w 917209"/>
                <a:gd name="connsiteY5" fmla="*/ 851347 h 853624"/>
                <a:gd name="connsiteX6" fmla="*/ 914951 w 917209"/>
                <a:gd name="connsiteY6" fmla="*/ 768531 h 853624"/>
                <a:gd name="connsiteX7" fmla="*/ 914952 w 917209"/>
                <a:gd name="connsiteY7" fmla="*/ 428158 h 853624"/>
                <a:gd name="connsiteX8" fmla="*/ 854714 w 917209"/>
                <a:gd name="connsiteY8" fmla="*/ 366241 h 853624"/>
                <a:gd name="connsiteX9" fmla="*/ 774315 w 917209"/>
                <a:gd name="connsiteY9" fmla="*/ 361682 h 853624"/>
                <a:gd name="connsiteX10" fmla="*/ 823379 w 917209"/>
                <a:gd name="connsiteY10" fmla="*/ 0 h 853624"/>
                <a:gd name="connsiteX11" fmla="*/ 735766 w 917209"/>
                <a:gd name="connsiteY11" fmla="*/ 361682 h 853624"/>
                <a:gd name="connsiteX0" fmla="*/ 735766 w 920823"/>
                <a:gd name="connsiteY0" fmla="*/ 92766 h 584708"/>
                <a:gd name="connsiteX1" fmla="*/ 66794 w 920823"/>
                <a:gd name="connsiteY1" fmla="*/ 97323 h 584708"/>
                <a:gd name="connsiteX2" fmla="*/ 2878 w 920823"/>
                <a:gd name="connsiteY2" fmla="*/ 179254 h 584708"/>
                <a:gd name="connsiteX3" fmla="*/ 2284 w 920823"/>
                <a:gd name="connsiteY3" fmla="*/ 491939 h 584708"/>
                <a:gd name="connsiteX4" fmla="*/ 66309 w 920823"/>
                <a:gd name="connsiteY4" fmla="*/ 584214 h 584708"/>
                <a:gd name="connsiteX5" fmla="*/ 851367 w 920823"/>
                <a:gd name="connsiteY5" fmla="*/ 582431 h 584708"/>
                <a:gd name="connsiteX6" fmla="*/ 914951 w 920823"/>
                <a:gd name="connsiteY6" fmla="*/ 499615 h 584708"/>
                <a:gd name="connsiteX7" fmla="*/ 914952 w 920823"/>
                <a:gd name="connsiteY7" fmla="*/ 159242 h 584708"/>
                <a:gd name="connsiteX8" fmla="*/ 854714 w 920823"/>
                <a:gd name="connsiteY8" fmla="*/ 97325 h 584708"/>
                <a:gd name="connsiteX9" fmla="*/ 774315 w 920823"/>
                <a:gd name="connsiteY9" fmla="*/ 92766 h 584708"/>
                <a:gd name="connsiteX10" fmla="*/ 920823 w 920823"/>
                <a:gd name="connsiteY10" fmla="*/ 0 h 584708"/>
                <a:gd name="connsiteX11" fmla="*/ 735766 w 920823"/>
                <a:gd name="connsiteY11" fmla="*/ 92766 h 584708"/>
                <a:gd name="connsiteX0" fmla="*/ 735766 w 920823"/>
                <a:gd name="connsiteY0" fmla="*/ 92766 h 584708"/>
                <a:gd name="connsiteX1" fmla="*/ 66794 w 920823"/>
                <a:gd name="connsiteY1" fmla="*/ 97323 h 584708"/>
                <a:gd name="connsiteX2" fmla="*/ 2878 w 920823"/>
                <a:gd name="connsiteY2" fmla="*/ 179254 h 584708"/>
                <a:gd name="connsiteX3" fmla="*/ 2284 w 920823"/>
                <a:gd name="connsiteY3" fmla="*/ 491939 h 584708"/>
                <a:gd name="connsiteX4" fmla="*/ 66309 w 920823"/>
                <a:gd name="connsiteY4" fmla="*/ 584214 h 584708"/>
                <a:gd name="connsiteX5" fmla="*/ 851367 w 920823"/>
                <a:gd name="connsiteY5" fmla="*/ 582431 h 584708"/>
                <a:gd name="connsiteX6" fmla="*/ 914951 w 920823"/>
                <a:gd name="connsiteY6" fmla="*/ 499615 h 584708"/>
                <a:gd name="connsiteX7" fmla="*/ 914952 w 920823"/>
                <a:gd name="connsiteY7" fmla="*/ 159242 h 584708"/>
                <a:gd name="connsiteX8" fmla="*/ 854714 w 920823"/>
                <a:gd name="connsiteY8" fmla="*/ 97325 h 584708"/>
                <a:gd name="connsiteX9" fmla="*/ 803548 w 920823"/>
                <a:gd name="connsiteY9" fmla="*/ 92767 h 584708"/>
                <a:gd name="connsiteX10" fmla="*/ 920823 w 920823"/>
                <a:gd name="connsiteY10" fmla="*/ 0 h 584708"/>
                <a:gd name="connsiteX11" fmla="*/ 735766 w 920823"/>
                <a:gd name="connsiteY11" fmla="*/ 92766 h 584708"/>
                <a:gd name="connsiteX0" fmla="*/ 752007 w 920823"/>
                <a:gd name="connsiteY0" fmla="*/ 92767 h 584708"/>
                <a:gd name="connsiteX1" fmla="*/ 66794 w 920823"/>
                <a:gd name="connsiteY1" fmla="*/ 97323 h 584708"/>
                <a:gd name="connsiteX2" fmla="*/ 2878 w 920823"/>
                <a:gd name="connsiteY2" fmla="*/ 179254 h 584708"/>
                <a:gd name="connsiteX3" fmla="*/ 2284 w 920823"/>
                <a:gd name="connsiteY3" fmla="*/ 491939 h 584708"/>
                <a:gd name="connsiteX4" fmla="*/ 66309 w 920823"/>
                <a:gd name="connsiteY4" fmla="*/ 584214 h 584708"/>
                <a:gd name="connsiteX5" fmla="*/ 851367 w 920823"/>
                <a:gd name="connsiteY5" fmla="*/ 582431 h 584708"/>
                <a:gd name="connsiteX6" fmla="*/ 914951 w 920823"/>
                <a:gd name="connsiteY6" fmla="*/ 499615 h 584708"/>
                <a:gd name="connsiteX7" fmla="*/ 914952 w 920823"/>
                <a:gd name="connsiteY7" fmla="*/ 159242 h 584708"/>
                <a:gd name="connsiteX8" fmla="*/ 854714 w 920823"/>
                <a:gd name="connsiteY8" fmla="*/ 97325 h 584708"/>
                <a:gd name="connsiteX9" fmla="*/ 803548 w 920823"/>
                <a:gd name="connsiteY9" fmla="*/ 92767 h 584708"/>
                <a:gd name="connsiteX10" fmla="*/ 920823 w 920823"/>
                <a:gd name="connsiteY10" fmla="*/ 0 h 584708"/>
                <a:gd name="connsiteX11" fmla="*/ 752007 w 920823"/>
                <a:gd name="connsiteY11" fmla="*/ 92767 h 584708"/>
                <a:gd name="connsiteX0" fmla="*/ 749941 w 918757"/>
                <a:gd name="connsiteY0" fmla="*/ 102559 h 584273"/>
                <a:gd name="connsiteX1" fmla="*/ 64728 w 918757"/>
                <a:gd name="connsiteY1" fmla="*/ 97323 h 584273"/>
                <a:gd name="connsiteX2" fmla="*/ 812 w 918757"/>
                <a:gd name="connsiteY2" fmla="*/ 179254 h 584273"/>
                <a:gd name="connsiteX3" fmla="*/ 218 w 918757"/>
                <a:gd name="connsiteY3" fmla="*/ 491939 h 584273"/>
                <a:gd name="connsiteX4" fmla="*/ 64243 w 918757"/>
                <a:gd name="connsiteY4" fmla="*/ 584214 h 584273"/>
                <a:gd name="connsiteX5" fmla="*/ 849301 w 918757"/>
                <a:gd name="connsiteY5" fmla="*/ 582431 h 584273"/>
                <a:gd name="connsiteX6" fmla="*/ 912885 w 918757"/>
                <a:gd name="connsiteY6" fmla="*/ 499615 h 584273"/>
                <a:gd name="connsiteX7" fmla="*/ 912886 w 918757"/>
                <a:gd name="connsiteY7" fmla="*/ 159242 h 584273"/>
                <a:gd name="connsiteX8" fmla="*/ 852648 w 918757"/>
                <a:gd name="connsiteY8" fmla="*/ 97325 h 584273"/>
                <a:gd name="connsiteX9" fmla="*/ 801482 w 918757"/>
                <a:gd name="connsiteY9" fmla="*/ 92767 h 584273"/>
                <a:gd name="connsiteX10" fmla="*/ 918757 w 918757"/>
                <a:gd name="connsiteY10" fmla="*/ 0 h 584273"/>
                <a:gd name="connsiteX11" fmla="*/ 749941 w 918757"/>
                <a:gd name="connsiteY11" fmla="*/ 102559 h 584273"/>
                <a:gd name="connsiteX0" fmla="*/ 749941 w 918757"/>
                <a:gd name="connsiteY0" fmla="*/ 92766 h 584273"/>
                <a:gd name="connsiteX1" fmla="*/ 64728 w 918757"/>
                <a:gd name="connsiteY1" fmla="*/ 97323 h 584273"/>
                <a:gd name="connsiteX2" fmla="*/ 812 w 918757"/>
                <a:gd name="connsiteY2" fmla="*/ 179254 h 584273"/>
                <a:gd name="connsiteX3" fmla="*/ 218 w 918757"/>
                <a:gd name="connsiteY3" fmla="*/ 491939 h 584273"/>
                <a:gd name="connsiteX4" fmla="*/ 64243 w 918757"/>
                <a:gd name="connsiteY4" fmla="*/ 584214 h 584273"/>
                <a:gd name="connsiteX5" fmla="*/ 849301 w 918757"/>
                <a:gd name="connsiteY5" fmla="*/ 582431 h 584273"/>
                <a:gd name="connsiteX6" fmla="*/ 912885 w 918757"/>
                <a:gd name="connsiteY6" fmla="*/ 499615 h 584273"/>
                <a:gd name="connsiteX7" fmla="*/ 912886 w 918757"/>
                <a:gd name="connsiteY7" fmla="*/ 159242 h 584273"/>
                <a:gd name="connsiteX8" fmla="*/ 852648 w 918757"/>
                <a:gd name="connsiteY8" fmla="*/ 97325 h 584273"/>
                <a:gd name="connsiteX9" fmla="*/ 801482 w 918757"/>
                <a:gd name="connsiteY9" fmla="*/ 92767 h 584273"/>
                <a:gd name="connsiteX10" fmla="*/ 918757 w 918757"/>
                <a:gd name="connsiteY10" fmla="*/ 0 h 584273"/>
                <a:gd name="connsiteX11" fmla="*/ 749941 w 918757"/>
                <a:gd name="connsiteY11" fmla="*/ 92766 h 584273"/>
                <a:gd name="connsiteX0" fmla="*/ 747827 w 918757"/>
                <a:gd name="connsiteY0" fmla="*/ 99295 h 584273"/>
                <a:gd name="connsiteX1" fmla="*/ 64728 w 918757"/>
                <a:gd name="connsiteY1" fmla="*/ 97323 h 584273"/>
                <a:gd name="connsiteX2" fmla="*/ 812 w 918757"/>
                <a:gd name="connsiteY2" fmla="*/ 179254 h 584273"/>
                <a:gd name="connsiteX3" fmla="*/ 218 w 918757"/>
                <a:gd name="connsiteY3" fmla="*/ 491939 h 584273"/>
                <a:gd name="connsiteX4" fmla="*/ 64243 w 918757"/>
                <a:gd name="connsiteY4" fmla="*/ 584214 h 584273"/>
                <a:gd name="connsiteX5" fmla="*/ 849301 w 918757"/>
                <a:gd name="connsiteY5" fmla="*/ 582431 h 584273"/>
                <a:gd name="connsiteX6" fmla="*/ 912885 w 918757"/>
                <a:gd name="connsiteY6" fmla="*/ 499615 h 584273"/>
                <a:gd name="connsiteX7" fmla="*/ 912886 w 918757"/>
                <a:gd name="connsiteY7" fmla="*/ 159242 h 584273"/>
                <a:gd name="connsiteX8" fmla="*/ 852648 w 918757"/>
                <a:gd name="connsiteY8" fmla="*/ 97325 h 584273"/>
                <a:gd name="connsiteX9" fmla="*/ 801482 w 918757"/>
                <a:gd name="connsiteY9" fmla="*/ 92767 h 584273"/>
                <a:gd name="connsiteX10" fmla="*/ 918757 w 918757"/>
                <a:gd name="connsiteY10" fmla="*/ 0 h 584273"/>
                <a:gd name="connsiteX11" fmla="*/ 747827 w 918757"/>
                <a:gd name="connsiteY11" fmla="*/ 99295 h 584273"/>
                <a:gd name="connsiteX0" fmla="*/ 747827 w 918757"/>
                <a:gd name="connsiteY0" fmla="*/ 99295 h 584273"/>
                <a:gd name="connsiteX1" fmla="*/ 64728 w 918757"/>
                <a:gd name="connsiteY1" fmla="*/ 97323 h 584273"/>
                <a:gd name="connsiteX2" fmla="*/ 812 w 918757"/>
                <a:gd name="connsiteY2" fmla="*/ 179254 h 584273"/>
                <a:gd name="connsiteX3" fmla="*/ 218 w 918757"/>
                <a:gd name="connsiteY3" fmla="*/ 491939 h 584273"/>
                <a:gd name="connsiteX4" fmla="*/ 64243 w 918757"/>
                <a:gd name="connsiteY4" fmla="*/ 584214 h 584273"/>
                <a:gd name="connsiteX5" fmla="*/ 849301 w 918757"/>
                <a:gd name="connsiteY5" fmla="*/ 582431 h 584273"/>
                <a:gd name="connsiteX6" fmla="*/ 912885 w 918757"/>
                <a:gd name="connsiteY6" fmla="*/ 499615 h 584273"/>
                <a:gd name="connsiteX7" fmla="*/ 912886 w 918757"/>
                <a:gd name="connsiteY7" fmla="*/ 159242 h 584273"/>
                <a:gd name="connsiteX8" fmla="*/ 852648 w 918757"/>
                <a:gd name="connsiteY8" fmla="*/ 97325 h 584273"/>
                <a:gd name="connsiteX9" fmla="*/ 799368 w 918757"/>
                <a:gd name="connsiteY9" fmla="*/ 99295 h 584273"/>
                <a:gd name="connsiteX10" fmla="*/ 918757 w 918757"/>
                <a:gd name="connsiteY10" fmla="*/ 0 h 584273"/>
                <a:gd name="connsiteX11" fmla="*/ 747827 w 918757"/>
                <a:gd name="connsiteY11" fmla="*/ 99295 h 584273"/>
                <a:gd name="connsiteX0" fmla="*/ 747827 w 918757"/>
                <a:gd name="connsiteY0" fmla="*/ 99295 h 584214"/>
                <a:gd name="connsiteX1" fmla="*/ 64728 w 918757"/>
                <a:gd name="connsiteY1" fmla="*/ 97323 h 584214"/>
                <a:gd name="connsiteX2" fmla="*/ 812 w 918757"/>
                <a:gd name="connsiteY2" fmla="*/ 179254 h 584214"/>
                <a:gd name="connsiteX3" fmla="*/ 218 w 918757"/>
                <a:gd name="connsiteY3" fmla="*/ 491939 h 584214"/>
                <a:gd name="connsiteX4" fmla="*/ 64243 w 918757"/>
                <a:gd name="connsiteY4" fmla="*/ 584214 h 584214"/>
                <a:gd name="connsiteX5" fmla="*/ 849301 w 918757"/>
                <a:gd name="connsiteY5" fmla="*/ 582431 h 584214"/>
                <a:gd name="connsiteX6" fmla="*/ 912885 w 918757"/>
                <a:gd name="connsiteY6" fmla="*/ 499615 h 584214"/>
                <a:gd name="connsiteX7" fmla="*/ 912886 w 918757"/>
                <a:gd name="connsiteY7" fmla="*/ 159242 h 584214"/>
                <a:gd name="connsiteX8" fmla="*/ 852648 w 918757"/>
                <a:gd name="connsiteY8" fmla="*/ 97325 h 584214"/>
                <a:gd name="connsiteX9" fmla="*/ 799368 w 918757"/>
                <a:gd name="connsiteY9" fmla="*/ 99295 h 584214"/>
                <a:gd name="connsiteX10" fmla="*/ 918757 w 918757"/>
                <a:gd name="connsiteY10" fmla="*/ 0 h 584214"/>
                <a:gd name="connsiteX11" fmla="*/ 747827 w 918757"/>
                <a:gd name="connsiteY11" fmla="*/ 99295 h 584214"/>
                <a:gd name="connsiteX0" fmla="*/ 747827 w 918757"/>
                <a:gd name="connsiteY0" fmla="*/ 99295 h 584214"/>
                <a:gd name="connsiteX1" fmla="*/ 64728 w 918757"/>
                <a:gd name="connsiteY1" fmla="*/ 97323 h 584214"/>
                <a:gd name="connsiteX2" fmla="*/ 812 w 918757"/>
                <a:gd name="connsiteY2" fmla="*/ 179254 h 584214"/>
                <a:gd name="connsiteX3" fmla="*/ 218 w 918757"/>
                <a:gd name="connsiteY3" fmla="*/ 491939 h 584214"/>
                <a:gd name="connsiteX4" fmla="*/ 64243 w 918757"/>
                <a:gd name="connsiteY4" fmla="*/ 584214 h 584214"/>
                <a:gd name="connsiteX5" fmla="*/ 849301 w 918757"/>
                <a:gd name="connsiteY5" fmla="*/ 582431 h 584214"/>
                <a:gd name="connsiteX6" fmla="*/ 912885 w 918757"/>
                <a:gd name="connsiteY6" fmla="*/ 499615 h 584214"/>
                <a:gd name="connsiteX7" fmla="*/ 912886 w 918757"/>
                <a:gd name="connsiteY7" fmla="*/ 159242 h 584214"/>
                <a:gd name="connsiteX8" fmla="*/ 852648 w 918757"/>
                <a:gd name="connsiteY8" fmla="*/ 97325 h 584214"/>
                <a:gd name="connsiteX9" fmla="*/ 799368 w 918757"/>
                <a:gd name="connsiteY9" fmla="*/ 99295 h 584214"/>
                <a:gd name="connsiteX10" fmla="*/ 918757 w 918757"/>
                <a:gd name="connsiteY10" fmla="*/ 0 h 584214"/>
                <a:gd name="connsiteX11" fmla="*/ 747827 w 918757"/>
                <a:gd name="connsiteY11" fmla="*/ 99295 h 584214"/>
                <a:gd name="connsiteX0" fmla="*/ 747827 w 918757"/>
                <a:gd name="connsiteY0" fmla="*/ 99295 h 584214"/>
                <a:gd name="connsiteX1" fmla="*/ 64728 w 918757"/>
                <a:gd name="connsiteY1" fmla="*/ 97323 h 584214"/>
                <a:gd name="connsiteX2" fmla="*/ 812 w 918757"/>
                <a:gd name="connsiteY2" fmla="*/ 179254 h 584214"/>
                <a:gd name="connsiteX3" fmla="*/ 218 w 918757"/>
                <a:gd name="connsiteY3" fmla="*/ 491939 h 584214"/>
                <a:gd name="connsiteX4" fmla="*/ 64243 w 918757"/>
                <a:gd name="connsiteY4" fmla="*/ 584214 h 584214"/>
                <a:gd name="connsiteX5" fmla="*/ 849301 w 918757"/>
                <a:gd name="connsiteY5" fmla="*/ 582431 h 584214"/>
                <a:gd name="connsiteX6" fmla="*/ 912885 w 918757"/>
                <a:gd name="connsiteY6" fmla="*/ 499615 h 584214"/>
                <a:gd name="connsiteX7" fmla="*/ 912886 w 918757"/>
                <a:gd name="connsiteY7" fmla="*/ 159242 h 584214"/>
                <a:gd name="connsiteX8" fmla="*/ 852648 w 918757"/>
                <a:gd name="connsiteY8" fmla="*/ 97325 h 584214"/>
                <a:gd name="connsiteX9" fmla="*/ 799368 w 918757"/>
                <a:gd name="connsiteY9" fmla="*/ 99295 h 584214"/>
                <a:gd name="connsiteX10" fmla="*/ 918757 w 918757"/>
                <a:gd name="connsiteY10" fmla="*/ 0 h 584214"/>
                <a:gd name="connsiteX11" fmla="*/ 747827 w 918757"/>
                <a:gd name="connsiteY11" fmla="*/ 99295 h 584214"/>
                <a:gd name="connsiteX0" fmla="*/ 747827 w 918757"/>
                <a:gd name="connsiteY0" fmla="*/ 99295 h 584214"/>
                <a:gd name="connsiteX1" fmla="*/ 64728 w 918757"/>
                <a:gd name="connsiteY1" fmla="*/ 97323 h 584214"/>
                <a:gd name="connsiteX2" fmla="*/ 812 w 918757"/>
                <a:gd name="connsiteY2" fmla="*/ 179254 h 584214"/>
                <a:gd name="connsiteX3" fmla="*/ 218 w 918757"/>
                <a:gd name="connsiteY3" fmla="*/ 491939 h 584214"/>
                <a:gd name="connsiteX4" fmla="*/ 64243 w 918757"/>
                <a:gd name="connsiteY4" fmla="*/ 584214 h 584214"/>
                <a:gd name="connsiteX5" fmla="*/ 849301 w 918757"/>
                <a:gd name="connsiteY5" fmla="*/ 582431 h 584214"/>
                <a:gd name="connsiteX6" fmla="*/ 912885 w 918757"/>
                <a:gd name="connsiteY6" fmla="*/ 499615 h 584214"/>
                <a:gd name="connsiteX7" fmla="*/ 912886 w 918757"/>
                <a:gd name="connsiteY7" fmla="*/ 159242 h 584214"/>
                <a:gd name="connsiteX8" fmla="*/ 852648 w 918757"/>
                <a:gd name="connsiteY8" fmla="*/ 97325 h 584214"/>
                <a:gd name="connsiteX9" fmla="*/ 799368 w 918757"/>
                <a:gd name="connsiteY9" fmla="*/ 99295 h 584214"/>
                <a:gd name="connsiteX10" fmla="*/ 918757 w 918757"/>
                <a:gd name="connsiteY10" fmla="*/ 0 h 584214"/>
                <a:gd name="connsiteX11" fmla="*/ 747827 w 918757"/>
                <a:gd name="connsiteY11" fmla="*/ 99295 h 584214"/>
                <a:gd name="connsiteX0" fmla="*/ 747827 w 918757"/>
                <a:gd name="connsiteY0" fmla="*/ 99295 h 584214"/>
                <a:gd name="connsiteX1" fmla="*/ 64728 w 918757"/>
                <a:gd name="connsiteY1" fmla="*/ 97323 h 584214"/>
                <a:gd name="connsiteX2" fmla="*/ 812 w 918757"/>
                <a:gd name="connsiteY2" fmla="*/ 179254 h 584214"/>
                <a:gd name="connsiteX3" fmla="*/ 218 w 918757"/>
                <a:gd name="connsiteY3" fmla="*/ 491939 h 584214"/>
                <a:gd name="connsiteX4" fmla="*/ 64243 w 918757"/>
                <a:gd name="connsiteY4" fmla="*/ 584214 h 584214"/>
                <a:gd name="connsiteX5" fmla="*/ 849301 w 918757"/>
                <a:gd name="connsiteY5" fmla="*/ 582431 h 584214"/>
                <a:gd name="connsiteX6" fmla="*/ 912885 w 918757"/>
                <a:gd name="connsiteY6" fmla="*/ 499615 h 584214"/>
                <a:gd name="connsiteX7" fmla="*/ 912886 w 918757"/>
                <a:gd name="connsiteY7" fmla="*/ 159242 h 584214"/>
                <a:gd name="connsiteX8" fmla="*/ 852648 w 918757"/>
                <a:gd name="connsiteY8" fmla="*/ 97325 h 584214"/>
                <a:gd name="connsiteX9" fmla="*/ 799368 w 918757"/>
                <a:gd name="connsiteY9" fmla="*/ 99295 h 584214"/>
                <a:gd name="connsiteX10" fmla="*/ 918757 w 918757"/>
                <a:gd name="connsiteY10" fmla="*/ 0 h 584214"/>
                <a:gd name="connsiteX11" fmla="*/ 747827 w 918757"/>
                <a:gd name="connsiteY11" fmla="*/ 99295 h 584214"/>
                <a:gd name="connsiteX0" fmla="*/ 747827 w 918757"/>
                <a:gd name="connsiteY0" fmla="*/ 99295 h 584214"/>
                <a:gd name="connsiteX1" fmla="*/ 64728 w 918757"/>
                <a:gd name="connsiteY1" fmla="*/ 97323 h 584214"/>
                <a:gd name="connsiteX2" fmla="*/ 812 w 918757"/>
                <a:gd name="connsiteY2" fmla="*/ 179254 h 584214"/>
                <a:gd name="connsiteX3" fmla="*/ 218 w 918757"/>
                <a:gd name="connsiteY3" fmla="*/ 491939 h 584214"/>
                <a:gd name="connsiteX4" fmla="*/ 64243 w 918757"/>
                <a:gd name="connsiteY4" fmla="*/ 584214 h 584214"/>
                <a:gd name="connsiteX5" fmla="*/ 849301 w 918757"/>
                <a:gd name="connsiteY5" fmla="*/ 582431 h 584214"/>
                <a:gd name="connsiteX6" fmla="*/ 912885 w 918757"/>
                <a:gd name="connsiteY6" fmla="*/ 499615 h 584214"/>
                <a:gd name="connsiteX7" fmla="*/ 912886 w 918757"/>
                <a:gd name="connsiteY7" fmla="*/ 159242 h 584214"/>
                <a:gd name="connsiteX8" fmla="*/ 852648 w 918757"/>
                <a:gd name="connsiteY8" fmla="*/ 97325 h 584214"/>
                <a:gd name="connsiteX9" fmla="*/ 799368 w 918757"/>
                <a:gd name="connsiteY9" fmla="*/ 99295 h 584214"/>
                <a:gd name="connsiteX10" fmla="*/ 918757 w 918757"/>
                <a:gd name="connsiteY10" fmla="*/ 0 h 584214"/>
                <a:gd name="connsiteX11" fmla="*/ 747827 w 918757"/>
                <a:gd name="connsiteY11" fmla="*/ 99295 h 584214"/>
                <a:gd name="connsiteX0" fmla="*/ 747827 w 923470"/>
                <a:gd name="connsiteY0" fmla="*/ 159532 h 644451"/>
                <a:gd name="connsiteX1" fmla="*/ 64728 w 923470"/>
                <a:gd name="connsiteY1" fmla="*/ 157560 h 644451"/>
                <a:gd name="connsiteX2" fmla="*/ 812 w 923470"/>
                <a:gd name="connsiteY2" fmla="*/ 239491 h 644451"/>
                <a:gd name="connsiteX3" fmla="*/ 218 w 923470"/>
                <a:gd name="connsiteY3" fmla="*/ 552176 h 644451"/>
                <a:gd name="connsiteX4" fmla="*/ 64243 w 923470"/>
                <a:gd name="connsiteY4" fmla="*/ 644451 h 644451"/>
                <a:gd name="connsiteX5" fmla="*/ 849301 w 923470"/>
                <a:gd name="connsiteY5" fmla="*/ 642668 h 644451"/>
                <a:gd name="connsiteX6" fmla="*/ 912885 w 923470"/>
                <a:gd name="connsiteY6" fmla="*/ 559852 h 644451"/>
                <a:gd name="connsiteX7" fmla="*/ 912886 w 923470"/>
                <a:gd name="connsiteY7" fmla="*/ 219479 h 644451"/>
                <a:gd name="connsiteX8" fmla="*/ 852648 w 923470"/>
                <a:gd name="connsiteY8" fmla="*/ 157562 h 644451"/>
                <a:gd name="connsiteX9" fmla="*/ 799368 w 923470"/>
                <a:gd name="connsiteY9" fmla="*/ 159532 h 644451"/>
                <a:gd name="connsiteX10" fmla="*/ 923470 w 923470"/>
                <a:gd name="connsiteY10" fmla="*/ 0 h 644451"/>
                <a:gd name="connsiteX11" fmla="*/ 747827 w 923470"/>
                <a:gd name="connsiteY11" fmla="*/ 159532 h 644451"/>
                <a:gd name="connsiteX0" fmla="*/ 747827 w 925827"/>
                <a:gd name="connsiteY0" fmla="*/ 222072 h 706991"/>
                <a:gd name="connsiteX1" fmla="*/ 64728 w 925827"/>
                <a:gd name="connsiteY1" fmla="*/ 220100 h 706991"/>
                <a:gd name="connsiteX2" fmla="*/ 812 w 925827"/>
                <a:gd name="connsiteY2" fmla="*/ 302031 h 706991"/>
                <a:gd name="connsiteX3" fmla="*/ 218 w 925827"/>
                <a:gd name="connsiteY3" fmla="*/ 614716 h 706991"/>
                <a:gd name="connsiteX4" fmla="*/ 64243 w 925827"/>
                <a:gd name="connsiteY4" fmla="*/ 706991 h 706991"/>
                <a:gd name="connsiteX5" fmla="*/ 849301 w 925827"/>
                <a:gd name="connsiteY5" fmla="*/ 705208 h 706991"/>
                <a:gd name="connsiteX6" fmla="*/ 912885 w 925827"/>
                <a:gd name="connsiteY6" fmla="*/ 622392 h 706991"/>
                <a:gd name="connsiteX7" fmla="*/ 912886 w 925827"/>
                <a:gd name="connsiteY7" fmla="*/ 282019 h 706991"/>
                <a:gd name="connsiteX8" fmla="*/ 852648 w 925827"/>
                <a:gd name="connsiteY8" fmla="*/ 220102 h 706991"/>
                <a:gd name="connsiteX9" fmla="*/ 799368 w 925827"/>
                <a:gd name="connsiteY9" fmla="*/ 222072 h 706991"/>
                <a:gd name="connsiteX10" fmla="*/ 925827 w 925827"/>
                <a:gd name="connsiteY10" fmla="*/ 0 h 706991"/>
                <a:gd name="connsiteX11" fmla="*/ 747827 w 925827"/>
                <a:gd name="connsiteY11" fmla="*/ 222072 h 70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5827" h="706991">
                  <a:moveTo>
                    <a:pt x="747827" y="222072"/>
                  </a:moveTo>
                  <a:lnTo>
                    <a:pt x="64728" y="220100"/>
                  </a:lnTo>
                  <a:cubicBezTo>
                    <a:pt x="-2066" y="217434"/>
                    <a:pt x="6914" y="231908"/>
                    <a:pt x="812" y="302031"/>
                  </a:cubicBezTo>
                  <a:cubicBezTo>
                    <a:pt x="1389" y="428021"/>
                    <a:pt x="-648" y="425731"/>
                    <a:pt x="218" y="614716"/>
                  </a:cubicBezTo>
                  <a:cubicBezTo>
                    <a:pt x="10017" y="688985"/>
                    <a:pt x="4532" y="702244"/>
                    <a:pt x="64243" y="706991"/>
                  </a:cubicBezTo>
                  <a:lnTo>
                    <a:pt x="849301" y="705208"/>
                  </a:lnTo>
                  <a:cubicBezTo>
                    <a:pt x="915143" y="705112"/>
                    <a:pt x="908879" y="686940"/>
                    <a:pt x="912885" y="622392"/>
                  </a:cubicBezTo>
                  <a:cubicBezTo>
                    <a:pt x="912110" y="500230"/>
                    <a:pt x="913661" y="404181"/>
                    <a:pt x="912886" y="282019"/>
                  </a:cubicBezTo>
                  <a:cubicBezTo>
                    <a:pt x="912538" y="207353"/>
                    <a:pt x="906404" y="223894"/>
                    <a:pt x="852648" y="220102"/>
                  </a:cubicBezTo>
                  <a:lnTo>
                    <a:pt x="799368" y="222072"/>
                  </a:lnTo>
                  <a:lnTo>
                    <a:pt x="925827" y="0"/>
                  </a:lnTo>
                  <a:lnTo>
                    <a:pt x="747827" y="222072"/>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endParaRPr>
            </a:p>
            <a:p>
              <a:pPr algn="ctr"/>
              <a:endParaRPr lang="en-US" sz="1000" dirty="0">
                <a:solidFill>
                  <a:schemeClr val="tx1"/>
                </a:solidFill>
              </a:endParaRPr>
            </a:p>
          </p:txBody>
        </p:sp>
        <p:sp>
          <p:nvSpPr>
            <p:cNvPr id="71" name="TextBox 70"/>
            <p:cNvSpPr txBox="1"/>
            <p:nvPr/>
          </p:nvSpPr>
          <p:spPr>
            <a:xfrm>
              <a:off x="5633253" y="2243643"/>
              <a:ext cx="845494" cy="276999"/>
            </a:xfrm>
            <a:prstGeom prst="rect">
              <a:avLst/>
            </a:prstGeom>
            <a:noFill/>
          </p:spPr>
          <p:txBody>
            <a:bodyPr wrap="square" lIns="0" tIns="0" rIns="0" bIns="0" rtlCol="0">
              <a:spAutoFit/>
            </a:bodyPr>
            <a:lstStyle/>
            <a:p>
              <a:pPr algn="ctr"/>
              <a:r>
                <a:rPr lang="en-US" sz="900" dirty="0">
                  <a:latin typeface="+mn-lt"/>
                </a:rPr>
                <a:t>WHITING</a:t>
              </a:r>
            </a:p>
            <a:p>
              <a:r>
                <a:rPr lang="en-US" sz="900" dirty="0">
                  <a:latin typeface="+mn-lt"/>
                </a:rPr>
                <a:t>Chan 70 NSE</a:t>
              </a:r>
            </a:p>
          </p:txBody>
        </p:sp>
        <p:grpSp>
          <p:nvGrpSpPr>
            <p:cNvPr id="2" name="Group 1"/>
            <p:cNvGrpSpPr/>
            <p:nvPr/>
          </p:nvGrpSpPr>
          <p:grpSpPr>
            <a:xfrm>
              <a:off x="6243496" y="2369252"/>
              <a:ext cx="184995" cy="135460"/>
              <a:chOff x="1772556" y="2345030"/>
              <a:chExt cx="184995" cy="135460"/>
            </a:xfrm>
          </p:grpSpPr>
          <p:grpSp>
            <p:nvGrpSpPr>
              <p:cNvPr id="72" name="Group 83"/>
              <p:cNvGrpSpPr>
                <a:grpSpLocks/>
              </p:cNvGrpSpPr>
              <p:nvPr/>
            </p:nvGrpSpPr>
            <p:grpSpPr bwMode="auto">
              <a:xfrm>
                <a:off x="1772556" y="2345030"/>
                <a:ext cx="184995" cy="135460"/>
                <a:chOff x="4046442" y="3664806"/>
                <a:chExt cx="173086" cy="148051"/>
              </a:xfrm>
            </p:grpSpPr>
            <p:cxnSp>
              <p:nvCxnSpPr>
                <p:cNvPr id="73" name="Straight Connector 72"/>
                <p:cNvCxnSpPr/>
                <p:nvPr/>
              </p:nvCxnSpPr>
              <p:spPr>
                <a:xfrm>
                  <a:off x="4046442" y="3675949"/>
                  <a:ext cx="112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198884" y="3664806"/>
                  <a:ext cx="20644" cy="2069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Oval 75"/>
                <p:cNvSpPr/>
                <p:nvPr/>
              </p:nvSpPr>
              <p:spPr>
                <a:xfrm>
                  <a:off x="4046616" y="3792162"/>
                  <a:ext cx="20644" cy="2069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4046442" y="3731668"/>
                  <a:ext cx="20644" cy="2069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4119347" y="3731668"/>
                  <a:ext cx="20643" cy="2228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0" name="Oval 79"/>
              <p:cNvSpPr/>
              <p:nvPr/>
            </p:nvSpPr>
            <p:spPr bwMode="auto">
              <a:xfrm>
                <a:off x="1925294" y="2407775"/>
                <a:ext cx="20049" cy="189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9" name="Group 8"/>
          <p:cNvGrpSpPr/>
          <p:nvPr/>
        </p:nvGrpSpPr>
        <p:grpSpPr>
          <a:xfrm>
            <a:off x="5595683" y="3144000"/>
            <a:ext cx="197170" cy="153888"/>
            <a:chOff x="1038753" y="3434970"/>
            <a:chExt cx="197170" cy="153888"/>
          </a:xfrm>
        </p:grpSpPr>
        <p:sp>
          <p:nvSpPr>
            <p:cNvPr id="84" name="TextBox 57"/>
            <p:cNvSpPr txBox="1">
              <a:spLocks noChangeArrowheads="1"/>
            </p:cNvSpPr>
            <p:nvPr/>
          </p:nvSpPr>
          <p:spPr bwMode="auto">
            <a:xfrm>
              <a:off x="1038753" y="3434970"/>
              <a:ext cx="197170" cy="153888"/>
            </a:xfrm>
            <a:prstGeom prst="rect">
              <a:avLst/>
            </a:prstGeom>
            <a:noFill/>
            <a:ln w="6350">
              <a:noFill/>
              <a:miter lim="800000"/>
              <a:headEnd/>
              <a:tailEnd/>
            </a:ln>
          </p:spPr>
          <p:txBody>
            <a:bodyPr wrap="none" lIns="0" tIns="0" rIns="0" bIns="0">
              <a:spAutoFit/>
            </a:bodyPr>
            <a:lstStyle/>
            <a:p>
              <a:r>
                <a:rPr lang="en-US" sz="1000" dirty="0">
                  <a:latin typeface="+mn-lt"/>
                </a:rPr>
                <a:t>900</a:t>
              </a:r>
            </a:p>
          </p:txBody>
        </p:sp>
        <p:cxnSp>
          <p:nvCxnSpPr>
            <p:cNvPr id="85" name="Straight Connector 84"/>
            <p:cNvCxnSpPr/>
            <p:nvPr/>
          </p:nvCxnSpPr>
          <p:spPr bwMode="auto">
            <a:xfrm>
              <a:off x="1040448" y="3457200"/>
              <a:ext cx="1828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rot="5059837">
            <a:off x="5401097" y="2373736"/>
            <a:ext cx="1317744" cy="1268105"/>
          </a:xfrm>
          <a:prstGeom prst="arc">
            <a:avLst>
              <a:gd name="adj1" fmla="val 14586604"/>
              <a:gd name="adj2" fmla="val 2103117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38"/>
          <p:cNvSpPr txBox="1">
            <a:spLocks noChangeArrowheads="1"/>
          </p:cNvSpPr>
          <p:nvPr/>
        </p:nvSpPr>
        <p:spPr bwMode="auto">
          <a:xfrm rot="2700000">
            <a:off x="6388702" y="3700405"/>
            <a:ext cx="304571"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mn-lt"/>
              </a:rPr>
              <a:t>R-135</a:t>
            </a:r>
          </a:p>
        </p:txBody>
      </p:sp>
      <p:sp>
        <p:nvSpPr>
          <p:cNvPr id="97" name="TextBox 49"/>
          <p:cNvSpPr txBox="1">
            <a:spLocks noChangeArrowheads="1"/>
          </p:cNvSpPr>
          <p:nvPr/>
        </p:nvSpPr>
        <p:spPr bwMode="auto">
          <a:xfrm rot="18931269">
            <a:off x="7774638" y="2256993"/>
            <a:ext cx="243350" cy="153888"/>
          </a:xfrm>
          <a:prstGeom prst="rect">
            <a:avLst/>
          </a:prstGeom>
          <a:noFill/>
          <a:ln w="9525">
            <a:noFill/>
            <a:miter lim="800000"/>
            <a:headEnd/>
            <a:tailEnd/>
          </a:ln>
        </p:spPr>
        <p:txBody>
          <a:bodyPr wrap="square" lIns="0" tIns="0" rIns="0" bIns="0">
            <a:spAutoFit/>
          </a:bodyPr>
          <a:lstStyle/>
          <a:p>
            <a:r>
              <a:rPr lang="en-US" sz="900" dirty="0">
                <a:latin typeface="+mn-lt"/>
              </a:rPr>
              <a:t>  </a:t>
            </a:r>
            <a:r>
              <a:rPr lang="en-US" sz="1000" dirty="0">
                <a:latin typeface="+mn-lt"/>
              </a:rPr>
              <a:t>9.5</a:t>
            </a:r>
          </a:p>
        </p:txBody>
      </p:sp>
      <p:sp>
        <p:nvSpPr>
          <p:cNvPr id="99" name="TextBox 49"/>
          <p:cNvSpPr txBox="1">
            <a:spLocks noChangeArrowheads="1"/>
          </p:cNvSpPr>
          <p:nvPr/>
        </p:nvSpPr>
        <p:spPr bwMode="auto">
          <a:xfrm>
            <a:off x="6917598" y="2766999"/>
            <a:ext cx="158040" cy="138499"/>
          </a:xfrm>
          <a:prstGeom prst="rect">
            <a:avLst/>
          </a:prstGeom>
          <a:noFill/>
          <a:ln w="9525">
            <a:noFill/>
            <a:miter lim="800000"/>
            <a:headEnd/>
            <a:tailEnd/>
          </a:ln>
        </p:spPr>
        <p:txBody>
          <a:bodyPr wrap="square" lIns="0" tIns="0" rIns="0" bIns="0">
            <a:spAutoFit/>
          </a:bodyPr>
          <a:lstStyle/>
          <a:p>
            <a:r>
              <a:rPr lang="en-US" sz="900" dirty="0">
                <a:latin typeface="+mn-lt"/>
              </a:rPr>
              <a:t> 10</a:t>
            </a:r>
          </a:p>
        </p:txBody>
      </p:sp>
      <p:sp>
        <p:nvSpPr>
          <p:cNvPr id="100" name="Flowchart: Delay 99"/>
          <p:cNvSpPr/>
          <p:nvPr/>
        </p:nvSpPr>
        <p:spPr>
          <a:xfrm>
            <a:off x="6933531" y="2770362"/>
            <a:ext cx="161548" cy="136239"/>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p:cNvCxnSpPr/>
          <p:nvPr/>
        </p:nvCxnSpPr>
        <p:spPr>
          <a:xfrm>
            <a:off x="6933531" y="2769380"/>
            <a:ext cx="248306" cy="0"/>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rot="17340648">
            <a:off x="5989825" y="2939795"/>
            <a:ext cx="785441" cy="392711"/>
          </a:xfrm>
          <a:prstGeom prst="rect">
            <a:avLst/>
          </a:prstGeom>
          <a:noFill/>
        </p:spPr>
        <p:txBody>
          <a:bodyPr wrap="none" rtlCol="0">
            <a:prstTxWarp prst="textArchDown">
              <a:avLst>
                <a:gd name="adj" fmla="val 1327912"/>
              </a:avLst>
            </a:prstTxWarp>
            <a:spAutoFit/>
          </a:bodyPr>
          <a:lstStyle/>
          <a:p>
            <a:r>
              <a:rPr lang="en-US" sz="1000" dirty="0">
                <a:latin typeface="+mn-lt"/>
              </a:rPr>
              <a:t>NSE  6.5  Arc</a:t>
            </a:r>
          </a:p>
        </p:txBody>
      </p:sp>
      <p:sp>
        <p:nvSpPr>
          <p:cNvPr id="112" name="Flowchart: Delay 111"/>
          <p:cNvSpPr/>
          <p:nvPr/>
        </p:nvSpPr>
        <p:spPr>
          <a:xfrm rot="17564555">
            <a:off x="6436962" y="3171090"/>
            <a:ext cx="181850" cy="142498"/>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536575" y="3093189"/>
            <a:ext cx="669319" cy="352090"/>
          </a:xfrm>
          <a:custGeom>
            <a:avLst/>
            <a:gdLst>
              <a:gd name="connsiteX0" fmla="*/ 0 w 665357"/>
              <a:gd name="connsiteY0" fmla="*/ 0 h 349405"/>
              <a:gd name="connsiteX1" fmla="*/ 319669 w 665357"/>
              <a:gd name="connsiteY1" fmla="*/ 0 h 349405"/>
              <a:gd name="connsiteX2" fmla="*/ 665357 w 665357"/>
              <a:gd name="connsiteY2" fmla="*/ 349405 h 349405"/>
              <a:gd name="connsiteX0" fmla="*/ 0 w 665357"/>
              <a:gd name="connsiteY0" fmla="*/ 0 h 349405"/>
              <a:gd name="connsiteX1" fmla="*/ 312593 w 665357"/>
              <a:gd name="connsiteY1" fmla="*/ 0 h 349405"/>
              <a:gd name="connsiteX2" fmla="*/ 665357 w 665357"/>
              <a:gd name="connsiteY2" fmla="*/ 349405 h 349405"/>
              <a:gd name="connsiteX0" fmla="*/ 0 w 665357"/>
              <a:gd name="connsiteY0" fmla="*/ 0 h 349405"/>
              <a:gd name="connsiteX1" fmla="*/ 305516 w 665357"/>
              <a:gd name="connsiteY1" fmla="*/ 2347 h 349405"/>
              <a:gd name="connsiteX2" fmla="*/ 665357 w 665357"/>
              <a:gd name="connsiteY2" fmla="*/ 349405 h 349405"/>
              <a:gd name="connsiteX0" fmla="*/ 0 w 665357"/>
              <a:gd name="connsiteY0" fmla="*/ 0 h 349405"/>
              <a:gd name="connsiteX1" fmla="*/ 319670 w 665357"/>
              <a:gd name="connsiteY1" fmla="*/ 2347 h 349405"/>
              <a:gd name="connsiteX2" fmla="*/ 665357 w 665357"/>
              <a:gd name="connsiteY2" fmla="*/ 349405 h 349405"/>
              <a:gd name="connsiteX0" fmla="*/ 0 w 665357"/>
              <a:gd name="connsiteY0" fmla="*/ 4695 h 347058"/>
              <a:gd name="connsiteX1" fmla="*/ 319670 w 665357"/>
              <a:gd name="connsiteY1" fmla="*/ 0 h 347058"/>
              <a:gd name="connsiteX2" fmla="*/ 665357 w 665357"/>
              <a:gd name="connsiteY2" fmla="*/ 347058 h 347058"/>
              <a:gd name="connsiteX0" fmla="*/ 0 w 665357"/>
              <a:gd name="connsiteY0" fmla="*/ 0 h 349405"/>
              <a:gd name="connsiteX1" fmla="*/ 319670 w 665357"/>
              <a:gd name="connsiteY1" fmla="*/ 2347 h 349405"/>
              <a:gd name="connsiteX2" fmla="*/ 665357 w 665357"/>
              <a:gd name="connsiteY2" fmla="*/ 349405 h 349405"/>
              <a:gd name="connsiteX0" fmla="*/ 0 w 662998"/>
              <a:gd name="connsiteY0" fmla="*/ 0 h 347058"/>
              <a:gd name="connsiteX1" fmla="*/ 317311 w 662998"/>
              <a:gd name="connsiteY1" fmla="*/ 0 h 347058"/>
              <a:gd name="connsiteX2" fmla="*/ 662998 w 662998"/>
              <a:gd name="connsiteY2" fmla="*/ 347058 h 347058"/>
            </a:gdLst>
            <a:ahLst/>
            <a:cxnLst>
              <a:cxn ang="0">
                <a:pos x="connsiteX0" y="connsiteY0"/>
              </a:cxn>
              <a:cxn ang="0">
                <a:pos x="connsiteX1" y="connsiteY1"/>
              </a:cxn>
              <a:cxn ang="0">
                <a:pos x="connsiteX2" y="connsiteY2"/>
              </a:cxn>
            </a:cxnLst>
            <a:rect l="l" t="t" r="r" b="b"/>
            <a:pathLst>
              <a:path w="662998" h="347058">
                <a:moveTo>
                  <a:pt x="0" y="0"/>
                </a:moveTo>
                <a:lnTo>
                  <a:pt x="317311" y="0"/>
                </a:lnTo>
                <a:lnTo>
                  <a:pt x="662998" y="347058"/>
                </a:lnTo>
              </a:path>
            </a:pathLst>
          </a:cu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6179703" y="2876869"/>
            <a:ext cx="515453" cy="688150"/>
          </a:xfrm>
          <a:custGeom>
            <a:avLst/>
            <a:gdLst>
              <a:gd name="connsiteX0" fmla="*/ 0 w 511923"/>
              <a:gd name="connsiteY0" fmla="*/ 699039 h 815546"/>
              <a:gd name="connsiteX1" fmla="*/ 120038 w 511923"/>
              <a:gd name="connsiteY1" fmla="*/ 808485 h 815546"/>
              <a:gd name="connsiteX2" fmla="*/ 169465 w 511923"/>
              <a:gd name="connsiteY2" fmla="*/ 815546 h 815546"/>
              <a:gd name="connsiteX3" fmla="*/ 215361 w 511923"/>
              <a:gd name="connsiteY3" fmla="*/ 797893 h 815546"/>
              <a:gd name="connsiteX4" fmla="*/ 282441 w 511923"/>
              <a:gd name="connsiteY4" fmla="*/ 773180 h 815546"/>
              <a:gd name="connsiteX5" fmla="*/ 360112 w 511923"/>
              <a:gd name="connsiteY5" fmla="*/ 695509 h 815546"/>
              <a:gd name="connsiteX6" fmla="*/ 434252 w 511923"/>
              <a:gd name="connsiteY6" fmla="*/ 593124 h 815546"/>
              <a:gd name="connsiteX7" fmla="*/ 473088 w 511923"/>
              <a:gd name="connsiteY7" fmla="*/ 487209 h 815546"/>
              <a:gd name="connsiteX8" fmla="*/ 504862 w 511923"/>
              <a:gd name="connsiteY8" fmla="*/ 356581 h 815546"/>
              <a:gd name="connsiteX9" fmla="*/ 511923 w 511923"/>
              <a:gd name="connsiteY9" fmla="*/ 261257 h 815546"/>
              <a:gd name="connsiteX10" fmla="*/ 497801 w 511923"/>
              <a:gd name="connsiteY10" fmla="*/ 130629 h 815546"/>
              <a:gd name="connsiteX11" fmla="*/ 455435 w 511923"/>
              <a:gd name="connsiteY11" fmla="*/ 0 h 815546"/>
              <a:gd name="connsiteX0" fmla="*/ 0 w 511923"/>
              <a:gd name="connsiteY0" fmla="*/ 568410 h 684917"/>
              <a:gd name="connsiteX1" fmla="*/ 120038 w 511923"/>
              <a:gd name="connsiteY1" fmla="*/ 677856 h 684917"/>
              <a:gd name="connsiteX2" fmla="*/ 169465 w 511923"/>
              <a:gd name="connsiteY2" fmla="*/ 684917 h 684917"/>
              <a:gd name="connsiteX3" fmla="*/ 215361 w 511923"/>
              <a:gd name="connsiteY3" fmla="*/ 667264 h 684917"/>
              <a:gd name="connsiteX4" fmla="*/ 282441 w 511923"/>
              <a:gd name="connsiteY4" fmla="*/ 642551 h 684917"/>
              <a:gd name="connsiteX5" fmla="*/ 360112 w 511923"/>
              <a:gd name="connsiteY5" fmla="*/ 564880 h 684917"/>
              <a:gd name="connsiteX6" fmla="*/ 434252 w 511923"/>
              <a:gd name="connsiteY6" fmla="*/ 462495 h 684917"/>
              <a:gd name="connsiteX7" fmla="*/ 473088 w 511923"/>
              <a:gd name="connsiteY7" fmla="*/ 356580 h 684917"/>
              <a:gd name="connsiteX8" fmla="*/ 504862 w 511923"/>
              <a:gd name="connsiteY8" fmla="*/ 225952 h 684917"/>
              <a:gd name="connsiteX9" fmla="*/ 511923 w 511923"/>
              <a:gd name="connsiteY9" fmla="*/ 130628 h 684917"/>
              <a:gd name="connsiteX10" fmla="*/ 497801 w 511923"/>
              <a:gd name="connsiteY10" fmla="*/ 0 h 684917"/>
              <a:gd name="connsiteX0" fmla="*/ 0 w 511923"/>
              <a:gd name="connsiteY0" fmla="*/ 568410 h 684917"/>
              <a:gd name="connsiteX1" fmla="*/ 84732 w 511923"/>
              <a:gd name="connsiteY1" fmla="*/ 646081 h 684917"/>
              <a:gd name="connsiteX2" fmla="*/ 169465 w 511923"/>
              <a:gd name="connsiteY2" fmla="*/ 684917 h 684917"/>
              <a:gd name="connsiteX3" fmla="*/ 215361 w 511923"/>
              <a:gd name="connsiteY3" fmla="*/ 667264 h 684917"/>
              <a:gd name="connsiteX4" fmla="*/ 282441 w 511923"/>
              <a:gd name="connsiteY4" fmla="*/ 642551 h 684917"/>
              <a:gd name="connsiteX5" fmla="*/ 360112 w 511923"/>
              <a:gd name="connsiteY5" fmla="*/ 564880 h 684917"/>
              <a:gd name="connsiteX6" fmla="*/ 434252 w 511923"/>
              <a:gd name="connsiteY6" fmla="*/ 462495 h 684917"/>
              <a:gd name="connsiteX7" fmla="*/ 473088 w 511923"/>
              <a:gd name="connsiteY7" fmla="*/ 356580 h 684917"/>
              <a:gd name="connsiteX8" fmla="*/ 504862 w 511923"/>
              <a:gd name="connsiteY8" fmla="*/ 225952 h 684917"/>
              <a:gd name="connsiteX9" fmla="*/ 511923 w 511923"/>
              <a:gd name="connsiteY9" fmla="*/ 130628 h 684917"/>
              <a:gd name="connsiteX10" fmla="*/ 497801 w 511923"/>
              <a:gd name="connsiteY10" fmla="*/ 0 h 684917"/>
              <a:gd name="connsiteX0" fmla="*/ 0 w 511923"/>
              <a:gd name="connsiteY0" fmla="*/ 568410 h 688447"/>
              <a:gd name="connsiteX1" fmla="*/ 84732 w 511923"/>
              <a:gd name="connsiteY1" fmla="*/ 646081 h 688447"/>
              <a:gd name="connsiteX2" fmla="*/ 169465 w 511923"/>
              <a:gd name="connsiteY2" fmla="*/ 684917 h 688447"/>
              <a:gd name="connsiteX3" fmla="*/ 215361 w 511923"/>
              <a:gd name="connsiteY3" fmla="*/ 667264 h 688447"/>
              <a:gd name="connsiteX4" fmla="*/ 282441 w 511923"/>
              <a:gd name="connsiteY4" fmla="*/ 642551 h 688447"/>
              <a:gd name="connsiteX5" fmla="*/ 360112 w 511923"/>
              <a:gd name="connsiteY5" fmla="*/ 564880 h 688447"/>
              <a:gd name="connsiteX6" fmla="*/ 434252 w 511923"/>
              <a:gd name="connsiteY6" fmla="*/ 462495 h 688447"/>
              <a:gd name="connsiteX7" fmla="*/ 473088 w 511923"/>
              <a:gd name="connsiteY7" fmla="*/ 356580 h 688447"/>
              <a:gd name="connsiteX8" fmla="*/ 504862 w 511923"/>
              <a:gd name="connsiteY8" fmla="*/ 225952 h 688447"/>
              <a:gd name="connsiteX9" fmla="*/ 511923 w 511923"/>
              <a:gd name="connsiteY9" fmla="*/ 130628 h 688447"/>
              <a:gd name="connsiteX10" fmla="*/ 497801 w 511923"/>
              <a:gd name="connsiteY10" fmla="*/ 0 h 688447"/>
              <a:gd name="connsiteX0" fmla="*/ 0 w 511923"/>
              <a:gd name="connsiteY0" fmla="*/ 568410 h 688447"/>
              <a:gd name="connsiteX1" fmla="*/ 84732 w 511923"/>
              <a:gd name="connsiteY1" fmla="*/ 646081 h 688447"/>
              <a:gd name="connsiteX2" fmla="*/ 169465 w 511923"/>
              <a:gd name="connsiteY2" fmla="*/ 684917 h 688447"/>
              <a:gd name="connsiteX3" fmla="*/ 215361 w 511923"/>
              <a:gd name="connsiteY3" fmla="*/ 667264 h 688447"/>
              <a:gd name="connsiteX4" fmla="*/ 282441 w 511923"/>
              <a:gd name="connsiteY4" fmla="*/ 642551 h 688447"/>
              <a:gd name="connsiteX5" fmla="*/ 360112 w 511923"/>
              <a:gd name="connsiteY5" fmla="*/ 564880 h 688447"/>
              <a:gd name="connsiteX6" fmla="*/ 434252 w 511923"/>
              <a:gd name="connsiteY6" fmla="*/ 462495 h 688447"/>
              <a:gd name="connsiteX7" fmla="*/ 473088 w 511923"/>
              <a:gd name="connsiteY7" fmla="*/ 356580 h 688447"/>
              <a:gd name="connsiteX8" fmla="*/ 504862 w 511923"/>
              <a:gd name="connsiteY8" fmla="*/ 225952 h 688447"/>
              <a:gd name="connsiteX9" fmla="*/ 511923 w 511923"/>
              <a:gd name="connsiteY9" fmla="*/ 130628 h 688447"/>
              <a:gd name="connsiteX10" fmla="*/ 497801 w 511923"/>
              <a:gd name="connsiteY10" fmla="*/ 0 h 688447"/>
              <a:gd name="connsiteX0" fmla="*/ 0 w 511923"/>
              <a:gd name="connsiteY0" fmla="*/ 568410 h 670794"/>
              <a:gd name="connsiteX1" fmla="*/ 84732 w 511923"/>
              <a:gd name="connsiteY1" fmla="*/ 646081 h 670794"/>
              <a:gd name="connsiteX2" fmla="*/ 155343 w 511923"/>
              <a:gd name="connsiteY2" fmla="*/ 663734 h 670794"/>
              <a:gd name="connsiteX3" fmla="*/ 215361 w 511923"/>
              <a:gd name="connsiteY3" fmla="*/ 667264 h 670794"/>
              <a:gd name="connsiteX4" fmla="*/ 282441 w 511923"/>
              <a:gd name="connsiteY4" fmla="*/ 642551 h 670794"/>
              <a:gd name="connsiteX5" fmla="*/ 360112 w 511923"/>
              <a:gd name="connsiteY5" fmla="*/ 564880 h 670794"/>
              <a:gd name="connsiteX6" fmla="*/ 434252 w 511923"/>
              <a:gd name="connsiteY6" fmla="*/ 462495 h 670794"/>
              <a:gd name="connsiteX7" fmla="*/ 473088 w 511923"/>
              <a:gd name="connsiteY7" fmla="*/ 356580 h 670794"/>
              <a:gd name="connsiteX8" fmla="*/ 504862 w 511923"/>
              <a:gd name="connsiteY8" fmla="*/ 225952 h 670794"/>
              <a:gd name="connsiteX9" fmla="*/ 511923 w 511923"/>
              <a:gd name="connsiteY9" fmla="*/ 130628 h 670794"/>
              <a:gd name="connsiteX10" fmla="*/ 497801 w 511923"/>
              <a:gd name="connsiteY10" fmla="*/ 0 h 670794"/>
              <a:gd name="connsiteX0" fmla="*/ 0 w 511923"/>
              <a:gd name="connsiteY0" fmla="*/ 568410 h 670794"/>
              <a:gd name="connsiteX1" fmla="*/ 84732 w 511923"/>
              <a:gd name="connsiteY1" fmla="*/ 646081 h 670794"/>
              <a:gd name="connsiteX2" fmla="*/ 155343 w 511923"/>
              <a:gd name="connsiteY2" fmla="*/ 663734 h 670794"/>
              <a:gd name="connsiteX3" fmla="*/ 215361 w 511923"/>
              <a:gd name="connsiteY3" fmla="*/ 667264 h 670794"/>
              <a:gd name="connsiteX4" fmla="*/ 282441 w 511923"/>
              <a:gd name="connsiteY4" fmla="*/ 642551 h 670794"/>
              <a:gd name="connsiteX5" fmla="*/ 360112 w 511923"/>
              <a:gd name="connsiteY5" fmla="*/ 564880 h 670794"/>
              <a:gd name="connsiteX6" fmla="*/ 434252 w 511923"/>
              <a:gd name="connsiteY6" fmla="*/ 462495 h 670794"/>
              <a:gd name="connsiteX7" fmla="*/ 473088 w 511923"/>
              <a:gd name="connsiteY7" fmla="*/ 356580 h 670794"/>
              <a:gd name="connsiteX8" fmla="*/ 504862 w 511923"/>
              <a:gd name="connsiteY8" fmla="*/ 225952 h 670794"/>
              <a:gd name="connsiteX9" fmla="*/ 511923 w 511923"/>
              <a:gd name="connsiteY9" fmla="*/ 130628 h 670794"/>
              <a:gd name="connsiteX10" fmla="*/ 497801 w 511923"/>
              <a:gd name="connsiteY10" fmla="*/ 0 h 670794"/>
              <a:gd name="connsiteX0" fmla="*/ 0 w 511923"/>
              <a:gd name="connsiteY0" fmla="*/ 568410 h 678861"/>
              <a:gd name="connsiteX1" fmla="*/ 84732 w 511923"/>
              <a:gd name="connsiteY1" fmla="*/ 646081 h 678861"/>
              <a:gd name="connsiteX2" fmla="*/ 162438 w 511923"/>
              <a:gd name="connsiteY2" fmla="*/ 678022 h 678861"/>
              <a:gd name="connsiteX3" fmla="*/ 215361 w 511923"/>
              <a:gd name="connsiteY3" fmla="*/ 667264 h 678861"/>
              <a:gd name="connsiteX4" fmla="*/ 282441 w 511923"/>
              <a:gd name="connsiteY4" fmla="*/ 642551 h 678861"/>
              <a:gd name="connsiteX5" fmla="*/ 360112 w 511923"/>
              <a:gd name="connsiteY5" fmla="*/ 564880 h 678861"/>
              <a:gd name="connsiteX6" fmla="*/ 434252 w 511923"/>
              <a:gd name="connsiteY6" fmla="*/ 462495 h 678861"/>
              <a:gd name="connsiteX7" fmla="*/ 473088 w 511923"/>
              <a:gd name="connsiteY7" fmla="*/ 356580 h 678861"/>
              <a:gd name="connsiteX8" fmla="*/ 504862 w 511923"/>
              <a:gd name="connsiteY8" fmla="*/ 225952 h 678861"/>
              <a:gd name="connsiteX9" fmla="*/ 511923 w 511923"/>
              <a:gd name="connsiteY9" fmla="*/ 130628 h 678861"/>
              <a:gd name="connsiteX10" fmla="*/ 497801 w 511923"/>
              <a:gd name="connsiteY10" fmla="*/ 0 h 678861"/>
              <a:gd name="connsiteX0" fmla="*/ 0 w 511923"/>
              <a:gd name="connsiteY0" fmla="*/ 568410 h 681565"/>
              <a:gd name="connsiteX1" fmla="*/ 84732 w 511923"/>
              <a:gd name="connsiteY1" fmla="*/ 646081 h 681565"/>
              <a:gd name="connsiteX2" fmla="*/ 162438 w 511923"/>
              <a:gd name="connsiteY2" fmla="*/ 678022 h 681565"/>
              <a:gd name="connsiteX3" fmla="*/ 217726 w 511923"/>
              <a:gd name="connsiteY3" fmla="*/ 676789 h 681565"/>
              <a:gd name="connsiteX4" fmla="*/ 282441 w 511923"/>
              <a:gd name="connsiteY4" fmla="*/ 642551 h 681565"/>
              <a:gd name="connsiteX5" fmla="*/ 360112 w 511923"/>
              <a:gd name="connsiteY5" fmla="*/ 564880 h 681565"/>
              <a:gd name="connsiteX6" fmla="*/ 434252 w 511923"/>
              <a:gd name="connsiteY6" fmla="*/ 462495 h 681565"/>
              <a:gd name="connsiteX7" fmla="*/ 473088 w 511923"/>
              <a:gd name="connsiteY7" fmla="*/ 356580 h 681565"/>
              <a:gd name="connsiteX8" fmla="*/ 504862 w 511923"/>
              <a:gd name="connsiteY8" fmla="*/ 225952 h 681565"/>
              <a:gd name="connsiteX9" fmla="*/ 511923 w 511923"/>
              <a:gd name="connsiteY9" fmla="*/ 130628 h 681565"/>
              <a:gd name="connsiteX10" fmla="*/ 497801 w 511923"/>
              <a:gd name="connsiteY10" fmla="*/ 0 h 681565"/>
              <a:gd name="connsiteX0" fmla="*/ 0 w 511923"/>
              <a:gd name="connsiteY0" fmla="*/ 568410 h 687015"/>
              <a:gd name="connsiteX1" fmla="*/ 84732 w 511923"/>
              <a:gd name="connsiteY1" fmla="*/ 646081 h 687015"/>
              <a:gd name="connsiteX2" fmla="*/ 160073 w 511923"/>
              <a:gd name="connsiteY2" fmla="*/ 685166 h 687015"/>
              <a:gd name="connsiteX3" fmla="*/ 217726 w 511923"/>
              <a:gd name="connsiteY3" fmla="*/ 676789 h 687015"/>
              <a:gd name="connsiteX4" fmla="*/ 282441 w 511923"/>
              <a:gd name="connsiteY4" fmla="*/ 642551 h 687015"/>
              <a:gd name="connsiteX5" fmla="*/ 360112 w 511923"/>
              <a:gd name="connsiteY5" fmla="*/ 564880 h 687015"/>
              <a:gd name="connsiteX6" fmla="*/ 434252 w 511923"/>
              <a:gd name="connsiteY6" fmla="*/ 462495 h 687015"/>
              <a:gd name="connsiteX7" fmla="*/ 473088 w 511923"/>
              <a:gd name="connsiteY7" fmla="*/ 356580 h 687015"/>
              <a:gd name="connsiteX8" fmla="*/ 504862 w 511923"/>
              <a:gd name="connsiteY8" fmla="*/ 225952 h 687015"/>
              <a:gd name="connsiteX9" fmla="*/ 511923 w 511923"/>
              <a:gd name="connsiteY9" fmla="*/ 130628 h 687015"/>
              <a:gd name="connsiteX10" fmla="*/ 497801 w 511923"/>
              <a:gd name="connsiteY10" fmla="*/ 0 h 687015"/>
              <a:gd name="connsiteX0" fmla="*/ 0 w 511923"/>
              <a:gd name="connsiteY0" fmla="*/ 568410 h 688034"/>
              <a:gd name="connsiteX1" fmla="*/ 84732 w 511923"/>
              <a:gd name="connsiteY1" fmla="*/ 646081 h 688034"/>
              <a:gd name="connsiteX2" fmla="*/ 160073 w 511923"/>
              <a:gd name="connsiteY2" fmla="*/ 685166 h 688034"/>
              <a:gd name="connsiteX3" fmla="*/ 217726 w 511923"/>
              <a:gd name="connsiteY3" fmla="*/ 676789 h 688034"/>
              <a:gd name="connsiteX4" fmla="*/ 282441 w 511923"/>
              <a:gd name="connsiteY4" fmla="*/ 642551 h 688034"/>
              <a:gd name="connsiteX5" fmla="*/ 360112 w 511923"/>
              <a:gd name="connsiteY5" fmla="*/ 564880 h 688034"/>
              <a:gd name="connsiteX6" fmla="*/ 434252 w 511923"/>
              <a:gd name="connsiteY6" fmla="*/ 462495 h 688034"/>
              <a:gd name="connsiteX7" fmla="*/ 473088 w 511923"/>
              <a:gd name="connsiteY7" fmla="*/ 356580 h 688034"/>
              <a:gd name="connsiteX8" fmla="*/ 504862 w 511923"/>
              <a:gd name="connsiteY8" fmla="*/ 225952 h 688034"/>
              <a:gd name="connsiteX9" fmla="*/ 511923 w 511923"/>
              <a:gd name="connsiteY9" fmla="*/ 130628 h 688034"/>
              <a:gd name="connsiteX10" fmla="*/ 497801 w 511923"/>
              <a:gd name="connsiteY10" fmla="*/ 0 h 688034"/>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360112 w 511923"/>
              <a:gd name="connsiteY5" fmla="*/ 564880 h 688496"/>
              <a:gd name="connsiteX6" fmla="*/ 434252 w 511923"/>
              <a:gd name="connsiteY6" fmla="*/ 462495 h 688496"/>
              <a:gd name="connsiteX7" fmla="*/ 473088 w 511923"/>
              <a:gd name="connsiteY7" fmla="*/ 356580 h 688496"/>
              <a:gd name="connsiteX8" fmla="*/ 504862 w 511923"/>
              <a:gd name="connsiteY8" fmla="*/ 225952 h 688496"/>
              <a:gd name="connsiteX9" fmla="*/ 511923 w 511923"/>
              <a:gd name="connsiteY9" fmla="*/ 130628 h 688496"/>
              <a:gd name="connsiteX10" fmla="*/ 497801 w 511923"/>
              <a:gd name="connsiteY10"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360112 w 511923"/>
              <a:gd name="connsiteY5" fmla="*/ 564880 h 688496"/>
              <a:gd name="connsiteX6" fmla="*/ 431887 w 511923"/>
              <a:gd name="connsiteY6" fmla="*/ 460114 h 688496"/>
              <a:gd name="connsiteX7" fmla="*/ 473088 w 511923"/>
              <a:gd name="connsiteY7" fmla="*/ 356580 h 688496"/>
              <a:gd name="connsiteX8" fmla="*/ 504862 w 511923"/>
              <a:gd name="connsiteY8" fmla="*/ 225952 h 688496"/>
              <a:gd name="connsiteX9" fmla="*/ 511923 w 511923"/>
              <a:gd name="connsiteY9" fmla="*/ 130628 h 688496"/>
              <a:gd name="connsiteX10" fmla="*/ 497801 w 511923"/>
              <a:gd name="connsiteY10"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360112 w 511923"/>
              <a:gd name="connsiteY5" fmla="*/ 564880 h 688496"/>
              <a:gd name="connsiteX6" fmla="*/ 431887 w 511923"/>
              <a:gd name="connsiteY6" fmla="*/ 460114 h 688496"/>
              <a:gd name="connsiteX7" fmla="*/ 504862 w 511923"/>
              <a:gd name="connsiteY7" fmla="*/ 225952 h 688496"/>
              <a:gd name="connsiteX8" fmla="*/ 511923 w 511923"/>
              <a:gd name="connsiteY8" fmla="*/ 130628 h 688496"/>
              <a:gd name="connsiteX9" fmla="*/ 497801 w 511923"/>
              <a:gd name="connsiteY9"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360112 w 511923"/>
              <a:gd name="connsiteY5" fmla="*/ 564880 h 688496"/>
              <a:gd name="connsiteX6" fmla="*/ 431887 w 511923"/>
              <a:gd name="connsiteY6" fmla="*/ 460114 h 688496"/>
              <a:gd name="connsiteX7" fmla="*/ 504862 w 511923"/>
              <a:gd name="connsiteY7" fmla="*/ 225952 h 688496"/>
              <a:gd name="connsiteX8" fmla="*/ 511923 w 511923"/>
              <a:gd name="connsiteY8" fmla="*/ 130628 h 688496"/>
              <a:gd name="connsiteX9" fmla="*/ 497801 w 511923"/>
              <a:gd name="connsiteY9"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31887 w 511923"/>
              <a:gd name="connsiteY5" fmla="*/ 460114 h 688496"/>
              <a:gd name="connsiteX6" fmla="*/ 504862 w 511923"/>
              <a:gd name="connsiteY6" fmla="*/ 225952 h 688496"/>
              <a:gd name="connsiteX7" fmla="*/ 511923 w 511923"/>
              <a:gd name="connsiteY7" fmla="*/ 130628 h 688496"/>
              <a:gd name="connsiteX8" fmla="*/ 497801 w 511923"/>
              <a:gd name="connsiteY8"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31887 w 511923"/>
              <a:gd name="connsiteY5" fmla="*/ 460114 h 688496"/>
              <a:gd name="connsiteX6" fmla="*/ 504862 w 511923"/>
              <a:gd name="connsiteY6" fmla="*/ 225952 h 688496"/>
              <a:gd name="connsiteX7" fmla="*/ 511923 w 511923"/>
              <a:gd name="connsiteY7" fmla="*/ 130628 h 688496"/>
              <a:gd name="connsiteX8" fmla="*/ 497801 w 511923"/>
              <a:gd name="connsiteY8"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31887 w 511923"/>
              <a:gd name="connsiteY5" fmla="*/ 460114 h 688496"/>
              <a:gd name="connsiteX6" fmla="*/ 504862 w 511923"/>
              <a:gd name="connsiteY6" fmla="*/ 225952 h 688496"/>
              <a:gd name="connsiteX7" fmla="*/ 511923 w 511923"/>
              <a:gd name="connsiteY7" fmla="*/ 130628 h 688496"/>
              <a:gd name="connsiteX8" fmla="*/ 497801 w 511923"/>
              <a:gd name="connsiteY8"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31887 w 511923"/>
              <a:gd name="connsiteY5" fmla="*/ 460114 h 688496"/>
              <a:gd name="connsiteX6" fmla="*/ 504862 w 511923"/>
              <a:gd name="connsiteY6" fmla="*/ 225952 h 688496"/>
              <a:gd name="connsiteX7" fmla="*/ 511923 w 511923"/>
              <a:gd name="connsiteY7" fmla="*/ 130628 h 688496"/>
              <a:gd name="connsiteX8" fmla="*/ 497801 w 511923"/>
              <a:gd name="connsiteY8"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31887 w 511923"/>
              <a:gd name="connsiteY5" fmla="*/ 460114 h 688496"/>
              <a:gd name="connsiteX6" fmla="*/ 511923 w 511923"/>
              <a:gd name="connsiteY6" fmla="*/ 130628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31887 w 511923"/>
              <a:gd name="connsiteY5" fmla="*/ 460114 h 688496"/>
              <a:gd name="connsiteX6" fmla="*/ 511923 w 511923"/>
              <a:gd name="connsiteY6" fmla="*/ 130628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29522 w 511923"/>
              <a:gd name="connsiteY5" fmla="*/ 462495 h 688496"/>
              <a:gd name="connsiteX6" fmla="*/ 511923 w 511923"/>
              <a:gd name="connsiteY6" fmla="*/ 130628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29522 w 511923"/>
              <a:gd name="connsiteY5" fmla="*/ 462495 h 688496"/>
              <a:gd name="connsiteX6" fmla="*/ 511923 w 511923"/>
              <a:gd name="connsiteY6" fmla="*/ 137772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29522 w 511923"/>
              <a:gd name="connsiteY5" fmla="*/ 462495 h 688496"/>
              <a:gd name="connsiteX6" fmla="*/ 511923 w 511923"/>
              <a:gd name="connsiteY6" fmla="*/ 137772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29522 w 511923"/>
              <a:gd name="connsiteY5" fmla="*/ 462495 h 688496"/>
              <a:gd name="connsiteX6" fmla="*/ 511923 w 511923"/>
              <a:gd name="connsiteY6" fmla="*/ 137772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64997 w 511923"/>
              <a:gd name="connsiteY5" fmla="*/ 386295 h 688496"/>
              <a:gd name="connsiteX6" fmla="*/ 511923 w 511923"/>
              <a:gd name="connsiteY6" fmla="*/ 137772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64997 w 511923"/>
              <a:gd name="connsiteY5" fmla="*/ 386295 h 688496"/>
              <a:gd name="connsiteX6" fmla="*/ 511923 w 511923"/>
              <a:gd name="connsiteY6" fmla="*/ 137772 h 688496"/>
              <a:gd name="connsiteX7" fmla="*/ 497801 w 511923"/>
              <a:gd name="connsiteY7" fmla="*/ 0 h 688496"/>
              <a:gd name="connsiteX0" fmla="*/ 0 w 511923"/>
              <a:gd name="connsiteY0" fmla="*/ 568410 h 688496"/>
              <a:gd name="connsiteX1" fmla="*/ 84732 w 511923"/>
              <a:gd name="connsiteY1" fmla="*/ 646081 h 688496"/>
              <a:gd name="connsiteX2" fmla="*/ 160073 w 511923"/>
              <a:gd name="connsiteY2" fmla="*/ 685166 h 688496"/>
              <a:gd name="connsiteX3" fmla="*/ 224821 w 511923"/>
              <a:gd name="connsiteY3" fmla="*/ 681551 h 688496"/>
              <a:gd name="connsiteX4" fmla="*/ 282441 w 511923"/>
              <a:gd name="connsiteY4" fmla="*/ 642551 h 688496"/>
              <a:gd name="connsiteX5" fmla="*/ 464997 w 511923"/>
              <a:gd name="connsiteY5" fmla="*/ 386295 h 688496"/>
              <a:gd name="connsiteX6" fmla="*/ 511923 w 511923"/>
              <a:gd name="connsiteY6" fmla="*/ 137772 h 688496"/>
              <a:gd name="connsiteX7" fmla="*/ 497801 w 511923"/>
              <a:gd name="connsiteY7" fmla="*/ 0 h 688496"/>
              <a:gd name="connsiteX0" fmla="*/ 0 w 483544"/>
              <a:gd name="connsiteY0" fmla="*/ 563648 h 688496"/>
              <a:gd name="connsiteX1" fmla="*/ 56353 w 483544"/>
              <a:gd name="connsiteY1" fmla="*/ 646081 h 688496"/>
              <a:gd name="connsiteX2" fmla="*/ 131694 w 483544"/>
              <a:gd name="connsiteY2" fmla="*/ 685166 h 688496"/>
              <a:gd name="connsiteX3" fmla="*/ 196442 w 483544"/>
              <a:gd name="connsiteY3" fmla="*/ 681551 h 688496"/>
              <a:gd name="connsiteX4" fmla="*/ 254062 w 483544"/>
              <a:gd name="connsiteY4" fmla="*/ 642551 h 688496"/>
              <a:gd name="connsiteX5" fmla="*/ 436618 w 483544"/>
              <a:gd name="connsiteY5" fmla="*/ 386295 h 688496"/>
              <a:gd name="connsiteX6" fmla="*/ 483544 w 483544"/>
              <a:gd name="connsiteY6" fmla="*/ 137772 h 688496"/>
              <a:gd name="connsiteX7" fmla="*/ 469422 w 483544"/>
              <a:gd name="connsiteY7" fmla="*/ 0 h 688496"/>
              <a:gd name="connsiteX0" fmla="*/ 0 w 483544"/>
              <a:gd name="connsiteY0" fmla="*/ 563648 h 688150"/>
              <a:gd name="connsiteX1" fmla="*/ 80003 w 483544"/>
              <a:gd name="connsiteY1" fmla="*/ 650844 h 688150"/>
              <a:gd name="connsiteX2" fmla="*/ 131694 w 483544"/>
              <a:gd name="connsiteY2" fmla="*/ 685166 h 688150"/>
              <a:gd name="connsiteX3" fmla="*/ 196442 w 483544"/>
              <a:gd name="connsiteY3" fmla="*/ 681551 h 688150"/>
              <a:gd name="connsiteX4" fmla="*/ 254062 w 483544"/>
              <a:gd name="connsiteY4" fmla="*/ 642551 h 688150"/>
              <a:gd name="connsiteX5" fmla="*/ 436618 w 483544"/>
              <a:gd name="connsiteY5" fmla="*/ 386295 h 688150"/>
              <a:gd name="connsiteX6" fmla="*/ 483544 w 483544"/>
              <a:gd name="connsiteY6" fmla="*/ 137772 h 688150"/>
              <a:gd name="connsiteX7" fmla="*/ 469422 w 483544"/>
              <a:gd name="connsiteY7" fmla="*/ 0 h 688150"/>
              <a:gd name="connsiteX0" fmla="*/ 0 w 511923"/>
              <a:gd name="connsiteY0" fmla="*/ 542217 h 688150"/>
              <a:gd name="connsiteX1" fmla="*/ 108382 w 511923"/>
              <a:gd name="connsiteY1" fmla="*/ 650844 h 688150"/>
              <a:gd name="connsiteX2" fmla="*/ 160073 w 511923"/>
              <a:gd name="connsiteY2" fmla="*/ 685166 h 688150"/>
              <a:gd name="connsiteX3" fmla="*/ 224821 w 511923"/>
              <a:gd name="connsiteY3" fmla="*/ 681551 h 688150"/>
              <a:gd name="connsiteX4" fmla="*/ 282441 w 511923"/>
              <a:gd name="connsiteY4" fmla="*/ 642551 h 688150"/>
              <a:gd name="connsiteX5" fmla="*/ 464997 w 511923"/>
              <a:gd name="connsiteY5" fmla="*/ 386295 h 688150"/>
              <a:gd name="connsiteX6" fmla="*/ 511923 w 511923"/>
              <a:gd name="connsiteY6" fmla="*/ 137772 h 688150"/>
              <a:gd name="connsiteX7" fmla="*/ 497801 w 511923"/>
              <a:gd name="connsiteY7" fmla="*/ 0 h 68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923" h="688150">
                <a:moveTo>
                  <a:pt x="0" y="542217"/>
                </a:moveTo>
                <a:cubicBezTo>
                  <a:pt x="28244" y="568107"/>
                  <a:pt x="81703" y="627019"/>
                  <a:pt x="108382" y="650844"/>
                </a:cubicBezTo>
                <a:cubicBezTo>
                  <a:pt x="135061" y="674669"/>
                  <a:pt x="140667" y="680048"/>
                  <a:pt x="160073" y="685166"/>
                </a:cubicBezTo>
                <a:cubicBezTo>
                  <a:pt x="179479" y="690284"/>
                  <a:pt x="204426" y="688654"/>
                  <a:pt x="224821" y="681551"/>
                </a:cubicBezTo>
                <a:cubicBezTo>
                  <a:pt x="245216" y="674449"/>
                  <a:pt x="258316" y="659615"/>
                  <a:pt x="282441" y="642551"/>
                </a:cubicBezTo>
                <a:cubicBezTo>
                  <a:pt x="351175" y="572214"/>
                  <a:pt x="403359" y="516163"/>
                  <a:pt x="464997" y="386295"/>
                </a:cubicBezTo>
                <a:cubicBezTo>
                  <a:pt x="500879" y="281925"/>
                  <a:pt x="508032" y="252559"/>
                  <a:pt x="511923" y="137772"/>
                </a:cubicBezTo>
                <a:lnTo>
                  <a:pt x="497801" y="0"/>
                </a:lnTo>
              </a:path>
            </a:pathLst>
          </a:cu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rot="197968">
            <a:off x="6715648" y="3147084"/>
            <a:ext cx="153888" cy="267329"/>
            <a:chOff x="2301852" y="3180006"/>
            <a:chExt cx="153888" cy="267329"/>
          </a:xfrm>
        </p:grpSpPr>
        <p:sp>
          <p:nvSpPr>
            <p:cNvPr id="86" name="TextBox 57"/>
            <p:cNvSpPr txBox="1">
              <a:spLocks noChangeArrowheads="1"/>
            </p:cNvSpPr>
            <p:nvPr/>
          </p:nvSpPr>
          <p:spPr bwMode="auto">
            <a:xfrm rot="17071828">
              <a:off x="2247350" y="3236007"/>
              <a:ext cx="262892" cy="153888"/>
            </a:xfrm>
            <a:prstGeom prst="rect">
              <a:avLst/>
            </a:prstGeom>
            <a:noFill/>
            <a:ln w="6350">
              <a:noFill/>
              <a:miter lim="800000"/>
              <a:headEnd/>
              <a:tailEnd/>
            </a:ln>
          </p:spPr>
          <p:txBody>
            <a:bodyPr wrap="none" lIns="0" tIns="0" rIns="0" bIns="0">
              <a:spAutoFit/>
            </a:bodyPr>
            <a:lstStyle/>
            <a:p>
              <a:r>
                <a:rPr lang="en-US" sz="1000" dirty="0">
                  <a:latin typeface="+mn-lt"/>
                </a:rPr>
                <a:t>1500</a:t>
              </a:r>
            </a:p>
          </p:txBody>
        </p:sp>
        <p:cxnSp>
          <p:nvCxnSpPr>
            <p:cNvPr id="89" name="Straight Connector 88"/>
            <p:cNvCxnSpPr/>
            <p:nvPr/>
          </p:nvCxnSpPr>
          <p:spPr bwMode="auto">
            <a:xfrm rot="840000" flipV="1">
              <a:off x="2439112" y="3206672"/>
              <a:ext cx="0" cy="2406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rot="840000" flipV="1">
              <a:off x="2318205" y="3180006"/>
              <a:ext cx="0" cy="2406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a:endCxn id="17" idx="1"/>
          </p:cNvCxnSpPr>
          <p:nvPr/>
        </p:nvCxnSpPr>
        <p:spPr>
          <a:xfrm flipH="1">
            <a:off x="7350166" y="618432"/>
            <a:ext cx="300991" cy="312633"/>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3370614">
            <a:off x="8740522" y="1660141"/>
            <a:ext cx="57150" cy="46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rot="18192003">
            <a:off x="8623840" y="1659348"/>
            <a:ext cx="53975" cy="44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4" name="Group 33"/>
          <p:cNvGrpSpPr/>
          <p:nvPr/>
        </p:nvGrpSpPr>
        <p:grpSpPr>
          <a:xfrm>
            <a:off x="8046596" y="1170282"/>
            <a:ext cx="869699" cy="490916"/>
            <a:chOff x="3428458" y="1026035"/>
            <a:chExt cx="869699" cy="490916"/>
          </a:xfrm>
        </p:grpSpPr>
        <p:sp>
          <p:nvSpPr>
            <p:cNvPr id="45" name="Freeform 44"/>
            <p:cNvSpPr/>
            <p:nvPr/>
          </p:nvSpPr>
          <p:spPr>
            <a:xfrm rot="10800000">
              <a:off x="3428458" y="1026035"/>
              <a:ext cx="864676" cy="490916"/>
            </a:xfrm>
            <a:custGeom>
              <a:avLst/>
              <a:gdLst>
                <a:gd name="connsiteX0" fmla="*/ 540327 w 987136"/>
                <a:gd name="connsiteY0" fmla="*/ 342900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42900 h 852054"/>
                <a:gd name="connsiteX0" fmla="*/ 540327 w 987136"/>
                <a:gd name="connsiteY0" fmla="*/ 363681 h 852054"/>
                <a:gd name="connsiteX1" fmla="*/ 51954 w 987136"/>
                <a:gd name="connsiteY1" fmla="*/ 35329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5329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2078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62445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789709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394854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75409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42479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10491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48157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58899 w 987136"/>
                <a:gd name="connsiteY5" fmla="*/ 849516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9041"/>
                <a:gd name="connsiteX1" fmla="*/ 66242 w 987136"/>
                <a:gd name="connsiteY1" fmla="*/ 363681 h 859041"/>
                <a:gd name="connsiteX2" fmla="*/ 0 w 987136"/>
                <a:gd name="connsiteY2" fmla="*/ 426027 h 859041"/>
                <a:gd name="connsiteX3" fmla="*/ 1731 w 987136"/>
                <a:gd name="connsiteY3" fmla="*/ 803996 h 859041"/>
                <a:gd name="connsiteX4" fmla="*/ 72736 w 987136"/>
                <a:gd name="connsiteY4" fmla="*/ 852054 h 859041"/>
                <a:gd name="connsiteX5" fmla="*/ 68424 w 987136"/>
                <a:gd name="connsiteY5" fmla="*/ 859041 h 859041"/>
                <a:gd name="connsiteX6" fmla="*/ 862445 w 987136"/>
                <a:gd name="connsiteY6" fmla="*/ 852054 h 859041"/>
                <a:gd name="connsiteX7" fmla="*/ 914400 w 987136"/>
                <a:gd name="connsiteY7" fmla="*/ 801877 h 859041"/>
                <a:gd name="connsiteX8" fmla="*/ 914400 w 987136"/>
                <a:gd name="connsiteY8" fmla="*/ 425600 h 859041"/>
                <a:gd name="connsiteX9" fmla="*/ 862445 w 987136"/>
                <a:gd name="connsiteY9" fmla="*/ 363682 h 859041"/>
                <a:gd name="connsiteX10" fmla="*/ 627784 w 987136"/>
                <a:gd name="connsiteY10" fmla="*/ 363681 h 859041"/>
                <a:gd name="connsiteX11" fmla="*/ 987136 w 987136"/>
                <a:gd name="connsiteY11" fmla="*/ 0 h 859041"/>
                <a:gd name="connsiteX12" fmla="*/ 540327 w 987136"/>
                <a:gd name="connsiteY12" fmla="*/ 363681 h 859041"/>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72736 w 987136"/>
                <a:gd name="connsiteY4" fmla="*/ 852054 h 852054"/>
                <a:gd name="connsiteX5" fmla="*/ 862445 w 987136"/>
                <a:gd name="connsiteY5" fmla="*/ 852054 h 852054"/>
                <a:gd name="connsiteX6" fmla="*/ 914400 w 987136"/>
                <a:gd name="connsiteY6" fmla="*/ 801877 h 852054"/>
                <a:gd name="connsiteX7" fmla="*/ 914400 w 987136"/>
                <a:gd name="connsiteY7" fmla="*/ 425600 h 852054"/>
                <a:gd name="connsiteX8" fmla="*/ 862445 w 987136"/>
                <a:gd name="connsiteY8" fmla="*/ 363682 h 852054"/>
                <a:gd name="connsiteX9" fmla="*/ 627784 w 987136"/>
                <a:gd name="connsiteY9" fmla="*/ 363681 h 852054"/>
                <a:gd name="connsiteX10" fmla="*/ 987136 w 987136"/>
                <a:gd name="connsiteY10" fmla="*/ 0 h 852054"/>
                <a:gd name="connsiteX11" fmla="*/ 540327 w 987136"/>
                <a:gd name="connsiteY11"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35087 w 987136"/>
                <a:gd name="connsiteY4" fmla="*/ 828084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2371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0 w 987136"/>
                <a:gd name="connsiteY2" fmla="*/ 426027 h 852054"/>
                <a:gd name="connsiteX3" fmla="*/ 1731 w 987136"/>
                <a:gd name="connsiteY3" fmla="*/ 803996 h 852054"/>
                <a:gd name="connsiteX4" fmla="*/ 27944 w 987136"/>
                <a:gd name="connsiteY4" fmla="*/ 844752 h 852054"/>
                <a:gd name="connsiteX5" fmla="*/ 72736 w 987136"/>
                <a:gd name="connsiteY5" fmla="*/ 852054 h 852054"/>
                <a:gd name="connsiteX6" fmla="*/ 862445 w 987136"/>
                <a:gd name="connsiteY6" fmla="*/ 852054 h 852054"/>
                <a:gd name="connsiteX7" fmla="*/ 914400 w 987136"/>
                <a:gd name="connsiteY7" fmla="*/ 801877 h 852054"/>
                <a:gd name="connsiteX8" fmla="*/ 914400 w 987136"/>
                <a:gd name="connsiteY8" fmla="*/ 425600 h 852054"/>
                <a:gd name="connsiteX9" fmla="*/ 862445 w 987136"/>
                <a:gd name="connsiteY9" fmla="*/ 363682 h 852054"/>
                <a:gd name="connsiteX10" fmla="*/ 627784 w 987136"/>
                <a:gd name="connsiteY10" fmla="*/ 363681 h 852054"/>
                <a:gd name="connsiteX11" fmla="*/ 987136 w 987136"/>
                <a:gd name="connsiteY11" fmla="*/ 0 h 852054"/>
                <a:gd name="connsiteX12" fmla="*/ 540327 w 987136"/>
                <a:gd name="connsiteY12" fmla="*/ 363681 h 852054"/>
                <a:gd name="connsiteX0" fmla="*/ 540327 w 987136"/>
                <a:gd name="connsiteY0" fmla="*/ 363681 h 852054"/>
                <a:gd name="connsiteX1" fmla="*/ 66242 w 987136"/>
                <a:gd name="connsiteY1" fmla="*/ 363681 h 852054"/>
                <a:gd name="connsiteX2" fmla="*/ 32705 w 987136"/>
                <a:gd name="connsiteY2" fmla="*/ 392316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14400 w 987136"/>
                <a:gd name="connsiteY8" fmla="*/ 801877 h 852054"/>
                <a:gd name="connsiteX9" fmla="*/ 914400 w 987136"/>
                <a:gd name="connsiteY9" fmla="*/ 425600 h 852054"/>
                <a:gd name="connsiteX10" fmla="*/ 862445 w 987136"/>
                <a:gd name="connsiteY10" fmla="*/ 363682 h 852054"/>
                <a:gd name="connsiteX11" fmla="*/ 627784 w 987136"/>
                <a:gd name="connsiteY11" fmla="*/ 363681 h 852054"/>
                <a:gd name="connsiteX12" fmla="*/ 987136 w 987136"/>
                <a:gd name="connsiteY12" fmla="*/ 0 h 852054"/>
                <a:gd name="connsiteX13" fmla="*/ 540327 w 987136"/>
                <a:gd name="connsiteY13"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885193 w 987136"/>
                <a:gd name="connsiteY8" fmla="*/ 825703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62445 w 987136"/>
                <a:gd name="connsiteY11" fmla="*/ 363682 h 852054"/>
                <a:gd name="connsiteX12" fmla="*/ 627784 w 987136"/>
                <a:gd name="connsiteY12" fmla="*/ 363681 h 852054"/>
                <a:gd name="connsiteX13" fmla="*/ 987136 w 987136"/>
                <a:gd name="connsiteY13" fmla="*/ 0 h 852054"/>
                <a:gd name="connsiteX14" fmla="*/ 540327 w 987136"/>
                <a:gd name="connsiteY14"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889955 w 987136"/>
                <a:gd name="connsiteY11" fmla="*/ 394697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8418 w 987136"/>
                <a:gd name="connsiteY2" fmla="*/ 380410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0421 w 987136"/>
                <a:gd name="connsiteY2" fmla="*/ 390645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4243 w 987136"/>
                <a:gd name="connsiteY11" fmla="*/ 387553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8242 w 987136"/>
                <a:gd name="connsiteY11" fmla="*/ 390111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5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4442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62447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4245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1124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6241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14420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87136"/>
                <a:gd name="connsiteY0" fmla="*/ 363681 h 852054"/>
                <a:gd name="connsiteX1" fmla="*/ 66242 w 987136"/>
                <a:gd name="connsiteY1" fmla="*/ 363681 h 852054"/>
                <a:gd name="connsiteX2" fmla="*/ 20419 w 987136"/>
                <a:gd name="connsiteY2" fmla="*/ 377852 h 852054"/>
                <a:gd name="connsiteX3" fmla="*/ 0 w 987136"/>
                <a:gd name="connsiteY3" fmla="*/ 426027 h 852054"/>
                <a:gd name="connsiteX4" fmla="*/ 1731 w 987136"/>
                <a:gd name="connsiteY4" fmla="*/ 803996 h 852054"/>
                <a:gd name="connsiteX5" fmla="*/ 27944 w 987136"/>
                <a:gd name="connsiteY5" fmla="*/ 844752 h 852054"/>
                <a:gd name="connsiteX6" fmla="*/ 72736 w 987136"/>
                <a:gd name="connsiteY6" fmla="*/ 852054 h 852054"/>
                <a:gd name="connsiteX7" fmla="*/ 862445 w 987136"/>
                <a:gd name="connsiteY7" fmla="*/ 852054 h 852054"/>
                <a:gd name="connsiteX8" fmla="*/ 901862 w 987136"/>
                <a:gd name="connsiteY8" fmla="*/ 835228 h 852054"/>
                <a:gd name="connsiteX9" fmla="*/ 914400 w 987136"/>
                <a:gd name="connsiteY9" fmla="*/ 801877 h 852054"/>
                <a:gd name="connsiteX10" fmla="*/ 914400 w 987136"/>
                <a:gd name="connsiteY10" fmla="*/ 425600 h 852054"/>
                <a:gd name="connsiteX11" fmla="*/ 900245 w 987136"/>
                <a:gd name="connsiteY11" fmla="*/ 379876 h 852054"/>
                <a:gd name="connsiteX12" fmla="*/ 870444 w 987136"/>
                <a:gd name="connsiteY12" fmla="*/ 363682 h 852054"/>
                <a:gd name="connsiteX13" fmla="*/ 627784 w 987136"/>
                <a:gd name="connsiteY13" fmla="*/ 363681 h 852054"/>
                <a:gd name="connsiteX14" fmla="*/ 987136 w 987136"/>
                <a:gd name="connsiteY14" fmla="*/ 0 h 852054"/>
                <a:gd name="connsiteX15" fmla="*/ 540327 w 987136"/>
                <a:gd name="connsiteY15" fmla="*/ 363681 h 852054"/>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627784 w 914400"/>
                <a:gd name="connsiteY13" fmla="*/ 366239 h 854612"/>
                <a:gd name="connsiteX14" fmla="*/ 863429 w 914400"/>
                <a:gd name="connsiteY14" fmla="*/ 0 h 854612"/>
                <a:gd name="connsiteX15" fmla="*/ 540327 w 914400"/>
                <a:gd name="connsiteY15" fmla="*/ 366239 h 854612"/>
                <a:gd name="connsiteX0" fmla="*/ 540327 w 914400"/>
                <a:gd name="connsiteY0" fmla="*/ 366239 h 854612"/>
                <a:gd name="connsiteX1" fmla="*/ 66242 w 914400"/>
                <a:gd name="connsiteY1" fmla="*/ 366239 h 854612"/>
                <a:gd name="connsiteX2" fmla="*/ 20419 w 914400"/>
                <a:gd name="connsiteY2" fmla="*/ 380410 h 854612"/>
                <a:gd name="connsiteX3" fmla="*/ 0 w 914400"/>
                <a:gd name="connsiteY3" fmla="*/ 428585 h 854612"/>
                <a:gd name="connsiteX4" fmla="*/ 1731 w 914400"/>
                <a:gd name="connsiteY4" fmla="*/ 806554 h 854612"/>
                <a:gd name="connsiteX5" fmla="*/ 27944 w 914400"/>
                <a:gd name="connsiteY5" fmla="*/ 847310 h 854612"/>
                <a:gd name="connsiteX6" fmla="*/ 72736 w 914400"/>
                <a:gd name="connsiteY6" fmla="*/ 854612 h 854612"/>
                <a:gd name="connsiteX7" fmla="*/ 862445 w 914400"/>
                <a:gd name="connsiteY7" fmla="*/ 854612 h 854612"/>
                <a:gd name="connsiteX8" fmla="*/ 901862 w 914400"/>
                <a:gd name="connsiteY8" fmla="*/ 837786 h 854612"/>
                <a:gd name="connsiteX9" fmla="*/ 914400 w 914400"/>
                <a:gd name="connsiteY9" fmla="*/ 804435 h 854612"/>
                <a:gd name="connsiteX10" fmla="*/ 914400 w 914400"/>
                <a:gd name="connsiteY10" fmla="*/ 428158 h 854612"/>
                <a:gd name="connsiteX11" fmla="*/ 900245 w 914400"/>
                <a:gd name="connsiteY11" fmla="*/ 382434 h 854612"/>
                <a:gd name="connsiteX12" fmla="*/ 870444 w 914400"/>
                <a:gd name="connsiteY12" fmla="*/ 366240 h 854612"/>
                <a:gd name="connsiteX13" fmla="*/ 591868 w 914400"/>
                <a:gd name="connsiteY13" fmla="*/ 366239 h 854612"/>
                <a:gd name="connsiteX14" fmla="*/ 863429 w 914400"/>
                <a:gd name="connsiteY14" fmla="*/ 0 h 854612"/>
                <a:gd name="connsiteX15" fmla="*/ 540327 w 914400"/>
                <a:gd name="connsiteY15" fmla="*/ 366239 h 854612"/>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591868 w 914400"/>
                <a:gd name="connsiteY13" fmla="*/ 630305 h 1118678"/>
                <a:gd name="connsiteX14" fmla="*/ 712144 w 914400"/>
                <a:gd name="connsiteY14" fmla="*/ 0 h 1118678"/>
                <a:gd name="connsiteX15" fmla="*/ 540327 w 914400"/>
                <a:gd name="connsiteY15" fmla="*/ 630305 h 1118678"/>
                <a:gd name="connsiteX0" fmla="*/ 540327 w 914400"/>
                <a:gd name="connsiteY0" fmla="*/ 630305 h 1118678"/>
                <a:gd name="connsiteX1" fmla="*/ 66242 w 914400"/>
                <a:gd name="connsiteY1" fmla="*/ 630305 h 1118678"/>
                <a:gd name="connsiteX2" fmla="*/ 20419 w 914400"/>
                <a:gd name="connsiteY2" fmla="*/ 644476 h 1118678"/>
                <a:gd name="connsiteX3" fmla="*/ 0 w 914400"/>
                <a:gd name="connsiteY3" fmla="*/ 692651 h 1118678"/>
                <a:gd name="connsiteX4" fmla="*/ 1731 w 914400"/>
                <a:gd name="connsiteY4" fmla="*/ 1070620 h 1118678"/>
                <a:gd name="connsiteX5" fmla="*/ 27944 w 914400"/>
                <a:gd name="connsiteY5" fmla="*/ 1111376 h 1118678"/>
                <a:gd name="connsiteX6" fmla="*/ 72736 w 914400"/>
                <a:gd name="connsiteY6" fmla="*/ 1118678 h 1118678"/>
                <a:gd name="connsiteX7" fmla="*/ 862445 w 914400"/>
                <a:gd name="connsiteY7" fmla="*/ 1118678 h 1118678"/>
                <a:gd name="connsiteX8" fmla="*/ 901862 w 914400"/>
                <a:gd name="connsiteY8" fmla="*/ 1101852 h 1118678"/>
                <a:gd name="connsiteX9" fmla="*/ 914400 w 914400"/>
                <a:gd name="connsiteY9" fmla="*/ 1068501 h 1118678"/>
                <a:gd name="connsiteX10" fmla="*/ 914400 w 914400"/>
                <a:gd name="connsiteY10" fmla="*/ 692224 h 1118678"/>
                <a:gd name="connsiteX11" fmla="*/ 900245 w 914400"/>
                <a:gd name="connsiteY11" fmla="*/ 646500 h 1118678"/>
                <a:gd name="connsiteX12" fmla="*/ 870444 w 914400"/>
                <a:gd name="connsiteY12" fmla="*/ 630306 h 1118678"/>
                <a:gd name="connsiteX13" fmla="*/ 642297 w 914400"/>
                <a:gd name="connsiteY13" fmla="*/ 630305 h 1118678"/>
                <a:gd name="connsiteX14" fmla="*/ 712144 w 914400"/>
                <a:gd name="connsiteY14" fmla="*/ 0 h 1118678"/>
                <a:gd name="connsiteX15" fmla="*/ 540327 w 914400"/>
                <a:gd name="connsiteY15" fmla="*/ 630305 h 1118678"/>
                <a:gd name="connsiteX0" fmla="*/ 540327 w 914400"/>
                <a:gd name="connsiteY0" fmla="*/ 375545 h 863918"/>
                <a:gd name="connsiteX1" fmla="*/ 66242 w 914400"/>
                <a:gd name="connsiteY1" fmla="*/ 375545 h 863918"/>
                <a:gd name="connsiteX2" fmla="*/ 20419 w 914400"/>
                <a:gd name="connsiteY2" fmla="*/ 389716 h 863918"/>
                <a:gd name="connsiteX3" fmla="*/ 0 w 914400"/>
                <a:gd name="connsiteY3" fmla="*/ 437891 h 863918"/>
                <a:gd name="connsiteX4" fmla="*/ 1731 w 914400"/>
                <a:gd name="connsiteY4" fmla="*/ 815860 h 863918"/>
                <a:gd name="connsiteX5" fmla="*/ 27944 w 914400"/>
                <a:gd name="connsiteY5" fmla="*/ 856616 h 863918"/>
                <a:gd name="connsiteX6" fmla="*/ 72736 w 914400"/>
                <a:gd name="connsiteY6" fmla="*/ 863918 h 863918"/>
                <a:gd name="connsiteX7" fmla="*/ 862445 w 914400"/>
                <a:gd name="connsiteY7" fmla="*/ 863918 h 863918"/>
                <a:gd name="connsiteX8" fmla="*/ 901862 w 914400"/>
                <a:gd name="connsiteY8" fmla="*/ 847092 h 863918"/>
                <a:gd name="connsiteX9" fmla="*/ 914400 w 914400"/>
                <a:gd name="connsiteY9" fmla="*/ 813741 h 863918"/>
                <a:gd name="connsiteX10" fmla="*/ 914400 w 914400"/>
                <a:gd name="connsiteY10" fmla="*/ 437464 h 863918"/>
                <a:gd name="connsiteX11" fmla="*/ 900245 w 914400"/>
                <a:gd name="connsiteY11" fmla="*/ 391740 h 863918"/>
                <a:gd name="connsiteX12" fmla="*/ 870444 w 914400"/>
                <a:gd name="connsiteY12" fmla="*/ 375546 h 863918"/>
                <a:gd name="connsiteX13" fmla="*/ 642297 w 914400"/>
                <a:gd name="connsiteY13" fmla="*/ 375545 h 863918"/>
                <a:gd name="connsiteX14" fmla="*/ 237237 w 914400"/>
                <a:gd name="connsiteY14" fmla="*/ 0 h 863918"/>
                <a:gd name="connsiteX15" fmla="*/ 540327 w 914400"/>
                <a:gd name="connsiteY15" fmla="*/ 375545 h 863918"/>
                <a:gd name="connsiteX0" fmla="*/ 540327 w 914400"/>
                <a:gd name="connsiteY0" fmla="*/ 353136 h 841509"/>
                <a:gd name="connsiteX1" fmla="*/ 66242 w 914400"/>
                <a:gd name="connsiteY1" fmla="*/ 353136 h 841509"/>
                <a:gd name="connsiteX2" fmla="*/ 20419 w 914400"/>
                <a:gd name="connsiteY2" fmla="*/ 367307 h 841509"/>
                <a:gd name="connsiteX3" fmla="*/ 0 w 914400"/>
                <a:gd name="connsiteY3" fmla="*/ 415482 h 841509"/>
                <a:gd name="connsiteX4" fmla="*/ 1731 w 914400"/>
                <a:gd name="connsiteY4" fmla="*/ 793451 h 841509"/>
                <a:gd name="connsiteX5" fmla="*/ 27944 w 914400"/>
                <a:gd name="connsiteY5" fmla="*/ 834207 h 841509"/>
                <a:gd name="connsiteX6" fmla="*/ 72736 w 914400"/>
                <a:gd name="connsiteY6" fmla="*/ 841509 h 841509"/>
                <a:gd name="connsiteX7" fmla="*/ 862445 w 914400"/>
                <a:gd name="connsiteY7" fmla="*/ 841509 h 841509"/>
                <a:gd name="connsiteX8" fmla="*/ 901862 w 914400"/>
                <a:gd name="connsiteY8" fmla="*/ 824683 h 841509"/>
                <a:gd name="connsiteX9" fmla="*/ 914400 w 914400"/>
                <a:gd name="connsiteY9" fmla="*/ 791332 h 841509"/>
                <a:gd name="connsiteX10" fmla="*/ 914400 w 914400"/>
                <a:gd name="connsiteY10" fmla="*/ 415055 h 841509"/>
                <a:gd name="connsiteX11" fmla="*/ 900245 w 914400"/>
                <a:gd name="connsiteY11" fmla="*/ 369331 h 841509"/>
                <a:gd name="connsiteX12" fmla="*/ 870444 w 914400"/>
                <a:gd name="connsiteY12" fmla="*/ 353137 h 841509"/>
                <a:gd name="connsiteX13" fmla="*/ 642297 w 914400"/>
                <a:gd name="connsiteY13" fmla="*/ 353136 h 841509"/>
                <a:gd name="connsiteX14" fmla="*/ 169245 w 914400"/>
                <a:gd name="connsiteY14" fmla="*/ 0 h 841509"/>
                <a:gd name="connsiteX15" fmla="*/ 540327 w 914400"/>
                <a:gd name="connsiteY15" fmla="*/ 353136 h 841509"/>
                <a:gd name="connsiteX0" fmla="*/ 540327 w 914400"/>
                <a:gd name="connsiteY0" fmla="*/ 196329 h 684702"/>
                <a:gd name="connsiteX1" fmla="*/ 66242 w 914400"/>
                <a:gd name="connsiteY1" fmla="*/ 196329 h 684702"/>
                <a:gd name="connsiteX2" fmla="*/ 20419 w 914400"/>
                <a:gd name="connsiteY2" fmla="*/ 210500 h 684702"/>
                <a:gd name="connsiteX3" fmla="*/ 0 w 914400"/>
                <a:gd name="connsiteY3" fmla="*/ 258675 h 684702"/>
                <a:gd name="connsiteX4" fmla="*/ 1731 w 914400"/>
                <a:gd name="connsiteY4" fmla="*/ 636644 h 684702"/>
                <a:gd name="connsiteX5" fmla="*/ 27944 w 914400"/>
                <a:gd name="connsiteY5" fmla="*/ 677400 h 684702"/>
                <a:gd name="connsiteX6" fmla="*/ 72736 w 914400"/>
                <a:gd name="connsiteY6" fmla="*/ 684702 h 684702"/>
                <a:gd name="connsiteX7" fmla="*/ 862445 w 914400"/>
                <a:gd name="connsiteY7" fmla="*/ 684702 h 684702"/>
                <a:gd name="connsiteX8" fmla="*/ 901862 w 914400"/>
                <a:gd name="connsiteY8" fmla="*/ 667876 h 684702"/>
                <a:gd name="connsiteX9" fmla="*/ 914400 w 914400"/>
                <a:gd name="connsiteY9" fmla="*/ 634525 h 684702"/>
                <a:gd name="connsiteX10" fmla="*/ 914400 w 914400"/>
                <a:gd name="connsiteY10" fmla="*/ 258248 h 684702"/>
                <a:gd name="connsiteX11" fmla="*/ 900245 w 914400"/>
                <a:gd name="connsiteY11" fmla="*/ 212524 h 684702"/>
                <a:gd name="connsiteX12" fmla="*/ 870444 w 914400"/>
                <a:gd name="connsiteY12" fmla="*/ 196330 h 684702"/>
                <a:gd name="connsiteX13" fmla="*/ 642297 w 914400"/>
                <a:gd name="connsiteY13" fmla="*/ 196329 h 684702"/>
                <a:gd name="connsiteX14" fmla="*/ 181836 w 914400"/>
                <a:gd name="connsiteY14" fmla="*/ 0 h 684702"/>
                <a:gd name="connsiteX15" fmla="*/ 540327 w 914400"/>
                <a:gd name="connsiteY15" fmla="*/ 196329 h 684702"/>
                <a:gd name="connsiteX0" fmla="*/ 540327 w 914400"/>
                <a:gd name="connsiteY0" fmla="*/ 99393 h 587766"/>
                <a:gd name="connsiteX1" fmla="*/ 66242 w 914400"/>
                <a:gd name="connsiteY1" fmla="*/ 99393 h 587766"/>
                <a:gd name="connsiteX2" fmla="*/ 20419 w 914400"/>
                <a:gd name="connsiteY2" fmla="*/ 113564 h 587766"/>
                <a:gd name="connsiteX3" fmla="*/ 0 w 914400"/>
                <a:gd name="connsiteY3" fmla="*/ 161739 h 587766"/>
                <a:gd name="connsiteX4" fmla="*/ 1731 w 914400"/>
                <a:gd name="connsiteY4" fmla="*/ 539708 h 587766"/>
                <a:gd name="connsiteX5" fmla="*/ 27944 w 914400"/>
                <a:gd name="connsiteY5" fmla="*/ 580464 h 587766"/>
                <a:gd name="connsiteX6" fmla="*/ 72736 w 914400"/>
                <a:gd name="connsiteY6" fmla="*/ 587766 h 587766"/>
                <a:gd name="connsiteX7" fmla="*/ 862445 w 914400"/>
                <a:gd name="connsiteY7" fmla="*/ 587766 h 587766"/>
                <a:gd name="connsiteX8" fmla="*/ 901862 w 914400"/>
                <a:gd name="connsiteY8" fmla="*/ 570940 h 587766"/>
                <a:gd name="connsiteX9" fmla="*/ 914400 w 914400"/>
                <a:gd name="connsiteY9" fmla="*/ 537589 h 587766"/>
                <a:gd name="connsiteX10" fmla="*/ 914400 w 914400"/>
                <a:gd name="connsiteY10" fmla="*/ 161312 h 587766"/>
                <a:gd name="connsiteX11" fmla="*/ 900245 w 914400"/>
                <a:gd name="connsiteY11" fmla="*/ 115588 h 587766"/>
                <a:gd name="connsiteX12" fmla="*/ 870444 w 914400"/>
                <a:gd name="connsiteY12" fmla="*/ 99394 h 587766"/>
                <a:gd name="connsiteX13" fmla="*/ 642297 w 914400"/>
                <a:gd name="connsiteY13" fmla="*/ 99393 h 587766"/>
                <a:gd name="connsiteX14" fmla="*/ 348036 w 914400"/>
                <a:gd name="connsiteY14" fmla="*/ 0 h 587766"/>
                <a:gd name="connsiteX15" fmla="*/ 540327 w 914400"/>
                <a:gd name="connsiteY15" fmla="*/ 99393 h 58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 h="587766">
                  <a:moveTo>
                    <a:pt x="540327" y="99393"/>
                  </a:moveTo>
                  <a:lnTo>
                    <a:pt x="66242" y="99393"/>
                  </a:lnTo>
                  <a:cubicBezTo>
                    <a:pt x="50301" y="104969"/>
                    <a:pt x="44358" y="100311"/>
                    <a:pt x="20419" y="113564"/>
                  </a:cubicBezTo>
                  <a:cubicBezTo>
                    <a:pt x="9614" y="134739"/>
                    <a:pt x="4807" y="145681"/>
                    <a:pt x="0" y="161739"/>
                  </a:cubicBezTo>
                  <a:cubicBezTo>
                    <a:pt x="577" y="287729"/>
                    <a:pt x="865" y="350723"/>
                    <a:pt x="1731" y="539708"/>
                  </a:cubicBezTo>
                  <a:lnTo>
                    <a:pt x="27944" y="580464"/>
                  </a:lnTo>
                  <a:lnTo>
                    <a:pt x="72736" y="587766"/>
                  </a:lnTo>
                  <a:lnTo>
                    <a:pt x="862445" y="587766"/>
                  </a:lnTo>
                  <a:lnTo>
                    <a:pt x="901862" y="570940"/>
                  </a:lnTo>
                  <a:lnTo>
                    <a:pt x="914400" y="537589"/>
                  </a:lnTo>
                  <a:lnTo>
                    <a:pt x="914400" y="161312"/>
                  </a:lnTo>
                  <a:cubicBezTo>
                    <a:pt x="909682" y="146071"/>
                    <a:pt x="912960" y="133388"/>
                    <a:pt x="900245" y="115588"/>
                  </a:cubicBezTo>
                  <a:cubicBezTo>
                    <a:pt x="874317" y="99956"/>
                    <a:pt x="884377" y="107351"/>
                    <a:pt x="870444" y="99394"/>
                  </a:cubicBezTo>
                  <a:lnTo>
                    <a:pt x="642297" y="99393"/>
                  </a:lnTo>
                  <a:lnTo>
                    <a:pt x="348036" y="0"/>
                  </a:lnTo>
                  <a:lnTo>
                    <a:pt x="540327" y="99393"/>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0" rIns="0" bIns="0" rtlCol="0" anchor="ctr"/>
            <a:lstStyle/>
            <a:p>
              <a:pPr algn="ctr"/>
              <a:endParaRPr lang="en-US" sz="1000" dirty="0">
                <a:solidFill>
                  <a:schemeClr val="tx1"/>
                </a:solidFill>
              </a:endParaRPr>
            </a:p>
          </p:txBody>
        </p:sp>
        <p:grpSp>
          <p:nvGrpSpPr>
            <p:cNvPr id="46" name="Group 65"/>
            <p:cNvGrpSpPr/>
            <p:nvPr/>
          </p:nvGrpSpPr>
          <p:grpSpPr>
            <a:xfrm>
              <a:off x="3974796" y="1170423"/>
              <a:ext cx="289209" cy="111854"/>
              <a:chOff x="5834120" y="1358899"/>
              <a:chExt cx="289209" cy="111854"/>
            </a:xfrm>
          </p:grpSpPr>
          <p:cxnSp>
            <p:nvCxnSpPr>
              <p:cNvPr id="47" name="Straight Connector 46"/>
              <p:cNvCxnSpPr/>
              <p:nvPr/>
            </p:nvCxnSpPr>
            <p:spPr bwMode="auto">
              <a:xfrm>
                <a:off x="5834120"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5950535"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49" name="Straight Connector 48"/>
              <p:cNvCxnSpPr/>
              <p:nvPr/>
            </p:nvCxnSpPr>
            <p:spPr bwMode="auto">
              <a:xfrm>
                <a:off x="5990173" y="1367207"/>
                <a:ext cx="93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5988052"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5834120" y="1454136"/>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cxnSp>
            <p:nvCxnSpPr>
              <p:cNvPr id="52" name="Straight Connector 51"/>
              <p:cNvCxnSpPr/>
              <p:nvPr/>
            </p:nvCxnSpPr>
            <p:spPr bwMode="auto">
              <a:xfrm>
                <a:off x="5873736" y="1467207"/>
                <a:ext cx="92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bwMode="auto">
              <a:xfrm>
                <a:off x="6106206" y="1358899"/>
                <a:ext cx="17123"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sp>
            <p:nvSpPr>
              <p:cNvPr id="63" name="Oval 62"/>
              <p:cNvSpPr/>
              <p:nvPr/>
            </p:nvSpPr>
            <p:spPr bwMode="auto">
              <a:xfrm>
                <a:off x="5834120" y="1400015"/>
                <a:ext cx="17124" cy="1661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fontAlgn="auto">
                  <a:spcBef>
                    <a:spcPts val="0"/>
                  </a:spcBef>
                  <a:spcAft>
                    <a:spcPts val="0"/>
                  </a:spcAft>
                  <a:defRPr/>
                </a:pPr>
                <a:endParaRPr lang="en-US">
                  <a:ln w="9525">
                    <a:solidFill>
                      <a:schemeClr val="tx1"/>
                    </a:solidFill>
                  </a:ln>
                </a:endParaRPr>
              </a:p>
            </p:txBody>
          </p:sp>
        </p:grpSp>
        <p:sp>
          <p:nvSpPr>
            <p:cNvPr id="66" name="Rectangle 65"/>
            <p:cNvSpPr/>
            <p:nvPr/>
          </p:nvSpPr>
          <p:spPr>
            <a:xfrm>
              <a:off x="3452796" y="1026036"/>
              <a:ext cx="845361" cy="415498"/>
            </a:xfrm>
            <a:prstGeom prst="rect">
              <a:avLst/>
            </a:prstGeom>
          </p:spPr>
          <p:txBody>
            <a:bodyPr wrap="square" lIns="0" tIns="0" rIns="0" bIns="0">
              <a:spAutoFit/>
            </a:bodyPr>
            <a:lstStyle/>
            <a:p>
              <a:r>
                <a:rPr lang="en-US" sz="900" dirty="0">
                  <a:latin typeface="+mn-lt"/>
                </a:rPr>
                <a:t>       CRESTVIEW</a:t>
              </a:r>
              <a:endParaRPr lang="en-US" sz="900" u="sng" dirty="0">
                <a:latin typeface="+mn-lt"/>
              </a:endParaRPr>
            </a:p>
            <a:p>
              <a:r>
                <a:rPr lang="en-US" sz="900" u="sng" dirty="0">
                  <a:latin typeface="+mn-lt"/>
                </a:rPr>
                <a:t>115.9</a:t>
              </a:r>
              <a:r>
                <a:rPr lang="en-US" sz="900" dirty="0">
                  <a:latin typeface="+mn-lt"/>
                </a:rPr>
                <a:t> CEW</a:t>
              </a:r>
            </a:p>
            <a:p>
              <a:r>
                <a:rPr lang="en-US" sz="900" dirty="0">
                  <a:latin typeface="+mn-lt"/>
                </a:rPr>
                <a:t>         Chan 106</a:t>
              </a:r>
            </a:p>
          </p:txBody>
        </p:sp>
      </p:grpSp>
      <p:sp>
        <p:nvSpPr>
          <p:cNvPr id="98" name="Flowchart: Delay 97"/>
          <p:cNvSpPr/>
          <p:nvPr/>
        </p:nvSpPr>
        <p:spPr>
          <a:xfrm rot="18960000">
            <a:off x="7811744" y="2255122"/>
            <a:ext cx="196514" cy="134334"/>
          </a:xfrm>
          <a:prstGeom prst="flowChartDelay">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a:off x="7157357" y="2409766"/>
            <a:ext cx="176212" cy="153987"/>
          </a:xfrm>
          <a:prstGeom prst="triangle">
            <a:avLst/>
          </a:prstGeom>
          <a:solidFill>
            <a:schemeClr val="bg1"/>
          </a:solid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4" name="Rectangle 418"/>
          <p:cNvSpPr/>
          <p:nvPr/>
        </p:nvSpPr>
        <p:spPr>
          <a:xfrm rot="20470176">
            <a:off x="8144035" y="865075"/>
            <a:ext cx="1295482" cy="3328267"/>
          </a:xfrm>
          <a:custGeom>
            <a:avLst/>
            <a:gdLst>
              <a:gd name="connsiteX0" fmla="*/ 0 w 3190786"/>
              <a:gd name="connsiteY0" fmla="*/ 0 h 67280"/>
              <a:gd name="connsiteX1" fmla="*/ 3190786 w 3190786"/>
              <a:gd name="connsiteY1" fmla="*/ 0 h 67280"/>
              <a:gd name="connsiteX2" fmla="*/ 3190786 w 3190786"/>
              <a:gd name="connsiteY2" fmla="*/ 67280 h 67280"/>
              <a:gd name="connsiteX3" fmla="*/ 0 w 3190786"/>
              <a:gd name="connsiteY3" fmla="*/ 67280 h 67280"/>
              <a:gd name="connsiteX4" fmla="*/ 0 w 3190786"/>
              <a:gd name="connsiteY4" fmla="*/ 0 h 67280"/>
              <a:gd name="connsiteX0" fmla="*/ 0 w 3355003"/>
              <a:gd name="connsiteY0" fmla="*/ 895 h 67280"/>
              <a:gd name="connsiteX1" fmla="*/ 3355003 w 3355003"/>
              <a:gd name="connsiteY1" fmla="*/ 0 h 67280"/>
              <a:gd name="connsiteX2" fmla="*/ 3355003 w 3355003"/>
              <a:gd name="connsiteY2" fmla="*/ 67280 h 67280"/>
              <a:gd name="connsiteX3" fmla="*/ 164217 w 3355003"/>
              <a:gd name="connsiteY3" fmla="*/ 67280 h 67280"/>
              <a:gd name="connsiteX4" fmla="*/ 0 w 3355003"/>
              <a:gd name="connsiteY4" fmla="*/ 895 h 67280"/>
              <a:gd name="connsiteX0" fmla="*/ 0 w 3355003"/>
              <a:gd name="connsiteY0" fmla="*/ 895 h 67280"/>
              <a:gd name="connsiteX1" fmla="*/ 56604 w 3355003"/>
              <a:gd name="connsiteY1" fmla="*/ 3774 h 67280"/>
              <a:gd name="connsiteX2" fmla="*/ 3355003 w 3355003"/>
              <a:gd name="connsiteY2" fmla="*/ 0 h 67280"/>
              <a:gd name="connsiteX3" fmla="*/ 3355003 w 3355003"/>
              <a:gd name="connsiteY3" fmla="*/ 67280 h 67280"/>
              <a:gd name="connsiteX4" fmla="*/ 164217 w 3355003"/>
              <a:gd name="connsiteY4" fmla="*/ 67280 h 67280"/>
              <a:gd name="connsiteX5" fmla="*/ 0 w 3355003"/>
              <a:gd name="connsiteY5" fmla="*/ 895 h 67280"/>
              <a:gd name="connsiteX0" fmla="*/ 0 w 3355003"/>
              <a:gd name="connsiteY0" fmla="*/ 895 h 67280"/>
              <a:gd name="connsiteX1" fmla="*/ 138712 w 3355003"/>
              <a:gd name="connsiteY1" fmla="*/ 3327 h 67280"/>
              <a:gd name="connsiteX2" fmla="*/ 3355003 w 3355003"/>
              <a:gd name="connsiteY2" fmla="*/ 0 h 67280"/>
              <a:gd name="connsiteX3" fmla="*/ 3355003 w 3355003"/>
              <a:gd name="connsiteY3" fmla="*/ 67280 h 67280"/>
              <a:gd name="connsiteX4" fmla="*/ 164217 w 3355003"/>
              <a:gd name="connsiteY4" fmla="*/ 67280 h 67280"/>
              <a:gd name="connsiteX5" fmla="*/ 0 w 3355003"/>
              <a:gd name="connsiteY5" fmla="*/ 895 h 67280"/>
              <a:gd name="connsiteX0" fmla="*/ 0 w 3302932"/>
              <a:gd name="connsiteY0" fmla="*/ 26302 h 67280"/>
              <a:gd name="connsiteX1" fmla="*/ 86641 w 3302932"/>
              <a:gd name="connsiteY1" fmla="*/ 3327 h 67280"/>
              <a:gd name="connsiteX2" fmla="*/ 3302932 w 3302932"/>
              <a:gd name="connsiteY2" fmla="*/ 0 h 67280"/>
              <a:gd name="connsiteX3" fmla="*/ 3302932 w 3302932"/>
              <a:gd name="connsiteY3" fmla="*/ 67280 h 67280"/>
              <a:gd name="connsiteX4" fmla="*/ 112146 w 3302932"/>
              <a:gd name="connsiteY4" fmla="*/ 67280 h 67280"/>
              <a:gd name="connsiteX5" fmla="*/ 0 w 3302932"/>
              <a:gd name="connsiteY5" fmla="*/ 26302 h 67280"/>
              <a:gd name="connsiteX0" fmla="*/ 0 w 3302932"/>
              <a:gd name="connsiteY0" fmla="*/ 26302 h 67280"/>
              <a:gd name="connsiteX1" fmla="*/ 86641 w 3302932"/>
              <a:gd name="connsiteY1" fmla="*/ 3327 h 67280"/>
              <a:gd name="connsiteX2" fmla="*/ 3302932 w 3302932"/>
              <a:gd name="connsiteY2" fmla="*/ 0 h 67280"/>
              <a:gd name="connsiteX3" fmla="*/ 3302932 w 3302932"/>
              <a:gd name="connsiteY3" fmla="*/ 67280 h 67280"/>
              <a:gd name="connsiteX4" fmla="*/ 112146 w 3302932"/>
              <a:gd name="connsiteY4" fmla="*/ 67280 h 67280"/>
              <a:gd name="connsiteX5" fmla="*/ 47291 w 3302932"/>
              <a:gd name="connsiteY5" fmla="*/ 43803 h 67280"/>
              <a:gd name="connsiteX6" fmla="*/ 0 w 3302932"/>
              <a:gd name="connsiteY6" fmla="*/ 26302 h 67280"/>
              <a:gd name="connsiteX0" fmla="*/ 5242 w 3308174"/>
              <a:gd name="connsiteY0" fmla="*/ 26302 h 187179"/>
              <a:gd name="connsiteX1" fmla="*/ 91883 w 3308174"/>
              <a:gd name="connsiteY1" fmla="*/ 3327 h 187179"/>
              <a:gd name="connsiteX2" fmla="*/ 3308174 w 3308174"/>
              <a:gd name="connsiteY2" fmla="*/ 0 h 187179"/>
              <a:gd name="connsiteX3" fmla="*/ 3308174 w 3308174"/>
              <a:gd name="connsiteY3" fmla="*/ 67280 h 187179"/>
              <a:gd name="connsiteX4" fmla="*/ 117388 w 3308174"/>
              <a:gd name="connsiteY4" fmla="*/ 67280 h 187179"/>
              <a:gd name="connsiteX5" fmla="*/ 0 w 3308174"/>
              <a:gd name="connsiteY5" fmla="*/ 187179 h 187179"/>
              <a:gd name="connsiteX6" fmla="*/ 5242 w 3308174"/>
              <a:gd name="connsiteY6" fmla="*/ 26302 h 187179"/>
              <a:gd name="connsiteX0" fmla="*/ 5242 w 3308174"/>
              <a:gd name="connsiteY0" fmla="*/ 26302 h 187179"/>
              <a:gd name="connsiteX1" fmla="*/ 91883 w 3308174"/>
              <a:gd name="connsiteY1" fmla="*/ 3327 h 187179"/>
              <a:gd name="connsiteX2" fmla="*/ 3308174 w 3308174"/>
              <a:gd name="connsiteY2" fmla="*/ 0 h 187179"/>
              <a:gd name="connsiteX3" fmla="*/ 3308174 w 3308174"/>
              <a:gd name="connsiteY3" fmla="*/ 67280 h 187179"/>
              <a:gd name="connsiteX4" fmla="*/ 117388 w 3308174"/>
              <a:gd name="connsiteY4" fmla="*/ 67280 h 187179"/>
              <a:gd name="connsiteX5" fmla="*/ 75740 w 3308174"/>
              <a:gd name="connsiteY5" fmla="*/ 107832 h 187179"/>
              <a:gd name="connsiteX6" fmla="*/ 0 w 3308174"/>
              <a:gd name="connsiteY6" fmla="*/ 187179 h 187179"/>
              <a:gd name="connsiteX7" fmla="*/ 5242 w 3308174"/>
              <a:gd name="connsiteY7" fmla="*/ 26302 h 187179"/>
              <a:gd name="connsiteX0" fmla="*/ 5242 w 3308174"/>
              <a:gd name="connsiteY0" fmla="*/ 26302 h 187179"/>
              <a:gd name="connsiteX1" fmla="*/ 91883 w 3308174"/>
              <a:gd name="connsiteY1" fmla="*/ 3327 h 187179"/>
              <a:gd name="connsiteX2" fmla="*/ 3308174 w 3308174"/>
              <a:gd name="connsiteY2" fmla="*/ 0 h 187179"/>
              <a:gd name="connsiteX3" fmla="*/ 3308174 w 3308174"/>
              <a:gd name="connsiteY3" fmla="*/ 67280 h 187179"/>
              <a:gd name="connsiteX4" fmla="*/ 97770 w 3308174"/>
              <a:gd name="connsiteY4" fmla="*/ 66421 h 187179"/>
              <a:gd name="connsiteX5" fmla="*/ 75740 w 3308174"/>
              <a:gd name="connsiteY5" fmla="*/ 107832 h 187179"/>
              <a:gd name="connsiteX6" fmla="*/ 0 w 3308174"/>
              <a:gd name="connsiteY6" fmla="*/ 187179 h 187179"/>
              <a:gd name="connsiteX7" fmla="*/ 5242 w 3308174"/>
              <a:gd name="connsiteY7" fmla="*/ 26302 h 187179"/>
              <a:gd name="connsiteX0" fmla="*/ 5242 w 3308174"/>
              <a:gd name="connsiteY0" fmla="*/ 26302 h 1548937"/>
              <a:gd name="connsiteX1" fmla="*/ 91883 w 3308174"/>
              <a:gd name="connsiteY1" fmla="*/ 3327 h 1548937"/>
              <a:gd name="connsiteX2" fmla="*/ 3308174 w 3308174"/>
              <a:gd name="connsiteY2" fmla="*/ 0 h 1548937"/>
              <a:gd name="connsiteX3" fmla="*/ 3308174 w 3308174"/>
              <a:gd name="connsiteY3" fmla="*/ 67280 h 1548937"/>
              <a:gd name="connsiteX4" fmla="*/ 97770 w 3308174"/>
              <a:gd name="connsiteY4" fmla="*/ 66421 h 1548937"/>
              <a:gd name="connsiteX5" fmla="*/ 218942 w 3308174"/>
              <a:gd name="connsiteY5" fmla="*/ 1548937 h 1548937"/>
              <a:gd name="connsiteX6" fmla="*/ 0 w 3308174"/>
              <a:gd name="connsiteY6" fmla="*/ 187179 h 1548937"/>
              <a:gd name="connsiteX7" fmla="*/ 5242 w 3308174"/>
              <a:gd name="connsiteY7" fmla="*/ 26302 h 1548937"/>
              <a:gd name="connsiteX0" fmla="*/ 11114 w 3314046"/>
              <a:gd name="connsiteY0" fmla="*/ 26302 h 1548937"/>
              <a:gd name="connsiteX1" fmla="*/ 97755 w 3314046"/>
              <a:gd name="connsiteY1" fmla="*/ 3327 h 1548937"/>
              <a:gd name="connsiteX2" fmla="*/ 3314046 w 3314046"/>
              <a:gd name="connsiteY2" fmla="*/ 0 h 1548937"/>
              <a:gd name="connsiteX3" fmla="*/ 3314046 w 3314046"/>
              <a:gd name="connsiteY3" fmla="*/ 67280 h 1548937"/>
              <a:gd name="connsiteX4" fmla="*/ 103642 w 3314046"/>
              <a:gd name="connsiteY4" fmla="*/ 66421 h 1548937"/>
              <a:gd name="connsiteX5" fmla="*/ 224814 w 3314046"/>
              <a:gd name="connsiteY5" fmla="*/ 1548937 h 1548937"/>
              <a:gd name="connsiteX6" fmla="*/ 0 w 3314046"/>
              <a:gd name="connsiteY6" fmla="*/ 123332 h 1548937"/>
              <a:gd name="connsiteX7" fmla="*/ 11114 w 3314046"/>
              <a:gd name="connsiteY7" fmla="*/ 26302 h 1548937"/>
              <a:gd name="connsiteX0" fmla="*/ 0 w 3302932"/>
              <a:gd name="connsiteY0" fmla="*/ 26302 h 1947771"/>
              <a:gd name="connsiteX1" fmla="*/ 86641 w 3302932"/>
              <a:gd name="connsiteY1" fmla="*/ 3327 h 1947771"/>
              <a:gd name="connsiteX2" fmla="*/ 3302932 w 3302932"/>
              <a:gd name="connsiteY2" fmla="*/ 0 h 1947771"/>
              <a:gd name="connsiteX3" fmla="*/ 3302932 w 3302932"/>
              <a:gd name="connsiteY3" fmla="*/ 67280 h 1947771"/>
              <a:gd name="connsiteX4" fmla="*/ 92528 w 3302932"/>
              <a:gd name="connsiteY4" fmla="*/ 66421 h 1947771"/>
              <a:gd name="connsiteX5" fmla="*/ 213700 w 3302932"/>
              <a:gd name="connsiteY5" fmla="*/ 1548937 h 1947771"/>
              <a:gd name="connsiteX6" fmla="*/ 159796 w 3302932"/>
              <a:gd name="connsiteY6" fmla="*/ 1947771 h 1947771"/>
              <a:gd name="connsiteX7" fmla="*/ 0 w 3302932"/>
              <a:gd name="connsiteY7" fmla="*/ 26302 h 1947771"/>
              <a:gd name="connsiteX0" fmla="*/ 0 w 3302932"/>
              <a:gd name="connsiteY0" fmla="*/ 26302 h 1876828"/>
              <a:gd name="connsiteX1" fmla="*/ 86641 w 3302932"/>
              <a:gd name="connsiteY1" fmla="*/ 3327 h 1876828"/>
              <a:gd name="connsiteX2" fmla="*/ 3302932 w 3302932"/>
              <a:gd name="connsiteY2" fmla="*/ 0 h 1876828"/>
              <a:gd name="connsiteX3" fmla="*/ 3302932 w 3302932"/>
              <a:gd name="connsiteY3" fmla="*/ 67280 h 1876828"/>
              <a:gd name="connsiteX4" fmla="*/ 92528 w 3302932"/>
              <a:gd name="connsiteY4" fmla="*/ 66421 h 1876828"/>
              <a:gd name="connsiteX5" fmla="*/ 213700 w 3302932"/>
              <a:gd name="connsiteY5" fmla="*/ 1548937 h 1876828"/>
              <a:gd name="connsiteX6" fmla="*/ 163484 w 3302932"/>
              <a:gd name="connsiteY6" fmla="*/ 1876828 h 1876828"/>
              <a:gd name="connsiteX7" fmla="*/ 0 w 3302932"/>
              <a:gd name="connsiteY7" fmla="*/ 26302 h 1876828"/>
              <a:gd name="connsiteX0" fmla="*/ 0 w 3302932"/>
              <a:gd name="connsiteY0" fmla="*/ 26302 h 1899207"/>
              <a:gd name="connsiteX1" fmla="*/ 86641 w 3302932"/>
              <a:gd name="connsiteY1" fmla="*/ 3327 h 1899207"/>
              <a:gd name="connsiteX2" fmla="*/ 3302932 w 3302932"/>
              <a:gd name="connsiteY2" fmla="*/ 0 h 1899207"/>
              <a:gd name="connsiteX3" fmla="*/ 3302932 w 3302932"/>
              <a:gd name="connsiteY3" fmla="*/ 67280 h 1899207"/>
              <a:gd name="connsiteX4" fmla="*/ 92528 w 3302932"/>
              <a:gd name="connsiteY4" fmla="*/ 66421 h 1899207"/>
              <a:gd name="connsiteX5" fmla="*/ 238811 w 3302932"/>
              <a:gd name="connsiteY5" fmla="*/ 1899207 h 1899207"/>
              <a:gd name="connsiteX6" fmla="*/ 163484 w 3302932"/>
              <a:gd name="connsiteY6" fmla="*/ 1876828 h 1899207"/>
              <a:gd name="connsiteX7" fmla="*/ 0 w 3302932"/>
              <a:gd name="connsiteY7" fmla="*/ 26302 h 1899207"/>
              <a:gd name="connsiteX0" fmla="*/ 0 w 3288425"/>
              <a:gd name="connsiteY0" fmla="*/ 77811 h 1899207"/>
              <a:gd name="connsiteX1" fmla="*/ 72134 w 3288425"/>
              <a:gd name="connsiteY1" fmla="*/ 3327 h 1899207"/>
              <a:gd name="connsiteX2" fmla="*/ 3288425 w 3288425"/>
              <a:gd name="connsiteY2" fmla="*/ 0 h 1899207"/>
              <a:gd name="connsiteX3" fmla="*/ 3288425 w 3288425"/>
              <a:gd name="connsiteY3" fmla="*/ 67280 h 1899207"/>
              <a:gd name="connsiteX4" fmla="*/ 78021 w 3288425"/>
              <a:gd name="connsiteY4" fmla="*/ 66421 h 1899207"/>
              <a:gd name="connsiteX5" fmla="*/ 224304 w 3288425"/>
              <a:gd name="connsiteY5" fmla="*/ 1899207 h 1899207"/>
              <a:gd name="connsiteX6" fmla="*/ 148977 w 3288425"/>
              <a:gd name="connsiteY6" fmla="*/ 1876828 h 1899207"/>
              <a:gd name="connsiteX7" fmla="*/ 0 w 3288425"/>
              <a:gd name="connsiteY7" fmla="*/ 77811 h 1899207"/>
              <a:gd name="connsiteX0" fmla="*/ 0 w 3288425"/>
              <a:gd name="connsiteY0" fmla="*/ 77811 h 1899207"/>
              <a:gd name="connsiteX1" fmla="*/ 72134 w 3288425"/>
              <a:gd name="connsiteY1" fmla="*/ 3327 h 1899207"/>
              <a:gd name="connsiteX2" fmla="*/ 3288425 w 3288425"/>
              <a:gd name="connsiteY2" fmla="*/ 0 h 1899207"/>
              <a:gd name="connsiteX3" fmla="*/ 3288425 w 3288425"/>
              <a:gd name="connsiteY3" fmla="*/ 67280 h 1899207"/>
              <a:gd name="connsiteX4" fmla="*/ 78021 w 3288425"/>
              <a:gd name="connsiteY4" fmla="*/ 66421 h 1899207"/>
              <a:gd name="connsiteX5" fmla="*/ 224304 w 3288425"/>
              <a:gd name="connsiteY5" fmla="*/ 1899207 h 1899207"/>
              <a:gd name="connsiteX6" fmla="*/ 148977 w 3288425"/>
              <a:gd name="connsiteY6" fmla="*/ 1876828 h 1899207"/>
              <a:gd name="connsiteX7" fmla="*/ 0 w 3288425"/>
              <a:gd name="connsiteY7" fmla="*/ 77811 h 1899207"/>
              <a:gd name="connsiteX0" fmla="*/ 0 w 3288425"/>
              <a:gd name="connsiteY0" fmla="*/ 77811 h 1899207"/>
              <a:gd name="connsiteX1" fmla="*/ 72134 w 3288425"/>
              <a:gd name="connsiteY1" fmla="*/ 3327 h 1899207"/>
              <a:gd name="connsiteX2" fmla="*/ 3288425 w 3288425"/>
              <a:gd name="connsiteY2" fmla="*/ 0 h 1899207"/>
              <a:gd name="connsiteX3" fmla="*/ 3288425 w 3288425"/>
              <a:gd name="connsiteY3" fmla="*/ 67280 h 1899207"/>
              <a:gd name="connsiteX4" fmla="*/ 78021 w 3288425"/>
              <a:gd name="connsiteY4" fmla="*/ 66421 h 1899207"/>
              <a:gd name="connsiteX5" fmla="*/ 224304 w 3288425"/>
              <a:gd name="connsiteY5" fmla="*/ 1899207 h 1899207"/>
              <a:gd name="connsiteX6" fmla="*/ 148977 w 3288425"/>
              <a:gd name="connsiteY6" fmla="*/ 1876828 h 1899207"/>
              <a:gd name="connsiteX7" fmla="*/ 0 w 3288425"/>
              <a:gd name="connsiteY7" fmla="*/ 77811 h 1899207"/>
              <a:gd name="connsiteX0" fmla="*/ 0 w 3288425"/>
              <a:gd name="connsiteY0" fmla="*/ 77811 h 1959168"/>
              <a:gd name="connsiteX1" fmla="*/ 72134 w 3288425"/>
              <a:gd name="connsiteY1" fmla="*/ 3327 h 1959168"/>
              <a:gd name="connsiteX2" fmla="*/ 3288425 w 3288425"/>
              <a:gd name="connsiteY2" fmla="*/ 0 h 1959168"/>
              <a:gd name="connsiteX3" fmla="*/ 3288425 w 3288425"/>
              <a:gd name="connsiteY3" fmla="*/ 67280 h 1959168"/>
              <a:gd name="connsiteX4" fmla="*/ 78021 w 3288425"/>
              <a:gd name="connsiteY4" fmla="*/ 66421 h 1959168"/>
              <a:gd name="connsiteX5" fmla="*/ 233815 w 3288425"/>
              <a:gd name="connsiteY5" fmla="*/ 1959168 h 1959168"/>
              <a:gd name="connsiteX6" fmla="*/ 148977 w 3288425"/>
              <a:gd name="connsiteY6" fmla="*/ 1876828 h 1959168"/>
              <a:gd name="connsiteX7" fmla="*/ 0 w 3288425"/>
              <a:gd name="connsiteY7" fmla="*/ 77811 h 1959168"/>
              <a:gd name="connsiteX0" fmla="*/ 0 w 3288425"/>
              <a:gd name="connsiteY0" fmla="*/ 77811 h 1959168"/>
              <a:gd name="connsiteX1" fmla="*/ 72134 w 3288425"/>
              <a:gd name="connsiteY1" fmla="*/ 3327 h 1959168"/>
              <a:gd name="connsiteX2" fmla="*/ 3288425 w 3288425"/>
              <a:gd name="connsiteY2" fmla="*/ 0 h 1959168"/>
              <a:gd name="connsiteX3" fmla="*/ 3288425 w 3288425"/>
              <a:gd name="connsiteY3" fmla="*/ 67280 h 1959168"/>
              <a:gd name="connsiteX4" fmla="*/ 78021 w 3288425"/>
              <a:gd name="connsiteY4" fmla="*/ 66421 h 1959168"/>
              <a:gd name="connsiteX5" fmla="*/ 233815 w 3288425"/>
              <a:gd name="connsiteY5" fmla="*/ 1959168 h 1959168"/>
              <a:gd name="connsiteX6" fmla="*/ 153246 w 3288425"/>
              <a:gd name="connsiteY6" fmla="*/ 1937715 h 1959168"/>
              <a:gd name="connsiteX7" fmla="*/ 0 w 3288425"/>
              <a:gd name="connsiteY7" fmla="*/ 77811 h 1959168"/>
              <a:gd name="connsiteX0" fmla="*/ 0 w 3283678"/>
              <a:gd name="connsiteY0" fmla="*/ 61832 h 1959168"/>
              <a:gd name="connsiteX1" fmla="*/ 67387 w 3283678"/>
              <a:gd name="connsiteY1" fmla="*/ 3327 h 1959168"/>
              <a:gd name="connsiteX2" fmla="*/ 3283678 w 3283678"/>
              <a:gd name="connsiteY2" fmla="*/ 0 h 1959168"/>
              <a:gd name="connsiteX3" fmla="*/ 3283678 w 3283678"/>
              <a:gd name="connsiteY3" fmla="*/ 67280 h 1959168"/>
              <a:gd name="connsiteX4" fmla="*/ 73274 w 3283678"/>
              <a:gd name="connsiteY4" fmla="*/ 66421 h 1959168"/>
              <a:gd name="connsiteX5" fmla="*/ 229068 w 3283678"/>
              <a:gd name="connsiteY5" fmla="*/ 1959168 h 1959168"/>
              <a:gd name="connsiteX6" fmla="*/ 148499 w 3283678"/>
              <a:gd name="connsiteY6" fmla="*/ 1937715 h 1959168"/>
              <a:gd name="connsiteX7" fmla="*/ 0 w 3283678"/>
              <a:gd name="connsiteY7" fmla="*/ 61832 h 1959168"/>
              <a:gd name="connsiteX0" fmla="*/ 0 w 3283678"/>
              <a:gd name="connsiteY0" fmla="*/ 61832 h 1959168"/>
              <a:gd name="connsiteX1" fmla="*/ 67387 w 3283678"/>
              <a:gd name="connsiteY1" fmla="*/ 3327 h 1959168"/>
              <a:gd name="connsiteX2" fmla="*/ 3283678 w 3283678"/>
              <a:gd name="connsiteY2" fmla="*/ 0 h 1959168"/>
              <a:gd name="connsiteX3" fmla="*/ 3283678 w 3283678"/>
              <a:gd name="connsiteY3" fmla="*/ 67280 h 1959168"/>
              <a:gd name="connsiteX4" fmla="*/ 73274 w 3283678"/>
              <a:gd name="connsiteY4" fmla="*/ 66421 h 1959168"/>
              <a:gd name="connsiteX5" fmla="*/ 229068 w 3283678"/>
              <a:gd name="connsiteY5" fmla="*/ 1959168 h 1959168"/>
              <a:gd name="connsiteX6" fmla="*/ 148499 w 3283678"/>
              <a:gd name="connsiteY6" fmla="*/ 1937715 h 1959168"/>
              <a:gd name="connsiteX7" fmla="*/ 0 w 3283678"/>
              <a:gd name="connsiteY7" fmla="*/ 61832 h 1959168"/>
              <a:gd name="connsiteX0" fmla="*/ 0 w 3283678"/>
              <a:gd name="connsiteY0" fmla="*/ 61832 h 1959168"/>
              <a:gd name="connsiteX1" fmla="*/ 67387 w 3283678"/>
              <a:gd name="connsiteY1" fmla="*/ 3327 h 1959168"/>
              <a:gd name="connsiteX2" fmla="*/ 3283678 w 3283678"/>
              <a:gd name="connsiteY2" fmla="*/ 0 h 1959168"/>
              <a:gd name="connsiteX3" fmla="*/ 3283678 w 3283678"/>
              <a:gd name="connsiteY3" fmla="*/ 67280 h 1959168"/>
              <a:gd name="connsiteX4" fmla="*/ 79196 w 3283678"/>
              <a:gd name="connsiteY4" fmla="*/ 63212 h 1959168"/>
              <a:gd name="connsiteX5" fmla="*/ 229068 w 3283678"/>
              <a:gd name="connsiteY5" fmla="*/ 1959168 h 1959168"/>
              <a:gd name="connsiteX6" fmla="*/ 148499 w 3283678"/>
              <a:gd name="connsiteY6" fmla="*/ 1937715 h 1959168"/>
              <a:gd name="connsiteX7" fmla="*/ 0 w 3283678"/>
              <a:gd name="connsiteY7" fmla="*/ 61832 h 1959168"/>
              <a:gd name="connsiteX0" fmla="*/ 0 w 3283678"/>
              <a:gd name="connsiteY0" fmla="*/ 61832 h 1959168"/>
              <a:gd name="connsiteX1" fmla="*/ 67387 w 3283678"/>
              <a:gd name="connsiteY1" fmla="*/ 3327 h 1959168"/>
              <a:gd name="connsiteX2" fmla="*/ 3283678 w 3283678"/>
              <a:gd name="connsiteY2" fmla="*/ 0 h 1959168"/>
              <a:gd name="connsiteX3" fmla="*/ 3283678 w 3283678"/>
              <a:gd name="connsiteY3" fmla="*/ 67280 h 1959168"/>
              <a:gd name="connsiteX4" fmla="*/ 79196 w 3283678"/>
              <a:gd name="connsiteY4" fmla="*/ 63212 h 1959168"/>
              <a:gd name="connsiteX5" fmla="*/ 229068 w 3283678"/>
              <a:gd name="connsiteY5" fmla="*/ 1959168 h 1959168"/>
              <a:gd name="connsiteX6" fmla="*/ 148499 w 3283678"/>
              <a:gd name="connsiteY6" fmla="*/ 1937715 h 1959168"/>
              <a:gd name="connsiteX7" fmla="*/ 0 w 3283678"/>
              <a:gd name="connsiteY7" fmla="*/ 61832 h 1959168"/>
              <a:gd name="connsiteX0" fmla="*/ 0 w 3283678"/>
              <a:gd name="connsiteY0" fmla="*/ 61832 h 1959168"/>
              <a:gd name="connsiteX1" fmla="*/ 67387 w 3283678"/>
              <a:gd name="connsiteY1" fmla="*/ 3327 h 1959168"/>
              <a:gd name="connsiteX2" fmla="*/ 3283678 w 3283678"/>
              <a:gd name="connsiteY2" fmla="*/ 0 h 1959168"/>
              <a:gd name="connsiteX3" fmla="*/ 3283678 w 3283678"/>
              <a:gd name="connsiteY3" fmla="*/ 67280 h 1959168"/>
              <a:gd name="connsiteX4" fmla="*/ 80122 w 3283678"/>
              <a:gd name="connsiteY4" fmla="*/ 68456 h 1959168"/>
              <a:gd name="connsiteX5" fmla="*/ 229068 w 3283678"/>
              <a:gd name="connsiteY5" fmla="*/ 1959168 h 1959168"/>
              <a:gd name="connsiteX6" fmla="*/ 148499 w 3283678"/>
              <a:gd name="connsiteY6" fmla="*/ 1937715 h 1959168"/>
              <a:gd name="connsiteX7" fmla="*/ 0 w 3283678"/>
              <a:gd name="connsiteY7" fmla="*/ 61832 h 1959168"/>
              <a:gd name="connsiteX0" fmla="*/ 91358 w 3375036"/>
              <a:gd name="connsiteY0" fmla="*/ 61832 h 1959168"/>
              <a:gd name="connsiteX1" fmla="*/ 158745 w 3375036"/>
              <a:gd name="connsiteY1" fmla="*/ 3327 h 1959168"/>
              <a:gd name="connsiteX2" fmla="*/ 3375036 w 3375036"/>
              <a:gd name="connsiteY2" fmla="*/ 0 h 1959168"/>
              <a:gd name="connsiteX3" fmla="*/ 3375036 w 3375036"/>
              <a:gd name="connsiteY3" fmla="*/ 67280 h 1959168"/>
              <a:gd name="connsiteX4" fmla="*/ 171480 w 3375036"/>
              <a:gd name="connsiteY4" fmla="*/ 68456 h 1959168"/>
              <a:gd name="connsiteX5" fmla="*/ 320426 w 3375036"/>
              <a:gd name="connsiteY5" fmla="*/ 1959168 h 1959168"/>
              <a:gd name="connsiteX6" fmla="*/ 8632 w 3375036"/>
              <a:gd name="connsiteY6" fmla="*/ 1871504 h 1959168"/>
              <a:gd name="connsiteX7" fmla="*/ 91358 w 3375036"/>
              <a:gd name="connsiteY7" fmla="*/ 61832 h 1959168"/>
              <a:gd name="connsiteX0" fmla="*/ 91358 w 3375036"/>
              <a:gd name="connsiteY0" fmla="*/ 61832 h 1903194"/>
              <a:gd name="connsiteX1" fmla="*/ 158745 w 3375036"/>
              <a:gd name="connsiteY1" fmla="*/ 3327 h 1903194"/>
              <a:gd name="connsiteX2" fmla="*/ 3375036 w 3375036"/>
              <a:gd name="connsiteY2" fmla="*/ 0 h 1903194"/>
              <a:gd name="connsiteX3" fmla="*/ 3375036 w 3375036"/>
              <a:gd name="connsiteY3" fmla="*/ 67280 h 1903194"/>
              <a:gd name="connsiteX4" fmla="*/ 171480 w 3375036"/>
              <a:gd name="connsiteY4" fmla="*/ 68456 h 1903194"/>
              <a:gd name="connsiteX5" fmla="*/ 98581 w 3375036"/>
              <a:gd name="connsiteY5" fmla="*/ 1903194 h 1903194"/>
              <a:gd name="connsiteX6" fmla="*/ 8632 w 3375036"/>
              <a:gd name="connsiteY6" fmla="*/ 1871504 h 1903194"/>
              <a:gd name="connsiteX7" fmla="*/ 91358 w 3375036"/>
              <a:gd name="connsiteY7" fmla="*/ 61832 h 1903194"/>
              <a:gd name="connsiteX0" fmla="*/ 91358 w 3375036"/>
              <a:gd name="connsiteY0" fmla="*/ 61832 h 1884139"/>
              <a:gd name="connsiteX1" fmla="*/ 158745 w 3375036"/>
              <a:gd name="connsiteY1" fmla="*/ 3327 h 1884139"/>
              <a:gd name="connsiteX2" fmla="*/ 3375036 w 3375036"/>
              <a:gd name="connsiteY2" fmla="*/ 0 h 1884139"/>
              <a:gd name="connsiteX3" fmla="*/ 3375036 w 3375036"/>
              <a:gd name="connsiteY3" fmla="*/ 67280 h 1884139"/>
              <a:gd name="connsiteX4" fmla="*/ 171480 w 3375036"/>
              <a:gd name="connsiteY4" fmla="*/ 68456 h 1884139"/>
              <a:gd name="connsiteX5" fmla="*/ 59529 w 3375036"/>
              <a:gd name="connsiteY5" fmla="*/ 1884139 h 1884139"/>
              <a:gd name="connsiteX6" fmla="*/ 8632 w 3375036"/>
              <a:gd name="connsiteY6" fmla="*/ 1871504 h 1884139"/>
              <a:gd name="connsiteX7" fmla="*/ 91358 w 3375036"/>
              <a:gd name="connsiteY7" fmla="*/ 61832 h 1884139"/>
              <a:gd name="connsiteX0" fmla="*/ 91358 w 3375036"/>
              <a:gd name="connsiteY0" fmla="*/ 61832 h 1895486"/>
              <a:gd name="connsiteX1" fmla="*/ 158745 w 3375036"/>
              <a:gd name="connsiteY1" fmla="*/ 3327 h 1895486"/>
              <a:gd name="connsiteX2" fmla="*/ 3375036 w 3375036"/>
              <a:gd name="connsiteY2" fmla="*/ 0 h 1895486"/>
              <a:gd name="connsiteX3" fmla="*/ 3375036 w 3375036"/>
              <a:gd name="connsiteY3" fmla="*/ 67280 h 1895486"/>
              <a:gd name="connsiteX4" fmla="*/ 171480 w 3375036"/>
              <a:gd name="connsiteY4" fmla="*/ 68456 h 1895486"/>
              <a:gd name="connsiteX5" fmla="*/ 81000 w 3375036"/>
              <a:gd name="connsiteY5" fmla="*/ 1895486 h 1895486"/>
              <a:gd name="connsiteX6" fmla="*/ 8632 w 3375036"/>
              <a:gd name="connsiteY6" fmla="*/ 1871504 h 1895486"/>
              <a:gd name="connsiteX7" fmla="*/ 91358 w 3375036"/>
              <a:gd name="connsiteY7" fmla="*/ 61832 h 1895486"/>
              <a:gd name="connsiteX0" fmla="*/ 82726 w 3366404"/>
              <a:gd name="connsiteY0" fmla="*/ 61832 h 1895486"/>
              <a:gd name="connsiteX1" fmla="*/ 150113 w 3366404"/>
              <a:gd name="connsiteY1" fmla="*/ 3327 h 1895486"/>
              <a:gd name="connsiteX2" fmla="*/ 3366404 w 3366404"/>
              <a:gd name="connsiteY2" fmla="*/ 0 h 1895486"/>
              <a:gd name="connsiteX3" fmla="*/ 3366404 w 3366404"/>
              <a:gd name="connsiteY3" fmla="*/ 67280 h 1895486"/>
              <a:gd name="connsiteX4" fmla="*/ 162848 w 3366404"/>
              <a:gd name="connsiteY4" fmla="*/ 68456 h 1895486"/>
              <a:gd name="connsiteX5" fmla="*/ 72368 w 3366404"/>
              <a:gd name="connsiteY5" fmla="*/ 1895486 h 1895486"/>
              <a:gd name="connsiteX6" fmla="*/ 0 w 3366404"/>
              <a:gd name="connsiteY6" fmla="*/ 1871504 h 1895486"/>
              <a:gd name="connsiteX7" fmla="*/ 82726 w 3366404"/>
              <a:gd name="connsiteY7" fmla="*/ 61832 h 1895486"/>
              <a:gd name="connsiteX0" fmla="*/ 82726 w 3366404"/>
              <a:gd name="connsiteY0" fmla="*/ 61832 h 1895486"/>
              <a:gd name="connsiteX1" fmla="*/ 150113 w 3366404"/>
              <a:gd name="connsiteY1" fmla="*/ 3327 h 1895486"/>
              <a:gd name="connsiteX2" fmla="*/ 3366404 w 3366404"/>
              <a:gd name="connsiteY2" fmla="*/ 0 h 1895486"/>
              <a:gd name="connsiteX3" fmla="*/ 3366404 w 3366404"/>
              <a:gd name="connsiteY3" fmla="*/ 67280 h 1895486"/>
              <a:gd name="connsiteX4" fmla="*/ 162848 w 3366404"/>
              <a:gd name="connsiteY4" fmla="*/ 68456 h 1895486"/>
              <a:gd name="connsiteX5" fmla="*/ 72368 w 3366404"/>
              <a:gd name="connsiteY5" fmla="*/ 1895486 h 1895486"/>
              <a:gd name="connsiteX6" fmla="*/ 0 w 3366404"/>
              <a:gd name="connsiteY6" fmla="*/ 1871504 h 1895486"/>
              <a:gd name="connsiteX7" fmla="*/ 82726 w 3366404"/>
              <a:gd name="connsiteY7" fmla="*/ 61832 h 1895486"/>
              <a:gd name="connsiteX0" fmla="*/ 82726 w 3366404"/>
              <a:gd name="connsiteY0" fmla="*/ 61832 h 1895486"/>
              <a:gd name="connsiteX1" fmla="*/ 150113 w 3366404"/>
              <a:gd name="connsiteY1" fmla="*/ 3327 h 1895486"/>
              <a:gd name="connsiteX2" fmla="*/ 3366404 w 3366404"/>
              <a:gd name="connsiteY2" fmla="*/ 0 h 1895486"/>
              <a:gd name="connsiteX3" fmla="*/ 3366404 w 3366404"/>
              <a:gd name="connsiteY3" fmla="*/ 67280 h 1895486"/>
              <a:gd name="connsiteX4" fmla="*/ 156000 w 3366404"/>
              <a:gd name="connsiteY4" fmla="*/ 66421 h 1895486"/>
              <a:gd name="connsiteX5" fmla="*/ 72368 w 3366404"/>
              <a:gd name="connsiteY5" fmla="*/ 1895486 h 1895486"/>
              <a:gd name="connsiteX6" fmla="*/ 0 w 3366404"/>
              <a:gd name="connsiteY6" fmla="*/ 1871504 h 1895486"/>
              <a:gd name="connsiteX7" fmla="*/ 82726 w 3366404"/>
              <a:gd name="connsiteY7" fmla="*/ 61832 h 1895486"/>
              <a:gd name="connsiteX0" fmla="*/ 82726 w 3366404"/>
              <a:gd name="connsiteY0" fmla="*/ 61832 h 1890491"/>
              <a:gd name="connsiteX1" fmla="*/ 150113 w 3366404"/>
              <a:gd name="connsiteY1" fmla="*/ 3327 h 1890491"/>
              <a:gd name="connsiteX2" fmla="*/ 3366404 w 3366404"/>
              <a:gd name="connsiteY2" fmla="*/ 0 h 1890491"/>
              <a:gd name="connsiteX3" fmla="*/ 3366404 w 3366404"/>
              <a:gd name="connsiteY3" fmla="*/ 67280 h 1890491"/>
              <a:gd name="connsiteX4" fmla="*/ 156000 w 3366404"/>
              <a:gd name="connsiteY4" fmla="*/ 66421 h 1890491"/>
              <a:gd name="connsiteX5" fmla="*/ 63916 w 3366404"/>
              <a:gd name="connsiteY5" fmla="*/ 1890491 h 1890491"/>
              <a:gd name="connsiteX6" fmla="*/ 0 w 3366404"/>
              <a:gd name="connsiteY6" fmla="*/ 1871504 h 1890491"/>
              <a:gd name="connsiteX7" fmla="*/ 82726 w 3366404"/>
              <a:gd name="connsiteY7" fmla="*/ 61832 h 1890491"/>
              <a:gd name="connsiteX0" fmla="*/ 82726 w 3366404"/>
              <a:gd name="connsiteY0" fmla="*/ 61832 h 1890491"/>
              <a:gd name="connsiteX1" fmla="*/ 150113 w 3366404"/>
              <a:gd name="connsiteY1" fmla="*/ 3327 h 1890491"/>
              <a:gd name="connsiteX2" fmla="*/ 3366404 w 3366404"/>
              <a:gd name="connsiteY2" fmla="*/ 0 h 1890491"/>
              <a:gd name="connsiteX3" fmla="*/ 3366404 w 3366404"/>
              <a:gd name="connsiteY3" fmla="*/ 67280 h 1890491"/>
              <a:gd name="connsiteX4" fmla="*/ 156000 w 3366404"/>
              <a:gd name="connsiteY4" fmla="*/ 66421 h 1890491"/>
              <a:gd name="connsiteX5" fmla="*/ 63916 w 3366404"/>
              <a:gd name="connsiteY5" fmla="*/ 1890491 h 1890491"/>
              <a:gd name="connsiteX6" fmla="*/ 0 w 3366404"/>
              <a:gd name="connsiteY6" fmla="*/ 1871504 h 1890491"/>
              <a:gd name="connsiteX7" fmla="*/ 82726 w 3366404"/>
              <a:gd name="connsiteY7" fmla="*/ 61832 h 1890491"/>
              <a:gd name="connsiteX0" fmla="*/ 82726 w 3366404"/>
              <a:gd name="connsiteY0" fmla="*/ 61832 h 1890491"/>
              <a:gd name="connsiteX1" fmla="*/ 150113 w 3366404"/>
              <a:gd name="connsiteY1" fmla="*/ 3327 h 1890491"/>
              <a:gd name="connsiteX2" fmla="*/ 3366404 w 3366404"/>
              <a:gd name="connsiteY2" fmla="*/ 0 h 1890491"/>
              <a:gd name="connsiteX3" fmla="*/ 3366404 w 3366404"/>
              <a:gd name="connsiteY3" fmla="*/ 67280 h 1890491"/>
              <a:gd name="connsiteX4" fmla="*/ 156000 w 3366404"/>
              <a:gd name="connsiteY4" fmla="*/ 66421 h 1890491"/>
              <a:gd name="connsiteX5" fmla="*/ 63916 w 3366404"/>
              <a:gd name="connsiteY5" fmla="*/ 1890491 h 1890491"/>
              <a:gd name="connsiteX6" fmla="*/ 0 w 3366404"/>
              <a:gd name="connsiteY6" fmla="*/ 1871504 h 1890491"/>
              <a:gd name="connsiteX7" fmla="*/ 82726 w 3366404"/>
              <a:gd name="connsiteY7" fmla="*/ 61832 h 1890491"/>
              <a:gd name="connsiteX0" fmla="*/ 82726 w 3366404"/>
              <a:gd name="connsiteY0" fmla="*/ 61832 h 1888638"/>
              <a:gd name="connsiteX1" fmla="*/ 150113 w 3366404"/>
              <a:gd name="connsiteY1" fmla="*/ 3327 h 1888638"/>
              <a:gd name="connsiteX2" fmla="*/ 3366404 w 3366404"/>
              <a:gd name="connsiteY2" fmla="*/ 0 h 1888638"/>
              <a:gd name="connsiteX3" fmla="*/ 3366404 w 3366404"/>
              <a:gd name="connsiteY3" fmla="*/ 67280 h 1888638"/>
              <a:gd name="connsiteX4" fmla="*/ 156000 w 3366404"/>
              <a:gd name="connsiteY4" fmla="*/ 66421 h 1888638"/>
              <a:gd name="connsiteX5" fmla="*/ 74403 w 3366404"/>
              <a:gd name="connsiteY5" fmla="*/ 1888638 h 1888638"/>
              <a:gd name="connsiteX6" fmla="*/ 0 w 3366404"/>
              <a:gd name="connsiteY6" fmla="*/ 1871504 h 1888638"/>
              <a:gd name="connsiteX7" fmla="*/ 82726 w 3366404"/>
              <a:gd name="connsiteY7" fmla="*/ 61832 h 1888638"/>
              <a:gd name="connsiteX0" fmla="*/ 82726 w 3366404"/>
              <a:gd name="connsiteY0" fmla="*/ 61832 h 1888638"/>
              <a:gd name="connsiteX1" fmla="*/ 150113 w 3366404"/>
              <a:gd name="connsiteY1" fmla="*/ 3327 h 1888638"/>
              <a:gd name="connsiteX2" fmla="*/ 3366404 w 3366404"/>
              <a:gd name="connsiteY2" fmla="*/ 0 h 1888638"/>
              <a:gd name="connsiteX3" fmla="*/ 3366404 w 3366404"/>
              <a:gd name="connsiteY3" fmla="*/ 67280 h 1888638"/>
              <a:gd name="connsiteX4" fmla="*/ 156000 w 3366404"/>
              <a:gd name="connsiteY4" fmla="*/ 66421 h 1888638"/>
              <a:gd name="connsiteX5" fmla="*/ 74403 w 3366404"/>
              <a:gd name="connsiteY5" fmla="*/ 1888638 h 1888638"/>
              <a:gd name="connsiteX6" fmla="*/ 0 w 3366404"/>
              <a:gd name="connsiteY6" fmla="*/ 1871504 h 1888638"/>
              <a:gd name="connsiteX7" fmla="*/ 82726 w 3366404"/>
              <a:gd name="connsiteY7" fmla="*/ 61832 h 1888638"/>
              <a:gd name="connsiteX0" fmla="*/ 66748 w 3366404"/>
              <a:gd name="connsiteY0" fmla="*/ 57085 h 1888638"/>
              <a:gd name="connsiteX1" fmla="*/ 150113 w 3366404"/>
              <a:gd name="connsiteY1" fmla="*/ 3327 h 1888638"/>
              <a:gd name="connsiteX2" fmla="*/ 3366404 w 3366404"/>
              <a:gd name="connsiteY2" fmla="*/ 0 h 1888638"/>
              <a:gd name="connsiteX3" fmla="*/ 3366404 w 3366404"/>
              <a:gd name="connsiteY3" fmla="*/ 67280 h 1888638"/>
              <a:gd name="connsiteX4" fmla="*/ 156000 w 3366404"/>
              <a:gd name="connsiteY4" fmla="*/ 66421 h 1888638"/>
              <a:gd name="connsiteX5" fmla="*/ 74403 w 3366404"/>
              <a:gd name="connsiteY5" fmla="*/ 1888638 h 1888638"/>
              <a:gd name="connsiteX6" fmla="*/ 0 w 3366404"/>
              <a:gd name="connsiteY6" fmla="*/ 1871504 h 1888638"/>
              <a:gd name="connsiteX7" fmla="*/ 66748 w 3366404"/>
              <a:gd name="connsiteY7" fmla="*/ 57085 h 1888638"/>
              <a:gd name="connsiteX0" fmla="*/ 66748 w 3366404"/>
              <a:gd name="connsiteY0" fmla="*/ 57085 h 1888638"/>
              <a:gd name="connsiteX1" fmla="*/ 150113 w 3366404"/>
              <a:gd name="connsiteY1" fmla="*/ 3327 h 1888638"/>
              <a:gd name="connsiteX2" fmla="*/ 3366404 w 3366404"/>
              <a:gd name="connsiteY2" fmla="*/ 0 h 1888638"/>
              <a:gd name="connsiteX3" fmla="*/ 3366404 w 3366404"/>
              <a:gd name="connsiteY3" fmla="*/ 67280 h 1888638"/>
              <a:gd name="connsiteX4" fmla="*/ 136631 w 3366404"/>
              <a:gd name="connsiteY4" fmla="*/ 73087 h 1888638"/>
              <a:gd name="connsiteX5" fmla="*/ 74403 w 3366404"/>
              <a:gd name="connsiteY5" fmla="*/ 1888638 h 1888638"/>
              <a:gd name="connsiteX6" fmla="*/ 0 w 3366404"/>
              <a:gd name="connsiteY6" fmla="*/ 1871504 h 1888638"/>
              <a:gd name="connsiteX7" fmla="*/ 66748 w 3366404"/>
              <a:gd name="connsiteY7" fmla="*/ 57085 h 1888638"/>
              <a:gd name="connsiteX0" fmla="*/ 66748 w 3366404"/>
              <a:gd name="connsiteY0" fmla="*/ 57085 h 1888638"/>
              <a:gd name="connsiteX1" fmla="*/ 150113 w 3366404"/>
              <a:gd name="connsiteY1" fmla="*/ 3327 h 1888638"/>
              <a:gd name="connsiteX2" fmla="*/ 3366404 w 3366404"/>
              <a:gd name="connsiteY2" fmla="*/ 0 h 1888638"/>
              <a:gd name="connsiteX3" fmla="*/ 3366404 w 3366404"/>
              <a:gd name="connsiteY3" fmla="*/ 67280 h 1888638"/>
              <a:gd name="connsiteX4" fmla="*/ 136631 w 3366404"/>
              <a:gd name="connsiteY4" fmla="*/ 73087 h 1888638"/>
              <a:gd name="connsiteX5" fmla="*/ 74403 w 3366404"/>
              <a:gd name="connsiteY5" fmla="*/ 1888638 h 1888638"/>
              <a:gd name="connsiteX6" fmla="*/ 0 w 3366404"/>
              <a:gd name="connsiteY6" fmla="*/ 1871504 h 1888638"/>
              <a:gd name="connsiteX7" fmla="*/ 66748 w 3366404"/>
              <a:gd name="connsiteY7" fmla="*/ 57085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36631 w 3366404"/>
              <a:gd name="connsiteY4" fmla="*/ 73087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22935 w 3366404"/>
              <a:gd name="connsiteY4" fmla="*/ 69018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22935 w 3366404"/>
              <a:gd name="connsiteY4" fmla="*/ 69018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22935 w 3366404"/>
              <a:gd name="connsiteY4" fmla="*/ 69018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22935 w 3366404"/>
              <a:gd name="connsiteY4" fmla="*/ 69018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22935 w 3366404"/>
              <a:gd name="connsiteY4" fmla="*/ 69018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88638"/>
              <a:gd name="connsiteX1" fmla="*/ 150113 w 3366404"/>
              <a:gd name="connsiteY1" fmla="*/ 3327 h 1888638"/>
              <a:gd name="connsiteX2" fmla="*/ 3366404 w 3366404"/>
              <a:gd name="connsiteY2" fmla="*/ 0 h 1888638"/>
              <a:gd name="connsiteX3" fmla="*/ 3366404 w 3366404"/>
              <a:gd name="connsiteY3" fmla="*/ 67280 h 1888638"/>
              <a:gd name="connsiteX4" fmla="*/ 122935 w 3366404"/>
              <a:gd name="connsiteY4" fmla="*/ 69018 h 1888638"/>
              <a:gd name="connsiteX5" fmla="*/ 74403 w 3366404"/>
              <a:gd name="connsiteY5" fmla="*/ 1888638 h 1888638"/>
              <a:gd name="connsiteX6" fmla="*/ 0 w 3366404"/>
              <a:gd name="connsiteY6" fmla="*/ 1871504 h 1888638"/>
              <a:gd name="connsiteX7" fmla="*/ 47626 w 3366404"/>
              <a:gd name="connsiteY7" fmla="*/ 71277 h 1888638"/>
              <a:gd name="connsiteX0" fmla="*/ 47626 w 3366404"/>
              <a:gd name="connsiteY0" fmla="*/ 71277 h 1891169"/>
              <a:gd name="connsiteX1" fmla="*/ 150113 w 3366404"/>
              <a:gd name="connsiteY1" fmla="*/ 3327 h 1891169"/>
              <a:gd name="connsiteX2" fmla="*/ 3366404 w 3366404"/>
              <a:gd name="connsiteY2" fmla="*/ 0 h 1891169"/>
              <a:gd name="connsiteX3" fmla="*/ 3366404 w 3366404"/>
              <a:gd name="connsiteY3" fmla="*/ 67280 h 1891169"/>
              <a:gd name="connsiteX4" fmla="*/ 122935 w 3366404"/>
              <a:gd name="connsiteY4" fmla="*/ 69018 h 1891169"/>
              <a:gd name="connsiteX5" fmla="*/ 66198 w 3366404"/>
              <a:gd name="connsiteY5" fmla="*/ 1891169 h 1891169"/>
              <a:gd name="connsiteX6" fmla="*/ 0 w 3366404"/>
              <a:gd name="connsiteY6" fmla="*/ 1871504 h 1891169"/>
              <a:gd name="connsiteX7" fmla="*/ 47626 w 3366404"/>
              <a:gd name="connsiteY7" fmla="*/ 71277 h 1891169"/>
              <a:gd name="connsiteX0" fmla="*/ 47626 w 3366404"/>
              <a:gd name="connsiteY0" fmla="*/ 71277 h 1890243"/>
              <a:gd name="connsiteX1" fmla="*/ 150113 w 3366404"/>
              <a:gd name="connsiteY1" fmla="*/ 3327 h 1890243"/>
              <a:gd name="connsiteX2" fmla="*/ 3366404 w 3366404"/>
              <a:gd name="connsiteY2" fmla="*/ 0 h 1890243"/>
              <a:gd name="connsiteX3" fmla="*/ 3366404 w 3366404"/>
              <a:gd name="connsiteY3" fmla="*/ 67280 h 1890243"/>
              <a:gd name="connsiteX4" fmla="*/ 122935 w 3366404"/>
              <a:gd name="connsiteY4" fmla="*/ 69018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366404 w 3366404"/>
              <a:gd name="connsiteY3" fmla="*/ 67280 h 1890243"/>
              <a:gd name="connsiteX4" fmla="*/ 122935 w 3366404"/>
              <a:gd name="connsiteY4" fmla="*/ 69018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276702 w 3366404"/>
              <a:gd name="connsiteY3" fmla="*/ 43115 h 1890243"/>
              <a:gd name="connsiteX4" fmla="*/ 122935 w 3366404"/>
              <a:gd name="connsiteY4" fmla="*/ 69018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276702 w 3366404"/>
              <a:gd name="connsiteY3" fmla="*/ 43115 h 1890243"/>
              <a:gd name="connsiteX4" fmla="*/ 124655 w 3366404"/>
              <a:gd name="connsiteY4" fmla="*/ 29783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276702 w 3366404"/>
              <a:gd name="connsiteY3" fmla="*/ 43115 h 1890243"/>
              <a:gd name="connsiteX4" fmla="*/ 127252 w 3366404"/>
              <a:gd name="connsiteY4" fmla="*/ 62849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276702 w 3366404"/>
              <a:gd name="connsiteY3" fmla="*/ 43115 h 1890243"/>
              <a:gd name="connsiteX4" fmla="*/ 127252 w 3366404"/>
              <a:gd name="connsiteY4" fmla="*/ 62849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306328 w 3366404"/>
              <a:gd name="connsiteY3" fmla="*/ 118988 h 1890243"/>
              <a:gd name="connsiteX4" fmla="*/ 127252 w 3366404"/>
              <a:gd name="connsiteY4" fmla="*/ 62849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306328 w 3366404"/>
              <a:gd name="connsiteY3" fmla="*/ 118988 h 1890243"/>
              <a:gd name="connsiteX4" fmla="*/ 127252 w 3366404"/>
              <a:gd name="connsiteY4" fmla="*/ 62849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312067 w 3366404"/>
              <a:gd name="connsiteY3" fmla="*/ 133113 h 1890243"/>
              <a:gd name="connsiteX4" fmla="*/ 127252 w 3366404"/>
              <a:gd name="connsiteY4" fmla="*/ 62849 h 1890243"/>
              <a:gd name="connsiteX5" fmla="*/ 71442 w 3366404"/>
              <a:gd name="connsiteY5" fmla="*/ 1890243 h 1890243"/>
              <a:gd name="connsiteX6" fmla="*/ 0 w 3366404"/>
              <a:gd name="connsiteY6" fmla="*/ 1871504 h 1890243"/>
              <a:gd name="connsiteX7" fmla="*/ 47626 w 3366404"/>
              <a:gd name="connsiteY7" fmla="*/ 71277 h 1890243"/>
              <a:gd name="connsiteX0" fmla="*/ 47626 w 3366404"/>
              <a:gd name="connsiteY0" fmla="*/ 71277 h 1890243"/>
              <a:gd name="connsiteX1" fmla="*/ 150113 w 3366404"/>
              <a:gd name="connsiteY1" fmla="*/ 3327 h 1890243"/>
              <a:gd name="connsiteX2" fmla="*/ 3366404 w 3366404"/>
              <a:gd name="connsiteY2" fmla="*/ 0 h 1890243"/>
              <a:gd name="connsiteX3" fmla="*/ 3335466 w 3366404"/>
              <a:gd name="connsiteY3" fmla="*/ 67821 h 1890243"/>
              <a:gd name="connsiteX4" fmla="*/ 3312067 w 3366404"/>
              <a:gd name="connsiteY4" fmla="*/ 133113 h 1890243"/>
              <a:gd name="connsiteX5" fmla="*/ 127252 w 3366404"/>
              <a:gd name="connsiteY5" fmla="*/ 62849 h 1890243"/>
              <a:gd name="connsiteX6" fmla="*/ 71442 w 3366404"/>
              <a:gd name="connsiteY6" fmla="*/ 1890243 h 1890243"/>
              <a:gd name="connsiteX7" fmla="*/ 0 w 3366404"/>
              <a:gd name="connsiteY7" fmla="*/ 1871504 h 1890243"/>
              <a:gd name="connsiteX8" fmla="*/ 47626 w 3366404"/>
              <a:gd name="connsiteY8" fmla="*/ 71277 h 1890243"/>
              <a:gd name="connsiteX0" fmla="*/ 47626 w 3568064"/>
              <a:gd name="connsiteY0" fmla="*/ 71277 h 1890243"/>
              <a:gd name="connsiteX1" fmla="*/ 150113 w 3568064"/>
              <a:gd name="connsiteY1" fmla="*/ 3327 h 1890243"/>
              <a:gd name="connsiteX2" fmla="*/ 3366404 w 3568064"/>
              <a:gd name="connsiteY2" fmla="*/ 0 h 1890243"/>
              <a:gd name="connsiteX3" fmla="*/ 3568064 w 3568064"/>
              <a:gd name="connsiteY3" fmla="*/ 221385 h 1890243"/>
              <a:gd name="connsiteX4" fmla="*/ 3312067 w 3568064"/>
              <a:gd name="connsiteY4" fmla="*/ 133113 h 1890243"/>
              <a:gd name="connsiteX5" fmla="*/ 127252 w 3568064"/>
              <a:gd name="connsiteY5" fmla="*/ 62849 h 1890243"/>
              <a:gd name="connsiteX6" fmla="*/ 71442 w 3568064"/>
              <a:gd name="connsiteY6" fmla="*/ 1890243 h 1890243"/>
              <a:gd name="connsiteX7" fmla="*/ 0 w 3568064"/>
              <a:gd name="connsiteY7" fmla="*/ 1871504 h 1890243"/>
              <a:gd name="connsiteX8" fmla="*/ 47626 w 3568064"/>
              <a:gd name="connsiteY8" fmla="*/ 71277 h 1890243"/>
              <a:gd name="connsiteX0" fmla="*/ 47626 w 3568064"/>
              <a:gd name="connsiteY0" fmla="*/ 71277 h 1890243"/>
              <a:gd name="connsiteX1" fmla="*/ 150113 w 3568064"/>
              <a:gd name="connsiteY1" fmla="*/ 3327 h 1890243"/>
              <a:gd name="connsiteX2" fmla="*/ 3366404 w 3568064"/>
              <a:gd name="connsiteY2" fmla="*/ 0 h 1890243"/>
              <a:gd name="connsiteX3" fmla="*/ 3568064 w 3568064"/>
              <a:gd name="connsiteY3" fmla="*/ 221385 h 1890243"/>
              <a:gd name="connsiteX4" fmla="*/ 3312067 w 3568064"/>
              <a:gd name="connsiteY4" fmla="*/ 133113 h 1890243"/>
              <a:gd name="connsiteX5" fmla="*/ 127252 w 3568064"/>
              <a:gd name="connsiteY5" fmla="*/ 62849 h 1890243"/>
              <a:gd name="connsiteX6" fmla="*/ 71442 w 3568064"/>
              <a:gd name="connsiteY6" fmla="*/ 1890243 h 1890243"/>
              <a:gd name="connsiteX7" fmla="*/ 0 w 3568064"/>
              <a:gd name="connsiteY7" fmla="*/ 1871504 h 1890243"/>
              <a:gd name="connsiteX8" fmla="*/ 47626 w 3568064"/>
              <a:gd name="connsiteY8" fmla="*/ 71277 h 1890243"/>
              <a:gd name="connsiteX0" fmla="*/ 47626 w 3568064"/>
              <a:gd name="connsiteY0" fmla="*/ 71277 h 1890243"/>
              <a:gd name="connsiteX1" fmla="*/ 150113 w 3568064"/>
              <a:gd name="connsiteY1" fmla="*/ 3327 h 1890243"/>
              <a:gd name="connsiteX2" fmla="*/ 3366404 w 3568064"/>
              <a:gd name="connsiteY2" fmla="*/ 0 h 1890243"/>
              <a:gd name="connsiteX3" fmla="*/ 3568064 w 3568064"/>
              <a:gd name="connsiteY3" fmla="*/ 221385 h 1890243"/>
              <a:gd name="connsiteX4" fmla="*/ 3312067 w 3568064"/>
              <a:gd name="connsiteY4" fmla="*/ 133113 h 1890243"/>
              <a:gd name="connsiteX5" fmla="*/ 127252 w 3568064"/>
              <a:gd name="connsiteY5" fmla="*/ 62849 h 1890243"/>
              <a:gd name="connsiteX6" fmla="*/ 71442 w 3568064"/>
              <a:gd name="connsiteY6" fmla="*/ 1890243 h 1890243"/>
              <a:gd name="connsiteX7" fmla="*/ 0 w 3568064"/>
              <a:gd name="connsiteY7" fmla="*/ 1871504 h 1890243"/>
              <a:gd name="connsiteX8" fmla="*/ 47626 w 3568064"/>
              <a:gd name="connsiteY8" fmla="*/ 71277 h 1890243"/>
              <a:gd name="connsiteX0" fmla="*/ 47626 w 3568064"/>
              <a:gd name="connsiteY0" fmla="*/ 71277 h 1890243"/>
              <a:gd name="connsiteX1" fmla="*/ 150113 w 3568064"/>
              <a:gd name="connsiteY1" fmla="*/ 3327 h 1890243"/>
              <a:gd name="connsiteX2" fmla="*/ 3366404 w 3568064"/>
              <a:gd name="connsiteY2" fmla="*/ 0 h 1890243"/>
              <a:gd name="connsiteX3" fmla="*/ 3568064 w 3568064"/>
              <a:gd name="connsiteY3" fmla="*/ 221385 h 1890243"/>
              <a:gd name="connsiteX4" fmla="*/ 3312067 w 3568064"/>
              <a:gd name="connsiteY4" fmla="*/ 133113 h 1890243"/>
              <a:gd name="connsiteX5" fmla="*/ 127252 w 3568064"/>
              <a:gd name="connsiteY5" fmla="*/ 62849 h 1890243"/>
              <a:gd name="connsiteX6" fmla="*/ 71442 w 3568064"/>
              <a:gd name="connsiteY6" fmla="*/ 1890243 h 1890243"/>
              <a:gd name="connsiteX7" fmla="*/ 0 w 3568064"/>
              <a:gd name="connsiteY7" fmla="*/ 1871504 h 1890243"/>
              <a:gd name="connsiteX8" fmla="*/ 47626 w 3568064"/>
              <a:gd name="connsiteY8" fmla="*/ 71277 h 1890243"/>
              <a:gd name="connsiteX0" fmla="*/ 47626 w 3568064"/>
              <a:gd name="connsiteY0" fmla="*/ 71277 h 1890243"/>
              <a:gd name="connsiteX1" fmla="*/ 150113 w 3568064"/>
              <a:gd name="connsiteY1" fmla="*/ 3327 h 1890243"/>
              <a:gd name="connsiteX2" fmla="*/ 3366404 w 3568064"/>
              <a:gd name="connsiteY2" fmla="*/ 0 h 1890243"/>
              <a:gd name="connsiteX3" fmla="*/ 3568064 w 3568064"/>
              <a:gd name="connsiteY3" fmla="*/ 221385 h 1890243"/>
              <a:gd name="connsiteX4" fmla="*/ 3312067 w 3568064"/>
              <a:gd name="connsiteY4" fmla="*/ 133113 h 1890243"/>
              <a:gd name="connsiteX5" fmla="*/ 127252 w 3568064"/>
              <a:gd name="connsiteY5" fmla="*/ 62849 h 1890243"/>
              <a:gd name="connsiteX6" fmla="*/ 71442 w 3568064"/>
              <a:gd name="connsiteY6" fmla="*/ 1890243 h 1890243"/>
              <a:gd name="connsiteX7" fmla="*/ 0 w 3568064"/>
              <a:gd name="connsiteY7" fmla="*/ 1871504 h 1890243"/>
              <a:gd name="connsiteX8" fmla="*/ 47626 w 3568064"/>
              <a:gd name="connsiteY8" fmla="*/ 71277 h 1890243"/>
              <a:gd name="connsiteX0" fmla="*/ 47626 w 3568064"/>
              <a:gd name="connsiteY0" fmla="*/ 71277 h 1890243"/>
              <a:gd name="connsiteX1" fmla="*/ 150113 w 3568064"/>
              <a:gd name="connsiteY1" fmla="*/ 3327 h 1890243"/>
              <a:gd name="connsiteX2" fmla="*/ 3366404 w 3568064"/>
              <a:gd name="connsiteY2" fmla="*/ 0 h 1890243"/>
              <a:gd name="connsiteX3" fmla="*/ 3568064 w 3568064"/>
              <a:gd name="connsiteY3" fmla="*/ 221385 h 1890243"/>
              <a:gd name="connsiteX4" fmla="*/ 3312067 w 3568064"/>
              <a:gd name="connsiteY4" fmla="*/ 133113 h 1890243"/>
              <a:gd name="connsiteX5" fmla="*/ 127252 w 3568064"/>
              <a:gd name="connsiteY5" fmla="*/ 62849 h 1890243"/>
              <a:gd name="connsiteX6" fmla="*/ 71442 w 3568064"/>
              <a:gd name="connsiteY6" fmla="*/ 1890243 h 1890243"/>
              <a:gd name="connsiteX7" fmla="*/ 0 w 3568064"/>
              <a:gd name="connsiteY7" fmla="*/ 1871504 h 1890243"/>
              <a:gd name="connsiteX8" fmla="*/ 47626 w 3568064"/>
              <a:gd name="connsiteY8" fmla="*/ 71277 h 1890243"/>
              <a:gd name="connsiteX0" fmla="*/ 47626 w 3561894"/>
              <a:gd name="connsiteY0" fmla="*/ 71277 h 1890243"/>
              <a:gd name="connsiteX1" fmla="*/ 150113 w 3561894"/>
              <a:gd name="connsiteY1" fmla="*/ 3327 h 1890243"/>
              <a:gd name="connsiteX2" fmla="*/ 3366404 w 3561894"/>
              <a:gd name="connsiteY2" fmla="*/ 0 h 1890243"/>
              <a:gd name="connsiteX3" fmla="*/ 3561894 w 3561894"/>
              <a:gd name="connsiteY3" fmla="*/ 217067 h 1890243"/>
              <a:gd name="connsiteX4" fmla="*/ 3312067 w 3561894"/>
              <a:gd name="connsiteY4" fmla="*/ 133113 h 1890243"/>
              <a:gd name="connsiteX5" fmla="*/ 127252 w 3561894"/>
              <a:gd name="connsiteY5" fmla="*/ 62849 h 1890243"/>
              <a:gd name="connsiteX6" fmla="*/ 71442 w 3561894"/>
              <a:gd name="connsiteY6" fmla="*/ 1890243 h 1890243"/>
              <a:gd name="connsiteX7" fmla="*/ 0 w 3561894"/>
              <a:gd name="connsiteY7" fmla="*/ 1871504 h 1890243"/>
              <a:gd name="connsiteX8" fmla="*/ 47626 w 3561894"/>
              <a:gd name="connsiteY8" fmla="*/ 71277 h 1890243"/>
              <a:gd name="connsiteX0" fmla="*/ 47626 w 3561894"/>
              <a:gd name="connsiteY0" fmla="*/ 71277 h 1890243"/>
              <a:gd name="connsiteX1" fmla="*/ 150113 w 3561894"/>
              <a:gd name="connsiteY1" fmla="*/ 3327 h 1890243"/>
              <a:gd name="connsiteX2" fmla="*/ 3366404 w 3561894"/>
              <a:gd name="connsiteY2" fmla="*/ 0 h 1890243"/>
              <a:gd name="connsiteX3" fmla="*/ 3439045 w 3561894"/>
              <a:gd name="connsiteY3" fmla="*/ 78721 h 1890243"/>
              <a:gd name="connsiteX4" fmla="*/ 3561894 w 3561894"/>
              <a:gd name="connsiteY4" fmla="*/ 217067 h 1890243"/>
              <a:gd name="connsiteX5" fmla="*/ 3312067 w 3561894"/>
              <a:gd name="connsiteY5" fmla="*/ 133113 h 1890243"/>
              <a:gd name="connsiteX6" fmla="*/ 127252 w 3561894"/>
              <a:gd name="connsiteY6" fmla="*/ 62849 h 1890243"/>
              <a:gd name="connsiteX7" fmla="*/ 71442 w 3561894"/>
              <a:gd name="connsiteY7" fmla="*/ 1890243 h 1890243"/>
              <a:gd name="connsiteX8" fmla="*/ 0 w 3561894"/>
              <a:gd name="connsiteY8" fmla="*/ 1871504 h 1890243"/>
              <a:gd name="connsiteX9" fmla="*/ 47626 w 3561894"/>
              <a:gd name="connsiteY9" fmla="*/ 71277 h 1890243"/>
              <a:gd name="connsiteX0" fmla="*/ 47626 w 3588591"/>
              <a:gd name="connsiteY0" fmla="*/ 71277 h 1890243"/>
              <a:gd name="connsiteX1" fmla="*/ 150113 w 3588591"/>
              <a:gd name="connsiteY1" fmla="*/ 3327 h 1890243"/>
              <a:gd name="connsiteX2" fmla="*/ 3366404 w 3588591"/>
              <a:gd name="connsiteY2" fmla="*/ 0 h 1890243"/>
              <a:gd name="connsiteX3" fmla="*/ 3588591 w 3588591"/>
              <a:gd name="connsiteY3" fmla="*/ 135570 h 1890243"/>
              <a:gd name="connsiteX4" fmla="*/ 3561894 w 3588591"/>
              <a:gd name="connsiteY4" fmla="*/ 217067 h 1890243"/>
              <a:gd name="connsiteX5" fmla="*/ 3312067 w 3588591"/>
              <a:gd name="connsiteY5" fmla="*/ 133113 h 1890243"/>
              <a:gd name="connsiteX6" fmla="*/ 127252 w 3588591"/>
              <a:gd name="connsiteY6" fmla="*/ 62849 h 1890243"/>
              <a:gd name="connsiteX7" fmla="*/ 71442 w 3588591"/>
              <a:gd name="connsiteY7" fmla="*/ 1890243 h 1890243"/>
              <a:gd name="connsiteX8" fmla="*/ 0 w 3588591"/>
              <a:gd name="connsiteY8" fmla="*/ 1871504 h 1890243"/>
              <a:gd name="connsiteX9" fmla="*/ 47626 w 3588591"/>
              <a:gd name="connsiteY9" fmla="*/ 71277 h 1890243"/>
              <a:gd name="connsiteX0" fmla="*/ 47626 w 3588591"/>
              <a:gd name="connsiteY0" fmla="*/ 67950 h 1886916"/>
              <a:gd name="connsiteX1" fmla="*/ 150113 w 3588591"/>
              <a:gd name="connsiteY1" fmla="*/ 0 h 1886916"/>
              <a:gd name="connsiteX2" fmla="*/ 3440441 w 3588591"/>
              <a:gd name="connsiteY2" fmla="*/ 48478 h 1886916"/>
              <a:gd name="connsiteX3" fmla="*/ 3588591 w 3588591"/>
              <a:gd name="connsiteY3" fmla="*/ 132243 h 1886916"/>
              <a:gd name="connsiteX4" fmla="*/ 3561894 w 3588591"/>
              <a:gd name="connsiteY4" fmla="*/ 213740 h 1886916"/>
              <a:gd name="connsiteX5" fmla="*/ 3312067 w 3588591"/>
              <a:gd name="connsiteY5" fmla="*/ 129786 h 1886916"/>
              <a:gd name="connsiteX6" fmla="*/ 127252 w 3588591"/>
              <a:gd name="connsiteY6" fmla="*/ 59522 h 1886916"/>
              <a:gd name="connsiteX7" fmla="*/ 71442 w 3588591"/>
              <a:gd name="connsiteY7" fmla="*/ 1886916 h 1886916"/>
              <a:gd name="connsiteX8" fmla="*/ 0 w 3588591"/>
              <a:gd name="connsiteY8" fmla="*/ 1868177 h 1886916"/>
              <a:gd name="connsiteX9" fmla="*/ 47626 w 3588591"/>
              <a:gd name="connsiteY9" fmla="*/ 67950 h 1886916"/>
              <a:gd name="connsiteX0" fmla="*/ 47626 w 3588591"/>
              <a:gd name="connsiteY0" fmla="*/ 67950 h 1886916"/>
              <a:gd name="connsiteX1" fmla="*/ 150113 w 3588591"/>
              <a:gd name="connsiteY1" fmla="*/ 0 h 1886916"/>
              <a:gd name="connsiteX2" fmla="*/ 3440441 w 3588591"/>
              <a:gd name="connsiteY2" fmla="*/ 48478 h 1886916"/>
              <a:gd name="connsiteX3" fmla="*/ 3588591 w 3588591"/>
              <a:gd name="connsiteY3" fmla="*/ 132243 h 1886916"/>
              <a:gd name="connsiteX4" fmla="*/ 3561894 w 3588591"/>
              <a:gd name="connsiteY4" fmla="*/ 213740 h 1886916"/>
              <a:gd name="connsiteX5" fmla="*/ 3312067 w 3588591"/>
              <a:gd name="connsiteY5" fmla="*/ 129786 h 1886916"/>
              <a:gd name="connsiteX6" fmla="*/ 127252 w 3588591"/>
              <a:gd name="connsiteY6" fmla="*/ 59522 h 1886916"/>
              <a:gd name="connsiteX7" fmla="*/ 71442 w 3588591"/>
              <a:gd name="connsiteY7" fmla="*/ 1886916 h 1886916"/>
              <a:gd name="connsiteX8" fmla="*/ 0 w 3588591"/>
              <a:gd name="connsiteY8" fmla="*/ 1868177 h 1886916"/>
              <a:gd name="connsiteX9" fmla="*/ 47626 w 3588591"/>
              <a:gd name="connsiteY9" fmla="*/ 67950 h 1886916"/>
              <a:gd name="connsiteX0" fmla="*/ 47626 w 3588591"/>
              <a:gd name="connsiteY0" fmla="*/ 67950 h 1886916"/>
              <a:gd name="connsiteX1" fmla="*/ 150113 w 3588591"/>
              <a:gd name="connsiteY1" fmla="*/ 0 h 1886916"/>
              <a:gd name="connsiteX2" fmla="*/ 3440441 w 3588591"/>
              <a:gd name="connsiteY2" fmla="*/ 48478 h 1886916"/>
              <a:gd name="connsiteX3" fmla="*/ 3588591 w 3588591"/>
              <a:gd name="connsiteY3" fmla="*/ 132243 h 1886916"/>
              <a:gd name="connsiteX4" fmla="*/ 3561894 w 3588591"/>
              <a:gd name="connsiteY4" fmla="*/ 213740 h 1886916"/>
              <a:gd name="connsiteX5" fmla="*/ 3312067 w 3588591"/>
              <a:gd name="connsiteY5" fmla="*/ 129786 h 1886916"/>
              <a:gd name="connsiteX6" fmla="*/ 127252 w 3588591"/>
              <a:gd name="connsiteY6" fmla="*/ 59522 h 1886916"/>
              <a:gd name="connsiteX7" fmla="*/ 71442 w 3588591"/>
              <a:gd name="connsiteY7" fmla="*/ 1886916 h 1886916"/>
              <a:gd name="connsiteX8" fmla="*/ 0 w 3588591"/>
              <a:gd name="connsiteY8" fmla="*/ 1868177 h 1886916"/>
              <a:gd name="connsiteX9" fmla="*/ 47626 w 3588591"/>
              <a:gd name="connsiteY9" fmla="*/ 67950 h 1886916"/>
              <a:gd name="connsiteX0" fmla="*/ 47626 w 3588591"/>
              <a:gd name="connsiteY0" fmla="*/ 69987 h 1888953"/>
              <a:gd name="connsiteX1" fmla="*/ 150113 w 3588591"/>
              <a:gd name="connsiteY1" fmla="*/ 2037 h 1888953"/>
              <a:gd name="connsiteX2" fmla="*/ 3440441 w 3588591"/>
              <a:gd name="connsiteY2" fmla="*/ 50515 h 1888953"/>
              <a:gd name="connsiteX3" fmla="*/ 3588591 w 3588591"/>
              <a:gd name="connsiteY3" fmla="*/ 134280 h 1888953"/>
              <a:gd name="connsiteX4" fmla="*/ 3561894 w 3588591"/>
              <a:gd name="connsiteY4" fmla="*/ 215777 h 1888953"/>
              <a:gd name="connsiteX5" fmla="*/ 3312067 w 3588591"/>
              <a:gd name="connsiteY5" fmla="*/ 131823 h 1888953"/>
              <a:gd name="connsiteX6" fmla="*/ 127252 w 3588591"/>
              <a:gd name="connsiteY6" fmla="*/ 61559 h 1888953"/>
              <a:gd name="connsiteX7" fmla="*/ 71442 w 3588591"/>
              <a:gd name="connsiteY7" fmla="*/ 1888953 h 1888953"/>
              <a:gd name="connsiteX8" fmla="*/ 0 w 3588591"/>
              <a:gd name="connsiteY8" fmla="*/ 1870214 h 1888953"/>
              <a:gd name="connsiteX9" fmla="*/ 47626 w 3588591"/>
              <a:gd name="connsiteY9" fmla="*/ 69987 h 1888953"/>
              <a:gd name="connsiteX0" fmla="*/ 47626 w 3588591"/>
              <a:gd name="connsiteY0" fmla="*/ 73028 h 1891994"/>
              <a:gd name="connsiteX1" fmla="*/ 150113 w 3588591"/>
              <a:gd name="connsiteY1" fmla="*/ 5078 h 1891994"/>
              <a:gd name="connsiteX2" fmla="*/ 3440441 w 3588591"/>
              <a:gd name="connsiteY2" fmla="*/ 53556 h 1891994"/>
              <a:gd name="connsiteX3" fmla="*/ 3588591 w 3588591"/>
              <a:gd name="connsiteY3" fmla="*/ 137321 h 1891994"/>
              <a:gd name="connsiteX4" fmla="*/ 3561894 w 3588591"/>
              <a:gd name="connsiteY4" fmla="*/ 218818 h 1891994"/>
              <a:gd name="connsiteX5" fmla="*/ 3312067 w 3588591"/>
              <a:gd name="connsiteY5" fmla="*/ 134864 h 1891994"/>
              <a:gd name="connsiteX6" fmla="*/ 127252 w 3588591"/>
              <a:gd name="connsiteY6" fmla="*/ 64600 h 1891994"/>
              <a:gd name="connsiteX7" fmla="*/ 71442 w 3588591"/>
              <a:gd name="connsiteY7" fmla="*/ 1891994 h 1891994"/>
              <a:gd name="connsiteX8" fmla="*/ 0 w 3588591"/>
              <a:gd name="connsiteY8" fmla="*/ 1873255 h 1891994"/>
              <a:gd name="connsiteX9" fmla="*/ 47626 w 3588591"/>
              <a:gd name="connsiteY9" fmla="*/ 73028 h 1891994"/>
              <a:gd name="connsiteX0" fmla="*/ 47626 w 3588591"/>
              <a:gd name="connsiteY0" fmla="*/ 80323 h 1899289"/>
              <a:gd name="connsiteX1" fmla="*/ 152825 w 3588591"/>
              <a:gd name="connsiteY1" fmla="*/ 3242 h 1899289"/>
              <a:gd name="connsiteX2" fmla="*/ 3440441 w 3588591"/>
              <a:gd name="connsiteY2" fmla="*/ 60851 h 1899289"/>
              <a:gd name="connsiteX3" fmla="*/ 3588591 w 3588591"/>
              <a:gd name="connsiteY3" fmla="*/ 144616 h 1899289"/>
              <a:gd name="connsiteX4" fmla="*/ 3561894 w 3588591"/>
              <a:gd name="connsiteY4" fmla="*/ 226113 h 1899289"/>
              <a:gd name="connsiteX5" fmla="*/ 3312067 w 3588591"/>
              <a:gd name="connsiteY5" fmla="*/ 142159 h 1899289"/>
              <a:gd name="connsiteX6" fmla="*/ 127252 w 3588591"/>
              <a:gd name="connsiteY6" fmla="*/ 71895 h 1899289"/>
              <a:gd name="connsiteX7" fmla="*/ 71442 w 3588591"/>
              <a:gd name="connsiteY7" fmla="*/ 1899289 h 1899289"/>
              <a:gd name="connsiteX8" fmla="*/ 0 w 3588591"/>
              <a:gd name="connsiteY8" fmla="*/ 1880550 h 1899289"/>
              <a:gd name="connsiteX9" fmla="*/ 47626 w 3588591"/>
              <a:gd name="connsiteY9" fmla="*/ 80323 h 1899289"/>
              <a:gd name="connsiteX0" fmla="*/ 54226 w 3588591"/>
              <a:gd name="connsiteY0" fmla="*/ 75840 h 1900296"/>
              <a:gd name="connsiteX1" fmla="*/ 152825 w 3588591"/>
              <a:gd name="connsiteY1" fmla="*/ 4249 h 1900296"/>
              <a:gd name="connsiteX2" fmla="*/ 3440441 w 3588591"/>
              <a:gd name="connsiteY2" fmla="*/ 61858 h 1900296"/>
              <a:gd name="connsiteX3" fmla="*/ 3588591 w 3588591"/>
              <a:gd name="connsiteY3" fmla="*/ 145623 h 1900296"/>
              <a:gd name="connsiteX4" fmla="*/ 3561894 w 3588591"/>
              <a:gd name="connsiteY4" fmla="*/ 227120 h 1900296"/>
              <a:gd name="connsiteX5" fmla="*/ 3312067 w 3588591"/>
              <a:gd name="connsiteY5" fmla="*/ 143166 h 1900296"/>
              <a:gd name="connsiteX6" fmla="*/ 127252 w 3588591"/>
              <a:gd name="connsiteY6" fmla="*/ 72902 h 1900296"/>
              <a:gd name="connsiteX7" fmla="*/ 71442 w 3588591"/>
              <a:gd name="connsiteY7" fmla="*/ 1900296 h 1900296"/>
              <a:gd name="connsiteX8" fmla="*/ 0 w 3588591"/>
              <a:gd name="connsiteY8" fmla="*/ 1881557 h 1900296"/>
              <a:gd name="connsiteX9" fmla="*/ 54226 w 3588591"/>
              <a:gd name="connsiteY9" fmla="*/ 75840 h 1900296"/>
              <a:gd name="connsiteX0" fmla="*/ 54226 w 3588591"/>
              <a:gd name="connsiteY0" fmla="*/ 75840 h 1900296"/>
              <a:gd name="connsiteX1" fmla="*/ 152825 w 3588591"/>
              <a:gd name="connsiteY1" fmla="*/ 4249 h 1900296"/>
              <a:gd name="connsiteX2" fmla="*/ 3440441 w 3588591"/>
              <a:gd name="connsiteY2" fmla="*/ 61858 h 1900296"/>
              <a:gd name="connsiteX3" fmla="*/ 3588591 w 3588591"/>
              <a:gd name="connsiteY3" fmla="*/ 145623 h 1900296"/>
              <a:gd name="connsiteX4" fmla="*/ 3561894 w 3588591"/>
              <a:gd name="connsiteY4" fmla="*/ 227120 h 1900296"/>
              <a:gd name="connsiteX5" fmla="*/ 3312067 w 3588591"/>
              <a:gd name="connsiteY5" fmla="*/ 143166 h 1900296"/>
              <a:gd name="connsiteX6" fmla="*/ 127252 w 3588591"/>
              <a:gd name="connsiteY6" fmla="*/ 72902 h 1900296"/>
              <a:gd name="connsiteX7" fmla="*/ 71442 w 3588591"/>
              <a:gd name="connsiteY7" fmla="*/ 1900296 h 1900296"/>
              <a:gd name="connsiteX8" fmla="*/ 0 w 3588591"/>
              <a:gd name="connsiteY8" fmla="*/ 1881557 h 1900296"/>
              <a:gd name="connsiteX9" fmla="*/ 54226 w 3588591"/>
              <a:gd name="connsiteY9" fmla="*/ 75840 h 1900296"/>
              <a:gd name="connsiteX0" fmla="*/ 58792 w 3593157"/>
              <a:gd name="connsiteY0" fmla="*/ 75840 h 1900296"/>
              <a:gd name="connsiteX1" fmla="*/ 157391 w 3593157"/>
              <a:gd name="connsiteY1" fmla="*/ 4249 h 1900296"/>
              <a:gd name="connsiteX2" fmla="*/ 3445007 w 3593157"/>
              <a:gd name="connsiteY2" fmla="*/ 61858 h 1900296"/>
              <a:gd name="connsiteX3" fmla="*/ 3593157 w 3593157"/>
              <a:gd name="connsiteY3" fmla="*/ 145623 h 1900296"/>
              <a:gd name="connsiteX4" fmla="*/ 3566460 w 3593157"/>
              <a:gd name="connsiteY4" fmla="*/ 227120 h 1900296"/>
              <a:gd name="connsiteX5" fmla="*/ 3316633 w 3593157"/>
              <a:gd name="connsiteY5" fmla="*/ 143166 h 1900296"/>
              <a:gd name="connsiteX6" fmla="*/ 131818 w 3593157"/>
              <a:gd name="connsiteY6" fmla="*/ 72902 h 1900296"/>
              <a:gd name="connsiteX7" fmla="*/ 76008 w 3593157"/>
              <a:gd name="connsiteY7" fmla="*/ 1900296 h 1900296"/>
              <a:gd name="connsiteX8" fmla="*/ 0 w 3593157"/>
              <a:gd name="connsiteY8" fmla="*/ 1880201 h 1900296"/>
              <a:gd name="connsiteX9" fmla="*/ 58792 w 3593157"/>
              <a:gd name="connsiteY9" fmla="*/ 75840 h 1900296"/>
              <a:gd name="connsiteX0" fmla="*/ 58792 w 3593157"/>
              <a:gd name="connsiteY0" fmla="*/ 75840 h 1900296"/>
              <a:gd name="connsiteX1" fmla="*/ 157391 w 3593157"/>
              <a:gd name="connsiteY1" fmla="*/ 4249 h 1900296"/>
              <a:gd name="connsiteX2" fmla="*/ 3445007 w 3593157"/>
              <a:gd name="connsiteY2" fmla="*/ 61858 h 1900296"/>
              <a:gd name="connsiteX3" fmla="*/ 3593157 w 3593157"/>
              <a:gd name="connsiteY3" fmla="*/ 145623 h 1900296"/>
              <a:gd name="connsiteX4" fmla="*/ 3566460 w 3593157"/>
              <a:gd name="connsiteY4" fmla="*/ 227120 h 1900296"/>
              <a:gd name="connsiteX5" fmla="*/ 3316633 w 3593157"/>
              <a:gd name="connsiteY5" fmla="*/ 143166 h 1900296"/>
              <a:gd name="connsiteX6" fmla="*/ 131818 w 3593157"/>
              <a:gd name="connsiteY6" fmla="*/ 72902 h 1900296"/>
              <a:gd name="connsiteX7" fmla="*/ 76008 w 3593157"/>
              <a:gd name="connsiteY7" fmla="*/ 1900296 h 1900296"/>
              <a:gd name="connsiteX8" fmla="*/ 0 w 3593157"/>
              <a:gd name="connsiteY8" fmla="*/ 1880201 h 1900296"/>
              <a:gd name="connsiteX9" fmla="*/ 58792 w 3593157"/>
              <a:gd name="connsiteY9" fmla="*/ 75840 h 1900296"/>
              <a:gd name="connsiteX0" fmla="*/ 58792 w 3593157"/>
              <a:gd name="connsiteY0" fmla="*/ 75840 h 1900296"/>
              <a:gd name="connsiteX1" fmla="*/ 157391 w 3593157"/>
              <a:gd name="connsiteY1" fmla="*/ 4249 h 1900296"/>
              <a:gd name="connsiteX2" fmla="*/ 3442972 w 3593157"/>
              <a:gd name="connsiteY2" fmla="*/ 68706 h 1900296"/>
              <a:gd name="connsiteX3" fmla="*/ 3593157 w 3593157"/>
              <a:gd name="connsiteY3" fmla="*/ 145623 h 1900296"/>
              <a:gd name="connsiteX4" fmla="*/ 3566460 w 3593157"/>
              <a:gd name="connsiteY4" fmla="*/ 227120 h 1900296"/>
              <a:gd name="connsiteX5" fmla="*/ 3316633 w 3593157"/>
              <a:gd name="connsiteY5" fmla="*/ 143166 h 1900296"/>
              <a:gd name="connsiteX6" fmla="*/ 131818 w 3593157"/>
              <a:gd name="connsiteY6" fmla="*/ 72902 h 1900296"/>
              <a:gd name="connsiteX7" fmla="*/ 76008 w 3593157"/>
              <a:gd name="connsiteY7" fmla="*/ 1900296 h 1900296"/>
              <a:gd name="connsiteX8" fmla="*/ 0 w 3593157"/>
              <a:gd name="connsiteY8" fmla="*/ 1880201 h 1900296"/>
              <a:gd name="connsiteX9" fmla="*/ 58792 w 3593157"/>
              <a:gd name="connsiteY9" fmla="*/ 75840 h 1900296"/>
              <a:gd name="connsiteX0" fmla="*/ 58792 w 3591123"/>
              <a:gd name="connsiteY0" fmla="*/ 75840 h 1900296"/>
              <a:gd name="connsiteX1" fmla="*/ 157391 w 3591123"/>
              <a:gd name="connsiteY1" fmla="*/ 4249 h 1900296"/>
              <a:gd name="connsiteX2" fmla="*/ 3442972 w 3591123"/>
              <a:gd name="connsiteY2" fmla="*/ 68706 h 1900296"/>
              <a:gd name="connsiteX3" fmla="*/ 3591123 w 3591123"/>
              <a:gd name="connsiteY3" fmla="*/ 152471 h 1900296"/>
              <a:gd name="connsiteX4" fmla="*/ 3566460 w 3591123"/>
              <a:gd name="connsiteY4" fmla="*/ 227120 h 1900296"/>
              <a:gd name="connsiteX5" fmla="*/ 3316633 w 3591123"/>
              <a:gd name="connsiteY5" fmla="*/ 143166 h 1900296"/>
              <a:gd name="connsiteX6" fmla="*/ 131818 w 3591123"/>
              <a:gd name="connsiteY6" fmla="*/ 72902 h 1900296"/>
              <a:gd name="connsiteX7" fmla="*/ 76008 w 3591123"/>
              <a:gd name="connsiteY7" fmla="*/ 1900296 h 1900296"/>
              <a:gd name="connsiteX8" fmla="*/ 0 w 3591123"/>
              <a:gd name="connsiteY8" fmla="*/ 1880201 h 1900296"/>
              <a:gd name="connsiteX9" fmla="*/ 58792 w 3591123"/>
              <a:gd name="connsiteY9" fmla="*/ 75840 h 1900296"/>
              <a:gd name="connsiteX0" fmla="*/ 58792 w 3591123"/>
              <a:gd name="connsiteY0" fmla="*/ 75840 h 1900296"/>
              <a:gd name="connsiteX1" fmla="*/ 157391 w 3591123"/>
              <a:gd name="connsiteY1" fmla="*/ 4249 h 1900296"/>
              <a:gd name="connsiteX2" fmla="*/ 3442972 w 3591123"/>
              <a:gd name="connsiteY2" fmla="*/ 68706 h 1900296"/>
              <a:gd name="connsiteX3" fmla="*/ 3591123 w 3591123"/>
              <a:gd name="connsiteY3" fmla="*/ 152471 h 1900296"/>
              <a:gd name="connsiteX4" fmla="*/ 3562142 w 3591123"/>
              <a:gd name="connsiteY4" fmla="*/ 233290 h 1900296"/>
              <a:gd name="connsiteX5" fmla="*/ 3316633 w 3591123"/>
              <a:gd name="connsiteY5" fmla="*/ 143166 h 1900296"/>
              <a:gd name="connsiteX6" fmla="*/ 131818 w 3591123"/>
              <a:gd name="connsiteY6" fmla="*/ 72902 h 1900296"/>
              <a:gd name="connsiteX7" fmla="*/ 76008 w 3591123"/>
              <a:gd name="connsiteY7" fmla="*/ 1900296 h 1900296"/>
              <a:gd name="connsiteX8" fmla="*/ 0 w 3591123"/>
              <a:gd name="connsiteY8" fmla="*/ 1880201 h 1900296"/>
              <a:gd name="connsiteX9" fmla="*/ 58792 w 3591123"/>
              <a:gd name="connsiteY9" fmla="*/ 75840 h 1900296"/>
              <a:gd name="connsiteX0" fmla="*/ 58792 w 3591123"/>
              <a:gd name="connsiteY0" fmla="*/ 75840 h 1900296"/>
              <a:gd name="connsiteX1" fmla="*/ 157391 w 3591123"/>
              <a:gd name="connsiteY1" fmla="*/ 4249 h 1900296"/>
              <a:gd name="connsiteX2" fmla="*/ 3442972 w 3591123"/>
              <a:gd name="connsiteY2" fmla="*/ 68706 h 1900296"/>
              <a:gd name="connsiteX3" fmla="*/ 3591123 w 3591123"/>
              <a:gd name="connsiteY3" fmla="*/ 152471 h 1900296"/>
              <a:gd name="connsiteX4" fmla="*/ 3562142 w 3591123"/>
              <a:gd name="connsiteY4" fmla="*/ 233290 h 1900296"/>
              <a:gd name="connsiteX5" fmla="*/ 3316633 w 3591123"/>
              <a:gd name="connsiteY5" fmla="*/ 143166 h 1900296"/>
              <a:gd name="connsiteX6" fmla="*/ 131818 w 3591123"/>
              <a:gd name="connsiteY6" fmla="*/ 72902 h 1900296"/>
              <a:gd name="connsiteX7" fmla="*/ 76008 w 3591123"/>
              <a:gd name="connsiteY7" fmla="*/ 1900296 h 1900296"/>
              <a:gd name="connsiteX8" fmla="*/ 0 w 3591123"/>
              <a:gd name="connsiteY8" fmla="*/ 1880201 h 1900296"/>
              <a:gd name="connsiteX9" fmla="*/ 58792 w 3591123"/>
              <a:gd name="connsiteY9" fmla="*/ 75840 h 1900296"/>
              <a:gd name="connsiteX0" fmla="*/ 58792 w 3591123"/>
              <a:gd name="connsiteY0" fmla="*/ 75840 h 1900296"/>
              <a:gd name="connsiteX1" fmla="*/ 157391 w 3591123"/>
              <a:gd name="connsiteY1" fmla="*/ 4249 h 1900296"/>
              <a:gd name="connsiteX2" fmla="*/ 3442972 w 3591123"/>
              <a:gd name="connsiteY2" fmla="*/ 68706 h 1900296"/>
              <a:gd name="connsiteX3" fmla="*/ 3591123 w 3591123"/>
              <a:gd name="connsiteY3" fmla="*/ 152471 h 1900296"/>
              <a:gd name="connsiteX4" fmla="*/ 3562142 w 3591123"/>
              <a:gd name="connsiteY4" fmla="*/ 233290 h 1900296"/>
              <a:gd name="connsiteX5" fmla="*/ 3316633 w 3591123"/>
              <a:gd name="connsiteY5" fmla="*/ 143166 h 1900296"/>
              <a:gd name="connsiteX6" fmla="*/ 131818 w 3591123"/>
              <a:gd name="connsiteY6" fmla="*/ 72902 h 1900296"/>
              <a:gd name="connsiteX7" fmla="*/ 76008 w 3591123"/>
              <a:gd name="connsiteY7" fmla="*/ 1900296 h 1900296"/>
              <a:gd name="connsiteX8" fmla="*/ 0 w 3591123"/>
              <a:gd name="connsiteY8" fmla="*/ 1880201 h 1900296"/>
              <a:gd name="connsiteX9" fmla="*/ 58792 w 3591123"/>
              <a:gd name="connsiteY9" fmla="*/ 75840 h 1900296"/>
              <a:gd name="connsiteX0" fmla="*/ 58792 w 3591123"/>
              <a:gd name="connsiteY0" fmla="*/ 75840 h 1900296"/>
              <a:gd name="connsiteX1" fmla="*/ 157391 w 3591123"/>
              <a:gd name="connsiteY1" fmla="*/ 4249 h 1900296"/>
              <a:gd name="connsiteX2" fmla="*/ 3442972 w 3591123"/>
              <a:gd name="connsiteY2" fmla="*/ 68706 h 1900296"/>
              <a:gd name="connsiteX3" fmla="*/ 3591123 w 3591123"/>
              <a:gd name="connsiteY3" fmla="*/ 152471 h 1900296"/>
              <a:gd name="connsiteX4" fmla="*/ 3562142 w 3591123"/>
              <a:gd name="connsiteY4" fmla="*/ 233290 h 1900296"/>
              <a:gd name="connsiteX5" fmla="*/ 3316633 w 3591123"/>
              <a:gd name="connsiteY5" fmla="*/ 143166 h 1900296"/>
              <a:gd name="connsiteX6" fmla="*/ 131818 w 3591123"/>
              <a:gd name="connsiteY6" fmla="*/ 72902 h 1900296"/>
              <a:gd name="connsiteX7" fmla="*/ 76008 w 3591123"/>
              <a:gd name="connsiteY7" fmla="*/ 1900296 h 1900296"/>
              <a:gd name="connsiteX8" fmla="*/ 0 w 3591123"/>
              <a:gd name="connsiteY8" fmla="*/ 1880201 h 1900296"/>
              <a:gd name="connsiteX9" fmla="*/ 58792 w 3591123"/>
              <a:gd name="connsiteY9" fmla="*/ 75840 h 1900296"/>
              <a:gd name="connsiteX0" fmla="*/ 58792 w 3591123"/>
              <a:gd name="connsiteY0" fmla="*/ 75840 h 1900296"/>
              <a:gd name="connsiteX1" fmla="*/ 157391 w 3591123"/>
              <a:gd name="connsiteY1" fmla="*/ 4249 h 1900296"/>
              <a:gd name="connsiteX2" fmla="*/ 3439582 w 3591123"/>
              <a:gd name="connsiteY2" fmla="*/ 80119 h 1900296"/>
              <a:gd name="connsiteX3" fmla="*/ 3591123 w 3591123"/>
              <a:gd name="connsiteY3" fmla="*/ 152471 h 1900296"/>
              <a:gd name="connsiteX4" fmla="*/ 3562142 w 3591123"/>
              <a:gd name="connsiteY4" fmla="*/ 233290 h 1900296"/>
              <a:gd name="connsiteX5" fmla="*/ 3316633 w 3591123"/>
              <a:gd name="connsiteY5" fmla="*/ 143166 h 1900296"/>
              <a:gd name="connsiteX6" fmla="*/ 131818 w 3591123"/>
              <a:gd name="connsiteY6" fmla="*/ 72902 h 1900296"/>
              <a:gd name="connsiteX7" fmla="*/ 76008 w 3591123"/>
              <a:gd name="connsiteY7" fmla="*/ 1900296 h 1900296"/>
              <a:gd name="connsiteX8" fmla="*/ 0 w 3591123"/>
              <a:gd name="connsiteY8" fmla="*/ 1880201 h 1900296"/>
              <a:gd name="connsiteX9" fmla="*/ 58792 w 3591123"/>
              <a:gd name="connsiteY9" fmla="*/ 75840 h 1900296"/>
              <a:gd name="connsiteX0" fmla="*/ 58792 w 3591371"/>
              <a:gd name="connsiteY0" fmla="*/ 75840 h 1900296"/>
              <a:gd name="connsiteX1" fmla="*/ 157391 w 3591371"/>
              <a:gd name="connsiteY1" fmla="*/ 4249 h 1900296"/>
              <a:gd name="connsiteX2" fmla="*/ 3439582 w 3591371"/>
              <a:gd name="connsiteY2" fmla="*/ 80119 h 1900296"/>
              <a:gd name="connsiteX3" fmla="*/ 3591371 w 3591371"/>
              <a:gd name="connsiteY3" fmla="*/ 159997 h 1900296"/>
              <a:gd name="connsiteX4" fmla="*/ 3562142 w 3591371"/>
              <a:gd name="connsiteY4" fmla="*/ 233290 h 1900296"/>
              <a:gd name="connsiteX5" fmla="*/ 3316633 w 3591371"/>
              <a:gd name="connsiteY5" fmla="*/ 143166 h 1900296"/>
              <a:gd name="connsiteX6" fmla="*/ 131818 w 3591371"/>
              <a:gd name="connsiteY6" fmla="*/ 72902 h 1900296"/>
              <a:gd name="connsiteX7" fmla="*/ 76008 w 3591371"/>
              <a:gd name="connsiteY7" fmla="*/ 1900296 h 1900296"/>
              <a:gd name="connsiteX8" fmla="*/ 0 w 3591371"/>
              <a:gd name="connsiteY8" fmla="*/ 1880201 h 1900296"/>
              <a:gd name="connsiteX9" fmla="*/ 58792 w 3591371"/>
              <a:gd name="connsiteY9" fmla="*/ 75840 h 1900296"/>
              <a:gd name="connsiteX0" fmla="*/ 58792 w 3587484"/>
              <a:gd name="connsiteY0" fmla="*/ 75840 h 1900296"/>
              <a:gd name="connsiteX1" fmla="*/ 157391 w 3587484"/>
              <a:gd name="connsiteY1" fmla="*/ 4249 h 1900296"/>
              <a:gd name="connsiteX2" fmla="*/ 3439582 w 3587484"/>
              <a:gd name="connsiteY2" fmla="*/ 80119 h 1900296"/>
              <a:gd name="connsiteX3" fmla="*/ 3587484 w 3587484"/>
              <a:gd name="connsiteY3" fmla="*/ 156358 h 1900296"/>
              <a:gd name="connsiteX4" fmla="*/ 3562142 w 3587484"/>
              <a:gd name="connsiteY4" fmla="*/ 233290 h 1900296"/>
              <a:gd name="connsiteX5" fmla="*/ 3316633 w 3587484"/>
              <a:gd name="connsiteY5" fmla="*/ 143166 h 1900296"/>
              <a:gd name="connsiteX6" fmla="*/ 131818 w 3587484"/>
              <a:gd name="connsiteY6" fmla="*/ 72902 h 1900296"/>
              <a:gd name="connsiteX7" fmla="*/ 76008 w 3587484"/>
              <a:gd name="connsiteY7" fmla="*/ 1900296 h 1900296"/>
              <a:gd name="connsiteX8" fmla="*/ 0 w 3587484"/>
              <a:gd name="connsiteY8" fmla="*/ 1880201 h 1900296"/>
              <a:gd name="connsiteX9" fmla="*/ 58792 w 3587484"/>
              <a:gd name="connsiteY9" fmla="*/ 75840 h 1900296"/>
              <a:gd name="connsiteX0" fmla="*/ 58792 w 3587484"/>
              <a:gd name="connsiteY0" fmla="*/ 75840 h 1900296"/>
              <a:gd name="connsiteX1" fmla="*/ 157391 w 3587484"/>
              <a:gd name="connsiteY1" fmla="*/ 4249 h 1900296"/>
              <a:gd name="connsiteX2" fmla="*/ 3439582 w 3587484"/>
              <a:gd name="connsiteY2" fmla="*/ 80119 h 1900296"/>
              <a:gd name="connsiteX3" fmla="*/ 3587484 w 3587484"/>
              <a:gd name="connsiteY3" fmla="*/ 156358 h 1900296"/>
              <a:gd name="connsiteX4" fmla="*/ 3562142 w 3587484"/>
              <a:gd name="connsiteY4" fmla="*/ 233290 h 1900296"/>
              <a:gd name="connsiteX5" fmla="*/ 3316633 w 3587484"/>
              <a:gd name="connsiteY5" fmla="*/ 143166 h 1900296"/>
              <a:gd name="connsiteX6" fmla="*/ 131818 w 3587484"/>
              <a:gd name="connsiteY6" fmla="*/ 72902 h 1900296"/>
              <a:gd name="connsiteX7" fmla="*/ 76008 w 3587484"/>
              <a:gd name="connsiteY7" fmla="*/ 1900296 h 1900296"/>
              <a:gd name="connsiteX8" fmla="*/ 0 w 3587484"/>
              <a:gd name="connsiteY8" fmla="*/ 1880201 h 1900296"/>
              <a:gd name="connsiteX9" fmla="*/ 58792 w 3587484"/>
              <a:gd name="connsiteY9" fmla="*/ 75840 h 1900296"/>
              <a:gd name="connsiteX0" fmla="*/ 58792 w 3584524"/>
              <a:gd name="connsiteY0" fmla="*/ 75840 h 1900296"/>
              <a:gd name="connsiteX1" fmla="*/ 157391 w 3584524"/>
              <a:gd name="connsiteY1" fmla="*/ 4249 h 1900296"/>
              <a:gd name="connsiteX2" fmla="*/ 3439582 w 3584524"/>
              <a:gd name="connsiteY2" fmla="*/ 80119 h 1900296"/>
              <a:gd name="connsiteX3" fmla="*/ 3584524 w 3584524"/>
              <a:gd name="connsiteY3" fmla="*/ 157962 h 1900296"/>
              <a:gd name="connsiteX4" fmla="*/ 3562142 w 3584524"/>
              <a:gd name="connsiteY4" fmla="*/ 233290 h 1900296"/>
              <a:gd name="connsiteX5" fmla="*/ 3316633 w 3584524"/>
              <a:gd name="connsiteY5" fmla="*/ 143166 h 1900296"/>
              <a:gd name="connsiteX6" fmla="*/ 131818 w 3584524"/>
              <a:gd name="connsiteY6" fmla="*/ 72902 h 1900296"/>
              <a:gd name="connsiteX7" fmla="*/ 76008 w 3584524"/>
              <a:gd name="connsiteY7" fmla="*/ 1900296 h 1900296"/>
              <a:gd name="connsiteX8" fmla="*/ 0 w 3584524"/>
              <a:gd name="connsiteY8" fmla="*/ 1880201 h 1900296"/>
              <a:gd name="connsiteX9" fmla="*/ 58792 w 3584524"/>
              <a:gd name="connsiteY9" fmla="*/ 75840 h 1900296"/>
              <a:gd name="connsiteX0" fmla="*/ 58792 w 3584524"/>
              <a:gd name="connsiteY0" fmla="*/ 75840 h 1900296"/>
              <a:gd name="connsiteX1" fmla="*/ 157391 w 3584524"/>
              <a:gd name="connsiteY1" fmla="*/ 4249 h 1900296"/>
              <a:gd name="connsiteX2" fmla="*/ 3439582 w 3584524"/>
              <a:gd name="connsiteY2" fmla="*/ 80119 h 1900296"/>
              <a:gd name="connsiteX3" fmla="*/ 3584524 w 3584524"/>
              <a:gd name="connsiteY3" fmla="*/ 157962 h 1900296"/>
              <a:gd name="connsiteX4" fmla="*/ 3562820 w 3584524"/>
              <a:gd name="connsiteY4" fmla="*/ 231008 h 1900296"/>
              <a:gd name="connsiteX5" fmla="*/ 3316633 w 3584524"/>
              <a:gd name="connsiteY5" fmla="*/ 143166 h 1900296"/>
              <a:gd name="connsiteX6" fmla="*/ 131818 w 3584524"/>
              <a:gd name="connsiteY6" fmla="*/ 72902 h 1900296"/>
              <a:gd name="connsiteX7" fmla="*/ 76008 w 3584524"/>
              <a:gd name="connsiteY7" fmla="*/ 1900296 h 1900296"/>
              <a:gd name="connsiteX8" fmla="*/ 0 w 3584524"/>
              <a:gd name="connsiteY8" fmla="*/ 1880201 h 1900296"/>
              <a:gd name="connsiteX9" fmla="*/ 58792 w 3584524"/>
              <a:gd name="connsiteY9" fmla="*/ 75840 h 1900296"/>
              <a:gd name="connsiteX0" fmla="*/ 58792 w 3584524"/>
              <a:gd name="connsiteY0" fmla="*/ 75840 h 1900296"/>
              <a:gd name="connsiteX1" fmla="*/ 157391 w 3584524"/>
              <a:gd name="connsiteY1" fmla="*/ 4249 h 1900296"/>
              <a:gd name="connsiteX2" fmla="*/ 3439582 w 3584524"/>
              <a:gd name="connsiteY2" fmla="*/ 80119 h 1900296"/>
              <a:gd name="connsiteX3" fmla="*/ 3584524 w 3584524"/>
              <a:gd name="connsiteY3" fmla="*/ 157962 h 1900296"/>
              <a:gd name="connsiteX4" fmla="*/ 3562820 w 3584524"/>
              <a:gd name="connsiteY4" fmla="*/ 231008 h 1900296"/>
              <a:gd name="connsiteX5" fmla="*/ 3242728 w 3584524"/>
              <a:gd name="connsiteY5" fmla="*/ 141082 h 1900296"/>
              <a:gd name="connsiteX6" fmla="*/ 131818 w 3584524"/>
              <a:gd name="connsiteY6" fmla="*/ 72902 h 1900296"/>
              <a:gd name="connsiteX7" fmla="*/ 76008 w 3584524"/>
              <a:gd name="connsiteY7" fmla="*/ 1900296 h 1900296"/>
              <a:gd name="connsiteX8" fmla="*/ 0 w 3584524"/>
              <a:gd name="connsiteY8" fmla="*/ 1880201 h 1900296"/>
              <a:gd name="connsiteX9" fmla="*/ 58792 w 3584524"/>
              <a:gd name="connsiteY9" fmla="*/ 75840 h 1900296"/>
              <a:gd name="connsiteX0" fmla="*/ 58792 w 3584524"/>
              <a:gd name="connsiteY0" fmla="*/ 75840 h 1900296"/>
              <a:gd name="connsiteX1" fmla="*/ 157391 w 3584524"/>
              <a:gd name="connsiteY1" fmla="*/ 4249 h 1900296"/>
              <a:gd name="connsiteX2" fmla="*/ 3332364 w 3584524"/>
              <a:gd name="connsiteY2" fmla="*/ 73106 h 1900296"/>
              <a:gd name="connsiteX3" fmla="*/ 3584524 w 3584524"/>
              <a:gd name="connsiteY3" fmla="*/ 157962 h 1900296"/>
              <a:gd name="connsiteX4" fmla="*/ 3562820 w 3584524"/>
              <a:gd name="connsiteY4" fmla="*/ 231008 h 1900296"/>
              <a:gd name="connsiteX5" fmla="*/ 3242728 w 3584524"/>
              <a:gd name="connsiteY5" fmla="*/ 141082 h 1900296"/>
              <a:gd name="connsiteX6" fmla="*/ 131818 w 3584524"/>
              <a:gd name="connsiteY6" fmla="*/ 72902 h 1900296"/>
              <a:gd name="connsiteX7" fmla="*/ 76008 w 3584524"/>
              <a:gd name="connsiteY7" fmla="*/ 1900296 h 1900296"/>
              <a:gd name="connsiteX8" fmla="*/ 0 w 3584524"/>
              <a:gd name="connsiteY8" fmla="*/ 1880201 h 1900296"/>
              <a:gd name="connsiteX9" fmla="*/ 58792 w 3584524"/>
              <a:gd name="connsiteY9" fmla="*/ 75840 h 1900296"/>
              <a:gd name="connsiteX0" fmla="*/ 58792 w 3562820"/>
              <a:gd name="connsiteY0" fmla="*/ 75840 h 1900296"/>
              <a:gd name="connsiteX1" fmla="*/ 157391 w 3562820"/>
              <a:gd name="connsiteY1" fmla="*/ 4249 h 1900296"/>
              <a:gd name="connsiteX2" fmla="*/ 3332364 w 3562820"/>
              <a:gd name="connsiteY2" fmla="*/ 73106 h 1900296"/>
              <a:gd name="connsiteX3" fmla="*/ 3475884 w 3562820"/>
              <a:gd name="connsiteY3" fmla="*/ 130653 h 1900296"/>
              <a:gd name="connsiteX4" fmla="*/ 3562820 w 3562820"/>
              <a:gd name="connsiteY4" fmla="*/ 231008 h 1900296"/>
              <a:gd name="connsiteX5" fmla="*/ 3242728 w 3562820"/>
              <a:gd name="connsiteY5" fmla="*/ 141082 h 1900296"/>
              <a:gd name="connsiteX6" fmla="*/ 131818 w 3562820"/>
              <a:gd name="connsiteY6" fmla="*/ 72902 h 1900296"/>
              <a:gd name="connsiteX7" fmla="*/ 76008 w 3562820"/>
              <a:gd name="connsiteY7" fmla="*/ 1900296 h 1900296"/>
              <a:gd name="connsiteX8" fmla="*/ 0 w 3562820"/>
              <a:gd name="connsiteY8" fmla="*/ 1880201 h 1900296"/>
              <a:gd name="connsiteX9" fmla="*/ 58792 w 3562820"/>
              <a:gd name="connsiteY9" fmla="*/ 75840 h 1900296"/>
              <a:gd name="connsiteX0" fmla="*/ 58792 w 3562820"/>
              <a:gd name="connsiteY0" fmla="*/ 75840 h 1900296"/>
              <a:gd name="connsiteX1" fmla="*/ 157391 w 3562820"/>
              <a:gd name="connsiteY1" fmla="*/ 4249 h 1900296"/>
              <a:gd name="connsiteX2" fmla="*/ 3332364 w 3562820"/>
              <a:gd name="connsiteY2" fmla="*/ 73106 h 1900296"/>
              <a:gd name="connsiteX3" fmla="*/ 3475884 w 3562820"/>
              <a:gd name="connsiteY3" fmla="*/ 130653 h 1900296"/>
              <a:gd name="connsiteX4" fmla="*/ 3562820 w 3562820"/>
              <a:gd name="connsiteY4" fmla="*/ 231008 h 1900296"/>
              <a:gd name="connsiteX5" fmla="*/ 3242728 w 3562820"/>
              <a:gd name="connsiteY5" fmla="*/ 141082 h 1900296"/>
              <a:gd name="connsiteX6" fmla="*/ 131818 w 3562820"/>
              <a:gd name="connsiteY6" fmla="*/ 72902 h 1900296"/>
              <a:gd name="connsiteX7" fmla="*/ 76008 w 3562820"/>
              <a:gd name="connsiteY7" fmla="*/ 1900296 h 1900296"/>
              <a:gd name="connsiteX8" fmla="*/ 0 w 3562820"/>
              <a:gd name="connsiteY8" fmla="*/ 1880201 h 1900296"/>
              <a:gd name="connsiteX9" fmla="*/ 58792 w 3562820"/>
              <a:gd name="connsiteY9" fmla="*/ 75840 h 1900296"/>
              <a:gd name="connsiteX0" fmla="*/ 58792 w 3475884"/>
              <a:gd name="connsiteY0" fmla="*/ 75840 h 1900296"/>
              <a:gd name="connsiteX1" fmla="*/ 157391 w 3475884"/>
              <a:gd name="connsiteY1" fmla="*/ 4249 h 1900296"/>
              <a:gd name="connsiteX2" fmla="*/ 3332364 w 3475884"/>
              <a:gd name="connsiteY2" fmla="*/ 73106 h 1900296"/>
              <a:gd name="connsiteX3" fmla="*/ 3475884 w 3475884"/>
              <a:gd name="connsiteY3" fmla="*/ 130653 h 1900296"/>
              <a:gd name="connsiteX4" fmla="*/ 3458497 w 3475884"/>
              <a:gd name="connsiteY4" fmla="*/ 197529 h 1900296"/>
              <a:gd name="connsiteX5" fmla="*/ 3242728 w 3475884"/>
              <a:gd name="connsiteY5" fmla="*/ 141082 h 1900296"/>
              <a:gd name="connsiteX6" fmla="*/ 131818 w 3475884"/>
              <a:gd name="connsiteY6" fmla="*/ 72902 h 1900296"/>
              <a:gd name="connsiteX7" fmla="*/ 76008 w 3475884"/>
              <a:gd name="connsiteY7" fmla="*/ 1900296 h 1900296"/>
              <a:gd name="connsiteX8" fmla="*/ 0 w 3475884"/>
              <a:gd name="connsiteY8" fmla="*/ 1880201 h 1900296"/>
              <a:gd name="connsiteX9" fmla="*/ 58792 w 3475884"/>
              <a:gd name="connsiteY9" fmla="*/ 75840 h 1900296"/>
              <a:gd name="connsiteX0" fmla="*/ 58792 w 3475884"/>
              <a:gd name="connsiteY0" fmla="*/ 75840 h 1900296"/>
              <a:gd name="connsiteX1" fmla="*/ 157391 w 3475884"/>
              <a:gd name="connsiteY1" fmla="*/ 4249 h 1900296"/>
              <a:gd name="connsiteX2" fmla="*/ 3332364 w 3475884"/>
              <a:gd name="connsiteY2" fmla="*/ 73106 h 1900296"/>
              <a:gd name="connsiteX3" fmla="*/ 3475884 w 3475884"/>
              <a:gd name="connsiteY3" fmla="*/ 130653 h 1900296"/>
              <a:gd name="connsiteX4" fmla="*/ 3458497 w 3475884"/>
              <a:gd name="connsiteY4" fmla="*/ 197529 h 1900296"/>
              <a:gd name="connsiteX5" fmla="*/ 3242728 w 3475884"/>
              <a:gd name="connsiteY5" fmla="*/ 141082 h 1900296"/>
              <a:gd name="connsiteX6" fmla="*/ 131818 w 3475884"/>
              <a:gd name="connsiteY6" fmla="*/ 72902 h 1900296"/>
              <a:gd name="connsiteX7" fmla="*/ 76008 w 3475884"/>
              <a:gd name="connsiteY7" fmla="*/ 1900296 h 1900296"/>
              <a:gd name="connsiteX8" fmla="*/ 0 w 3475884"/>
              <a:gd name="connsiteY8" fmla="*/ 1880201 h 1900296"/>
              <a:gd name="connsiteX9" fmla="*/ 58792 w 3475884"/>
              <a:gd name="connsiteY9" fmla="*/ 75840 h 1900296"/>
              <a:gd name="connsiteX0" fmla="*/ 58792 w 3479522"/>
              <a:gd name="connsiteY0" fmla="*/ 75840 h 1900296"/>
              <a:gd name="connsiteX1" fmla="*/ 157391 w 3479522"/>
              <a:gd name="connsiteY1" fmla="*/ 4249 h 1900296"/>
              <a:gd name="connsiteX2" fmla="*/ 3332364 w 3479522"/>
              <a:gd name="connsiteY2" fmla="*/ 73106 h 1900296"/>
              <a:gd name="connsiteX3" fmla="*/ 3479522 w 3479522"/>
              <a:gd name="connsiteY3" fmla="*/ 126765 h 1900296"/>
              <a:gd name="connsiteX4" fmla="*/ 3458497 w 3479522"/>
              <a:gd name="connsiteY4" fmla="*/ 197529 h 1900296"/>
              <a:gd name="connsiteX5" fmla="*/ 3242728 w 3479522"/>
              <a:gd name="connsiteY5" fmla="*/ 141082 h 1900296"/>
              <a:gd name="connsiteX6" fmla="*/ 131818 w 3479522"/>
              <a:gd name="connsiteY6" fmla="*/ 72902 h 1900296"/>
              <a:gd name="connsiteX7" fmla="*/ 76008 w 3479522"/>
              <a:gd name="connsiteY7" fmla="*/ 1900296 h 1900296"/>
              <a:gd name="connsiteX8" fmla="*/ 0 w 3479522"/>
              <a:gd name="connsiteY8" fmla="*/ 1880201 h 1900296"/>
              <a:gd name="connsiteX9" fmla="*/ 58792 w 3479522"/>
              <a:gd name="connsiteY9" fmla="*/ 75840 h 1900296"/>
              <a:gd name="connsiteX0" fmla="*/ 58792 w 3479522"/>
              <a:gd name="connsiteY0" fmla="*/ 75840 h 1900296"/>
              <a:gd name="connsiteX1" fmla="*/ 157391 w 3479522"/>
              <a:gd name="connsiteY1" fmla="*/ 4249 h 1900296"/>
              <a:gd name="connsiteX2" fmla="*/ 3332364 w 3479522"/>
              <a:gd name="connsiteY2" fmla="*/ 73106 h 1900296"/>
              <a:gd name="connsiteX3" fmla="*/ 3479522 w 3479522"/>
              <a:gd name="connsiteY3" fmla="*/ 126765 h 1900296"/>
              <a:gd name="connsiteX4" fmla="*/ 3458497 w 3479522"/>
              <a:gd name="connsiteY4" fmla="*/ 197529 h 1900296"/>
              <a:gd name="connsiteX5" fmla="*/ 3242728 w 3479522"/>
              <a:gd name="connsiteY5" fmla="*/ 141082 h 1900296"/>
              <a:gd name="connsiteX6" fmla="*/ 131818 w 3479522"/>
              <a:gd name="connsiteY6" fmla="*/ 72902 h 1900296"/>
              <a:gd name="connsiteX7" fmla="*/ 76008 w 3479522"/>
              <a:gd name="connsiteY7" fmla="*/ 1900296 h 1900296"/>
              <a:gd name="connsiteX8" fmla="*/ 0 w 3479522"/>
              <a:gd name="connsiteY8" fmla="*/ 1880201 h 1900296"/>
              <a:gd name="connsiteX9" fmla="*/ 58792 w 3479522"/>
              <a:gd name="connsiteY9" fmla="*/ 75840 h 1900296"/>
              <a:gd name="connsiteX0" fmla="*/ 58792 w 3479522"/>
              <a:gd name="connsiteY0" fmla="*/ 104610 h 1929066"/>
              <a:gd name="connsiteX1" fmla="*/ 157391 w 3479522"/>
              <a:gd name="connsiteY1" fmla="*/ 33019 h 1929066"/>
              <a:gd name="connsiteX2" fmla="*/ 3332364 w 3479522"/>
              <a:gd name="connsiteY2" fmla="*/ 101876 h 1929066"/>
              <a:gd name="connsiteX3" fmla="*/ 3479522 w 3479522"/>
              <a:gd name="connsiteY3" fmla="*/ 155535 h 1929066"/>
              <a:gd name="connsiteX4" fmla="*/ 3458497 w 3479522"/>
              <a:gd name="connsiteY4" fmla="*/ 226299 h 1929066"/>
              <a:gd name="connsiteX5" fmla="*/ 131818 w 3479522"/>
              <a:gd name="connsiteY5" fmla="*/ 101672 h 1929066"/>
              <a:gd name="connsiteX6" fmla="*/ 76008 w 3479522"/>
              <a:gd name="connsiteY6" fmla="*/ 1929066 h 1929066"/>
              <a:gd name="connsiteX7" fmla="*/ 0 w 3479522"/>
              <a:gd name="connsiteY7" fmla="*/ 1908971 h 1929066"/>
              <a:gd name="connsiteX8" fmla="*/ 58792 w 3479522"/>
              <a:gd name="connsiteY8" fmla="*/ 104610 h 1929066"/>
              <a:gd name="connsiteX0" fmla="*/ 58792 w 3479522"/>
              <a:gd name="connsiteY0" fmla="*/ 104610 h 1929066"/>
              <a:gd name="connsiteX1" fmla="*/ 157391 w 3479522"/>
              <a:gd name="connsiteY1" fmla="*/ 33019 h 1929066"/>
              <a:gd name="connsiteX2" fmla="*/ 3479522 w 3479522"/>
              <a:gd name="connsiteY2" fmla="*/ 155535 h 1929066"/>
              <a:gd name="connsiteX3" fmla="*/ 3458497 w 3479522"/>
              <a:gd name="connsiteY3" fmla="*/ 226299 h 1929066"/>
              <a:gd name="connsiteX4" fmla="*/ 131818 w 3479522"/>
              <a:gd name="connsiteY4" fmla="*/ 101672 h 1929066"/>
              <a:gd name="connsiteX5" fmla="*/ 76008 w 3479522"/>
              <a:gd name="connsiteY5" fmla="*/ 1929066 h 1929066"/>
              <a:gd name="connsiteX6" fmla="*/ 0 w 3479522"/>
              <a:gd name="connsiteY6" fmla="*/ 1908971 h 1929066"/>
              <a:gd name="connsiteX7" fmla="*/ 58792 w 3479522"/>
              <a:gd name="connsiteY7" fmla="*/ 104610 h 1929066"/>
              <a:gd name="connsiteX0" fmla="*/ 58792 w 3458497"/>
              <a:gd name="connsiteY0" fmla="*/ 104610 h 1929066"/>
              <a:gd name="connsiteX1" fmla="*/ 157391 w 3458497"/>
              <a:gd name="connsiteY1" fmla="*/ 33019 h 1929066"/>
              <a:gd name="connsiteX2" fmla="*/ 2236812 w 3458497"/>
              <a:gd name="connsiteY2" fmla="*/ 177897 h 1929066"/>
              <a:gd name="connsiteX3" fmla="*/ 3458497 w 3458497"/>
              <a:gd name="connsiteY3" fmla="*/ 226299 h 1929066"/>
              <a:gd name="connsiteX4" fmla="*/ 131818 w 3458497"/>
              <a:gd name="connsiteY4" fmla="*/ 101672 h 1929066"/>
              <a:gd name="connsiteX5" fmla="*/ 76008 w 3458497"/>
              <a:gd name="connsiteY5" fmla="*/ 1929066 h 1929066"/>
              <a:gd name="connsiteX6" fmla="*/ 0 w 3458497"/>
              <a:gd name="connsiteY6" fmla="*/ 1908971 h 1929066"/>
              <a:gd name="connsiteX7" fmla="*/ 58792 w 3458497"/>
              <a:gd name="connsiteY7" fmla="*/ 104610 h 1929066"/>
              <a:gd name="connsiteX0" fmla="*/ 58792 w 2236812"/>
              <a:gd name="connsiteY0" fmla="*/ 129585 h 1954041"/>
              <a:gd name="connsiteX1" fmla="*/ 157391 w 2236812"/>
              <a:gd name="connsiteY1" fmla="*/ 57994 h 1954041"/>
              <a:gd name="connsiteX2" fmla="*/ 2236812 w 2236812"/>
              <a:gd name="connsiteY2" fmla="*/ 202872 h 1954041"/>
              <a:gd name="connsiteX3" fmla="*/ 2223082 w 2236812"/>
              <a:gd name="connsiteY3" fmla="*/ 132352 h 1954041"/>
              <a:gd name="connsiteX4" fmla="*/ 131818 w 2236812"/>
              <a:gd name="connsiteY4" fmla="*/ 126647 h 1954041"/>
              <a:gd name="connsiteX5" fmla="*/ 76008 w 2236812"/>
              <a:gd name="connsiteY5" fmla="*/ 1954041 h 1954041"/>
              <a:gd name="connsiteX6" fmla="*/ 0 w 2236812"/>
              <a:gd name="connsiteY6" fmla="*/ 1933946 h 1954041"/>
              <a:gd name="connsiteX7" fmla="*/ 58792 w 2236812"/>
              <a:gd name="connsiteY7" fmla="*/ 129585 h 1954041"/>
              <a:gd name="connsiteX0" fmla="*/ 58792 w 2236812"/>
              <a:gd name="connsiteY0" fmla="*/ 103026 h 1927482"/>
              <a:gd name="connsiteX1" fmla="*/ 157391 w 2236812"/>
              <a:gd name="connsiteY1" fmla="*/ 31435 h 1927482"/>
              <a:gd name="connsiteX2" fmla="*/ 2236812 w 2236812"/>
              <a:gd name="connsiteY2" fmla="*/ 176313 h 1927482"/>
              <a:gd name="connsiteX3" fmla="*/ 2196326 w 2236812"/>
              <a:gd name="connsiteY3" fmla="*/ 234232 h 1927482"/>
              <a:gd name="connsiteX4" fmla="*/ 131818 w 2236812"/>
              <a:gd name="connsiteY4" fmla="*/ 100088 h 1927482"/>
              <a:gd name="connsiteX5" fmla="*/ 76008 w 2236812"/>
              <a:gd name="connsiteY5" fmla="*/ 1927482 h 1927482"/>
              <a:gd name="connsiteX6" fmla="*/ 0 w 2236812"/>
              <a:gd name="connsiteY6" fmla="*/ 1907387 h 1927482"/>
              <a:gd name="connsiteX7" fmla="*/ 58792 w 2236812"/>
              <a:gd name="connsiteY7" fmla="*/ 103026 h 1927482"/>
              <a:gd name="connsiteX0" fmla="*/ 58792 w 2236003"/>
              <a:gd name="connsiteY0" fmla="*/ 103026 h 1927482"/>
              <a:gd name="connsiteX1" fmla="*/ 157391 w 2236003"/>
              <a:gd name="connsiteY1" fmla="*/ 31435 h 1927482"/>
              <a:gd name="connsiteX2" fmla="*/ 2236003 w 2236003"/>
              <a:gd name="connsiteY2" fmla="*/ 98696 h 1927482"/>
              <a:gd name="connsiteX3" fmla="*/ 2196326 w 2236003"/>
              <a:gd name="connsiteY3" fmla="*/ 234232 h 1927482"/>
              <a:gd name="connsiteX4" fmla="*/ 131818 w 2236003"/>
              <a:gd name="connsiteY4" fmla="*/ 100088 h 1927482"/>
              <a:gd name="connsiteX5" fmla="*/ 76008 w 2236003"/>
              <a:gd name="connsiteY5" fmla="*/ 1927482 h 1927482"/>
              <a:gd name="connsiteX6" fmla="*/ 0 w 2236003"/>
              <a:gd name="connsiteY6" fmla="*/ 1907387 h 1927482"/>
              <a:gd name="connsiteX7" fmla="*/ 58792 w 2236003"/>
              <a:gd name="connsiteY7" fmla="*/ 103026 h 1927482"/>
              <a:gd name="connsiteX0" fmla="*/ 58792 w 2236003"/>
              <a:gd name="connsiteY0" fmla="*/ 75841 h 1900297"/>
              <a:gd name="connsiteX1" fmla="*/ 157391 w 2236003"/>
              <a:gd name="connsiteY1" fmla="*/ 4250 h 1900297"/>
              <a:gd name="connsiteX2" fmla="*/ 2236003 w 2236003"/>
              <a:gd name="connsiteY2" fmla="*/ 71511 h 1900297"/>
              <a:gd name="connsiteX3" fmla="*/ 2196326 w 2236003"/>
              <a:gd name="connsiteY3" fmla="*/ 207047 h 1900297"/>
              <a:gd name="connsiteX4" fmla="*/ 131818 w 2236003"/>
              <a:gd name="connsiteY4" fmla="*/ 72903 h 1900297"/>
              <a:gd name="connsiteX5" fmla="*/ 76008 w 2236003"/>
              <a:gd name="connsiteY5" fmla="*/ 1900297 h 1900297"/>
              <a:gd name="connsiteX6" fmla="*/ 0 w 2236003"/>
              <a:gd name="connsiteY6" fmla="*/ 1880202 h 1900297"/>
              <a:gd name="connsiteX7" fmla="*/ 58792 w 2236003"/>
              <a:gd name="connsiteY7" fmla="*/ 75841 h 1900297"/>
              <a:gd name="connsiteX0" fmla="*/ 58792 w 2236003"/>
              <a:gd name="connsiteY0" fmla="*/ 75841 h 1900297"/>
              <a:gd name="connsiteX1" fmla="*/ 157391 w 2236003"/>
              <a:gd name="connsiteY1" fmla="*/ 4250 h 1900297"/>
              <a:gd name="connsiteX2" fmla="*/ 2236003 w 2236003"/>
              <a:gd name="connsiteY2" fmla="*/ 71511 h 1900297"/>
              <a:gd name="connsiteX3" fmla="*/ 2231473 w 2236003"/>
              <a:gd name="connsiteY3" fmla="*/ 150473 h 1900297"/>
              <a:gd name="connsiteX4" fmla="*/ 131818 w 2236003"/>
              <a:gd name="connsiteY4" fmla="*/ 72903 h 1900297"/>
              <a:gd name="connsiteX5" fmla="*/ 76008 w 2236003"/>
              <a:gd name="connsiteY5" fmla="*/ 1900297 h 1900297"/>
              <a:gd name="connsiteX6" fmla="*/ 0 w 2236003"/>
              <a:gd name="connsiteY6" fmla="*/ 1880202 h 1900297"/>
              <a:gd name="connsiteX7" fmla="*/ 58792 w 2236003"/>
              <a:gd name="connsiteY7" fmla="*/ 75841 h 1900297"/>
              <a:gd name="connsiteX0" fmla="*/ 58792 w 2236085"/>
              <a:gd name="connsiteY0" fmla="*/ 75841 h 1900297"/>
              <a:gd name="connsiteX1" fmla="*/ 157391 w 2236085"/>
              <a:gd name="connsiteY1" fmla="*/ 4250 h 1900297"/>
              <a:gd name="connsiteX2" fmla="*/ 2236003 w 2236085"/>
              <a:gd name="connsiteY2" fmla="*/ 71511 h 1900297"/>
              <a:gd name="connsiteX3" fmla="*/ 2236085 w 2236085"/>
              <a:gd name="connsiteY3" fmla="*/ 140071 h 1900297"/>
              <a:gd name="connsiteX4" fmla="*/ 131818 w 2236085"/>
              <a:gd name="connsiteY4" fmla="*/ 72903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00297"/>
              <a:gd name="connsiteX1" fmla="*/ 157391 w 2236085"/>
              <a:gd name="connsiteY1" fmla="*/ 4250 h 1900297"/>
              <a:gd name="connsiteX2" fmla="*/ 2204450 w 2236085"/>
              <a:gd name="connsiteY2" fmla="*/ 63235 h 1900297"/>
              <a:gd name="connsiteX3" fmla="*/ 2236085 w 2236085"/>
              <a:gd name="connsiteY3" fmla="*/ 140071 h 1900297"/>
              <a:gd name="connsiteX4" fmla="*/ 131818 w 2236085"/>
              <a:gd name="connsiteY4" fmla="*/ 72903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00297"/>
              <a:gd name="connsiteX1" fmla="*/ 157391 w 2236085"/>
              <a:gd name="connsiteY1" fmla="*/ 4250 h 1900297"/>
              <a:gd name="connsiteX2" fmla="*/ 2204450 w 2236085"/>
              <a:gd name="connsiteY2" fmla="*/ 63235 h 1900297"/>
              <a:gd name="connsiteX3" fmla="*/ 2236085 w 2236085"/>
              <a:gd name="connsiteY3" fmla="*/ 140071 h 1900297"/>
              <a:gd name="connsiteX4" fmla="*/ 131818 w 2236085"/>
              <a:gd name="connsiteY4" fmla="*/ 72903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00297"/>
              <a:gd name="connsiteX1" fmla="*/ 157391 w 2236085"/>
              <a:gd name="connsiteY1" fmla="*/ 4250 h 1900297"/>
              <a:gd name="connsiteX2" fmla="*/ 2204450 w 2236085"/>
              <a:gd name="connsiteY2" fmla="*/ 63235 h 1900297"/>
              <a:gd name="connsiteX3" fmla="*/ 2236085 w 2236085"/>
              <a:gd name="connsiteY3" fmla="*/ 140071 h 1900297"/>
              <a:gd name="connsiteX4" fmla="*/ 131818 w 2236085"/>
              <a:gd name="connsiteY4" fmla="*/ 72903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00297"/>
              <a:gd name="connsiteX1" fmla="*/ 157391 w 2236085"/>
              <a:gd name="connsiteY1" fmla="*/ 4250 h 1900297"/>
              <a:gd name="connsiteX2" fmla="*/ 2204450 w 2236085"/>
              <a:gd name="connsiteY2" fmla="*/ 63235 h 1900297"/>
              <a:gd name="connsiteX3" fmla="*/ 2236085 w 2236085"/>
              <a:gd name="connsiteY3" fmla="*/ 140071 h 1900297"/>
              <a:gd name="connsiteX4" fmla="*/ 149849 w 2236085"/>
              <a:gd name="connsiteY4" fmla="*/ 77632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00297"/>
              <a:gd name="connsiteX1" fmla="*/ 157391 w 2236085"/>
              <a:gd name="connsiteY1" fmla="*/ 4250 h 1900297"/>
              <a:gd name="connsiteX2" fmla="*/ 2204450 w 2236085"/>
              <a:gd name="connsiteY2" fmla="*/ 63235 h 1900297"/>
              <a:gd name="connsiteX3" fmla="*/ 2236085 w 2236085"/>
              <a:gd name="connsiteY3" fmla="*/ 140071 h 1900297"/>
              <a:gd name="connsiteX4" fmla="*/ 136326 w 2236085"/>
              <a:gd name="connsiteY4" fmla="*/ 74085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00297"/>
              <a:gd name="connsiteX1" fmla="*/ 157391 w 2236085"/>
              <a:gd name="connsiteY1" fmla="*/ 4250 h 1900297"/>
              <a:gd name="connsiteX2" fmla="*/ 2204450 w 2236085"/>
              <a:gd name="connsiteY2" fmla="*/ 63235 h 1900297"/>
              <a:gd name="connsiteX3" fmla="*/ 2236085 w 2236085"/>
              <a:gd name="connsiteY3" fmla="*/ 140071 h 1900297"/>
              <a:gd name="connsiteX4" fmla="*/ 136326 w 2236085"/>
              <a:gd name="connsiteY4" fmla="*/ 74085 h 1900297"/>
              <a:gd name="connsiteX5" fmla="*/ 76008 w 2236085"/>
              <a:gd name="connsiteY5" fmla="*/ 1900297 h 1900297"/>
              <a:gd name="connsiteX6" fmla="*/ 0 w 2236085"/>
              <a:gd name="connsiteY6" fmla="*/ 1880202 h 1900297"/>
              <a:gd name="connsiteX7" fmla="*/ 58792 w 2236085"/>
              <a:gd name="connsiteY7" fmla="*/ 75841 h 1900297"/>
              <a:gd name="connsiteX0" fmla="*/ 58792 w 2236085"/>
              <a:gd name="connsiteY0" fmla="*/ 75841 h 1917712"/>
              <a:gd name="connsiteX1" fmla="*/ 157391 w 2236085"/>
              <a:gd name="connsiteY1" fmla="*/ 4250 h 1917712"/>
              <a:gd name="connsiteX2" fmla="*/ 2204450 w 2236085"/>
              <a:gd name="connsiteY2" fmla="*/ 63235 h 1917712"/>
              <a:gd name="connsiteX3" fmla="*/ 2236085 w 2236085"/>
              <a:gd name="connsiteY3" fmla="*/ 140071 h 1917712"/>
              <a:gd name="connsiteX4" fmla="*/ 136326 w 2236085"/>
              <a:gd name="connsiteY4" fmla="*/ 74085 h 1917712"/>
              <a:gd name="connsiteX5" fmla="*/ 83383 w 2236085"/>
              <a:gd name="connsiteY5" fmla="*/ 1917712 h 1917712"/>
              <a:gd name="connsiteX6" fmla="*/ 0 w 2236085"/>
              <a:gd name="connsiteY6" fmla="*/ 1880202 h 1917712"/>
              <a:gd name="connsiteX7" fmla="*/ 58792 w 2236085"/>
              <a:gd name="connsiteY7" fmla="*/ 75841 h 1917712"/>
              <a:gd name="connsiteX0" fmla="*/ 64941 w 2242234"/>
              <a:gd name="connsiteY0" fmla="*/ 75841 h 1917712"/>
              <a:gd name="connsiteX1" fmla="*/ 163540 w 2242234"/>
              <a:gd name="connsiteY1" fmla="*/ 4250 h 1917712"/>
              <a:gd name="connsiteX2" fmla="*/ 2210599 w 2242234"/>
              <a:gd name="connsiteY2" fmla="*/ 63235 h 1917712"/>
              <a:gd name="connsiteX3" fmla="*/ 2242234 w 2242234"/>
              <a:gd name="connsiteY3" fmla="*/ 140071 h 1917712"/>
              <a:gd name="connsiteX4" fmla="*/ 142475 w 2242234"/>
              <a:gd name="connsiteY4" fmla="*/ 74085 h 1917712"/>
              <a:gd name="connsiteX5" fmla="*/ 89532 w 2242234"/>
              <a:gd name="connsiteY5" fmla="*/ 1917712 h 1917712"/>
              <a:gd name="connsiteX6" fmla="*/ 0 w 2242234"/>
              <a:gd name="connsiteY6" fmla="*/ 1894070 h 1917712"/>
              <a:gd name="connsiteX7" fmla="*/ 64941 w 2242234"/>
              <a:gd name="connsiteY7" fmla="*/ 75841 h 1917712"/>
              <a:gd name="connsiteX0" fmla="*/ 64941 w 2242234"/>
              <a:gd name="connsiteY0" fmla="*/ 75841 h 1917712"/>
              <a:gd name="connsiteX1" fmla="*/ 163540 w 2242234"/>
              <a:gd name="connsiteY1" fmla="*/ 4250 h 1917712"/>
              <a:gd name="connsiteX2" fmla="*/ 2210599 w 2242234"/>
              <a:gd name="connsiteY2" fmla="*/ 63235 h 1917712"/>
              <a:gd name="connsiteX3" fmla="*/ 2242234 w 2242234"/>
              <a:gd name="connsiteY3" fmla="*/ 140071 h 1917712"/>
              <a:gd name="connsiteX4" fmla="*/ 153027 w 2242234"/>
              <a:gd name="connsiteY4" fmla="*/ 72982 h 1917712"/>
              <a:gd name="connsiteX5" fmla="*/ 89532 w 2242234"/>
              <a:gd name="connsiteY5" fmla="*/ 1917712 h 1917712"/>
              <a:gd name="connsiteX6" fmla="*/ 0 w 2242234"/>
              <a:gd name="connsiteY6" fmla="*/ 1894070 h 1917712"/>
              <a:gd name="connsiteX7" fmla="*/ 64941 w 2242234"/>
              <a:gd name="connsiteY7" fmla="*/ 75841 h 1917712"/>
              <a:gd name="connsiteX0" fmla="*/ 64941 w 2242234"/>
              <a:gd name="connsiteY0" fmla="*/ 75841 h 1917712"/>
              <a:gd name="connsiteX1" fmla="*/ 163540 w 2242234"/>
              <a:gd name="connsiteY1" fmla="*/ 4250 h 1917712"/>
              <a:gd name="connsiteX2" fmla="*/ 1348364 w 2242234"/>
              <a:gd name="connsiteY2" fmla="*/ 37384 h 1917712"/>
              <a:gd name="connsiteX3" fmla="*/ 2242234 w 2242234"/>
              <a:gd name="connsiteY3" fmla="*/ 140071 h 1917712"/>
              <a:gd name="connsiteX4" fmla="*/ 153027 w 2242234"/>
              <a:gd name="connsiteY4" fmla="*/ 72982 h 1917712"/>
              <a:gd name="connsiteX5" fmla="*/ 89532 w 2242234"/>
              <a:gd name="connsiteY5" fmla="*/ 1917712 h 1917712"/>
              <a:gd name="connsiteX6" fmla="*/ 0 w 2242234"/>
              <a:gd name="connsiteY6" fmla="*/ 1894070 h 1917712"/>
              <a:gd name="connsiteX7" fmla="*/ 64941 w 2242234"/>
              <a:gd name="connsiteY7" fmla="*/ 75841 h 1917712"/>
              <a:gd name="connsiteX0" fmla="*/ 64941 w 1348364"/>
              <a:gd name="connsiteY0" fmla="*/ 75841 h 1917712"/>
              <a:gd name="connsiteX1" fmla="*/ 163540 w 1348364"/>
              <a:gd name="connsiteY1" fmla="*/ 4250 h 1917712"/>
              <a:gd name="connsiteX2" fmla="*/ 1348364 w 1348364"/>
              <a:gd name="connsiteY2" fmla="*/ 37384 h 1917712"/>
              <a:gd name="connsiteX3" fmla="*/ 1339803 w 1348364"/>
              <a:gd name="connsiteY3" fmla="*/ 110138 h 1917712"/>
              <a:gd name="connsiteX4" fmla="*/ 153027 w 1348364"/>
              <a:gd name="connsiteY4" fmla="*/ 72982 h 1917712"/>
              <a:gd name="connsiteX5" fmla="*/ 89532 w 1348364"/>
              <a:gd name="connsiteY5" fmla="*/ 1917712 h 1917712"/>
              <a:gd name="connsiteX6" fmla="*/ 0 w 1348364"/>
              <a:gd name="connsiteY6" fmla="*/ 1894070 h 1917712"/>
              <a:gd name="connsiteX7" fmla="*/ 64941 w 1348364"/>
              <a:gd name="connsiteY7" fmla="*/ 75841 h 1917712"/>
              <a:gd name="connsiteX0" fmla="*/ 64941 w 1348364"/>
              <a:gd name="connsiteY0" fmla="*/ 75841 h 1917712"/>
              <a:gd name="connsiteX1" fmla="*/ 163540 w 1348364"/>
              <a:gd name="connsiteY1" fmla="*/ 4250 h 1917712"/>
              <a:gd name="connsiteX2" fmla="*/ 1348364 w 1348364"/>
              <a:gd name="connsiteY2" fmla="*/ 37384 h 1917712"/>
              <a:gd name="connsiteX3" fmla="*/ 1229875 w 1348364"/>
              <a:gd name="connsiteY3" fmla="*/ 108396 h 1917712"/>
              <a:gd name="connsiteX4" fmla="*/ 153027 w 1348364"/>
              <a:gd name="connsiteY4" fmla="*/ 72982 h 1917712"/>
              <a:gd name="connsiteX5" fmla="*/ 89532 w 1348364"/>
              <a:gd name="connsiteY5" fmla="*/ 1917712 h 1917712"/>
              <a:gd name="connsiteX6" fmla="*/ 0 w 1348364"/>
              <a:gd name="connsiteY6" fmla="*/ 1894070 h 1917712"/>
              <a:gd name="connsiteX7" fmla="*/ 64941 w 1348364"/>
              <a:gd name="connsiteY7" fmla="*/ 75841 h 1917712"/>
              <a:gd name="connsiteX0" fmla="*/ 64941 w 1264153"/>
              <a:gd name="connsiteY0" fmla="*/ 75841 h 1917712"/>
              <a:gd name="connsiteX1" fmla="*/ 163540 w 1264153"/>
              <a:gd name="connsiteY1" fmla="*/ 4250 h 1917712"/>
              <a:gd name="connsiteX2" fmla="*/ 1264153 w 1264153"/>
              <a:gd name="connsiteY2" fmla="*/ 23036 h 1917712"/>
              <a:gd name="connsiteX3" fmla="*/ 1229875 w 1264153"/>
              <a:gd name="connsiteY3" fmla="*/ 108396 h 1917712"/>
              <a:gd name="connsiteX4" fmla="*/ 153027 w 1264153"/>
              <a:gd name="connsiteY4" fmla="*/ 72982 h 1917712"/>
              <a:gd name="connsiteX5" fmla="*/ 89532 w 1264153"/>
              <a:gd name="connsiteY5" fmla="*/ 1917712 h 1917712"/>
              <a:gd name="connsiteX6" fmla="*/ 0 w 1264153"/>
              <a:gd name="connsiteY6" fmla="*/ 1894070 h 1917712"/>
              <a:gd name="connsiteX7" fmla="*/ 64941 w 1264153"/>
              <a:gd name="connsiteY7" fmla="*/ 75841 h 1917712"/>
              <a:gd name="connsiteX0" fmla="*/ 64941 w 1261079"/>
              <a:gd name="connsiteY0" fmla="*/ 75841 h 1917712"/>
              <a:gd name="connsiteX1" fmla="*/ 163540 w 1261079"/>
              <a:gd name="connsiteY1" fmla="*/ 4250 h 1917712"/>
              <a:gd name="connsiteX2" fmla="*/ 1261079 w 1261079"/>
              <a:gd name="connsiteY2" fmla="*/ 29970 h 1917712"/>
              <a:gd name="connsiteX3" fmla="*/ 1229875 w 1261079"/>
              <a:gd name="connsiteY3" fmla="*/ 108396 h 1917712"/>
              <a:gd name="connsiteX4" fmla="*/ 153027 w 1261079"/>
              <a:gd name="connsiteY4" fmla="*/ 72982 h 1917712"/>
              <a:gd name="connsiteX5" fmla="*/ 89532 w 1261079"/>
              <a:gd name="connsiteY5" fmla="*/ 1917712 h 1917712"/>
              <a:gd name="connsiteX6" fmla="*/ 0 w 1261079"/>
              <a:gd name="connsiteY6" fmla="*/ 1894070 h 1917712"/>
              <a:gd name="connsiteX7" fmla="*/ 64941 w 1261079"/>
              <a:gd name="connsiteY7" fmla="*/ 75841 h 1917712"/>
              <a:gd name="connsiteX0" fmla="*/ 64941 w 1261079"/>
              <a:gd name="connsiteY0" fmla="*/ 75841 h 1917712"/>
              <a:gd name="connsiteX1" fmla="*/ 163540 w 1261079"/>
              <a:gd name="connsiteY1" fmla="*/ 4250 h 1917712"/>
              <a:gd name="connsiteX2" fmla="*/ 1261079 w 1261079"/>
              <a:gd name="connsiteY2" fmla="*/ 29970 h 1917712"/>
              <a:gd name="connsiteX3" fmla="*/ 1229875 w 1261079"/>
              <a:gd name="connsiteY3" fmla="*/ 108396 h 1917712"/>
              <a:gd name="connsiteX4" fmla="*/ 158968 w 1261079"/>
              <a:gd name="connsiteY4" fmla="*/ 82281 h 1917712"/>
              <a:gd name="connsiteX5" fmla="*/ 89532 w 1261079"/>
              <a:gd name="connsiteY5" fmla="*/ 1917712 h 1917712"/>
              <a:gd name="connsiteX6" fmla="*/ 0 w 1261079"/>
              <a:gd name="connsiteY6" fmla="*/ 1894070 h 1917712"/>
              <a:gd name="connsiteX7" fmla="*/ 64941 w 1261079"/>
              <a:gd name="connsiteY7" fmla="*/ 75841 h 1917712"/>
              <a:gd name="connsiteX0" fmla="*/ 64941 w 1261079"/>
              <a:gd name="connsiteY0" fmla="*/ 75841 h 2567405"/>
              <a:gd name="connsiteX1" fmla="*/ 163540 w 1261079"/>
              <a:gd name="connsiteY1" fmla="*/ 4250 h 2567405"/>
              <a:gd name="connsiteX2" fmla="*/ 1261079 w 1261079"/>
              <a:gd name="connsiteY2" fmla="*/ 29970 h 2567405"/>
              <a:gd name="connsiteX3" fmla="*/ 1229875 w 1261079"/>
              <a:gd name="connsiteY3" fmla="*/ 108396 h 2567405"/>
              <a:gd name="connsiteX4" fmla="*/ 158968 w 1261079"/>
              <a:gd name="connsiteY4" fmla="*/ 82281 h 2567405"/>
              <a:gd name="connsiteX5" fmla="*/ 58098 w 1261079"/>
              <a:gd name="connsiteY5" fmla="*/ 2567405 h 2567405"/>
              <a:gd name="connsiteX6" fmla="*/ 0 w 1261079"/>
              <a:gd name="connsiteY6" fmla="*/ 1894070 h 2567405"/>
              <a:gd name="connsiteX7" fmla="*/ 64941 w 1261079"/>
              <a:gd name="connsiteY7" fmla="*/ 75841 h 2567405"/>
              <a:gd name="connsiteX0" fmla="*/ 82851 w 1278989"/>
              <a:gd name="connsiteY0" fmla="*/ 75841 h 2567405"/>
              <a:gd name="connsiteX1" fmla="*/ 181450 w 1278989"/>
              <a:gd name="connsiteY1" fmla="*/ 4250 h 2567405"/>
              <a:gd name="connsiteX2" fmla="*/ 1278989 w 1278989"/>
              <a:gd name="connsiteY2" fmla="*/ 29970 h 2567405"/>
              <a:gd name="connsiteX3" fmla="*/ 1247785 w 1278989"/>
              <a:gd name="connsiteY3" fmla="*/ 108396 h 2567405"/>
              <a:gd name="connsiteX4" fmla="*/ 176878 w 1278989"/>
              <a:gd name="connsiteY4" fmla="*/ 82281 h 2567405"/>
              <a:gd name="connsiteX5" fmla="*/ 76008 w 1278989"/>
              <a:gd name="connsiteY5" fmla="*/ 2567405 h 2567405"/>
              <a:gd name="connsiteX6" fmla="*/ 0 w 1278989"/>
              <a:gd name="connsiteY6" fmla="*/ 2547310 h 2567405"/>
              <a:gd name="connsiteX7" fmla="*/ 82851 w 1278989"/>
              <a:gd name="connsiteY7" fmla="*/ 75841 h 2567405"/>
              <a:gd name="connsiteX0" fmla="*/ 93403 w 1289541"/>
              <a:gd name="connsiteY0" fmla="*/ 75841 h 2567405"/>
              <a:gd name="connsiteX1" fmla="*/ 192002 w 1289541"/>
              <a:gd name="connsiteY1" fmla="*/ 4250 h 2567405"/>
              <a:gd name="connsiteX2" fmla="*/ 1289541 w 1289541"/>
              <a:gd name="connsiteY2" fmla="*/ 29970 h 2567405"/>
              <a:gd name="connsiteX3" fmla="*/ 1258337 w 1289541"/>
              <a:gd name="connsiteY3" fmla="*/ 108396 h 2567405"/>
              <a:gd name="connsiteX4" fmla="*/ 187430 w 1289541"/>
              <a:gd name="connsiteY4" fmla="*/ 82281 h 2567405"/>
              <a:gd name="connsiteX5" fmla="*/ 86560 w 1289541"/>
              <a:gd name="connsiteY5" fmla="*/ 2567405 h 2567405"/>
              <a:gd name="connsiteX6" fmla="*/ 0 w 1289541"/>
              <a:gd name="connsiteY6" fmla="*/ 2548413 h 2567405"/>
              <a:gd name="connsiteX7" fmla="*/ 93403 w 1289541"/>
              <a:gd name="connsiteY7" fmla="*/ 75841 h 2567405"/>
              <a:gd name="connsiteX0" fmla="*/ 99344 w 1295482"/>
              <a:gd name="connsiteY0" fmla="*/ 75841 h 2567405"/>
              <a:gd name="connsiteX1" fmla="*/ 197943 w 1295482"/>
              <a:gd name="connsiteY1" fmla="*/ 4250 h 2567405"/>
              <a:gd name="connsiteX2" fmla="*/ 1295482 w 1295482"/>
              <a:gd name="connsiteY2" fmla="*/ 29970 h 2567405"/>
              <a:gd name="connsiteX3" fmla="*/ 1264278 w 1295482"/>
              <a:gd name="connsiteY3" fmla="*/ 108396 h 2567405"/>
              <a:gd name="connsiteX4" fmla="*/ 193371 w 1295482"/>
              <a:gd name="connsiteY4" fmla="*/ 82281 h 2567405"/>
              <a:gd name="connsiteX5" fmla="*/ 92501 w 1295482"/>
              <a:gd name="connsiteY5" fmla="*/ 2567405 h 2567405"/>
              <a:gd name="connsiteX6" fmla="*/ 0 w 1295482"/>
              <a:gd name="connsiteY6" fmla="*/ 2539115 h 2567405"/>
              <a:gd name="connsiteX7" fmla="*/ 99344 w 1295482"/>
              <a:gd name="connsiteY7" fmla="*/ 75841 h 2567405"/>
              <a:gd name="connsiteX0" fmla="*/ 99344 w 1295482"/>
              <a:gd name="connsiteY0" fmla="*/ 75841 h 2563938"/>
              <a:gd name="connsiteX1" fmla="*/ 197943 w 1295482"/>
              <a:gd name="connsiteY1" fmla="*/ 4250 h 2563938"/>
              <a:gd name="connsiteX2" fmla="*/ 1295482 w 1295482"/>
              <a:gd name="connsiteY2" fmla="*/ 29970 h 2563938"/>
              <a:gd name="connsiteX3" fmla="*/ 1264278 w 1295482"/>
              <a:gd name="connsiteY3" fmla="*/ 108396 h 2563938"/>
              <a:gd name="connsiteX4" fmla="*/ 193371 w 1295482"/>
              <a:gd name="connsiteY4" fmla="*/ 82281 h 2563938"/>
              <a:gd name="connsiteX5" fmla="*/ 94038 w 1295482"/>
              <a:gd name="connsiteY5" fmla="*/ 2563938 h 2563938"/>
              <a:gd name="connsiteX6" fmla="*/ 0 w 1295482"/>
              <a:gd name="connsiteY6" fmla="*/ 2539115 h 2563938"/>
              <a:gd name="connsiteX7" fmla="*/ 99344 w 1295482"/>
              <a:gd name="connsiteY7" fmla="*/ 75841 h 2563938"/>
              <a:gd name="connsiteX0" fmla="*/ 99344 w 1295482"/>
              <a:gd name="connsiteY0" fmla="*/ 75841 h 2563938"/>
              <a:gd name="connsiteX1" fmla="*/ 197943 w 1295482"/>
              <a:gd name="connsiteY1" fmla="*/ 4250 h 2563938"/>
              <a:gd name="connsiteX2" fmla="*/ 1295482 w 1295482"/>
              <a:gd name="connsiteY2" fmla="*/ 29970 h 2563938"/>
              <a:gd name="connsiteX3" fmla="*/ 1264278 w 1295482"/>
              <a:gd name="connsiteY3" fmla="*/ 108396 h 2563938"/>
              <a:gd name="connsiteX4" fmla="*/ 200132 w 1295482"/>
              <a:gd name="connsiteY4" fmla="*/ 84054 h 2563938"/>
              <a:gd name="connsiteX5" fmla="*/ 94038 w 1295482"/>
              <a:gd name="connsiteY5" fmla="*/ 2563938 h 2563938"/>
              <a:gd name="connsiteX6" fmla="*/ 0 w 1295482"/>
              <a:gd name="connsiteY6" fmla="*/ 2539115 h 2563938"/>
              <a:gd name="connsiteX7" fmla="*/ 99344 w 1295482"/>
              <a:gd name="connsiteY7" fmla="*/ 75841 h 2563938"/>
              <a:gd name="connsiteX0" fmla="*/ 99344 w 1295482"/>
              <a:gd name="connsiteY0" fmla="*/ 75841 h 2563938"/>
              <a:gd name="connsiteX1" fmla="*/ 197943 w 1295482"/>
              <a:gd name="connsiteY1" fmla="*/ 4250 h 2563938"/>
              <a:gd name="connsiteX2" fmla="*/ 1295482 w 1295482"/>
              <a:gd name="connsiteY2" fmla="*/ 29970 h 2563938"/>
              <a:gd name="connsiteX3" fmla="*/ 1264278 w 1295482"/>
              <a:gd name="connsiteY3" fmla="*/ 108396 h 2563938"/>
              <a:gd name="connsiteX4" fmla="*/ 200132 w 1295482"/>
              <a:gd name="connsiteY4" fmla="*/ 84054 h 2563938"/>
              <a:gd name="connsiteX5" fmla="*/ 94038 w 1295482"/>
              <a:gd name="connsiteY5" fmla="*/ 2563938 h 2563938"/>
              <a:gd name="connsiteX6" fmla="*/ 0 w 1295482"/>
              <a:gd name="connsiteY6" fmla="*/ 2539115 h 2563938"/>
              <a:gd name="connsiteX7" fmla="*/ 99344 w 1295482"/>
              <a:gd name="connsiteY7" fmla="*/ 75841 h 2563938"/>
              <a:gd name="connsiteX0" fmla="*/ 99344 w 1295482"/>
              <a:gd name="connsiteY0" fmla="*/ 75841 h 2563938"/>
              <a:gd name="connsiteX1" fmla="*/ 197943 w 1295482"/>
              <a:gd name="connsiteY1" fmla="*/ 4250 h 2563938"/>
              <a:gd name="connsiteX2" fmla="*/ 1295482 w 1295482"/>
              <a:gd name="connsiteY2" fmla="*/ 29970 h 2563938"/>
              <a:gd name="connsiteX3" fmla="*/ 1264278 w 1295482"/>
              <a:gd name="connsiteY3" fmla="*/ 108396 h 2563938"/>
              <a:gd name="connsiteX4" fmla="*/ 200132 w 1295482"/>
              <a:gd name="connsiteY4" fmla="*/ 84054 h 2563938"/>
              <a:gd name="connsiteX5" fmla="*/ 94038 w 1295482"/>
              <a:gd name="connsiteY5" fmla="*/ 2563938 h 2563938"/>
              <a:gd name="connsiteX6" fmla="*/ 0 w 1295482"/>
              <a:gd name="connsiteY6" fmla="*/ 2539115 h 2563938"/>
              <a:gd name="connsiteX7" fmla="*/ 99344 w 1295482"/>
              <a:gd name="connsiteY7" fmla="*/ 75841 h 2563938"/>
              <a:gd name="connsiteX0" fmla="*/ 99344 w 1295482"/>
              <a:gd name="connsiteY0" fmla="*/ 71591 h 2559688"/>
              <a:gd name="connsiteX1" fmla="*/ 197943 w 1295482"/>
              <a:gd name="connsiteY1" fmla="*/ 0 h 2559688"/>
              <a:gd name="connsiteX2" fmla="*/ 1295482 w 1295482"/>
              <a:gd name="connsiteY2" fmla="*/ 25720 h 2559688"/>
              <a:gd name="connsiteX3" fmla="*/ 1264278 w 1295482"/>
              <a:gd name="connsiteY3" fmla="*/ 104146 h 2559688"/>
              <a:gd name="connsiteX4" fmla="*/ 200132 w 1295482"/>
              <a:gd name="connsiteY4" fmla="*/ 79804 h 2559688"/>
              <a:gd name="connsiteX5" fmla="*/ 94038 w 1295482"/>
              <a:gd name="connsiteY5" fmla="*/ 2559688 h 2559688"/>
              <a:gd name="connsiteX6" fmla="*/ 0 w 1295482"/>
              <a:gd name="connsiteY6" fmla="*/ 2534865 h 2559688"/>
              <a:gd name="connsiteX7" fmla="*/ 99344 w 1295482"/>
              <a:gd name="connsiteY7" fmla="*/ 71591 h 2559688"/>
              <a:gd name="connsiteX0" fmla="*/ 99344 w 1295482"/>
              <a:gd name="connsiteY0" fmla="*/ 71591 h 2559688"/>
              <a:gd name="connsiteX1" fmla="*/ 197943 w 1295482"/>
              <a:gd name="connsiteY1" fmla="*/ 0 h 2559688"/>
              <a:gd name="connsiteX2" fmla="*/ 1295482 w 1295482"/>
              <a:gd name="connsiteY2" fmla="*/ 25720 h 2559688"/>
              <a:gd name="connsiteX3" fmla="*/ 1264278 w 1295482"/>
              <a:gd name="connsiteY3" fmla="*/ 104146 h 2559688"/>
              <a:gd name="connsiteX4" fmla="*/ 200132 w 1295482"/>
              <a:gd name="connsiteY4" fmla="*/ 79804 h 2559688"/>
              <a:gd name="connsiteX5" fmla="*/ 94038 w 1295482"/>
              <a:gd name="connsiteY5" fmla="*/ 2559688 h 2559688"/>
              <a:gd name="connsiteX6" fmla="*/ 0 w 1295482"/>
              <a:gd name="connsiteY6" fmla="*/ 2534865 h 2559688"/>
              <a:gd name="connsiteX7" fmla="*/ 99344 w 1295482"/>
              <a:gd name="connsiteY7" fmla="*/ 71591 h 2559688"/>
              <a:gd name="connsiteX0" fmla="*/ 99344 w 1295482"/>
              <a:gd name="connsiteY0" fmla="*/ 71844 h 2559941"/>
              <a:gd name="connsiteX1" fmla="*/ 197943 w 1295482"/>
              <a:gd name="connsiteY1" fmla="*/ 253 h 2559941"/>
              <a:gd name="connsiteX2" fmla="*/ 1295482 w 1295482"/>
              <a:gd name="connsiteY2" fmla="*/ 25973 h 2559941"/>
              <a:gd name="connsiteX3" fmla="*/ 1264278 w 1295482"/>
              <a:gd name="connsiteY3" fmla="*/ 104399 h 2559941"/>
              <a:gd name="connsiteX4" fmla="*/ 200132 w 1295482"/>
              <a:gd name="connsiteY4" fmla="*/ 80057 h 2559941"/>
              <a:gd name="connsiteX5" fmla="*/ 94038 w 1295482"/>
              <a:gd name="connsiteY5" fmla="*/ 2559941 h 2559941"/>
              <a:gd name="connsiteX6" fmla="*/ 0 w 1295482"/>
              <a:gd name="connsiteY6" fmla="*/ 2535118 h 2559941"/>
              <a:gd name="connsiteX7" fmla="*/ 99344 w 1295482"/>
              <a:gd name="connsiteY7" fmla="*/ 71844 h 25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2" h="2559941">
                <a:moveTo>
                  <a:pt x="99344" y="71844"/>
                </a:moveTo>
                <a:cubicBezTo>
                  <a:pt x="100691" y="10210"/>
                  <a:pt x="129852" y="-2024"/>
                  <a:pt x="197943" y="253"/>
                </a:cubicBezTo>
                <a:lnTo>
                  <a:pt x="1295482" y="25973"/>
                </a:lnTo>
                <a:cubicBezTo>
                  <a:pt x="1295509" y="48826"/>
                  <a:pt x="1264251" y="81546"/>
                  <a:pt x="1264278" y="104399"/>
                </a:cubicBezTo>
                <a:lnTo>
                  <a:pt x="200132" y="80057"/>
                </a:lnTo>
                <a:cubicBezTo>
                  <a:pt x="171684" y="688095"/>
                  <a:pt x="116960" y="1944640"/>
                  <a:pt x="94038" y="2559941"/>
                </a:cubicBezTo>
                <a:lnTo>
                  <a:pt x="0" y="2535118"/>
                </a:lnTo>
                <a:cubicBezTo>
                  <a:pt x="25512" y="1899814"/>
                  <a:pt x="80747" y="734040"/>
                  <a:pt x="99344" y="71844"/>
                </a:cubicBezTo>
                <a:close/>
              </a:path>
            </a:pathLst>
          </a:custGeom>
          <a:pattFill prst="dkVert">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6"/>
          <p:cNvSpPr/>
          <p:nvPr/>
        </p:nvSpPr>
        <p:spPr>
          <a:xfrm rot="19500000">
            <a:off x="6857438" y="687834"/>
            <a:ext cx="1546016" cy="3519653"/>
          </a:xfrm>
          <a:custGeom>
            <a:avLst/>
            <a:gdLst>
              <a:gd name="connsiteX0" fmla="*/ 0 w 1614367"/>
              <a:gd name="connsiteY0" fmla="*/ 0 h 61078"/>
              <a:gd name="connsiteX1" fmla="*/ 1614367 w 1614367"/>
              <a:gd name="connsiteY1" fmla="*/ 0 h 61078"/>
              <a:gd name="connsiteX2" fmla="*/ 1614367 w 1614367"/>
              <a:gd name="connsiteY2" fmla="*/ 61078 h 61078"/>
              <a:gd name="connsiteX3" fmla="*/ 0 w 1614367"/>
              <a:gd name="connsiteY3" fmla="*/ 61078 h 61078"/>
              <a:gd name="connsiteX4" fmla="*/ 0 w 1614367"/>
              <a:gd name="connsiteY4" fmla="*/ 0 h 61078"/>
              <a:gd name="connsiteX0" fmla="*/ 39 w 1614406"/>
              <a:gd name="connsiteY0" fmla="*/ 0 h 61078"/>
              <a:gd name="connsiteX1" fmla="*/ 1614406 w 1614406"/>
              <a:gd name="connsiteY1" fmla="*/ 0 h 61078"/>
              <a:gd name="connsiteX2" fmla="*/ 1614406 w 1614406"/>
              <a:gd name="connsiteY2" fmla="*/ 61078 h 61078"/>
              <a:gd name="connsiteX3" fmla="*/ 39 w 1614406"/>
              <a:gd name="connsiteY3" fmla="*/ 61078 h 61078"/>
              <a:gd name="connsiteX4" fmla="*/ 0 w 1614406"/>
              <a:gd name="connsiteY4" fmla="*/ 59688 h 61078"/>
              <a:gd name="connsiteX5" fmla="*/ 39 w 1614406"/>
              <a:gd name="connsiteY5" fmla="*/ 0 h 61078"/>
              <a:gd name="connsiteX0" fmla="*/ 67533 w 1681900"/>
              <a:gd name="connsiteY0" fmla="*/ 0 h 61078"/>
              <a:gd name="connsiteX1" fmla="*/ 1681900 w 1681900"/>
              <a:gd name="connsiteY1" fmla="*/ 0 h 61078"/>
              <a:gd name="connsiteX2" fmla="*/ 1681900 w 1681900"/>
              <a:gd name="connsiteY2" fmla="*/ 61078 h 61078"/>
              <a:gd name="connsiteX3" fmla="*/ 67533 w 1681900"/>
              <a:gd name="connsiteY3" fmla="*/ 61078 h 61078"/>
              <a:gd name="connsiteX4" fmla="*/ 0 w 1681900"/>
              <a:gd name="connsiteY4" fmla="*/ 35684 h 61078"/>
              <a:gd name="connsiteX5" fmla="*/ 67533 w 1681900"/>
              <a:gd name="connsiteY5" fmla="*/ 0 h 61078"/>
              <a:gd name="connsiteX0" fmla="*/ 125986 w 1740353"/>
              <a:gd name="connsiteY0" fmla="*/ 0 h 61078"/>
              <a:gd name="connsiteX1" fmla="*/ 1740353 w 1740353"/>
              <a:gd name="connsiteY1" fmla="*/ 0 h 61078"/>
              <a:gd name="connsiteX2" fmla="*/ 1740353 w 1740353"/>
              <a:gd name="connsiteY2" fmla="*/ 61078 h 61078"/>
              <a:gd name="connsiteX3" fmla="*/ 125986 w 1740353"/>
              <a:gd name="connsiteY3" fmla="*/ 61078 h 61078"/>
              <a:gd name="connsiteX4" fmla="*/ 99808 w 1740353"/>
              <a:gd name="connsiteY4" fmla="*/ 47199 h 61078"/>
              <a:gd name="connsiteX5" fmla="*/ 58453 w 1740353"/>
              <a:gd name="connsiteY5" fmla="*/ 35684 h 61078"/>
              <a:gd name="connsiteX6" fmla="*/ 125986 w 1740353"/>
              <a:gd name="connsiteY6" fmla="*/ 0 h 61078"/>
              <a:gd name="connsiteX0" fmla="*/ 193894 w 1808261"/>
              <a:gd name="connsiteY0" fmla="*/ 0 h 299274"/>
              <a:gd name="connsiteX1" fmla="*/ 1808261 w 1808261"/>
              <a:gd name="connsiteY1" fmla="*/ 0 h 299274"/>
              <a:gd name="connsiteX2" fmla="*/ 1808261 w 1808261"/>
              <a:gd name="connsiteY2" fmla="*/ 61078 h 299274"/>
              <a:gd name="connsiteX3" fmla="*/ 193894 w 1808261"/>
              <a:gd name="connsiteY3" fmla="*/ 61078 h 299274"/>
              <a:gd name="connsiteX4" fmla="*/ 8692 w 1808261"/>
              <a:gd name="connsiteY4" fmla="*/ 299220 h 299274"/>
              <a:gd name="connsiteX5" fmla="*/ 126361 w 1808261"/>
              <a:gd name="connsiteY5" fmla="*/ 35684 h 299274"/>
              <a:gd name="connsiteX6" fmla="*/ 193894 w 1808261"/>
              <a:gd name="connsiteY6" fmla="*/ 0 h 299274"/>
              <a:gd name="connsiteX0" fmla="*/ 185921 w 1800288"/>
              <a:gd name="connsiteY0" fmla="*/ 0 h 300114"/>
              <a:gd name="connsiteX1" fmla="*/ 1800288 w 1800288"/>
              <a:gd name="connsiteY1" fmla="*/ 0 h 300114"/>
              <a:gd name="connsiteX2" fmla="*/ 1800288 w 1800288"/>
              <a:gd name="connsiteY2" fmla="*/ 61078 h 300114"/>
              <a:gd name="connsiteX3" fmla="*/ 185921 w 1800288"/>
              <a:gd name="connsiteY3" fmla="*/ 61078 h 300114"/>
              <a:gd name="connsiteX4" fmla="*/ 719 w 1800288"/>
              <a:gd name="connsiteY4" fmla="*/ 299220 h 300114"/>
              <a:gd name="connsiteX5" fmla="*/ 118388 w 1800288"/>
              <a:gd name="connsiteY5" fmla="*/ 35684 h 300114"/>
              <a:gd name="connsiteX6" fmla="*/ 185921 w 1800288"/>
              <a:gd name="connsiteY6" fmla="*/ 0 h 300114"/>
              <a:gd name="connsiteX0" fmla="*/ 203432 w 1817799"/>
              <a:gd name="connsiteY0" fmla="*/ 0 h 331393"/>
              <a:gd name="connsiteX1" fmla="*/ 1817799 w 1817799"/>
              <a:gd name="connsiteY1" fmla="*/ 0 h 331393"/>
              <a:gd name="connsiteX2" fmla="*/ 1817799 w 1817799"/>
              <a:gd name="connsiteY2" fmla="*/ 61078 h 331393"/>
              <a:gd name="connsiteX3" fmla="*/ 203432 w 1817799"/>
              <a:gd name="connsiteY3" fmla="*/ 61078 h 331393"/>
              <a:gd name="connsiteX4" fmla="*/ 18230 w 1817799"/>
              <a:gd name="connsiteY4" fmla="*/ 299220 h 331393"/>
              <a:gd name="connsiteX5" fmla="*/ 20179 w 1817799"/>
              <a:gd name="connsiteY5" fmla="*/ 300585 h 331393"/>
              <a:gd name="connsiteX6" fmla="*/ 135899 w 1817799"/>
              <a:gd name="connsiteY6" fmla="*/ 35684 h 331393"/>
              <a:gd name="connsiteX7" fmla="*/ 203432 w 1817799"/>
              <a:gd name="connsiteY7" fmla="*/ 0 h 331393"/>
              <a:gd name="connsiteX0" fmla="*/ 201034 w 1815401"/>
              <a:gd name="connsiteY0" fmla="*/ 0 h 672285"/>
              <a:gd name="connsiteX1" fmla="*/ 1815401 w 1815401"/>
              <a:gd name="connsiteY1" fmla="*/ 0 h 672285"/>
              <a:gd name="connsiteX2" fmla="*/ 1815401 w 1815401"/>
              <a:gd name="connsiteY2" fmla="*/ 61078 h 672285"/>
              <a:gd name="connsiteX3" fmla="*/ 201034 w 1815401"/>
              <a:gd name="connsiteY3" fmla="*/ 61078 h 672285"/>
              <a:gd name="connsiteX4" fmla="*/ 15832 w 1815401"/>
              <a:gd name="connsiteY4" fmla="*/ 299220 h 672285"/>
              <a:gd name="connsiteX5" fmla="*/ 24558 w 1815401"/>
              <a:gd name="connsiteY5" fmla="*/ 668701 h 672285"/>
              <a:gd name="connsiteX6" fmla="*/ 133501 w 1815401"/>
              <a:gd name="connsiteY6" fmla="*/ 35684 h 672285"/>
              <a:gd name="connsiteX7" fmla="*/ 201034 w 1815401"/>
              <a:gd name="connsiteY7" fmla="*/ 0 h 672285"/>
              <a:gd name="connsiteX0" fmla="*/ 181507 w 1795874"/>
              <a:gd name="connsiteY0" fmla="*/ 0 h 673574"/>
              <a:gd name="connsiteX1" fmla="*/ 1795874 w 1795874"/>
              <a:gd name="connsiteY1" fmla="*/ 0 h 673574"/>
              <a:gd name="connsiteX2" fmla="*/ 1795874 w 1795874"/>
              <a:gd name="connsiteY2" fmla="*/ 61078 h 673574"/>
              <a:gd name="connsiteX3" fmla="*/ 181507 w 1795874"/>
              <a:gd name="connsiteY3" fmla="*/ 61078 h 673574"/>
              <a:gd name="connsiteX4" fmla="*/ 57935 w 1795874"/>
              <a:gd name="connsiteY4" fmla="*/ 406327 h 673574"/>
              <a:gd name="connsiteX5" fmla="*/ 5031 w 1795874"/>
              <a:gd name="connsiteY5" fmla="*/ 668701 h 673574"/>
              <a:gd name="connsiteX6" fmla="*/ 113974 w 1795874"/>
              <a:gd name="connsiteY6" fmla="*/ 35684 h 673574"/>
              <a:gd name="connsiteX7" fmla="*/ 181507 w 1795874"/>
              <a:gd name="connsiteY7" fmla="*/ 0 h 673574"/>
              <a:gd name="connsiteX0" fmla="*/ 270869 w 1885236"/>
              <a:gd name="connsiteY0" fmla="*/ 0 h 532081"/>
              <a:gd name="connsiteX1" fmla="*/ 1885236 w 1885236"/>
              <a:gd name="connsiteY1" fmla="*/ 0 h 532081"/>
              <a:gd name="connsiteX2" fmla="*/ 1885236 w 1885236"/>
              <a:gd name="connsiteY2" fmla="*/ 61078 h 532081"/>
              <a:gd name="connsiteX3" fmla="*/ 270869 w 1885236"/>
              <a:gd name="connsiteY3" fmla="*/ 61078 h 532081"/>
              <a:gd name="connsiteX4" fmla="*/ 147297 w 1885236"/>
              <a:gd name="connsiteY4" fmla="*/ 406327 h 532081"/>
              <a:gd name="connsiteX5" fmla="*/ 1945 w 1885236"/>
              <a:gd name="connsiteY5" fmla="*/ 522573 h 532081"/>
              <a:gd name="connsiteX6" fmla="*/ 203336 w 1885236"/>
              <a:gd name="connsiteY6" fmla="*/ 35684 h 532081"/>
              <a:gd name="connsiteX7" fmla="*/ 270869 w 1885236"/>
              <a:gd name="connsiteY7" fmla="*/ 0 h 532081"/>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316601 w 1998501"/>
              <a:gd name="connsiteY6" fmla="*/ 35684 h 1130375"/>
              <a:gd name="connsiteX7" fmla="*/ 384134 w 1998501"/>
              <a:gd name="connsiteY7" fmla="*/ 0 h 1130375"/>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284213 w 1998501"/>
              <a:gd name="connsiteY6" fmla="*/ 65333 h 1130375"/>
              <a:gd name="connsiteX7" fmla="*/ 384134 w 1998501"/>
              <a:gd name="connsiteY7" fmla="*/ 0 h 1130375"/>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284213 w 1998501"/>
              <a:gd name="connsiteY6" fmla="*/ 65333 h 1130375"/>
              <a:gd name="connsiteX7" fmla="*/ 384134 w 1998501"/>
              <a:gd name="connsiteY7" fmla="*/ 0 h 1130375"/>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284213 w 1998501"/>
              <a:gd name="connsiteY6" fmla="*/ 65333 h 1130375"/>
              <a:gd name="connsiteX7" fmla="*/ 384134 w 1998501"/>
              <a:gd name="connsiteY7" fmla="*/ 0 h 1130375"/>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284213 w 1998501"/>
              <a:gd name="connsiteY6" fmla="*/ 65333 h 1130375"/>
              <a:gd name="connsiteX7" fmla="*/ 384134 w 1998501"/>
              <a:gd name="connsiteY7" fmla="*/ 0 h 1130375"/>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284213 w 1998501"/>
              <a:gd name="connsiteY6" fmla="*/ 65333 h 1130375"/>
              <a:gd name="connsiteX7" fmla="*/ 384134 w 1998501"/>
              <a:gd name="connsiteY7" fmla="*/ 0 h 1130375"/>
              <a:gd name="connsiteX0" fmla="*/ 384134 w 1998501"/>
              <a:gd name="connsiteY0" fmla="*/ 0 h 1130375"/>
              <a:gd name="connsiteX1" fmla="*/ 1998501 w 1998501"/>
              <a:gd name="connsiteY1" fmla="*/ 0 h 1130375"/>
              <a:gd name="connsiteX2" fmla="*/ 1998501 w 1998501"/>
              <a:gd name="connsiteY2" fmla="*/ 61078 h 1130375"/>
              <a:gd name="connsiteX3" fmla="*/ 384134 w 1998501"/>
              <a:gd name="connsiteY3" fmla="*/ 61078 h 1130375"/>
              <a:gd name="connsiteX4" fmla="*/ 4906 w 1998501"/>
              <a:gd name="connsiteY4" fmla="*/ 1128476 h 1130375"/>
              <a:gd name="connsiteX5" fmla="*/ 115210 w 1998501"/>
              <a:gd name="connsiteY5" fmla="*/ 522573 h 1130375"/>
              <a:gd name="connsiteX6" fmla="*/ 284213 w 1998501"/>
              <a:gd name="connsiteY6" fmla="*/ 65333 h 1130375"/>
              <a:gd name="connsiteX7" fmla="*/ 384134 w 1998501"/>
              <a:gd name="connsiteY7" fmla="*/ 0 h 1130375"/>
              <a:gd name="connsiteX0" fmla="*/ 386809 w 2001176"/>
              <a:gd name="connsiteY0" fmla="*/ 0 h 1131333"/>
              <a:gd name="connsiteX1" fmla="*/ 2001176 w 2001176"/>
              <a:gd name="connsiteY1" fmla="*/ 0 h 1131333"/>
              <a:gd name="connsiteX2" fmla="*/ 2001176 w 2001176"/>
              <a:gd name="connsiteY2" fmla="*/ 61078 h 1131333"/>
              <a:gd name="connsiteX3" fmla="*/ 386809 w 2001176"/>
              <a:gd name="connsiteY3" fmla="*/ 61078 h 1131333"/>
              <a:gd name="connsiteX4" fmla="*/ 7581 w 2001176"/>
              <a:gd name="connsiteY4" fmla="*/ 1128476 h 1131333"/>
              <a:gd name="connsiteX5" fmla="*/ 117885 w 2001176"/>
              <a:gd name="connsiteY5" fmla="*/ 522573 h 1131333"/>
              <a:gd name="connsiteX6" fmla="*/ 286888 w 2001176"/>
              <a:gd name="connsiteY6" fmla="*/ 65333 h 1131333"/>
              <a:gd name="connsiteX7" fmla="*/ 386809 w 2001176"/>
              <a:gd name="connsiteY7" fmla="*/ 0 h 1131333"/>
              <a:gd name="connsiteX0" fmla="*/ 469633 w 2084000"/>
              <a:gd name="connsiteY0" fmla="*/ 0 h 1212791"/>
              <a:gd name="connsiteX1" fmla="*/ 2084000 w 2084000"/>
              <a:gd name="connsiteY1" fmla="*/ 0 h 1212791"/>
              <a:gd name="connsiteX2" fmla="*/ 2084000 w 2084000"/>
              <a:gd name="connsiteY2" fmla="*/ 61078 h 1212791"/>
              <a:gd name="connsiteX3" fmla="*/ 469633 w 2084000"/>
              <a:gd name="connsiteY3" fmla="*/ 61078 h 1212791"/>
              <a:gd name="connsiteX4" fmla="*/ 3973 w 2084000"/>
              <a:gd name="connsiteY4" fmla="*/ 1210398 h 1212791"/>
              <a:gd name="connsiteX5" fmla="*/ 200709 w 2084000"/>
              <a:gd name="connsiteY5" fmla="*/ 522573 h 1212791"/>
              <a:gd name="connsiteX6" fmla="*/ 369712 w 2084000"/>
              <a:gd name="connsiteY6" fmla="*/ 65333 h 1212791"/>
              <a:gd name="connsiteX7" fmla="*/ 469633 w 2084000"/>
              <a:gd name="connsiteY7" fmla="*/ 0 h 1212791"/>
              <a:gd name="connsiteX0" fmla="*/ 473212 w 2087579"/>
              <a:gd name="connsiteY0" fmla="*/ 0 h 1247774"/>
              <a:gd name="connsiteX1" fmla="*/ 2087579 w 2087579"/>
              <a:gd name="connsiteY1" fmla="*/ 0 h 1247774"/>
              <a:gd name="connsiteX2" fmla="*/ 2087579 w 2087579"/>
              <a:gd name="connsiteY2" fmla="*/ 61078 h 1247774"/>
              <a:gd name="connsiteX3" fmla="*/ 473212 w 2087579"/>
              <a:gd name="connsiteY3" fmla="*/ 61078 h 1247774"/>
              <a:gd name="connsiteX4" fmla="*/ 83461 w 2087579"/>
              <a:gd name="connsiteY4" fmla="*/ 1039715 h 1247774"/>
              <a:gd name="connsiteX5" fmla="*/ 7552 w 2087579"/>
              <a:gd name="connsiteY5" fmla="*/ 1210398 h 1247774"/>
              <a:gd name="connsiteX6" fmla="*/ 204288 w 2087579"/>
              <a:gd name="connsiteY6" fmla="*/ 522573 h 1247774"/>
              <a:gd name="connsiteX7" fmla="*/ 373291 w 2087579"/>
              <a:gd name="connsiteY7" fmla="*/ 65333 h 1247774"/>
              <a:gd name="connsiteX8" fmla="*/ 473212 w 2087579"/>
              <a:gd name="connsiteY8" fmla="*/ 0 h 1247774"/>
              <a:gd name="connsiteX0" fmla="*/ 577890 w 2192257"/>
              <a:gd name="connsiteY0" fmla="*/ 0 h 1848724"/>
              <a:gd name="connsiteX1" fmla="*/ 2192257 w 2192257"/>
              <a:gd name="connsiteY1" fmla="*/ 0 h 1848724"/>
              <a:gd name="connsiteX2" fmla="*/ 2192257 w 2192257"/>
              <a:gd name="connsiteY2" fmla="*/ 61078 h 1848724"/>
              <a:gd name="connsiteX3" fmla="*/ 577890 w 2192257"/>
              <a:gd name="connsiteY3" fmla="*/ 61078 h 1848724"/>
              <a:gd name="connsiteX4" fmla="*/ 22408 w 2192257"/>
              <a:gd name="connsiteY4" fmla="*/ 1816109 h 1848724"/>
              <a:gd name="connsiteX5" fmla="*/ 112230 w 2192257"/>
              <a:gd name="connsiteY5" fmla="*/ 1210398 h 1848724"/>
              <a:gd name="connsiteX6" fmla="*/ 308966 w 2192257"/>
              <a:gd name="connsiteY6" fmla="*/ 522573 h 1848724"/>
              <a:gd name="connsiteX7" fmla="*/ 477969 w 2192257"/>
              <a:gd name="connsiteY7" fmla="*/ 65333 h 1848724"/>
              <a:gd name="connsiteX8" fmla="*/ 577890 w 2192257"/>
              <a:gd name="connsiteY8" fmla="*/ 0 h 1848724"/>
              <a:gd name="connsiteX0" fmla="*/ 577890 w 2192257"/>
              <a:gd name="connsiteY0" fmla="*/ 0 h 1848724"/>
              <a:gd name="connsiteX1" fmla="*/ 2192257 w 2192257"/>
              <a:gd name="connsiteY1" fmla="*/ 0 h 1848724"/>
              <a:gd name="connsiteX2" fmla="*/ 2192257 w 2192257"/>
              <a:gd name="connsiteY2" fmla="*/ 61078 h 1848724"/>
              <a:gd name="connsiteX3" fmla="*/ 577890 w 2192257"/>
              <a:gd name="connsiteY3" fmla="*/ 61078 h 1848724"/>
              <a:gd name="connsiteX4" fmla="*/ 22408 w 2192257"/>
              <a:gd name="connsiteY4" fmla="*/ 1816109 h 1848724"/>
              <a:gd name="connsiteX5" fmla="*/ 112230 w 2192257"/>
              <a:gd name="connsiteY5" fmla="*/ 1210398 h 1848724"/>
              <a:gd name="connsiteX6" fmla="*/ 345443 w 2192257"/>
              <a:gd name="connsiteY6" fmla="*/ 545207 h 1848724"/>
              <a:gd name="connsiteX7" fmla="*/ 477969 w 2192257"/>
              <a:gd name="connsiteY7" fmla="*/ 65333 h 1848724"/>
              <a:gd name="connsiteX8" fmla="*/ 577890 w 2192257"/>
              <a:gd name="connsiteY8" fmla="*/ 0 h 1848724"/>
              <a:gd name="connsiteX0" fmla="*/ 577890 w 2192257"/>
              <a:gd name="connsiteY0" fmla="*/ 0 h 1848724"/>
              <a:gd name="connsiteX1" fmla="*/ 2192257 w 2192257"/>
              <a:gd name="connsiteY1" fmla="*/ 0 h 1848724"/>
              <a:gd name="connsiteX2" fmla="*/ 2192257 w 2192257"/>
              <a:gd name="connsiteY2" fmla="*/ 61078 h 1848724"/>
              <a:gd name="connsiteX3" fmla="*/ 577890 w 2192257"/>
              <a:gd name="connsiteY3" fmla="*/ 61078 h 1848724"/>
              <a:gd name="connsiteX4" fmla="*/ 22408 w 2192257"/>
              <a:gd name="connsiteY4" fmla="*/ 1816109 h 1848724"/>
              <a:gd name="connsiteX5" fmla="*/ 112230 w 2192257"/>
              <a:gd name="connsiteY5" fmla="*/ 1210398 h 1848724"/>
              <a:gd name="connsiteX6" fmla="*/ 302722 w 2192257"/>
              <a:gd name="connsiteY6" fmla="*/ 535641 h 1848724"/>
              <a:gd name="connsiteX7" fmla="*/ 477969 w 2192257"/>
              <a:gd name="connsiteY7" fmla="*/ 65333 h 1848724"/>
              <a:gd name="connsiteX8" fmla="*/ 577890 w 2192257"/>
              <a:gd name="connsiteY8" fmla="*/ 0 h 1848724"/>
              <a:gd name="connsiteX0" fmla="*/ 572172 w 2186539"/>
              <a:gd name="connsiteY0" fmla="*/ 0 h 1849042"/>
              <a:gd name="connsiteX1" fmla="*/ 2186539 w 2186539"/>
              <a:gd name="connsiteY1" fmla="*/ 0 h 1849042"/>
              <a:gd name="connsiteX2" fmla="*/ 2186539 w 2186539"/>
              <a:gd name="connsiteY2" fmla="*/ 61078 h 1849042"/>
              <a:gd name="connsiteX3" fmla="*/ 572172 w 2186539"/>
              <a:gd name="connsiteY3" fmla="*/ 61078 h 1849042"/>
              <a:gd name="connsiteX4" fmla="*/ 16690 w 2186539"/>
              <a:gd name="connsiteY4" fmla="*/ 1816109 h 1849042"/>
              <a:gd name="connsiteX5" fmla="*/ 176349 w 2186539"/>
              <a:gd name="connsiteY5" fmla="*/ 1218600 h 1849042"/>
              <a:gd name="connsiteX6" fmla="*/ 297004 w 2186539"/>
              <a:gd name="connsiteY6" fmla="*/ 535641 h 1849042"/>
              <a:gd name="connsiteX7" fmla="*/ 472251 w 2186539"/>
              <a:gd name="connsiteY7" fmla="*/ 65333 h 1849042"/>
              <a:gd name="connsiteX8" fmla="*/ 572172 w 2186539"/>
              <a:gd name="connsiteY8" fmla="*/ 0 h 1849042"/>
              <a:gd name="connsiteX0" fmla="*/ 672882 w 2287249"/>
              <a:gd name="connsiteY0" fmla="*/ 0 h 1849186"/>
              <a:gd name="connsiteX1" fmla="*/ 2287249 w 2287249"/>
              <a:gd name="connsiteY1" fmla="*/ 0 h 1849186"/>
              <a:gd name="connsiteX2" fmla="*/ 2287249 w 2287249"/>
              <a:gd name="connsiteY2" fmla="*/ 61078 h 1849186"/>
              <a:gd name="connsiteX3" fmla="*/ 672882 w 2287249"/>
              <a:gd name="connsiteY3" fmla="*/ 61078 h 1849186"/>
              <a:gd name="connsiteX4" fmla="*/ 117400 w 2287249"/>
              <a:gd name="connsiteY4" fmla="*/ 1816109 h 1849186"/>
              <a:gd name="connsiteX5" fmla="*/ 4142 w 2287249"/>
              <a:gd name="connsiteY5" fmla="*/ 1222269 h 1849186"/>
              <a:gd name="connsiteX6" fmla="*/ 397714 w 2287249"/>
              <a:gd name="connsiteY6" fmla="*/ 535641 h 1849186"/>
              <a:gd name="connsiteX7" fmla="*/ 572961 w 2287249"/>
              <a:gd name="connsiteY7" fmla="*/ 65333 h 1849186"/>
              <a:gd name="connsiteX8" fmla="*/ 672882 w 2287249"/>
              <a:gd name="connsiteY8" fmla="*/ 0 h 1849186"/>
              <a:gd name="connsiteX0" fmla="*/ 672014 w 2286381"/>
              <a:gd name="connsiteY0" fmla="*/ 0 h 1823292"/>
              <a:gd name="connsiteX1" fmla="*/ 2286381 w 2286381"/>
              <a:gd name="connsiteY1" fmla="*/ 0 h 1823292"/>
              <a:gd name="connsiteX2" fmla="*/ 2286381 w 2286381"/>
              <a:gd name="connsiteY2" fmla="*/ 61078 h 1823292"/>
              <a:gd name="connsiteX3" fmla="*/ 672014 w 2286381"/>
              <a:gd name="connsiteY3" fmla="*/ 61078 h 1823292"/>
              <a:gd name="connsiteX4" fmla="*/ 341023 w 2286381"/>
              <a:gd name="connsiteY4" fmla="*/ 752373 h 1823292"/>
              <a:gd name="connsiteX5" fmla="*/ 116532 w 2286381"/>
              <a:gd name="connsiteY5" fmla="*/ 1816109 h 1823292"/>
              <a:gd name="connsiteX6" fmla="*/ 3274 w 2286381"/>
              <a:gd name="connsiteY6" fmla="*/ 1222269 h 1823292"/>
              <a:gd name="connsiteX7" fmla="*/ 396846 w 2286381"/>
              <a:gd name="connsiteY7" fmla="*/ 535641 h 1823292"/>
              <a:gd name="connsiteX8" fmla="*/ 572093 w 2286381"/>
              <a:gd name="connsiteY8" fmla="*/ 65333 h 1823292"/>
              <a:gd name="connsiteX9" fmla="*/ 672014 w 2286381"/>
              <a:gd name="connsiteY9" fmla="*/ 0 h 1823292"/>
              <a:gd name="connsiteX0" fmla="*/ 672014 w 2286381"/>
              <a:gd name="connsiteY0" fmla="*/ 0 h 1823292"/>
              <a:gd name="connsiteX1" fmla="*/ 2286381 w 2286381"/>
              <a:gd name="connsiteY1" fmla="*/ 0 h 1823292"/>
              <a:gd name="connsiteX2" fmla="*/ 2286381 w 2286381"/>
              <a:gd name="connsiteY2" fmla="*/ 61078 h 1823292"/>
              <a:gd name="connsiteX3" fmla="*/ 672014 w 2286381"/>
              <a:gd name="connsiteY3" fmla="*/ 61078 h 1823292"/>
              <a:gd name="connsiteX4" fmla="*/ 437973 w 2286381"/>
              <a:gd name="connsiteY4" fmla="*/ 788281 h 1823292"/>
              <a:gd name="connsiteX5" fmla="*/ 116532 w 2286381"/>
              <a:gd name="connsiteY5" fmla="*/ 1816109 h 1823292"/>
              <a:gd name="connsiteX6" fmla="*/ 3274 w 2286381"/>
              <a:gd name="connsiteY6" fmla="*/ 1222269 h 1823292"/>
              <a:gd name="connsiteX7" fmla="*/ 396846 w 2286381"/>
              <a:gd name="connsiteY7" fmla="*/ 535641 h 1823292"/>
              <a:gd name="connsiteX8" fmla="*/ 572093 w 2286381"/>
              <a:gd name="connsiteY8" fmla="*/ 65333 h 1823292"/>
              <a:gd name="connsiteX9" fmla="*/ 672014 w 2286381"/>
              <a:gd name="connsiteY9" fmla="*/ 0 h 1823292"/>
              <a:gd name="connsiteX0" fmla="*/ 672014 w 2286381"/>
              <a:gd name="connsiteY0" fmla="*/ 0 h 1823292"/>
              <a:gd name="connsiteX1" fmla="*/ 2286381 w 2286381"/>
              <a:gd name="connsiteY1" fmla="*/ 0 h 1823292"/>
              <a:gd name="connsiteX2" fmla="*/ 2286381 w 2286381"/>
              <a:gd name="connsiteY2" fmla="*/ 61078 h 1823292"/>
              <a:gd name="connsiteX3" fmla="*/ 672014 w 2286381"/>
              <a:gd name="connsiteY3" fmla="*/ 61078 h 1823292"/>
              <a:gd name="connsiteX4" fmla="*/ 437973 w 2286381"/>
              <a:gd name="connsiteY4" fmla="*/ 788281 h 1823292"/>
              <a:gd name="connsiteX5" fmla="*/ 116532 w 2286381"/>
              <a:gd name="connsiteY5" fmla="*/ 1816109 h 1823292"/>
              <a:gd name="connsiteX6" fmla="*/ 3274 w 2286381"/>
              <a:gd name="connsiteY6" fmla="*/ 1222269 h 1823292"/>
              <a:gd name="connsiteX7" fmla="*/ 396846 w 2286381"/>
              <a:gd name="connsiteY7" fmla="*/ 535641 h 1823292"/>
              <a:gd name="connsiteX8" fmla="*/ 572093 w 2286381"/>
              <a:gd name="connsiteY8" fmla="*/ 65333 h 1823292"/>
              <a:gd name="connsiteX9" fmla="*/ 672014 w 2286381"/>
              <a:gd name="connsiteY9" fmla="*/ 0 h 1823292"/>
              <a:gd name="connsiteX0" fmla="*/ 672014 w 2286381"/>
              <a:gd name="connsiteY0" fmla="*/ 0 h 1823292"/>
              <a:gd name="connsiteX1" fmla="*/ 2286381 w 2286381"/>
              <a:gd name="connsiteY1" fmla="*/ 0 h 1823292"/>
              <a:gd name="connsiteX2" fmla="*/ 2286381 w 2286381"/>
              <a:gd name="connsiteY2" fmla="*/ 61078 h 1823292"/>
              <a:gd name="connsiteX3" fmla="*/ 672014 w 2286381"/>
              <a:gd name="connsiteY3" fmla="*/ 61078 h 1823292"/>
              <a:gd name="connsiteX4" fmla="*/ 437973 w 2286381"/>
              <a:gd name="connsiteY4" fmla="*/ 788281 h 1823292"/>
              <a:gd name="connsiteX5" fmla="*/ 116532 w 2286381"/>
              <a:gd name="connsiteY5" fmla="*/ 1816109 h 1823292"/>
              <a:gd name="connsiteX6" fmla="*/ 3274 w 2286381"/>
              <a:gd name="connsiteY6" fmla="*/ 1222269 h 1823292"/>
              <a:gd name="connsiteX7" fmla="*/ 394306 w 2286381"/>
              <a:gd name="connsiteY7" fmla="*/ 560025 h 1823292"/>
              <a:gd name="connsiteX8" fmla="*/ 572093 w 2286381"/>
              <a:gd name="connsiteY8" fmla="*/ 65333 h 1823292"/>
              <a:gd name="connsiteX9" fmla="*/ 672014 w 2286381"/>
              <a:gd name="connsiteY9" fmla="*/ 0 h 1823292"/>
              <a:gd name="connsiteX0" fmla="*/ 657489 w 2271856"/>
              <a:gd name="connsiteY0" fmla="*/ 0 h 1871268"/>
              <a:gd name="connsiteX1" fmla="*/ 2271856 w 2271856"/>
              <a:gd name="connsiteY1" fmla="*/ 0 h 1871268"/>
              <a:gd name="connsiteX2" fmla="*/ 2271856 w 2271856"/>
              <a:gd name="connsiteY2" fmla="*/ 61078 h 1871268"/>
              <a:gd name="connsiteX3" fmla="*/ 657489 w 2271856"/>
              <a:gd name="connsiteY3" fmla="*/ 61078 h 1871268"/>
              <a:gd name="connsiteX4" fmla="*/ 423448 w 2271856"/>
              <a:gd name="connsiteY4" fmla="*/ 788281 h 1871268"/>
              <a:gd name="connsiteX5" fmla="*/ 102007 w 2271856"/>
              <a:gd name="connsiteY5" fmla="*/ 1816109 h 1871268"/>
              <a:gd name="connsiteX6" fmla="*/ 3885 w 2271856"/>
              <a:gd name="connsiteY6" fmla="*/ 1802634 h 1871268"/>
              <a:gd name="connsiteX7" fmla="*/ 379781 w 2271856"/>
              <a:gd name="connsiteY7" fmla="*/ 560025 h 1871268"/>
              <a:gd name="connsiteX8" fmla="*/ 557568 w 2271856"/>
              <a:gd name="connsiteY8" fmla="*/ 65333 h 1871268"/>
              <a:gd name="connsiteX9" fmla="*/ 657489 w 2271856"/>
              <a:gd name="connsiteY9" fmla="*/ 0 h 1871268"/>
              <a:gd name="connsiteX0" fmla="*/ 704235 w 2318602"/>
              <a:gd name="connsiteY0" fmla="*/ 0 h 1973572"/>
              <a:gd name="connsiteX1" fmla="*/ 2318602 w 2318602"/>
              <a:gd name="connsiteY1" fmla="*/ 0 h 1973572"/>
              <a:gd name="connsiteX2" fmla="*/ 2318602 w 2318602"/>
              <a:gd name="connsiteY2" fmla="*/ 61078 h 1973572"/>
              <a:gd name="connsiteX3" fmla="*/ 704235 w 2318602"/>
              <a:gd name="connsiteY3" fmla="*/ 61078 h 1973572"/>
              <a:gd name="connsiteX4" fmla="*/ 470194 w 2318602"/>
              <a:gd name="connsiteY4" fmla="*/ 788281 h 1973572"/>
              <a:gd name="connsiteX5" fmla="*/ 148753 w 2318602"/>
              <a:gd name="connsiteY5" fmla="*/ 1816109 h 1973572"/>
              <a:gd name="connsiteX6" fmla="*/ 2426 w 2318602"/>
              <a:gd name="connsiteY6" fmla="*/ 1946205 h 1973572"/>
              <a:gd name="connsiteX7" fmla="*/ 426527 w 2318602"/>
              <a:gd name="connsiteY7" fmla="*/ 560025 h 1973572"/>
              <a:gd name="connsiteX8" fmla="*/ 604314 w 2318602"/>
              <a:gd name="connsiteY8" fmla="*/ 65333 h 1973572"/>
              <a:gd name="connsiteX9" fmla="*/ 704235 w 2318602"/>
              <a:gd name="connsiteY9" fmla="*/ 0 h 1973572"/>
              <a:gd name="connsiteX0" fmla="*/ 704235 w 2318602"/>
              <a:gd name="connsiteY0" fmla="*/ 0 h 1973572"/>
              <a:gd name="connsiteX1" fmla="*/ 2318602 w 2318602"/>
              <a:gd name="connsiteY1" fmla="*/ 0 h 1973572"/>
              <a:gd name="connsiteX2" fmla="*/ 2318602 w 2318602"/>
              <a:gd name="connsiteY2" fmla="*/ 61078 h 1973572"/>
              <a:gd name="connsiteX3" fmla="*/ 704235 w 2318602"/>
              <a:gd name="connsiteY3" fmla="*/ 61078 h 1973572"/>
              <a:gd name="connsiteX4" fmla="*/ 470194 w 2318602"/>
              <a:gd name="connsiteY4" fmla="*/ 788281 h 1973572"/>
              <a:gd name="connsiteX5" fmla="*/ 148753 w 2318602"/>
              <a:gd name="connsiteY5" fmla="*/ 1816109 h 1973572"/>
              <a:gd name="connsiteX6" fmla="*/ 2426 w 2318602"/>
              <a:gd name="connsiteY6" fmla="*/ 1946205 h 1973572"/>
              <a:gd name="connsiteX7" fmla="*/ 426527 w 2318602"/>
              <a:gd name="connsiteY7" fmla="*/ 560025 h 1973572"/>
              <a:gd name="connsiteX8" fmla="*/ 604314 w 2318602"/>
              <a:gd name="connsiteY8" fmla="*/ 65333 h 1973572"/>
              <a:gd name="connsiteX9" fmla="*/ 704235 w 2318602"/>
              <a:gd name="connsiteY9" fmla="*/ 0 h 1973572"/>
              <a:gd name="connsiteX0" fmla="*/ 701809 w 2316176"/>
              <a:gd name="connsiteY0" fmla="*/ 0 h 1960098"/>
              <a:gd name="connsiteX1" fmla="*/ 2316176 w 2316176"/>
              <a:gd name="connsiteY1" fmla="*/ 0 h 1960098"/>
              <a:gd name="connsiteX2" fmla="*/ 2316176 w 2316176"/>
              <a:gd name="connsiteY2" fmla="*/ 61078 h 1960098"/>
              <a:gd name="connsiteX3" fmla="*/ 701809 w 2316176"/>
              <a:gd name="connsiteY3" fmla="*/ 61078 h 1960098"/>
              <a:gd name="connsiteX4" fmla="*/ 467768 w 2316176"/>
              <a:gd name="connsiteY4" fmla="*/ 788281 h 1960098"/>
              <a:gd name="connsiteX5" fmla="*/ 146327 w 2316176"/>
              <a:gd name="connsiteY5" fmla="*/ 1816109 h 1960098"/>
              <a:gd name="connsiteX6" fmla="*/ 0 w 2316176"/>
              <a:gd name="connsiteY6" fmla="*/ 1946205 h 1960098"/>
              <a:gd name="connsiteX7" fmla="*/ 424101 w 2316176"/>
              <a:gd name="connsiteY7" fmla="*/ 560025 h 1960098"/>
              <a:gd name="connsiteX8" fmla="*/ 601888 w 2316176"/>
              <a:gd name="connsiteY8" fmla="*/ 65333 h 1960098"/>
              <a:gd name="connsiteX9" fmla="*/ 701809 w 2316176"/>
              <a:gd name="connsiteY9" fmla="*/ 0 h 1960098"/>
              <a:gd name="connsiteX0" fmla="*/ 707273 w 2321640"/>
              <a:gd name="connsiteY0" fmla="*/ 0 h 1967219"/>
              <a:gd name="connsiteX1" fmla="*/ 2321640 w 2321640"/>
              <a:gd name="connsiteY1" fmla="*/ 0 h 1967219"/>
              <a:gd name="connsiteX2" fmla="*/ 2321640 w 2321640"/>
              <a:gd name="connsiteY2" fmla="*/ 61078 h 1967219"/>
              <a:gd name="connsiteX3" fmla="*/ 707273 w 2321640"/>
              <a:gd name="connsiteY3" fmla="*/ 61078 h 1967219"/>
              <a:gd name="connsiteX4" fmla="*/ 473232 w 2321640"/>
              <a:gd name="connsiteY4" fmla="*/ 788281 h 1967219"/>
              <a:gd name="connsiteX5" fmla="*/ 151791 w 2321640"/>
              <a:gd name="connsiteY5" fmla="*/ 1816109 h 1967219"/>
              <a:gd name="connsiteX6" fmla="*/ 0 w 2321640"/>
              <a:gd name="connsiteY6" fmla="*/ 1954008 h 1967219"/>
              <a:gd name="connsiteX7" fmla="*/ 429565 w 2321640"/>
              <a:gd name="connsiteY7" fmla="*/ 560025 h 1967219"/>
              <a:gd name="connsiteX8" fmla="*/ 607352 w 2321640"/>
              <a:gd name="connsiteY8" fmla="*/ 65333 h 1967219"/>
              <a:gd name="connsiteX9" fmla="*/ 707273 w 2321640"/>
              <a:gd name="connsiteY9" fmla="*/ 0 h 1967219"/>
              <a:gd name="connsiteX0" fmla="*/ 707273 w 2321640"/>
              <a:gd name="connsiteY0" fmla="*/ 0 h 1983452"/>
              <a:gd name="connsiteX1" fmla="*/ 2321640 w 2321640"/>
              <a:gd name="connsiteY1" fmla="*/ 0 h 1983452"/>
              <a:gd name="connsiteX2" fmla="*/ 2321640 w 2321640"/>
              <a:gd name="connsiteY2" fmla="*/ 61078 h 1983452"/>
              <a:gd name="connsiteX3" fmla="*/ 707273 w 2321640"/>
              <a:gd name="connsiteY3" fmla="*/ 61078 h 1983452"/>
              <a:gd name="connsiteX4" fmla="*/ 473232 w 2321640"/>
              <a:gd name="connsiteY4" fmla="*/ 788281 h 1983452"/>
              <a:gd name="connsiteX5" fmla="*/ 151791 w 2321640"/>
              <a:gd name="connsiteY5" fmla="*/ 1816109 h 1983452"/>
              <a:gd name="connsiteX6" fmla="*/ 0 w 2321640"/>
              <a:gd name="connsiteY6" fmla="*/ 1954008 h 1983452"/>
              <a:gd name="connsiteX7" fmla="*/ 429565 w 2321640"/>
              <a:gd name="connsiteY7" fmla="*/ 560025 h 1983452"/>
              <a:gd name="connsiteX8" fmla="*/ 607352 w 2321640"/>
              <a:gd name="connsiteY8" fmla="*/ 65333 h 1983452"/>
              <a:gd name="connsiteX9" fmla="*/ 707273 w 2321640"/>
              <a:gd name="connsiteY9" fmla="*/ 0 h 1983452"/>
              <a:gd name="connsiteX0" fmla="*/ 707273 w 2321640"/>
              <a:gd name="connsiteY0" fmla="*/ 0 h 2089941"/>
              <a:gd name="connsiteX1" fmla="*/ 2321640 w 2321640"/>
              <a:gd name="connsiteY1" fmla="*/ 0 h 2089941"/>
              <a:gd name="connsiteX2" fmla="*/ 2321640 w 2321640"/>
              <a:gd name="connsiteY2" fmla="*/ 61078 h 2089941"/>
              <a:gd name="connsiteX3" fmla="*/ 707273 w 2321640"/>
              <a:gd name="connsiteY3" fmla="*/ 61078 h 2089941"/>
              <a:gd name="connsiteX4" fmla="*/ 473232 w 2321640"/>
              <a:gd name="connsiteY4" fmla="*/ 788281 h 2089941"/>
              <a:gd name="connsiteX5" fmla="*/ 72757 w 2321640"/>
              <a:gd name="connsiteY5" fmla="*/ 2007861 h 2089941"/>
              <a:gd name="connsiteX6" fmla="*/ 0 w 2321640"/>
              <a:gd name="connsiteY6" fmla="*/ 1954008 h 2089941"/>
              <a:gd name="connsiteX7" fmla="*/ 429565 w 2321640"/>
              <a:gd name="connsiteY7" fmla="*/ 560025 h 2089941"/>
              <a:gd name="connsiteX8" fmla="*/ 607352 w 2321640"/>
              <a:gd name="connsiteY8" fmla="*/ 65333 h 2089941"/>
              <a:gd name="connsiteX9" fmla="*/ 707273 w 2321640"/>
              <a:gd name="connsiteY9" fmla="*/ 0 h 2089941"/>
              <a:gd name="connsiteX0" fmla="*/ 707273 w 2321640"/>
              <a:gd name="connsiteY0" fmla="*/ 0 h 2007861"/>
              <a:gd name="connsiteX1" fmla="*/ 2321640 w 2321640"/>
              <a:gd name="connsiteY1" fmla="*/ 0 h 2007861"/>
              <a:gd name="connsiteX2" fmla="*/ 2321640 w 2321640"/>
              <a:gd name="connsiteY2" fmla="*/ 61078 h 2007861"/>
              <a:gd name="connsiteX3" fmla="*/ 707273 w 2321640"/>
              <a:gd name="connsiteY3" fmla="*/ 61078 h 2007861"/>
              <a:gd name="connsiteX4" fmla="*/ 473232 w 2321640"/>
              <a:gd name="connsiteY4" fmla="*/ 788281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07273 w 2321640"/>
              <a:gd name="connsiteY3" fmla="*/ 61078 h 2007861"/>
              <a:gd name="connsiteX4" fmla="*/ 473232 w 2321640"/>
              <a:gd name="connsiteY4" fmla="*/ 788281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678010 w 2321640"/>
              <a:gd name="connsiteY3" fmla="*/ 69657 h 2007861"/>
              <a:gd name="connsiteX4" fmla="*/ 473232 w 2321640"/>
              <a:gd name="connsiteY4" fmla="*/ 788281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678010 w 2321640"/>
              <a:gd name="connsiteY3" fmla="*/ 69657 h 2007861"/>
              <a:gd name="connsiteX4" fmla="*/ 452164 w 2321640"/>
              <a:gd name="connsiteY4" fmla="*/ 785157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678010 w 2321640"/>
              <a:gd name="connsiteY3" fmla="*/ 69657 h 2007861"/>
              <a:gd name="connsiteX4" fmla="*/ 452164 w 2321640"/>
              <a:gd name="connsiteY4" fmla="*/ 785157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678010 w 2321640"/>
              <a:gd name="connsiteY3" fmla="*/ 69657 h 2007861"/>
              <a:gd name="connsiteX4" fmla="*/ 452164 w 2321640"/>
              <a:gd name="connsiteY4" fmla="*/ 785157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678010 w 2321640"/>
              <a:gd name="connsiteY3" fmla="*/ 69657 h 2007861"/>
              <a:gd name="connsiteX4" fmla="*/ 452164 w 2321640"/>
              <a:gd name="connsiteY4" fmla="*/ 785157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452164 w 2321640"/>
              <a:gd name="connsiteY4" fmla="*/ 785157 h 2007861"/>
              <a:gd name="connsiteX5" fmla="*/ 72757 w 2321640"/>
              <a:gd name="connsiteY5" fmla="*/ 2007861 h 2007861"/>
              <a:gd name="connsiteX6" fmla="*/ 0 w 2321640"/>
              <a:gd name="connsiteY6" fmla="*/ 1954008 h 2007861"/>
              <a:gd name="connsiteX7" fmla="*/ 429565 w 2321640"/>
              <a:gd name="connsiteY7" fmla="*/ 560025 h 2007861"/>
              <a:gd name="connsiteX8" fmla="*/ 607352 w 2321640"/>
              <a:gd name="connsiteY8" fmla="*/ 65333 h 2007861"/>
              <a:gd name="connsiteX9" fmla="*/ 707273 w 2321640"/>
              <a:gd name="connsiteY9"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64298 w 2321640"/>
              <a:gd name="connsiteY4" fmla="*/ 174978 h 2007861"/>
              <a:gd name="connsiteX5" fmla="*/ 452164 w 2321640"/>
              <a:gd name="connsiteY5" fmla="*/ 785157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52164 w 2321640"/>
              <a:gd name="connsiteY5" fmla="*/ 785157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52164 w 2321640"/>
              <a:gd name="connsiteY5" fmla="*/ 785157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52164 w 2321640"/>
              <a:gd name="connsiteY5" fmla="*/ 785157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52164 w 2321640"/>
              <a:gd name="connsiteY5" fmla="*/ 785157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52164 w 2321640"/>
              <a:gd name="connsiteY5" fmla="*/ 785157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41630 w 2321640"/>
              <a:gd name="connsiteY5" fmla="*/ 783595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11759 w 2321640"/>
              <a:gd name="connsiteY3" fmla="*/ 67126 h 2007861"/>
              <a:gd name="connsiteX4" fmla="*/ 654353 w 2321640"/>
              <a:gd name="connsiteY4" fmla="*/ 147665 h 2007861"/>
              <a:gd name="connsiteX5" fmla="*/ 441630 w 2321640"/>
              <a:gd name="connsiteY5" fmla="*/ 783595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25610 w 2321640"/>
              <a:gd name="connsiteY3" fmla="*/ 68105 h 2007861"/>
              <a:gd name="connsiteX4" fmla="*/ 654353 w 2321640"/>
              <a:gd name="connsiteY4" fmla="*/ 147665 h 2007861"/>
              <a:gd name="connsiteX5" fmla="*/ 441630 w 2321640"/>
              <a:gd name="connsiteY5" fmla="*/ 783595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25610 w 2321640"/>
              <a:gd name="connsiteY3" fmla="*/ 68105 h 2007861"/>
              <a:gd name="connsiteX4" fmla="*/ 654549 w 2321640"/>
              <a:gd name="connsiteY4" fmla="*/ 139082 h 2007861"/>
              <a:gd name="connsiteX5" fmla="*/ 441630 w 2321640"/>
              <a:gd name="connsiteY5" fmla="*/ 783595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7861"/>
              <a:gd name="connsiteX1" fmla="*/ 2321640 w 2321640"/>
              <a:gd name="connsiteY1" fmla="*/ 0 h 2007861"/>
              <a:gd name="connsiteX2" fmla="*/ 2321640 w 2321640"/>
              <a:gd name="connsiteY2" fmla="*/ 61078 h 2007861"/>
              <a:gd name="connsiteX3" fmla="*/ 725610 w 2321640"/>
              <a:gd name="connsiteY3" fmla="*/ 68105 h 2007861"/>
              <a:gd name="connsiteX4" fmla="*/ 654549 w 2321640"/>
              <a:gd name="connsiteY4" fmla="*/ 139082 h 2007861"/>
              <a:gd name="connsiteX5" fmla="*/ 433046 w 2321640"/>
              <a:gd name="connsiteY5" fmla="*/ 783399 h 2007861"/>
              <a:gd name="connsiteX6" fmla="*/ 72757 w 2321640"/>
              <a:gd name="connsiteY6" fmla="*/ 2007861 h 2007861"/>
              <a:gd name="connsiteX7" fmla="*/ 0 w 2321640"/>
              <a:gd name="connsiteY7" fmla="*/ 1954008 h 2007861"/>
              <a:gd name="connsiteX8" fmla="*/ 429565 w 2321640"/>
              <a:gd name="connsiteY8" fmla="*/ 560025 h 2007861"/>
              <a:gd name="connsiteX9" fmla="*/ 607352 w 2321640"/>
              <a:gd name="connsiteY9" fmla="*/ 65333 h 2007861"/>
              <a:gd name="connsiteX10" fmla="*/ 707273 w 2321640"/>
              <a:gd name="connsiteY10" fmla="*/ 0 h 2007861"/>
              <a:gd name="connsiteX0" fmla="*/ 707273 w 2321640"/>
              <a:gd name="connsiteY0" fmla="*/ 0 h 2001032"/>
              <a:gd name="connsiteX1" fmla="*/ 2321640 w 2321640"/>
              <a:gd name="connsiteY1" fmla="*/ 0 h 2001032"/>
              <a:gd name="connsiteX2" fmla="*/ 2321640 w 2321640"/>
              <a:gd name="connsiteY2" fmla="*/ 61078 h 2001032"/>
              <a:gd name="connsiteX3" fmla="*/ 725610 w 2321640"/>
              <a:gd name="connsiteY3" fmla="*/ 68105 h 2001032"/>
              <a:gd name="connsiteX4" fmla="*/ 654549 w 2321640"/>
              <a:gd name="connsiteY4" fmla="*/ 139082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07352 w 2321640"/>
              <a:gd name="connsiteY9" fmla="*/ 65333 h 2001032"/>
              <a:gd name="connsiteX10" fmla="*/ 707273 w 2321640"/>
              <a:gd name="connsiteY10" fmla="*/ 0 h 2001032"/>
              <a:gd name="connsiteX0" fmla="*/ 707273 w 2321640"/>
              <a:gd name="connsiteY0" fmla="*/ 0 h 2001032"/>
              <a:gd name="connsiteX1" fmla="*/ 2321640 w 2321640"/>
              <a:gd name="connsiteY1" fmla="*/ 0 h 2001032"/>
              <a:gd name="connsiteX2" fmla="*/ 2321640 w 2321640"/>
              <a:gd name="connsiteY2" fmla="*/ 61078 h 2001032"/>
              <a:gd name="connsiteX3" fmla="*/ 812409 w 2321640"/>
              <a:gd name="connsiteY3" fmla="*/ 143418 h 2001032"/>
              <a:gd name="connsiteX4" fmla="*/ 654549 w 2321640"/>
              <a:gd name="connsiteY4" fmla="*/ 139082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07352 w 2321640"/>
              <a:gd name="connsiteY9" fmla="*/ 65333 h 2001032"/>
              <a:gd name="connsiteX10" fmla="*/ 707273 w 2321640"/>
              <a:gd name="connsiteY10" fmla="*/ 0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654549 w 2321640"/>
              <a:gd name="connsiteY4" fmla="*/ 139082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07352 w 2321640"/>
              <a:gd name="connsiteY9" fmla="*/ 65333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654549 w 2321640"/>
              <a:gd name="connsiteY4" fmla="*/ 139082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92979 w 2321640"/>
              <a:gd name="connsiteY9" fmla="*/ 163079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744858 w 2321640"/>
              <a:gd name="connsiteY4" fmla="*/ 234294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92979 w 2321640"/>
              <a:gd name="connsiteY9" fmla="*/ 163079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744858 w 2321640"/>
              <a:gd name="connsiteY4" fmla="*/ 234294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92979 w 2321640"/>
              <a:gd name="connsiteY9" fmla="*/ 163079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744858 w 2321640"/>
              <a:gd name="connsiteY4" fmla="*/ 234294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92979 w 2321640"/>
              <a:gd name="connsiteY9" fmla="*/ 163079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744858 w 2321640"/>
              <a:gd name="connsiteY4" fmla="*/ 234294 h 2001032"/>
              <a:gd name="connsiteX5" fmla="*/ 433046 w 2321640"/>
              <a:gd name="connsiteY5" fmla="*/ 783399 h 2001032"/>
              <a:gd name="connsiteX6" fmla="*/ 63004 w 2321640"/>
              <a:gd name="connsiteY6" fmla="*/ 2001032 h 2001032"/>
              <a:gd name="connsiteX7" fmla="*/ 0 w 2321640"/>
              <a:gd name="connsiteY7" fmla="*/ 1954008 h 2001032"/>
              <a:gd name="connsiteX8" fmla="*/ 429565 w 2321640"/>
              <a:gd name="connsiteY8" fmla="*/ 560025 h 2001032"/>
              <a:gd name="connsiteX9" fmla="*/ 692979 w 2321640"/>
              <a:gd name="connsiteY9" fmla="*/ 163079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744858 w 2321640"/>
              <a:gd name="connsiteY4" fmla="*/ 234294 h 2001032"/>
              <a:gd name="connsiteX5" fmla="*/ 591441 w 2321640"/>
              <a:gd name="connsiteY5" fmla="*/ 847798 h 2001032"/>
              <a:gd name="connsiteX6" fmla="*/ 63004 w 2321640"/>
              <a:gd name="connsiteY6" fmla="*/ 2001032 h 2001032"/>
              <a:gd name="connsiteX7" fmla="*/ 0 w 2321640"/>
              <a:gd name="connsiteY7" fmla="*/ 1954008 h 2001032"/>
              <a:gd name="connsiteX8" fmla="*/ 429565 w 2321640"/>
              <a:gd name="connsiteY8" fmla="*/ 560025 h 2001032"/>
              <a:gd name="connsiteX9" fmla="*/ 692979 w 2321640"/>
              <a:gd name="connsiteY9" fmla="*/ 163079 h 2001032"/>
              <a:gd name="connsiteX10" fmla="*/ 858844 w 2321640"/>
              <a:gd name="connsiteY10" fmla="*/ 45084 h 2001032"/>
              <a:gd name="connsiteX0" fmla="*/ 858844 w 2321640"/>
              <a:gd name="connsiteY0" fmla="*/ 45084 h 2001032"/>
              <a:gd name="connsiteX1" fmla="*/ 2321640 w 2321640"/>
              <a:gd name="connsiteY1" fmla="*/ 0 h 2001032"/>
              <a:gd name="connsiteX2" fmla="*/ 2321640 w 2321640"/>
              <a:gd name="connsiteY2" fmla="*/ 61078 h 2001032"/>
              <a:gd name="connsiteX3" fmla="*/ 812409 w 2321640"/>
              <a:gd name="connsiteY3" fmla="*/ 143418 h 2001032"/>
              <a:gd name="connsiteX4" fmla="*/ 744858 w 2321640"/>
              <a:gd name="connsiteY4" fmla="*/ 234294 h 2001032"/>
              <a:gd name="connsiteX5" fmla="*/ 591441 w 2321640"/>
              <a:gd name="connsiteY5" fmla="*/ 847798 h 2001032"/>
              <a:gd name="connsiteX6" fmla="*/ 63004 w 2321640"/>
              <a:gd name="connsiteY6" fmla="*/ 2001032 h 2001032"/>
              <a:gd name="connsiteX7" fmla="*/ 0 w 2321640"/>
              <a:gd name="connsiteY7" fmla="*/ 1954008 h 2001032"/>
              <a:gd name="connsiteX8" fmla="*/ 542892 w 2321640"/>
              <a:gd name="connsiteY8" fmla="*/ 659726 h 2001032"/>
              <a:gd name="connsiteX9" fmla="*/ 692979 w 2321640"/>
              <a:gd name="connsiteY9" fmla="*/ 163079 h 2001032"/>
              <a:gd name="connsiteX10" fmla="*/ 858844 w 2321640"/>
              <a:gd name="connsiteY10" fmla="*/ 45084 h 2001032"/>
              <a:gd name="connsiteX0" fmla="*/ 858844 w 2321640"/>
              <a:gd name="connsiteY0" fmla="*/ 45084 h 2161418"/>
              <a:gd name="connsiteX1" fmla="*/ 2321640 w 2321640"/>
              <a:gd name="connsiteY1" fmla="*/ 0 h 2161418"/>
              <a:gd name="connsiteX2" fmla="*/ 2321640 w 2321640"/>
              <a:gd name="connsiteY2" fmla="*/ 61078 h 2161418"/>
              <a:gd name="connsiteX3" fmla="*/ 812409 w 2321640"/>
              <a:gd name="connsiteY3" fmla="*/ 143418 h 2161418"/>
              <a:gd name="connsiteX4" fmla="*/ 744858 w 2321640"/>
              <a:gd name="connsiteY4" fmla="*/ 234294 h 2161418"/>
              <a:gd name="connsiteX5" fmla="*/ 591441 w 2321640"/>
              <a:gd name="connsiteY5" fmla="*/ 847798 h 2161418"/>
              <a:gd name="connsiteX6" fmla="*/ 287908 w 2321640"/>
              <a:gd name="connsiteY6" fmla="*/ 2161418 h 2161418"/>
              <a:gd name="connsiteX7" fmla="*/ 0 w 2321640"/>
              <a:gd name="connsiteY7" fmla="*/ 1954008 h 2161418"/>
              <a:gd name="connsiteX8" fmla="*/ 542892 w 2321640"/>
              <a:gd name="connsiteY8" fmla="*/ 659726 h 2161418"/>
              <a:gd name="connsiteX9" fmla="*/ 692979 w 2321640"/>
              <a:gd name="connsiteY9" fmla="*/ 163079 h 2161418"/>
              <a:gd name="connsiteX10" fmla="*/ 858844 w 2321640"/>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4051 w 2100833"/>
              <a:gd name="connsiteY4" fmla="*/ 234294 h 2161418"/>
              <a:gd name="connsiteX5" fmla="*/ 370634 w 2100833"/>
              <a:gd name="connsiteY5" fmla="*/ 847798 h 2161418"/>
              <a:gd name="connsiteX6" fmla="*/ 67101 w 2100833"/>
              <a:gd name="connsiteY6" fmla="*/ 2161418 h 2161418"/>
              <a:gd name="connsiteX7" fmla="*/ 0 w 2100833"/>
              <a:gd name="connsiteY7" fmla="*/ 2120246 h 2161418"/>
              <a:gd name="connsiteX8" fmla="*/ 322085 w 2100833"/>
              <a:gd name="connsiteY8" fmla="*/ 659726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4051 w 2100833"/>
              <a:gd name="connsiteY4" fmla="*/ 234294 h 2161418"/>
              <a:gd name="connsiteX5" fmla="*/ 370634 w 2100833"/>
              <a:gd name="connsiteY5" fmla="*/ 847798 h 2161418"/>
              <a:gd name="connsiteX6" fmla="*/ 67101 w 2100833"/>
              <a:gd name="connsiteY6" fmla="*/ 2161418 h 2161418"/>
              <a:gd name="connsiteX7" fmla="*/ 0 w 2100833"/>
              <a:gd name="connsiteY7" fmla="*/ 2120246 h 2161418"/>
              <a:gd name="connsiteX8" fmla="*/ 322085 w 2100833"/>
              <a:gd name="connsiteY8" fmla="*/ 659726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4051 w 2100833"/>
              <a:gd name="connsiteY4" fmla="*/ 234294 h 2161418"/>
              <a:gd name="connsiteX5" fmla="*/ 370634 w 2100833"/>
              <a:gd name="connsiteY5" fmla="*/ 847798 h 2161418"/>
              <a:gd name="connsiteX6" fmla="*/ 67101 w 2100833"/>
              <a:gd name="connsiteY6" fmla="*/ 2161418 h 2161418"/>
              <a:gd name="connsiteX7" fmla="*/ 0 w 2100833"/>
              <a:gd name="connsiteY7" fmla="*/ 2120246 h 2161418"/>
              <a:gd name="connsiteX8" fmla="*/ 322085 w 2100833"/>
              <a:gd name="connsiteY8" fmla="*/ 659726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4051 w 2100833"/>
              <a:gd name="connsiteY4" fmla="*/ 234294 h 2161418"/>
              <a:gd name="connsiteX5" fmla="*/ 370634 w 2100833"/>
              <a:gd name="connsiteY5" fmla="*/ 847798 h 2161418"/>
              <a:gd name="connsiteX6" fmla="*/ 67101 w 2100833"/>
              <a:gd name="connsiteY6" fmla="*/ 2161418 h 2161418"/>
              <a:gd name="connsiteX7" fmla="*/ 0 w 2100833"/>
              <a:gd name="connsiteY7" fmla="*/ 2120246 h 2161418"/>
              <a:gd name="connsiteX8" fmla="*/ 322085 w 2100833"/>
              <a:gd name="connsiteY8" fmla="*/ 659726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4051 w 2100833"/>
              <a:gd name="connsiteY4" fmla="*/ 234294 h 2161418"/>
              <a:gd name="connsiteX5" fmla="*/ 370634 w 2100833"/>
              <a:gd name="connsiteY5" fmla="*/ 847798 h 2161418"/>
              <a:gd name="connsiteX6" fmla="*/ 67101 w 2100833"/>
              <a:gd name="connsiteY6" fmla="*/ 2161418 h 2161418"/>
              <a:gd name="connsiteX7" fmla="*/ 0 w 2100833"/>
              <a:gd name="connsiteY7" fmla="*/ 2120246 h 2161418"/>
              <a:gd name="connsiteX8" fmla="*/ 327352 w 2100833"/>
              <a:gd name="connsiteY8" fmla="*/ 660508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4051 w 2100833"/>
              <a:gd name="connsiteY4" fmla="*/ 234294 h 2161418"/>
              <a:gd name="connsiteX5" fmla="*/ 370634 w 2100833"/>
              <a:gd name="connsiteY5" fmla="*/ 847798 h 2161418"/>
              <a:gd name="connsiteX6" fmla="*/ 67101 w 2100833"/>
              <a:gd name="connsiteY6" fmla="*/ 2161418 h 2161418"/>
              <a:gd name="connsiteX7" fmla="*/ 0 w 2100833"/>
              <a:gd name="connsiteY7" fmla="*/ 2120246 h 2161418"/>
              <a:gd name="connsiteX8" fmla="*/ 327352 w 2100833"/>
              <a:gd name="connsiteY8" fmla="*/ 660508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9903 w 2100833"/>
              <a:gd name="connsiteY4" fmla="*/ 238391 h 2161418"/>
              <a:gd name="connsiteX5" fmla="*/ 370634 w 2100833"/>
              <a:gd name="connsiteY5" fmla="*/ 847798 h 2161418"/>
              <a:gd name="connsiteX6" fmla="*/ 67101 w 2100833"/>
              <a:gd name="connsiteY6" fmla="*/ 2161418 h 2161418"/>
              <a:gd name="connsiteX7" fmla="*/ 0 w 2100833"/>
              <a:gd name="connsiteY7" fmla="*/ 2120246 h 2161418"/>
              <a:gd name="connsiteX8" fmla="*/ 327352 w 2100833"/>
              <a:gd name="connsiteY8" fmla="*/ 660508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9903 w 2100833"/>
              <a:gd name="connsiteY4" fmla="*/ 238391 h 2161418"/>
              <a:gd name="connsiteX5" fmla="*/ 370634 w 2100833"/>
              <a:gd name="connsiteY5" fmla="*/ 847798 h 2161418"/>
              <a:gd name="connsiteX6" fmla="*/ 67101 w 2100833"/>
              <a:gd name="connsiteY6" fmla="*/ 2161418 h 2161418"/>
              <a:gd name="connsiteX7" fmla="*/ 0 w 2100833"/>
              <a:gd name="connsiteY7" fmla="*/ 2120246 h 2161418"/>
              <a:gd name="connsiteX8" fmla="*/ 327352 w 2100833"/>
              <a:gd name="connsiteY8" fmla="*/ 660508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9903 w 2100833"/>
              <a:gd name="connsiteY4" fmla="*/ 238391 h 2161418"/>
              <a:gd name="connsiteX5" fmla="*/ 370634 w 2100833"/>
              <a:gd name="connsiteY5" fmla="*/ 847798 h 2161418"/>
              <a:gd name="connsiteX6" fmla="*/ 67101 w 2100833"/>
              <a:gd name="connsiteY6" fmla="*/ 2161418 h 2161418"/>
              <a:gd name="connsiteX7" fmla="*/ 0 w 2100833"/>
              <a:gd name="connsiteY7" fmla="*/ 2120246 h 2161418"/>
              <a:gd name="connsiteX8" fmla="*/ 327352 w 2100833"/>
              <a:gd name="connsiteY8" fmla="*/ 660508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591602 w 2100833"/>
              <a:gd name="connsiteY3" fmla="*/ 143418 h 2161418"/>
              <a:gd name="connsiteX4" fmla="*/ 529903 w 2100833"/>
              <a:gd name="connsiteY4" fmla="*/ 238391 h 2161418"/>
              <a:gd name="connsiteX5" fmla="*/ 370634 w 2100833"/>
              <a:gd name="connsiteY5" fmla="*/ 847798 h 2161418"/>
              <a:gd name="connsiteX6" fmla="*/ 67101 w 2100833"/>
              <a:gd name="connsiteY6" fmla="*/ 2161418 h 2161418"/>
              <a:gd name="connsiteX7" fmla="*/ 0 w 2100833"/>
              <a:gd name="connsiteY7" fmla="*/ 2120246 h 2161418"/>
              <a:gd name="connsiteX8" fmla="*/ 332618 w 2100833"/>
              <a:gd name="connsiteY8" fmla="*/ 661289 h 2161418"/>
              <a:gd name="connsiteX9" fmla="*/ 472172 w 2100833"/>
              <a:gd name="connsiteY9" fmla="*/ 163079 h 2161418"/>
              <a:gd name="connsiteX10" fmla="*/ 638037 w 2100833"/>
              <a:gd name="connsiteY10"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724218 w 2100833"/>
              <a:gd name="connsiteY3" fmla="*/ 118639 h 2161418"/>
              <a:gd name="connsiteX4" fmla="*/ 591602 w 2100833"/>
              <a:gd name="connsiteY4" fmla="*/ 143418 h 2161418"/>
              <a:gd name="connsiteX5" fmla="*/ 529903 w 2100833"/>
              <a:gd name="connsiteY5" fmla="*/ 238391 h 2161418"/>
              <a:gd name="connsiteX6" fmla="*/ 370634 w 2100833"/>
              <a:gd name="connsiteY6" fmla="*/ 847798 h 2161418"/>
              <a:gd name="connsiteX7" fmla="*/ 67101 w 2100833"/>
              <a:gd name="connsiteY7" fmla="*/ 2161418 h 2161418"/>
              <a:gd name="connsiteX8" fmla="*/ 0 w 2100833"/>
              <a:gd name="connsiteY8" fmla="*/ 2120246 h 2161418"/>
              <a:gd name="connsiteX9" fmla="*/ 332618 w 2100833"/>
              <a:gd name="connsiteY9" fmla="*/ 661289 h 2161418"/>
              <a:gd name="connsiteX10" fmla="*/ 472172 w 2100833"/>
              <a:gd name="connsiteY10" fmla="*/ 163079 h 2161418"/>
              <a:gd name="connsiteX11" fmla="*/ 638037 w 2100833"/>
              <a:gd name="connsiteY11"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724218 w 2100833"/>
              <a:gd name="connsiteY3" fmla="*/ 118639 h 2161418"/>
              <a:gd name="connsiteX4" fmla="*/ 591602 w 2100833"/>
              <a:gd name="connsiteY4" fmla="*/ 143418 h 2161418"/>
              <a:gd name="connsiteX5" fmla="*/ 529903 w 2100833"/>
              <a:gd name="connsiteY5" fmla="*/ 238391 h 2161418"/>
              <a:gd name="connsiteX6" fmla="*/ 370634 w 2100833"/>
              <a:gd name="connsiteY6" fmla="*/ 847798 h 2161418"/>
              <a:gd name="connsiteX7" fmla="*/ 67101 w 2100833"/>
              <a:gd name="connsiteY7" fmla="*/ 2161418 h 2161418"/>
              <a:gd name="connsiteX8" fmla="*/ 0 w 2100833"/>
              <a:gd name="connsiteY8" fmla="*/ 2120246 h 2161418"/>
              <a:gd name="connsiteX9" fmla="*/ 332618 w 2100833"/>
              <a:gd name="connsiteY9" fmla="*/ 661289 h 2161418"/>
              <a:gd name="connsiteX10" fmla="*/ 472172 w 2100833"/>
              <a:gd name="connsiteY10" fmla="*/ 163079 h 2161418"/>
              <a:gd name="connsiteX11" fmla="*/ 638037 w 2100833"/>
              <a:gd name="connsiteY11"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724218 w 2100833"/>
              <a:gd name="connsiteY3" fmla="*/ 118639 h 2161418"/>
              <a:gd name="connsiteX4" fmla="*/ 591602 w 2100833"/>
              <a:gd name="connsiteY4" fmla="*/ 143418 h 2161418"/>
              <a:gd name="connsiteX5" fmla="*/ 529903 w 2100833"/>
              <a:gd name="connsiteY5" fmla="*/ 238391 h 2161418"/>
              <a:gd name="connsiteX6" fmla="*/ 370634 w 2100833"/>
              <a:gd name="connsiteY6" fmla="*/ 847798 h 2161418"/>
              <a:gd name="connsiteX7" fmla="*/ 67101 w 2100833"/>
              <a:gd name="connsiteY7" fmla="*/ 2161418 h 2161418"/>
              <a:gd name="connsiteX8" fmla="*/ 0 w 2100833"/>
              <a:gd name="connsiteY8" fmla="*/ 2120246 h 2161418"/>
              <a:gd name="connsiteX9" fmla="*/ 332618 w 2100833"/>
              <a:gd name="connsiteY9" fmla="*/ 661289 h 2161418"/>
              <a:gd name="connsiteX10" fmla="*/ 472172 w 2100833"/>
              <a:gd name="connsiteY10" fmla="*/ 163079 h 2161418"/>
              <a:gd name="connsiteX11" fmla="*/ 638037 w 2100833"/>
              <a:gd name="connsiteY11"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783717 w 2100833"/>
              <a:gd name="connsiteY3" fmla="*/ 116696 h 2161418"/>
              <a:gd name="connsiteX4" fmla="*/ 591602 w 2100833"/>
              <a:gd name="connsiteY4" fmla="*/ 143418 h 2161418"/>
              <a:gd name="connsiteX5" fmla="*/ 529903 w 2100833"/>
              <a:gd name="connsiteY5" fmla="*/ 238391 h 2161418"/>
              <a:gd name="connsiteX6" fmla="*/ 370634 w 2100833"/>
              <a:gd name="connsiteY6" fmla="*/ 847798 h 2161418"/>
              <a:gd name="connsiteX7" fmla="*/ 67101 w 2100833"/>
              <a:gd name="connsiteY7" fmla="*/ 2161418 h 2161418"/>
              <a:gd name="connsiteX8" fmla="*/ 0 w 2100833"/>
              <a:gd name="connsiteY8" fmla="*/ 2120246 h 2161418"/>
              <a:gd name="connsiteX9" fmla="*/ 332618 w 2100833"/>
              <a:gd name="connsiteY9" fmla="*/ 661289 h 2161418"/>
              <a:gd name="connsiteX10" fmla="*/ 472172 w 2100833"/>
              <a:gd name="connsiteY10" fmla="*/ 163079 h 2161418"/>
              <a:gd name="connsiteX11" fmla="*/ 638037 w 2100833"/>
              <a:gd name="connsiteY11"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783717 w 2100833"/>
              <a:gd name="connsiteY3" fmla="*/ 116696 h 2161418"/>
              <a:gd name="connsiteX4" fmla="*/ 591602 w 2100833"/>
              <a:gd name="connsiteY4" fmla="*/ 143418 h 2161418"/>
              <a:gd name="connsiteX5" fmla="*/ 529903 w 2100833"/>
              <a:gd name="connsiteY5" fmla="*/ 238391 h 2161418"/>
              <a:gd name="connsiteX6" fmla="*/ 370634 w 2100833"/>
              <a:gd name="connsiteY6" fmla="*/ 847798 h 2161418"/>
              <a:gd name="connsiteX7" fmla="*/ 67101 w 2100833"/>
              <a:gd name="connsiteY7" fmla="*/ 2161418 h 2161418"/>
              <a:gd name="connsiteX8" fmla="*/ 0 w 2100833"/>
              <a:gd name="connsiteY8" fmla="*/ 2120246 h 2161418"/>
              <a:gd name="connsiteX9" fmla="*/ 332618 w 2100833"/>
              <a:gd name="connsiteY9" fmla="*/ 661289 h 2161418"/>
              <a:gd name="connsiteX10" fmla="*/ 472172 w 2100833"/>
              <a:gd name="connsiteY10" fmla="*/ 163079 h 2161418"/>
              <a:gd name="connsiteX11" fmla="*/ 638037 w 2100833"/>
              <a:gd name="connsiteY11" fmla="*/ 45084 h 2161418"/>
              <a:gd name="connsiteX0" fmla="*/ 638037 w 2100833"/>
              <a:gd name="connsiteY0" fmla="*/ 45084 h 2161418"/>
              <a:gd name="connsiteX1" fmla="*/ 2100833 w 2100833"/>
              <a:gd name="connsiteY1" fmla="*/ 0 h 2161418"/>
              <a:gd name="connsiteX2" fmla="*/ 2100833 w 2100833"/>
              <a:gd name="connsiteY2" fmla="*/ 61078 h 2161418"/>
              <a:gd name="connsiteX3" fmla="*/ 783717 w 2100833"/>
              <a:gd name="connsiteY3" fmla="*/ 116696 h 2161418"/>
              <a:gd name="connsiteX4" fmla="*/ 591602 w 2100833"/>
              <a:gd name="connsiteY4" fmla="*/ 143418 h 2161418"/>
              <a:gd name="connsiteX5" fmla="*/ 529903 w 2100833"/>
              <a:gd name="connsiteY5" fmla="*/ 238391 h 2161418"/>
              <a:gd name="connsiteX6" fmla="*/ 370634 w 2100833"/>
              <a:gd name="connsiteY6" fmla="*/ 847798 h 2161418"/>
              <a:gd name="connsiteX7" fmla="*/ 67101 w 2100833"/>
              <a:gd name="connsiteY7" fmla="*/ 2161418 h 2161418"/>
              <a:gd name="connsiteX8" fmla="*/ 0 w 2100833"/>
              <a:gd name="connsiteY8" fmla="*/ 2120246 h 2161418"/>
              <a:gd name="connsiteX9" fmla="*/ 332618 w 2100833"/>
              <a:gd name="connsiteY9" fmla="*/ 661289 h 2161418"/>
              <a:gd name="connsiteX10" fmla="*/ 472172 w 2100833"/>
              <a:gd name="connsiteY10" fmla="*/ 163079 h 2161418"/>
              <a:gd name="connsiteX11" fmla="*/ 638037 w 2100833"/>
              <a:gd name="connsiteY11" fmla="*/ 45084 h 2161418"/>
              <a:gd name="connsiteX0" fmla="*/ 653649 w 2116445"/>
              <a:gd name="connsiteY0" fmla="*/ 45084 h 2178295"/>
              <a:gd name="connsiteX1" fmla="*/ 2116445 w 2116445"/>
              <a:gd name="connsiteY1" fmla="*/ 0 h 2178295"/>
              <a:gd name="connsiteX2" fmla="*/ 2116445 w 2116445"/>
              <a:gd name="connsiteY2" fmla="*/ 61078 h 2178295"/>
              <a:gd name="connsiteX3" fmla="*/ 799329 w 2116445"/>
              <a:gd name="connsiteY3" fmla="*/ 116696 h 2178295"/>
              <a:gd name="connsiteX4" fmla="*/ 607214 w 2116445"/>
              <a:gd name="connsiteY4" fmla="*/ 143418 h 2178295"/>
              <a:gd name="connsiteX5" fmla="*/ 545515 w 2116445"/>
              <a:gd name="connsiteY5" fmla="*/ 238391 h 2178295"/>
              <a:gd name="connsiteX6" fmla="*/ 386246 w 2116445"/>
              <a:gd name="connsiteY6" fmla="*/ 847798 h 2178295"/>
              <a:gd name="connsiteX7" fmla="*/ 82713 w 2116445"/>
              <a:gd name="connsiteY7" fmla="*/ 2161418 h 2178295"/>
              <a:gd name="connsiteX8" fmla="*/ 0 w 2116445"/>
              <a:gd name="connsiteY8" fmla="*/ 2167453 h 2178295"/>
              <a:gd name="connsiteX9" fmla="*/ 348230 w 2116445"/>
              <a:gd name="connsiteY9" fmla="*/ 661289 h 2178295"/>
              <a:gd name="connsiteX10" fmla="*/ 487784 w 2116445"/>
              <a:gd name="connsiteY10" fmla="*/ 163079 h 2178295"/>
              <a:gd name="connsiteX11" fmla="*/ 653649 w 2116445"/>
              <a:gd name="connsiteY11" fmla="*/ 45084 h 2178295"/>
              <a:gd name="connsiteX0" fmla="*/ 653649 w 2116445"/>
              <a:gd name="connsiteY0" fmla="*/ 45084 h 2221308"/>
              <a:gd name="connsiteX1" fmla="*/ 2116445 w 2116445"/>
              <a:gd name="connsiteY1" fmla="*/ 0 h 2221308"/>
              <a:gd name="connsiteX2" fmla="*/ 2116445 w 2116445"/>
              <a:gd name="connsiteY2" fmla="*/ 61078 h 2221308"/>
              <a:gd name="connsiteX3" fmla="*/ 799329 w 2116445"/>
              <a:gd name="connsiteY3" fmla="*/ 116696 h 2221308"/>
              <a:gd name="connsiteX4" fmla="*/ 607214 w 2116445"/>
              <a:gd name="connsiteY4" fmla="*/ 143418 h 2221308"/>
              <a:gd name="connsiteX5" fmla="*/ 545515 w 2116445"/>
              <a:gd name="connsiteY5" fmla="*/ 238391 h 2221308"/>
              <a:gd name="connsiteX6" fmla="*/ 386246 w 2116445"/>
              <a:gd name="connsiteY6" fmla="*/ 847798 h 2221308"/>
              <a:gd name="connsiteX7" fmla="*/ 72756 w 2116445"/>
              <a:gd name="connsiteY7" fmla="*/ 2221308 h 2221308"/>
              <a:gd name="connsiteX8" fmla="*/ 0 w 2116445"/>
              <a:gd name="connsiteY8" fmla="*/ 2167453 h 2221308"/>
              <a:gd name="connsiteX9" fmla="*/ 348230 w 2116445"/>
              <a:gd name="connsiteY9" fmla="*/ 661289 h 2221308"/>
              <a:gd name="connsiteX10" fmla="*/ 487784 w 2116445"/>
              <a:gd name="connsiteY10" fmla="*/ 163079 h 2221308"/>
              <a:gd name="connsiteX11" fmla="*/ 653649 w 2116445"/>
              <a:gd name="connsiteY11" fmla="*/ 45084 h 2221308"/>
              <a:gd name="connsiteX0" fmla="*/ 653649 w 2116445"/>
              <a:gd name="connsiteY0" fmla="*/ 45084 h 2221308"/>
              <a:gd name="connsiteX1" fmla="*/ 2116445 w 2116445"/>
              <a:gd name="connsiteY1" fmla="*/ 0 h 2221308"/>
              <a:gd name="connsiteX2" fmla="*/ 2116445 w 2116445"/>
              <a:gd name="connsiteY2" fmla="*/ 61078 h 2221308"/>
              <a:gd name="connsiteX3" fmla="*/ 799329 w 2116445"/>
              <a:gd name="connsiteY3" fmla="*/ 116696 h 2221308"/>
              <a:gd name="connsiteX4" fmla="*/ 607214 w 2116445"/>
              <a:gd name="connsiteY4" fmla="*/ 143418 h 2221308"/>
              <a:gd name="connsiteX5" fmla="*/ 545515 w 2116445"/>
              <a:gd name="connsiteY5" fmla="*/ 238391 h 2221308"/>
              <a:gd name="connsiteX6" fmla="*/ 386246 w 2116445"/>
              <a:gd name="connsiteY6" fmla="*/ 847798 h 2221308"/>
              <a:gd name="connsiteX7" fmla="*/ 72756 w 2116445"/>
              <a:gd name="connsiteY7" fmla="*/ 2221308 h 2221308"/>
              <a:gd name="connsiteX8" fmla="*/ 0 w 2116445"/>
              <a:gd name="connsiteY8" fmla="*/ 2167453 h 2221308"/>
              <a:gd name="connsiteX9" fmla="*/ 348230 w 2116445"/>
              <a:gd name="connsiteY9" fmla="*/ 661289 h 2221308"/>
              <a:gd name="connsiteX10" fmla="*/ 487784 w 2116445"/>
              <a:gd name="connsiteY10" fmla="*/ 163079 h 2221308"/>
              <a:gd name="connsiteX11" fmla="*/ 653649 w 2116445"/>
              <a:gd name="connsiteY11" fmla="*/ 45084 h 2221308"/>
              <a:gd name="connsiteX0" fmla="*/ 653649 w 2116445"/>
              <a:gd name="connsiteY0" fmla="*/ 45084 h 2225405"/>
              <a:gd name="connsiteX1" fmla="*/ 2116445 w 2116445"/>
              <a:gd name="connsiteY1" fmla="*/ 0 h 2225405"/>
              <a:gd name="connsiteX2" fmla="*/ 2116445 w 2116445"/>
              <a:gd name="connsiteY2" fmla="*/ 61078 h 2225405"/>
              <a:gd name="connsiteX3" fmla="*/ 799329 w 2116445"/>
              <a:gd name="connsiteY3" fmla="*/ 116696 h 2225405"/>
              <a:gd name="connsiteX4" fmla="*/ 607214 w 2116445"/>
              <a:gd name="connsiteY4" fmla="*/ 143418 h 2225405"/>
              <a:gd name="connsiteX5" fmla="*/ 545515 w 2116445"/>
              <a:gd name="connsiteY5" fmla="*/ 238391 h 2225405"/>
              <a:gd name="connsiteX6" fmla="*/ 386246 w 2116445"/>
              <a:gd name="connsiteY6" fmla="*/ 847798 h 2225405"/>
              <a:gd name="connsiteX7" fmla="*/ 78608 w 2116445"/>
              <a:gd name="connsiteY7" fmla="*/ 2225405 h 2225405"/>
              <a:gd name="connsiteX8" fmla="*/ 0 w 2116445"/>
              <a:gd name="connsiteY8" fmla="*/ 2167453 h 2225405"/>
              <a:gd name="connsiteX9" fmla="*/ 348230 w 2116445"/>
              <a:gd name="connsiteY9" fmla="*/ 661289 h 2225405"/>
              <a:gd name="connsiteX10" fmla="*/ 487784 w 2116445"/>
              <a:gd name="connsiteY10" fmla="*/ 163079 h 2225405"/>
              <a:gd name="connsiteX11" fmla="*/ 653649 w 2116445"/>
              <a:gd name="connsiteY11" fmla="*/ 45084 h 2225405"/>
              <a:gd name="connsiteX0" fmla="*/ 653649 w 2116445"/>
              <a:gd name="connsiteY0" fmla="*/ 45084 h 2225405"/>
              <a:gd name="connsiteX1" fmla="*/ 2116445 w 2116445"/>
              <a:gd name="connsiteY1" fmla="*/ 0 h 2225405"/>
              <a:gd name="connsiteX2" fmla="*/ 2116445 w 2116445"/>
              <a:gd name="connsiteY2" fmla="*/ 61078 h 2225405"/>
              <a:gd name="connsiteX3" fmla="*/ 799329 w 2116445"/>
              <a:gd name="connsiteY3" fmla="*/ 116696 h 2225405"/>
              <a:gd name="connsiteX4" fmla="*/ 607214 w 2116445"/>
              <a:gd name="connsiteY4" fmla="*/ 143418 h 2225405"/>
              <a:gd name="connsiteX5" fmla="*/ 545515 w 2116445"/>
              <a:gd name="connsiteY5" fmla="*/ 238391 h 2225405"/>
              <a:gd name="connsiteX6" fmla="*/ 386246 w 2116445"/>
              <a:gd name="connsiteY6" fmla="*/ 847798 h 2225405"/>
              <a:gd name="connsiteX7" fmla="*/ 78608 w 2116445"/>
              <a:gd name="connsiteY7" fmla="*/ 2225405 h 2225405"/>
              <a:gd name="connsiteX8" fmla="*/ 0 w 2116445"/>
              <a:gd name="connsiteY8" fmla="*/ 2167453 h 2225405"/>
              <a:gd name="connsiteX9" fmla="*/ 348230 w 2116445"/>
              <a:gd name="connsiteY9" fmla="*/ 661289 h 2225405"/>
              <a:gd name="connsiteX10" fmla="*/ 487784 w 2116445"/>
              <a:gd name="connsiteY10" fmla="*/ 163079 h 2225405"/>
              <a:gd name="connsiteX11" fmla="*/ 653649 w 2116445"/>
              <a:gd name="connsiteY11" fmla="*/ 45084 h 2225405"/>
              <a:gd name="connsiteX0" fmla="*/ 653649 w 2116445"/>
              <a:gd name="connsiteY0" fmla="*/ 45084 h 2225405"/>
              <a:gd name="connsiteX1" fmla="*/ 2116445 w 2116445"/>
              <a:gd name="connsiteY1" fmla="*/ 0 h 2225405"/>
              <a:gd name="connsiteX2" fmla="*/ 2116445 w 2116445"/>
              <a:gd name="connsiteY2" fmla="*/ 61078 h 2225405"/>
              <a:gd name="connsiteX3" fmla="*/ 799329 w 2116445"/>
              <a:gd name="connsiteY3" fmla="*/ 116696 h 2225405"/>
              <a:gd name="connsiteX4" fmla="*/ 607214 w 2116445"/>
              <a:gd name="connsiteY4" fmla="*/ 143418 h 2225405"/>
              <a:gd name="connsiteX5" fmla="*/ 545515 w 2116445"/>
              <a:gd name="connsiteY5" fmla="*/ 238391 h 2225405"/>
              <a:gd name="connsiteX6" fmla="*/ 386246 w 2116445"/>
              <a:gd name="connsiteY6" fmla="*/ 847798 h 2225405"/>
              <a:gd name="connsiteX7" fmla="*/ 78608 w 2116445"/>
              <a:gd name="connsiteY7" fmla="*/ 2225405 h 2225405"/>
              <a:gd name="connsiteX8" fmla="*/ 0 w 2116445"/>
              <a:gd name="connsiteY8" fmla="*/ 2167453 h 2225405"/>
              <a:gd name="connsiteX9" fmla="*/ 348230 w 2116445"/>
              <a:gd name="connsiteY9" fmla="*/ 661289 h 2225405"/>
              <a:gd name="connsiteX10" fmla="*/ 487784 w 2116445"/>
              <a:gd name="connsiteY10" fmla="*/ 163079 h 2225405"/>
              <a:gd name="connsiteX11" fmla="*/ 653649 w 2116445"/>
              <a:gd name="connsiteY11" fmla="*/ 45084 h 2225405"/>
              <a:gd name="connsiteX0" fmla="*/ 816330 w 2279126"/>
              <a:gd name="connsiteY0" fmla="*/ 45084 h 2225405"/>
              <a:gd name="connsiteX1" fmla="*/ 2279126 w 2279126"/>
              <a:gd name="connsiteY1" fmla="*/ 0 h 2225405"/>
              <a:gd name="connsiteX2" fmla="*/ 2279126 w 2279126"/>
              <a:gd name="connsiteY2" fmla="*/ 61078 h 2225405"/>
              <a:gd name="connsiteX3" fmla="*/ 962010 w 2279126"/>
              <a:gd name="connsiteY3" fmla="*/ 116696 h 2225405"/>
              <a:gd name="connsiteX4" fmla="*/ 769895 w 2279126"/>
              <a:gd name="connsiteY4" fmla="*/ 143418 h 2225405"/>
              <a:gd name="connsiteX5" fmla="*/ 708196 w 2279126"/>
              <a:gd name="connsiteY5" fmla="*/ 238391 h 2225405"/>
              <a:gd name="connsiteX6" fmla="*/ 548927 w 2279126"/>
              <a:gd name="connsiteY6" fmla="*/ 847798 h 2225405"/>
              <a:gd name="connsiteX7" fmla="*/ 241289 w 2279126"/>
              <a:gd name="connsiteY7" fmla="*/ 2225405 h 2225405"/>
              <a:gd name="connsiteX8" fmla="*/ 0 w 2279126"/>
              <a:gd name="connsiteY8" fmla="*/ 2059357 h 2225405"/>
              <a:gd name="connsiteX9" fmla="*/ 510911 w 2279126"/>
              <a:gd name="connsiteY9" fmla="*/ 661289 h 2225405"/>
              <a:gd name="connsiteX10" fmla="*/ 650465 w 2279126"/>
              <a:gd name="connsiteY10" fmla="*/ 163079 h 2225405"/>
              <a:gd name="connsiteX11" fmla="*/ 816330 w 2279126"/>
              <a:gd name="connsiteY11" fmla="*/ 45084 h 2225405"/>
              <a:gd name="connsiteX0" fmla="*/ 816330 w 2279126"/>
              <a:gd name="connsiteY0" fmla="*/ 45084 h 2225405"/>
              <a:gd name="connsiteX1" fmla="*/ 2279126 w 2279126"/>
              <a:gd name="connsiteY1" fmla="*/ 0 h 2225405"/>
              <a:gd name="connsiteX2" fmla="*/ 2279126 w 2279126"/>
              <a:gd name="connsiteY2" fmla="*/ 61078 h 2225405"/>
              <a:gd name="connsiteX3" fmla="*/ 962010 w 2279126"/>
              <a:gd name="connsiteY3" fmla="*/ 116696 h 2225405"/>
              <a:gd name="connsiteX4" fmla="*/ 769895 w 2279126"/>
              <a:gd name="connsiteY4" fmla="*/ 143418 h 2225405"/>
              <a:gd name="connsiteX5" fmla="*/ 708196 w 2279126"/>
              <a:gd name="connsiteY5" fmla="*/ 238391 h 2225405"/>
              <a:gd name="connsiteX6" fmla="*/ 548927 w 2279126"/>
              <a:gd name="connsiteY6" fmla="*/ 847798 h 2225405"/>
              <a:gd name="connsiteX7" fmla="*/ 241289 w 2279126"/>
              <a:gd name="connsiteY7" fmla="*/ 2225405 h 2225405"/>
              <a:gd name="connsiteX8" fmla="*/ 0 w 2279126"/>
              <a:gd name="connsiteY8" fmla="*/ 2059357 h 2225405"/>
              <a:gd name="connsiteX9" fmla="*/ 510911 w 2279126"/>
              <a:gd name="connsiteY9" fmla="*/ 661289 h 2225405"/>
              <a:gd name="connsiteX10" fmla="*/ 650465 w 2279126"/>
              <a:gd name="connsiteY10" fmla="*/ 163079 h 2225405"/>
              <a:gd name="connsiteX11" fmla="*/ 816330 w 2279126"/>
              <a:gd name="connsiteY11" fmla="*/ 45084 h 2225405"/>
              <a:gd name="connsiteX0" fmla="*/ 816330 w 2279126"/>
              <a:gd name="connsiteY0" fmla="*/ 45084 h 2225405"/>
              <a:gd name="connsiteX1" fmla="*/ 2279126 w 2279126"/>
              <a:gd name="connsiteY1" fmla="*/ 0 h 2225405"/>
              <a:gd name="connsiteX2" fmla="*/ 2279126 w 2279126"/>
              <a:gd name="connsiteY2" fmla="*/ 61078 h 2225405"/>
              <a:gd name="connsiteX3" fmla="*/ 962010 w 2279126"/>
              <a:gd name="connsiteY3" fmla="*/ 116696 h 2225405"/>
              <a:gd name="connsiteX4" fmla="*/ 769895 w 2279126"/>
              <a:gd name="connsiteY4" fmla="*/ 143418 h 2225405"/>
              <a:gd name="connsiteX5" fmla="*/ 708196 w 2279126"/>
              <a:gd name="connsiteY5" fmla="*/ 238391 h 2225405"/>
              <a:gd name="connsiteX6" fmla="*/ 548927 w 2279126"/>
              <a:gd name="connsiteY6" fmla="*/ 847798 h 2225405"/>
              <a:gd name="connsiteX7" fmla="*/ 241289 w 2279126"/>
              <a:gd name="connsiteY7" fmla="*/ 2225405 h 2225405"/>
              <a:gd name="connsiteX8" fmla="*/ 0 w 2279126"/>
              <a:gd name="connsiteY8" fmla="*/ 2059357 h 2225405"/>
              <a:gd name="connsiteX9" fmla="*/ 510911 w 2279126"/>
              <a:gd name="connsiteY9" fmla="*/ 661289 h 2225405"/>
              <a:gd name="connsiteX10" fmla="*/ 650465 w 2279126"/>
              <a:gd name="connsiteY10" fmla="*/ 163079 h 2225405"/>
              <a:gd name="connsiteX11" fmla="*/ 816330 w 2279126"/>
              <a:gd name="connsiteY11" fmla="*/ 45084 h 2225405"/>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510911 w 2279126"/>
              <a:gd name="connsiteY9" fmla="*/ 661289 h 2118089"/>
              <a:gd name="connsiteX10" fmla="*/ 650465 w 2279126"/>
              <a:gd name="connsiteY10" fmla="*/ 163079 h 2118089"/>
              <a:gd name="connsiteX11" fmla="*/ 816330 w 2279126"/>
              <a:gd name="connsiteY11"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510911 w 2279126"/>
              <a:gd name="connsiteY9" fmla="*/ 661289 h 2118089"/>
              <a:gd name="connsiteX10" fmla="*/ 650465 w 2279126"/>
              <a:gd name="connsiteY10" fmla="*/ 163079 h 2118089"/>
              <a:gd name="connsiteX11" fmla="*/ 816330 w 2279126"/>
              <a:gd name="connsiteY11"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392256 w 2279126"/>
              <a:gd name="connsiteY9" fmla="*/ 996809 h 2118089"/>
              <a:gd name="connsiteX10" fmla="*/ 650465 w 2279126"/>
              <a:gd name="connsiteY10" fmla="*/ 163079 h 2118089"/>
              <a:gd name="connsiteX11" fmla="*/ 816330 w 2279126"/>
              <a:gd name="connsiteY11"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650465 w 2279126"/>
              <a:gd name="connsiteY9" fmla="*/ 163079 h 2118089"/>
              <a:gd name="connsiteX10" fmla="*/ 816330 w 2279126"/>
              <a:gd name="connsiteY10"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650465 w 2279126"/>
              <a:gd name="connsiteY9" fmla="*/ 163079 h 2118089"/>
              <a:gd name="connsiteX10" fmla="*/ 816330 w 2279126"/>
              <a:gd name="connsiteY10"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514046 w 2279126"/>
              <a:gd name="connsiteY9" fmla="*/ 553028 h 2118089"/>
              <a:gd name="connsiteX10" fmla="*/ 650465 w 2279126"/>
              <a:gd name="connsiteY10" fmla="*/ 163079 h 2118089"/>
              <a:gd name="connsiteX11" fmla="*/ 816330 w 2279126"/>
              <a:gd name="connsiteY11"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650465 w 2279126"/>
              <a:gd name="connsiteY9" fmla="*/ 163079 h 2118089"/>
              <a:gd name="connsiteX10" fmla="*/ 816330 w 2279126"/>
              <a:gd name="connsiteY10"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548927 w 2279126"/>
              <a:gd name="connsiteY6" fmla="*/ 847798 h 2118089"/>
              <a:gd name="connsiteX7" fmla="*/ 83875 w 2279126"/>
              <a:gd name="connsiteY7" fmla="*/ 2118089 h 2118089"/>
              <a:gd name="connsiteX8" fmla="*/ 0 w 2279126"/>
              <a:gd name="connsiteY8" fmla="*/ 2059357 h 2118089"/>
              <a:gd name="connsiteX9" fmla="*/ 650465 w 2279126"/>
              <a:gd name="connsiteY9" fmla="*/ 163079 h 2118089"/>
              <a:gd name="connsiteX10" fmla="*/ 816330 w 2279126"/>
              <a:gd name="connsiteY10" fmla="*/ 45084 h 2118089"/>
              <a:gd name="connsiteX0" fmla="*/ 816330 w 2279126"/>
              <a:gd name="connsiteY0" fmla="*/ 45084 h 2118089"/>
              <a:gd name="connsiteX1" fmla="*/ 2279126 w 2279126"/>
              <a:gd name="connsiteY1" fmla="*/ 0 h 2118089"/>
              <a:gd name="connsiteX2" fmla="*/ 2279126 w 2279126"/>
              <a:gd name="connsiteY2" fmla="*/ 61078 h 2118089"/>
              <a:gd name="connsiteX3" fmla="*/ 962010 w 2279126"/>
              <a:gd name="connsiteY3" fmla="*/ 116696 h 2118089"/>
              <a:gd name="connsiteX4" fmla="*/ 769895 w 2279126"/>
              <a:gd name="connsiteY4" fmla="*/ 143418 h 2118089"/>
              <a:gd name="connsiteX5" fmla="*/ 708196 w 2279126"/>
              <a:gd name="connsiteY5" fmla="*/ 238391 h 2118089"/>
              <a:gd name="connsiteX6" fmla="*/ 83875 w 2279126"/>
              <a:gd name="connsiteY6" fmla="*/ 2118089 h 2118089"/>
              <a:gd name="connsiteX7" fmla="*/ 0 w 2279126"/>
              <a:gd name="connsiteY7" fmla="*/ 2059357 h 2118089"/>
              <a:gd name="connsiteX8" fmla="*/ 650465 w 2279126"/>
              <a:gd name="connsiteY8" fmla="*/ 163079 h 2118089"/>
              <a:gd name="connsiteX9" fmla="*/ 816330 w 2279126"/>
              <a:gd name="connsiteY9" fmla="*/ 45084 h 2118089"/>
              <a:gd name="connsiteX0" fmla="*/ 816330 w 2279126"/>
              <a:gd name="connsiteY0" fmla="*/ 45084 h 2115942"/>
              <a:gd name="connsiteX1" fmla="*/ 2279126 w 2279126"/>
              <a:gd name="connsiteY1" fmla="*/ 0 h 2115942"/>
              <a:gd name="connsiteX2" fmla="*/ 2279126 w 2279126"/>
              <a:gd name="connsiteY2" fmla="*/ 61078 h 2115942"/>
              <a:gd name="connsiteX3" fmla="*/ 962010 w 2279126"/>
              <a:gd name="connsiteY3" fmla="*/ 116696 h 2115942"/>
              <a:gd name="connsiteX4" fmla="*/ 769895 w 2279126"/>
              <a:gd name="connsiteY4" fmla="*/ 143418 h 2115942"/>
              <a:gd name="connsiteX5" fmla="*/ 708196 w 2279126"/>
              <a:gd name="connsiteY5" fmla="*/ 238391 h 2115942"/>
              <a:gd name="connsiteX6" fmla="*/ 76657 w 2279126"/>
              <a:gd name="connsiteY6" fmla="*/ 2115942 h 2115942"/>
              <a:gd name="connsiteX7" fmla="*/ 0 w 2279126"/>
              <a:gd name="connsiteY7" fmla="*/ 2059357 h 2115942"/>
              <a:gd name="connsiteX8" fmla="*/ 650465 w 2279126"/>
              <a:gd name="connsiteY8" fmla="*/ 163079 h 2115942"/>
              <a:gd name="connsiteX9" fmla="*/ 816330 w 2279126"/>
              <a:gd name="connsiteY9" fmla="*/ 45084 h 2115942"/>
              <a:gd name="connsiteX0" fmla="*/ 816330 w 2279126"/>
              <a:gd name="connsiteY0" fmla="*/ 45084 h 2115942"/>
              <a:gd name="connsiteX1" fmla="*/ 2279126 w 2279126"/>
              <a:gd name="connsiteY1" fmla="*/ 0 h 2115942"/>
              <a:gd name="connsiteX2" fmla="*/ 2279126 w 2279126"/>
              <a:gd name="connsiteY2" fmla="*/ 61078 h 2115942"/>
              <a:gd name="connsiteX3" fmla="*/ 962010 w 2279126"/>
              <a:gd name="connsiteY3" fmla="*/ 116696 h 2115942"/>
              <a:gd name="connsiteX4" fmla="*/ 769895 w 2279126"/>
              <a:gd name="connsiteY4" fmla="*/ 143418 h 2115942"/>
              <a:gd name="connsiteX5" fmla="*/ 708196 w 2279126"/>
              <a:gd name="connsiteY5" fmla="*/ 238391 h 2115942"/>
              <a:gd name="connsiteX6" fmla="*/ 76657 w 2279126"/>
              <a:gd name="connsiteY6" fmla="*/ 2115942 h 2115942"/>
              <a:gd name="connsiteX7" fmla="*/ 0 w 2279126"/>
              <a:gd name="connsiteY7" fmla="*/ 2059357 h 2115942"/>
              <a:gd name="connsiteX8" fmla="*/ 650465 w 2279126"/>
              <a:gd name="connsiteY8" fmla="*/ 163079 h 2115942"/>
              <a:gd name="connsiteX9" fmla="*/ 816330 w 2279126"/>
              <a:gd name="connsiteY9" fmla="*/ 45084 h 2115942"/>
              <a:gd name="connsiteX0" fmla="*/ 816330 w 2279126"/>
              <a:gd name="connsiteY0" fmla="*/ 45084 h 2115942"/>
              <a:gd name="connsiteX1" fmla="*/ 2279126 w 2279126"/>
              <a:gd name="connsiteY1" fmla="*/ 0 h 2115942"/>
              <a:gd name="connsiteX2" fmla="*/ 2279126 w 2279126"/>
              <a:gd name="connsiteY2" fmla="*/ 61078 h 2115942"/>
              <a:gd name="connsiteX3" fmla="*/ 962010 w 2279126"/>
              <a:gd name="connsiteY3" fmla="*/ 116696 h 2115942"/>
              <a:gd name="connsiteX4" fmla="*/ 769895 w 2279126"/>
              <a:gd name="connsiteY4" fmla="*/ 143418 h 2115942"/>
              <a:gd name="connsiteX5" fmla="*/ 708196 w 2279126"/>
              <a:gd name="connsiteY5" fmla="*/ 238391 h 2115942"/>
              <a:gd name="connsiteX6" fmla="*/ 76657 w 2279126"/>
              <a:gd name="connsiteY6" fmla="*/ 2115942 h 2115942"/>
              <a:gd name="connsiteX7" fmla="*/ 0 w 2279126"/>
              <a:gd name="connsiteY7" fmla="*/ 2059357 h 2115942"/>
              <a:gd name="connsiteX8" fmla="*/ 650465 w 2279126"/>
              <a:gd name="connsiteY8" fmla="*/ 163079 h 2115942"/>
              <a:gd name="connsiteX9" fmla="*/ 816330 w 2279126"/>
              <a:gd name="connsiteY9" fmla="*/ 45084 h 2115942"/>
              <a:gd name="connsiteX0" fmla="*/ 816330 w 2279126"/>
              <a:gd name="connsiteY0" fmla="*/ 45084 h 2115942"/>
              <a:gd name="connsiteX1" fmla="*/ 2279126 w 2279126"/>
              <a:gd name="connsiteY1" fmla="*/ 0 h 2115942"/>
              <a:gd name="connsiteX2" fmla="*/ 2279126 w 2279126"/>
              <a:gd name="connsiteY2" fmla="*/ 61078 h 2115942"/>
              <a:gd name="connsiteX3" fmla="*/ 962010 w 2279126"/>
              <a:gd name="connsiteY3" fmla="*/ 116696 h 2115942"/>
              <a:gd name="connsiteX4" fmla="*/ 769895 w 2279126"/>
              <a:gd name="connsiteY4" fmla="*/ 143418 h 2115942"/>
              <a:gd name="connsiteX5" fmla="*/ 708196 w 2279126"/>
              <a:gd name="connsiteY5" fmla="*/ 238391 h 2115942"/>
              <a:gd name="connsiteX6" fmla="*/ 76657 w 2279126"/>
              <a:gd name="connsiteY6" fmla="*/ 2115942 h 2115942"/>
              <a:gd name="connsiteX7" fmla="*/ 0 w 2279126"/>
              <a:gd name="connsiteY7" fmla="*/ 2059357 h 2115942"/>
              <a:gd name="connsiteX8" fmla="*/ 650465 w 2279126"/>
              <a:gd name="connsiteY8" fmla="*/ 163079 h 2115942"/>
              <a:gd name="connsiteX9" fmla="*/ 816330 w 2279126"/>
              <a:gd name="connsiteY9" fmla="*/ 45084 h 2115942"/>
              <a:gd name="connsiteX0" fmla="*/ 816330 w 2279126"/>
              <a:gd name="connsiteY0" fmla="*/ 45084 h 2115942"/>
              <a:gd name="connsiteX1" fmla="*/ 2279126 w 2279126"/>
              <a:gd name="connsiteY1" fmla="*/ 0 h 2115942"/>
              <a:gd name="connsiteX2" fmla="*/ 2279126 w 2279126"/>
              <a:gd name="connsiteY2" fmla="*/ 61078 h 2115942"/>
              <a:gd name="connsiteX3" fmla="*/ 962010 w 2279126"/>
              <a:gd name="connsiteY3" fmla="*/ 116696 h 2115942"/>
              <a:gd name="connsiteX4" fmla="*/ 769895 w 2279126"/>
              <a:gd name="connsiteY4" fmla="*/ 143418 h 2115942"/>
              <a:gd name="connsiteX5" fmla="*/ 708196 w 2279126"/>
              <a:gd name="connsiteY5" fmla="*/ 238391 h 2115942"/>
              <a:gd name="connsiteX6" fmla="*/ 76657 w 2279126"/>
              <a:gd name="connsiteY6" fmla="*/ 2115942 h 2115942"/>
              <a:gd name="connsiteX7" fmla="*/ 0 w 2279126"/>
              <a:gd name="connsiteY7" fmla="*/ 2059357 h 2115942"/>
              <a:gd name="connsiteX8" fmla="*/ 650465 w 2279126"/>
              <a:gd name="connsiteY8" fmla="*/ 163079 h 2115942"/>
              <a:gd name="connsiteX9" fmla="*/ 816330 w 2279126"/>
              <a:gd name="connsiteY9" fmla="*/ 45084 h 2115942"/>
              <a:gd name="connsiteX0" fmla="*/ 816330 w 2315411"/>
              <a:gd name="connsiteY0" fmla="*/ 45084 h 2115942"/>
              <a:gd name="connsiteX1" fmla="*/ 2279126 w 2315411"/>
              <a:gd name="connsiteY1" fmla="*/ 0 h 2115942"/>
              <a:gd name="connsiteX2" fmla="*/ 2315411 w 2315411"/>
              <a:gd name="connsiteY2" fmla="*/ 63229 h 2115942"/>
              <a:gd name="connsiteX3" fmla="*/ 962010 w 2315411"/>
              <a:gd name="connsiteY3" fmla="*/ 116696 h 2115942"/>
              <a:gd name="connsiteX4" fmla="*/ 769895 w 2315411"/>
              <a:gd name="connsiteY4" fmla="*/ 143418 h 2115942"/>
              <a:gd name="connsiteX5" fmla="*/ 708196 w 2315411"/>
              <a:gd name="connsiteY5" fmla="*/ 238391 h 2115942"/>
              <a:gd name="connsiteX6" fmla="*/ 76657 w 2315411"/>
              <a:gd name="connsiteY6" fmla="*/ 2115942 h 2115942"/>
              <a:gd name="connsiteX7" fmla="*/ 0 w 2315411"/>
              <a:gd name="connsiteY7" fmla="*/ 2059357 h 2115942"/>
              <a:gd name="connsiteX8" fmla="*/ 650465 w 2315411"/>
              <a:gd name="connsiteY8" fmla="*/ 163079 h 2115942"/>
              <a:gd name="connsiteX9" fmla="*/ 816330 w 2315411"/>
              <a:gd name="connsiteY9" fmla="*/ 45084 h 2115942"/>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69895 w 2315411"/>
              <a:gd name="connsiteY4" fmla="*/ 143422 h 2115946"/>
              <a:gd name="connsiteX5" fmla="*/ 708196 w 2315411"/>
              <a:gd name="connsiteY5" fmla="*/ 238395 h 2115946"/>
              <a:gd name="connsiteX6" fmla="*/ 76657 w 2315411"/>
              <a:gd name="connsiteY6" fmla="*/ 2115946 h 2115946"/>
              <a:gd name="connsiteX7" fmla="*/ 0 w 2315411"/>
              <a:gd name="connsiteY7" fmla="*/ 2059361 h 2115946"/>
              <a:gd name="connsiteX8" fmla="*/ 650465 w 2315411"/>
              <a:gd name="connsiteY8" fmla="*/ 163083 h 2115946"/>
              <a:gd name="connsiteX9" fmla="*/ 816330 w 2315411"/>
              <a:gd name="connsiteY9"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69895 w 2315411"/>
              <a:gd name="connsiteY4" fmla="*/ 143422 h 2115946"/>
              <a:gd name="connsiteX5" fmla="*/ 708196 w 2315411"/>
              <a:gd name="connsiteY5" fmla="*/ 238395 h 2115946"/>
              <a:gd name="connsiteX6" fmla="*/ 76657 w 2315411"/>
              <a:gd name="connsiteY6" fmla="*/ 2115946 h 2115946"/>
              <a:gd name="connsiteX7" fmla="*/ 0 w 2315411"/>
              <a:gd name="connsiteY7" fmla="*/ 2059361 h 2115946"/>
              <a:gd name="connsiteX8" fmla="*/ 650465 w 2315411"/>
              <a:gd name="connsiteY8" fmla="*/ 163083 h 2115946"/>
              <a:gd name="connsiteX9" fmla="*/ 816330 w 2315411"/>
              <a:gd name="connsiteY9"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69895 w 2315411"/>
              <a:gd name="connsiteY4" fmla="*/ 143422 h 2115946"/>
              <a:gd name="connsiteX5" fmla="*/ 708196 w 2315411"/>
              <a:gd name="connsiteY5" fmla="*/ 238395 h 2115946"/>
              <a:gd name="connsiteX6" fmla="*/ 76657 w 2315411"/>
              <a:gd name="connsiteY6" fmla="*/ 2115946 h 2115946"/>
              <a:gd name="connsiteX7" fmla="*/ 0 w 2315411"/>
              <a:gd name="connsiteY7" fmla="*/ 2059361 h 2115946"/>
              <a:gd name="connsiteX8" fmla="*/ 650465 w 2315411"/>
              <a:gd name="connsiteY8" fmla="*/ 163083 h 2115946"/>
              <a:gd name="connsiteX9" fmla="*/ 816330 w 2315411"/>
              <a:gd name="connsiteY9"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62010 w 2315411"/>
              <a:gd name="connsiteY3" fmla="*/ 116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58890 w 2315411"/>
              <a:gd name="connsiteY3" fmla="*/ 108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58890 w 2315411"/>
              <a:gd name="connsiteY3" fmla="*/ 108700 h 2115946"/>
              <a:gd name="connsiteX4" fmla="*/ 708196 w 2315411"/>
              <a:gd name="connsiteY4" fmla="*/ 238395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58890 w 2315411"/>
              <a:gd name="connsiteY3" fmla="*/ 108700 h 2115946"/>
              <a:gd name="connsiteX4" fmla="*/ 702344 w 2315411"/>
              <a:gd name="connsiteY4" fmla="*/ 234297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15946"/>
              <a:gd name="connsiteX1" fmla="*/ 2250060 w 2315411"/>
              <a:gd name="connsiteY1" fmla="*/ 0 h 2115946"/>
              <a:gd name="connsiteX2" fmla="*/ 2315411 w 2315411"/>
              <a:gd name="connsiteY2" fmla="*/ 63233 h 2115946"/>
              <a:gd name="connsiteX3" fmla="*/ 958890 w 2315411"/>
              <a:gd name="connsiteY3" fmla="*/ 108700 h 2115946"/>
              <a:gd name="connsiteX4" fmla="*/ 702344 w 2315411"/>
              <a:gd name="connsiteY4" fmla="*/ 234297 h 2115946"/>
              <a:gd name="connsiteX5" fmla="*/ 76657 w 2315411"/>
              <a:gd name="connsiteY5" fmla="*/ 2115946 h 2115946"/>
              <a:gd name="connsiteX6" fmla="*/ 0 w 2315411"/>
              <a:gd name="connsiteY6" fmla="*/ 2059361 h 2115946"/>
              <a:gd name="connsiteX7" fmla="*/ 650465 w 2315411"/>
              <a:gd name="connsiteY7" fmla="*/ 163083 h 2115946"/>
              <a:gd name="connsiteX8" fmla="*/ 816330 w 2315411"/>
              <a:gd name="connsiteY8" fmla="*/ 45088 h 2115946"/>
              <a:gd name="connsiteX0" fmla="*/ 816330 w 2315411"/>
              <a:gd name="connsiteY0" fmla="*/ 45088 h 2103069"/>
              <a:gd name="connsiteX1" fmla="*/ 2250060 w 2315411"/>
              <a:gd name="connsiteY1" fmla="*/ 0 h 2103069"/>
              <a:gd name="connsiteX2" fmla="*/ 2315411 w 2315411"/>
              <a:gd name="connsiteY2" fmla="*/ 63233 h 2103069"/>
              <a:gd name="connsiteX3" fmla="*/ 958890 w 2315411"/>
              <a:gd name="connsiteY3" fmla="*/ 108700 h 2103069"/>
              <a:gd name="connsiteX4" fmla="*/ 702344 w 2315411"/>
              <a:gd name="connsiteY4" fmla="*/ 234297 h 2103069"/>
              <a:gd name="connsiteX5" fmla="*/ 62418 w 2315411"/>
              <a:gd name="connsiteY5" fmla="*/ 2103069 h 2103069"/>
              <a:gd name="connsiteX6" fmla="*/ 0 w 2315411"/>
              <a:gd name="connsiteY6" fmla="*/ 2059361 h 2103069"/>
              <a:gd name="connsiteX7" fmla="*/ 650465 w 2315411"/>
              <a:gd name="connsiteY7" fmla="*/ 163083 h 2103069"/>
              <a:gd name="connsiteX8" fmla="*/ 816330 w 2315411"/>
              <a:gd name="connsiteY8" fmla="*/ 45088 h 2103069"/>
              <a:gd name="connsiteX0" fmla="*/ 816330 w 2315411"/>
              <a:gd name="connsiteY0" fmla="*/ 45088 h 2103069"/>
              <a:gd name="connsiteX1" fmla="*/ 2250060 w 2315411"/>
              <a:gd name="connsiteY1" fmla="*/ 0 h 2103069"/>
              <a:gd name="connsiteX2" fmla="*/ 2315411 w 2315411"/>
              <a:gd name="connsiteY2" fmla="*/ 63233 h 2103069"/>
              <a:gd name="connsiteX3" fmla="*/ 958890 w 2315411"/>
              <a:gd name="connsiteY3" fmla="*/ 108700 h 2103069"/>
              <a:gd name="connsiteX4" fmla="*/ 702344 w 2315411"/>
              <a:gd name="connsiteY4" fmla="*/ 234297 h 2103069"/>
              <a:gd name="connsiteX5" fmla="*/ 62418 w 2315411"/>
              <a:gd name="connsiteY5" fmla="*/ 2103069 h 2103069"/>
              <a:gd name="connsiteX6" fmla="*/ 0 w 2315411"/>
              <a:gd name="connsiteY6" fmla="*/ 2059361 h 2103069"/>
              <a:gd name="connsiteX7" fmla="*/ 650465 w 2315411"/>
              <a:gd name="connsiteY7" fmla="*/ 163083 h 2103069"/>
              <a:gd name="connsiteX8" fmla="*/ 816330 w 2315411"/>
              <a:gd name="connsiteY8" fmla="*/ 45088 h 2103069"/>
              <a:gd name="connsiteX0" fmla="*/ 816330 w 2315411"/>
              <a:gd name="connsiteY0" fmla="*/ 670253 h 2728234"/>
              <a:gd name="connsiteX1" fmla="*/ 1315716 w 2315411"/>
              <a:gd name="connsiteY1" fmla="*/ 0 h 2728234"/>
              <a:gd name="connsiteX2" fmla="*/ 2315411 w 2315411"/>
              <a:gd name="connsiteY2" fmla="*/ 688398 h 2728234"/>
              <a:gd name="connsiteX3" fmla="*/ 958890 w 2315411"/>
              <a:gd name="connsiteY3" fmla="*/ 733865 h 2728234"/>
              <a:gd name="connsiteX4" fmla="*/ 702344 w 2315411"/>
              <a:gd name="connsiteY4" fmla="*/ 859462 h 2728234"/>
              <a:gd name="connsiteX5" fmla="*/ 62418 w 2315411"/>
              <a:gd name="connsiteY5" fmla="*/ 2728234 h 2728234"/>
              <a:gd name="connsiteX6" fmla="*/ 0 w 2315411"/>
              <a:gd name="connsiteY6" fmla="*/ 2684526 h 2728234"/>
              <a:gd name="connsiteX7" fmla="*/ 650465 w 2315411"/>
              <a:gd name="connsiteY7" fmla="*/ 788248 h 2728234"/>
              <a:gd name="connsiteX8" fmla="*/ 816330 w 2315411"/>
              <a:gd name="connsiteY8" fmla="*/ 670253 h 2728234"/>
              <a:gd name="connsiteX0" fmla="*/ 816330 w 1432176"/>
              <a:gd name="connsiteY0" fmla="*/ 670253 h 2728234"/>
              <a:gd name="connsiteX1" fmla="*/ 1315716 w 1432176"/>
              <a:gd name="connsiteY1" fmla="*/ 0 h 2728234"/>
              <a:gd name="connsiteX2" fmla="*/ 1432176 w 1432176"/>
              <a:gd name="connsiteY2" fmla="*/ 81578 h 2728234"/>
              <a:gd name="connsiteX3" fmla="*/ 958890 w 1432176"/>
              <a:gd name="connsiteY3" fmla="*/ 733865 h 2728234"/>
              <a:gd name="connsiteX4" fmla="*/ 702344 w 1432176"/>
              <a:gd name="connsiteY4" fmla="*/ 859462 h 2728234"/>
              <a:gd name="connsiteX5" fmla="*/ 62418 w 1432176"/>
              <a:gd name="connsiteY5" fmla="*/ 2728234 h 2728234"/>
              <a:gd name="connsiteX6" fmla="*/ 0 w 1432176"/>
              <a:gd name="connsiteY6" fmla="*/ 2684526 h 2728234"/>
              <a:gd name="connsiteX7" fmla="*/ 650465 w 1432176"/>
              <a:gd name="connsiteY7" fmla="*/ 788248 h 2728234"/>
              <a:gd name="connsiteX8" fmla="*/ 816330 w 1432176"/>
              <a:gd name="connsiteY8" fmla="*/ 670253 h 2728234"/>
              <a:gd name="connsiteX0" fmla="*/ 870251 w 1432176"/>
              <a:gd name="connsiteY0" fmla="*/ 103359 h 2728234"/>
              <a:gd name="connsiteX1" fmla="*/ 1315716 w 1432176"/>
              <a:gd name="connsiteY1" fmla="*/ 0 h 2728234"/>
              <a:gd name="connsiteX2" fmla="*/ 1432176 w 1432176"/>
              <a:gd name="connsiteY2" fmla="*/ 81578 h 2728234"/>
              <a:gd name="connsiteX3" fmla="*/ 958890 w 1432176"/>
              <a:gd name="connsiteY3" fmla="*/ 733865 h 2728234"/>
              <a:gd name="connsiteX4" fmla="*/ 702344 w 1432176"/>
              <a:gd name="connsiteY4" fmla="*/ 859462 h 2728234"/>
              <a:gd name="connsiteX5" fmla="*/ 62418 w 1432176"/>
              <a:gd name="connsiteY5" fmla="*/ 2728234 h 2728234"/>
              <a:gd name="connsiteX6" fmla="*/ 0 w 1432176"/>
              <a:gd name="connsiteY6" fmla="*/ 2684526 h 2728234"/>
              <a:gd name="connsiteX7" fmla="*/ 650465 w 1432176"/>
              <a:gd name="connsiteY7" fmla="*/ 788248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58890 w 1432176"/>
              <a:gd name="connsiteY3" fmla="*/ 733865 h 2728234"/>
              <a:gd name="connsiteX4" fmla="*/ 702344 w 1432176"/>
              <a:gd name="connsiteY4" fmla="*/ 859462 h 2728234"/>
              <a:gd name="connsiteX5" fmla="*/ 62418 w 1432176"/>
              <a:gd name="connsiteY5" fmla="*/ 2728234 h 2728234"/>
              <a:gd name="connsiteX6" fmla="*/ 0 w 1432176"/>
              <a:gd name="connsiteY6" fmla="*/ 2684526 h 2728234"/>
              <a:gd name="connsiteX7" fmla="*/ 650465 w 1432176"/>
              <a:gd name="connsiteY7" fmla="*/ 788248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58890 w 1432176"/>
              <a:gd name="connsiteY3" fmla="*/ 733865 h 2728234"/>
              <a:gd name="connsiteX4" fmla="*/ 702344 w 1432176"/>
              <a:gd name="connsiteY4" fmla="*/ 859462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4629 w 1432176"/>
              <a:gd name="connsiteY3" fmla="*/ 209876 h 2728234"/>
              <a:gd name="connsiteX4" fmla="*/ 702344 w 1432176"/>
              <a:gd name="connsiteY4" fmla="*/ 859462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4629 w 1432176"/>
              <a:gd name="connsiteY3" fmla="*/ 209876 h 2728234"/>
              <a:gd name="connsiteX4" fmla="*/ 702344 w 1432176"/>
              <a:gd name="connsiteY4" fmla="*/ 859462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4629 w 1432176"/>
              <a:gd name="connsiteY3" fmla="*/ 209876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4629 w 1432176"/>
              <a:gd name="connsiteY3" fmla="*/ 209876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4629 w 1432176"/>
              <a:gd name="connsiteY3" fmla="*/ 209876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4629 w 1432176"/>
              <a:gd name="connsiteY3" fmla="*/ 209876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87132 w 1432176"/>
              <a:gd name="connsiteY4" fmla="*/ 831368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72697 w 1432176"/>
              <a:gd name="connsiteY4" fmla="*/ 827075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72697 w 1432176"/>
              <a:gd name="connsiteY4" fmla="*/ 827075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32176"/>
              <a:gd name="connsiteY0" fmla="*/ 103359 h 2728234"/>
              <a:gd name="connsiteX1" fmla="*/ 1315716 w 1432176"/>
              <a:gd name="connsiteY1" fmla="*/ 0 h 2728234"/>
              <a:gd name="connsiteX2" fmla="*/ 1432176 w 1432176"/>
              <a:gd name="connsiteY2" fmla="*/ 81578 h 2728234"/>
              <a:gd name="connsiteX3" fmla="*/ 921120 w 1432176"/>
              <a:gd name="connsiteY3" fmla="*/ 189978 h 2728234"/>
              <a:gd name="connsiteX4" fmla="*/ 672697 w 1432176"/>
              <a:gd name="connsiteY4" fmla="*/ 827075 h 2728234"/>
              <a:gd name="connsiteX5" fmla="*/ 62418 w 1432176"/>
              <a:gd name="connsiteY5" fmla="*/ 2728234 h 2728234"/>
              <a:gd name="connsiteX6" fmla="*/ 0 w 1432176"/>
              <a:gd name="connsiteY6" fmla="*/ 2684526 h 2728234"/>
              <a:gd name="connsiteX7" fmla="*/ 597402 w 1432176"/>
              <a:gd name="connsiteY7" fmla="*/ 797604 h 2728234"/>
              <a:gd name="connsiteX8" fmla="*/ 870251 w 1432176"/>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21120 w 1416571"/>
              <a:gd name="connsiteY3" fmla="*/ 189978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21120 w 1416571"/>
              <a:gd name="connsiteY3" fmla="*/ 189978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21120 w 1416571"/>
              <a:gd name="connsiteY3" fmla="*/ 189978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70251 w 1416571"/>
              <a:gd name="connsiteY0" fmla="*/ 103359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70251 w 1416571"/>
              <a:gd name="connsiteY8" fmla="*/ 103359 h 2728234"/>
              <a:gd name="connsiteX0" fmla="*/ 847229 w 1416571"/>
              <a:gd name="connsiteY0" fmla="*/ 127936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47229 w 1416571"/>
              <a:gd name="connsiteY8" fmla="*/ 127936 h 2728234"/>
              <a:gd name="connsiteX0" fmla="*/ 847229 w 1416571"/>
              <a:gd name="connsiteY0" fmla="*/ 127936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47229 w 1416571"/>
              <a:gd name="connsiteY8" fmla="*/ 127936 h 2728234"/>
              <a:gd name="connsiteX0" fmla="*/ 847229 w 1416571"/>
              <a:gd name="connsiteY0" fmla="*/ 127936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47229 w 1416571"/>
              <a:gd name="connsiteY8" fmla="*/ 127936 h 2728234"/>
              <a:gd name="connsiteX0" fmla="*/ 847229 w 1416571"/>
              <a:gd name="connsiteY0" fmla="*/ 127936 h 2728234"/>
              <a:gd name="connsiteX1" fmla="*/ 1315716 w 1416571"/>
              <a:gd name="connsiteY1" fmla="*/ 0 h 2728234"/>
              <a:gd name="connsiteX2" fmla="*/ 1416571 w 1416571"/>
              <a:gd name="connsiteY2" fmla="*/ 70651 h 2728234"/>
              <a:gd name="connsiteX3" fmla="*/ 912148 w 1416571"/>
              <a:gd name="connsiteY3" fmla="*/ 177883 h 2728234"/>
              <a:gd name="connsiteX4" fmla="*/ 672697 w 1416571"/>
              <a:gd name="connsiteY4" fmla="*/ 827075 h 2728234"/>
              <a:gd name="connsiteX5" fmla="*/ 62418 w 1416571"/>
              <a:gd name="connsiteY5" fmla="*/ 2728234 h 2728234"/>
              <a:gd name="connsiteX6" fmla="*/ 0 w 1416571"/>
              <a:gd name="connsiteY6" fmla="*/ 2684526 h 2728234"/>
              <a:gd name="connsiteX7" fmla="*/ 597402 w 1416571"/>
              <a:gd name="connsiteY7" fmla="*/ 797604 h 2728234"/>
              <a:gd name="connsiteX8" fmla="*/ 847229 w 1416571"/>
              <a:gd name="connsiteY8" fmla="*/ 127936 h 2728234"/>
              <a:gd name="connsiteX0" fmla="*/ 1115381 w 1684723"/>
              <a:gd name="connsiteY0" fmla="*/ 127936 h 3493020"/>
              <a:gd name="connsiteX1" fmla="*/ 1583868 w 1684723"/>
              <a:gd name="connsiteY1" fmla="*/ 0 h 3493020"/>
              <a:gd name="connsiteX2" fmla="*/ 1684723 w 1684723"/>
              <a:gd name="connsiteY2" fmla="*/ 70651 h 3493020"/>
              <a:gd name="connsiteX3" fmla="*/ 1180300 w 1684723"/>
              <a:gd name="connsiteY3" fmla="*/ 177883 h 3493020"/>
              <a:gd name="connsiteX4" fmla="*/ 940849 w 1684723"/>
              <a:gd name="connsiteY4" fmla="*/ 827075 h 3493020"/>
              <a:gd name="connsiteX5" fmla="*/ 330570 w 1684723"/>
              <a:gd name="connsiteY5" fmla="*/ 2728234 h 3493020"/>
              <a:gd name="connsiteX6" fmla="*/ 0 w 1684723"/>
              <a:gd name="connsiteY6" fmla="*/ 3490947 h 3493020"/>
              <a:gd name="connsiteX7" fmla="*/ 865554 w 1684723"/>
              <a:gd name="connsiteY7" fmla="*/ 797604 h 3493020"/>
              <a:gd name="connsiteX8" fmla="*/ 1115381 w 1684723"/>
              <a:gd name="connsiteY8" fmla="*/ 127936 h 3493020"/>
              <a:gd name="connsiteX0" fmla="*/ 1115381 w 1684723"/>
              <a:gd name="connsiteY0" fmla="*/ 127936 h 3548314"/>
              <a:gd name="connsiteX1" fmla="*/ 1583868 w 1684723"/>
              <a:gd name="connsiteY1" fmla="*/ 0 h 3548314"/>
              <a:gd name="connsiteX2" fmla="*/ 1684723 w 1684723"/>
              <a:gd name="connsiteY2" fmla="*/ 70651 h 3548314"/>
              <a:gd name="connsiteX3" fmla="*/ 1180300 w 1684723"/>
              <a:gd name="connsiteY3" fmla="*/ 177883 h 3548314"/>
              <a:gd name="connsiteX4" fmla="*/ 940849 w 1684723"/>
              <a:gd name="connsiteY4" fmla="*/ 827075 h 3548314"/>
              <a:gd name="connsiteX5" fmla="*/ 81924 w 1684723"/>
              <a:gd name="connsiteY5" fmla="*/ 3548314 h 3548314"/>
              <a:gd name="connsiteX6" fmla="*/ 0 w 1684723"/>
              <a:gd name="connsiteY6" fmla="*/ 3490947 h 3548314"/>
              <a:gd name="connsiteX7" fmla="*/ 865554 w 1684723"/>
              <a:gd name="connsiteY7" fmla="*/ 797604 h 3548314"/>
              <a:gd name="connsiteX8" fmla="*/ 1115381 w 1684723"/>
              <a:gd name="connsiteY8" fmla="*/ 127936 h 3548314"/>
              <a:gd name="connsiteX0" fmla="*/ 1093921 w 1684723"/>
              <a:gd name="connsiteY0" fmla="*/ 141979 h 3548314"/>
              <a:gd name="connsiteX1" fmla="*/ 1583868 w 1684723"/>
              <a:gd name="connsiteY1" fmla="*/ 0 h 3548314"/>
              <a:gd name="connsiteX2" fmla="*/ 1684723 w 1684723"/>
              <a:gd name="connsiteY2" fmla="*/ 70651 h 3548314"/>
              <a:gd name="connsiteX3" fmla="*/ 1180300 w 1684723"/>
              <a:gd name="connsiteY3" fmla="*/ 177883 h 3548314"/>
              <a:gd name="connsiteX4" fmla="*/ 940849 w 1684723"/>
              <a:gd name="connsiteY4" fmla="*/ 827075 h 3548314"/>
              <a:gd name="connsiteX5" fmla="*/ 81924 w 1684723"/>
              <a:gd name="connsiteY5" fmla="*/ 3548314 h 3548314"/>
              <a:gd name="connsiteX6" fmla="*/ 0 w 1684723"/>
              <a:gd name="connsiteY6" fmla="*/ 3490947 h 3548314"/>
              <a:gd name="connsiteX7" fmla="*/ 865554 w 1684723"/>
              <a:gd name="connsiteY7" fmla="*/ 797604 h 3548314"/>
              <a:gd name="connsiteX8" fmla="*/ 1093921 w 1684723"/>
              <a:gd name="connsiteY8" fmla="*/ 141979 h 3548314"/>
              <a:gd name="connsiteX0" fmla="*/ 1093921 w 1684723"/>
              <a:gd name="connsiteY0" fmla="*/ 141979 h 3548314"/>
              <a:gd name="connsiteX1" fmla="*/ 1583868 w 1684723"/>
              <a:gd name="connsiteY1" fmla="*/ 0 h 3548314"/>
              <a:gd name="connsiteX2" fmla="*/ 1684723 w 1684723"/>
              <a:gd name="connsiteY2" fmla="*/ 70651 h 3548314"/>
              <a:gd name="connsiteX3" fmla="*/ 1180300 w 1684723"/>
              <a:gd name="connsiteY3" fmla="*/ 177883 h 3548314"/>
              <a:gd name="connsiteX4" fmla="*/ 940849 w 1684723"/>
              <a:gd name="connsiteY4" fmla="*/ 827075 h 3548314"/>
              <a:gd name="connsiteX5" fmla="*/ 81924 w 1684723"/>
              <a:gd name="connsiteY5" fmla="*/ 3548314 h 3548314"/>
              <a:gd name="connsiteX6" fmla="*/ 0 w 1684723"/>
              <a:gd name="connsiteY6" fmla="*/ 3490947 h 3548314"/>
              <a:gd name="connsiteX7" fmla="*/ 865554 w 1684723"/>
              <a:gd name="connsiteY7" fmla="*/ 797604 h 3548314"/>
              <a:gd name="connsiteX8" fmla="*/ 1093921 w 1684723"/>
              <a:gd name="connsiteY8" fmla="*/ 141979 h 3548314"/>
              <a:gd name="connsiteX0" fmla="*/ 1093921 w 1684723"/>
              <a:gd name="connsiteY0" fmla="*/ 141979 h 3548314"/>
              <a:gd name="connsiteX1" fmla="*/ 1583868 w 1684723"/>
              <a:gd name="connsiteY1" fmla="*/ 0 h 3548314"/>
              <a:gd name="connsiteX2" fmla="*/ 1684723 w 1684723"/>
              <a:gd name="connsiteY2" fmla="*/ 70651 h 3548314"/>
              <a:gd name="connsiteX3" fmla="*/ 1180300 w 1684723"/>
              <a:gd name="connsiteY3" fmla="*/ 177883 h 3548314"/>
              <a:gd name="connsiteX4" fmla="*/ 940849 w 1684723"/>
              <a:gd name="connsiteY4" fmla="*/ 827075 h 3548314"/>
              <a:gd name="connsiteX5" fmla="*/ 81924 w 1684723"/>
              <a:gd name="connsiteY5" fmla="*/ 3548314 h 3548314"/>
              <a:gd name="connsiteX6" fmla="*/ 0 w 1684723"/>
              <a:gd name="connsiteY6" fmla="*/ 3490947 h 3548314"/>
              <a:gd name="connsiteX7" fmla="*/ 865554 w 1684723"/>
              <a:gd name="connsiteY7" fmla="*/ 797604 h 3548314"/>
              <a:gd name="connsiteX8" fmla="*/ 1093921 w 1684723"/>
              <a:gd name="connsiteY8" fmla="*/ 141979 h 3548314"/>
              <a:gd name="connsiteX0" fmla="*/ 1093921 w 1684723"/>
              <a:gd name="connsiteY0" fmla="*/ 126391 h 3532726"/>
              <a:gd name="connsiteX1" fmla="*/ 1456674 w 1684723"/>
              <a:gd name="connsiteY1" fmla="*/ 0 h 3532726"/>
              <a:gd name="connsiteX2" fmla="*/ 1684723 w 1684723"/>
              <a:gd name="connsiteY2" fmla="*/ 55063 h 3532726"/>
              <a:gd name="connsiteX3" fmla="*/ 1180300 w 1684723"/>
              <a:gd name="connsiteY3" fmla="*/ 162295 h 3532726"/>
              <a:gd name="connsiteX4" fmla="*/ 940849 w 1684723"/>
              <a:gd name="connsiteY4" fmla="*/ 811487 h 3532726"/>
              <a:gd name="connsiteX5" fmla="*/ 81924 w 1684723"/>
              <a:gd name="connsiteY5" fmla="*/ 3532726 h 3532726"/>
              <a:gd name="connsiteX6" fmla="*/ 0 w 1684723"/>
              <a:gd name="connsiteY6" fmla="*/ 3475359 h 3532726"/>
              <a:gd name="connsiteX7" fmla="*/ 865554 w 1684723"/>
              <a:gd name="connsiteY7" fmla="*/ 782016 h 3532726"/>
              <a:gd name="connsiteX8" fmla="*/ 1093921 w 1684723"/>
              <a:gd name="connsiteY8" fmla="*/ 126391 h 3532726"/>
              <a:gd name="connsiteX0" fmla="*/ 1093921 w 1571571"/>
              <a:gd name="connsiteY0" fmla="*/ 126391 h 3532726"/>
              <a:gd name="connsiteX1" fmla="*/ 1456674 w 1571571"/>
              <a:gd name="connsiteY1" fmla="*/ 0 h 3532726"/>
              <a:gd name="connsiteX2" fmla="*/ 1571571 w 1571571"/>
              <a:gd name="connsiteY2" fmla="*/ 92113 h 3532726"/>
              <a:gd name="connsiteX3" fmla="*/ 1180300 w 1571571"/>
              <a:gd name="connsiteY3" fmla="*/ 162295 h 3532726"/>
              <a:gd name="connsiteX4" fmla="*/ 940849 w 1571571"/>
              <a:gd name="connsiteY4" fmla="*/ 811487 h 3532726"/>
              <a:gd name="connsiteX5" fmla="*/ 81924 w 1571571"/>
              <a:gd name="connsiteY5" fmla="*/ 3532726 h 3532726"/>
              <a:gd name="connsiteX6" fmla="*/ 0 w 1571571"/>
              <a:gd name="connsiteY6" fmla="*/ 3475359 h 3532726"/>
              <a:gd name="connsiteX7" fmla="*/ 865554 w 1571571"/>
              <a:gd name="connsiteY7" fmla="*/ 782016 h 3532726"/>
              <a:gd name="connsiteX8" fmla="*/ 1093921 w 1571571"/>
              <a:gd name="connsiteY8" fmla="*/ 126391 h 3532726"/>
              <a:gd name="connsiteX0" fmla="*/ 1056455 w 1571571"/>
              <a:gd name="connsiteY0" fmla="*/ 204808 h 3532726"/>
              <a:gd name="connsiteX1" fmla="*/ 1456674 w 1571571"/>
              <a:gd name="connsiteY1" fmla="*/ 0 h 3532726"/>
              <a:gd name="connsiteX2" fmla="*/ 1571571 w 1571571"/>
              <a:gd name="connsiteY2" fmla="*/ 92113 h 3532726"/>
              <a:gd name="connsiteX3" fmla="*/ 1180300 w 1571571"/>
              <a:gd name="connsiteY3" fmla="*/ 162295 h 3532726"/>
              <a:gd name="connsiteX4" fmla="*/ 940849 w 1571571"/>
              <a:gd name="connsiteY4" fmla="*/ 811487 h 3532726"/>
              <a:gd name="connsiteX5" fmla="*/ 81924 w 1571571"/>
              <a:gd name="connsiteY5" fmla="*/ 3532726 h 3532726"/>
              <a:gd name="connsiteX6" fmla="*/ 0 w 1571571"/>
              <a:gd name="connsiteY6" fmla="*/ 3475359 h 3532726"/>
              <a:gd name="connsiteX7" fmla="*/ 865554 w 1571571"/>
              <a:gd name="connsiteY7" fmla="*/ 782016 h 3532726"/>
              <a:gd name="connsiteX8" fmla="*/ 1056455 w 1571571"/>
              <a:gd name="connsiteY8" fmla="*/ 204808 h 3532726"/>
              <a:gd name="connsiteX0" fmla="*/ 1056455 w 1571571"/>
              <a:gd name="connsiteY0" fmla="*/ 204808 h 3532726"/>
              <a:gd name="connsiteX1" fmla="*/ 1456674 w 1571571"/>
              <a:gd name="connsiteY1" fmla="*/ 0 h 3532726"/>
              <a:gd name="connsiteX2" fmla="*/ 1571571 w 1571571"/>
              <a:gd name="connsiteY2" fmla="*/ 92113 h 3532726"/>
              <a:gd name="connsiteX3" fmla="*/ 1180300 w 1571571"/>
              <a:gd name="connsiteY3" fmla="*/ 162295 h 3532726"/>
              <a:gd name="connsiteX4" fmla="*/ 940849 w 1571571"/>
              <a:gd name="connsiteY4" fmla="*/ 811487 h 3532726"/>
              <a:gd name="connsiteX5" fmla="*/ 81924 w 1571571"/>
              <a:gd name="connsiteY5" fmla="*/ 3532726 h 3532726"/>
              <a:gd name="connsiteX6" fmla="*/ 0 w 1571571"/>
              <a:gd name="connsiteY6" fmla="*/ 3475359 h 3532726"/>
              <a:gd name="connsiteX7" fmla="*/ 865554 w 1571571"/>
              <a:gd name="connsiteY7" fmla="*/ 782016 h 3532726"/>
              <a:gd name="connsiteX8" fmla="*/ 1056455 w 1571571"/>
              <a:gd name="connsiteY8" fmla="*/ 204808 h 3532726"/>
              <a:gd name="connsiteX0" fmla="*/ 1056455 w 1571571"/>
              <a:gd name="connsiteY0" fmla="*/ 204845 h 3532763"/>
              <a:gd name="connsiteX1" fmla="*/ 1222972 w 1571571"/>
              <a:gd name="connsiteY1" fmla="*/ 82517 h 3532763"/>
              <a:gd name="connsiteX2" fmla="*/ 1456674 w 1571571"/>
              <a:gd name="connsiteY2" fmla="*/ 37 h 3532763"/>
              <a:gd name="connsiteX3" fmla="*/ 1571571 w 1571571"/>
              <a:gd name="connsiteY3" fmla="*/ 92150 h 3532763"/>
              <a:gd name="connsiteX4" fmla="*/ 1180300 w 1571571"/>
              <a:gd name="connsiteY4" fmla="*/ 162332 h 3532763"/>
              <a:gd name="connsiteX5" fmla="*/ 940849 w 1571571"/>
              <a:gd name="connsiteY5" fmla="*/ 811524 h 3532763"/>
              <a:gd name="connsiteX6" fmla="*/ 81924 w 1571571"/>
              <a:gd name="connsiteY6" fmla="*/ 3532763 h 3532763"/>
              <a:gd name="connsiteX7" fmla="*/ 0 w 1571571"/>
              <a:gd name="connsiteY7" fmla="*/ 3475396 h 3532763"/>
              <a:gd name="connsiteX8" fmla="*/ 865554 w 1571571"/>
              <a:gd name="connsiteY8" fmla="*/ 782053 h 3532763"/>
              <a:gd name="connsiteX9" fmla="*/ 1056455 w 1571571"/>
              <a:gd name="connsiteY9" fmla="*/ 204845 h 3532763"/>
              <a:gd name="connsiteX0" fmla="*/ 1056455 w 1571571"/>
              <a:gd name="connsiteY0" fmla="*/ 204888 h 3532806"/>
              <a:gd name="connsiteX1" fmla="*/ 1183960 w 1571571"/>
              <a:gd name="connsiteY1" fmla="*/ 55244 h 3532806"/>
              <a:gd name="connsiteX2" fmla="*/ 1456674 w 1571571"/>
              <a:gd name="connsiteY2" fmla="*/ 80 h 3532806"/>
              <a:gd name="connsiteX3" fmla="*/ 1571571 w 1571571"/>
              <a:gd name="connsiteY3" fmla="*/ 92193 h 3532806"/>
              <a:gd name="connsiteX4" fmla="*/ 1180300 w 1571571"/>
              <a:gd name="connsiteY4" fmla="*/ 162375 h 3532806"/>
              <a:gd name="connsiteX5" fmla="*/ 940849 w 1571571"/>
              <a:gd name="connsiteY5" fmla="*/ 811567 h 3532806"/>
              <a:gd name="connsiteX6" fmla="*/ 81924 w 1571571"/>
              <a:gd name="connsiteY6" fmla="*/ 3532806 h 3532806"/>
              <a:gd name="connsiteX7" fmla="*/ 0 w 1571571"/>
              <a:gd name="connsiteY7" fmla="*/ 3475439 h 3532806"/>
              <a:gd name="connsiteX8" fmla="*/ 865554 w 1571571"/>
              <a:gd name="connsiteY8" fmla="*/ 782096 h 3532806"/>
              <a:gd name="connsiteX9" fmla="*/ 1056455 w 1571571"/>
              <a:gd name="connsiteY9" fmla="*/ 204888 h 3532806"/>
              <a:gd name="connsiteX0" fmla="*/ 1056455 w 1571571"/>
              <a:gd name="connsiteY0" fmla="*/ 204876 h 3532794"/>
              <a:gd name="connsiteX1" fmla="*/ 1183960 w 1571571"/>
              <a:gd name="connsiteY1" fmla="*/ 55232 h 3532794"/>
              <a:gd name="connsiteX2" fmla="*/ 1456674 w 1571571"/>
              <a:gd name="connsiteY2" fmla="*/ 68 h 3532794"/>
              <a:gd name="connsiteX3" fmla="*/ 1571571 w 1571571"/>
              <a:gd name="connsiteY3" fmla="*/ 92181 h 3532794"/>
              <a:gd name="connsiteX4" fmla="*/ 1180300 w 1571571"/>
              <a:gd name="connsiteY4" fmla="*/ 162363 h 3532794"/>
              <a:gd name="connsiteX5" fmla="*/ 940849 w 1571571"/>
              <a:gd name="connsiteY5" fmla="*/ 811555 h 3532794"/>
              <a:gd name="connsiteX6" fmla="*/ 81924 w 1571571"/>
              <a:gd name="connsiteY6" fmla="*/ 3532794 h 3532794"/>
              <a:gd name="connsiteX7" fmla="*/ 0 w 1571571"/>
              <a:gd name="connsiteY7" fmla="*/ 3475427 h 3532794"/>
              <a:gd name="connsiteX8" fmla="*/ 865554 w 1571571"/>
              <a:gd name="connsiteY8" fmla="*/ 782084 h 3532794"/>
              <a:gd name="connsiteX9" fmla="*/ 1056455 w 1571571"/>
              <a:gd name="connsiteY9" fmla="*/ 204876 h 3532794"/>
              <a:gd name="connsiteX0" fmla="*/ 1056455 w 1571571"/>
              <a:gd name="connsiteY0" fmla="*/ 204808 h 3532726"/>
              <a:gd name="connsiteX1" fmla="*/ 1183960 w 1571571"/>
              <a:gd name="connsiteY1" fmla="*/ 55164 h 3532726"/>
              <a:gd name="connsiteX2" fmla="*/ 1456674 w 1571571"/>
              <a:gd name="connsiteY2" fmla="*/ 0 h 3532726"/>
              <a:gd name="connsiteX3" fmla="*/ 1571571 w 1571571"/>
              <a:gd name="connsiteY3" fmla="*/ 92113 h 3532726"/>
              <a:gd name="connsiteX4" fmla="*/ 1180300 w 1571571"/>
              <a:gd name="connsiteY4" fmla="*/ 162295 h 3532726"/>
              <a:gd name="connsiteX5" fmla="*/ 940849 w 1571571"/>
              <a:gd name="connsiteY5" fmla="*/ 811487 h 3532726"/>
              <a:gd name="connsiteX6" fmla="*/ 81924 w 1571571"/>
              <a:gd name="connsiteY6" fmla="*/ 3532726 h 3532726"/>
              <a:gd name="connsiteX7" fmla="*/ 0 w 1571571"/>
              <a:gd name="connsiteY7" fmla="*/ 3475359 h 3532726"/>
              <a:gd name="connsiteX8" fmla="*/ 865554 w 1571571"/>
              <a:gd name="connsiteY8" fmla="*/ 782016 h 3532726"/>
              <a:gd name="connsiteX9" fmla="*/ 1056455 w 1571571"/>
              <a:gd name="connsiteY9" fmla="*/ 204808 h 3532726"/>
              <a:gd name="connsiteX0" fmla="*/ 1056455 w 1571571"/>
              <a:gd name="connsiteY0" fmla="*/ 204808 h 3532726"/>
              <a:gd name="connsiteX1" fmla="*/ 1183960 w 1571571"/>
              <a:gd name="connsiteY1" fmla="*/ 55164 h 3532726"/>
              <a:gd name="connsiteX2" fmla="*/ 1456674 w 1571571"/>
              <a:gd name="connsiteY2" fmla="*/ 0 h 3532726"/>
              <a:gd name="connsiteX3" fmla="*/ 1571571 w 1571571"/>
              <a:gd name="connsiteY3" fmla="*/ 92113 h 3532726"/>
              <a:gd name="connsiteX4" fmla="*/ 1180300 w 1571571"/>
              <a:gd name="connsiteY4" fmla="*/ 162295 h 3532726"/>
              <a:gd name="connsiteX5" fmla="*/ 940849 w 1571571"/>
              <a:gd name="connsiteY5" fmla="*/ 811487 h 3532726"/>
              <a:gd name="connsiteX6" fmla="*/ 81924 w 1571571"/>
              <a:gd name="connsiteY6" fmla="*/ 3532726 h 3532726"/>
              <a:gd name="connsiteX7" fmla="*/ 0 w 1571571"/>
              <a:gd name="connsiteY7" fmla="*/ 3475359 h 3532726"/>
              <a:gd name="connsiteX8" fmla="*/ 865554 w 1571571"/>
              <a:gd name="connsiteY8" fmla="*/ 782016 h 3532726"/>
              <a:gd name="connsiteX9" fmla="*/ 1056455 w 1571571"/>
              <a:gd name="connsiteY9" fmla="*/ 204808 h 353272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0300 w 1571571"/>
              <a:gd name="connsiteY4" fmla="*/ 161125 h 3531556"/>
              <a:gd name="connsiteX5" fmla="*/ 940849 w 1571571"/>
              <a:gd name="connsiteY5" fmla="*/ 810317 h 3531556"/>
              <a:gd name="connsiteX6" fmla="*/ 81924 w 1571571"/>
              <a:gd name="connsiteY6" fmla="*/ 3531556 h 3531556"/>
              <a:gd name="connsiteX7" fmla="*/ 0 w 1571571"/>
              <a:gd name="connsiteY7" fmla="*/ 3474189 h 3531556"/>
              <a:gd name="connsiteX8" fmla="*/ 865554 w 1571571"/>
              <a:gd name="connsiteY8" fmla="*/ 780846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0300 w 1571571"/>
              <a:gd name="connsiteY4" fmla="*/ 161125 h 3531556"/>
              <a:gd name="connsiteX5" fmla="*/ 940849 w 1571571"/>
              <a:gd name="connsiteY5" fmla="*/ 810317 h 3531556"/>
              <a:gd name="connsiteX6" fmla="*/ 81924 w 1571571"/>
              <a:gd name="connsiteY6" fmla="*/ 3531556 h 3531556"/>
              <a:gd name="connsiteX7" fmla="*/ 0 w 1571571"/>
              <a:gd name="connsiteY7" fmla="*/ 3474189 h 3531556"/>
              <a:gd name="connsiteX8" fmla="*/ 865554 w 1571571"/>
              <a:gd name="connsiteY8" fmla="*/ 780846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0300 w 1571571"/>
              <a:gd name="connsiteY4" fmla="*/ 161125 h 3531556"/>
              <a:gd name="connsiteX5" fmla="*/ 940849 w 1571571"/>
              <a:gd name="connsiteY5" fmla="*/ 810317 h 3531556"/>
              <a:gd name="connsiteX6" fmla="*/ 81924 w 1571571"/>
              <a:gd name="connsiteY6" fmla="*/ 3531556 h 3531556"/>
              <a:gd name="connsiteX7" fmla="*/ 0 w 1571571"/>
              <a:gd name="connsiteY7" fmla="*/ 3474189 h 3531556"/>
              <a:gd name="connsiteX8" fmla="*/ 865554 w 1571571"/>
              <a:gd name="connsiteY8" fmla="*/ 780846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0300 w 1571571"/>
              <a:gd name="connsiteY4" fmla="*/ 161125 h 3531556"/>
              <a:gd name="connsiteX5" fmla="*/ 940849 w 1571571"/>
              <a:gd name="connsiteY5" fmla="*/ 81031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0300 w 1571571"/>
              <a:gd name="connsiteY4" fmla="*/ 161125 h 3531556"/>
              <a:gd name="connsiteX5" fmla="*/ 940849 w 1571571"/>
              <a:gd name="connsiteY5" fmla="*/ 81031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0300 w 1571571"/>
              <a:gd name="connsiteY4" fmla="*/ 161125 h 3531556"/>
              <a:gd name="connsiteX5" fmla="*/ 940849 w 1571571"/>
              <a:gd name="connsiteY5" fmla="*/ 81031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9272 w 1571571"/>
              <a:gd name="connsiteY4" fmla="*/ 173221 h 3531556"/>
              <a:gd name="connsiteX5" fmla="*/ 940849 w 1571571"/>
              <a:gd name="connsiteY5" fmla="*/ 81031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9272 w 1571571"/>
              <a:gd name="connsiteY4" fmla="*/ 173221 h 3531556"/>
              <a:gd name="connsiteX5" fmla="*/ 940849 w 1571571"/>
              <a:gd name="connsiteY5" fmla="*/ 81031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9272 w 1571571"/>
              <a:gd name="connsiteY4" fmla="*/ 173221 h 3531556"/>
              <a:gd name="connsiteX5" fmla="*/ 940849 w 1571571"/>
              <a:gd name="connsiteY5" fmla="*/ 81031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9272 w 1571571"/>
              <a:gd name="connsiteY4" fmla="*/ 173221 h 3531556"/>
              <a:gd name="connsiteX5" fmla="*/ 950213 w 1571571"/>
              <a:gd name="connsiteY5" fmla="*/ 80524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9272 w 1571571"/>
              <a:gd name="connsiteY4" fmla="*/ 173221 h 3531556"/>
              <a:gd name="connsiteX5" fmla="*/ 950213 w 1571571"/>
              <a:gd name="connsiteY5" fmla="*/ 80524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3638 h 3531556"/>
              <a:gd name="connsiteX1" fmla="*/ 1183960 w 1571571"/>
              <a:gd name="connsiteY1" fmla="*/ 53994 h 3531556"/>
              <a:gd name="connsiteX2" fmla="*/ 1450041 w 1571571"/>
              <a:gd name="connsiteY2" fmla="*/ 0 h 3531556"/>
              <a:gd name="connsiteX3" fmla="*/ 1571571 w 1571571"/>
              <a:gd name="connsiteY3" fmla="*/ 90943 h 3531556"/>
              <a:gd name="connsiteX4" fmla="*/ 1189272 w 1571571"/>
              <a:gd name="connsiteY4" fmla="*/ 173221 h 3531556"/>
              <a:gd name="connsiteX5" fmla="*/ 950213 w 1571571"/>
              <a:gd name="connsiteY5" fmla="*/ 805247 h 3531556"/>
              <a:gd name="connsiteX6" fmla="*/ 81924 w 1571571"/>
              <a:gd name="connsiteY6" fmla="*/ 3531556 h 3531556"/>
              <a:gd name="connsiteX7" fmla="*/ 0 w 1571571"/>
              <a:gd name="connsiteY7" fmla="*/ 3474189 h 3531556"/>
              <a:gd name="connsiteX8" fmla="*/ 860090 w 1571571"/>
              <a:gd name="connsiteY8" fmla="*/ 788649 h 3531556"/>
              <a:gd name="connsiteX9" fmla="*/ 1056455 w 1571571"/>
              <a:gd name="connsiteY9" fmla="*/ 203638 h 3531556"/>
              <a:gd name="connsiteX0" fmla="*/ 1056455 w 1571571"/>
              <a:gd name="connsiteY0" fmla="*/ 200517 h 3528435"/>
              <a:gd name="connsiteX1" fmla="*/ 1183960 w 1571571"/>
              <a:gd name="connsiteY1" fmla="*/ 50873 h 3528435"/>
              <a:gd name="connsiteX2" fmla="*/ 1442042 w 1571571"/>
              <a:gd name="connsiteY2" fmla="*/ 0 h 3528435"/>
              <a:gd name="connsiteX3" fmla="*/ 1571571 w 1571571"/>
              <a:gd name="connsiteY3" fmla="*/ 87822 h 3528435"/>
              <a:gd name="connsiteX4" fmla="*/ 1189272 w 1571571"/>
              <a:gd name="connsiteY4" fmla="*/ 170100 h 3528435"/>
              <a:gd name="connsiteX5" fmla="*/ 950213 w 1571571"/>
              <a:gd name="connsiteY5" fmla="*/ 802126 h 3528435"/>
              <a:gd name="connsiteX6" fmla="*/ 81924 w 1571571"/>
              <a:gd name="connsiteY6" fmla="*/ 3528435 h 3528435"/>
              <a:gd name="connsiteX7" fmla="*/ 0 w 1571571"/>
              <a:gd name="connsiteY7" fmla="*/ 3471068 h 3528435"/>
              <a:gd name="connsiteX8" fmla="*/ 860090 w 1571571"/>
              <a:gd name="connsiteY8" fmla="*/ 785528 h 3528435"/>
              <a:gd name="connsiteX9" fmla="*/ 1056455 w 1571571"/>
              <a:gd name="connsiteY9" fmla="*/ 200517 h 3528435"/>
              <a:gd name="connsiteX0" fmla="*/ 1056455 w 1571571"/>
              <a:gd name="connsiteY0" fmla="*/ 200517 h 3528435"/>
              <a:gd name="connsiteX1" fmla="*/ 1183960 w 1571571"/>
              <a:gd name="connsiteY1" fmla="*/ 50873 h 3528435"/>
              <a:gd name="connsiteX2" fmla="*/ 1442042 w 1571571"/>
              <a:gd name="connsiteY2" fmla="*/ 0 h 3528435"/>
              <a:gd name="connsiteX3" fmla="*/ 1571571 w 1571571"/>
              <a:gd name="connsiteY3" fmla="*/ 87822 h 3528435"/>
              <a:gd name="connsiteX4" fmla="*/ 1189272 w 1571571"/>
              <a:gd name="connsiteY4" fmla="*/ 170100 h 3528435"/>
              <a:gd name="connsiteX5" fmla="*/ 950213 w 1571571"/>
              <a:gd name="connsiteY5" fmla="*/ 802126 h 3528435"/>
              <a:gd name="connsiteX6" fmla="*/ 81924 w 1571571"/>
              <a:gd name="connsiteY6" fmla="*/ 3528435 h 3528435"/>
              <a:gd name="connsiteX7" fmla="*/ 0 w 1571571"/>
              <a:gd name="connsiteY7" fmla="*/ 3471068 h 3528435"/>
              <a:gd name="connsiteX8" fmla="*/ 860090 w 1571571"/>
              <a:gd name="connsiteY8" fmla="*/ 785528 h 3528435"/>
              <a:gd name="connsiteX9" fmla="*/ 1056455 w 1571571"/>
              <a:gd name="connsiteY9" fmla="*/ 200517 h 3528435"/>
              <a:gd name="connsiteX0" fmla="*/ 1056455 w 1553818"/>
              <a:gd name="connsiteY0" fmla="*/ 200517 h 3528435"/>
              <a:gd name="connsiteX1" fmla="*/ 1183960 w 1553818"/>
              <a:gd name="connsiteY1" fmla="*/ 50873 h 3528435"/>
              <a:gd name="connsiteX2" fmla="*/ 1442042 w 1553818"/>
              <a:gd name="connsiteY2" fmla="*/ 0 h 3528435"/>
              <a:gd name="connsiteX3" fmla="*/ 1553818 w 1553818"/>
              <a:gd name="connsiteY3" fmla="*/ 84113 h 3528435"/>
              <a:gd name="connsiteX4" fmla="*/ 1189272 w 1553818"/>
              <a:gd name="connsiteY4" fmla="*/ 170100 h 3528435"/>
              <a:gd name="connsiteX5" fmla="*/ 950213 w 1553818"/>
              <a:gd name="connsiteY5" fmla="*/ 802126 h 3528435"/>
              <a:gd name="connsiteX6" fmla="*/ 81924 w 1553818"/>
              <a:gd name="connsiteY6" fmla="*/ 3528435 h 3528435"/>
              <a:gd name="connsiteX7" fmla="*/ 0 w 1553818"/>
              <a:gd name="connsiteY7" fmla="*/ 3471068 h 3528435"/>
              <a:gd name="connsiteX8" fmla="*/ 860090 w 1553818"/>
              <a:gd name="connsiteY8" fmla="*/ 785528 h 3528435"/>
              <a:gd name="connsiteX9" fmla="*/ 1056455 w 1553818"/>
              <a:gd name="connsiteY9" fmla="*/ 200517 h 3528435"/>
              <a:gd name="connsiteX0" fmla="*/ 1056455 w 1553818"/>
              <a:gd name="connsiteY0" fmla="*/ 200517 h 3528435"/>
              <a:gd name="connsiteX1" fmla="*/ 1183960 w 1553818"/>
              <a:gd name="connsiteY1" fmla="*/ 50873 h 3528435"/>
              <a:gd name="connsiteX2" fmla="*/ 1442042 w 1553818"/>
              <a:gd name="connsiteY2" fmla="*/ 0 h 3528435"/>
              <a:gd name="connsiteX3" fmla="*/ 1553818 w 1553818"/>
              <a:gd name="connsiteY3" fmla="*/ 84113 h 3528435"/>
              <a:gd name="connsiteX4" fmla="*/ 1189272 w 1553818"/>
              <a:gd name="connsiteY4" fmla="*/ 170100 h 3528435"/>
              <a:gd name="connsiteX5" fmla="*/ 950213 w 1553818"/>
              <a:gd name="connsiteY5" fmla="*/ 802126 h 3528435"/>
              <a:gd name="connsiteX6" fmla="*/ 81924 w 1553818"/>
              <a:gd name="connsiteY6" fmla="*/ 3528435 h 3528435"/>
              <a:gd name="connsiteX7" fmla="*/ 0 w 1553818"/>
              <a:gd name="connsiteY7" fmla="*/ 3471068 h 3528435"/>
              <a:gd name="connsiteX8" fmla="*/ 860090 w 1553818"/>
              <a:gd name="connsiteY8" fmla="*/ 785528 h 3528435"/>
              <a:gd name="connsiteX9" fmla="*/ 1056455 w 1553818"/>
              <a:gd name="connsiteY9" fmla="*/ 200517 h 3528435"/>
              <a:gd name="connsiteX0" fmla="*/ 1056455 w 1555769"/>
              <a:gd name="connsiteY0" fmla="*/ 200517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9272 w 1555769"/>
              <a:gd name="connsiteY4" fmla="*/ 170100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56455 w 1555769"/>
              <a:gd name="connsiteY9" fmla="*/ 200517 h 3528435"/>
              <a:gd name="connsiteX0" fmla="*/ 1056455 w 1555769"/>
              <a:gd name="connsiteY0" fmla="*/ 200517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56455 w 1555769"/>
              <a:gd name="connsiteY9" fmla="*/ 200517 h 3528435"/>
              <a:gd name="connsiteX0" fmla="*/ 1056455 w 1555769"/>
              <a:gd name="connsiteY0" fmla="*/ 200517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56455 w 1555769"/>
              <a:gd name="connsiteY9" fmla="*/ 200517 h 3528435"/>
              <a:gd name="connsiteX0" fmla="*/ 1056455 w 1555769"/>
              <a:gd name="connsiteY0" fmla="*/ 200517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56455 w 1555769"/>
              <a:gd name="connsiteY9" fmla="*/ 200517 h 3528435"/>
              <a:gd name="connsiteX0" fmla="*/ 1038115 w 1555769"/>
              <a:gd name="connsiteY0" fmla="*/ 222558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38115 w 1555769"/>
              <a:gd name="connsiteY9" fmla="*/ 222558 h 3528435"/>
              <a:gd name="connsiteX0" fmla="*/ 1038115 w 1555769"/>
              <a:gd name="connsiteY0" fmla="*/ 222558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38115 w 1555769"/>
              <a:gd name="connsiteY9" fmla="*/ 222558 h 3528435"/>
              <a:gd name="connsiteX0" fmla="*/ 1038115 w 1555769"/>
              <a:gd name="connsiteY0" fmla="*/ 222558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38115 w 1555769"/>
              <a:gd name="connsiteY9" fmla="*/ 222558 h 3528435"/>
              <a:gd name="connsiteX0" fmla="*/ 1038115 w 1555769"/>
              <a:gd name="connsiteY0" fmla="*/ 222558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5370 w 1555769"/>
              <a:gd name="connsiteY4" fmla="*/ 167368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38115 w 1555769"/>
              <a:gd name="connsiteY9" fmla="*/ 222558 h 3528435"/>
              <a:gd name="connsiteX0" fmla="*/ 1038115 w 1555769"/>
              <a:gd name="connsiteY0" fmla="*/ 222558 h 3528435"/>
              <a:gd name="connsiteX1" fmla="*/ 1183960 w 1555769"/>
              <a:gd name="connsiteY1" fmla="*/ 50873 h 3528435"/>
              <a:gd name="connsiteX2" fmla="*/ 1442042 w 1555769"/>
              <a:gd name="connsiteY2" fmla="*/ 0 h 3528435"/>
              <a:gd name="connsiteX3" fmla="*/ 1555769 w 1555769"/>
              <a:gd name="connsiteY3" fmla="*/ 85479 h 3528435"/>
              <a:gd name="connsiteX4" fmla="*/ 1180884 w 1555769"/>
              <a:gd name="connsiteY4" fmla="*/ 161320 h 3528435"/>
              <a:gd name="connsiteX5" fmla="*/ 950213 w 1555769"/>
              <a:gd name="connsiteY5" fmla="*/ 802126 h 3528435"/>
              <a:gd name="connsiteX6" fmla="*/ 81924 w 1555769"/>
              <a:gd name="connsiteY6" fmla="*/ 3528435 h 3528435"/>
              <a:gd name="connsiteX7" fmla="*/ 0 w 1555769"/>
              <a:gd name="connsiteY7" fmla="*/ 3471068 h 3528435"/>
              <a:gd name="connsiteX8" fmla="*/ 860090 w 1555769"/>
              <a:gd name="connsiteY8" fmla="*/ 785528 h 3528435"/>
              <a:gd name="connsiteX9" fmla="*/ 1038115 w 1555769"/>
              <a:gd name="connsiteY9" fmla="*/ 222558 h 3528435"/>
              <a:gd name="connsiteX0" fmla="*/ 1038115 w 1546016"/>
              <a:gd name="connsiteY0" fmla="*/ 222558 h 3528435"/>
              <a:gd name="connsiteX1" fmla="*/ 1183960 w 1546016"/>
              <a:gd name="connsiteY1" fmla="*/ 50873 h 3528435"/>
              <a:gd name="connsiteX2" fmla="*/ 1442042 w 1546016"/>
              <a:gd name="connsiteY2" fmla="*/ 0 h 3528435"/>
              <a:gd name="connsiteX3" fmla="*/ 1546016 w 1546016"/>
              <a:gd name="connsiteY3" fmla="*/ 78650 h 3528435"/>
              <a:gd name="connsiteX4" fmla="*/ 1180884 w 1546016"/>
              <a:gd name="connsiteY4" fmla="*/ 161320 h 3528435"/>
              <a:gd name="connsiteX5" fmla="*/ 950213 w 1546016"/>
              <a:gd name="connsiteY5" fmla="*/ 802126 h 3528435"/>
              <a:gd name="connsiteX6" fmla="*/ 81924 w 1546016"/>
              <a:gd name="connsiteY6" fmla="*/ 3528435 h 3528435"/>
              <a:gd name="connsiteX7" fmla="*/ 0 w 1546016"/>
              <a:gd name="connsiteY7" fmla="*/ 3471068 h 3528435"/>
              <a:gd name="connsiteX8" fmla="*/ 860090 w 1546016"/>
              <a:gd name="connsiteY8" fmla="*/ 785528 h 3528435"/>
              <a:gd name="connsiteX9" fmla="*/ 1038115 w 1546016"/>
              <a:gd name="connsiteY9" fmla="*/ 222558 h 3528435"/>
              <a:gd name="connsiteX0" fmla="*/ 1038115 w 1546016"/>
              <a:gd name="connsiteY0" fmla="*/ 222558 h 3528435"/>
              <a:gd name="connsiteX1" fmla="*/ 1183960 w 1546016"/>
              <a:gd name="connsiteY1" fmla="*/ 50873 h 3528435"/>
              <a:gd name="connsiteX2" fmla="*/ 1442042 w 1546016"/>
              <a:gd name="connsiteY2" fmla="*/ 0 h 3528435"/>
              <a:gd name="connsiteX3" fmla="*/ 1546016 w 1546016"/>
              <a:gd name="connsiteY3" fmla="*/ 78650 h 3528435"/>
              <a:gd name="connsiteX4" fmla="*/ 1180884 w 1546016"/>
              <a:gd name="connsiteY4" fmla="*/ 161320 h 3528435"/>
              <a:gd name="connsiteX5" fmla="*/ 950213 w 1546016"/>
              <a:gd name="connsiteY5" fmla="*/ 802126 h 3528435"/>
              <a:gd name="connsiteX6" fmla="*/ 81924 w 1546016"/>
              <a:gd name="connsiteY6" fmla="*/ 3528435 h 3528435"/>
              <a:gd name="connsiteX7" fmla="*/ 0 w 1546016"/>
              <a:gd name="connsiteY7" fmla="*/ 3471068 h 3528435"/>
              <a:gd name="connsiteX8" fmla="*/ 860090 w 1546016"/>
              <a:gd name="connsiteY8" fmla="*/ 785528 h 3528435"/>
              <a:gd name="connsiteX9" fmla="*/ 1038115 w 1546016"/>
              <a:gd name="connsiteY9" fmla="*/ 222558 h 3528435"/>
              <a:gd name="connsiteX0" fmla="*/ 1038115 w 1546016"/>
              <a:gd name="connsiteY0" fmla="*/ 222558 h 3528435"/>
              <a:gd name="connsiteX1" fmla="*/ 1183960 w 1546016"/>
              <a:gd name="connsiteY1" fmla="*/ 50873 h 3528435"/>
              <a:gd name="connsiteX2" fmla="*/ 1442042 w 1546016"/>
              <a:gd name="connsiteY2" fmla="*/ 0 h 3528435"/>
              <a:gd name="connsiteX3" fmla="*/ 1546016 w 1546016"/>
              <a:gd name="connsiteY3" fmla="*/ 78650 h 3528435"/>
              <a:gd name="connsiteX4" fmla="*/ 1180884 w 1546016"/>
              <a:gd name="connsiteY4" fmla="*/ 161320 h 3528435"/>
              <a:gd name="connsiteX5" fmla="*/ 950213 w 1546016"/>
              <a:gd name="connsiteY5" fmla="*/ 802126 h 3528435"/>
              <a:gd name="connsiteX6" fmla="*/ 81924 w 1546016"/>
              <a:gd name="connsiteY6" fmla="*/ 3528435 h 3528435"/>
              <a:gd name="connsiteX7" fmla="*/ 0 w 1546016"/>
              <a:gd name="connsiteY7" fmla="*/ 3471068 h 3528435"/>
              <a:gd name="connsiteX8" fmla="*/ 860090 w 1546016"/>
              <a:gd name="connsiteY8" fmla="*/ 785528 h 3528435"/>
              <a:gd name="connsiteX9" fmla="*/ 1038115 w 1546016"/>
              <a:gd name="connsiteY9" fmla="*/ 222558 h 3528435"/>
              <a:gd name="connsiteX0" fmla="*/ 1038115 w 1546016"/>
              <a:gd name="connsiteY0" fmla="*/ 220995 h 3526872"/>
              <a:gd name="connsiteX1" fmla="*/ 1183960 w 1546016"/>
              <a:gd name="connsiteY1" fmla="*/ 49310 h 3526872"/>
              <a:gd name="connsiteX2" fmla="*/ 1452576 w 1546016"/>
              <a:gd name="connsiteY2" fmla="*/ 0 h 3526872"/>
              <a:gd name="connsiteX3" fmla="*/ 1546016 w 1546016"/>
              <a:gd name="connsiteY3" fmla="*/ 77087 h 3526872"/>
              <a:gd name="connsiteX4" fmla="*/ 1180884 w 1546016"/>
              <a:gd name="connsiteY4" fmla="*/ 159757 h 3526872"/>
              <a:gd name="connsiteX5" fmla="*/ 950213 w 1546016"/>
              <a:gd name="connsiteY5" fmla="*/ 800563 h 3526872"/>
              <a:gd name="connsiteX6" fmla="*/ 81924 w 1546016"/>
              <a:gd name="connsiteY6" fmla="*/ 3526872 h 3526872"/>
              <a:gd name="connsiteX7" fmla="*/ 0 w 1546016"/>
              <a:gd name="connsiteY7" fmla="*/ 3469505 h 3526872"/>
              <a:gd name="connsiteX8" fmla="*/ 860090 w 1546016"/>
              <a:gd name="connsiteY8" fmla="*/ 783965 h 3526872"/>
              <a:gd name="connsiteX9" fmla="*/ 1038115 w 1546016"/>
              <a:gd name="connsiteY9" fmla="*/ 220995 h 3526872"/>
              <a:gd name="connsiteX0" fmla="*/ 1038115 w 1546016"/>
              <a:gd name="connsiteY0" fmla="*/ 213776 h 3519653"/>
              <a:gd name="connsiteX1" fmla="*/ 1183960 w 1546016"/>
              <a:gd name="connsiteY1" fmla="*/ 42091 h 3519653"/>
              <a:gd name="connsiteX2" fmla="*/ 1450429 w 1546016"/>
              <a:gd name="connsiteY2" fmla="*/ 0 h 3519653"/>
              <a:gd name="connsiteX3" fmla="*/ 1546016 w 1546016"/>
              <a:gd name="connsiteY3" fmla="*/ 69868 h 3519653"/>
              <a:gd name="connsiteX4" fmla="*/ 1180884 w 1546016"/>
              <a:gd name="connsiteY4" fmla="*/ 152538 h 3519653"/>
              <a:gd name="connsiteX5" fmla="*/ 950213 w 1546016"/>
              <a:gd name="connsiteY5" fmla="*/ 793344 h 3519653"/>
              <a:gd name="connsiteX6" fmla="*/ 81924 w 1546016"/>
              <a:gd name="connsiteY6" fmla="*/ 3519653 h 3519653"/>
              <a:gd name="connsiteX7" fmla="*/ 0 w 1546016"/>
              <a:gd name="connsiteY7" fmla="*/ 3462286 h 3519653"/>
              <a:gd name="connsiteX8" fmla="*/ 860090 w 1546016"/>
              <a:gd name="connsiteY8" fmla="*/ 776746 h 3519653"/>
              <a:gd name="connsiteX9" fmla="*/ 1038115 w 1546016"/>
              <a:gd name="connsiteY9" fmla="*/ 213776 h 351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6016" h="3519653">
                <a:moveTo>
                  <a:pt x="1038115" y="213776"/>
                </a:moveTo>
                <a:cubicBezTo>
                  <a:pt x="1080902" y="137760"/>
                  <a:pt x="1117257" y="76226"/>
                  <a:pt x="1183960" y="42091"/>
                </a:cubicBezTo>
                <a:cubicBezTo>
                  <a:pt x="1282265" y="12642"/>
                  <a:pt x="1341606" y="21017"/>
                  <a:pt x="1450429" y="0"/>
                </a:cubicBezTo>
                <a:cubicBezTo>
                  <a:pt x="1555505" y="76493"/>
                  <a:pt x="1511747" y="45861"/>
                  <a:pt x="1546016" y="69868"/>
                </a:cubicBezTo>
                <a:cubicBezTo>
                  <a:pt x="1335479" y="91432"/>
                  <a:pt x="1259938" y="102863"/>
                  <a:pt x="1180884" y="152538"/>
                </a:cubicBezTo>
                <a:cubicBezTo>
                  <a:pt x="1111800" y="213363"/>
                  <a:pt x="1040017" y="530161"/>
                  <a:pt x="950213" y="793344"/>
                </a:cubicBezTo>
                <a:cubicBezTo>
                  <a:pt x="840947" y="1131821"/>
                  <a:pt x="343995" y="2723993"/>
                  <a:pt x="81924" y="3519653"/>
                </a:cubicBezTo>
                <a:cubicBezTo>
                  <a:pt x="42622" y="3490677"/>
                  <a:pt x="63947" y="3511424"/>
                  <a:pt x="0" y="3462286"/>
                </a:cubicBezTo>
                <a:cubicBezTo>
                  <a:pt x="219328" y="2816929"/>
                  <a:pt x="744710" y="1132748"/>
                  <a:pt x="860090" y="776746"/>
                </a:cubicBezTo>
                <a:cubicBezTo>
                  <a:pt x="951765" y="484787"/>
                  <a:pt x="952691" y="463596"/>
                  <a:pt x="1038115" y="213776"/>
                </a:cubicBezTo>
                <a:close/>
              </a:path>
            </a:pathLst>
          </a:custGeom>
          <a:pattFill prst="dkVert">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p:cNvCxnSpPr/>
          <p:nvPr/>
        </p:nvCxnSpPr>
        <p:spPr>
          <a:xfrm>
            <a:off x="5466303" y="2716622"/>
            <a:ext cx="3060387" cy="0"/>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366540" y="1772060"/>
            <a:ext cx="1233489" cy="1147762"/>
          </a:xfrm>
          <a:prstGeom prst="straightConnector1">
            <a:avLst/>
          </a:prstGeom>
          <a:ln w="63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a:off x="7496248" y="2629310"/>
            <a:ext cx="176212" cy="15398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72" name="TextBox 48"/>
          <p:cNvSpPr txBox="1">
            <a:spLocks noChangeArrowheads="1"/>
          </p:cNvSpPr>
          <p:nvPr/>
        </p:nvSpPr>
        <p:spPr bwMode="auto">
          <a:xfrm>
            <a:off x="7539027" y="2794630"/>
            <a:ext cx="538609" cy="461665"/>
          </a:xfrm>
          <a:prstGeom prst="rect">
            <a:avLst/>
          </a:prstGeom>
          <a:noFill/>
          <a:ln w="9525">
            <a:noFill/>
            <a:miter lim="800000"/>
            <a:headEnd/>
            <a:tailEnd/>
          </a:ln>
        </p:spPr>
        <p:txBody>
          <a:bodyPr wrap="none" lIns="0" tIns="0" rIns="0" bIns="0">
            <a:spAutoFit/>
          </a:bodyPr>
          <a:lstStyle/>
          <a:p>
            <a:pPr algn="ctr"/>
            <a:r>
              <a:rPr lang="en-US" sz="1000" dirty="0">
                <a:latin typeface="+mn-lt"/>
              </a:rPr>
              <a:t>BAWDI</a:t>
            </a:r>
          </a:p>
          <a:p>
            <a:pPr algn="ctr"/>
            <a:r>
              <a:rPr lang="en-US" sz="1000" dirty="0">
                <a:latin typeface="+mn-lt"/>
              </a:rPr>
              <a:t>NSE R-090</a:t>
            </a:r>
          </a:p>
          <a:p>
            <a:pPr algn="ctr"/>
            <a:r>
              <a:rPr lang="en-US" sz="1000" dirty="0">
                <a:latin typeface="+mn-lt"/>
              </a:rPr>
              <a:t>10 DME</a:t>
            </a:r>
          </a:p>
        </p:txBody>
      </p:sp>
      <p:sp>
        <p:nvSpPr>
          <p:cNvPr id="13" name="Freeform 12"/>
          <p:cNvSpPr/>
          <p:nvPr/>
        </p:nvSpPr>
        <p:spPr>
          <a:xfrm>
            <a:off x="5398040" y="2667410"/>
            <a:ext cx="204788" cy="185737"/>
          </a:xfrm>
          <a:custGeom>
            <a:avLst/>
            <a:gdLst>
              <a:gd name="connsiteX0" fmla="*/ 180975 w 180975"/>
              <a:gd name="connsiteY0" fmla="*/ 71438 h 185738"/>
              <a:gd name="connsiteX1" fmla="*/ 140493 w 180975"/>
              <a:gd name="connsiteY1" fmla="*/ 147638 h 185738"/>
              <a:gd name="connsiteX2" fmla="*/ 138112 w 180975"/>
              <a:gd name="connsiteY2" fmla="*/ 185738 h 185738"/>
              <a:gd name="connsiteX3" fmla="*/ 76200 w 180975"/>
              <a:gd name="connsiteY3" fmla="*/ 183357 h 185738"/>
              <a:gd name="connsiteX4" fmla="*/ 73818 w 180975"/>
              <a:gd name="connsiteY4" fmla="*/ 147638 h 185738"/>
              <a:gd name="connsiteX5" fmla="*/ 33337 w 180975"/>
              <a:gd name="connsiteY5" fmla="*/ 71438 h 185738"/>
              <a:gd name="connsiteX6" fmla="*/ 0 w 180975"/>
              <a:gd name="connsiteY6" fmla="*/ 52388 h 185738"/>
              <a:gd name="connsiteX7" fmla="*/ 28575 w 180975"/>
              <a:gd name="connsiteY7" fmla="*/ 4763 h 185738"/>
              <a:gd name="connsiteX8" fmla="*/ 59531 w 180975"/>
              <a:gd name="connsiteY8" fmla="*/ 21432 h 185738"/>
              <a:gd name="connsiteX9" fmla="*/ 150018 w 180975"/>
              <a:gd name="connsiteY9" fmla="*/ 21432 h 185738"/>
              <a:gd name="connsiteX10" fmla="*/ 178593 w 180975"/>
              <a:gd name="connsiteY10" fmla="*/ 0 h 185738"/>
              <a:gd name="connsiteX11" fmla="*/ 180975 w 180975"/>
              <a:gd name="connsiteY11" fmla="*/ 71438 h 185738"/>
              <a:gd name="connsiteX0" fmla="*/ 180975 w 183356"/>
              <a:gd name="connsiteY0" fmla="*/ 71438 h 185738"/>
              <a:gd name="connsiteX1" fmla="*/ 140493 w 183356"/>
              <a:gd name="connsiteY1" fmla="*/ 147638 h 185738"/>
              <a:gd name="connsiteX2" fmla="*/ 138112 w 183356"/>
              <a:gd name="connsiteY2" fmla="*/ 185738 h 185738"/>
              <a:gd name="connsiteX3" fmla="*/ 76200 w 183356"/>
              <a:gd name="connsiteY3" fmla="*/ 183357 h 185738"/>
              <a:gd name="connsiteX4" fmla="*/ 73818 w 183356"/>
              <a:gd name="connsiteY4" fmla="*/ 147638 h 185738"/>
              <a:gd name="connsiteX5" fmla="*/ 33337 w 183356"/>
              <a:gd name="connsiteY5" fmla="*/ 71438 h 185738"/>
              <a:gd name="connsiteX6" fmla="*/ 0 w 183356"/>
              <a:gd name="connsiteY6" fmla="*/ 52388 h 185738"/>
              <a:gd name="connsiteX7" fmla="*/ 28575 w 183356"/>
              <a:gd name="connsiteY7" fmla="*/ 4763 h 185738"/>
              <a:gd name="connsiteX8" fmla="*/ 59531 w 183356"/>
              <a:gd name="connsiteY8" fmla="*/ 21432 h 185738"/>
              <a:gd name="connsiteX9" fmla="*/ 150018 w 183356"/>
              <a:gd name="connsiteY9" fmla="*/ 21432 h 185738"/>
              <a:gd name="connsiteX10" fmla="*/ 178593 w 183356"/>
              <a:gd name="connsiteY10" fmla="*/ 0 h 185738"/>
              <a:gd name="connsiteX11" fmla="*/ 180975 w 183356"/>
              <a:gd name="connsiteY11" fmla="*/ 71438 h 185738"/>
              <a:gd name="connsiteX12" fmla="*/ 183356 w 183356"/>
              <a:gd name="connsiteY12"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14" fmla="*/ 180975 w 204786"/>
              <a:gd name="connsiteY14" fmla="*/ 71438 h 185738"/>
              <a:gd name="connsiteX0" fmla="*/ 183356 w 204786"/>
              <a:gd name="connsiteY0" fmla="*/ 66675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 name="connsiteX13" fmla="*/ 183356 w 204786"/>
              <a:gd name="connsiteY13" fmla="*/ 66675 h 185738"/>
              <a:gd name="connsiteX0" fmla="*/ 180975 w 204786"/>
              <a:gd name="connsiteY0" fmla="*/ 71438 h 185738"/>
              <a:gd name="connsiteX1" fmla="*/ 140493 w 204786"/>
              <a:gd name="connsiteY1" fmla="*/ 147638 h 185738"/>
              <a:gd name="connsiteX2" fmla="*/ 138112 w 204786"/>
              <a:gd name="connsiteY2" fmla="*/ 185738 h 185738"/>
              <a:gd name="connsiteX3" fmla="*/ 76200 w 204786"/>
              <a:gd name="connsiteY3" fmla="*/ 183357 h 185738"/>
              <a:gd name="connsiteX4" fmla="*/ 73818 w 204786"/>
              <a:gd name="connsiteY4" fmla="*/ 147638 h 185738"/>
              <a:gd name="connsiteX5" fmla="*/ 33337 w 204786"/>
              <a:gd name="connsiteY5" fmla="*/ 71438 h 185738"/>
              <a:gd name="connsiteX6" fmla="*/ 0 w 204786"/>
              <a:gd name="connsiteY6" fmla="*/ 52388 h 185738"/>
              <a:gd name="connsiteX7" fmla="*/ 28575 w 204786"/>
              <a:gd name="connsiteY7" fmla="*/ 4763 h 185738"/>
              <a:gd name="connsiteX8" fmla="*/ 59531 w 204786"/>
              <a:gd name="connsiteY8" fmla="*/ 21432 h 185738"/>
              <a:gd name="connsiteX9" fmla="*/ 150018 w 204786"/>
              <a:gd name="connsiteY9" fmla="*/ 21432 h 185738"/>
              <a:gd name="connsiteX10" fmla="*/ 178593 w 204786"/>
              <a:gd name="connsiteY10" fmla="*/ 0 h 185738"/>
              <a:gd name="connsiteX11" fmla="*/ 204786 w 204786"/>
              <a:gd name="connsiteY11" fmla="*/ 42863 h 185738"/>
              <a:gd name="connsiteX12" fmla="*/ 180975 w 204786"/>
              <a:gd name="connsiteY12" fmla="*/ 714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6" h="185738">
                <a:moveTo>
                  <a:pt x="180975" y="71438"/>
                </a:moveTo>
                <a:cubicBezTo>
                  <a:pt x="170260" y="88901"/>
                  <a:pt x="147637" y="128588"/>
                  <a:pt x="140493" y="147638"/>
                </a:cubicBezTo>
                <a:lnTo>
                  <a:pt x="138112" y="185738"/>
                </a:lnTo>
                <a:lnTo>
                  <a:pt x="76200" y="183357"/>
                </a:lnTo>
                <a:lnTo>
                  <a:pt x="73818" y="147638"/>
                </a:lnTo>
                <a:lnTo>
                  <a:pt x="33337" y="71438"/>
                </a:lnTo>
                <a:lnTo>
                  <a:pt x="0" y="52388"/>
                </a:lnTo>
                <a:lnTo>
                  <a:pt x="28575" y="4763"/>
                </a:lnTo>
                <a:lnTo>
                  <a:pt x="59531" y="21432"/>
                </a:lnTo>
                <a:lnTo>
                  <a:pt x="150018" y="21432"/>
                </a:lnTo>
                <a:lnTo>
                  <a:pt x="178593" y="0"/>
                </a:lnTo>
                <a:lnTo>
                  <a:pt x="204786" y="42863"/>
                </a:lnTo>
                <a:cubicBezTo>
                  <a:pt x="204786" y="53182"/>
                  <a:pt x="180975" y="61119"/>
                  <a:pt x="180975" y="7143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5" name="Straight Connector 104"/>
          <p:cNvCxnSpPr/>
          <p:nvPr/>
        </p:nvCxnSpPr>
        <p:spPr>
          <a:xfrm>
            <a:off x="4699540" y="4286660"/>
            <a:ext cx="41826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Rectangle 294"/>
          <p:cNvSpPr/>
          <p:nvPr/>
        </p:nvSpPr>
        <p:spPr>
          <a:xfrm>
            <a:off x="4573963" y="122477"/>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129478" y="122476"/>
            <a:ext cx="4434902" cy="6592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p:cNvSpPr txBox="1"/>
          <p:nvPr/>
        </p:nvSpPr>
        <p:spPr>
          <a:xfrm>
            <a:off x="6708854" y="6501932"/>
            <a:ext cx="287258" cy="215444"/>
          </a:xfrm>
          <a:prstGeom prst="rect">
            <a:avLst/>
          </a:prstGeom>
          <a:noFill/>
        </p:spPr>
        <p:txBody>
          <a:bodyPr wrap="none" rtlCol="0">
            <a:spAutoFit/>
          </a:bodyPr>
          <a:lstStyle/>
          <a:p>
            <a:r>
              <a:rPr lang="en-US" sz="800" dirty="0">
                <a:latin typeface="+mn-lt"/>
                <a:cs typeface="Times New Roman" panose="02020603050405020304" pitchFamily="18" charset="0"/>
              </a:rPr>
              <a:t>15</a:t>
            </a:r>
          </a:p>
        </p:txBody>
      </p:sp>
      <p:sp>
        <p:nvSpPr>
          <p:cNvPr id="83" name="TextBox 38"/>
          <p:cNvSpPr txBox="1">
            <a:spLocks noChangeArrowheads="1"/>
          </p:cNvSpPr>
          <p:nvPr/>
        </p:nvSpPr>
        <p:spPr bwMode="auto">
          <a:xfrm>
            <a:off x="7932204" y="2635539"/>
            <a:ext cx="304571" cy="153888"/>
          </a:xfrm>
          <a:prstGeom prst="rect">
            <a:avLst/>
          </a:prstGeom>
          <a:solidFill>
            <a:schemeClr val="bg1"/>
          </a:solidFill>
          <a:ln w="9525">
            <a:noFill/>
            <a:miter lim="800000"/>
            <a:headEnd/>
            <a:tailEnd/>
          </a:ln>
        </p:spPr>
        <p:txBody>
          <a:bodyPr wrap="none" lIns="0" tIns="0" rIns="0" bIns="0">
            <a:spAutoFit/>
          </a:bodyPr>
          <a:lstStyle/>
          <a:p>
            <a:r>
              <a:rPr lang="en-US" sz="1000" dirty="0">
                <a:latin typeface="+mn-lt"/>
              </a:rPr>
              <a:t>R-090</a:t>
            </a:r>
          </a:p>
        </p:txBody>
      </p:sp>
      <p:sp>
        <p:nvSpPr>
          <p:cNvPr id="119" name="Freeform 118"/>
          <p:cNvSpPr/>
          <p:nvPr/>
        </p:nvSpPr>
        <p:spPr>
          <a:xfrm>
            <a:off x="6670756" y="2717899"/>
            <a:ext cx="849232" cy="197069"/>
          </a:xfrm>
          <a:custGeom>
            <a:avLst/>
            <a:gdLst>
              <a:gd name="connsiteX0" fmla="*/ 24714 w 783772"/>
              <a:gd name="connsiteY0" fmla="*/ 169465 h 169465"/>
              <a:gd name="connsiteX1" fmla="*/ 0 w 783772"/>
              <a:gd name="connsiteY1" fmla="*/ 67080 h 169465"/>
              <a:gd name="connsiteX2" fmla="*/ 21183 w 783772"/>
              <a:gd name="connsiteY2" fmla="*/ 38836 h 169465"/>
              <a:gd name="connsiteX3" fmla="*/ 105915 w 783772"/>
              <a:gd name="connsiteY3" fmla="*/ 10592 h 169465"/>
              <a:gd name="connsiteX4" fmla="*/ 254196 w 783772"/>
              <a:gd name="connsiteY4" fmla="*/ 0 h 169465"/>
              <a:gd name="connsiteX5" fmla="*/ 783772 w 783772"/>
              <a:gd name="connsiteY5" fmla="*/ 10592 h 169465"/>
              <a:gd name="connsiteX0" fmla="*/ 16598 w 775656"/>
              <a:gd name="connsiteY0" fmla="*/ 169465 h 169465"/>
              <a:gd name="connsiteX1" fmla="*/ 0 w 775656"/>
              <a:gd name="connsiteY1" fmla="*/ 99544 h 169465"/>
              <a:gd name="connsiteX2" fmla="*/ 13067 w 775656"/>
              <a:gd name="connsiteY2" fmla="*/ 38836 h 169465"/>
              <a:gd name="connsiteX3" fmla="*/ 97799 w 775656"/>
              <a:gd name="connsiteY3" fmla="*/ 10592 h 169465"/>
              <a:gd name="connsiteX4" fmla="*/ 246080 w 775656"/>
              <a:gd name="connsiteY4" fmla="*/ 0 h 169465"/>
              <a:gd name="connsiteX5" fmla="*/ 775656 w 775656"/>
              <a:gd name="connsiteY5" fmla="*/ 10592 h 169465"/>
              <a:gd name="connsiteX0" fmla="*/ 16598 w 775656"/>
              <a:gd name="connsiteY0" fmla="*/ 169465 h 169465"/>
              <a:gd name="connsiteX1" fmla="*/ 0 w 775656"/>
              <a:gd name="connsiteY1" fmla="*/ 99544 h 169465"/>
              <a:gd name="connsiteX2" fmla="*/ 32005 w 775656"/>
              <a:gd name="connsiteY2" fmla="*/ 41541 h 169465"/>
              <a:gd name="connsiteX3" fmla="*/ 97799 w 775656"/>
              <a:gd name="connsiteY3" fmla="*/ 10592 h 169465"/>
              <a:gd name="connsiteX4" fmla="*/ 246080 w 775656"/>
              <a:gd name="connsiteY4" fmla="*/ 0 h 169465"/>
              <a:gd name="connsiteX5" fmla="*/ 775656 w 775656"/>
              <a:gd name="connsiteY5" fmla="*/ 10592 h 169465"/>
              <a:gd name="connsiteX0" fmla="*/ 16598 w 775656"/>
              <a:gd name="connsiteY0" fmla="*/ 161349 h 161349"/>
              <a:gd name="connsiteX1" fmla="*/ 0 w 775656"/>
              <a:gd name="connsiteY1" fmla="*/ 91428 h 161349"/>
              <a:gd name="connsiteX2" fmla="*/ 32005 w 775656"/>
              <a:gd name="connsiteY2" fmla="*/ 33425 h 161349"/>
              <a:gd name="connsiteX3" fmla="*/ 97799 w 775656"/>
              <a:gd name="connsiteY3" fmla="*/ 2476 h 161349"/>
              <a:gd name="connsiteX4" fmla="*/ 251491 w 775656"/>
              <a:gd name="connsiteY4" fmla="*/ 0 h 161349"/>
              <a:gd name="connsiteX5" fmla="*/ 775656 w 775656"/>
              <a:gd name="connsiteY5" fmla="*/ 2476 h 161349"/>
              <a:gd name="connsiteX0" fmla="*/ 13892 w 772950"/>
              <a:gd name="connsiteY0" fmla="*/ 161349 h 161349"/>
              <a:gd name="connsiteX1" fmla="*/ 0 w 772950"/>
              <a:gd name="connsiteY1" fmla="*/ 99544 h 161349"/>
              <a:gd name="connsiteX2" fmla="*/ 29299 w 772950"/>
              <a:gd name="connsiteY2" fmla="*/ 33425 h 161349"/>
              <a:gd name="connsiteX3" fmla="*/ 95093 w 772950"/>
              <a:gd name="connsiteY3" fmla="*/ 2476 h 161349"/>
              <a:gd name="connsiteX4" fmla="*/ 248785 w 772950"/>
              <a:gd name="connsiteY4" fmla="*/ 0 h 161349"/>
              <a:gd name="connsiteX5" fmla="*/ 772950 w 772950"/>
              <a:gd name="connsiteY5" fmla="*/ 2476 h 161349"/>
              <a:gd name="connsiteX0" fmla="*/ 13892 w 772950"/>
              <a:gd name="connsiteY0" fmla="*/ 161349 h 161349"/>
              <a:gd name="connsiteX1" fmla="*/ 0 w 772950"/>
              <a:gd name="connsiteY1" fmla="*/ 99544 h 161349"/>
              <a:gd name="connsiteX2" fmla="*/ 29299 w 772950"/>
              <a:gd name="connsiteY2" fmla="*/ 33425 h 161349"/>
              <a:gd name="connsiteX3" fmla="*/ 105914 w 772950"/>
              <a:gd name="connsiteY3" fmla="*/ 2476 h 161349"/>
              <a:gd name="connsiteX4" fmla="*/ 248785 w 772950"/>
              <a:gd name="connsiteY4" fmla="*/ 0 h 161349"/>
              <a:gd name="connsiteX5" fmla="*/ 772950 w 772950"/>
              <a:gd name="connsiteY5" fmla="*/ 2476 h 161349"/>
              <a:gd name="connsiteX0" fmla="*/ 13892 w 772950"/>
              <a:gd name="connsiteY0" fmla="*/ 161349 h 161349"/>
              <a:gd name="connsiteX1" fmla="*/ 0 w 772950"/>
              <a:gd name="connsiteY1" fmla="*/ 99544 h 161349"/>
              <a:gd name="connsiteX2" fmla="*/ 29299 w 772950"/>
              <a:gd name="connsiteY2" fmla="*/ 33425 h 161349"/>
              <a:gd name="connsiteX3" fmla="*/ 105914 w 772950"/>
              <a:gd name="connsiteY3" fmla="*/ 2476 h 161349"/>
              <a:gd name="connsiteX4" fmla="*/ 248785 w 772950"/>
              <a:gd name="connsiteY4" fmla="*/ 0 h 161349"/>
              <a:gd name="connsiteX5" fmla="*/ 772950 w 772950"/>
              <a:gd name="connsiteY5" fmla="*/ 2476 h 161349"/>
              <a:gd name="connsiteX0" fmla="*/ 28179 w 772950"/>
              <a:gd name="connsiteY0" fmla="*/ 199449 h 199449"/>
              <a:gd name="connsiteX1" fmla="*/ 0 w 772950"/>
              <a:gd name="connsiteY1" fmla="*/ 99544 h 199449"/>
              <a:gd name="connsiteX2" fmla="*/ 29299 w 772950"/>
              <a:gd name="connsiteY2" fmla="*/ 33425 h 199449"/>
              <a:gd name="connsiteX3" fmla="*/ 105914 w 772950"/>
              <a:gd name="connsiteY3" fmla="*/ 2476 h 199449"/>
              <a:gd name="connsiteX4" fmla="*/ 248785 w 772950"/>
              <a:gd name="connsiteY4" fmla="*/ 0 h 199449"/>
              <a:gd name="connsiteX5" fmla="*/ 772950 w 772950"/>
              <a:gd name="connsiteY5" fmla="*/ 2476 h 199449"/>
              <a:gd name="connsiteX0" fmla="*/ 25798 w 772950"/>
              <a:gd name="connsiteY0" fmla="*/ 199449 h 199449"/>
              <a:gd name="connsiteX1" fmla="*/ 0 w 772950"/>
              <a:gd name="connsiteY1" fmla="*/ 99544 h 199449"/>
              <a:gd name="connsiteX2" fmla="*/ 29299 w 772950"/>
              <a:gd name="connsiteY2" fmla="*/ 33425 h 199449"/>
              <a:gd name="connsiteX3" fmla="*/ 105914 w 772950"/>
              <a:gd name="connsiteY3" fmla="*/ 2476 h 199449"/>
              <a:gd name="connsiteX4" fmla="*/ 248785 w 772950"/>
              <a:gd name="connsiteY4" fmla="*/ 0 h 199449"/>
              <a:gd name="connsiteX5" fmla="*/ 772950 w 772950"/>
              <a:gd name="connsiteY5" fmla="*/ 2476 h 199449"/>
              <a:gd name="connsiteX0" fmla="*/ 25798 w 772950"/>
              <a:gd name="connsiteY0" fmla="*/ 199449 h 199449"/>
              <a:gd name="connsiteX1" fmla="*/ 0 w 772950"/>
              <a:gd name="connsiteY1" fmla="*/ 99544 h 199449"/>
              <a:gd name="connsiteX2" fmla="*/ 29299 w 772950"/>
              <a:gd name="connsiteY2" fmla="*/ 33425 h 199449"/>
              <a:gd name="connsiteX3" fmla="*/ 105914 w 772950"/>
              <a:gd name="connsiteY3" fmla="*/ 94 h 199449"/>
              <a:gd name="connsiteX4" fmla="*/ 248785 w 772950"/>
              <a:gd name="connsiteY4" fmla="*/ 0 h 199449"/>
              <a:gd name="connsiteX5" fmla="*/ 772950 w 772950"/>
              <a:gd name="connsiteY5" fmla="*/ 2476 h 199449"/>
              <a:gd name="connsiteX0" fmla="*/ 25798 w 772950"/>
              <a:gd name="connsiteY0" fmla="*/ 199449 h 199449"/>
              <a:gd name="connsiteX1" fmla="*/ 0 w 772950"/>
              <a:gd name="connsiteY1" fmla="*/ 99544 h 199449"/>
              <a:gd name="connsiteX2" fmla="*/ 29299 w 772950"/>
              <a:gd name="connsiteY2" fmla="*/ 33425 h 199449"/>
              <a:gd name="connsiteX3" fmla="*/ 105914 w 772950"/>
              <a:gd name="connsiteY3" fmla="*/ 94 h 199449"/>
              <a:gd name="connsiteX4" fmla="*/ 251166 w 772950"/>
              <a:gd name="connsiteY4" fmla="*/ 0 h 199449"/>
              <a:gd name="connsiteX5" fmla="*/ 772950 w 772950"/>
              <a:gd name="connsiteY5" fmla="*/ 2476 h 199449"/>
              <a:gd name="connsiteX0" fmla="*/ 25798 w 772950"/>
              <a:gd name="connsiteY0" fmla="*/ 199355 h 199355"/>
              <a:gd name="connsiteX1" fmla="*/ 0 w 772950"/>
              <a:gd name="connsiteY1" fmla="*/ 99450 h 199355"/>
              <a:gd name="connsiteX2" fmla="*/ 29299 w 772950"/>
              <a:gd name="connsiteY2" fmla="*/ 33331 h 199355"/>
              <a:gd name="connsiteX3" fmla="*/ 105914 w 772950"/>
              <a:gd name="connsiteY3" fmla="*/ 0 h 199355"/>
              <a:gd name="connsiteX4" fmla="*/ 253547 w 772950"/>
              <a:gd name="connsiteY4" fmla="*/ 4668 h 199355"/>
              <a:gd name="connsiteX5" fmla="*/ 772950 w 772950"/>
              <a:gd name="connsiteY5" fmla="*/ 2382 h 199355"/>
              <a:gd name="connsiteX0" fmla="*/ 25798 w 772950"/>
              <a:gd name="connsiteY0" fmla="*/ 196973 h 196973"/>
              <a:gd name="connsiteX1" fmla="*/ 0 w 772950"/>
              <a:gd name="connsiteY1" fmla="*/ 97068 h 196973"/>
              <a:gd name="connsiteX2" fmla="*/ 29299 w 772950"/>
              <a:gd name="connsiteY2" fmla="*/ 30949 h 196973"/>
              <a:gd name="connsiteX3" fmla="*/ 105914 w 772950"/>
              <a:gd name="connsiteY3" fmla="*/ 4762 h 196973"/>
              <a:gd name="connsiteX4" fmla="*/ 253547 w 772950"/>
              <a:gd name="connsiteY4" fmla="*/ 2286 h 196973"/>
              <a:gd name="connsiteX5" fmla="*/ 772950 w 772950"/>
              <a:gd name="connsiteY5" fmla="*/ 0 h 196973"/>
              <a:gd name="connsiteX0" fmla="*/ 25798 w 772950"/>
              <a:gd name="connsiteY0" fmla="*/ 196973 h 196973"/>
              <a:gd name="connsiteX1" fmla="*/ 0 w 772950"/>
              <a:gd name="connsiteY1" fmla="*/ 97068 h 196973"/>
              <a:gd name="connsiteX2" fmla="*/ 29299 w 772950"/>
              <a:gd name="connsiteY2" fmla="*/ 30949 h 196973"/>
              <a:gd name="connsiteX3" fmla="*/ 105914 w 772950"/>
              <a:gd name="connsiteY3" fmla="*/ 4762 h 196973"/>
              <a:gd name="connsiteX4" fmla="*/ 253547 w 772950"/>
              <a:gd name="connsiteY4" fmla="*/ 2286 h 196973"/>
              <a:gd name="connsiteX5" fmla="*/ 772950 w 772950"/>
              <a:gd name="connsiteY5" fmla="*/ 0 h 196973"/>
              <a:gd name="connsiteX0" fmla="*/ 25798 w 772950"/>
              <a:gd name="connsiteY0" fmla="*/ 197330 h 197330"/>
              <a:gd name="connsiteX1" fmla="*/ 0 w 772950"/>
              <a:gd name="connsiteY1" fmla="*/ 97425 h 197330"/>
              <a:gd name="connsiteX2" fmla="*/ 29299 w 772950"/>
              <a:gd name="connsiteY2" fmla="*/ 31306 h 197330"/>
              <a:gd name="connsiteX3" fmla="*/ 105914 w 772950"/>
              <a:gd name="connsiteY3" fmla="*/ 5119 h 197330"/>
              <a:gd name="connsiteX4" fmla="*/ 253547 w 772950"/>
              <a:gd name="connsiteY4" fmla="*/ 261 h 197330"/>
              <a:gd name="connsiteX5" fmla="*/ 772950 w 772950"/>
              <a:gd name="connsiteY5" fmla="*/ 357 h 197330"/>
              <a:gd name="connsiteX0" fmla="*/ 25798 w 772950"/>
              <a:gd name="connsiteY0" fmla="*/ 197330 h 197330"/>
              <a:gd name="connsiteX1" fmla="*/ 0 w 772950"/>
              <a:gd name="connsiteY1" fmla="*/ 97425 h 197330"/>
              <a:gd name="connsiteX2" fmla="*/ 29299 w 772950"/>
              <a:gd name="connsiteY2" fmla="*/ 31306 h 197330"/>
              <a:gd name="connsiteX3" fmla="*/ 96389 w 772950"/>
              <a:gd name="connsiteY3" fmla="*/ 5119 h 197330"/>
              <a:gd name="connsiteX4" fmla="*/ 253547 w 772950"/>
              <a:gd name="connsiteY4" fmla="*/ 261 h 197330"/>
              <a:gd name="connsiteX5" fmla="*/ 772950 w 772950"/>
              <a:gd name="connsiteY5" fmla="*/ 357 h 197330"/>
              <a:gd name="connsiteX0" fmla="*/ 26549 w 773701"/>
              <a:gd name="connsiteY0" fmla="*/ 197069 h 197069"/>
              <a:gd name="connsiteX1" fmla="*/ 751 w 773701"/>
              <a:gd name="connsiteY1" fmla="*/ 97164 h 197069"/>
              <a:gd name="connsiteX2" fmla="*/ 30050 w 773701"/>
              <a:gd name="connsiteY2" fmla="*/ 31045 h 197069"/>
              <a:gd name="connsiteX3" fmla="*/ 254298 w 773701"/>
              <a:gd name="connsiteY3" fmla="*/ 0 h 197069"/>
              <a:gd name="connsiteX4" fmla="*/ 773701 w 773701"/>
              <a:gd name="connsiteY4" fmla="*/ 96 h 197069"/>
              <a:gd name="connsiteX0" fmla="*/ 27247 w 774399"/>
              <a:gd name="connsiteY0" fmla="*/ 197069 h 197069"/>
              <a:gd name="connsiteX1" fmla="*/ 1449 w 774399"/>
              <a:gd name="connsiteY1" fmla="*/ 97164 h 197069"/>
              <a:gd name="connsiteX2" fmla="*/ 30748 w 774399"/>
              <a:gd name="connsiteY2" fmla="*/ 31045 h 197069"/>
              <a:gd name="connsiteX3" fmla="*/ 254996 w 774399"/>
              <a:gd name="connsiteY3" fmla="*/ 0 h 197069"/>
              <a:gd name="connsiteX4" fmla="*/ 774399 w 774399"/>
              <a:gd name="connsiteY4" fmla="*/ 96 h 197069"/>
              <a:gd name="connsiteX0" fmla="*/ 25798 w 772950"/>
              <a:gd name="connsiteY0" fmla="*/ 197069 h 197069"/>
              <a:gd name="connsiteX1" fmla="*/ 0 w 772950"/>
              <a:gd name="connsiteY1" fmla="*/ 97164 h 197069"/>
              <a:gd name="connsiteX2" fmla="*/ 29299 w 772950"/>
              <a:gd name="connsiteY2" fmla="*/ 31045 h 197069"/>
              <a:gd name="connsiteX3" fmla="*/ 253547 w 772950"/>
              <a:gd name="connsiteY3" fmla="*/ 0 h 197069"/>
              <a:gd name="connsiteX4" fmla="*/ 772950 w 772950"/>
              <a:gd name="connsiteY4" fmla="*/ 96 h 197069"/>
              <a:gd name="connsiteX0" fmla="*/ 27533 w 774685"/>
              <a:gd name="connsiteY0" fmla="*/ 197069 h 197069"/>
              <a:gd name="connsiteX1" fmla="*/ 1735 w 774685"/>
              <a:gd name="connsiteY1" fmla="*/ 97164 h 197069"/>
              <a:gd name="connsiteX2" fmla="*/ 19127 w 774685"/>
              <a:gd name="connsiteY2" fmla="*/ 35807 h 197069"/>
              <a:gd name="connsiteX3" fmla="*/ 255282 w 774685"/>
              <a:gd name="connsiteY3" fmla="*/ 0 h 197069"/>
              <a:gd name="connsiteX4" fmla="*/ 774685 w 774685"/>
              <a:gd name="connsiteY4" fmla="*/ 96 h 197069"/>
              <a:gd name="connsiteX0" fmla="*/ 33188 w 780340"/>
              <a:gd name="connsiteY0" fmla="*/ 197069 h 197069"/>
              <a:gd name="connsiteX1" fmla="*/ 7390 w 780340"/>
              <a:gd name="connsiteY1" fmla="*/ 97164 h 197069"/>
              <a:gd name="connsiteX2" fmla="*/ 24782 w 780340"/>
              <a:gd name="connsiteY2" fmla="*/ 35807 h 197069"/>
              <a:gd name="connsiteX3" fmla="*/ 260937 w 780340"/>
              <a:gd name="connsiteY3" fmla="*/ 0 h 197069"/>
              <a:gd name="connsiteX4" fmla="*/ 780340 w 780340"/>
              <a:gd name="connsiteY4" fmla="*/ 96 h 197069"/>
              <a:gd name="connsiteX0" fmla="*/ 25798 w 772950"/>
              <a:gd name="connsiteY0" fmla="*/ 197069 h 197069"/>
              <a:gd name="connsiteX1" fmla="*/ 0 w 772950"/>
              <a:gd name="connsiteY1" fmla="*/ 97164 h 197069"/>
              <a:gd name="connsiteX2" fmla="*/ 17392 w 772950"/>
              <a:gd name="connsiteY2" fmla="*/ 35807 h 197069"/>
              <a:gd name="connsiteX3" fmla="*/ 253547 w 772950"/>
              <a:gd name="connsiteY3" fmla="*/ 0 h 197069"/>
              <a:gd name="connsiteX4" fmla="*/ 772950 w 772950"/>
              <a:gd name="connsiteY4" fmla="*/ 96 h 197069"/>
              <a:gd name="connsiteX0" fmla="*/ 28414 w 775566"/>
              <a:gd name="connsiteY0" fmla="*/ 197069 h 197069"/>
              <a:gd name="connsiteX1" fmla="*/ 2616 w 775566"/>
              <a:gd name="connsiteY1" fmla="*/ 97164 h 197069"/>
              <a:gd name="connsiteX2" fmla="*/ 20008 w 775566"/>
              <a:gd name="connsiteY2" fmla="*/ 35807 h 197069"/>
              <a:gd name="connsiteX3" fmla="*/ 256163 w 775566"/>
              <a:gd name="connsiteY3" fmla="*/ 0 h 197069"/>
              <a:gd name="connsiteX4" fmla="*/ 775566 w 775566"/>
              <a:gd name="connsiteY4" fmla="*/ 96 h 197069"/>
              <a:gd name="connsiteX0" fmla="*/ 25798 w 772950"/>
              <a:gd name="connsiteY0" fmla="*/ 197069 h 197069"/>
              <a:gd name="connsiteX1" fmla="*/ 0 w 772950"/>
              <a:gd name="connsiteY1" fmla="*/ 97164 h 197069"/>
              <a:gd name="connsiteX2" fmla="*/ 34061 w 772950"/>
              <a:gd name="connsiteY2" fmla="*/ 33425 h 197069"/>
              <a:gd name="connsiteX3" fmla="*/ 253547 w 772950"/>
              <a:gd name="connsiteY3" fmla="*/ 0 h 197069"/>
              <a:gd name="connsiteX4" fmla="*/ 772950 w 772950"/>
              <a:gd name="connsiteY4" fmla="*/ 96 h 197069"/>
              <a:gd name="connsiteX0" fmla="*/ 23417 w 770569"/>
              <a:gd name="connsiteY0" fmla="*/ 197069 h 197069"/>
              <a:gd name="connsiteX1" fmla="*/ 0 w 770569"/>
              <a:gd name="connsiteY1" fmla="*/ 87639 h 197069"/>
              <a:gd name="connsiteX2" fmla="*/ 31680 w 770569"/>
              <a:gd name="connsiteY2" fmla="*/ 33425 h 197069"/>
              <a:gd name="connsiteX3" fmla="*/ 251166 w 770569"/>
              <a:gd name="connsiteY3" fmla="*/ 0 h 197069"/>
              <a:gd name="connsiteX4" fmla="*/ 770569 w 770569"/>
              <a:gd name="connsiteY4" fmla="*/ 96 h 197069"/>
              <a:gd name="connsiteX0" fmla="*/ 23417 w 770569"/>
              <a:gd name="connsiteY0" fmla="*/ 197069 h 197069"/>
              <a:gd name="connsiteX1" fmla="*/ 0 w 770569"/>
              <a:gd name="connsiteY1" fmla="*/ 87639 h 197069"/>
              <a:gd name="connsiteX2" fmla="*/ 31680 w 770569"/>
              <a:gd name="connsiteY2" fmla="*/ 33425 h 197069"/>
              <a:gd name="connsiteX3" fmla="*/ 251166 w 770569"/>
              <a:gd name="connsiteY3" fmla="*/ 0 h 197069"/>
              <a:gd name="connsiteX4" fmla="*/ 770569 w 770569"/>
              <a:gd name="connsiteY4" fmla="*/ 96 h 197069"/>
              <a:gd name="connsiteX0" fmla="*/ 19915 w 767067"/>
              <a:gd name="connsiteY0" fmla="*/ 197069 h 197069"/>
              <a:gd name="connsiteX1" fmla="*/ 1261 w 767067"/>
              <a:gd name="connsiteY1" fmla="*/ 101926 h 197069"/>
              <a:gd name="connsiteX2" fmla="*/ 28178 w 767067"/>
              <a:gd name="connsiteY2" fmla="*/ 33425 h 197069"/>
              <a:gd name="connsiteX3" fmla="*/ 247664 w 767067"/>
              <a:gd name="connsiteY3" fmla="*/ 0 h 197069"/>
              <a:gd name="connsiteX4" fmla="*/ 767067 w 767067"/>
              <a:gd name="connsiteY4" fmla="*/ 96 h 197069"/>
              <a:gd name="connsiteX0" fmla="*/ 18654 w 765806"/>
              <a:gd name="connsiteY0" fmla="*/ 199889 h 199889"/>
              <a:gd name="connsiteX1" fmla="*/ 0 w 765806"/>
              <a:gd name="connsiteY1" fmla="*/ 104746 h 199889"/>
              <a:gd name="connsiteX2" fmla="*/ 105499 w 765806"/>
              <a:gd name="connsiteY2" fmla="*/ 7670 h 199889"/>
              <a:gd name="connsiteX3" fmla="*/ 246403 w 765806"/>
              <a:gd name="connsiteY3" fmla="*/ 2820 h 199889"/>
              <a:gd name="connsiteX4" fmla="*/ 765806 w 765806"/>
              <a:gd name="connsiteY4" fmla="*/ 2916 h 199889"/>
              <a:gd name="connsiteX0" fmla="*/ 18654 w 765806"/>
              <a:gd name="connsiteY0" fmla="*/ 197069 h 197069"/>
              <a:gd name="connsiteX1" fmla="*/ 0 w 765806"/>
              <a:gd name="connsiteY1" fmla="*/ 101926 h 197069"/>
              <a:gd name="connsiteX2" fmla="*/ 105499 w 765806"/>
              <a:gd name="connsiteY2" fmla="*/ 4850 h 197069"/>
              <a:gd name="connsiteX3" fmla="*/ 246403 w 765806"/>
              <a:gd name="connsiteY3" fmla="*/ 0 h 197069"/>
              <a:gd name="connsiteX4" fmla="*/ 765806 w 765806"/>
              <a:gd name="connsiteY4" fmla="*/ 96 h 197069"/>
              <a:gd name="connsiteX0" fmla="*/ 18654 w 765806"/>
              <a:gd name="connsiteY0" fmla="*/ 197069 h 197069"/>
              <a:gd name="connsiteX1" fmla="*/ 0 w 765806"/>
              <a:gd name="connsiteY1" fmla="*/ 101926 h 197069"/>
              <a:gd name="connsiteX2" fmla="*/ 105499 w 765806"/>
              <a:gd name="connsiteY2" fmla="*/ 4850 h 197069"/>
              <a:gd name="connsiteX3" fmla="*/ 246403 w 765806"/>
              <a:gd name="connsiteY3" fmla="*/ 0 h 197069"/>
              <a:gd name="connsiteX4" fmla="*/ 765806 w 765806"/>
              <a:gd name="connsiteY4" fmla="*/ 96 h 197069"/>
              <a:gd name="connsiteX0" fmla="*/ 18654 w 765806"/>
              <a:gd name="connsiteY0" fmla="*/ 198450 h 198450"/>
              <a:gd name="connsiteX1" fmla="*/ 0 w 765806"/>
              <a:gd name="connsiteY1" fmla="*/ 103307 h 198450"/>
              <a:gd name="connsiteX2" fmla="*/ 105499 w 765806"/>
              <a:gd name="connsiteY2" fmla="*/ 1468 h 198450"/>
              <a:gd name="connsiteX3" fmla="*/ 246403 w 765806"/>
              <a:gd name="connsiteY3" fmla="*/ 1381 h 198450"/>
              <a:gd name="connsiteX4" fmla="*/ 765806 w 765806"/>
              <a:gd name="connsiteY4" fmla="*/ 1477 h 198450"/>
              <a:gd name="connsiteX0" fmla="*/ 18654 w 765806"/>
              <a:gd name="connsiteY0" fmla="*/ 197069 h 197069"/>
              <a:gd name="connsiteX1" fmla="*/ 0 w 765806"/>
              <a:gd name="connsiteY1" fmla="*/ 101926 h 197069"/>
              <a:gd name="connsiteX2" fmla="*/ 105499 w 765806"/>
              <a:gd name="connsiteY2" fmla="*/ 7230 h 197069"/>
              <a:gd name="connsiteX3" fmla="*/ 246403 w 765806"/>
              <a:gd name="connsiteY3" fmla="*/ 0 h 197069"/>
              <a:gd name="connsiteX4" fmla="*/ 765806 w 765806"/>
              <a:gd name="connsiteY4" fmla="*/ 96 h 197069"/>
              <a:gd name="connsiteX0" fmla="*/ 18654 w 765806"/>
              <a:gd name="connsiteY0" fmla="*/ 197069 h 197069"/>
              <a:gd name="connsiteX1" fmla="*/ 0 w 765806"/>
              <a:gd name="connsiteY1" fmla="*/ 101926 h 197069"/>
              <a:gd name="connsiteX2" fmla="*/ 105499 w 765806"/>
              <a:gd name="connsiteY2" fmla="*/ 7230 h 197069"/>
              <a:gd name="connsiteX3" fmla="*/ 246403 w 765806"/>
              <a:gd name="connsiteY3" fmla="*/ 0 h 197069"/>
              <a:gd name="connsiteX4" fmla="*/ 765806 w 765806"/>
              <a:gd name="connsiteY4" fmla="*/ 96 h 197069"/>
              <a:gd name="connsiteX0" fmla="*/ 18654 w 765806"/>
              <a:gd name="connsiteY0" fmla="*/ 197208 h 197208"/>
              <a:gd name="connsiteX1" fmla="*/ 0 w 765806"/>
              <a:gd name="connsiteY1" fmla="*/ 102065 h 197208"/>
              <a:gd name="connsiteX2" fmla="*/ 105499 w 765806"/>
              <a:gd name="connsiteY2" fmla="*/ 7369 h 197208"/>
              <a:gd name="connsiteX3" fmla="*/ 246403 w 765806"/>
              <a:gd name="connsiteY3" fmla="*/ 139 h 197208"/>
              <a:gd name="connsiteX4" fmla="*/ 765806 w 765806"/>
              <a:gd name="connsiteY4" fmla="*/ 235 h 197208"/>
              <a:gd name="connsiteX0" fmla="*/ 18654 w 765806"/>
              <a:gd name="connsiteY0" fmla="*/ 197069 h 197069"/>
              <a:gd name="connsiteX1" fmla="*/ 0 w 765806"/>
              <a:gd name="connsiteY1" fmla="*/ 101926 h 197069"/>
              <a:gd name="connsiteX2" fmla="*/ 105499 w 765806"/>
              <a:gd name="connsiteY2" fmla="*/ 7230 h 197069"/>
              <a:gd name="connsiteX3" fmla="*/ 246403 w 765806"/>
              <a:gd name="connsiteY3" fmla="*/ 0 h 197069"/>
              <a:gd name="connsiteX4" fmla="*/ 765806 w 765806"/>
              <a:gd name="connsiteY4" fmla="*/ 96 h 197069"/>
              <a:gd name="connsiteX0" fmla="*/ 18654 w 765806"/>
              <a:gd name="connsiteY0" fmla="*/ 197069 h 197069"/>
              <a:gd name="connsiteX1" fmla="*/ 0 w 765806"/>
              <a:gd name="connsiteY1" fmla="*/ 101926 h 197069"/>
              <a:gd name="connsiteX2" fmla="*/ 105499 w 765806"/>
              <a:gd name="connsiteY2" fmla="*/ 7230 h 197069"/>
              <a:gd name="connsiteX3" fmla="*/ 246403 w 765806"/>
              <a:gd name="connsiteY3" fmla="*/ 0 h 197069"/>
              <a:gd name="connsiteX4" fmla="*/ 765806 w 765806"/>
              <a:gd name="connsiteY4" fmla="*/ 96 h 197069"/>
              <a:gd name="connsiteX0" fmla="*/ 18654 w 765806"/>
              <a:gd name="connsiteY0" fmla="*/ 197069 h 197069"/>
              <a:gd name="connsiteX1" fmla="*/ 0 w 765806"/>
              <a:gd name="connsiteY1" fmla="*/ 101926 h 197069"/>
              <a:gd name="connsiteX2" fmla="*/ 105499 w 765806"/>
              <a:gd name="connsiteY2" fmla="*/ 7230 h 197069"/>
              <a:gd name="connsiteX3" fmla="*/ 246403 w 765806"/>
              <a:gd name="connsiteY3" fmla="*/ 0 h 197069"/>
              <a:gd name="connsiteX4" fmla="*/ 765806 w 765806"/>
              <a:gd name="connsiteY4" fmla="*/ 96 h 197069"/>
              <a:gd name="connsiteX0" fmla="*/ 18654 w 765806"/>
              <a:gd name="connsiteY0" fmla="*/ 199001 h 199001"/>
              <a:gd name="connsiteX1" fmla="*/ 0 w 765806"/>
              <a:gd name="connsiteY1" fmla="*/ 103858 h 199001"/>
              <a:gd name="connsiteX2" fmla="*/ 112642 w 765806"/>
              <a:gd name="connsiteY2" fmla="*/ 4399 h 199001"/>
              <a:gd name="connsiteX3" fmla="*/ 246403 w 765806"/>
              <a:gd name="connsiteY3" fmla="*/ 1932 h 199001"/>
              <a:gd name="connsiteX4" fmla="*/ 765806 w 765806"/>
              <a:gd name="connsiteY4" fmla="*/ 2028 h 199001"/>
              <a:gd name="connsiteX0" fmla="*/ 18654 w 765806"/>
              <a:gd name="connsiteY0" fmla="*/ 197069 h 197069"/>
              <a:gd name="connsiteX1" fmla="*/ 0 w 765806"/>
              <a:gd name="connsiteY1" fmla="*/ 101926 h 197069"/>
              <a:gd name="connsiteX2" fmla="*/ 112642 w 765806"/>
              <a:gd name="connsiteY2" fmla="*/ 2467 h 197069"/>
              <a:gd name="connsiteX3" fmla="*/ 246403 w 765806"/>
              <a:gd name="connsiteY3" fmla="*/ 0 h 197069"/>
              <a:gd name="connsiteX4" fmla="*/ 765806 w 765806"/>
              <a:gd name="connsiteY4" fmla="*/ 96 h 19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06" h="197069">
                <a:moveTo>
                  <a:pt x="18654" y="197069"/>
                </a:moveTo>
                <a:cubicBezTo>
                  <a:pt x="14023" y="176467"/>
                  <a:pt x="4631" y="122528"/>
                  <a:pt x="0" y="101926"/>
                </a:cubicBezTo>
                <a:cubicBezTo>
                  <a:pt x="12093" y="30599"/>
                  <a:pt x="54907" y="5167"/>
                  <a:pt x="112642" y="2467"/>
                </a:cubicBezTo>
                <a:cubicBezTo>
                  <a:pt x="170377" y="-233"/>
                  <a:pt x="167705" y="2776"/>
                  <a:pt x="246403" y="0"/>
                </a:cubicBezTo>
                <a:lnTo>
                  <a:pt x="765806" y="96"/>
                </a:lnTo>
              </a:path>
            </a:pathLst>
          </a:cu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38"/>
          <p:cNvSpPr txBox="1">
            <a:spLocks noChangeArrowheads="1"/>
          </p:cNvSpPr>
          <p:nvPr/>
        </p:nvSpPr>
        <p:spPr bwMode="auto">
          <a:xfrm rot="19020000">
            <a:off x="8230788" y="1900226"/>
            <a:ext cx="304571" cy="153888"/>
          </a:xfrm>
          <a:prstGeom prst="rect">
            <a:avLst/>
          </a:prstGeom>
          <a:solidFill>
            <a:schemeClr val="bg1"/>
          </a:solidFill>
          <a:ln w="9525">
            <a:noFill/>
            <a:miter lim="800000"/>
            <a:headEnd/>
            <a:tailEnd/>
          </a:ln>
        </p:spPr>
        <p:txBody>
          <a:bodyPr wrap="square" lIns="0" tIns="0" rIns="0" bIns="0">
            <a:spAutoFit/>
          </a:bodyPr>
          <a:lstStyle/>
          <a:p>
            <a:r>
              <a:rPr lang="en-US" sz="1000" dirty="0">
                <a:latin typeface="+mn-lt"/>
              </a:rPr>
              <a:t>R-230</a:t>
            </a:r>
          </a:p>
        </p:txBody>
      </p:sp>
      <p:sp>
        <p:nvSpPr>
          <p:cNvPr id="273" name="TextBox 48"/>
          <p:cNvSpPr txBox="1">
            <a:spLocks noChangeArrowheads="1"/>
          </p:cNvSpPr>
          <p:nvPr/>
        </p:nvSpPr>
        <p:spPr bwMode="auto">
          <a:xfrm>
            <a:off x="7108335" y="2243643"/>
            <a:ext cx="314189" cy="153888"/>
          </a:xfrm>
          <a:prstGeom prst="rect">
            <a:avLst/>
          </a:prstGeom>
          <a:noFill/>
          <a:ln w="9525">
            <a:noFill/>
            <a:miter lim="800000"/>
            <a:headEnd/>
            <a:tailEnd/>
          </a:ln>
        </p:spPr>
        <p:txBody>
          <a:bodyPr wrap="none" lIns="0" tIns="0" rIns="0" bIns="0">
            <a:spAutoFit/>
          </a:bodyPr>
          <a:lstStyle/>
          <a:p>
            <a:pPr algn="ctr"/>
            <a:r>
              <a:rPr lang="en-US" sz="1000" dirty="0">
                <a:solidFill>
                  <a:schemeClr val="accent4">
                    <a:lumMod val="40000"/>
                    <a:lumOff val="60000"/>
                  </a:schemeClr>
                </a:solidFill>
                <a:latin typeface="+mn-lt"/>
              </a:rPr>
              <a:t>ZIGGY</a:t>
            </a:r>
          </a:p>
        </p:txBody>
      </p:sp>
      <p:grpSp>
        <p:nvGrpSpPr>
          <p:cNvPr id="171" name="Group 170">
            <a:extLst>
              <a:ext uri="{FF2B5EF4-FFF2-40B4-BE49-F238E27FC236}">
                <a16:creationId xmlns:a16="http://schemas.microsoft.com/office/drawing/2014/main" id="{D6E16D65-14F8-4F9C-B49F-8177E076F312}"/>
              </a:ext>
            </a:extLst>
          </p:cNvPr>
          <p:cNvGrpSpPr/>
          <p:nvPr/>
        </p:nvGrpSpPr>
        <p:grpSpPr>
          <a:xfrm>
            <a:off x="0" y="50800"/>
            <a:ext cx="5068648" cy="6664067"/>
            <a:chOff x="299067" y="188020"/>
            <a:chExt cx="4960596" cy="6539875"/>
          </a:xfrm>
        </p:grpSpPr>
        <p:grpSp>
          <p:nvGrpSpPr>
            <p:cNvPr id="172" name="Group 171">
              <a:extLst>
                <a:ext uri="{FF2B5EF4-FFF2-40B4-BE49-F238E27FC236}">
                  <a16:creationId xmlns:a16="http://schemas.microsoft.com/office/drawing/2014/main" id="{D444D366-6679-497F-AC02-CB5062FCE4D1}"/>
                </a:ext>
              </a:extLst>
            </p:cNvPr>
            <p:cNvGrpSpPr/>
            <p:nvPr/>
          </p:nvGrpSpPr>
          <p:grpSpPr>
            <a:xfrm>
              <a:off x="299067" y="188020"/>
              <a:ext cx="4605249" cy="6539875"/>
              <a:chOff x="100101" y="188020"/>
              <a:chExt cx="4605249" cy="6539875"/>
            </a:xfrm>
          </p:grpSpPr>
          <p:grpSp>
            <p:nvGrpSpPr>
              <p:cNvPr id="232" name="Group 231">
                <a:extLst>
                  <a:ext uri="{FF2B5EF4-FFF2-40B4-BE49-F238E27FC236}">
                    <a16:creationId xmlns:a16="http://schemas.microsoft.com/office/drawing/2014/main" id="{65D3FF0C-E741-4620-A222-3B08D4B367C2}"/>
                  </a:ext>
                </a:extLst>
              </p:cNvPr>
              <p:cNvGrpSpPr/>
              <p:nvPr/>
            </p:nvGrpSpPr>
            <p:grpSpPr>
              <a:xfrm>
                <a:off x="100101" y="188020"/>
                <a:ext cx="4605249" cy="6539875"/>
                <a:chOff x="2281326" y="125729"/>
                <a:chExt cx="4605249" cy="6539875"/>
              </a:xfrm>
            </p:grpSpPr>
            <p:pic>
              <p:nvPicPr>
                <p:cNvPr id="234" name="Picture 233">
                  <a:extLst>
                    <a:ext uri="{FF2B5EF4-FFF2-40B4-BE49-F238E27FC236}">
                      <a16:creationId xmlns:a16="http://schemas.microsoft.com/office/drawing/2014/main" id="{31F5DE20-1379-44BA-8DDF-04C4A028A022}"/>
                    </a:ext>
                  </a:extLst>
                </p:cNvPr>
                <p:cNvPicPr>
                  <a:picLocks noChangeAspect="1"/>
                </p:cNvPicPr>
                <p:nvPr/>
              </p:nvPicPr>
              <p:blipFill rotWithShape="1">
                <a:blip r:embed="rId2" cstate="print"/>
                <a:srcRect l="49575" t="7070" r="29653" b="5528"/>
                <a:stretch/>
              </p:blipFill>
              <p:spPr>
                <a:xfrm>
                  <a:off x="2281326" y="125729"/>
                  <a:ext cx="4605249" cy="6539875"/>
                </a:xfrm>
                <a:prstGeom prst="rect">
                  <a:avLst/>
                </a:prstGeom>
              </p:spPr>
            </p:pic>
            <p:sp>
              <p:nvSpPr>
                <p:cNvPr id="235" name="TextBox 234">
                  <a:extLst>
                    <a:ext uri="{FF2B5EF4-FFF2-40B4-BE49-F238E27FC236}">
                      <a16:creationId xmlns:a16="http://schemas.microsoft.com/office/drawing/2014/main" id="{10D4503A-11FA-4D01-9AB1-E5AC4F815019}"/>
                    </a:ext>
                  </a:extLst>
                </p:cNvPr>
                <p:cNvSpPr txBox="1"/>
                <p:nvPr/>
              </p:nvSpPr>
              <p:spPr>
                <a:xfrm rot="4193044">
                  <a:off x="5605766" y="2397227"/>
                  <a:ext cx="391454" cy="184666"/>
                </a:xfrm>
                <a:prstGeom prst="rect">
                  <a:avLst/>
                </a:prstGeom>
                <a:noFill/>
              </p:spPr>
              <p:txBody>
                <a:bodyPr wrap="none" rtlCol="0">
                  <a:spAutoFit/>
                </a:bodyPr>
                <a:lstStyle/>
                <a:p>
                  <a:r>
                    <a:rPr lang="en-US" sz="600" dirty="0">
                      <a:latin typeface="+mn-lt"/>
                    </a:rPr>
                    <a:t>7 DME</a:t>
                  </a:r>
                </a:p>
              </p:txBody>
            </p:sp>
            <p:sp>
              <p:nvSpPr>
                <p:cNvPr id="236" name="TextBox 235">
                  <a:extLst>
                    <a:ext uri="{FF2B5EF4-FFF2-40B4-BE49-F238E27FC236}">
                      <a16:creationId xmlns:a16="http://schemas.microsoft.com/office/drawing/2014/main" id="{6A5EB55C-7340-4099-96EE-63A397BCB024}"/>
                    </a:ext>
                  </a:extLst>
                </p:cNvPr>
                <p:cNvSpPr txBox="1"/>
                <p:nvPr/>
              </p:nvSpPr>
              <p:spPr>
                <a:xfrm>
                  <a:off x="5675223" y="2814277"/>
                  <a:ext cx="659555"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GOOSE</a:t>
                  </a:r>
                  <a:endParaRPr lang="en-US" sz="700" dirty="0">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E6C5A966-E511-4116-94F5-3A95CC90BB09}"/>
                    </a:ext>
                  </a:extLst>
                </p:cNvPr>
                <p:cNvSpPr txBox="1"/>
                <p:nvPr/>
              </p:nvSpPr>
              <p:spPr>
                <a:xfrm>
                  <a:off x="2552700" y="5809060"/>
                  <a:ext cx="2305050" cy="271837"/>
                </a:xfrm>
                <a:prstGeom prst="rect">
                  <a:avLst/>
                </a:prstGeom>
                <a:solidFill>
                  <a:schemeClr val="bg1"/>
                </a:solidFill>
              </p:spPr>
              <p:txBody>
                <a:bodyPr wrap="square" lIns="0" tIns="0" rIns="0" bIns="0" rtlCol="0">
                  <a:spAutoFit/>
                </a:bodyPr>
                <a:lstStyle/>
                <a:p>
                  <a:r>
                    <a:rPr lang="en-US" sz="900" b="1" dirty="0">
                      <a:solidFill>
                        <a:srgbClr val="A9CBE9"/>
                      </a:solidFill>
                      <a:latin typeface="+mn-lt"/>
                    </a:rPr>
                    <a:t>TACAN – </a:t>
                  </a:r>
                  <a:r>
                    <a:rPr lang="en-US" sz="900" b="1" dirty="0" smtClean="0">
                      <a:solidFill>
                        <a:srgbClr val="A9CBE9"/>
                      </a:solidFill>
                      <a:latin typeface="+mn-lt"/>
                    </a:rPr>
                    <a:t>A</a:t>
                  </a:r>
                  <a:r>
                    <a:rPr lang="en-US" sz="900" b="1" dirty="0">
                      <a:solidFill>
                        <a:srgbClr val="A9CBE9"/>
                      </a:solidFill>
                      <a:latin typeface="+mn-lt"/>
                    </a:rPr>
                    <a:t>		      PG 13</a:t>
                  </a:r>
                </a:p>
                <a:p>
                  <a:r>
                    <a:rPr lang="en-US" sz="900" b="1" dirty="0">
                      <a:solidFill>
                        <a:schemeClr val="accent4">
                          <a:lumMod val="50000"/>
                        </a:schemeClr>
                      </a:solidFill>
                      <a:latin typeface="+mn-lt"/>
                    </a:rPr>
                    <a:t>SITE X DEPARTURE		      PG 14</a:t>
                  </a:r>
                </a:p>
              </p:txBody>
            </p:sp>
            <p:pic>
              <p:nvPicPr>
                <p:cNvPr id="238" name="Picture 237">
                  <a:extLst>
                    <a:ext uri="{FF2B5EF4-FFF2-40B4-BE49-F238E27FC236}">
                      <a16:creationId xmlns:a16="http://schemas.microsoft.com/office/drawing/2014/main" id="{48493DEB-A3BD-4E81-9797-6EBCEDE1FE9A}"/>
                    </a:ext>
                  </a:extLst>
                </p:cNvPr>
                <p:cNvPicPr>
                  <a:picLocks noChangeAspect="1"/>
                </p:cNvPicPr>
                <p:nvPr/>
              </p:nvPicPr>
              <p:blipFill rotWithShape="1">
                <a:blip r:embed="rId2" cstate="print"/>
                <a:srcRect l="50717" t="85078" r="39659" b="9830"/>
                <a:stretch/>
              </p:blipFill>
              <p:spPr>
                <a:xfrm>
                  <a:off x="2476500" y="6055281"/>
                  <a:ext cx="2133600" cy="381000"/>
                </a:xfrm>
                <a:prstGeom prst="rect">
                  <a:avLst/>
                </a:prstGeom>
              </p:spPr>
            </p:pic>
          </p:grpSp>
          <p:sp>
            <p:nvSpPr>
              <p:cNvPr id="233" name="TextBox 232">
                <a:extLst>
                  <a:ext uri="{FF2B5EF4-FFF2-40B4-BE49-F238E27FC236}">
                    <a16:creationId xmlns:a16="http://schemas.microsoft.com/office/drawing/2014/main" id="{0CE044F1-53F1-46CD-9F18-93101D655024}"/>
                  </a:ext>
                </a:extLst>
              </p:cNvPr>
              <p:cNvSpPr txBox="1"/>
              <p:nvPr/>
            </p:nvSpPr>
            <p:spPr>
              <a:xfrm rot="17722374">
                <a:off x="2390775" y="2390775"/>
                <a:ext cx="379668" cy="200055"/>
              </a:xfrm>
              <a:prstGeom prst="rect">
                <a:avLst/>
              </a:prstGeom>
              <a:noFill/>
            </p:spPr>
            <p:txBody>
              <a:bodyPr wrap="square" rtlCol="0">
                <a:spAutoFit/>
              </a:bodyPr>
              <a:lstStyle/>
              <a:p>
                <a:r>
                  <a:rPr lang="en-US" sz="700" dirty="0">
                    <a:latin typeface="+mn-lt"/>
                  </a:rPr>
                  <a:t>040°</a:t>
                </a:r>
              </a:p>
            </p:txBody>
          </p:sp>
        </p:grpSp>
        <p:sp>
          <p:nvSpPr>
            <p:cNvPr id="173" name="Oval 172">
              <a:extLst>
                <a:ext uri="{FF2B5EF4-FFF2-40B4-BE49-F238E27FC236}">
                  <a16:creationId xmlns:a16="http://schemas.microsoft.com/office/drawing/2014/main" id="{154A59C7-3504-4547-9F10-131EBD2F3AB6}"/>
                </a:ext>
              </a:extLst>
            </p:cNvPr>
            <p:cNvSpPr/>
            <p:nvPr/>
          </p:nvSpPr>
          <p:spPr>
            <a:xfrm rot="1198453">
              <a:off x="2215020" y="3070972"/>
              <a:ext cx="212298" cy="426369"/>
            </a:xfrm>
            <a:prstGeom prst="ellipse">
              <a:avLst/>
            </a:prstGeom>
            <a:noFill/>
            <a:ln>
              <a:solidFill>
                <a:srgbClr val="A9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Arc 173">
              <a:extLst>
                <a:ext uri="{FF2B5EF4-FFF2-40B4-BE49-F238E27FC236}">
                  <a16:creationId xmlns:a16="http://schemas.microsoft.com/office/drawing/2014/main" id="{54D161A1-1447-46AD-9CBE-8AA6883D55C8}"/>
                </a:ext>
              </a:extLst>
            </p:cNvPr>
            <p:cNvSpPr/>
            <p:nvPr/>
          </p:nvSpPr>
          <p:spPr>
            <a:xfrm>
              <a:off x="1253289" y="909592"/>
              <a:ext cx="4006374" cy="3666067"/>
            </a:xfrm>
            <a:prstGeom prst="arc">
              <a:avLst>
                <a:gd name="adj1" fmla="val 18467249"/>
                <a:gd name="adj2" fmla="val 19276502"/>
              </a:avLst>
            </a:prstGeom>
            <a:ln>
              <a:solidFill>
                <a:srgbClr val="7F70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TextBox 174">
              <a:extLst>
                <a:ext uri="{FF2B5EF4-FFF2-40B4-BE49-F238E27FC236}">
                  <a16:creationId xmlns:a16="http://schemas.microsoft.com/office/drawing/2014/main" id="{0C1AEB6A-E717-43DA-9EEC-E5EAE221C652}"/>
                </a:ext>
              </a:extLst>
            </p:cNvPr>
            <p:cNvSpPr txBox="1"/>
            <p:nvPr/>
          </p:nvSpPr>
          <p:spPr>
            <a:xfrm rot="2322713">
              <a:off x="4402284" y="1404210"/>
              <a:ext cx="429926" cy="184666"/>
            </a:xfrm>
            <a:prstGeom prst="rect">
              <a:avLst/>
            </a:prstGeom>
            <a:noFill/>
          </p:spPr>
          <p:txBody>
            <a:bodyPr wrap="none" rtlCol="0">
              <a:spAutoFit/>
            </a:bodyPr>
            <a:lstStyle/>
            <a:p>
              <a:r>
                <a:rPr lang="en-US" sz="600" dirty="0">
                  <a:latin typeface="+mn-lt"/>
                </a:rPr>
                <a:t>16 DME</a:t>
              </a:r>
            </a:p>
          </p:txBody>
        </p:sp>
        <p:sp>
          <p:nvSpPr>
            <p:cNvPr id="176" name="Isosceles Triangle 175">
              <a:extLst>
                <a:ext uri="{FF2B5EF4-FFF2-40B4-BE49-F238E27FC236}">
                  <a16:creationId xmlns:a16="http://schemas.microsoft.com/office/drawing/2014/main" id="{FD256625-72D2-40AE-A931-67C76D92589E}"/>
                </a:ext>
              </a:extLst>
            </p:cNvPr>
            <p:cNvSpPr/>
            <p:nvPr/>
          </p:nvSpPr>
          <p:spPr>
            <a:xfrm>
              <a:off x="4340225" y="1195493"/>
              <a:ext cx="91440" cy="9144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a:extLst>
                <a:ext uri="{FF2B5EF4-FFF2-40B4-BE49-F238E27FC236}">
                  <a16:creationId xmlns:a16="http://schemas.microsoft.com/office/drawing/2014/main" id="{10AA255F-0AA5-4462-AFBC-39829265EA3B}"/>
                </a:ext>
              </a:extLst>
            </p:cNvPr>
            <p:cNvSpPr txBox="1"/>
            <p:nvPr/>
          </p:nvSpPr>
          <p:spPr>
            <a:xfrm>
              <a:off x="4276874" y="1301471"/>
              <a:ext cx="257175" cy="107722"/>
            </a:xfrm>
            <a:prstGeom prst="rect">
              <a:avLst/>
            </a:prstGeom>
            <a:noFill/>
          </p:spPr>
          <p:txBody>
            <a:bodyPr wrap="square" lIns="0" tIns="0" rIns="0" bIns="0" rtlCol="0">
              <a:spAutoFit/>
            </a:bodyPr>
            <a:lstStyle/>
            <a:p>
              <a:r>
                <a:rPr lang="en-US" sz="700" dirty="0">
                  <a:latin typeface="+mn-lt"/>
                </a:rPr>
                <a:t>CARPI</a:t>
              </a:r>
            </a:p>
          </p:txBody>
        </p:sp>
        <p:cxnSp>
          <p:nvCxnSpPr>
            <p:cNvPr id="179" name="Straight Arrow Connector 178">
              <a:extLst>
                <a:ext uri="{FF2B5EF4-FFF2-40B4-BE49-F238E27FC236}">
                  <a16:creationId xmlns:a16="http://schemas.microsoft.com/office/drawing/2014/main" id="{0551B3FD-8426-4B56-B52E-82D477802296}"/>
                </a:ext>
              </a:extLst>
            </p:cNvPr>
            <p:cNvCxnSpPr>
              <a:cxnSpLocks/>
              <a:stCxn id="176" idx="1"/>
            </p:cNvCxnSpPr>
            <p:nvPr/>
          </p:nvCxnSpPr>
          <p:spPr>
            <a:xfrm flipH="1" flipV="1">
              <a:off x="3024506" y="982059"/>
              <a:ext cx="1338579" cy="259154"/>
            </a:xfrm>
            <a:prstGeom prst="straightConnector1">
              <a:avLst/>
            </a:prstGeom>
            <a:ln w="9525">
              <a:solidFill>
                <a:srgbClr val="7F700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7D8A7D3B-1021-486B-A6DE-041FA0D12B05}"/>
                </a:ext>
              </a:extLst>
            </p:cNvPr>
            <p:cNvSpPr/>
            <p:nvPr/>
          </p:nvSpPr>
          <p:spPr>
            <a:xfrm rot="1807683">
              <a:off x="3217792" y="3761289"/>
              <a:ext cx="565670" cy="162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B4CC2794-CA82-45E8-BAE8-9CE3FE0D63BF}"/>
                </a:ext>
              </a:extLst>
            </p:cNvPr>
            <p:cNvSpPr/>
            <p:nvPr/>
          </p:nvSpPr>
          <p:spPr>
            <a:xfrm rot="20249364">
              <a:off x="3932021" y="3878693"/>
              <a:ext cx="165521" cy="1393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D4F67DE4-05CC-4004-8D25-FD9ED8341274}"/>
                </a:ext>
              </a:extLst>
            </p:cNvPr>
            <p:cNvSpPr/>
            <p:nvPr/>
          </p:nvSpPr>
          <p:spPr>
            <a:xfrm>
              <a:off x="3024506" y="3640440"/>
              <a:ext cx="231970" cy="212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CA87813-4E29-4CFC-B331-C5C32CBD4BC2}"/>
                </a:ext>
              </a:extLst>
            </p:cNvPr>
            <p:cNvSpPr/>
            <p:nvPr/>
          </p:nvSpPr>
          <p:spPr>
            <a:xfrm rot="20312408">
              <a:off x="2939538" y="3830826"/>
              <a:ext cx="45719" cy="47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3478114-8BEC-4689-A5F3-FFC2FD966198}"/>
                </a:ext>
              </a:extLst>
            </p:cNvPr>
            <p:cNvSpPr/>
            <p:nvPr/>
          </p:nvSpPr>
          <p:spPr>
            <a:xfrm>
              <a:off x="2844800" y="3846348"/>
              <a:ext cx="45719" cy="133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50B02273-D720-4BEC-89D5-89A577F0DC8F}"/>
                </a:ext>
              </a:extLst>
            </p:cNvPr>
            <p:cNvSpPr/>
            <p:nvPr/>
          </p:nvSpPr>
          <p:spPr>
            <a:xfrm>
              <a:off x="2861944" y="3862403"/>
              <a:ext cx="45719" cy="74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E1BD6920-EA73-4A15-B65D-4F214D32E27D}"/>
                </a:ext>
              </a:extLst>
            </p:cNvPr>
            <p:cNvSpPr/>
            <p:nvPr/>
          </p:nvSpPr>
          <p:spPr>
            <a:xfrm rot="19927609">
              <a:off x="2875213" y="3853714"/>
              <a:ext cx="68888" cy="169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D7809863-0306-4DC4-A4B7-F3A2412FA5B4}"/>
                </a:ext>
              </a:extLst>
            </p:cNvPr>
            <p:cNvSpPr/>
            <p:nvPr/>
          </p:nvSpPr>
          <p:spPr>
            <a:xfrm>
              <a:off x="2957893" y="385587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Arrow Connector 187">
              <a:extLst>
                <a:ext uri="{FF2B5EF4-FFF2-40B4-BE49-F238E27FC236}">
                  <a16:creationId xmlns:a16="http://schemas.microsoft.com/office/drawing/2014/main" id="{B6D90D63-F6E1-4336-BD10-AF06DE8420DE}"/>
                </a:ext>
              </a:extLst>
            </p:cNvPr>
            <p:cNvCxnSpPr/>
            <p:nvPr/>
          </p:nvCxnSpPr>
          <p:spPr>
            <a:xfrm>
              <a:off x="2504282" y="3202739"/>
              <a:ext cx="1343795" cy="170978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9" name="Straight Connector 188">
              <a:extLst>
                <a:ext uri="{FF2B5EF4-FFF2-40B4-BE49-F238E27FC236}">
                  <a16:creationId xmlns:a16="http://schemas.microsoft.com/office/drawing/2014/main" id="{DE14EB73-E611-4A0D-9F29-29A70BD2C6CF}"/>
                </a:ext>
              </a:extLst>
            </p:cNvPr>
            <p:cNvCxnSpPr/>
            <p:nvPr/>
          </p:nvCxnSpPr>
          <p:spPr>
            <a:xfrm flipH="1" flipV="1">
              <a:off x="1960269" y="2507456"/>
              <a:ext cx="391586" cy="504964"/>
            </a:xfrm>
            <a:prstGeom prst="line">
              <a:avLst/>
            </a:prstGeom>
          </p:spPr>
          <p:style>
            <a:lnRef idx="1">
              <a:schemeClr val="accent5"/>
            </a:lnRef>
            <a:fillRef idx="0">
              <a:schemeClr val="accent5"/>
            </a:fillRef>
            <a:effectRef idx="0">
              <a:schemeClr val="accent5"/>
            </a:effectRef>
            <a:fontRef idx="minor">
              <a:schemeClr val="tx1"/>
            </a:fontRef>
          </p:style>
        </p:cxnSp>
        <p:cxnSp>
          <p:nvCxnSpPr>
            <p:cNvPr id="190" name="Straight Connector 189">
              <a:extLst>
                <a:ext uri="{FF2B5EF4-FFF2-40B4-BE49-F238E27FC236}">
                  <a16:creationId xmlns:a16="http://schemas.microsoft.com/office/drawing/2014/main" id="{706CE87E-E998-43E3-ACA3-C1B5073C202F}"/>
                </a:ext>
              </a:extLst>
            </p:cNvPr>
            <p:cNvCxnSpPr/>
            <p:nvPr/>
          </p:nvCxnSpPr>
          <p:spPr>
            <a:xfrm flipH="1" flipV="1">
              <a:off x="1732609" y="2462213"/>
              <a:ext cx="227660" cy="45243"/>
            </a:xfrm>
            <a:prstGeom prst="line">
              <a:avLst/>
            </a:prstGeom>
          </p:spPr>
          <p:style>
            <a:lnRef idx="1">
              <a:schemeClr val="accent5"/>
            </a:lnRef>
            <a:fillRef idx="0">
              <a:schemeClr val="accent5"/>
            </a:fillRef>
            <a:effectRef idx="0">
              <a:schemeClr val="accent5"/>
            </a:effectRef>
            <a:fontRef idx="minor">
              <a:schemeClr val="tx1"/>
            </a:fontRef>
          </p:style>
        </p:cxnSp>
        <p:cxnSp>
          <p:nvCxnSpPr>
            <p:cNvPr id="191" name="Straight Connector 190">
              <a:extLst>
                <a:ext uri="{FF2B5EF4-FFF2-40B4-BE49-F238E27FC236}">
                  <a16:creationId xmlns:a16="http://schemas.microsoft.com/office/drawing/2014/main" id="{B2314704-2905-4F58-B624-E7ACC9CB128E}"/>
                </a:ext>
              </a:extLst>
            </p:cNvPr>
            <p:cNvCxnSpPr/>
            <p:nvPr/>
          </p:nvCxnSpPr>
          <p:spPr>
            <a:xfrm flipH="1" flipV="1">
              <a:off x="1597819" y="2433639"/>
              <a:ext cx="80912" cy="11905"/>
            </a:xfrm>
            <a:prstGeom prst="line">
              <a:avLst/>
            </a:prstGeom>
          </p:spPr>
          <p:style>
            <a:lnRef idx="1">
              <a:schemeClr val="accent5"/>
            </a:lnRef>
            <a:fillRef idx="0">
              <a:schemeClr val="accent5"/>
            </a:fillRef>
            <a:effectRef idx="0">
              <a:schemeClr val="accent5"/>
            </a:effectRef>
            <a:fontRef idx="minor">
              <a:schemeClr val="tx1"/>
            </a:fontRef>
          </p:style>
        </p:cxnSp>
        <p:sp>
          <p:nvSpPr>
            <p:cNvPr id="192" name="TextBox 191">
              <a:extLst>
                <a:ext uri="{FF2B5EF4-FFF2-40B4-BE49-F238E27FC236}">
                  <a16:creationId xmlns:a16="http://schemas.microsoft.com/office/drawing/2014/main" id="{4F33DAC3-F0E2-4CBE-BD21-533B7E8D2C9C}"/>
                </a:ext>
              </a:extLst>
            </p:cNvPr>
            <p:cNvSpPr txBox="1"/>
            <p:nvPr/>
          </p:nvSpPr>
          <p:spPr>
            <a:xfrm>
              <a:off x="4350603" y="2340881"/>
              <a:ext cx="530459" cy="200055"/>
            </a:xfrm>
            <a:prstGeom prst="rect">
              <a:avLst/>
            </a:prstGeom>
            <a:noFill/>
          </p:spPr>
          <p:txBody>
            <a:bodyPr wrap="square" rtlCol="0">
              <a:spAutoFit/>
            </a:bodyPr>
            <a:lstStyle/>
            <a:p>
              <a:r>
                <a:rPr lang="en-US" sz="700" b="1" dirty="0">
                  <a:latin typeface="+mn-lt"/>
                </a:rPr>
                <a:t>PENSI &gt;</a:t>
              </a:r>
            </a:p>
          </p:txBody>
        </p:sp>
        <p:sp>
          <p:nvSpPr>
            <p:cNvPr id="193" name="TextBox 192">
              <a:extLst>
                <a:ext uri="{FF2B5EF4-FFF2-40B4-BE49-F238E27FC236}">
                  <a16:creationId xmlns:a16="http://schemas.microsoft.com/office/drawing/2014/main" id="{866C2997-D2D4-458E-9512-9836F837AAEF}"/>
                </a:ext>
              </a:extLst>
            </p:cNvPr>
            <p:cNvSpPr txBox="1"/>
            <p:nvPr/>
          </p:nvSpPr>
          <p:spPr>
            <a:xfrm>
              <a:off x="4327228" y="1615309"/>
              <a:ext cx="544269" cy="200055"/>
            </a:xfrm>
            <a:prstGeom prst="rect">
              <a:avLst/>
            </a:prstGeom>
            <a:noFill/>
          </p:spPr>
          <p:txBody>
            <a:bodyPr wrap="square" rtlCol="0">
              <a:spAutoFit/>
            </a:bodyPr>
            <a:lstStyle/>
            <a:p>
              <a:r>
                <a:rPr lang="en-US" sz="700" b="1" dirty="0">
                  <a:latin typeface="+mn-lt"/>
                </a:rPr>
                <a:t>PETRO </a:t>
              </a:r>
              <a:r>
                <a:rPr lang="en-US" sz="700" b="1" dirty="0">
                  <a:solidFill>
                    <a:schemeClr val="accent4">
                      <a:lumMod val="50000"/>
                    </a:schemeClr>
                  </a:solidFill>
                  <a:latin typeface="+mn-lt"/>
                </a:rPr>
                <a:t>&gt;</a:t>
              </a:r>
            </a:p>
          </p:txBody>
        </p:sp>
        <p:cxnSp>
          <p:nvCxnSpPr>
            <p:cNvPr id="194" name="Straight Arrow Connector 193">
              <a:extLst>
                <a:ext uri="{FF2B5EF4-FFF2-40B4-BE49-F238E27FC236}">
                  <a16:creationId xmlns:a16="http://schemas.microsoft.com/office/drawing/2014/main" id="{B2E50645-B631-483E-BFAD-35E0E82F0329}"/>
                </a:ext>
              </a:extLst>
            </p:cNvPr>
            <p:cNvCxnSpPr>
              <a:cxnSpLocks/>
            </p:cNvCxnSpPr>
            <p:nvPr/>
          </p:nvCxnSpPr>
          <p:spPr>
            <a:xfrm flipH="1">
              <a:off x="4617247" y="1871013"/>
              <a:ext cx="150839" cy="47625"/>
            </a:xfrm>
            <a:prstGeom prst="straightConnector1">
              <a:avLst/>
            </a:prstGeom>
            <a:ln w="9525">
              <a:solidFill>
                <a:srgbClr val="7F7001"/>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195" name="Rectangle 194">
              <a:extLst>
                <a:ext uri="{FF2B5EF4-FFF2-40B4-BE49-F238E27FC236}">
                  <a16:creationId xmlns:a16="http://schemas.microsoft.com/office/drawing/2014/main" id="{A1867154-C257-46DF-8260-BD1A96B7CE41}"/>
                </a:ext>
              </a:extLst>
            </p:cNvPr>
            <p:cNvSpPr/>
            <p:nvPr/>
          </p:nvSpPr>
          <p:spPr>
            <a:xfrm>
              <a:off x="4088765" y="2261350"/>
              <a:ext cx="119658" cy="110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C1A174F-BED6-424D-9B44-494376FADF7E}"/>
                </a:ext>
              </a:extLst>
            </p:cNvPr>
            <p:cNvSpPr/>
            <p:nvPr/>
          </p:nvSpPr>
          <p:spPr>
            <a:xfrm>
              <a:off x="1630631" y="138776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9820EFFA-4415-4BF0-8255-B5207FC3F2A5}"/>
                </a:ext>
              </a:extLst>
            </p:cNvPr>
            <p:cNvSpPr/>
            <p:nvPr/>
          </p:nvSpPr>
          <p:spPr>
            <a:xfrm>
              <a:off x="2992436" y="165254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FF2EE490-973C-48E8-9566-3A340B2DBBFD}"/>
                </a:ext>
              </a:extLst>
            </p:cNvPr>
            <p:cNvSpPr/>
            <p:nvPr/>
          </p:nvSpPr>
          <p:spPr>
            <a:xfrm rot="20722651">
              <a:off x="1643996" y="1208962"/>
              <a:ext cx="10808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0484F58F-EFEC-4C31-BFEB-C40EA2B2F1CB}"/>
                </a:ext>
              </a:extLst>
            </p:cNvPr>
            <p:cNvSpPr/>
            <p:nvPr/>
          </p:nvSpPr>
          <p:spPr>
            <a:xfrm>
              <a:off x="2663825" y="1028700"/>
              <a:ext cx="114300" cy="86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Arrow Connector 199">
              <a:extLst>
                <a:ext uri="{FF2B5EF4-FFF2-40B4-BE49-F238E27FC236}">
                  <a16:creationId xmlns:a16="http://schemas.microsoft.com/office/drawing/2014/main" id="{EB0D4948-7409-41B0-833B-22E0C5140CD8}"/>
                </a:ext>
              </a:extLst>
            </p:cNvPr>
            <p:cNvCxnSpPr>
              <a:cxnSpLocks/>
            </p:cNvCxnSpPr>
            <p:nvPr/>
          </p:nvCxnSpPr>
          <p:spPr>
            <a:xfrm flipV="1">
              <a:off x="1616869" y="1000617"/>
              <a:ext cx="1095764" cy="389758"/>
            </a:xfrm>
            <a:prstGeom prst="straightConnector1">
              <a:avLst/>
            </a:prstGeom>
            <a:ln w="9525">
              <a:solidFill>
                <a:srgbClr val="C4272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1" name="Isosceles Triangle 200">
              <a:extLst>
                <a:ext uri="{FF2B5EF4-FFF2-40B4-BE49-F238E27FC236}">
                  <a16:creationId xmlns:a16="http://schemas.microsoft.com/office/drawing/2014/main" id="{49F1F5F1-7302-435B-9D02-522E72653744}"/>
                </a:ext>
              </a:extLst>
            </p:cNvPr>
            <p:cNvSpPr/>
            <p:nvPr/>
          </p:nvSpPr>
          <p:spPr>
            <a:xfrm>
              <a:off x="2238375" y="1562232"/>
              <a:ext cx="66675" cy="74363"/>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B7EF902E-0DFA-4FA0-9C45-91C2253500D5}"/>
                </a:ext>
              </a:extLst>
            </p:cNvPr>
            <p:cNvGrpSpPr/>
            <p:nvPr/>
          </p:nvGrpSpPr>
          <p:grpSpPr>
            <a:xfrm>
              <a:off x="2704744" y="1767417"/>
              <a:ext cx="193434" cy="215444"/>
              <a:chOff x="2740354" y="1761495"/>
              <a:chExt cx="193434" cy="215444"/>
            </a:xfrm>
          </p:grpSpPr>
          <p:sp>
            <p:nvSpPr>
              <p:cNvPr id="230" name="TextBox 229">
                <a:extLst>
                  <a:ext uri="{FF2B5EF4-FFF2-40B4-BE49-F238E27FC236}">
                    <a16:creationId xmlns:a16="http://schemas.microsoft.com/office/drawing/2014/main" id="{7F113A97-20CD-4164-AA4B-ED65E37F7475}"/>
                  </a:ext>
                </a:extLst>
              </p:cNvPr>
              <p:cNvSpPr txBox="1"/>
              <p:nvPr/>
            </p:nvSpPr>
            <p:spPr>
              <a:xfrm>
                <a:off x="2740354" y="1761495"/>
                <a:ext cx="193434" cy="215444"/>
              </a:xfrm>
              <a:prstGeom prst="rect">
                <a:avLst/>
              </a:prstGeom>
              <a:noFill/>
            </p:spPr>
            <p:txBody>
              <a:bodyPr wrap="square" lIns="0" tIns="0" rIns="0" bIns="0" rtlCol="0">
                <a:spAutoFit/>
              </a:bodyPr>
              <a:lstStyle/>
              <a:p>
                <a:pPr algn="ctr"/>
                <a:r>
                  <a:rPr lang="en-US" sz="700" dirty="0">
                    <a:solidFill>
                      <a:srgbClr val="0DB55A"/>
                    </a:solidFill>
                    <a:latin typeface="+mn-lt"/>
                  </a:rPr>
                  <a:t>1500</a:t>
                </a:r>
              </a:p>
              <a:p>
                <a:pPr algn="ctr"/>
                <a:r>
                  <a:rPr lang="en-US" sz="700" dirty="0">
                    <a:solidFill>
                      <a:srgbClr val="A9CBE9"/>
                    </a:solidFill>
                    <a:latin typeface="+mn-lt"/>
                  </a:rPr>
                  <a:t>1000</a:t>
                </a:r>
              </a:p>
            </p:txBody>
          </p:sp>
          <p:cxnSp>
            <p:nvCxnSpPr>
              <p:cNvPr id="231" name="Straight Connector 230">
                <a:extLst>
                  <a:ext uri="{FF2B5EF4-FFF2-40B4-BE49-F238E27FC236}">
                    <a16:creationId xmlns:a16="http://schemas.microsoft.com/office/drawing/2014/main" id="{41B10A0E-2B81-4ABC-9A03-AF021CD45F81}"/>
                  </a:ext>
                </a:extLst>
              </p:cNvPr>
              <p:cNvCxnSpPr>
                <a:cxnSpLocks/>
              </p:cNvCxnSpPr>
              <p:nvPr/>
            </p:nvCxnSpPr>
            <p:spPr>
              <a:xfrm>
                <a:off x="2756048" y="1865091"/>
                <a:ext cx="162046" cy="0"/>
              </a:xfrm>
              <a:prstGeom prst="line">
                <a:avLst/>
              </a:prstGeom>
              <a:ln>
                <a:solidFill>
                  <a:srgbClr val="29B25C"/>
                </a:solidFill>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E665165C-6319-45F0-85FE-4DEF39077594}"/>
                </a:ext>
              </a:extLst>
            </p:cNvPr>
            <p:cNvGrpSpPr/>
            <p:nvPr/>
          </p:nvGrpSpPr>
          <p:grpSpPr>
            <a:xfrm>
              <a:off x="4197188" y="2956456"/>
              <a:ext cx="143037" cy="114300"/>
              <a:chOff x="5168051" y="2770581"/>
              <a:chExt cx="177586" cy="175025"/>
            </a:xfrm>
          </p:grpSpPr>
          <p:pic>
            <p:nvPicPr>
              <p:cNvPr id="228" name="Picture 227">
                <a:extLst>
                  <a:ext uri="{FF2B5EF4-FFF2-40B4-BE49-F238E27FC236}">
                    <a16:creationId xmlns:a16="http://schemas.microsoft.com/office/drawing/2014/main" id="{459D89A1-72CD-4B6B-BA81-BBB3BB73F265}"/>
                  </a:ext>
                </a:extLst>
              </p:cNvPr>
              <p:cNvPicPr>
                <a:picLocks noChangeAspect="1"/>
              </p:cNvPicPr>
              <p:nvPr/>
            </p:nvPicPr>
            <p:blipFill rotWithShape="1">
              <a:blip r:embed="rId2" cstate="print"/>
              <a:srcRect l="52318" t="57740" r="46416" b="38564"/>
              <a:stretch/>
            </p:blipFill>
            <p:spPr>
              <a:xfrm>
                <a:off x="5168051" y="2770581"/>
                <a:ext cx="177586" cy="175025"/>
              </a:xfrm>
              <a:prstGeom prst="rect">
                <a:avLst/>
              </a:prstGeom>
            </p:spPr>
          </p:pic>
          <p:sp>
            <p:nvSpPr>
              <p:cNvPr id="229" name="Oval 228">
                <a:extLst>
                  <a:ext uri="{FF2B5EF4-FFF2-40B4-BE49-F238E27FC236}">
                    <a16:creationId xmlns:a16="http://schemas.microsoft.com/office/drawing/2014/main" id="{C183DA6A-B810-48D4-A4B5-864FD5EAA7D8}"/>
                  </a:ext>
                </a:extLst>
              </p:cNvPr>
              <p:cNvSpPr/>
              <p:nvPr/>
            </p:nvSpPr>
            <p:spPr>
              <a:xfrm>
                <a:off x="5168051" y="2790626"/>
                <a:ext cx="46874" cy="476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extBox 203">
              <a:extLst>
                <a:ext uri="{FF2B5EF4-FFF2-40B4-BE49-F238E27FC236}">
                  <a16:creationId xmlns:a16="http://schemas.microsoft.com/office/drawing/2014/main" id="{0B1B0114-451A-45AD-AF30-AB1AF58505CE}"/>
                </a:ext>
              </a:extLst>
            </p:cNvPr>
            <p:cNvSpPr txBox="1"/>
            <p:nvPr/>
          </p:nvSpPr>
          <p:spPr>
            <a:xfrm>
              <a:off x="4203764" y="2743827"/>
              <a:ext cx="697927"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(FAF) </a:t>
              </a:r>
            </a:p>
            <a:p>
              <a:pPr algn="ctr"/>
              <a:r>
                <a:rPr lang="en-US" sz="700" dirty="0" smtClean="0">
                  <a:latin typeface="Arial" panose="020B0604020202020204" pitchFamily="34" charset="0"/>
                  <a:cs typeface="Arial" panose="020B0604020202020204" pitchFamily="34" charset="0"/>
                </a:rPr>
                <a:t>HLYWD</a:t>
              </a:r>
              <a:endParaRPr lang="en-US" sz="700" dirty="0">
                <a:latin typeface="Arial" panose="020B0604020202020204" pitchFamily="34" charset="0"/>
                <a:cs typeface="Arial" panose="020B0604020202020204" pitchFamily="34" charset="0"/>
              </a:endParaRPr>
            </a:p>
          </p:txBody>
        </p:sp>
        <p:grpSp>
          <p:nvGrpSpPr>
            <p:cNvPr id="205" name="Group 204">
              <a:extLst>
                <a:ext uri="{FF2B5EF4-FFF2-40B4-BE49-F238E27FC236}">
                  <a16:creationId xmlns:a16="http://schemas.microsoft.com/office/drawing/2014/main" id="{6010A3E1-EE40-4282-96BD-491A521A1DFA}"/>
                </a:ext>
              </a:extLst>
            </p:cNvPr>
            <p:cNvGrpSpPr/>
            <p:nvPr/>
          </p:nvGrpSpPr>
          <p:grpSpPr>
            <a:xfrm>
              <a:off x="4288551" y="2965833"/>
              <a:ext cx="125107" cy="125062"/>
              <a:chOff x="5190312" y="2754101"/>
              <a:chExt cx="155325" cy="191505"/>
            </a:xfrm>
          </p:grpSpPr>
          <p:pic>
            <p:nvPicPr>
              <p:cNvPr id="226" name="Picture 225">
                <a:extLst>
                  <a:ext uri="{FF2B5EF4-FFF2-40B4-BE49-F238E27FC236}">
                    <a16:creationId xmlns:a16="http://schemas.microsoft.com/office/drawing/2014/main" id="{ACC287CC-FC3E-424C-8DC6-0C6B2868481A}"/>
                  </a:ext>
                </a:extLst>
              </p:cNvPr>
              <p:cNvPicPr>
                <a:picLocks noChangeAspect="1"/>
              </p:cNvPicPr>
              <p:nvPr/>
            </p:nvPicPr>
            <p:blipFill rotWithShape="1">
              <a:blip r:embed="rId2" cstate="print"/>
              <a:srcRect l="52652" t="57740" r="46416" b="38564"/>
              <a:stretch/>
            </p:blipFill>
            <p:spPr>
              <a:xfrm>
                <a:off x="5214925" y="2770581"/>
                <a:ext cx="130712" cy="175025"/>
              </a:xfrm>
              <a:prstGeom prst="rect">
                <a:avLst/>
              </a:prstGeom>
            </p:spPr>
          </p:pic>
          <p:sp>
            <p:nvSpPr>
              <p:cNvPr id="227" name="Oval 226">
                <a:extLst>
                  <a:ext uri="{FF2B5EF4-FFF2-40B4-BE49-F238E27FC236}">
                    <a16:creationId xmlns:a16="http://schemas.microsoft.com/office/drawing/2014/main" id="{4C38C520-8934-46D7-B1E7-B5113CD0BCA8}"/>
                  </a:ext>
                </a:extLst>
              </p:cNvPr>
              <p:cNvSpPr/>
              <p:nvPr/>
            </p:nvSpPr>
            <p:spPr>
              <a:xfrm>
                <a:off x="5190312" y="2754101"/>
                <a:ext cx="46874" cy="476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a:extLst>
                <a:ext uri="{FF2B5EF4-FFF2-40B4-BE49-F238E27FC236}">
                  <a16:creationId xmlns:a16="http://schemas.microsoft.com/office/drawing/2014/main" id="{A848C744-71CE-4E41-81D0-E3DEC8B0F31C}"/>
                </a:ext>
              </a:extLst>
            </p:cNvPr>
            <p:cNvSpPr txBox="1"/>
            <p:nvPr/>
          </p:nvSpPr>
          <p:spPr>
            <a:xfrm>
              <a:off x="4212670" y="3032757"/>
              <a:ext cx="99692" cy="92333"/>
            </a:xfrm>
            <a:prstGeom prst="rect">
              <a:avLst/>
            </a:prstGeom>
            <a:solidFill>
              <a:schemeClr val="bg1"/>
            </a:solidFill>
            <a:ln>
              <a:solidFill>
                <a:schemeClr val="bg1"/>
              </a:solidFill>
            </a:ln>
          </p:spPr>
          <p:txBody>
            <a:bodyPr wrap="square" lIns="0" tIns="0" rIns="0" bIns="0" rtlCol="0">
              <a:spAutoFit/>
            </a:bodyPr>
            <a:lstStyle/>
            <a:p>
              <a:pPr algn="ctr"/>
              <a:r>
                <a:rPr lang="en-US" sz="300" dirty="0">
                  <a:latin typeface="+mn-lt"/>
                </a:rPr>
                <a:t>515’</a:t>
              </a:r>
            </a:p>
            <a:p>
              <a:pPr algn="ctr"/>
              <a:r>
                <a:rPr lang="en-US" sz="300" dirty="0">
                  <a:latin typeface="+mn-lt"/>
                </a:rPr>
                <a:t>MSL </a:t>
              </a:r>
            </a:p>
          </p:txBody>
        </p:sp>
        <p:sp>
          <p:nvSpPr>
            <p:cNvPr id="207" name="TextBox 206">
              <a:extLst>
                <a:ext uri="{FF2B5EF4-FFF2-40B4-BE49-F238E27FC236}">
                  <a16:creationId xmlns:a16="http://schemas.microsoft.com/office/drawing/2014/main" id="{70A5850C-7532-41D3-A70E-1D457A8DDE25}"/>
                </a:ext>
              </a:extLst>
            </p:cNvPr>
            <p:cNvSpPr txBox="1"/>
            <p:nvPr/>
          </p:nvSpPr>
          <p:spPr>
            <a:xfrm>
              <a:off x="4313957" y="3053277"/>
              <a:ext cx="86701" cy="92333"/>
            </a:xfrm>
            <a:prstGeom prst="rect">
              <a:avLst/>
            </a:prstGeom>
            <a:solidFill>
              <a:schemeClr val="bg1"/>
            </a:solidFill>
            <a:ln>
              <a:solidFill>
                <a:schemeClr val="bg1"/>
              </a:solidFill>
            </a:ln>
          </p:spPr>
          <p:txBody>
            <a:bodyPr wrap="square" lIns="0" tIns="0" rIns="0" bIns="0" rtlCol="0">
              <a:spAutoFit/>
            </a:bodyPr>
            <a:lstStyle/>
            <a:p>
              <a:r>
                <a:rPr lang="en-US" sz="300" dirty="0">
                  <a:latin typeface="+mn-lt"/>
                </a:rPr>
                <a:t>549’</a:t>
              </a:r>
            </a:p>
            <a:p>
              <a:r>
                <a:rPr lang="en-US" sz="300" dirty="0">
                  <a:latin typeface="+mn-lt"/>
                </a:rPr>
                <a:t>MSL</a:t>
              </a:r>
            </a:p>
          </p:txBody>
        </p:sp>
        <p:sp>
          <p:nvSpPr>
            <p:cNvPr id="208" name="TextBox 207">
              <a:extLst>
                <a:ext uri="{FF2B5EF4-FFF2-40B4-BE49-F238E27FC236}">
                  <a16:creationId xmlns:a16="http://schemas.microsoft.com/office/drawing/2014/main" id="{3FB48D2F-2EDF-4BEE-A6BC-97D98CFBABE4}"/>
                </a:ext>
              </a:extLst>
            </p:cNvPr>
            <p:cNvSpPr txBox="1"/>
            <p:nvPr/>
          </p:nvSpPr>
          <p:spPr>
            <a:xfrm rot="20538742">
              <a:off x="4099472" y="2760038"/>
              <a:ext cx="424963" cy="200055"/>
            </a:xfrm>
            <a:prstGeom prst="rect">
              <a:avLst/>
            </a:prstGeom>
            <a:noFill/>
          </p:spPr>
          <p:txBody>
            <a:bodyPr wrap="square" rtlCol="0">
              <a:spAutoFit/>
            </a:bodyPr>
            <a:lstStyle/>
            <a:p>
              <a:r>
                <a:rPr lang="en-US" sz="700" dirty="0">
                  <a:latin typeface="+mn-lt"/>
                </a:rPr>
                <a:t>076°</a:t>
              </a:r>
            </a:p>
          </p:txBody>
        </p:sp>
        <p:cxnSp>
          <p:nvCxnSpPr>
            <p:cNvPr id="209" name="Straight Arrow Connector 208">
              <a:extLst>
                <a:ext uri="{FF2B5EF4-FFF2-40B4-BE49-F238E27FC236}">
                  <a16:creationId xmlns:a16="http://schemas.microsoft.com/office/drawing/2014/main" id="{AC9F54E6-7914-40F7-AAAA-CA17E83BF1E7}"/>
                </a:ext>
              </a:extLst>
            </p:cNvPr>
            <p:cNvCxnSpPr/>
            <p:nvPr/>
          </p:nvCxnSpPr>
          <p:spPr>
            <a:xfrm flipV="1">
              <a:off x="4024355" y="2645473"/>
              <a:ext cx="670411" cy="220262"/>
            </a:xfrm>
            <a:prstGeom prst="straightConnector1">
              <a:avLst/>
            </a:prstGeom>
            <a:ln w="19050">
              <a:solidFill>
                <a:srgbClr val="A9CBE9"/>
              </a:solidFill>
              <a:tailEnd type="triangle"/>
            </a:ln>
          </p:spPr>
          <p:style>
            <a:lnRef idx="1">
              <a:schemeClr val="accent1"/>
            </a:lnRef>
            <a:fillRef idx="0">
              <a:schemeClr val="accent1"/>
            </a:fillRef>
            <a:effectRef idx="0">
              <a:schemeClr val="accent1"/>
            </a:effectRef>
            <a:fontRef idx="minor">
              <a:schemeClr val="tx1"/>
            </a:fontRef>
          </p:style>
        </p:cxnSp>
        <p:sp>
          <p:nvSpPr>
            <p:cNvPr id="210" name="Isosceles Triangle 209">
              <a:extLst>
                <a:ext uri="{FF2B5EF4-FFF2-40B4-BE49-F238E27FC236}">
                  <a16:creationId xmlns:a16="http://schemas.microsoft.com/office/drawing/2014/main" id="{99180D5C-6C53-4433-B06F-AD53EB5FC8BB}"/>
                </a:ext>
              </a:extLst>
            </p:cNvPr>
            <p:cNvSpPr/>
            <p:nvPr/>
          </p:nvSpPr>
          <p:spPr>
            <a:xfrm>
              <a:off x="4438649" y="2684760"/>
              <a:ext cx="91440" cy="9144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7BF2E831-4034-4DD2-8D24-91A20A75E24E}"/>
                </a:ext>
              </a:extLst>
            </p:cNvPr>
            <p:cNvSpPr/>
            <p:nvPr/>
          </p:nvSpPr>
          <p:spPr>
            <a:xfrm rot="699336">
              <a:off x="1653547" y="1525143"/>
              <a:ext cx="138373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a:extLst>
                <a:ext uri="{FF2B5EF4-FFF2-40B4-BE49-F238E27FC236}">
                  <a16:creationId xmlns:a16="http://schemas.microsoft.com/office/drawing/2014/main" id="{571E19C1-47A5-4FF8-8B22-3EEC34402142}"/>
                </a:ext>
              </a:extLst>
            </p:cNvPr>
            <p:cNvGrpSpPr/>
            <p:nvPr/>
          </p:nvGrpSpPr>
          <p:grpSpPr>
            <a:xfrm>
              <a:off x="2760399" y="1407451"/>
              <a:ext cx="364203" cy="307777"/>
              <a:chOff x="2906711" y="1497362"/>
              <a:chExt cx="364203" cy="307777"/>
            </a:xfrm>
          </p:grpSpPr>
          <p:sp>
            <p:nvSpPr>
              <p:cNvPr id="224" name="Rectangle 223">
                <a:extLst>
                  <a:ext uri="{FF2B5EF4-FFF2-40B4-BE49-F238E27FC236}">
                    <a16:creationId xmlns:a16="http://schemas.microsoft.com/office/drawing/2014/main" id="{9AE23778-3E00-4EE6-843B-A855DA2246BC}"/>
                  </a:ext>
                </a:extLst>
              </p:cNvPr>
              <p:cNvSpPr/>
              <p:nvPr/>
            </p:nvSpPr>
            <p:spPr>
              <a:xfrm>
                <a:off x="2906711" y="1497362"/>
                <a:ext cx="364203" cy="307777"/>
              </a:xfrm>
              <a:prstGeom prst="rect">
                <a:avLst/>
              </a:prstGeom>
            </p:spPr>
            <p:txBody>
              <a:bodyPr wrap="none">
                <a:spAutoFit/>
              </a:bodyPr>
              <a:lstStyle/>
              <a:p>
                <a:pPr algn="ctr"/>
                <a:r>
                  <a:rPr lang="en-US" sz="700" dirty="0">
                    <a:solidFill>
                      <a:srgbClr val="C42323"/>
                    </a:solidFill>
                    <a:latin typeface="+mn-lt"/>
                  </a:rPr>
                  <a:t>2000</a:t>
                </a:r>
              </a:p>
              <a:p>
                <a:pPr algn="ctr"/>
                <a:r>
                  <a:rPr lang="en-US" sz="700" dirty="0">
                    <a:solidFill>
                      <a:srgbClr val="A9CBE9"/>
                    </a:solidFill>
                    <a:latin typeface="+mn-lt"/>
                  </a:rPr>
                  <a:t>1000</a:t>
                </a:r>
              </a:p>
            </p:txBody>
          </p:sp>
          <p:cxnSp>
            <p:nvCxnSpPr>
              <p:cNvPr id="225" name="Straight Connector 224">
                <a:extLst>
                  <a:ext uri="{FF2B5EF4-FFF2-40B4-BE49-F238E27FC236}">
                    <a16:creationId xmlns:a16="http://schemas.microsoft.com/office/drawing/2014/main" id="{2BB2B95A-5C29-4218-9449-9F7BB70755F0}"/>
                  </a:ext>
                </a:extLst>
              </p:cNvPr>
              <p:cNvCxnSpPr>
                <a:cxnSpLocks/>
              </p:cNvCxnSpPr>
              <p:nvPr/>
            </p:nvCxnSpPr>
            <p:spPr>
              <a:xfrm flipV="1">
                <a:off x="3013360" y="1648055"/>
                <a:ext cx="139804" cy="1569"/>
              </a:xfrm>
              <a:prstGeom prst="line">
                <a:avLst/>
              </a:prstGeom>
              <a:ln>
                <a:solidFill>
                  <a:srgbClr val="C42323"/>
                </a:solidFill>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0BADBF7B-F168-4C39-96FF-478195990E86}"/>
                </a:ext>
              </a:extLst>
            </p:cNvPr>
            <p:cNvSpPr/>
            <p:nvPr/>
          </p:nvSpPr>
          <p:spPr>
            <a:xfrm rot="640444">
              <a:off x="2999762" y="1784714"/>
              <a:ext cx="128235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F4CE74E8-1942-4650-B5D4-B85A7C033498}"/>
                </a:ext>
              </a:extLst>
            </p:cNvPr>
            <p:cNvSpPr/>
            <p:nvPr/>
          </p:nvSpPr>
          <p:spPr>
            <a:xfrm>
              <a:off x="4187612" y="1918638"/>
              <a:ext cx="47331" cy="64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Arrow Connector 214">
              <a:extLst>
                <a:ext uri="{FF2B5EF4-FFF2-40B4-BE49-F238E27FC236}">
                  <a16:creationId xmlns:a16="http://schemas.microsoft.com/office/drawing/2014/main" id="{E8A06264-7AA4-44D4-A0A7-0A4E979380FB}"/>
                </a:ext>
              </a:extLst>
            </p:cNvPr>
            <p:cNvCxnSpPr/>
            <p:nvPr/>
          </p:nvCxnSpPr>
          <p:spPr>
            <a:xfrm>
              <a:off x="1620247" y="1401850"/>
              <a:ext cx="2600524" cy="525273"/>
            </a:xfrm>
            <a:prstGeom prst="straightConnector1">
              <a:avLst/>
            </a:prstGeom>
            <a:ln w="9525">
              <a:solidFill>
                <a:srgbClr val="C9343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FB845132-03CA-4E71-8136-86931F843CF6}"/>
                </a:ext>
              </a:extLst>
            </p:cNvPr>
            <p:cNvCxnSpPr>
              <a:cxnSpLocks/>
            </p:cNvCxnSpPr>
            <p:nvPr/>
          </p:nvCxnSpPr>
          <p:spPr>
            <a:xfrm flipV="1">
              <a:off x="2446866" y="1697787"/>
              <a:ext cx="598745" cy="1412506"/>
            </a:xfrm>
            <a:prstGeom prst="straightConnector1">
              <a:avLst/>
            </a:prstGeom>
            <a:ln w="19050">
              <a:solidFill>
                <a:srgbClr val="A9CBE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7" name="Arc 216">
              <a:extLst>
                <a:ext uri="{FF2B5EF4-FFF2-40B4-BE49-F238E27FC236}">
                  <a16:creationId xmlns:a16="http://schemas.microsoft.com/office/drawing/2014/main" id="{621ED668-D18E-46F7-8CA9-0D27444E4718}"/>
                </a:ext>
              </a:extLst>
            </p:cNvPr>
            <p:cNvSpPr/>
            <p:nvPr/>
          </p:nvSpPr>
          <p:spPr>
            <a:xfrm>
              <a:off x="1027640" y="1600579"/>
              <a:ext cx="3009900" cy="2971800"/>
            </a:xfrm>
            <a:prstGeom prst="arc">
              <a:avLst>
                <a:gd name="adj1" fmla="val 17433362"/>
                <a:gd name="adj2" fmla="val 20959381"/>
              </a:avLst>
            </a:prstGeom>
            <a:ln w="19050">
              <a:solidFill>
                <a:srgbClr val="A9CB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TextBox 217">
              <a:extLst>
                <a:ext uri="{FF2B5EF4-FFF2-40B4-BE49-F238E27FC236}">
                  <a16:creationId xmlns:a16="http://schemas.microsoft.com/office/drawing/2014/main" id="{5F232130-2B58-4F0F-B7B7-5BD67973305D}"/>
                </a:ext>
              </a:extLst>
            </p:cNvPr>
            <p:cNvSpPr txBox="1"/>
            <p:nvPr/>
          </p:nvSpPr>
          <p:spPr>
            <a:xfrm>
              <a:off x="2912697" y="1732669"/>
              <a:ext cx="653564"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MAVRK</a:t>
              </a:r>
              <a:endParaRPr lang="en-US" sz="700" dirty="0">
                <a:latin typeface="Arial" panose="020B0604020202020204" pitchFamily="34" charset="0"/>
                <a:cs typeface="Arial" panose="020B0604020202020204" pitchFamily="34" charset="0"/>
              </a:endParaRPr>
            </a:p>
          </p:txBody>
        </p:sp>
        <p:sp>
          <p:nvSpPr>
            <p:cNvPr id="219" name="Isosceles Triangle 218">
              <a:extLst>
                <a:ext uri="{FF2B5EF4-FFF2-40B4-BE49-F238E27FC236}">
                  <a16:creationId xmlns:a16="http://schemas.microsoft.com/office/drawing/2014/main" id="{9A7DE155-9A22-4CC3-9A41-497A84C7EDC6}"/>
                </a:ext>
              </a:extLst>
            </p:cNvPr>
            <p:cNvSpPr/>
            <p:nvPr/>
          </p:nvSpPr>
          <p:spPr>
            <a:xfrm>
              <a:off x="3007509" y="1678736"/>
              <a:ext cx="91440" cy="8853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Isosceles Triangle 219">
              <a:extLst>
                <a:ext uri="{FF2B5EF4-FFF2-40B4-BE49-F238E27FC236}">
                  <a16:creationId xmlns:a16="http://schemas.microsoft.com/office/drawing/2014/main" id="{006DFEF2-5DB1-4DF4-A0EA-3451343BBE4F}"/>
                </a:ext>
              </a:extLst>
            </p:cNvPr>
            <p:cNvSpPr/>
            <p:nvPr/>
          </p:nvSpPr>
          <p:spPr>
            <a:xfrm>
              <a:off x="3970865" y="2789535"/>
              <a:ext cx="91440" cy="9144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67801" y="6531520"/>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29429" y="6537969"/>
            <a:ext cx="1521571" cy="200055"/>
          </a:xfrm>
          <a:prstGeom prst="rect">
            <a:avLst/>
          </a:prstGeom>
        </p:spPr>
        <p:txBody>
          <a:bodyPr wrap="none">
            <a:spAutoFit/>
          </a:bodyPr>
          <a:lstStyle/>
          <a:p>
            <a:pPr lvl="0" algn="ctr"/>
            <a:r>
              <a:rPr lang="en-US" sz="700" dirty="0" smtClean="0">
                <a:solidFill>
                  <a:prstClr val="black"/>
                </a:solidFill>
                <a:latin typeface="Times New Roman" panose="02020603050405020304" pitchFamily="18" charset="0"/>
                <a:cs typeface="Times New Roman" panose="02020603050405020304" pitchFamily="18" charset="0"/>
              </a:rPr>
              <a:t>COMTRAWINGFIVEINST 3710.25</a:t>
            </a:r>
            <a:endParaRPr lang="en-US" sz="7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66430" y="1343705"/>
            <a:ext cx="366257" cy="276999"/>
          </a:xfrm>
          <a:prstGeom prst="rect">
            <a:avLst/>
          </a:prstGeom>
          <a:solidFill>
            <a:schemeClr val="bg1"/>
          </a:solidFill>
        </p:spPr>
        <p:txBody>
          <a:bodyPr wrap="square" rtlCol="0">
            <a:spAutoFit/>
          </a:bodyPr>
          <a:lstStyle/>
          <a:p>
            <a:r>
              <a:rPr lang="en-US" sz="600" u="sng" dirty="0" smtClean="0">
                <a:solidFill>
                  <a:srgbClr val="7030A0"/>
                </a:solidFill>
              </a:rPr>
              <a:t>2500</a:t>
            </a:r>
          </a:p>
          <a:p>
            <a:r>
              <a:rPr lang="en-US" sz="600" dirty="0" smtClean="0">
                <a:solidFill>
                  <a:srgbClr val="FF0000"/>
                </a:solidFill>
              </a:rPr>
              <a:t>1700</a:t>
            </a:r>
            <a:endParaRPr lang="en-US" sz="600" dirty="0">
              <a:solidFill>
                <a:srgbClr val="FF0000"/>
              </a:solidFill>
            </a:endParaRPr>
          </a:p>
        </p:txBody>
      </p:sp>
      <p:sp>
        <p:nvSpPr>
          <p:cNvPr id="159" name="TextBox 158"/>
          <p:cNvSpPr txBox="1"/>
          <p:nvPr/>
        </p:nvSpPr>
        <p:spPr>
          <a:xfrm>
            <a:off x="1337861" y="1781864"/>
            <a:ext cx="356616" cy="182880"/>
          </a:xfrm>
          <a:prstGeom prst="rect">
            <a:avLst/>
          </a:prstGeom>
          <a:solidFill>
            <a:schemeClr val="bg1"/>
          </a:solidFill>
        </p:spPr>
        <p:txBody>
          <a:bodyPr wrap="square" rtlCol="0">
            <a:spAutoFit/>
          </a:bodyPr>
          <a:lstStyle/>
          <a:p>
            <a:r>
              <a:rPr lang="en-US" sz="600" u="sng" dirty="0" smtClean="0">
                <a:solidFill>
                  <a:srgbClr val="00B050"/>
                </a:solidFill>
              </a:rPr>
              <a:t>2000</a:t>
            </a:r>
          </a:p>
          <a:p>
            <a:r>
              <a:rPr lang="en-US" sz="600" dirty="0" smtClean="0">
                <a:solidFill>
                  <a:srgbClr val="FF0000"/>
                </a:solidFill>
              </a:rPr>
              <a:t>1700</a:t>
            </a:r>
            <a:endParaRPr lang="en-US" sz="600" dirty="0">
              <a:solidFill>
                <a:srgbClr val="FF0000"/>
              </a:solidFill>
            </a:endParaRPr>
          </a:p>
        </p:txBody>
      </p:sp>
      <p:sp>
        <p:nvSpPr>
          <p:cNvPr id="160" name="TextBox 159"/>
          <p:cNvSpPr txBox="1"/>
          <p:nvPr/>
        </p:nvSpPr>
        <p:spPr>
          <a:xfrm>
            <a:off x="928557" y="2768874"/>
            <a:ext cx="366257" cy="182880"/>
          </a:xfrm>
          <a:prstGeom prst="rect">
            <a:avLst/>
          </a:prstGeom>
          <a:solidFill>
            <a:schemeClr val="bg1"/>
          </a:solidFill>
        </p:spPr>
        <p:txBody>
          <a:bodyPr wrap="square" rtlCol="0">
            <a:spAutoFit/>
          </a:bodyPr>
          <a:lstStyle/>
          <a:p>
            <a:r>
              <a:rPr lang="en-US" sz="600" u="sng" dirty="0" smtClean="0">
                <a:solidFill>
                  <a:schemeClr val="accent6">
                    <a:lumMod val="75000"/>
                  </a:schemeClr>
                </a:solidFill>
              </a:rPr>
              <a:t>2500</a:t>
            </a:r>
          </a:p>
          <a:p>
            <a:r>
              <a:rPr lang="en-US" sz="600" dirty="0" smtClean="0">
                <a:solidFill>
                  <a:srgbClr val="FF0000"/>
                </a:solidFill>
              </a:rPr>
              <a:t>1700</a:t>
            </a:r>
            <a:endParaRPr lang="en-US" sz="600" dirty="0">
              <a:solidFill>
                <a:srgbClr val="FF0000"/>
              </a:solidFill>
            </a:endParaRPr>
          </a:p>
        </p:txBody>
      </p:sp>
      <p:sp>
        <p:nvSpPr>
          <p:cNvPr id="163" name="TextBox 162"/>
          <p:cNvSpPr txBox="1"/>
          <p:nvPr/>
        </p:nvSpPr>
        <p:spPr>
          <a:xfrm>
            <a:off x="3877687" y="6116099"/>
            <a:ext cx="600949" cy="276999"/>
          </a:xfrm>
          <a:prstGeom prst="rect">
            <a:avLst/>
          </a:prstGeom>
          <a:solidFill>
            <a:schemeClr val="bg1"/>
          </a:solidFill>
        </p:spPr>
        <p:txBody>
          <a:bodyPr wrap="square" rtlCol="0">
            <a:spAutoFit/>
          </a:bodyPr>
          <a:lstStyle/>
          <a:p>
            <a:r>
              <a:rPr lang="en-US" sz="600" dirty="0" smtClean="0"/>
              <a:t>SAUFLEY</a:t>
            </a:r>
          </a:p>
          <a:p>
            <a:r>
              <a:rPr lang="en-US" sz="600" dirty="0" smtClean="0"/>
              <a:t>NUN 108.8</a:t>
            </a:r>
            <a:endParaRPr lang="en-US" sz="600" dirty="0"/>
          </a:p>
        </p:txBody>
      </p:sp>
    </p:spTree>
    <p:extLst>
      <p:ext uri="{BB962C8B-B14F-4D97-AF65-F5344CB8AC3E}">
        <p14:creationId xmlns:p14="http://schemas.microsoft.com/office/powerpoint/2010/main" val="824319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6713</Words>
  <Application>Microsoft Office PowerPoint</Application>
  <PresentationFormat>On-screen Show (4:3)</PresentationFormat>
  <Paragraphs>2049</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 Unicode MS</vt:lpstr>
      <vt:lpstr>Arial</vt:lpstr>
      <vt:lpstr>Bookman Old Style</vt:lpstr>
      <vt:lpstr>Calibri</vt:lpstr>
      <vt:lpstr>Calibri Light</vt:lpstr>
      <vt:lpstr>Ebrima</vt:lpstr>
      <vt:lpstr>Times New Roman</vt:lpstr>
      <vt:lpstr>Office Theme</vt:lpstr>
      <vt:lpstr>Worksheet</vt:lpstr>
      <vt:lpstr> Print Instructions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Coast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Mary Davis</dc:creator>
  <cp:lastModifiedBy>Nelson, Ryan B LCDR HT18, Reserves</cp:lastModifiedBy>
  <cp:revision>638</cp:revision>
  <cp:lastPrinted>2019-02-28T15:04:20Z</cp:lastPrinted>
  <dcterms:created xsi:type="dcterms:W3CDTF">2013-09-09T16:52:02Z</dcterms:created>
  <dcterms:modified xsi:type="dcterms:W3CDTF">2019-03-11T16:24:31Z</dcterms:modified>
</cp:coreProperties>
</file>