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717" r:id="rId2"/>
    <p:sldId id="718" r:id="rId3"/>
    <p:sldId id="726" r:id="rId4"/>
    <p:sldId id="727" r:id="rId5"/>
    <p:sldId id="728" r:id="rId6"/>
    <p:sldId id="722" r:id="rId7"/>
    <p:sldId id="729" r:id="rId8"/>
    <p:sldId id="725" r:id="rId9"/>
    <p:sldId id="723" r:id="rId10"/>
  </p:sldIdLst>
  <p:sldSz cx="9144000" cy="6858000" type="screen4x3"/>
  <p:notesSz cx="6934200" cy="92329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8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0BBE"/>
    <a:srgbClr val="008000"/>
    <a:srgbClr val="006000"/>
    <a:srgbClr val="339933"/>
    <a:srgbClr val="33CC33"/>
    <a:srgbClr val="7D92E9"/>
    <a:srgbClr val="2CB22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87" autoAdjust="0"/>
    <p:restoredTop sz="94663" autoAdjust="0"/>
  </p:normalViewPr>
  <p:slideViewPr>
    <p:cSldViewPr>
      <p:cViewPr varScale="1">
        <p:scale>
          <a:sx n="112" d="100"/>
          <a:sy n="112" d="100"/>
        </p:scale>
        <p:origin x="192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3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2664" y="-84"/>
      </p:cViewPr>
      <p:guideLst>
        <p:guide orient="horz" pos="2908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5DCBAF7F-907A-B77B-C5B6-153FC7DDF7F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t" anchorCtr="0" compatLnSpc="1">
            <a:prstTxWarp prst="textNoShape">
              <a:avLst/>
            </a:prstTxWarp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B82A0349-43AC-90A3-3DF7-F2BDB7869A4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t" anchorCtr="0" compatLnSpc="1">
            <a:prstTxWarp prst="textNoShape">
              <a:avLst/>
            </a:prstTxWarp>
          </a:bodyPr>
          <a:lstStyle>
            <a:lvl1pPr algn="r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0" name="Rectangle 4">
            <a:extLst>
              <a:ext uri="{FF2B5EF4-FFF2-40B4-BE49-F238E27FC236}">
                <a16:creationId xmlns:a16="http://schemas.microsoft.com/office/drawing/2014/main" id="{F89B2DC6-C7EB-E956-578E-5175249B9A8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b" anchorCtr="0" compatLnSpc="1">
            <a:prstTxWarp prst="textNoShape">
              <a:avLst/>
            </a:prstTxWarp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1" name="Rectangle 5">
            <a:extLst>
              <a:ext uri="{FF2B5EF4-FFF2-40B4-BE49-F238E27FC236}">
                <a16:creationId xmlns:a16="http://schemas.microsoft.com/office/drawing/2014/main" id="{08DCBE2B-7449-5D62-9EAF-AE83FB1F5F0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72525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7EA53406-4AA0-4A94-88C9-F2CC977E481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>
            <a:extLst>
              <a:ext uri="{FF2B5EF4-FFF2-40B4-BE49-F238E27FC236}">
                <a16:creationId xmlns:a16="http://schemas.microsoft.com/office/drawing/2014/main" id="{C17F03FD-2BEE-81C5-BE39-EA0F8020C5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87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E0223F6C-06C0-F189-08EF-0A691D783C3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746875" y="0"/>
            <a:ext cx="187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>
            <a:lvl1pPr algn="r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244752B-8F92-4E23-39E4-DD948FA34E12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8875" y="693738"/>
            <a:ext cx="4616450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3" name="Rectangle 5">
            <a:extLst>
              <a:ext uri="{FF2B5EF4-FFF2-40B4-BE49-F238E27FC236}">
                <a16:creationId xmlns:a16="http://schemas.microsoft.com/office/drawing/2014/main" id="{4048B090-5ACD-24D5-757C-15B28A89E5A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86263"/>
            <a:ext cx="2671762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1014" name="Rectangle 6">
            <a:extLst>
              <a:ext uri="{FF2B5EF4-FFF2-40B4-BE49-F238E27FC236}">
                <a16:creationId xmlns:a16="http://schemas.microsoft.com/office/drawing/2014/main" id="{7D4342D2-107C-A3B1-E0D8-E872E37B3EB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55088"/>
            <a:ext cx="1873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b" anchorCtr="0" compatLnSpc="1">
            <a:prstTxWarp prst="textNoShape">
              <a:avLst/>
            </a:prstTxWarp>
            <a:spAutoFit/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5" name="Rectangle 7">
            <a:extLst>
              <a:ext uri="{FF2B5EF4-FFF2-40B4-BE49-F238E27FC236}">
                <a16:creationId xmlns:a16="http://schemas.microsoft.com/office/drawing/2014/main" id="{11BB50A8-9730-AA31-1657-93E62B7A86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567488" y="8955088"/>
            <a:ext cx="36671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b" anchorCtr="0" compatLnSpc="1">
            <a:prstTxWarp prst="textNoShape">
              <a:avLst/>
            </a:prstTxWarp>
            <a:spAutoFit/>
          </a:bodyPr>
          <a:lstStyle>
            <a:lvl1pPr algn="r" defTabSz="923925">
              <a:defRPr sz="1200"/>
            </a:lvl1pPr>
          </a:lstStyle>
          <a:p>
            <a:fld id="{BEFE7FED-4F73-4FD0-8912-C86B60C8E16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05397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66403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21907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4198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9219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7086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28600" y="2209800"/>
            <a:ext cx="8763000" cy="41148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528749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64692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2640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4305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2209800"/>
            <a:ext cx="4305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62686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8427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98270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536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6949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890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41882A9-8E22-2CB1-57CF-22595F9772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228600"/>
            <a:ext cx="7086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04B60A0-0295-0790-F3BA-839284BDDD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2209800"/>
            <a:ext cx="8763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Line 7">
            <a:extLst>
              <a:ext uri="{FF2B5EF4-FFF2-40B4-BE49-F238E27FC236}">
                <a16:creationId xmlns:a16="http://schemas.microsoft.com/office/drawing/2014/main" id="{F6116C85-6D4C-04AB-9655-3D053E08EBF8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676400"/>
            <a:ext cx="9144000" cy="0"/>
          </a:xfrm>
          <a:prstGeom prst="line">
            <a:avLst/>
          </a:prstGeom>
          <a:noFill/>
          <a:ln w="635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sp>
        <p:nvSpPr>
          <p:cNvPr id="1029" name="Line 8">
            <a:extLst>
              <a:ext uri="{FF2B5EF4-FFF2-40B4-BE49-F238E27FC236}">
                <a16:creationId xmlns:a16="http://schemas.microsoft.com/office/drawing/2014/main" id="{8D69C02D-D567-F76E-D963-3EDFE1D31666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752600"/>
            <a:ext cx="9137650" cy="0"/>
          </a:xfrm>
          <a:prstGeom prst="line">
            <a:avLst/>
          </a:prstGeom>
          <a:noFill/>
          <a:ln w="63500">
            <a:solidFill>
              <a:srgbClr val="FF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sp>
        <p:nvSpPr>
          <p:cNvPr id="1030" name="Line 9">
            <a:extLst>
              <a:ext uri="{FF2B5EF4-FFF2-40B4-BE49-F238E27FC236}">
                <a16:creationId xmlns:a16="http://schemas.microsoft.com/office/drawing/2014/main" id="{D81C5F0F-C975-BC8F-063A-D9B0C1622A34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828800"/>
            <a:ext cx="9144000" cy="0"/>
          </a:xfrm>
          <a:prstGeom prst="line">
            <a:avLst/>
          </a:prstGeom>
          <a:noFill/>
          <a:ln w="635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pic>
        <p:nvPicPr>
          <p:cNvPr id="1031" name="Picture 69" descr="logo_lrg">
            <a:extLst>
              <a:ext uri="{FF2B5EF4-FFF2-40B4-BE49-F238E27FC236}">
                <a16:creationId xmlns:a16="http://schemas.microsoft.com/office/drawing/2014/main" id="{B3FEC1A0-A396-4458-EEB2-DF3DDF66A5A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2557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75" descr="Picture2">
            <a:extLst>
              <a:ext uri="{FF2B5EF4-FFF2-40B4-BE49-F238E27FC236}">
                <a16:creationId xmlns:a16="http://schemas.microsoft.com/office/drawing/2014/main" id="{2D84F45E-DE05-4AB0-84A5-F2B3D11F4FD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clrChange>
              <a:clrFrom>
                <a:srgbClr val="F4EDFF"/>
              </a:clrFrom>
              <a:clrTo>
                <a:srgbClr val="F4ED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8382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3200">
          <a:solidFill>
            <a:srgbClr val="3399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800">
          <a:solidFill>
            <a:srgbClr val="3399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400">
          <a:solidFill>
            <a:srgbClr val="3399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000">
          <a:solidFill>
            <a:srgbClr val="3399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000">
          <a:solidFill>
            <a:srgbClr val="339933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ABC7CDA8-FE48-79DA-A1E3-04A548741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  <a:cs typeface="Arial" panose="020B0604020202020204" pitchFamily="34" charset="0"/>
              </a:rPr>
              <a:t>FAM4201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98501-5045-270D-5943-FA749E324D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209800"/>
            <a:ext cx="75438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TIMEHACK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IMSAFE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ORM – Hazards, Controls, Action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DOR / TTO POLICY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JUNK JACKET REVIEW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READ FILE / QUALIFICATIONS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4A1CF04A-D543-C98D-8BDE-1DB9D5034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–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1A54B-3572-8684-3167-32C224294D9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       BRIEF: 0600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       WALK: 0715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      START: 0745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 TAKEOFF: 0800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        LAND: 0930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2A85E-1306-2C7A-8038-77B39E9826D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AIRCRAFT: 9XX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SPOT: X-X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CALLSIGN: KATT 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AIRCREW: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Front: LT 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Rear:  ENS XX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620E5623-0257-5FE3-6F8A-6AD791F6D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A3B06-4ABD-3E91-FA76-D7C132EA2D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09800"/>
            <a:ext cx="49530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WEATHER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TFR / NOTAMS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BASH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FUELS: JOKER – XXX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      BINGO – XXX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CLEARANCE – NPA 630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C2BD5D43-3546-E6DE-683D-128BD585A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Communications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AE586-149B-0718-BADC-8B14C9024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COMM PLAN: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UHF (PRI</a:t>
            </a:r>
            <a:r>
              <a:rPr lang="en-US" b="1">
                <a:solidFill>
                  <a:schemeClr val="tx1"/>
                </a:solidFill>
                <a:latin typeface="+mj-lt"/>
              </a:rPr>
              <a:t>) 1-2-19-3-4-6-16-15-AS </a:t>
            </a:r>
            <a:r>
              <a:rPr lang="en-US" b="1" dirty="0">
                <a:solidFill>
                  <a:schemeClr val="tx1"/>
                </a:solidFill>
                <a:latin typeface="+mj-lt"/>
              </a:rPr>
              <a:t>REQ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VHF (AUX) 4-5-AS REQ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RADIO PROCEDURES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RADIO DISCIPLINE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8B1933AB-A818-7F7B-FE68-7F15B7BC1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AIRCRAFT 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25F81-1893-60C0-FBE7-1DA6C8CE4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PREFLIGHT			TRANSIT TO PRACTICE FIELD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STARTUP			PATTERN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ATIS				RECOVERY / COURSE RULES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CLEARANCE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TAXI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RUN-UP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TAKEOFF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CLIMBOUT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DEPARTURE (CHECK-IN)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AREA ENTRY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AREA EXIT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A10F1BE3-7AA0-0B78-B50D-3747454BC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rgbClr val="020BBE"/>
                </a:solidFill>
              </a:rPr>
              <a:t>CONDUCT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7AC1E-ABE1-4FCA-3A86-D79B1B4F4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rgbClr val="020BBE"/>
                </a:solidFill>
                <a:latin typeface="+mj-lt"/>
              </a:rPr>
              <a:t>*USE OF CONTROLS / TRIM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rgbClr val="020BBE"/>
                </a:solidFill>
                <a:latin typeface="+mj-lt"/>
              </a:rPr>
              <a:t>*PPEL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rgbClr val="020BBE"/>
                </a:solidFill>
                <a:latin typeface="+mj-lt"/>
              </a:rPr>
              <a:t>*LANDING PATTERN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6326D86-1EDF-1B17-D4C3-87911811CBDD}"/>
              </a:ext>
            </a:extLst>
          </p:cNvPr>
          <p:cNvSpPr/>
          <p:nvPr/>
        </p:nvSpPr>
        <p:spPr>
          <a:xfrm>
            <a:off x="1006475" y="2911475"/>
            <a:ext cx="6792913" cy="19685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6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AS REQUIRED</a:t>
            </a:r>
          </a:p>
          <a:p>
            <a:pPr algn="ctr">
              <a:defRPr/>
            </a:pPr>
            <a:r>
              <a:rPr lang="en-US" sz="28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Only brief maneuvers that you need/want to complete. Part of mission planning.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B7BCE1B0-7845-3DD3-CDB3-22BA0CB18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EMERGENCIES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3CEF8-4A79-2F8B-D2D1-2E13D4D3C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981200"/>
            <a:ext cx="8763000" cy="4876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ABORTS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DIVERT FIELDS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WAVEOFF / GO-AROUND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MIN AND EMERG FUEL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LOSS OF POWER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RADIO / ICS FAILURE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LOSS SIGHT / LOST WINGMAN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DOWNED PILOT AND AIRCRAFT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BIRDSTRIKE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OTHER AIRCRAFT EMERGENCIES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OBOGS / PHYSIOLOGICAL EPISODES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OUT OF CONTROL FLIGHT (OCF) / SPIN: RECOGNITION &amp; RECOVERY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EJECTION (6,000 / 2,000 / LOSS OF ICS)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12685DC2-5C35-7D1A-038B-2112863ED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61335-AF49-F9BC-7171-0AD1AA2F9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CRM: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	- 2 Challenge Rule + Instrument Scan Criteria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	- Minute-to-live Rule + Altitude Callouts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CHANGE OF CONTROLS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CLEARING PROCEDURES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CONTINGENCIES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	</a:t>
            </a:r>
            <a:r>
              <a:rPr lang="en-US" sz="2000" b="1" dirty="0">
                <a:solidFill>
                  <a:schemeClr val="tx1"/>
                </a:solidFill>
                <a:latin typeface="+mj-lt"/>
              </a:rPr>
              <a:t>- PENETRATION – Turbulent Air, Icing, and Inadvertent IMC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	- APPROACH / MISSED APPROACH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	- WEATHER ALTERNATE / DIVERT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29A15CE9-5236-8D60-A2C2-1477E5FA6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DISCUSS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A0888-5113-FA7C-FB3B-CA2EDC0ED6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868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-AIRPORT LIGHTING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-NIGHT GROUND OPERATIONS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-NIGHT HAND SIGNALS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-T-6A INTERIOR AND EXTERIOR LIGHTING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-TOWER ALDIS LAMP SIGNALS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-PILOT CONTROLLED AIRPORT LIGHTIN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-NIGHT VISION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-SIDEWINDER FLASHLIGHT USAGE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-BATTERY AND GENERATOR FAILURE</a:t>
            </a:r>
            <a:endParaRPr lang="en-US" sz="1800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2"/>
                </a:solidFill>
                <a:latin typeface="+mj-lt"/>
              </a:rPr>
              <a:t>-ANY EP / ANY LIMITATION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>
                <a:solidFill>
                  <a:schemeClr val="tx2"/>
                </a:solidFill>
                <a:latin typeface="+mj-lt"/>
              </a:rPr>
              <a:t>-QUESTIONS </a:t>
            </a:r>
            <a:r>
              <a:rPr lang="en-US" sz="1800" b="1" dirty="0">
                <a:solidFill>
                  <a:schemeClr val="tx2"/>
                </a:solidFill>
                <a:latin typeface="+mj-lt"/>
              </a:rPr>
              <a:t>OF THE DAY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ldcats">
  <a:themeElements>
    <a:clrScheme name="Wildca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Wildcats">
      <a:majorFont>
        <a:latin typeface="Arial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Wildca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dcat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19433</TotalTime>
  <Words>336</Words>
  <Application>Microsoft Office PowerPoint</Application>
  <PresentationFormat>On-screen Show (4:3)</PresentationFormat>
  <Paragraphs>87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Times New Roman</vt:lpstr>
      <vt:lpstr>Arial</vt:lpstr>
      <vt:lpstr>Comic Sans MS</vt:lpstr>
      <vt:lpstr>Wildcats</vt:lpstr>
      <vt:lpstr>FAM4201</vt:lpstr>
      <vt:lpstr>ADMIN – Schedule</vt:lpstr>
      <vt:lpstr>ADMIN - Planning</vt:lpstr>
      <vt:lpstr>ADMIN - Communications</vt:lpstr>
      <vt:lpstr>AIRCRAFT ADMIN</vt:lpstr>
      <vt:lpstr>CONDUCT</vt:lpstr>
      <vt:lpstr>EMERGENCIES</vt:lpstr>
      <vt:lpstr>SAFETY</vt:lpstr>
      <vt:lpstr>DISCUSS ITEMS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Jim and Carol Brockmann</dc:creator>
  <cp:lastModifiedBy>Petersen, Geoffrey Michael LCDR USN (USA)</cp:lastModifiedBy>
  <cp:revision>705</cp:revision>
  <cp:lastPrinted>2014-09-24T15:40:08Z</cp:lastPrinted>
  <dcterms:created xsi:type="dcterms:W3CDTF">1999-08-24T23:59:32Z</dcterms:created>
  <dcterms:modified xsi:type="dcterms:W3CDTF">2024-04-09T19:54:23Z</dcterms:modified>
</cp:coreProperties>
</file>