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17" r:id="rId2"/>
    <p:sldId id="730" r:id="rId3"/>
    <p:sldId id="731" r:id="rId4"/>
    <p:sldId id="732" r:id="rId5"/>
    <p:sldId id="721" r:id="rId6"/>
    <p:sldId id="726" r:id="rId7"/>
    <p:sldId id="728" r:id="rId8"/>
    <p:sldId id="733" r:id="rId9"/>
    <p:sldId id="725" r:id="rId10"/>
    <p:sldId id="723" r:id="rId11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BBE"/>
    <a:srgbClr val="008000"/>
    <a:srgbClr val="006000"/>
    <a:srgbClr val="339933"/>
    <a:srgbClr val="33CC33"/>
    <a:srgbClr val="7D92E9"/>
    <a:srgbClr val="2CB22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87" autoAdjust="0"/>
    <p:restoredTop sz="94663" autoAdjust="0"/>
  </p:normalViewPr>
  <p:slideViewPr>
    <p:cSldViewPr>
      <p:cViewPr varScale="1">
        <p:scale>
          <a:sx n="112" d="100"/>
          <a:sy n="112" d="100"/>
        </p:scale>
        <p:origin x="19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3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2664" y="-84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4AA45758-A03B-8EB4-5ABF-195308F53C3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71FA30F9-9B9C-8367-298F-90D48B2039B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>
            <a:extLst>
              <a:ext uri="{FF2B5EF4-FFF2-40B4-BE49-F238E27FC236}">
                <a16:creationId xmlns:a16="http://schemas.microsoft.com/office/drawing/2014/main" id="{724F40BC-A9BB-C5C6-78A7-D71D9C536DC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>
            <a:extLst>
              <a:ext uri="{FF2B5EF4-FFF2-40B4-BE49-F238E27FC236}">
                <a16:creationId xmlns:a16="http://schemas.microsoft.com/office/drawing/2014/main" id="{A2989AD8-72DA-11E2-A06D-8D35FE8A9D7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529A6F1C-E639-4A03-A00C-85061AE1B37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5810DD13-0443-6262-7441-D7A1791D86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1785C65D-2CAC-96DE-820B-7CE0063F41D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746875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6C27826-91EB-F164-4C14-39775FF72DC7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88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FFCB4C25-F071-5674-AB94-1B8E7B06729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267176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1014" name="Rectangle 6">
            <a:extLst>
              <a:ext uri="{FF2B5EF4-FFF2-40B4-BE49-F238E27FC236}">
                <a16:creationId xmlns:a16="http://schemas.microsoft.com/office/drawing/2014/main" id="{BDEBCDDF-A8D9-B177-EC5C-A5548CB2EDB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5088"/>
            <a:ext cx="187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5" name="Rectangle 7">
            <a:extLst>
              <a:ext uri="{FF2B5EF4-FFF2-40B4-BE49-F238E27FC236}">
                <a16:creationId xmlns:a16="http://schemas.microsoft.com/office/drawing/2014/main" id="{95F01CA0-7AD0-F6A4-AB2F-05B040CA03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67488" y="8955088"/>
            <a:ext cx="3667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r" defTabSz="923925">
              <a:defRPr sz="1200"/>
            </a:lvl1pPr>
          </a:lstStyle>
          <a:p>
            <a:fld id="{8B60E048-EA9A-43BE-93D3-AFA062E52E8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37249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67984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907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4198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03665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086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28600" y="2209800"/>
            <a:ext cx="87630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70284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11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8506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175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436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66443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9637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14395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6578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D0B3D19-A403-5511-679D-2BA3FAEFD6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228600"/>
            <a:ext cx="7086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D4E2113-BD50-8359-605F-9EB29C1DFC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09800"/>
            <a:ext cx="8763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7">
            <a:extLst>
              <a:ext uri="{FF2B5EF4-FFF2-40B4-BE49-F238E27FC236}">
                <a16:creationId xmlns:a16="http://schemas.microsoft.com/office/drawing/2014/main" id="{732BC123-7560-3B1E-380C-1347DE45FBA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29" name="Line 8">
            <a:extLst>
              <a:ext uri="{FF2B5EF4-FFF2-40B4-BE49-F238E27FC236}">
                <a16:creationId xmlns:a16="http://schemas.microsoft.com/office/drawing/2014/main" id="{77937ADB-E0A6-CE60-52EF-95DD10EDF4D3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752600"/>
            <a:ext cx="9137650" cy="0"/>
          </a:xfrm>
          <a:prstGeom prst="line">
            <a:avLst/>
          </a:prstGeom>
          <a:noFill/>
          <a:ln w="63500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30" name="Line 9">
            <a:extLst>
              <a:ext uri="{FF2B5EF4-FFF2-40B4-BE49-F238E27FC236}">
                <a16:creationId xmlns:a16="http://schemas.microsoft.com/office/drawing/2014/main" id="{BD0AD885-A31E-384D-D715-624342FDEE1B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pic>
        <p:nvPicPr>
          <p:cNvPr id="1031" name="Picture 69" descr="logo_lrg">
            <a:extLst>
              <a:ext uri="{FF2B5EF4-FFF2-40B4-BE49-F238E27FC236}">
                <a16:creationId xmlns:a16="http://schemas.microsoft.com/office/drawing/2014/main" id="{77CF47DA-FFB9-7411-F071-57DD5131EE8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2557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5" descr="Picture2">
            <a:extLst>
              <a:ext uri="{FF2B5EF4-FFF2-40B4-BE49-F238E27FC236}">
                <a16:creationId xmlns:a16="http://schemas.microsoft.com/office/drawing/2014/main" id="{A098E443-F297-2846-1BB5-A635D8F6A5B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4EDFF"/>
              </a:clrFrom>
              <a:clrTo>
                <a:srgbClr val="F4E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382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3200">
          <a:solidFill>
            <a:srgbClr val="3399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800">
          <a:solidFill>
            <a:srgbClr val="3399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400">
          <a:solidFill>
            <a:srgbClr val="3399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6F18E120-9388-F721-CD4F-DD2018FFD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  <a:cs typeface="Arial" panose="020B0604020202020204" pitchFamily="34" charset="0"/>
              </a:rPr>
              <a:t>NAV4106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2F50FC0-7649-309C-C5E4-EB32937DA238}"/>
              </a:ext>
            </a:extLst>
          </p:cNvPr>
          <p:cNvSpPr txBox="1">
            <a:spLocks/>
          </p:cNvSpPr>
          <p:nvPr/>
        </p:nvSpPr>
        <p:spPr bwMode="auto">
          <a:xfrm>
            <a:off x="381000" y="2362200"/>
            <a:ext cx="75438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3200">
                <a:solidFill>
                  <a:srgbClr val="339933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800">
                <a:solidFill>
                  <a:srgbClr val="339933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400">
                <a:solidFill>
                  <a:srgbClr val="339933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anose="030F0702030302020204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66"/>
              </a:buClr>
              <a:buSzPct val="150000"/>
              <a:buFont typeface="Comic Sans MS" pitchFamily="66" charset="0"/>
              <a:buChar char="•"/>
              <a:defRPr sz="2000">
                <a:solidFill>
                  <a:srgbClr val="339933"/>
                </a:solidFill>
                <a:latin typeface="+mn-lt"/>
              </a:defRPr>
            </a:lvl9pPr>
          </a:lstStyle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TIMEHACK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IMSAFE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ORM – Hazards, Controls, Action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DOR / TTO POLICY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JUNK JACKET REVIEW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kern="0" dirty="0">
                <a:solidFill>
                  <a:schemeClr val="tx1"/>
                </a:solidFill>
                <a:latin typeface="+mj-lt"/>
              </a:rPr>
              <a:t>READ FILE / QUALIFICATIONS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A073EFE5-EF82-B65B-80FB-561F292CD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DISCUSS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485D6-6270-44C9-D88E-0B2BA6651A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114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-CNAF M-3710.7 TAKEOFF MINIMUMS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-CNAF M-3710.7 FUEL REQUIREMENTS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EP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>
                <a:solidFill>
                  <a:schemeClr val="tx1"/>
                </a:solidFill>
                <a:latin typeface="+mj-lt"/>
              </a:rPr>
              <a:t>-ANY </a:t>
            </a:r>
            <a:r>
              <a:rPr lang="en-US" sz="1800" b="1" dirty="0">
                <a:solidFill>
                  <a:schemeClr val="tx1"/>
                </a:solidFill>
                <a:latin typeface="+mj-lt"/>
              </a:rPr>
              <a:t>LIMITATION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52415C-4905-E418-2975-FCAD55B187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NONE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BCF04E83-CB69-BDE4-0AA1-6BE035C3A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BBC1B-DCA7-D96F-1158-6FF1C94EDF2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BRIEF: 0600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WALK: 0715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START: 0745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TAKEOFF: 0800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LAND: 0954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8BC19588-D700-0F5E-C085-42B016087EA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AIRCRAFT: 9XX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SPOT: X-X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CALLSIGN: KATT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AIRCREW: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Front: LT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Rear:  ENS XX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89B30125-36C7-3086-877C-34828D026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C65BF3-75A8-8001-D7D8-231305400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9800"/>
            <a:ext cx="73914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WEATHER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00000"/>
                </a:solidFill>
                <a:latin typeface="Arial"/>
              </a:rPr>
              <a:t>NOTAMS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TFR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BASH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FUELS: JOKER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      BINGO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CLEARANCE – NPA XXX/DD 175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E4CE49C5-9238-3751-8EDA-DAD0AF72E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B7163-67F8-BB08-483E-16C374426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COMM PLAN: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UHF (PRI) 1-2-19-3-4-6-ATC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VHF (AUX) 4-5-ATC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PROCEDURES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DISCIPLINE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7FB8F135-D12D-4B5B-98A9-B83A4DFEC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(DEPARTURE)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8C7D0-80FE-73EF-3D28-9992ED10CD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PREFLIGHT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STARTUP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ATIS		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CLEARANCE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TAXI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RUN-UP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TAKEOFF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CLIMBOUT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DEPARTURE (CHECK-IN)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672CD743-35FE-3CCE-B05A-18B615252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(ENROUTE)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26C83-7F3F-8DB1-05DC-C817277696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ROUTE BRIEF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NAVIGATIONAL AIDS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TURNPOINT PROCEDURES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18147F8E-4E8E-17A5-CCB0-DB8C1FEF34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(RECOVERY)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B9C40-5708-2CB2-948F-96A99738A0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ENROUTE DESCENT / ATIS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DROP-IN AIRFIELD BRIEF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INSTRUMENT APPROACHES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MISSED APPROACH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DESTINATION AIRFIELD FIELD DIAGRAM REVIEW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AE265C31-1B29-CA17-8639-C4BD7019F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EMERGENCIES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A45241-06B4-520B-DF2E-DA44AE86A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876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ABORTS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DIVERT FIELDS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WAVEOFF / GO-AROUND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MIN AND EMERG FUEL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OF POWER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RADIO / ICS FAILURE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SIGHT / LOST WINGMAN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DOWNED PILOT AND AIRCRAFT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BIRDSTRIKE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OTHER AIRCRAFT EMERGENCIES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OBOGS / PHYSIOLOGICAL EPISODES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OUT OF CONTROL FLIGHT (OCF) / SPIN: RECOGNITION &amp; RECOVERY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EJECTION (6,000 / 2,000 / LOSS OF ICS)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3B369175-65B7-EBFD-022B-22F452D4C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SAFETY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3870C05-A3D2-9E8E-50FD-3FDBDAE0B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CRM: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- 2 Challenge Rule + Instrument Scan Criteria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- Minute-to-live Rule + Altitude Callouts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CHANGE OF CONTROLS (loss of ICS)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CLEARING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CONTINGENCIES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2000" b="1" dirty="0">
                <a:solidFill>
                  <a:schemeClr val="tx1"/>
                </a:solidFill>
                <a:latin typeface="+mj-lt"/>
              </a:rPr>
              <a:t>- PENETRATION – Turbulent Air, Icing, and Inadvertent IMC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APPROACH / MISSED APPROACH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WEATHER ALTERNATE / DIVERT</a:t>
            </a:r>
            <a:endParaRPr lang="en-US" sz="2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ldcats">
  <a:themeElements>
    <a:clrScheme name="Wildca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ildcats">
      <a:majorFont>
        <a:latin typeface="Arial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ildca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dca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19473</TotalTime>
  <Words>302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Comic Sans MS</vt:lpstr>
      <vt:lpstr>Wildcats</vt:lpstr>
      <vt:lpstr>NAV4106</vt:lpstr>
      <vt:lpstr>ADMIN - Schedule</vt:lpstr>
      <vt:lpstr>ADMIN - Planning</vt:lpstr>
      <vt:lpstr>ADMIN - Communications</vt:lpstr>
      <vt:lpstr>ADMIN (DEPARTURE)</vt:lpstr>
      <vt:lpstr>ADMIN (ENROUTE)</vt:lpstr>
      <vt:lpstr>ADMIN (RECOVERY)</vt:lpstr>
      <vt:lpstr>EMERGENCIES</vt:lpstr>
      <vt:lpstr>SAFETY</vt:lpstr>
      <vt:lpstr>DISCUSS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Jim and Carol Brockmann</dc:creator>
  <cp:lastModifiedBy>Petersen, Geoffrey Michael LCDR USN (USA)</cp:lastModifiedBy>
  <cp:revision>713</cp:revision>
  <cp:lastPrinted>2014-09-24T15:40:08Z</cp:lastPrinted>
  <dcterms:created xsi:type="dcterms:W3CDTF">1999-08-24T23:59:32Z</dcterms:created>
  <dcterms:modified xsi:type="dcterms:W3CDTF">2024-04-09T19:36:45Z</dcterms:modified>
  <cp:contentStatus/>
</cp:coreProperties>
</file>