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717" r:id="rId2"/>
    <p:sldId id="730" r:id="rId3"/>
    <p:sldId id="731" r:id="rId4"/>
    <p:sldId id="732" r:id="rId5"/>
    <p:sldId id="721" r:id="rId6"/>
    <p:sldId id="726" r:id="rId7"/>
    <p:sldId id="728" r:id="rId8"/>
    <p:sldId id="733" r:id="rId9"/>
    <p:sldId id="725" r:id="rId10"/>
    <p:sldId id="723" r:id="rId11"/>
  </p:sldIdLst>
  <p:sldSz cx="9144000" cy="6858000" type="screen4x3"/>
  <p:notesSz cx="69342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BBE"/>
    <a:srgbClr val="008000"/>
    <a:srgbClr val="006000"/>
    <a:srgbClr val="339933"/>
    <a:srgbClr val="33CC33"/>
    <a:srgbClr val="7D92E9"/>
    <a:srgbClr val="2CB22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87" autoAdjust="0"/>
    <p:restoredTop sz="94663" autoAdjust="0"/>
  </p:normalViewPr>
  <p:slideViewPr>
    <p:cSldViewPr>
      <p:cViewPr varScale="1">
        <p:scale>
          <a:sx n="112" d="100"/>
          <a:sy n="112" d="100"/>
        </p:scale>
        <p:origin x="192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3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2664" y="-84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C985B893-A558-BDB7-E445-42ABE060AA5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13150558-44A7-69E7-E771-44A7B82C544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>
            <a:extLst>
              <a:ext uri="{FF2B5EF4-FFF2-40B4-BE49-F238E27FC236}">
                <a16:creationId xmlns:a16="http://schemas.microsoft.com/office/drawing/2014/main" id="{CA329430-FB5D-C435-7AF2-E5C7178A8DF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>
            <a:extLst>
              <a:ext uri="{FF2B5EF4-FFF2-40B4-BE49-F238E27FC236}">
                <a16:creationId xmlns:a16="http://schemas.microsoft.com/office/drawing/2014/main" id="{633F7A21-C627-9378-0FC3-2B1D88791E8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725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2F4A5811-88B3-4FDC-BA72-D1CE50B131F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4F54C87F-AAC8-0B35-4180-125FEB179D9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695BC652-CD28-1EEB-CD34-8E6AC2FADEF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746875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4FFAEF5-A14C-40A0-749C-C6CC0DA935D8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88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3" name="Rectangle 5">
            <a:extLst>
              <a:ext uri="{FF2B5EF4-FFF2-40B4-BE49-F238E27FC236}">
                <a16:creationId xmlns:a16="http://schemas.microsoft.com/office/drawing/2014/main" id="{7C829430-D706-B9C2-C895-949232697AA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2671762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1014" name="Rectangle 6">
            <a:extLst>
              <a:ext uri="{FF2B5EF4-FFF2-40B4-BE49-F238E27FC236}">
                <a16:creationId xmlns:a16="http://schemas.microsoft.com/office/drawing/2014/main" id="{C3518718-001F-AA79-0300-DD4ADCBB14E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5088"/>
            <a:ext cx="187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5" name="Rectangle 7">
            <a:extLst>
              <a:ext uri="{FF2B5EF4-FFF2-40B4-BE49-F238E27FC236}">
                <a16:creationId xmlns:a16="http://schemas.microsoft.com/office/drawing/2014/main" id="{672EDECB-7D43-BF6F-4462-F4601B75EB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567488" y="8955088"/>
            <a:ext cx="3667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r" defTabSz="923925">
              <a:defRPr sz="1200"/>
            </a:lvl1pPr>
          </a:lstStyle>
          <a:p>
            <a:fld id="{AC1F0231-1FD3-4179-A0FD-175B1544E4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21239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6008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1907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4198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7786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7086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28600" y="2209800"/>
            <a:ext cx="87630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836880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8015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8151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0168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5775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2797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413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180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2486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2AB1D15-83DE-46CD-21CD-75FCCACA85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228600"/>
            <a:ext cx="7086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73360C6-FF72-421C-160B-C5F3E3B178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209800"/>
            <a:ext cx="8763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7">
            <a:extLst>
              <a:ext uri="{FF2B5EF4-FFF2-40B4-BE49-F238E27FC236}">
                <a16:creationId xmlns:a16="http://schemas.microsoft.com/office/drawing/2014/main" id="{554F701F-2F6F-FA4D-885B-4FDD28FFE58B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29" name="Line 8">
            <a:extLst>
              <a:ext uri="{FF2B5EF4-FFF2-40B4-BE49-F238E27FC236}">
                <a16:creationId xmlns:a16="http://schemas.microsoft.com/office/drawing/2014/main" id="{2FEF4644-0502-A3EA-5666-4A94EE4271E3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752600"/>
            <a:ext cx="9137650" cy="0"/>
          </a:xfrm>
          <a:prstGeom prst="line">
            <a:avLst/>
          </a:prstGeom>
          <a:noFill/>
          <a:ln w="63500">
            <a:solidFill>
              <a:srgbClr val="FF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30" name="Line 9">
            <a:extLst>
              <a:ext uri="{FF2B5EF4-FFF2-40B4-BE49-F238E27FC236}">
                <a16:creationId xmlns:a16="http://schemas.microsoft.com/office/drawing/2014/main" id="{9349DD49-3297-F140-0272-051098DB05E8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pic>
        <p:nvPicPr>
          <p:cNvPr id="1031" name="Picture 69" descr="logo_lrg">
            <a:extLst>
              <a:ext uri="{FF2B5EF4-FFF2-40B4-BE49-F238E27FC236}">
                <a16:creationId xmlns:a16="http://schemas.microsoft.com/office/drawing/2014/main" id="{90ACE4A2-BC9C-9692-7DB6-43F3EDEF130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2557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75" descr="Picture2">
            <a:extLst>
              <a:ext uri="{FF2B5EF4-FFF2-40B4-BE49-F238E27FC236}">
                <a16:creationId xmlns:a16="http://schemas.microsoft.com/office/drawing/2014/main" id="{7D706875-EFDD-298E-E089-C547BA91E46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4EDFF"/>
              </a:clrFrom>
              <a:clrTo>
                <a:srgbClr val="F4E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382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3200">
          <a:solidFill>
            <a:srgbClr val="3399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800">
          <a:solidFill>
            <a:srgbClr val="3399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400">
          <a:solidFill>
            <a:srgbClr val="3399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1F024A42-53D0-7A99-16CA-265EBD31F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  <a:cs typeface="Arial" panose="020B0604020202020204" pitchFamily="34" charset="0"/>
              </a:rPr>
              <a:t>NAV4202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95A8FAE-AB2E-3692-B06D-F3623A6DB943}"/>
              </a:ext>
            </a:extLst>
          </p:cNvPr>
          <p:cNvSpPr txBox="1">
            <a:spLocks/>
          </p:cNvSpPr>
          <p:nvPr/>
        </p:nvSpPr>
        <p:spPr bwMode="auto">
          <a:xfrm>
            <a:off x="381000" y="2362200"/>
            <a:ext cx="7543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3200">
                <a:solidFill>
                  <a:srgbClr val="3399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800">
                <a:solidFill>
                  <a:srgbClr val="339933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400">
                <a:solidFill>
                  <a:srgbClr val="339933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9pPr>
          </a:lstStyle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TIMEHACK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IMSAFE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ORM – Hazards, Controls, Action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DOR / TTO POLICY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JUNK JACKET REVIEW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READ FILE / QUALIFICATIONS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B1A67549-D8D4-11F5-7CE1-CEAFB82CB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DISCUSS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6BF55-728C-4C4E-87D3-8F22B42D26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1148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-CNAF M-3710.7 ALTERNATE REQUIREMENTS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-POSITION REPORTS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-ANY EMERGENCY PROCEDURE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</a:t>
            </a:r>
            <a:r>
              <a:rPr lang="en-US" sz="1800" b="1">
                <a:solidFill>
                  <a:schemeClr val="tx1"/>
                </a:solidFill>
                <a:latin typeface="+mj-lt"/>
              </a:rPr>
              <a:t>ANY LIMITATION</a:t>
            </a: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29AFEA-98D4-FF7A-0F67-50B0A91E4A6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QUESTIONS OF THE DAY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SPECIAL SYLLABUS REQS: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NONE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FCA686DF-231E-72C0-A300-FFDBC082C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65CC8-0CD4-3EB4-1502-CBDC07D172F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BRIEF: 0600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WALK: 0715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START: 0745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TAKEOFF: 0800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LAND: 0954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BC125FCB-22E9-9AC8-80C0-8775E7ADFFD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AIRCRAFT: 9XX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SPOT: X-X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CALLSIGN: KATT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AIRCREW: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Front: LT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Rear:  ENS XX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73A4E8B5-3D42-3651-5355-2D3E9C72A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8C394-5DB0-1CED-0FD7-F47A82A9C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09800"/>
            <a:ext cx="73914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WEATHER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00000"/>
                </a:solidFill>
                <a:latin typeface="Arial"/>
              </a:rPr>
              <a:t>NOTAMS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TFR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BASH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FUELS: JOKER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      BINGO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CLEARANCE – NPA XXX/DD 175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3994AED-A9C6-1ED6-2FC1-E829ACD22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5B7D6-FE3F-AC39-2FD8-F556EBFDA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COMM PLAN: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UHF (PRI) 1-2-19-3-4-6-ATC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VHF (AUX) 4-5-ATC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PROCEDURES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DISCIPLINE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C69BC0D8-B479-6324-DE7D-2D691D606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(DEPARTURE)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1CBD0-E479-6064-8ED9-D3F16E6F8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PREFLIGHT	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STARTUP	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ATIS		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CLEARANCE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TAXI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RUN-UP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TAKEOFF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CLIMBOUT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DEPARTURE (CHECK-IN)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BFFDD2BF-F98F-A91B-789E-75DA33DCC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(ENROUTE)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9818C-968A-0005-AC20-4DA08A887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ROUTE BRIEF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NAVIGATIONAL AIDS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TURNPOINT PROCEDURES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651E9E10-3C5C-5CFE-6E78-AE2435DF8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(RECOVERY)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378F9-9C17-F5FC-8E2A-6FEE35FCE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STAR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ENROUTE DESCENT / ATIS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DROP-IN AIRFIELD BRIEF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INSTRUMENT APPROACHES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MISSED APPROACH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DESTINATION AIRFIELD FIELD DIAGRAM REVIEW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F1002E94-2554-9EC2-2D0C-3062F2F62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EMERGENCIES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202CA-FDF9-AE26-85E3-6791C650D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81200"/>
            <a:ext cx="8763000" cy="4876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ABORTS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DIVERT FIELDS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WAVEOFF / GO-AROUND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MIN AND EMERG FUEL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LOSS OF POWER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RADIO / ICS FAILURE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LOSS SIGHT / LOST WINGMAN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DOWNED PILOT AND AIRCRAFT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BIRDSTRIKE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OTHER AIRCRAFT EMERGENCIES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OBOGS / PHYSIOLOGICAL EPISODES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OUT OF CONTROL FLIGHT (OCF) / SPIN: RECOGNITION &amp; RECOVERY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EJECTION (6,000 / 2,000 / LOSS OF ICS)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7409A92E-258C-8C59-79B4-76C83E2A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SAFETY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567AB65-193A-DFB2-0132-9E170058B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CRM: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- 2 Challenge Rule + Instrument Scan Criteria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- Minute-to-live Rule + Altitude Callouts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CHANGE OF CONTROLS (loss of ICS)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CLEARING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CONTINGENCIES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2000" b="1" dirty="0">
                <a:solidFill>
                  <a:schemeClr val="tx1"/>
                </a:solidFill>
                <a:latin typeface="+mj-lt"/>
              </a:rPr>
              <a:t>- PENETRATION – Turbulent Air, Icing, and Inadvertent IMC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	- APPROACH / MISSED APPROACH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	- WEATHER ALTERNATE / DIVERT</a:t>
            </a:r>
            <a:endParaRPr lang="en-US" sz="2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ldcats">
  <a:themeElements>
    <a:clrScheme name="Wildca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Wildcats">
      <a:majorFont>
        <a:latin typeface="Arial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ildca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dcat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19521</TotalTime>
  <Words>301</Words>
  <Application>Microsoft Office PowerPoint</Application>
  <PresentationFormat>On-screen Show (4:3)</PresentationFormat>
  <Paragraphs>90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Times New Roman</vt:lpstr>
      <vt:lpstr>Arial</vt:lpstr>
      <vt:lpstr>Comic Sans MS</vt:lpstr>
      <vt:lpstr>Wildcats</vt:lpstr>
      <vt:lpstr>NAV4202</vt:lpstr>
      <vt:lpstr>ADMIN - Schedule</vt:lpstr>
      <vt:lpstr>ADMIN - Planning</vt:lpstr>
      <vt:lpstr>ADMIN - Communications</vt:lpstr>
      <vt:lpstr>ADMIN (DEPARTURE)</vt:lpstr>
      <vt:lpstr>ADMIN (ENROUTE)</vt:lpstr>
      <vt:lpstr>ADMIN (RECOVERY)</vt:lpstr>
      <vt:lpstr>EMERGENCIES</vt:lpstr>
      <vt:lpstr>SAFETY</vt:lpstr>
      <vt:lpstr>DISCUSS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Jim and Carol Brockmann</dc:creator>
  <cp:lastModifiedBy>Petersen, Geoffrey Michael LCDR USN (USA)</cp:lastModifiedBy>
  <cp:revision>717</cp:revision>
  <cp:lastPrinted>2014-09-24T15:40:08Z</cp:lastPrinted>
  <dcterms:created xsi:type="dcterms:W3CDTF">1999-08-24T23:59:32Z</dcterms:created>
  <dcterms:modified xsi:type="dcterms:W3CDTF">2024-04-09T19:39:10Z</dcterms:modified>
  <cp:contentStatus/>
</cp:coreProperties>
</file>