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717" r:id="rId2"/>
    <p:sldId id="730" r:id="rId3"/>
    <p:sldId id="731" r:id="rId4"/>
    <p:sldId id="732" r:id="rId5"/>
    <p:sldId id="721" r:id="rId6"/>
    <p:sldId id="726" r:id="rId7"/>
    <p:sldId id="728" r:id="rId8"/>
    <p:sldId id="733" r:id="rId9"/>
    <p:sldId id="725" r:id="rId10"/>
    <p:sldId id="723" r:id="rId11"/>
  </p:sldIdLst>
  <p:sldSz cx="9144000" cy="6858000" type="screen4x3"/>
  <p:notesSz cx="6934200" cy="9232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BBE"/>
    <a:srgbClr val="008000"/>
    <a:srgbClr val="006000"/>
    <a:srgbClr val="339933"/>
    <a:srgbClr val="33CC33"/>
    <a:srgbClr val="7D92E9"/>
    <a:srgbClr val="2CB22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87" autoAdjust="0"/>
    <p:restoredTop sz="94663" autoAdjust="0"/>
  </p:normalViewPr>
  <p:slideViewPr>
    <p:cSldViewPr>
      <p:cViewPr varScale="1">
        <p:scale>
          <a:sx n="112" d="100"/>
          <a:sy n="112" d="100"/>
        </p:scale>
        <p:origin x="192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3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2664" y="-84"/>
      </p:cViewPr>
      <p:guideLst>
        <p:guide orient="horz" pos="2908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0F7CAFB1-2627-CE46-5CE3-AC00A1E015A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t" anchorCtr="0" compatLnSpc="1">
            <a:prstTxWarp prst="textNoShape">
              <a:avLst/>
            </a:prstTxWarp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E52A6D81-341C-B25A-A35E-3D3F894F001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t" anchorCtr="0" compatLnSpc="1">
            <a:prstTxWarp prst="textNoShape">
              <a:avLst/>
            </a:prstTxWarp>
          </a:bodyPr>
          <a:lstStyle>
            <a:lvl1pPr algn="r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>
            <a:extLst>
              <a:ext uri="{FF2B5EF4-FFF2-40B4-BE49-F238E27FC236}">
                <a16:creationId xmlns:a16="http://schemas.microsoft.com/office/drawing/2014/main" id="{C33FE063-AAD2-AEF5-BEE2-03DE00858DD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b" anchorCtr="0" compatLnSpc="1">
            <a:prstTxWarp prst="textNoShape">
              <a:avLst/>
            </a:prstTxWarp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>
            <a:extLst>
              <a:ext uri="{FF2B5EF4-FFF2-40B4-BE49-F238E27FC236}">
                <a16:creationId xmlns:a16="http://schemas.microsoft.com/office/drawing/2014/main" id="{36F1D9F7-1AFF-5A69-5C13-191A6E36F95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72525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B4BB124A-634E-47A5-B48D-2A214832128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F2FCD1FF-DA9C-21E3-3711-5625E895588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8E6C5248-BD6C-8329-4F77-71040ED53FD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746875" y="0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>
            <a:lvl1pPr algn="r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9D9F340-EA23-FEA1-B799-8308055445E3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8875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3" name="Rectangle 5">
            <a:extLst>
              <a:ext uri="{FF2B5EF4-FFF2-40B4-BE49-F238E27FC236}">
                <a16:creationId xmlns:a16="http://schemas.microsoft.com/office/drawing/2014/main" id="{60697EA4-37E1-F5E5-4A1F-DB203F878F2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86263"/>
            <a:ext cx="2671762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1014" name="Rectangle 6">
            <a:extLst>
              <a:ext uri="{FF2B5EF4-FFF2-40B4-BE49-F238E27FC236}">
                <a16:creationId xmlns:a16="http://schemas.microsoft.com/office/drawing/2014/main" id="{F74741BD-7977-564D-C48B-E26E3B163A0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55088"/>
            <a:ext cx="1873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b" anchorCtr="0" compatLnSpc="1">
            <a:prstTxWarp prst="textNoShape">
              <a:avLst/>
            </a:prstTxWarp>
            <a:spAutoFit/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5" name="Rectangle 7">
            <a:extLst>
              <a:ext uri="{FF2B5EF4-FFF2-40B4-BE49-F238E27FC236}">
                <a16:creationId xmlns:a16="http://schemas.microsoft.com/office/drawing/2014/main" id="{DB49D439-2F59-87B6-25A9-69776DCF58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567488" y="8955088"/>
            <a:ext cx="3667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b" anchorCtr="0" compatLnSpc="1">
            <a:prstTxWarp prst="textNoShape">
              <a:avLst/>
            </a:prstTxWarp>
            <a:spAutoFit/>
          </a:bodyPr>
          <a:lstStyle>
            <a:lvl1pPr algn="r" defTabSz="923925">
              <a:defRPr sz="1200"/>
            </a:lvl1pPr>
          </a:lstStyle>
          <a:p>
            <a:fld id="{D91675DA-E055-48C7-BBB0-EF14A2A1F99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95265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9769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1907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4198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1328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7086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28600" y="2209800"/>
            <a:ext cx="87630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251818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8782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470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4305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2209800"/>
            <a:ext cx="4305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859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3043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98018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5458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853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9073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5DAB622-63BD-390C-DDA5-A2C8187084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228600"/>
            <a:ext cx="7086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DF6CB4A-5B24-D7DE-CBF5-2972A9F9C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209800"/>
            <a:ext cx="8763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Line 7">
            <a:extLst>
              <a:ext uri="{FF2B5EF4-FFF2-40B4-BE49-F238E27FC236}">
                <a16:creationId xmlns:a16="http://schemas.microsoft.com/office/drawing/2014/main" id="{23809B7D-576A-042D-CD9A-6B676CF3446C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635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sp>
        <p:nvSpPr>
          <p:cNvPr id="1029" name="Line 8">
            <a:extLst>
              <a:ext uri="{FF2B5EF4-FFF2-40B4-BE49-F238E27FC236}">
                <a16:creationId xmlns:a16="http://schemas.microsoft.com/office/drawing/2014/main" id="{E7BABEA1-6079-5143-10D2-2AD59F42AD21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752600"/>
            <a:ext cx="9137650" cy="0"/>
          </a:xfrm>
          <a:prstGeom prst="line">
            <a:avLst/>
          </a:prstGeom>
          <a:noFill/>
          <a:ln w="63500">
            <a:solidFill>
              <a:srgbClr val="FF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sp>
        <p:nvSpPr>
          <p:cNvPr id="1030" name="Line 9">
            <a:extLst>
              <a:ext uri="{FF2B5EF4-FFF2-40B4-BE49-F238E27FC236}">
                <a16:creationId xmlns:a16="http://schemas.microsoft.com/office/drawing/2014/main" id="{91DF3606-C463-FBD2-C436-401C85C53FB6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635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pic>
        <p:nvPicPr>
          <p:cNvPr id="1031" name="Picture 69" descr="logo_lrg">
            <a:extLst>
              <a:ext uri="{FF2B5EF4-FFF2-40B4-BE49-F238E27FC236}">
                <a16:creationId xmlns:a16="http://schemas.microsoft.com/office/drawing/2014/main" id="{F4F779FF-28D9-B9AB-DBD4-F00BC64BD3E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2557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75" descr="Picture2">
            <a:extLst>
              <a:ext uri="{FF2B5EF4-FFF2-40B4-BE49-F238E27FC236}">
                <a16:creationId xmlns:a16="http://schemas.microsoft.com/office/drawing/2014/main" id="{9AE8F4EE-1105-35DF-9717-CB4B0523233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clrChange>
              <a:clrFrom>
                <a:srgbClr val="F4EDFF"/>
              </a:clrFrom>
              <a:clrTo>
                <a:srgbClr val="F4ED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8382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3200">
          <a:solidFill>
            <a:srgbClr val="3399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800">
          <a:solidFill>
            <a:srgbClr val="3399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400">
          <a:solidFill>
            <a:srgbClr val="3399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000">
          <a:solidFill>
            <a:srgbClr val="3399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000">
          <a:solidFill>
            <a:srgbClr val="339933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4D908CD8-5E2B-5FE5-692A-4C7206C4B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  <a:cs typeface="Arial" panose="020B0604020202020204" pitchFamily="34" charset="0"/>
              </a:rPr>
              <a:t>NAV4204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40E8667-CAED-A36D-59B1-D3F1025812E5}"/>
              </a:ext>
            </a:extLst>
          </p:cNvPr>
          <p:cNvSpPr txBox="1">
            <a:spLocks/>
          </p:cNvSpPr>
          <p:nvPr/>
        </p:nvSpPr>
        <p:spPr bwMode="auto">
          <a:xfrm>
            <a:off x="381000" y="2362200"/>
            <a:ext cx="7543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3200">
                <a:solidFill>
                  <a:srgbClr val="33993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800">
                <a:solidFill>
                  <a:srgbClr val="339933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400">
                <a:solidFill>
                  <a:srgbClr val="339933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9pPr>
          </a:lstStyle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TIMEHACK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IMSAFE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ORM – Hazards, Controls, Action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DOR / TTO POLICY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JUNK JACKET REVIEW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READ FILE / QUALIFICATIONS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9854F665-455F-07B2-DD11-4AF28F169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DISCUSS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A5B66-58BE-278A-293B-6A17FBCDBA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41148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-ICING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-DESCENT PLANNING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-ANY INSTRUMENT NAVIGATION PROCEDURE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-ANY EMERGENCY PROCEDURE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>
                <a:solidFill>
                  <a:schemeClr val="tx1"/>
                </a:solidFill>
                <a:latin typeface="+mj-lt"/>
              </a:rPr>
              <a:t>-ANY LIMITATION</a:t>
            </a:r>
            <a:endParaRPr lang="en-US" sz="1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D57312-93E9-DB4D-8091-F258115DD75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QUESTIONS OF THE DAY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SPECIAL SYLLABUS REQS: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NONE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7B3FE673-B6CB-AC7D-A3FE-4F9BAF5E6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2A71C-D2C5-FE91-08D3-5E738189C52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BRIEF: 0600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WALK: 0715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START: 0745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TAKEOFF: 0800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LAND: 0954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72727511-C9F2-FBFA-8DF6-40351C4A5C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AIRCRAFT: 9XX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SPOT: X-X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CALLSIGN: KATT 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AIRCREW: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Front: LT 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Rear:  ENS XX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8C19C245-3215-5D16-EC99-34AA06476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77AD8-9BFD-8F36-81BB-39E04EA41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09800"/>
            <a:ext cx="73914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WEATHER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00000"/>
                </a:solidFill>
                <a:latin typeface="Arial"/>
              </a:rPr>
              <a:t>NOTAMS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TFR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BASH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FUELS: JOKER – XXX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      BINGO – XXX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CLEARANCE – NPA XXX/DD 175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0D1AF72D-CA6A-A03D-A70C-9A6C95044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Communications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11F8B-ADD2-6137-CB72-01DA4C10F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COMM PLAN: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UHF (PRI) 1-2-19-3-4-6-ATC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VHF (AUX) 4-5-ATC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RADIO PROCEDURES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RADIO DISCIPLINE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B819BF13-066D-34E8-F077-77F1DCADA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(DEPARTURE)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258D9-1907-B8D5-3965-F8AD65A03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PREFLIGHT			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STARTUP			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ATIS				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CLEARANCE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TAXI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RUN-UP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TAKEOFF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CLIMBOUT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DEPARTURE (CHECK-IN)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B32925AE-5650-5B66-1505-604CC4149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(ENROUTE)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77D11-9CAD-3566-2D37-6737FED6C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ROUTE BRIEF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20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NAVIGATIONAL AIDS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20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TURNPOINT PROCEDURES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66378B05-22A0-6F05-0F61-01CD26A0D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(RECOVERY)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10F55-5CEF-4163-3580-6441E934F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STAR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ENROUTE DESCENT / ATIS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DROP-IN AIRFIELD BRIEF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INSTRUMENT APPROACHES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MISSED APPROACH PROCEDURES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DESTINATION AIRFIELD FIELD DIAGRAM REVIEW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2944759E-4BB5-17D2-1F24-10CB69154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EMERGENCIES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9081F-10AF-5972-3F37-FCB557DEF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981200"/>
            <a:ext cx="8763000" cy="4876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ABORTS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DIVERT FIELDS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WAVEOFF / GO-AROUND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MIN AND EMERG FUEL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LOSS OF POWER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RADIO / ICS FAILURE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LOSS SIGHT / LOST WINGMAN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DOWNED PILOT AND AIRCRAFT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BIRDSTRIKE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OTHER AIRCRAFT EMERGENCIES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OBOGS / PHYSIOLOGICAL EPISODES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OUT OF CONTROL FLIGHT (OCF) / SPIN: RECOGNITION &amp; RECOVERY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EJECTION (6,000 / 2,000 / LOSS OF ICS)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78D893EF-2970-C45F-EBFD-123D1C67D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SAFETY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11FA6FE-BDA8-015E-6C70-CA5CD23E6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CRM: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- 2 Challenge Rule + Instrument Scan Criteria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- Minute-to-live Rule + Altitude Callouts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CHANGE OF CONTROLS (loss of ICS)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CLEARING PROCEDURES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CONTINGENCIES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</a:t>
            </a:r>
            <a:r>
              <a:rPr lang="en-US" sz="2000" b="1" dirty="0">
                <a:solidFill>
                  <a:schemeClr val="tx1"/>
                </a:solidFill>
                <a:latin typeface="+mj-lt"/>
              </a:rPr>
              <a:t>- PENETRATION – Turbulent Air, Icing, and Inadvertent IMC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	- APPROACH / MISSED APPROACH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	- WEATHER ALTERNATE / DIVERT</a:t>
            </a:r>
            <a:endParaRPr lang="en-US" sz="2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ldcats">
  <a:themeElements>
    <a:clrScheme name="Wildca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Wildcats">
      <a:majorFont>
        <a:latin typeface="Arial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Wildca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dcat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19479</TotalTime>
  <Words>303</Words>
  <Application>Microsoft Office PowerPoint</Application>
  <PresentationFormat>On-screen Show (4:3)</PresentationFormat>
  <Paragraphs>91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Times New Roman</vt:lpstr>
      <vt:lpstr>Arial</vt:lpstr>
      <vt:lpstr>Comic Sans MS</vt:lpstr>
      <vt:lpstr>Wildcats</vt:lpstr>
      <vt:lpstr>NAV4204</vt:lpstr>
      <vt:lpstr>ADMIN - Schedule</vt:lpstr>
      <vt:lpstr>ADMIN - Planning</vt:lpstr>
      <vt:lpstr>ADMIN - Communications</vt:lpstr>
      <vt:lpstr>ADMIN (DEPARTURE)</vt:lpstr>
      <vt:lpstr>ADMIN (ENROUTE)</vt:lpstr>
      <vt:lpstr>ADMIN (RECOVERY)</vt:lpstr>
      <vt:lpstr>EMERGENCIES</vt:lpstr>
      <vt:lpstr>SAFETY</vt:lpstr>
      <vt:lpstr>DISCUSS ITEMS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Jim and Carol Brockmann</dc:creator>
  <cp:lastModifiedBy>Petersen, Geoffrey Michael LCDR USN (USA)</cp:lastModifiedBy>
  <cp:revision>715</cp:revision>
  <cp:lastPrinted>2014-09-24T15:40:08Z</cp:lastPrinted>
  <dcterms:created xsi:type="dcterms:W3CDTF">1999-08-24T23:59:32Z</dcterms:created>
  <dcterms:modified xsi:type="dcterms:W3CDTF">2024-04-09T19:50:40Z</dcterms:modified>
  <cp:contentStatus/>
</cp:coreProperties>
</file>