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37"/>
    <p:restoredTop sz="94671"/>
  </p:normalViewPr>
  <p:slideViewPr>
    <p:cSldViewPr snapToGrid="0" snapToObjects="1">
      <p:cViewPr>
        <p:scale>
          <a:sx n="73" d="100"/>
          <a:sy n="73" d="100"/>
        </p:scale>
        <p:origin x="480" y="8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97C9D-500B-8843-87EB-CBA8BA81E5F9}" type="datetimeFigureOut">
              <a:rPr lang="en-US" smtClean="0"/>
              <a:t>9/15/20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94D03-A231-4D4C-ACD1-DB51F1C8A43E}" type="slidenum">
              <a:rPr lang="en-US" smtClean="0"/>
              <a:t>‹#›</a:t>
            </a:fld>
            <a:endParaRPr lang="en-US"/>
          </a:p>
        </p:txBody>
      </p:sp>
    </p:spTree>
    <p:extLst>
      <p:ext uri="{BB962C8B-B14F-4D97-AF65-F5344CB8AC3E}">
        <p14:creationId xmlns:p14="http://schemas.microsoft.com/office/powerpoint/2010/main" val="3929731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E94D03-A231-4D4C-ACD1-DB51F1C8A43E}" type="slidenum">
              <a:rPr lang="en-US" smtClean="0"/>
              <a:t>1</a:t>
            </a:fld>
            <a:endParaRPr lang="en-US"/>
          </a:p>
        </p:txBody>
      </p:sp>
    </p:spTree>
    <p:extLst>
      <p:ext uri="{BB962C8B-B14F-4D97-AF65-F5344CB8AC3E}">
        <p14:creationId xmlns:p14="http://schemas.microsoft.com/office/powerpoint/2010/main" val="354482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47D5-95D9-0849-89C5-CB0991625A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8DE541-B1D3-3047-BD94-09A6A94553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B8A018-96F9-A840-8F85-7090AAD5A6CA}"/>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65ED4B34-6FBF-5749-9BD4-9F71CEECD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E9481-9218-0648-A177-0ECACCC43D04}"/>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20029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125E4-FDCE-3141-93E4-B8B0BF6E4E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10898A-F59E-C74E-B01B-A99A6C6C13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28F38-7749-E942-BB5D-C1B2BB94E7FE}"/>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4A03FE68-ABF1-6B4D-BE33-B81E627CB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C2B7E-2CE5-3A42-9C5B-E0536A92FE89}"/>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405374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9B69A4-6B55-3242-8396-E638B0D84D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3A2A81-C048-A544-8E3D-B5A00773EA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39B3EA-55C4-C549-B2F8-C51C95DDBFDF}"/>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9776179E-8C4C-F349-AC4E-9628866ED8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8AF6-650A-5C44-B3A5-66B735987B32}"/>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395840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69D9-FF50-154B-BBAA-5EA0FA3AC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64FC9E-1E69-984B-ACA4-BD6D43E5C5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55D5C-F651-C542-82BA-CF9BE04D3757}"/>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28E7AE71-D0B7-D54E-899D-77B711B5D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8E9AE-5BB5-0648-9BB3-90823936E131}"/>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28863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433E9-4A9C-A544-8236-D8DE1293D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97D4C8-2EAB-CF49-B3B2-0CFF0A280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28E69A-2901-8949-9BC3-16DA82B85B91}"/>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8F90F403-F438-5A49-92C4-35DB2AEED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0D306-23C9-A248-9C8C-B86763F53A64}"/>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1483122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B5EF-5DA6-014C-B460-29FFFAC73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2D784E-D5D0-C547-8181-5D55C3715C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057205-FB58-2147-A050-AF7D115E73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73B1DE-1D11-514C-B9EE-CC5CAAC548B8}"/>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6" name="Footer Placeholder 5">
            <a:extLst>
              <a:ext uri="{FF2B5EF4-FFF2-40B4-BE49-F238E27FC236}">
                <a16:creationId xmlns:a16="http://schemas.microsoft.com/office/drawing/2014/main" id="{0B5D8BC0-E433-1A43-A0D5-8F49455B5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21E62-DA31-6F46-903A-2F286279DA6C}"/>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254568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E36C2-75CB-0748-8EB4-64C0D38F49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740224-8D8C-6F4A-B233-2FD719019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385814-F568-7F4D-93E5-2050B2618F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4443E9-1F68-274F-98AE-78A65E2904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15EDEF-C9C0-E640-9A0E-2BC06D87F9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0EEFC5-6F6C-3549-8619-429ACA8E8903}"/>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8" name="Footer Placeholder 7">
            <a:extLst>
              <a:ext uri="{FF2B5EF4-FFF2-40B4-BE49-F238E27FC236}">
                <a16:creationId xmlns:a16="http://schemas.microsoft.com/office/drawing/2014/main" id="{08A1BC49-F51F-514E-AAB2-2E320672EA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415458-2A07-154A-BF0A-DCBBF7168FDD}"/>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265438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7E09-66B6-264B-904E-5D4812463D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DC2E6E-E098-FD4F-8D21-3638379F267F}"/>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4" name="Footer Placeholder 3">
            <a:extLst>
              <a:ext uri="{FF2B5EF4-FFF2-40B4-BE49-F238E27FC236}">
                <a16:creationId xmlns:a16="http://schemas.microsoft.com/office/drawing/2014/main" id="{28CC558C-D0D8-3843-B7DF-D28F7B82B3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6D2ED8-17AC-8A4F-91F4-748626A26109}"/>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223915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E5DB11-85C2-CB4D-9DA3-2AFC66166089}"/>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3" name="Footer Placeholder 2">
            <a:extLst>
              <a:ext uri="{FF2B5EF4-FFF2-40B4-BE49-F238E27FC236}">
                <a16:creationId xmlns:a16="http://schemas.microsoft.com/office/drawing/2014/main" id="{DF7E20D0-301D-9148-932F-22A9C0118E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EA48D6-92CF-6844-9645-366C48301577}"/>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119935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E4F2E-C5BB-1944-8091-E2B15DA79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58D895-D413-5C46-853B-68FB6A2108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FA37E6-402F-914F-8BEC-468413530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34320C-BBFA-5040-AC19-970FB43E39B6}"/>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6" name="Footer Placeholder 5">
            <a:extLst>
              <a:ext uri="{FF2B5EF4-FFF2-40B4-BE49-F238E27FC236}">
                <a16:creationId xmlns:a16="http://schemas.microsoft.com/office/drawing/2014/main" id="{89F56C1E-580E-A940-BA40-DBBA68D0E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D9DB71-A907-AF48-9918-E98EAD374C9E}"/>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426810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4A5AE-01EE-624C-8EFA-10F29D49E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34E985-6E89-DF49-9D68-F0D27F9D1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94E3DC-057C-F84C-ACBD-D5D1A1430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D10DA5-9115-7C4C-A0DC-CF76A2CE7207}"/>
              </a:ext>
            </a:extLst>
          </p:cNvPr>
          <p:cNvSpPr>
            <a:spLocks noGrp="1"/>
          </p:cNvSpPr>
          <p:nvPr>
            <p:ph type="dt" sz="half" idx="10"/>
          </p:nvPr>
        </p:nvSpPr>
        <p:spPr/>
        <p:txBody>
          <a:bodyPr/>
          <a:lstStyle/>
          <a:p>
            <a:fld id="{D9E04C0A-27D8-3E4F-8693-BE8F99416C7C}" type="datetimeFigureOut">
              <a:rPr lang="en-US" smtClean="0"/>
              <a:t>9/15/20</a:t>
            </a:fld>
            <a:endParaRPr lang="en-US"/>
          </a:p>
        </p:txBody>
      </p:sp>
      <p:sp>
        <p:nvSpPr>
          <p:cNvPr id="6" name="Footer Placeholder 5">
            <a:extLst>
              <a:ext uri="{FF2B5EF4-FFF2-40B4-BE49-F238E27FC236}">
                <a16:creationId xmlns:a16="http://schemas.microsoft.com/office/drawing/2014/main" id="{2D6B72D0-889B-BE4E-BE8B-8CEB1270F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0C937-31DB-3142-A060-9C5042C28EEC}"/>
              </a:ext>
            </a:extLst>
          </p:cNvPr>
          <p:cNvSpPr>
            <a:spLocks noGrp="1"/>
          </p:cNvSpPr>
          <p:nvPr>
            <p:ph type="sldNum" sz="quarter" idx="12"/>
          </p:nvPr>
        </p:nvSpPr>
        <p:spPr/>
        <p:txBody>
          <a:bodyPr/>
          <a:lstStyle/>
          <a:p>
            <a:fld id="{C1E9D773-D041-5749-88AA-4C293BD2CB6C}" type="slidenum">
              <a:rPr lang="en-US" smtClean="0"/>
              <a:t>‹#›</a:t>
            </a:fld>
            <a:endParaRPr lang="en-US"/>
          </a:p>
        </p:txBody>
      </p:sp>
    </p:spTree>
    <p:extLst>
      <p:ext uri="{BB962C8B-B14F-4D97-AF65-F5344CB8AC3E}">
        <p14:creationId xmlns:p14="http://schemas.microsoft.com/office/powerpoint/2010/main" val="324129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CA223-A4D5-8144-91DC-2C712EE37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2A1C75-F94C-7340-914E-BD7139A08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8B690-367B-704C-8708-9289DE2CD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04C0A-27D8-3E4F-8693-BE8F99416C7C}" type="datetimeFigureOut">
              <a:rPr lang="en-US" smtClean="0"/>
              <a:t>9/15/20</a:t>
            </a:fld>
            <a:endParaRPr lang="en-US"/>
          </a:p>
        </p:txBody>
      </p:sp>
      <p:sp>
        <p:nvSpPr>
          <p:cNvPr id="5" name="Footer Placeholder 4">
            <a:extLst>
              <a:ext uri="{FF2B5EF4-FFF2-40B4-BE49-F238E27FC236}">
                <a16:creationId xmlns:a16="http://schemas.microsoft.com/office/drawing/2014/main" id="{98F3E5D7-D6CB-6C4F-A19B-D8CE296198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950458-1BD6-734F-8996-E60673473E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9D773-D041-5749-88AA-4C293BD2CB6C}" type="slidenum">
              <a:rPr lang="en-US" smtClean="0"/>
              <a:t>‹#›</a:t>
            </a:fld>
            <a:endParaRPr lang="en-US"/>
          </a:p>
        </p:txBody>
      </p:sp>
    </p:spTree>
    <p:extLst>
      <p:ext uri="{BB962C8B-B14F-4D97-AF65-F5344CB8AC3E}">
        <p14:creationId xmlns:p14="http://schemas.microsoft.com/office/powerpoint/2010/main" val="190651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4B5EE5-83D0-1A45-AC23-94F8D7897BE6}"/>
              </a:ext>
            </a:extLst>
          </p:cNvPr>
          <p:cNvSpPr txBox="1"/>
          <p:nvPr/>
        </p:nvSpPr>
        <p:spPr>
          <a:xfrm>
            <a:off x="5234750" y="279424"/>
            <a:ext cx="1722500" cy="369332"/>
          </a:xfrm>
          <a:prstGeom prst="rect">
            <a:avLst/>
          </a:prstGeom>
          <a:noFill/>
        </p:spPr>
        <p:txBody>
          <a:bodyPr wrap="square" rtlCol="0">
            <a:spAutoFit/>
          </a:bodyPr>
          <a:lstStyle/>
          <a:p>
            <a:r>
              <a:rPr lang="en-US" u="sng" dirty="0">
                <a:latin typeface="Palatino" pitchFamily="2" charset="77"/>
                <a:ea typeface="Palatino" pitchFamily="2" charset="77"/>
              </a:rPr>
              <a:t>Event Number</a:t>
            </a:r>
          </a:p>
        </p:txBody>
      </p:sp>
      <p:sp>
        <p:nvSpPr>
          <p:cNvPr id="5" name="TextBox 4">
            <a:extLst>
              <a:ext uri="{FF2B5EF4-FFF2-40B4-BE49-F238E27FC236}">
                <a16:creationId xmlns:a16="http://schemas.microsoft.com/office/drawing/2014/main" id="{4F05FC30-9699-924D-AAA4-22C07F3990DE}"/>
              </a:ext>
            </a:extLst>
          </p:cNvPr>
          <p:cNvSpPr txBox="1"/>
          <p:nvPr/>
        </p:nvSpPr>
        <p:spPr>
          <a:xfrm>
            <a:off x="889685" y="691978"/>
            <a:ext cx="1853515" cy="369332"/>
          </a:xfrm>
          <a:prstGeom prst="rect">
            <a:avLst/>
          </a:prstGeom>
          <a:noFill/>
        </p:spPr>
        <p:txBody>
          <a:bodyPr wrap="square" rtlCol="0">
            <a:spAutoFit/>
          </a:bodyPr>
          <a:lstStyle/>
          <a:p>
            <a:r>
              <a:rPr lang="en-US" dirty="0">
                <a:solidFill>
                  <a:schemeClr val="accent1"/>
                </a:solidFill>
                <a:latin typeface="Palatino" pitchFamily="2" charset="77"/>
                <a:ea typeface="Palatino" pitchFamily="2" charset="77"/>
              </a:rPr>
              <a:t>Tactical Callsign</a:t>
            </a:r>
          </a:p>
        </p:txBody>
      </p:sp>
      <p:sp>
        <p:nvSpPr>
          <p:cNvPr id="6" name="TextBox 5">
            <a:extLst>
              <a:ext uri="{FF2B5EF4-FFF2-40B4-BE49-F238E27FC236}">
                <a16:creationId xmlns:a16="http://schemas.microsoft.com/office/drawing/2014/main" id="{0C30CC1A-87AB-EC46-9589-EABE44937149}"/>
              </a:ext>
            </a:extLst>
          </p:cNvPr>
          <p:cNvSpPr txBox="1"/>
          <p:nvPr/>
        </p:nvSpPr>
        <p:spPr>
          <a:xfrm>
            <a:off x="889685" y="1061310"/>
            <a:ext cx="1853515" cy="369332"/>
          </a:xfrm>
          <a:prstGeom prst="rect">
            <a:avLst/>
          </a:prstGeom>
          <a:noFill/>
        </p:spPr>
        <p:txBody>
          <a:bodyPr wrap="square" rtlCol="0">
            <a:spAutoFit/>
          </a:bodyPr>
          <a:lstStyle/>
          <a:p>
            <a:r>
              <a:rPr lang="en-US" dirty="0">
                <a:solidFill>
                  <a:srgbClr val="00B050"/>
                </a:solidFill>
                <a:latin typeface="Palatino" pitchFamily="2" charset="77"/>
                <a:ea typeface="Palatino" pitchFamily="2" charset="77"/>
              </a:rPr>
              <a:t>Tactical Callsign</a:t>
            </a:r>
          </a:p>
        </p:txBody>
      </p:sp>
      <p:sp>
        <p:nvSpPr>
          <p:cNvPr id="7" name="TextBox 6">
            <a:extLst>
              <a:ext uri="{FF2B5EF4-FFF2-40B4-BE49-F238E27FC236}">
                <a16:creationId xmlns:a16="http://schemas.microsoft.com/office/drawing/2014/main" id="{0BF37AE5-5AF7-8749-B834-1BEEDC9BBF23}"/>
              </a:ext>
            </a:extLst>
          </p:cNvPr>
          <p:cNvSpPr txBox="1"/>
          <p:nvPr/>
        </p:nvSpPr>
        <p:spPr>
          <a:xfrm>
            <a:off x="9201500" y="650733"/>
            <a:ext cx="1846980" cy="523220"/>
          </a:xfrm>
          <a:prstGeom prst="rect">
            <a:avLst/>
          </a:prstGeom>
          <a:noFill/>
        </p:spPr>
        <p:txBody>
          <a:bodyPr wrap="none" rtlCol="0">
            <a:spAutoFit/>
          </a:bodyPr>
          <a:lstStyle/>
          <a:p>
            <a:r>
              <a:rPr lang="en-US" sz="1400" u="sng" dirty="0">
                <a:latin typeface="Palatino" pitchFamily="2" charset="77"/>
                <a:ea typeface="Palatino" pitchFamily="2" charset="77"/>
              </a:rPr>
              <a:t>Mission Objective</a:t>
            </a:r>
          </a:p>
          <a:p>
            <a:r>
              <a:rPr lang="en-US" sz="1400" dirty="0">
                <a:latin typeface="Palatino" pitchFamily="2" charset="77"/>
                <a:ea typeface="Palatino" pitchFamily="2" charset="77"/>
              </a:rPr>
              <a:t>    - Mission objective</a:t>
            </a:r>
          </a:p>
        </p:txBody>
      </p:sp>
      <p:sp>
        <p:nvSpPr>
          <p:cNvPr id="8" name="TextBox 7">
            <a:extLst>
              <a:ext uri="{FF2B5EF4-FFF2-40B4-BE49-F238E27FC236}">
                <a16:creationId xmlns:a16="http://schemas.microsoft.com/office/drawing/2014/main" id="{06F8B614-B315-2742-807F-37534649FD56}"/>
              </a:ext>
            </a:extLst>
          </p:cNvPr>
          <p:cNvSpPr txBox="1"/>
          <p:nvPr/>
        </p:nvSpPr>
        <p:spPr>
          <a:xfrm>
            <a:off x="9201500" y="1262824"/>
            <a:ext cx="2175467" cy="954107"/>
          </a:xfrm>
          <a:prstGeom prst="rect">
            <a:avLst/>
          </a:prstGeom>
          <a:noFill/>
        </p:spPr>
        <p:txBody>
          <a:bodyPr wrap="none" rtlCol="0">
            <a:spAutoFit/>
          </a:bodyPr>
          <a:lstStyle/>
          <a:p>
            <a:r>
              <a:rPr lang="en-US" sz="1400" u="sng" dirty="0">
                <a:latin typeface="Palatino" pitchFamily="2" charset="77"/>
                <a:ea typeface="Palatino" pitchFamily="2" charset="77"/>
              </a:rPr>
              <a:t>Training Objectives</a:t>
            </a:r>
          </a:p>
          <a:p>
            <a:r>
              <a:rPr lang="en-US" sz="1400" dirty="0">
                <a:latin typeface="Palatino" pitchFamily="2" charset="77"/>
                <a:ea typeface="Palatino" pitchFamily="2" charset="77"/>
              </a:rPr>
              <a:t>     - Training objective #1</a:t>
            </a:r>
          </a:p>
          <a:p>
            <a:r>
              <a:rPr lang="en-US" sz="1400" dirty="0">
                <a:latin typeface="Palatino" pitchFamily="2" charset="77"/>
                <a:ea typeface="Palatino" pitchFamily="2" charset="77"/>
              </a:rPr>
              <a:t>     - Training objective #2</a:t>
            </a:r>
          </a:p>
          <a:p>
            <a:r>
              <a:rPr lang="en-US" sz="1400" dirty="0">
                <a:latin typeface="Palatino" pitchFamily="2" charset="77"/>
                <a:ea typeface="Palatino" pitchFamily="2" charset="77"/>
              </a:rPr>
              <a:t>     - Training objective #3</a:t>
            </a:r>
          </a:p>
        </p:txBody>
      </p:sp>
      <p:sp>
        <p:nvSpPr>
          <p:cNvPr id="9" name="Arc 8">
            <a:extLst>
              <a:ext uri="{FF2B5EF4-FFF2-40B4-BE49-F238E27FC236}">
                <a16:creationId xmlns:a16="http://schemas.microsoft.com/office/drawing/2014/main" id="{4E3AEE0E-D3EF-B041-B25F-6FF38A65A1A5}"/>
              </a:ext>
            </a:extLst>
          </p:cNvPr>
          <p:cNvSpPr/>
          <p:nvPr/>
        </p:nvSpPr>
        <p:spPr>
          <a:xfrm flipH="1">
            <a:off x="568410" y="691978"/>
            <a:ext cx="457200" cy="716006"/>
          </a:xfrm>
          <a:prstGeom prst="arc">
            <a:avLst>
              <a:gd name="adj1" fmla="val 17047489"/>
              <a:gd name="adj2" fmla="val 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F45F28E6-90A0-BF49-938F-00BEC95C0FAA}"/>
              </a:ext>
            </a:extLst>
          </p:cNvPr>
          <p:cNvSpPr txBox="1"/>
          <p:nvPr/>
        </p:nvSpPr>
        <p:spPr>
          <a:xfrm>
            <a:off x="4596134" y="3244334"/>
            <a:ext cx="3312125" cy="369332"/>
          </a:xfrm>
          <a:prstGeom prst="rect">
            <a:avLst/>
          </a:prstGeom>
          <a:noFill/>
        </p:spPr>
        <p:txBody>
          <a:bodyPr wrap="none" rtlCol="0">
            <a:spAutoFit/>
          </a:bodyPr>
          <a:lstStyle/>
          <a:p>
            <a:r>
              <a:rPr lang="en-US" dirty="0">
                <a:latin typeface="Palatino" pitchFamily="2" charset="77"/>
                <a:ea typeface="Palatino" pitchFamily="2" charset="77"/>
              </a:rPr>
              <a:t>Relevant Conduct Information</a:t>
            </a:r>
          </a:p>
        </p:txBody>
      </p:sp>
      <p:sp>
        <p:nvSpPr>
          <p:cNvPr id="12" name="Chord 11">
            <a:extLst>
              <a:ext uri="{FF2B5EF4-FFF2-40B4-BE49-F238E27FC236}">
                <a16:creationId xmlns:a16="http://schemas.microsoft.com/office/drawing/2014/main" id="{27DAB924-7F21-8242-A2B8-A347116C559C}"/>
              </a:ext>
            </a:extLst>
          </p:cNvPr>
          <p:cNvSpPr/>
          <p:nvPr/>
        </p:nvSpPr>
        <p:spPr>
          <a:xfrm rot="9533819">
            <a:off x="704668" y="669118"/>
            <a:ext cx="121620" cy="45719"/>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A789A4A9-02D2-CA4B-B510-75F37497775E}"/>
              </a:ext>
            </a:extLst>
          </p:cNvPr>
          <p:cNvSpPr/>
          <p:nvPr/>
        </p:nvSpPr>
        <p:spPr>
          <a:xfrm flipH="1">
            <a:off x="568410" y="1130732"/>
            <a:ext cx="457200" cy="716006"/>
          </a:xfrm>
          <a:prstGeom prst="arc">
            <a:avLst>
              <a:gd name="adj1" fmla="val 17047489"/>
              <a:gd name="adj2" fmla="val 0"/>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Chord 13">
            <a:extLst>
              <a:ext uri="{FF2B5EF4-FFF2-40B4-BE49-F238E27FC236}">
                <a16:creationId xmlns:a16="http://schemas.microsoft.com/office/drawing/2014/main" id="{0B1BEE80-3932-7146-AE28-0450DA85F39C}"/>
              </a:ext>
            </a:extLst>
          </p:cNvPr>
          <p:cNvSpPr/>
          <p:nvPr/>
        </p:nvSpPr>
        <p:spPr>
          <a:xfrm rot="9533819">
            <a:off x="704668" y="1107872"/>
            <a:ext cx="121620" cy="45719"/>
          </a:xfrm>
          <a:prstGeom prst="chor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944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5B523-24EA-2741-8C90-B332B51AAEBE}"/>
              </a:ext>
            </a:extLst>
          </p:cNvPr>
          <p:cNvSpPr>
            <a:spLocks noGrp="1"/>
          </p:cNvSpPr>
          <p:nvPr>
            <p:ph idx="1"/>
          </p:nvPr>
        </p:nvSpPr>
        <p:spPr>
          <a:xfrm>
            <a:off x="838200" y="1597025"/>
            <a:ext cx="10515600" cy="4351338"/>
          </a:xfrm>
        </p:spPr>
        <p:txBody>
          <a:bodyPr>
            <a:normAutofit fontScale="77500" lnSpcReduction="20000"/>
          </a:bodyPr>
          <a:lstStyle/>
          <a:p>
            <a:r>
              <a:rPr lang="en-US" dirty="0">
                <a:latin typeface="Palatino" pitchFamily="2" charset="77"/>
                <a:ea typeface="Palatino" pitchFamily="2" charset="77"/>
              </a:rPr>
              <a:t>Use blue and green to denote lead and wing, respectively. If you choose to draw arrows in the conduct information area or as part of your brief, use this color convention. </a:t>
            </a:r>
          </a:p>
          <a:p>
            <a:r>
              <a:rPr lang="en-US" dirty="0">
                <a:latin typeface="Palatino" pitchFamily="2" charset="77"/>
                <a:ea typeface="Palatino" pitchFamily="2" charset="77"/>
              </a:rPr>
              <a:t>The mission objective is the overarching goal of the event. It may be as simple as transiting from place to place on an instrument event and as complex as bringing a section across a target at a TOT. Develop a mission objective and put it on the board in one concise sentence. </a:t>
            </a:r>
          </a:p>
          <a:p>
            <a:r>
              <a:rPr lang="en-US" dirty="0">
                <a:latin typeface="Palatino" pitchFamily="2" charset="77"/>
                <a:ea typeface="Palatino" pitchFamily="2" charset="77"/>
              </a:rPr>
              <a:t>Training objectives may be thought of as enabling the mission objective. They can be specific maneuvers and procedures (i.e. “proper section target attack mechanics”) or more general (i.e. “proper section communications”). Pick 2 or 3 that you want to focus on and put them on the board.</a:t>
            </a:r>
          </a:p>
          <a:p>
            <a:r>
              <a:rPr lang="en-US" dirty="0">
                <a:latin typeface="Palatino" pitchFamily="2" charset="77"/>
                <a:ea typeface="Palatino" pitchFamily="2" charset="77"/>
              </a:rPr>
              <a:t>Relevant conduct information is simply a visual aid for your brief. Examples include an instrument route, working area, or MTR. Put as much or as little information here as you like, whatever enables you to deliver a solid brief.</a:t>
            </a:r>
          </a:p>
        </p:txBody>
      </p:sp>
      <p:sp>
        <p:nvSpPr>
          <p:cNvPr id="4" name="TextBox 3">
            <a:extLst>
              <a:ext uri="{FF2B5EF4-FFF2-40B4-BE49-F238E27FC236}">
                <a16:creationId xmlns:a16="http://schemas.microsoft.com/office/drawing/2014/main" id="{96C08E43-1394-4E4F-AA4E-1B95A6002756}"/>
              </a:ext>
            </a:extLst>
          </p:cNvPr>
          <p:cNvSpPr txBox="1"/>
          <p:nvPr/>
        </p:nvSpPr>
        <p:spPr>
          <a:xfrm>
            <a:off x="5291132" y="562708"/>
            <a:ext cx="1609736" cy="492443"/>
          </a:xfrm>
          <a:prstGeom prst="rect">
            <a:avLst/>
          </a:prstGeom>
          <a:noFill/>
        </p:spPr>
        <p:txBody>
          <a:bodyPr wrap="none" rtlCol="0">
            <a:spAutoFit/>
          </a:bodyPr>
          <a:lstStyle/>
          <a:p>
            <a:r>
              <a:rPr lang="en-US" sz="2600" u="sng" dirty="0">
                <a:latin typeface="Palatino" pitchFamily="2" charset="77"/>
                <a:ea typeface="Palatino" pitchFamily="2" charset="77"/>
              </a:rPr>
              <a:t>Guidance</a:t>
            </a:r>
          </a:p>
        </p:txBody>
      </p:sp>
    </p:spTree>
    <p:extLst>
      <p:ext uri="{BB962C8B-B14F-4D97-AF65-F5344CB8AC3E}">
        <p14:creationId xmlns:p14="http://schemas.microsoft.com/office/powerpoint/2010/main" val="1930203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233</Words>
  <Application>Microsoft Macintosh PowerPoint</Application>
  <PresentationFormat>Widescreen</PresentationFormat>
  <Paragraphs>16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Palatino</vt:lpstr>
      <vt:lpstr>Office Theme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Robie, John Francis</dc:creator>
  <cp:lastModifiedBy>Robie, John Francis</cp:lastModifiedBy>
  <cp:revision>4</cp:revision>
  <dcterms:created xsi:type="dcterms:W3CDTF">2020-09-15T21:49:41Z</dcterms:created>
  <dcterms:modified xsi:type="dcterms:W3CDTF">2020-09-15T22:27:16Z</dcterms:modified>
</cp:coreProperties>
</file>