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349" r:id="rId2"/>
    <p:sldId id="309" r:id="rId3"/>
    <p:sldId id="310" r:id="rId4"/>
    <p:sldId id="311" r:id="rId5"/>
    <p:sldId id="312" r:id="rId6"/>
    <p:sldId id="315" r:id="rId7"/>
    <p:sldId id="316" r:id="rId8"/>
    <p:sldId id="317" r:id="rId9"/>
    <p:sldId id="339" r:id="rId10"/>
    <p:sldId id="352" r:id="rId11"/>
    <p:sldId id="318" r:id="rId12"/>
    <p:sldId id="319" r:id="rId13"/>
    <p:sldId id="341" r:id="rId14"/>
    <p:sldId id="320" r:id="rId15"/>
    <p:sldId id="343" r:id="rId16"/>
    <p:sldId id="321" r:id="rId17"/>
    <p:sldId id="344" r:id="rId18"/>
    <p:sldId id="346" r:id="rId19"/>
    <p:sldId id="322" r:id="rId20"/>
    <p:sldId id="326" r:id="rId21"/>
    <p:sldId id="325" r:id="rId22"/>
    <p:sldId id="345" r:id="rId23"/>
    <p:sldId id="328" r:id="rId24"/>
    <p:sldId id="329" r:id="rId25"/>
    <p:sldId id="330" r:id="rId26"/>
    <p:sldId id="351" r:id="rId27"/>
    <p:sldId id="353" r:id="rId28"/>
    <p:sldId id="338" r:id="rId29"/>
    <p:sldId id="350"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asterling, Paul N CTR CTW-6, Academics" initials="EPNCCA" lastIdx="0" clrIdx="0">
    <p:extLst>
      <p:ext uri="{19B8F6BF-5375-455C-9EA6-DF929625EA0E}">
        <p15:presenceInfo xmlns:p15="http://schemas.microsoft.com/office/powerpoint/2012/main" userId="S-1-5-21-1801674531-2146617017-725345543-1812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64" d="100"/>
          <a:sy n="64" d="100"/>
        </p:scale>
        <p:origin x="84"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B10BB37-8B47-4CA5-B220-53D65415D9EC}" type="datetimeFigureOut">
              <a:rPr lang="en-US" smtClean="0"/>
              <a:t>10/23/2020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6EF707-C8B3-4872-ACCB-A91F8553C7DD}" type="slidenum">
              <a:rPr lang="en-US" smtClean="0"/>
              <a:t>‹#›</a:t>
            </a:fld>
            <a:endParaRPr lang="en-US"/>
          </a:p>
        </p:txBody>
      </p:sp>
    </p:spTree>
    <p:extLst>
      <p:ext uri="{BB962C8B-B14F-4D97-AF65-F5344CB8AC3E}">
        <p14:creationId xmlns:p14="http://schemas.microsoft.com/office/powerpoint/2010/main" val="17257227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5D7B2D-BB81-4728-98E4-5AB94FF5EA0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148688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D7B2D-BB81-4728-98E4-5AB94FF5EA0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367151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D7B2D-BB81-4728-98E4-5AB94FF5EA0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308848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D7B2D-BB81-4728-98E4-5AB94FF5EA0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2152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5D7B2D-BB81-4728-98E4-5AB94FF5EA0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384243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5D7B2D-BB81-4728-98E4-5AB94FF5EA01}"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189189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5D7B2D-BB81-4728-98E4-5AB94FF5EA01}"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86917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5D7B2D-BB81-4728-98E4-5AB94FF5EA01}"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295853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D7B2D-BB81-4728-98E4-5AB94FF5EA01}"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255945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5D7B2D-BB81-4728-98E4-5AB94FF5EA01}"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354829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5D7B2D-BB81-4728-98E4-5AB94FF5EA01}"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DE16F-65E3-42BC-BB75-4503417AC0AB}" type="slidenum">
              <a:rPr lang="en-US" smtClean="0"/>
              <a:t>‹#›</a:t>
            </a:fld>
            <a:endParaRPr lang="en-US"/>
          </a:p>
        </p:txBody>
      </p:sp>
    </p:spTree>
    <p:extLst>
      <p:ext uri="{BB962C8B-B14F-4D97-AF65-F5344CB8AC3E}">
        <p14:creationId xmlns:p14="http://schemas.microsoft.com/office/powerpoint/2010/main" val="42358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D7B2D-BB81-4728-98E4-5AB94FF5EA01}" type="datetimeFigureOut">
              <a:rPr lang="en-US" smtClean="0"/>
              <a:t>10/23/2020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DE16F-65E3-42BC-BB75-4503417AC0AB}" type="slidenum">
              <a:rPr lang="en-US" smtClean="0"/>
              <a:t>‹#›</a:t>
            </a:fld>
            <a:endParaRPr lang="en-US"/>
          </a:p>
        </p:txBody>
      </p:sp>
    </p:spTree>
    <p:extLst>
      <p:ext uri="{BB962C8B-B14F-4D97-AF65-F5344CB8AC3E}">
        <p14:creationId xmlns:p14="http://schemas.microsoft.com/office/powerpoint/2010/main" val="142207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48" y="1519043"/>
            <a:ext cx="2857500" cy="1885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641" y="3903645"/>
            <a:ext cx="1885714" cy="21523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671" y="1519042"/>
            <a:ext cx="4008512" cy="4536983"/>
          </a:xfrm>
          <a:prstGeom prst="rect">
            <a:avLst/>
          </a:prstGeom>
        </p:spPr>
      </p:pic>
      <p:sp>
        <p:nvSpPr>
          <p:cNvPr id="6" name="TextBox 5"/>
          <p:cNvSpPr txBox="1"/>
          <p:nvPr/>
        </p:nvSpPr>
        <p:spPr>
          <a:xfrm>
            <a:off x="1813810" y="734518"/>
            <a:ext cx="7734924" cy="646331"/>
          </a:xfrm>
          <a:prstGeom prst="rect">
            <a:avLst/>
          </a:prstGeom>
          <a:noFill/>
        </p:spPr>
        <p:txBody>
          <a:bodyPr wrap="square" rtlCol="0">
            <a:spAutoFit/>
          </a:bodyPr>
          <a:lstStyle/>
          <a:p>
            <a:pPr algn="ctr"/>
            <a:r>
              <a:rPr lang="en-US" sz="3600" dirty="0" smtClean="0"/>
              <a:t>How to fill out a DD 1801 and 1801-C</a:t>
            </a:r>
            <a:endParaRPr lang="en-US" sz="3600" dirty="0"/>
          </a:p>
        </p:txBody>
      </p:sp>
    </p:spTree>
    <p:extLst>
      <p:ext uri="{BB962C8B-B14F-4D97-AF65-F5344CB8AC3E}">
        <p14:creationId xmlns:p14="http://schemas.microsoft.com/office/powerpoint/2010/main" val="340500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945" y="1868462"/>
            <a:ext cx="7945640" cy="880574"/>
          </a:xfrm>
          <a:prstGeom prst="rect">
            <a:avLst/>
          </a:prstGeom>
        </p:spPr>
      </p:pic>
      <p:sp>
        <p:nvSpPr>
          <p:cNvPr id="3" name="TextBox 2"/>
          <p:cNvSpPr txBox="1"/>
          <p:nvPr/>
        </p:nvSpPr>
        <p:spPr>
          <a:xfrm>
            <a:off x="1190177" y="3293961"/>
            <a:ext cx="9924288" cy="2031325"/>
          </a:xfrm>
          <a:prstGeom prst="rect">
            <a:avLst/>
          </a:prstGeom>
          <a:noFill/>
        </p:spPr>
        <p:txBody>
          <a:bodyPr wrap="square" rtlCol="0">
            <a:spAutoFit/>
          </a:bodyPr>
          <a:lstStyle/>
          <a:p>
            <a:r>
              <a:rPr lang="en-US" dirty="0" smtClean="0"/>
              <a:t>NOTE:  In the recent past, we have taught the student to file the IAF for the approach they expect to fly.  With the format of the 1801 and the format of the In-Flight Guide routes, we will no longer file an IAF to the destination.  Expect to see TEEZY or INBRD as a last point filed when returning to KNPA.</a:t>
            </a:r>
          </a:p>
          <a:p>
            <a:endParaRPr lang="en-US" dirty="0"/>
          </a:p>
          <a:p>
            <a:r>
              <a:rPr lang="en-US" dirty="0" smtClean="0"/>
              <a:t>The GP does not describe what to file as the last point on the flight plan the way it did for the 175.  The only exception to this is when the </a:t>
            </a:r>
            <a:r>
              <a:rPr lang="en-US" dirty="0" err="1" smtClean="0"/>
              <a:t>Navaid</a:t>
            </a:r>
            <a:r>
              <a:rPr lang="en-US" dirty="0" smtClean="0"/>
              <a:t>  is also the IAF.  We should still include a “DCT” after the last point (even if that is the IAF); at least that is the way I interpret the GP.</a:t>
            </a:r>
            <a:endParaRPr lang="en-US" dirty="0"/>
          </a:p>
        </p:txBody>
      </p:sp>
      <p:sp>
        <p:nvSpPr>
          <p:cNvPr id="4" name="TextBox 3"/>
          <p:cNvSpPr txBox="1"/>
          <p:nvPr/>
        </p:nvSpPr>
        <p:spPr>
          <a:xfrm>
            <a:off x="1908313" y="447261"/>
            <a:ext cx="8488017" cy="646331"/>
          </a:xfrm>
          <a:prstGeom prst="rect">
            <a:avLst/>
          </a:prstGeom>
          <a:noFill/>
        </p:spPr>
        <p:txBody>
          <a:bodyPr wrap="square" rtlCol="0">
            <a:spAutoFit/>
          </a:bodyPr>
          <a:lstStyle/>
          <a:p>
            <a:pPr algn="ctr"/>
            <a:r>
              <a:rPr lang="en-US" sz="3600" dirty="0" smtClean="0"/>
              <a:t>Route of Flight Cont</a:t>
            </a:r>
            <a:r>
              <a:rPr lang="en-US" dirty="0" smtClean="0"/>
              <a:t>.</a:t>
            </a:r>
            <a:endParaRPr lang="en-US" dirty="0"/>
          </a:p>
        </p:txBody>
      </p:sp>
    </p:spTree>
    <p:extLst>
      <p:ext uri="{BB962C8B-B14F-4D97-AF65-F5344CB8AC3E}">
        <p14:creationId xmlns:p14="http://schemas.microsoft.com/office/powerpoint/2010/main" val="301989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282" y="1221239"/>
            <a:ext cx="4627323" cy="2550846"/>
          </a:xfrm>
          <a:prstGeom prst="rect">
            <a:avLst/>
          </a:prstGeom>
        </p:spPr>
      </p:pic>
      <p:sp>
        <p:nvSpPr>
          <p:cNvPr id="3" name="TextBox 2"/>
          <p:cNvSpPr txBox="1"/>
          <p:nvPr/>
        </p:nvSpPr>
        <p:spPr>
          <a:xfrm>
            <a:off x="1048512" y="4035552"/>
            <a:ext cx="9960864" cy="2031325"/>
          </a:xfrm>
          <a:prstGeom prst="rect">
            <a:avLst/>
          </a:prstGeom>
          <a:noFill/>
        </p:spPr>
        <p:txBody>
          <a:bodyPr wrap="square" rtlCol="0">
            <a:spAutoFit/>
          </a:bodyPr>
          <a:lstStyle/>
          <a:p>
            <a:r>
              <a:rPr lang="en-US" dirty="0" smtClean="0"/>
              <a:t>16. Destination Aerodrome- </a:t>
            </a:r>
            <a:r>
              <a:rPr lang="en-US" i="1" dirty="0" smtClean="0"/>
              <a:t>“</a:t>
            </a:r>
            <a:r>
              <a:rPr lang="en-US" i="1" dirty="0" smtClean="0"/>
              <a:t>KGPT”, </a:t>
            </a:r>
            <a:r>
              <a:rPr lang="en-US" dirty="0" smtClean="0"/>
              <a:t>enter the 4 letter ICAO identifier. If airfield is unknown or contains numbers, enter “</a:t>
            </a:r>
            <a:r>
              <a:rPr lang="en-US" i="1" dirty="0" smtClean="0"/>
              <a:t>ZZZZ”</a:t>
            </a:r>
            <a:r>
              <a:rPr lang="en-US" dirty="0" smtClean="0"/>
              <a:t> in block 16. Then enter airfield information in Block 18 by inserting “</a:t>
            </a:r>
            <a:r>
              <a:rPr lang="en-US" i="1" dirty="0" smtClean="0"/>
              <a:t>DEST/Name and location of airfield</a:t>
            </a:r>
            <a:r>
              <a:rPr lang="en-US" dirty="0" smtClean="0"/>
              <a:t>”.</a:t>
            </a:r>
          </a:p>
          <a:p>
            <a:endParaRPr lang="en-US" dirty="0"/>
          </a:p>
          <a:p>
            <a:r>
              <a:rPr lang="en-US" dirty="0" smtClean="0"/>
              <a:t>Total EET- Enter the total estimated time </a:t>
            </a:r>
            <a:r>
              <a:rPr lang="en-US" dirty="0" err="1" smtClean="0"/>
              <a:t>en</a:t>
            </a:r>
            <a:r>
              <a:rPr lang="en-US" dirty="0" smtClean="0"/>
              <a:t> route to the destination. (See rules for VFR flight plans).</a:t>
            </a:r>
          </a:p>
          <a:p>
            <a:endParaRPr lang="en-US" dirty="0"/>
          </a:p>
          <a:p>
            <a:r>
              <a:rPr lang="en-US" dirty="0" smtClean="0"/>
              <a:t>ALTN / 2</a:t>
            </a:r>
            <a:r>
              <a:rPr lang="en-US" baseline="30000" dirty="0" smtClean="0"/>
              <a:t>nd</a:t>
            </a:r>
            <a:r>
              <a:rPr lang="en-US" dirty="0" smtClean="0"/>
              <a:t> ALTN Aerodrome- </a:t>
            </a:r>
            <a:r>
              <a:rPr lang="en-US" i="1" dirty="0" smtClean="0"/>
              <a:t>“</a:t>
            </a:r>
            <a:r>
              <a:rPr lang="en-US" i="1" dirty="0" smtClean="0"/>
              <a:t>KMOB”, </a:t>
            </a:r>
            <a:r>
              <a:rPr lang="en-US" dirty="0" smtClean="0"/>
              <a:t>Enter the 4 letter ICAO identifier(s) </a:t>
            </a:r>
            <a:endParaRPr lang="en-US" dirty="0"/>
          </a:p>
        </p:txBody>
      </p:sp>
      <p:sp>
        <p:nvSpPr>
          <p:cNvPr id="4" name="TextBox 3"/>
          <p:cNvSpPr txBox="1"/>
          <p:nvPr/>
        </p:nvSpPr>
        <p:spPr>
          <a:xfrm>
            <a:off x="2117035" y="357809"/>
            <a:ext cx="7772400" cy="646331"/>
          </a:xfrm>
          <a:prstGeom prst="rect">
            <a:avLst/>
          </a:prstGeom>
          <a:noFill/>
        </p:spPr>
        <p:txBody>
          <a:bodyPr wrap="square" rtlCol="0">
            <a:spAutoFit/>
          </a:bodyPr>
          <a:lstStyle/>
          <a:p>
            <a:pPr algn="ctr"/>
            <a:r>
              <a:rPr lang="en-US" sz="3600" dirty="0" smtClean="0"/>
              <a:t>Destination, Time, and Alternate(s)</a:t>
            </a:r>
            <a:endParaRPr lang="en-US" sz="3600" dirty="0"/>
          </a:p>
        </p:txBody>
      </p:sp>
      <p:sp>
        <p:nvSpPr>
          <p:cNvPr id="5" name="Oval 4"/>
          <p:cNvSpPr/>
          <p:nvPr/>
        </p:nvSpPr>
        <p:spPr>
          <a:xfrm>
            <a:off x="4092314" y="3072985"/>
            <a:ext cx="869429" cy="1655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25141" y="3072984"/>
            <a:ext cx="851003" cy="1655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15210" y="2953067"/>
            <a:ext cx="915178" cy="3465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897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029" y="1563259"/>
            <a:ext cx="9074214" cy="1188367"/>
          </a:xfrm>
          <a:prstGeom prst="rect">
            <a:avLst/>
          </a:prstGeom>
        </p:spPr>
      </p:pic>
      <p:sp>
        <p:nvSpPr>
          <p:cNvPr id="3" name="TextBox 2"/>
          <p:cNvSpPr txBox="1"/>
          <p:nvPr/>
        </p:nvSpPr>
        <p:spPr>
          <a:xfrm>
            <a:off x="1024128" y="3331197"/>
            <a:ext cx="10034016" cy="2862322"/>
          </a:xfrm>
          <a:prstGeom prst="rect">
            <a:avLst/>
          </a:prstGeom>
          <a:noFill/>
        </p:spPr>
        <p:txBody>
          <a:bodyPr wrap="square" rtlCol="0">
            <a:spAutoFit/>
          </a:bodyPr>
          <a:lstStyle/>
          <a:p>
            <a:r>
              <a:rPr lang="en-US" dirty="0" smtClean="0"/>
              <a:t>18. Other Information-  Enter “0” if not other information is entered.  See GP Chapter 4 for all available entries.</a:t>
            </a:r>
          </a:p>
          <a:p>
            <a:endParaRPr lang="en-US" dirty="0"/>
          </a:p>
          <a:p>
            <a:r>
              <a:rPr lang="en-US" i="1" dirty="0" smtClean="0"/>
              <a:t>“PBN/B2C2D2O2”, </a:t>
            </a:r>
            <a:r>
              <a:rPr lang="en-US" dirty="0" smtClean="0"/>
              <a:t>this is the code for the T-6A regarding RNAV/GPS/Navigation performance.</a:t>
            </a:r>
          </a:p>
          <a:p>
            <a:endParaRPr lang="en-US" i="1" dirty="0" smtClean="0"/>
          </a:p>
          <a:p>
            <a:r>
              <a:rPr lang="en-US" i="1" dirty="0" smtClean="0"/>
              <a:t>“DOF/201224” </a:t>
            </a:r>
            <a:r>
              <a:rPr lang="en-US" dirty="0" smtClean="0"/>
              <a:t>is the date </a:t>
            </a:r>
            <a:r>
              <a:rPr lang="en-US" dirty="0"/>
              <a:t>o</a:t>
            </a:r>
            <a:r>
              <a:rPr lang="en-US" dirty="0" smtClean="0"/>
              <a:t>f </a:t>
            </a:r>
            <a:r>
              <a:rPr lang="en-US" dirty="0"/>
              <a:t>f</a:t>
            </a:r>
            <a:r>
              <a:rPr lang="en-US" dirty="0" smtClean="0"/>
              <a:t>light in the YYMMDD format</a:t>
            </a:r>
          </a:p>
          <a:p>
            <a:endParaRPr lang="en-US" i="1" dirty="0" smtClean="0"/>
          </a:p>
          <a:p>
            <a:r>
              <a:rPr lang="en-US" i="1" dirty="0" smtClean="0"/>
              <a:t>“REG/USN” </a:t>
            </a:r>
            <a:r>
              <a:rPr lang="en-US" dirty="0" smtClean="0"/>
              <a:t>is the registration of the aircraft. </a:t>
            </a:r>
            <a:r>
              <a:rPr lang="en-US" dirty="0"/>
              <a:t>S</a:t>
            </a:r>
            <a:r>
              <a:rPr lang="en-US" dirty="0" smtClean="0"/>
              <a:t>ince we used a tactical </a:t>
            </a:r>
            <a:r>
              <a:rPr lang="en-US" dirty="0" err="1" smtClean="0"/>
              <a:t>callsign</a:t>
            </a:r>
            <a:r>
              <a:rPr lang="en-US" dirty="0" smtClean="0"/>
              <a:t> in item 7, enter this here.</a:t>
            </a:r>
          </a:p>
          <a:p>
            <a:endParaRPr lang="en-US" dirty="0"/>
          </a:p>
          <a:p>
            <a:r>
              <a:rPr lang="en-US" dirty="0" smtClean="0"/>
              <a:t> </a:t>
            </a:r>
            <a:endParaRPr lang="en-US" i="1" dirty="0"/>
          </a:p>
        </p:txBody>
      </p:sp>
      <p:sp>
        <p:nvSpPr>
          <p:cNvPr id="4" name="TextBox 3"/>
          <p:cNvSpPr txBox="1"/>
          <p:nvPr/>
        </p:nvSpPr>
        <p:spPr>
          <a:xfrm>
            <a:off x="1729409" y="238539"/>
            <a:ext cx="8229600" cy="646331"/>
          </a:xfrm>
          <a:prstGeom prst="rect">
            <a:avLst/>
          </a:prstGeom>
          <a:noFill/>
        </p:spPr>
        <p:txBody>
          <a:bodyPr wrap="square" rtlCol="0">
            <a:spAutoFit/>
          </a:bodyPr>
          <a:lstStyle/>
          <a:p>
            <a:pPr algn="ctr"/>
            <a:r>
              <a:rPr lang="en-US" sz="3600" dirty="0" smtClean="0"/>
              <a:t>Aircraft Equipment Codes</a:t>
            </a:r>
            <a:endParaRPr lang="en-US" sz="3600" dirty="0"/>
          </a:p>
        </p:txBody>
      </p:sp>
    </p:spTree>
    <p:extLst>
      <p:ext uri="{BB962C8B-B14F-4D97-AF65-F5344CB8AC3E}">
        <p14:creationId xmlns:p14="http://schemas.microsoft.com/office/powerpoint/2010/main" val="276706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029" y="1563259"/>
            <a:ext cx="9074214" cy="1188367"/>
          </a:xfrm>
          <a:prstGeom prst="rect">
            <a:avLst/>
          </a:prstGeom>
        </p:spPr>
      </p:pic>
      <p:sp>
        <p:nvSpPr>
          <p:cNvPr id="3" name="TextBox 2"/>
          <p:cNvSpPr txBox="1"/>
          <p:nvPr/>
        </p:nvSpPr>
        <p:spPr>
          <a:xfrm>
            <a:off x="1024128" y="2873999"/>
            <a:ext cx="10034016" cy="3139321"/>
          </a:xfrm>
          <a:prstGeom prst="rect">
            <a:avLst/>
          </a:prstGeom>
          <a:noFill/>
        </p:spPr>
        <p:txBody>
          <a:bodyPr wrap="square" rtlCol="0">
            <a:spAutoFit/>
          </a:bodyPr>
          <a:lstStyle/>
          <a:p>
            <a:endParaRPr lang="en-US" dirty="0" smtClean="0"/>
          </a:p>
          <a:p>
            <a:r>
              <a:rPr lang="en-US" dirty="0" smtClean="0"/>
              <a:t>18. (Cont.)</a:t>
            </a:r>
          </a:p>
          <a:p>
            <a:endParaRPr lang="en-US" dirty="0"/>
          </a:p>
          <a:p>
            <a:r>
              <a:rPr lang="en-US" dirty="0" smtClean="0"/>
              <a:t>“</a:t>
            </a:r>
            <a:r>
              <a:rPr lang="en-US" i="1" dirty="0"/>
              <a:t>OPR/DOD</a:t>
            </a:r>
            <a:r>
              <a:rPr lang="en-US" dirty="0"/>
              <a:t>” is the operator of the aircraft. Since we used a tactical </a:t>
            </a:r>
            <a:r>
              <a:rPr lang="en-US" dirty="0" err="1"/>
              <a:t>callsign</a:t>
            </a:r>
            <a:r>
              <a:rPr lang="en-US" dirty="0"/>
              <a:t> in item 7, enter this here.</a:t>
            </a:r>
          </a:p>
          <a:p>
            <a:endParaRPr lang="en-US" dirty="0" smtClean="0"/>
          </a:p>
          <a:p>
            <a:r>
              <a:rPr lang="en-US" dirty="0" smtClean="0"/>
              <a:t>“</a:t>
            </a:r>
            <a:r>
              <a:rPr lang="en-US" i="1" dirty="0"/>
              <a:t>PER/B</a:t>
            </a:r>
            <a:r>
              <a:rPr lang="en-US" dirty="0"/>
              <a:t>” is aircraft performance data as found in the PANS-OPS, Doc 8168. T-6A is “</a:t>
            </a:r>
            <a:r>
              <a:rPr lang="en-US" i="1" dirty="0"/>
              <a:t>B</a:t>
            </a:r>
            <a:r>
              <a:rPr lang="en-US" dirty="0"/>
              <a:t>”.</a:t>
            </a:r>
          </a:p>
          <a:p>
            <a:endParaRPr lang="en-US" i="1" dirty="0" smtClean="0"/>
          </a:p>
          <a:p>
            <a:r>
              <a:rPr lang="en-US" i="1" dirty="0" smtClean="0"/>
              <a:t>“</a:t>
            </a:r>
            <a:r>
              <a:rPr lang="en-US" i="1" dirty="0"/>
              <a:t>RMK”, </a:t>
            </a:r>
            <a:r>
              <a:rPr lang="en-US" dirty="0"/>
              <a:t>enter any plain text remark required for your flight. These may include Prior Permission Required (PPR), rank and honor codes, servicing, airport information, etc.</a:t>
            </a:r>
          </a:p>
          <a:p>
            <a:endParaRPr lang="en-US" dirty="0"/>
          </a:p>
          <a:p>
            <a:r>
              <a:rPr lang="en-US" dirty="0" smtClean="0"/>
              <a:t> </a:t>
            </a:r>
            <a:endParaRPr lang="en-US" i="1" dirty="0"/>
          </a:p>
        </p:txBody>
      </p:sp>
      <p:sp>
        <p:nvSpPr>
          <p:cNvPr id="4" name="TextBox 3"/>
          <p:cNvSpPr txBox="1"/>
          <p:nvPr/>
        </p:nvSpPr>
        <p:spPr>
          <a:xfrm>
            <a:off x="1729409" y="238539"/>
            <a:ext cx="8229600" cy="646331"/>
          </a:xfrm>
          <a:prstGeom prst="rect">
            <a:avLst/>
          </a:prstGeom>
          <a:noFill/>
        </p:spPr>
        <p:txBody>
          <a:bodyPr wrap="square" rtlCol="0">
            <a:spAutoFit/>
          </a:bodyPr>
          <a:lstStyle/>
          <a:p>
            <a:pPr algn="ctr"/>
            <a:r>
              <a:rPr lang="en-US" sz="3600" dirty="0" smtClean="0"/>
              <a:t>Aircraft Equipment Codes Cont.</a:t>
            </a:r>
            <a:endParaRPr lang="en-US" sz="3600" dirty="0"/>
          </a:p>
        </p:txBody>
      </p:sp>
    </p:spTree>
    <p:extLst>
      <p:ext uri="{BB962C8B-B14F-4D97-AF65-F5344CB8AC3E}">
        <p14:creationId xmlns:p14="http://schemas.microsoft.com/office/powerpoint/2010/main" val="322485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84" y="1487294"/>
            <a:ext cx="10058400" cy="1856337"/>
          </a:xfrm>
          <a:prstGeom prst="rect">
            <a:avLst/>
          </a:prstGeom>
        </p:spPr>
      </p:pic>
      <p:sp>
        <p:nvSpPr>
          <p:cNvPr id="3" name="TextBox 2"/>
          <p:cNvSpPr txBox="1"/>
          <p:nvPr/>
        </p:nvSpPr>
        <p:spPr>
          <a:xfrm>
            <a:off x="938784" y="3690864"/>
            <a:ext cx="10119360" cy="2585323"/>
          </a:xfrm>
          <a:prstGeom prst="rect">
            <a:avLst/>
          </a:prstGeom>
          <a:noFill/>
        </p:spPr>
        <p:txBody>
          <a:bodyPr wrap="square" rtlCol="0">
            <a:spAutoFit/>
          </a:bodyPr>
          <a:lstStyle/>
          <a:p>
            <a:r>
              <a:rPr lang="en-US" dirty="0" smtClean="0"/>
              <a:t>19. Supplementary Information:</a:t>
            </a:r>
          </a:p>
          <a:p>
            <a:r>
              <a:rPr lang="en-US" dirty="0" smtClean="0"/>
              <a:t> </a:t>
            </a:r>
          </a:p>
          <a:p>
            <a:r>
              <a:rPr lang="en-US" dirty="0" smtClean="0"/>
              <a:t>-Fuel: Total Amount of fuel  on board expressed in time HHMM. The T-6A is “</a:t>
            </a:r>
            <a:r>
              <a:rPr lang="en-US" i="1" dirty="0" smtClean="0"/>
              <a:t>0300</a:t>
            </a:r>
            <a:r>
              <a:rPr lang="en-US" dirty="0" smtClean="0"/>
              <a:t>” for Instrument events and “</a:t>
            </a:r>
            <a:r>
              <a:rPr lang="en-US" i="1" dirty="0" smtClean="0"/>
              <a:t>0230</a:t>
            </a:r>
            <a:r>
              <a:rPr lang="en-US" dirty="0" smtClean="0"/>
              <a:t>” for ONAV event, as a standard.</a:t>
            </a:r>
          </a:p>
          <a:p>
            <a:endParaRPr lang="en-US" dirty="0" smtClean="0"/>
          </a:p>
          <a:p>
            <a:r>
              <a:rPr lang="en-US" dirty="0" smtClean="0"/>
              <a:t>-POB:  “</a:t>
            </a:r>
            <a:r>
              <a:rPr lang="en-US" i="1" dirty="0" smtClean="0"/>
              <a:t>2</a:t>
            </a:r>
            <a:r>
              <a:rPr lang="en-US" dirty="0" smtClean="0"/>
              <a:t>” Total Person on Board.</a:t>
            </a:r>
          </a:p>
          <a:p>
            <a:endParaRPr lang="en-US" dirty="0" smtClean="0"/>
          </a:p>
          <a:p>
            <a:r>
              <a:rPr lang="en-US" dirty="0" smtClean="0"/>
              <a:t>-Emergency and Survival equipment: Cross out anything not carried. Line out </a:t>
            </a:r>
            <a:r>
              <a:rPr lang="en-US" i="1" dirty="0" smtClean="0"/>
              <a:t>500</a:t>
            </a:r>
            <a:r>
              <a:rPr lang="en-US" dirty="0" smtClean="0"/>
              <a:t> and </a:t>
            </a:r>
            <a:r>
              <a:rPr lang="en-US" i="1" dirty="0" smtClean="0"/>
              <a:t>8364</a:t>
            </a:r>
          </a:p>
          <a:p>
            <a:endParaRPr lang="en-US" dirty="0" smtClean="0"/>
          </a:p>
        </p:txBody>
      </p:sp>
      <p:sp>
        <p:nvSpPr>
          <p:cNvPr id="4" name="TextBox 3"/>
          <p:cNvSpPr txBox="1"/>
          <p:nvPr/>
        </p:nvSpPr>
        <p:spPr>
          <a:xfrm>
            <a:off x="2683565" y="357809"/>
            <a:ext cx="7305261" cy="646331"/>
          </a:xfrm>
          <a:prstGeom prst="rect">
            <a:avLst/>
          </a:prstGeom>
          <a:noFill/>
        </p:spPr>
        <p:txBody>
          <a:bodyPr wrap="square" rtlCol="0">
            <a:spAutoFit/>
          </a:bodyPr>
          <a:lstStyle/>
          <a:p>
            <a:pPr algn="ctr"/>
            <a:r>
              <a:rPr lang="en-US" sz="3600" dirty="0" smtClean="0"/>
              <a:t>Emergency Equipment</a:t>
            </a:r>
            <a:endParaRPr lang="en-US" sz="3600" dirty="0"/>
          </a:p>
        </p:txBody>
      </p:sp>
      <p:cxnSp>
        <p:nvCxnSpPr>
          <p:cNvPr id="6" name="Straight Connector 5"/>
          <p:cNvCxnSpPr/>
          <p:nvPr/>
        </p:nvCxnSpPr>
        <p:spPr>
          <a:xfrm>
            <a:off x="1043609" y="2464904"/>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20956" y="2468219"/>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77741" y="2468219"/>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61714" y="2468219"/>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66369" y="2040832"/>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11800" y="2040840"/>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82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84" y="1487294"/>
            <a:ext cx="10058400" cy="1856337"/>
          </a:xfrm>
          <a:prstGeom prst="rect">
            <a:avLst/>
          </a:prstGeom>
        </p:spPr>
      </p:pic>
      <p:sp>
        <p:nvSpPr>
          <p:cNvPr id="3" name="TextBox 2"/>
          <p:cNvSpPr txBox="1"/>
          <p:nvPr/>
        </p:nvSpPr>
        <p:spPr>
          <a:xfrm>
            <a:off x="938784" y="3690864"/>
            <a:ext cx="10119360" cy="2031325"/>
          </a:xfrm>
          <a:prstGeom prst="rect">
            <a:avLst/>
          </a:prstGeom>
          <a:noFill/>
        </p:spPr>
        <p:txBody>
          <a:bodyPr wrap="square" rtlCol="0">
            <a:spAutoFit/>
          </a:bodyPr>
          <a:lstStyle/>
          <a:p>
            <a:r>
              <a:rPr lang="en-US" dirty="0" smtClean="0"/>
              <a:t>Item 19. Supplementary Information:</a:t>
            </a:r>
          </a:p>
          <a:p>
            <a:r>
              <a:rPr lang="en-US" dirty="0" smtClean="0"/>
              <a:t> </a:t>
            </a:r>
          </a:p>
          <a:p>
            <a:r>
              <a:rPr lang="en-US" dirty="0" smtClean="0"/>
              <a:t>-Type of Equipment: Cross out anything not carried. Line out “</a:t>
            </a:r>
            <a:r>
              <a:rPr lang="en-US" i="1" dirty="0" smtClean="0"/>
              <a:t>Polar, Desert, Jungle, Global</a:t>
            </a:r>
            <a:r>
              <a:rPr lang="en-US" dirty="0" smtClean="0"/>
              <a:t>”</a:t>
            </a:r>
          </a:p>
          <a:p>
            <a:endParaRPr lang="en-US" dirty="0" smtClean="0"/>
          </a:p>
          <a:p>
            <a:r>
              <a:rPr lang="en-US" dirty="0" smtClean="0"/>
              <a:t>-Radio Frequency: Enter 121.5 and 282.8</a:t>
            </a:r>
          </a:p>
          <a:p>
            <a:endParaRPr lang="en-US" dirty="0" smtClean="0"/>
          </a:p>
          <a:p>
            <a:r>
              <a:rPr lang="en-US" dirty="0" smtClean="0"/>
              <a:t>-Enter “</a:t>
            </a:r>
            <a:r>
              <a:rPr lang="en-US" i="1" dirty="0" smtClean="0"/>
              <a:t>Orange</a:t>
            </a:r>
            <a:r>
              <a:rPr lang="en-US" dirty="0" smtClean="0"/>
              <a:t>” for Color, Number “</a:t>
            </a:r>
            <a:r>
              <a:rPr lang="en-US" i="1" dirty="0" smtClean="0"/>
              <a:t>2</a:t>
            </a:r>
            <a:r>
              <a:rPr lang="en-US" dirty="0" smtClean="0"/>
              <a:t>”, Total Capacity “</a:t>
            </a:r>
            <a:r>
              <a:rPr lang="en-US" i="1" dirty="0" smtClean="0"/>
              <a:t>2</a:t>
            </a:r>
            <a:r>
              <a:rPr lang="en-US" dirty="0" smtClean="0"/>
              <a:t>”.</a:t>
            </a:r>
          </a:p>
        </p:txBody>
      </p:sp>
      <p:sp>
        <p:nvSpPr>
          <p:cNvPr id="4" name="TextBox 3"/>
          <p:cNvSpPr txBox="1"/>
          <p:nvPr/>
        </p:nvSpPr>
        <p:spPr>
          <a:xfrm>
            <a:off x="2683565" y="357809"/>
            <a:ext cx="7305261" cy="646331"/>
          </a:xfrm>
          <a:prstGeom prst="rect">
            <a:avLst/>
          </a:prstGeom>
          <a:noFill/>
        </p:spPr>
        <p:txBody>
          <a:bodyPr wrap="square" rtlCol="0">
            <a:spAutoFit/>
          </a:bodyPr>
          <a:lstStyle/>
          <a:p>
            <a:pPr algn="ctr"/>
            <a:r>
              <a:rPr lang="en-US" sz="3600" dirty="0" smtClean="0"/>
              <a:t>Emergency Equipment Cont.</a:t>
            </a:r>
            <a:endParaRPr lang="en-US" sz="3600" dirty="0"/>
          </a:p>
        </p:txBody>
      </p:sp>
      <p:cxnSp>
        <p:nvCxnSpPr>
          <p:cNvPr id="6" name="Straight Connector 5"/>
          <p:cNvCxnSpPr/>
          <p:nvPr/>
        </p:nvCxnSpPr>
        <p:spPr>
          <a:xfrm>
            <a:off x="1043609" y="2464904"/>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20956" y="2468219"/>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77741" y="2468219"/>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61714" y="2468219"/>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66369" y="2040832"/>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11800" y="2040840"/>
            <a:ext cx="487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26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653" y="1246398"/>
            <a:ext cx="9411429" cy="2234941"/>
          </a:xfrm>
          <a:prstGeom prst="rect">
            <a:avLst/>
          </a:prstGeom>
        </p:spPr>
      </p:pic>
      <p:sp>
        <p:nvSpPr>
          <p:cNvPr id="3" name="TextBox 2"/>
          <p:cNvSpPr txBox="1"/>
          <p:nvPr/>
        </p:nvSpPr>
        <p:spPr>
          <a:xfrm>
            <a:off x="1286653" y="3642610"/>
            <a:ext cx="10451460" cy="2585323"/>
          </a:xfrm>
          <a:prstGeom prst="rect">
            <a:avLst/>
          </a:prstGeom>
          <a:noFill/>
        </p:spPr>
        <p:txBody>
          <a:bodyPr wrap="square" rtlCol="0">
            <a:spAutoFit/>
          </a:bodyPr>
          <a:lstStyle/>
          <a:p>
            <a:r>
              <a:rPr lang="en-US" dirty="0" smtClean="0"/>
              <a:t>19. (</a:t>
            </a:r>
            <a:r>
              <a:rPr lang="en-US" dirty="0" err="1" smtClean="0"/>
              <a:t>Cont</a:t>
            </a:r>
            <a:r>
              <a:rPr lang="en-US" dirty="0" smtClean="0"/>
              <a:t>). </a:t>
            </a:r>
          </a:p>
          <a:p>
            <a:endParaRPr lang="en-US" dirty="0" smtClean="0"/>
          </a:p>
          <a:p>
            <a:r>
              <a:rPr lang="en-US" dirty="0"/>
              <a:t>-</a:t>
            </a:r>
            <a:r>
              <a:rPr lang="en-US" dirty="0" smtClean="0"/>
              <a:t>Remarks: This space is used for information, requested from or directed to,  Base Operations.</a:t>
            </a:r>
          </a:p>
          <a:p>
            <a:endParaRPr lang="en-US" dirty="0" smtClean="0"/>
          </a:p>
          <a:p>
            <a:r>
              <a:rPr lang="en-US" dirty="0" smtClean="0"/>
              <a:t>-Crew List: Mark an “</a:t>
            </a:r>
            <a:r>
              <a:rPr lang="en-US" i="1" dirty="0" smtClean="0"/>
              <a:t>X</a:t>
            </a:r>
            <a:r>
              <a:rPr lang="en-US" dirty="0" smtClean="0"/>
              <a:t>” in “located at” and fill in the location, usually “</a:t>
            </a:r>
            <a:r>
              <a:rPr lang="en-US" i="1" dirty="0" smtClean="0"/>
              <a:t>KNPA</a:t>
            </a:r>
            <a:r>
              <a:rPr lang="en-US" dirty="0" smtClean="0"/>
              <a:t>” for VT-10.</a:t>
            </a:r>
          </a:p>
          <a:p>
            <a:endParaRPr lang="en-US" dirty="0" smtClean="0"/>
          </a:p>
          <a:p>
            <a:r>
              <a:rPr lang="en-US" dirty="0" smtClean="0"/>
              <a:t>-Name of Pilot in Command: Enter the Aircraft Commander’s name and “</a:t>
            </a:r>
            <a:r>
              <a:rPr lang="en-US" i="1" dirty="0" smtClean="0"/>
              <a:t>Standard</a:t>
            </a:r>
            <a:r>
              <a:rPr lang="en-US" dirty="0" smtClean="0"/>
              <a:t>” or “</a:t>
            </a:r>
            <a:r>
              <a:rPr lang="en-US" i="1" dirty="0" smtClean="0"/>
              <a:t>Special</a:t>
            </a:r>
            <a:r>
              <a:rPr lang="en-US" dirty="0" smtClean="0"/>
              <a:t>” based on his/her rating.</a:t>
            </a:r>
          </a:p>
          <a:p>
            <a:endParaRPr lang="en-US" dirty="0"/>
          </a:p>
        </p:txBody>
      </p:sp>
      <p:sp>
        <p:nvSpPr>
          <p:cNvPr id="4" name="TextBox 3"/>
          <p:cNvSpPr txBox="1"/>
          <p:nvPr/>
        </p:nvSpPr>
        <p:spPr>
          <a:xfrm>
            <a:off x="2176670" y="308113"/>
            <a:ext cx="7692887" cy="646331"/>
          </a:xfrm>
          <a:prstGeom prst="rect">
            <a:avLst/>
          </a:prstGeom>
          <a:noFill/>
        </p:spPr>
        <p:txBody>
          <a:bodyPr wrap="square" rtlCol="0">
            <a:spAutoFit/>
          </a:bodyPr>
          <a:lstStyle/>
          <a:p>
            <a:pPr algn="ctr"/>
            <a:r>
              <a:rPr lang="en-US" sz="3600" dirty="0" smtClean="0"/>
              <a:t>Crew Information and Signature</a:t>
            </a:r>
            <a:endParaRPr lang="en-US" sz="3600" dirty="0"/>
          </a:p>
        </p:txBody>
      </p:sp>
    </p:spTree>
    <p:extLst>
      <p:ext uri="{BB962C8B-B14F-4D97-AF65-F5344CB8AC3E}">
        <p14:creationId xmlns:p14="http://schemas.microsoft.com/office/powerpoint/2010/main" val="20639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653" y="1246398"/>
            <a:ext cx="9411429" cy="2234941"/>
          </a:xfrm>
          <a:prstGeom prst="rect">
            <a:avLst/>
          </a:prstGeom>
        </p:spPr>
      </p:pic>
      <p:sp>
        <p:nvSpPr>
          <p:cNvPr id="3" name="TextBox 2"/>
          <p:cNvSpPr txBox="1"/>
          <p:nvPr/>
        </p:nvSpPr>
        <p:spPr>
          <a:xfrm>
            <a:off x="1169233" y="3773293"/>
            <a:ext cx="10568880" cy="2585323"/>
          </a:xfrm>
          <a:prstGeom prst="rect">
            <a:avLst/>
          </a:prstGeom>
          <a:noFill/>
        </p:spPr>
        <p:txBody>
          <a:bodyPr wrap="square" rtlCol="0">
            <a:spAutoFit/>
          </a:bodyPr>
          <a:lstStyle/>
          <a:p>
            <a:r>
              <a:rPr lang="en-US" dirty="0" smtClean="0"/>
              <a:t>19. (</a:t>
            </a:r>
            <a:r>
              <a:rPr lang="en-US" dirty="0" err="1" smtClean="0"/>
              <a:t>Cont</a:t>
            </a:r>
            <a:r>
              <a:rPr lang="en-US" dirty="0" smtClean="0"/>
              <a:t>). </a:t>
            </a:r>
          </a:p>
          <a:p>
            <a:endParaRPr lang="en-US" dirty="0" smtClean="0"/>
          </a:p>
          <a:p>
            <a:r>
              <a:rPr lang="en-US" dirty="0" smtClean="0"/>
              <a:t>-Signature: Must be signed by the Aircraft Commander; *not required if transmitted electronically.</a:t>
            </a:r>
          </a:p>
          <a:p>
            <a:endParaRPr lang="en-US" dirty="0" smtClean="0"/>
          </a:p>
          <a:p>
            <a:r>
              <a:rPr lang="en-US" dirty="0" smtClean="0"/>
              <a:t>-Aircraft Serial Number: Enter “</a:t>
            </a:r>
            <a:r>
              <a:rPr lang="en-US" i="1" dirty="0" smtClean="0"/>
              <a:t>On File</a:t>
            </a:r>
            <a:r>
              <a:rPr lang="en-US" dirty="0" smtClean="0"/>
              <a:t>” or the actual bureau </a:t>
            </a:r>
            <a:r>
              <a:rPr lang="en-US" dirty="0"/>
              <a:t>n</a:t>
            </a:r>
            <a:r>
              <a:rPr lang="en-US" dirty="0" smtClean="0"/>
              <a:t>umber (if known). Add aircraft types if in formation.</a:t>
            </a:r>
          </a:p>
          <a:p>
            <a:endParaRPr lang="en-US" dirty="0" smtClean="0"/>
          </a:p>
          <a:p>
            <a:r>
              <a:rPr lang="en-US" dirty="0" smtClean="0"/>
              <a:t>-Aircraft Home Station: Enter “</a:t>
            </a:r>
            <a:r>
              <a:rPr lang="en-US" i="1" dirty="0" smtClean="0"/>
              <a:t>KNPA</a:t>
            </a:r>
            <a:r>
              <a:rPr lang="en-US" dirty="0" smtClean="0"/>
              <a:t>”.</a:t>
            </a:r>
          </a:p>
          <a:p>
            <a:endParaRPr lang="en-US" dirty="0"/>
          </a:p>
        </p:txBody>
      </p:sp>
      <p:sp>
        <p:nvSpPr>
          <p:cNvPr id="4" name="TextBox 3"/>
          <p:cNvSpPr txBox="1"/>
          <p:nvPr/>
        </p:nvSpPr>
        <p:spPr>
          <a:xfrm>
            <a:off x="2176670" y="308113"/>
            <a:ext cx="7692887" cy="646331"/>
          </a:xfrm>
          <a:prstGeom prst="rect">
            <a:avLst/>
          </a:prstGeom>
          <a:noFill/>
        </p:spPr>
        <p:txBody>
          <a:bodyPr wrap="square" rtlCol="0">
            <a:spAutoFit/>
          </a:bodyPr>
          <a:lstStyle/>
          <a:p>
            <a:pPr algn="ctr"/>
            <a:r>
              <a:rPr lang="en-US" sz="3600" dirty="0" smtClean="0"/>
              <a:t>Crew Information and Signature</a:t>
            </a:r>
            <a:endParaRPr lang="en-US" sz="3600" dirty="0"/>
          </a:p>
        </p:txBody>
      </p:sp>
    </p:spTree>
    <p:extLst>
      <p:ext uri="{BB962C8B-B14F-4D97-AF65-F5344CB8AC3E}">
        <p14:creationId xmlns:p14="http://schemas.microsoft.com/office/powerpoint/2010/main" val="672619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7697" y="1135934"/>
            <a:ext cx="5036485" cy="2058074"/>
          </a:xfrm>
          <a:prstGeom prst="rect">
            <a:avLst/>
          </a:prstGeom>
        </p:spPr>
      </p:pic>
      <p:sp>
        <p:nvSpPr>
          <p:cNvPr id="3" name="TextBox 2"/>
          <p:cNvSpPr txBox="1"/>
          <p:nvPr/>
        </p:nvSpPr>
        <p:spPr>
          <a:xfrm>
            <a:off x="2030506" y="430306"/>
            <a:ext cx="9130553" cy="646331"/>
          </a:xfrm>
          <a:prstGeom prst="rect">
            <a:avLst/>
          </a:prstGeom>
          <a:noFill/>
        </p:spPr>
        <p:txBody>
          <a:bodyPr wrap="square" rtlCol="0">
            <a:spAutoFit/>
          </a:bodyPr>
          <a:lstStyle/>
          <a:p>
            <a:pPr algn="ctr"/>
            <a:r>
              <a:rPr lang="en-US" sz="3600" dirty="0" smtClean="0"/>
              <a:t>Missing Blocks</a:t>
            </a:r>
            <a:endParaRPr lang="en-US" sz="3600" dirty="0"/>
          </a:p>
        </p:txBody>
      </p:sp>
      <p:sp>
        <p:nvSpPr>
          <p:cNvPr id="4" name="TextBox 3"/>
          <p:cNvSpPr txBox="1"/>
          <p:nvPr/>
        </p:nvSpPr>
        <p:spPr>
          <a:xfrm>
            <a:off x="1808922" y="5615609"/>
            <a:ext cx="9582198" cy="923330"/>
          </a:xfrm>
          <a:prstGeom prst="rect">
            <a:avLst/>
          </a:prstGeom>
          <a:noFill/>
        </p:spPr>
        <p:txBody>
          <a:bodyPr wrap="square" rtlCol="0">
            <a:spAutoFit/>
          </a:bodyPr>
          <a:lstStyle/>
          <a:p>
            <a:r>
              <a:rPr lang="en-US" dirty="0" smtClean="0"/>
              <a:t>Please note that there is no Block 11, 12, 14, or 17 on the DD1801.</a:t>
            </a:r>
          </a:p>
          <a:p>
            <a:endParaRPr lang="en-US" dirty="0"/>
          </a:p>
          <a:p>
            <a:r>
              <a:rPr lang="en-US" dirty="0" smtClean="0"/>
              <a:t>Blocks 4, 5, 6, 9, 10, 11, 12, 14, and 17 are missing on the 1801-C.</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697" y="3325202"/>
            <a:ext cx="5036485" cy="2079183"/>
          </a:xfrm>
          <a:prstGeom prst="rect">
            <a:avLst/>
          </a:prstGeom>
        </p:spPr>
      </p:pic>
      <p:sp>
        <p:nvSpPr>
          <p:cNvPr id="6" name="Right Arrow 5"/>
          <p:cNvSpPr/>
          <p:nvPr/>
        </p:nvSpPr>
        <p:spPr>
          <a:xfrm>
            <a:off x="2991677" y="19580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1801</a:t>
            </a:r>
            <a:endParaRPr lang="en-US" dirty="0"/>
          </a:p>
        </p:txBody>
      </p:sp>
      <p:sp>
        <p:nvSpPr>
          <p:cNvPr id="7" name="Right Arrow 6"/>
          <p:cNvSpPr/>
          <p:nvPr/>
        </p:nvSpPr>
        <p:spPr>
          <a:xfrm>
            <a:off x="3024805" y="40087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1801-C</a:t>
            </a:r>
            <a:endParaRPr lang="en-US" dirty="0"/>
          </a:p>
        </p:txBody>
      </p:sp>
    </p:spTree>
    <p:extLst>
      <p:ext uri="{BB962C8B-B14F-4D97-AF65-F5344CB8AC3E}">
        <p14:creationId xmlns:p14="http://schemas.microsoft.com/office/powerpoint/2010/main" val="302228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512" y="1399569"/>
            <a:ext cx="4819180" cy="2656609"/>
          </a:xfrm>
          <a:prstGeom prst="rect">
            <a:avLst/>
          </a:prstGeom>
        </p:spPr>
      </p:pic>
      <p:sp>
        <p:nvSpPr>
          <p:cNvPr id="3" name="TextBox 2"/>
          <p:cNvSpPr txBox="1"/>
          <p:nvPr/>
        </p:nvSpPr>
        <p:spPr>
          <a:xfrm>
            <a:off x="2325757" y="487017"/>
            <a:ext cx="7722704" cy="646331"/>
          </a:xfrm>
          <a:prstGeom prst="rect">
            <a:avLst/>
          </a:prstGeom>
          <a:noFill/>
        </p:spPr>
        <p:txBody>
          <a:bodyPr wrap="square" rtlCol="0">
            <a:spAutoFit/>
          </a:bodyPr>
          <a:lstStyle/>
          <a:p>
            <a:pPr algn="ctr"/>
            <a:r>
              <a:rPr lang="en-US" sz="3600" dirty="0" smtClean="0"/>
              <a:t>Standard Flight Plan on an 1801</a:t>
            </a:r>
            <a:endParaRPr lang="en-US" sz="3600" dirty="0"/>
          </a:p>
        </p:txBody>
      </p:sp>
      <p:sp>
        <p:nvSpPr>
          <p:cNvPr id="6" name="TextBox 5"/>
          <p:cNvSpPr txBox="1"/>
          <p:nvPr/>
        </p:nvSpPr>
        <p:spPr>
          <a:xfrm>
            <a:off x="993913" y="4470820"/>
            <a:ext cx="9372600" cy="1200329"/>
          </a:xfrm>
          <a:prstGeom prst="rect">
            <a:avLst/>
          </a:prstGeom>
          <a:noFill/>
        </p:spPr>
        <p:txBody>
          <a:bodyPr wrap="square" rtlCol="0">
            <a:spAutoFit/>
          </a:bodyPr>
          <a:lstStyle/>
          <a:p>
            <a:r>
              <a:rPr lang="en-US" sz="2400" dirty="0" smtClean="0"/>
              <a:t>This flight leaves Sherman Field  and proceeds to </a:t>
            </a:r>
            <a:r>
              <a:rPr lang="en-US" sz="2400" dirty="0" smtClean="0"/>
              <a:t>Gulfport.  </a:t>
            </a:r>
            <a:r>
              <a:rPr lang="en-US" sz="2400" dirty="0" smtClean="0"/>
              <a:t>The route of flight uses point-to-points and airways.  Between each point-to-point or when direct-to a </a:t>
            </a:r>
            <a:r>
              <a:rPr lang="en-US" sz="2400" dirty="0" err="1" smtClean="0"/>
              <a:t>Navaid</a:t>
            </a:r>
            <a:r>
              <a:rPr lang="en-US" sz="2400" dirty="0" smtClean="0"/>
              <a:t>, insert “</a:t>
            </a:r>
            <a:r>
              <a:rPr lang="en-US" sz="2400" i="1" dirty="0" smtClean="0"/>
              <a:t>DCT</a:t>
            </a:r>
            <a:r>
              <a:rPr lang="en-US" sz="2400" dirty="0" smtClean="0"/>
              <a:t>”.</a:t>
            </a:r>
            <a:endParaRPr lang="en-US" sz="2400" dirty="0"/>
          </a:p>
        </p:txBody>
      </p:sp>
    </p:spTree>
    <p:extLst>
      <p:ext uri="{BB962C8B-B14F-4D97-AF65-F5344CB8AC3E}">
        <p14:creationId xmlns:p14="http://schemas.microsoft.com/office/powerpoint/2010/main" val="51572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270" y="1369521"/>
            <a:ext cx="3806297" cy="5134910"/>
          </a:xfrm>
          <a:prstGeom prst="rect">
            <a:avLst/>
          </a:prstGeom>
        </p:spPr>
      </p:pic>
      <p:sp>
        <p:nvSpPr>
          <p:cNvPr id="3" name="TextBox 2"/>
          <p:cNvSpPr txBox="1"/>
          <p:nvPr/>
        </p:nvSpPr>
        <p:spPr>
          <a:xfrm>
            <a:off x="1542189" y="1819608"/>
            <a:ext cx="4779264" cy="4093428"/>
          </a:xfrm>
          <a:prstGeom prst="rect">
            <a:avLst/>
          </a:prstGeom>
          <a:noFill/>
        </p:spPr>
        <p:txBody>
          <a:bodyPr wrap="square" rtlCol="0">
            <a:spAutoFit/>
          </a:bodyPr>
          <a:lstStyle/>
          <a:p>
            <a:r>
              <a:rPr lang="en-US" sz="2000" dirty="0" smtClean="0">
                <a:solidFill>
                  <a:srgbClr val="FF0000"/>
                </a:solidFill>
              </a:rPr>
              <a:t>Students will be bringing 1801 Flight Plans by Dec.  Please save this to your desktop (as needed) for reference.  You will have a paper copy of each sim event 1801 by Nov.</a:t>
            </a:r>
            <a:endParaRPr lang="en-US" sz="2000" dirty="0">
              <a:solidFill>
                <a:srgbClr val="FF0000"/>
              </a:solidFill>
            </a:endParaRPr>
          </a:p>
          <a:p>
            <a:endParaRPr lang="en-US" sz="2000" dirty="0" smtClean="0"/>
          </a:p>
          <a:p>
            <a:endParaRPr lang="en-US" sz="2000" dirty="0"/>
          </a:p>
          <a:p>
            <a:r>
              <a:rPr lang="en-US" sz="2000" dirty="0" smtClean="0"/>
              <a:t>The newest edition of the GP only has information about the 1801.  There is no longer a reference to the DD-175 or to civilian versions of flight plans.</a:t>
            </a:r>
          </a:p>
          <a:p>
            <a:endParaRPr lang="en-US" sz="2000" dirty="0"/>
          </a:p>
          <a:p>
            <a:r>
              <a:rPr lang="en-US" sz="2000" dirty="0" smtClean="0">
                <a:solidFill>
                  <a:schemeClr val="accent1">
                    <a:lumMod val="50000"/>
                  </a:schemeClr>
                </a:solidFill>
              </a:rPr>
              <a:t>The weather briefing given once you file is (as of now) still called the DD175-1</a:t>
            </a:r>
            <a:endParaRPr lang="en-US" sz="2000" dirty="0">
              <a:solidFill>
                <a:schemeClr val="accent1">
                  <a:lumMod val="50000"/>
                </a:schemeClr>
              </a:solidFill>
            </a:endParaRPr>
          </a:p>
        </p:txBody>
      </p:sp>
      <p:sp>
        <p:nvSpPr>
          <p:cNvPr id="4" name="Rectangle 3"/>
          <p:cNvSpPr/>
          <p:nvPr/>
        </p:nvSpPr>
        <p:spPr>
          <a:xfrm>
            <a:off x="6977270" y="1063487"/>
            <a:ext cx="4025347" cy="5605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491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191" y="665922"/>
            <a:ext cx="7901609" cy="646331"/>
          </a:xfrm>
          <a:prstGeom prst="rect">
            <a:avLst/>
          </a:prstGeom>
          <a:noFill/>
        </p:spPr>
        <p:txBody>
          <a:bodyPr wrap="square" rtlCol="0">
            <a:spAutoFit/>
          </a:bodyPr>
          <a:lstStyle/>
          <a:p>
            <a:pPr algn="ctr"/>
            <a:r>
              <a:rPr lang="en-US" sz="3600" dirty="0" smtClean="0"/>
              <a:t>Departure Procedure and STAR</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12" y="1495666"/>
            <a:ext cx="10058400" cy="3466647"/>
          </a:xfrm>
          <a:prstGeom prst="rect">
            <a:avLst/>
          </a:prstGeom>
        </p:spPr>
      </p:pic>
      <p:sp>
        <p:nvSpPr>
          <p:cNvPr id="4" name="TextBox 3"/>
          <p:cNvSpPr txBox="1"/>
          <p:nvPr/>
        </p:nvSpPr>
        <p:spPr>
          <a:xfrm>
            <a:off x="1003312" y="5297557"/>
            <a:ext cx="10058400" cy="923330"/>
          </a:xfrm>
          <a:prstGeom prst="rect">
            <a:avLst/>
          </a:prstGeom>
          <a:noFill/>
        </p:spPr>
        <p:txBody>
          <a:bodyPr wrap="square" rtlCol="0">
            <a:spAutoFit/>
          </a:bodyPr>
          <a:lstStyle/>
          <a:p>
            <a:r>
              <a:rPr lang="en-US" dirty="0" smtClean="0"/>
              <a:t>This standard flight plan is from St Petersburg, FL (KPIE) to NAS Jacksonville (KNIP) with Jacksonville International (KJAX) as an alternate.  Use the SID (approach book) and STAR (STAR book) format to write the transition point (PIE and ORL) and name of the SID (</a:t>
            </a:r>
            <a:r>
              <a:rPr lang="en-US" dirty="0" smtClean="0">
                <a:solidFill>
                  <a:srgbClr val="C00000"/>
                </a:solidFill>
              </a:rPr>
              <a:t>PIE9</a:t>
            </a:r>
            <a:r>
              <a:rPr lang="en-US" dirty="0" smtClean="0"/>
              <a:t>) and STAR (</a:t>
            </a:r>
            <a:r>
              <a:rPr lang="en-US" dirty="0" smtClean="0">
                <a:solidFill>
                  <a:srgbClr val="C00000"/>
                </a:solidFill>
              </a:rPr>
              <a:t>POGIE2</a:t>
            </a:r>
            <a:r>
              <a:rPr lang="en-US" dirty="0" smtClean="0"/>
              <a:t>). </a:t>
            </a:r>
            <a:endParaRPr lang="en-US" dirty="0"/>
          </a:p>
        </p:txBody>
      </p:sp>
      <p:sp>
        <p:nvSpPr>
          <p:cNvPr id="5" name="Oval 4"/>
          <p:cNvSpPr/>
          <p:nvPr/>
        </p:nvSpPr>
        <p:spPr>
          <a:xfrm>
            <a:off x="5148470" y="2136912"/>
            <a:ext cx="705678" cy="3478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15809" y="2110410"/>
            <a:ext cx="993913" cy="3478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49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970" y="1288889"/>
            <a:ext cx="8114286" cy="2809524"/>
          </a:xfrm>
          <a:prstGeom prst="rect">
            <a:avLst/>
          </a:prstGeom>
        </p:spPr>
      </p:pic>
      <p:sp>
        <p:nvSpPr>
          <p:cNvPr id="3" name="TextBox 2"/>
          <p:cNvSpPr txBox="1"/>
          <p:nvPr/>
        </p:nvSpPr>
        <p:spPr>
          <a:xfrm>
            <a:off x="2584174" y="546653"/>
            <a:ext cx="7225748" cy="646331"/>
          </a:xfrm>
          <a:prstGeom prst="rect">
            <a:avLst/>
          </a:prstGeom>
          <a:noFill/>
        </p:spPr>
        <p:txBody>
          <a:bodyPr wrap="square" rtlCol="0">
            <a:spAutoFit/>
          </a:bodyPr>
          <a:lstStyle/>
          <a:p>
            <a:pPr algn="ctr"/>
            <a:r>
              <a:rPr lang="en-US" sz="3600" dirty="0" smtClean="0"/>
              <a:t>Terminal Area Delay Flight Plan</a:t>
            </a:r>
            <a:endParaRPr lang="en-US" sz="3600" dirty="0"/>
          </a:p>
        </p:txBody>
      </p:sp>
      <p:sp>
        <p:nvSpPr>
          <p:cNvPr id="4" name="TextBox 3"/>
          <p:cNvSpPr txBox="1"/>
          <p:nvPr/>
        </p:nvSpPr>
        <p:spPr>
          <a:xfrm>
            <a:off x="1152939" y="4224135"/>
            <a:ext cx="9799982" cy="2585323"/>
          </a:xfrm>
          <a:prstGeom prst="rect">
            <a:avLst/>
          </a:prstGeom>
          <a:noFill/>
        </p:spPr>
        <p:txBody>
          <a:bodyPr wrap="square" rtlCol="0">
            <a:spAutoFit/>
          </a:bodyPr>
          <a:lstStyle/>
          <a:p>
            <a:r>
              <a:rPr lang="en-US" dirty="0" smtClean="0"/>
              <a:t>This flight plan represents a flight to Biloxi, but also includes a delay of 20 minutes and then a flight plan returning to Sherman.  There is only one full stop planned, at our destination.  </a:t>
            </a:r>
          </a:p>
          <a:p>
            <a:endParaRPr lang="en-US" dirty="0" smtClean="0"/>
          </a:p>
          <a:p>
            <a:r>
              <a:rPr lang="en-US" dirty="0" smtClean="0"/>
              <a:t>The terminal area delay with have a format of “DCT XXX/00+20 DCT”. Airports can be used with the 4-letter ICAO format (KBIX) or  3-Letter identifier (BIX). In this case, the last point on the flight plan is “</a:t>
            </a:r>
            <a:r>
              <a:rPr lang="en-US" i="1" dirty="0" smtClean="0"/>
              <a:t>GPT</a:t>
            </a:r>
            <a:r>
              <a:rPr lang="en-US" dirty="0" smtClean="0"/>
              <a:t>”, using the “</a:t>
            </a:r>
            <a:r>
              <a:rPr lang="en-US" i="1" dirty="0" smtClean="0"/>
              <a:t>KBIX</a:t>
            </a:r>
            <a:r>
              <a:rPr lang="en-US" dirty="0" smtClean="0"/>
              <a:t>” is the more correct method. If our delay was at Sherman Field, either “</a:t>
            </a:r>
            <a:r>
              <a:rPr lang="en-US" i="1" dirty="0" smtClean="0"/>
              <a:t>KNPA</a:t>
            </a:r>
            <a:r>
              <a:rPr lang="en-US" dirty="0" smtClean="0"/>
              <a:t>” or “</a:t>
            </a:r>
            <a:r>
              <a:rPr lang="en-US" i="1" dirty="0" smtClean="0"/>
              <a:t>NPA</a:t>
            </a:r>
            <a:r>
              <a:rPr lang="en-US" dirty="0" smtClean="0"/>
              <a:t>” would acceptable.  If you airport has numbers (Bay Minette/ K1R8), do not include the “K”. Only use the “</a:t>
            </a:r>
            <a:r>
              <a:rPr lang="en-US" i="1" dirty="0" smtClean="0"/>
              <a:t>1R8</a:t>
            </a:r>
            <a:r>
              <a:rPr lang="en-US" dirty="0" smtClean="0"/>
              <a:t>” for the delay.  </a:t>
            </a:r>
          </a:p>
          <a:p>
            <a:endParaRPr lang="en-US" dirty="0"/>
          </a:p>
        </p:txBody>
      </p:sp>
      <p:sp>
        <p:nvSpPr>
          <p:cNvPr id="5" name="Oval 4"/>
          <p:cNvSpPr/>
          <p:nvPr/>
        </p:nvSpPr>
        <p:spPr>
          <a:xfrm>
            <a:off x="2683566" y="1987827"/>
            <a:ext cx="1639957" cy="3379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977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970" y="1288889"/>
            <a:ext cx="8114286" cy="2809524"/>
          </a:xfrm>
          <a:prstGeom prst="rect">
            <a:avLst/>
          </a:prstGeom>
        </p:spPr>
      </p:pic>
      <p:sp>
        <p:nvSpPr>
          <p:cNvPr id="3" name="TextBox 2"/>
          <p:cNvSpPr txBox="1"/>
          <p:nvPr/>
        </p:nvSpPr>
        <p:spPr>
          <a:xfrm>
            <a:off x="2584174" y="546653"/>
            <a:ext cx="7225748" cy="646331"/>
          </a:xfrm>
          <a:prstGeom prst="rect">
            <a:avLst/>
          </a:prstGeom>
          <a:noFill/>
        </p:spPr>
        <p:txBody>
          <a:bodyPr wrap="square" rtlCol="0">
            <a:spAutoFit/>
          </a:bodyPr>
          <a:lstStyle/>
          <a:p>
            <a:pPr algn="ctr"/>
            <a:r>
              <a:rPr lang="en-US" sz="3600" dirty="0" smtClean="0"/>
              <a:t>Terminal Area Delay Flight Plan</a:t>
            </a:r>
            <a:endParaRPr lang="en-US" sz="3600" dirty="0"/>
          </a:p>
        </p:txBody>
      </p:sp>
      <p:sp>
        <p:nvSpPr>
          <p:cNvPr id="4" name="TextBox 3"/>
          <p:cNvSpPr txBox="1"/>
          <p:nvPr/>
        </p:nvSpPr>
        <p:spPr>
          <a:xfrm>
            <a:off x="1152939" y="4224135"/>
            <a:ext cx="9799982" cy="2585323"/>
          </a:xfrm>
          <a:prstGeom prst="rect">
            <a:avLst/>
          </a:prstGeom>
          <a:noFill/>
        </p:spPr>
        <p:txBody>
          <a:bodyPr wrap="square" rtlCol="0">
            <a:spAutoFit/>
          </a:bodyPr>
          <a:lstStyle/>
          <a:p>
            <a:r>
              <a:rPr lang="en-US" dirty="0" smtClean="0"/>
              <a:t>This flight plan represents a flight to Biloxi, but also includes a delay of 20 minutes and then a flight plan returning to Sherman.  There is only one full stop planned, at the destination.  </a:t>
            </a:r>
          </a:p>
          <a:p>
            <a:endParaRPr lang="en-US" dirty="0" smtClean="0"/>
          </a:p>
          <a:p>
            <a:r>
              <a:rPr lang="en-US" dirty="0" smtClean="0"/>
              <a:t>The terminal area delay with have a format of “DCT XXX/00+20 DCT”.</a:t>
            </a:r>
          </a:p>
          <a:p>
            <a:r>
              <a:rPr lang="en-US" dirty="0" smtClean="0"/>
              <a:t> Airports can be used with the 4-letter ICAO format (KBIX) or  3-Letter identifier (BIX). In this case, the last point on the flight plan is “</a:t>
            </a:r>
            <a:r>
              <a:rPr lang="en-US" i="1" dirty="0" smtClean="0"/>
              <a:t>GPT</a:t>
            </a:r>
            <a:r>
              <a:rPr lang="en-US" dirty="0" smtClean="0"/>
              <a:t>”, using the “</a:t>
            </a:r>
            <a:r>
              <a:rPr lang="en-US" i="1" dirty="0" smtClean="0"/>
              <a:t>KBIX</a:t>
            </a:r>
            <a:r>
              <a:rPr lang="en-US" dirty="0" smtClean="0"/>
              <a:t>” is the more correct method. If our delay was at Sherman Field, either “</a:t>
            </a:r>
            <a:r>
              <a:rPr lang="en-US" i="1" dirty="0" smtClean="0"/>
              <a:t>KNPA</a:t>
            </a:r>
            <a:r>
              <a:rPr lang="en-US" dirty="0" smtClean="0"/>
              <a:t>” or “</a:t>
            </a:r>
            <a:r>
              <a:rPr lang="en-US" i="1" dirty="0" smtClean="0"/>
              <a:t>NPA</a:t>
            </a:r>
            <a:r>
              <a:rPr lang="en-US" dirty="0" smtClean="0"/>
              <a:t>” would acceptable.  If you airport has numbers (Bay Minette/ K1R8), do not include the “K”. Only use the “</a:t>
            </a:r>
            <a:r>
              <a:rPr lang="en-US" i="1" dirty="0" smtClean="0"/>
              <a:t>1R8</a:t>
            </a:r>
            <a:r>
              <a:rPr lang="en-US" dirty="0" smtClean="0"/>
              <a:t>” for the delay.  </a:t>
            </a:r>
          </a:p>
          <a:p>
            <a:endParaRPr lang="en-US" dirty="0"/>
          </a:p>
        </p:txBody>
      </p:sp>
      <p:sp>
        <p:nvSpPr>
          <p:cNvPr id="5" name="Oval 4"/>
          <p:cNvSpPr/>
          <p:nvPr/>
        </p:nvSpPr>
        <p:spPr>
          <a:xfrm>
            <a:off x="2683566" y="1987827"/>
            <a:ext cx="1639957" cy="3379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797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4965" y="427383"/>
            <a:ext cx="7663070" cy="646331"/>
          </a:xfrm>
          <a:prstGeom prst="rect">
            <a:avLst/>
          </a:prstGeom>
          <a:noFill/>
        </p:spPr>
        <p:txBody>
          <a:bodyPr wrap="square" rtlCol="0">
            <a:spAutoFit/>
          </a:bodyPr>
          <a:lstStyle/>
          <a:p>
            <a:pPr algn="ctr"/>
            <a:r>
              <a:rPr lang="en-US" sz="3600" dirty="0" smtClean="0"/>
              <a:t>1801-C, Continuation Flight Plan </a:t>
            </a:r>
            <a:endParaRPr lang="en-US" sz="3600" dirty="0"/>
          </a:p>
        </p:txBody>
      </p:sp>
      <p:sp>
        <p:nvSpPr>
          <p:cNvPr id="3" name="TextBox 2"/>
          <p:cNvSpPr txBox="1"/>
          <p:nvPr/>
        </p:nvSpPr>
        <p:spPr>
          <a:xfrm>
            <a:off x="675861" y="2087218"/>
            <a:ext cx="5168348" cy="2585323"/>
          </a:xfrm>
          <a:prstGeom prst="rect">
            <a:avLst/>
          </a:prstGeom>
          <a:noFill/>
        </p:spPr>
        <p:txBody>
          <a:bodyPr wrap="square" rtlCol="0">
            <a:spAutoFit/>
          </a:bodyPr>
          <a:lstStyle/>
          <a:p>
            <a:r>
              <a:rPr lang="en-US" dirty="0" smtClean="0"/>
              <a:t>A “stop-over” flight plan should be used when you plan to land at more than one airport during the day.  </a:t>
            </a:r>
          </a:p>
          <a:p>
            <a:endParaRPr lang="en-US" dirty="0" smtClean="0"/>
          </a:p>
          <a:p>
            <a:r>
              <a:rPr lang="en-US" dirty="0" smtClean="0"/>
              <a:t>Fill out the first leg of the flight on the DD 1801 Form as previously shown.  </a:t>
            </a:r>
          </a:p>
          <a:p>
            <a:endParaRPr lang="en-US" dirty="0"/>
          </a:p>
          <a:p>
            <a:r>
              <a:rPr lang="en-US" dirty="0" smtClean="0"/>
              <a:t>For the subsequent legs, you will fill out a DD 1801-C flight plan.  The 1801-C is designed to accommodate three (3) additional legs/stopovers.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035" y="1371600"/>
            <a:ext cx="3535000" cy="4764036"/>
          </a:xfrm>
          <a:prstGeom prst="rect">
            <a:avLst/>
          </a:prstGeom>
        </p:spPr>
      </p:pic>
    </p:spTree>
    <p:extLst>
      <p:ext uri="{BB962C8B-B14F-4D97-AF65-F5344CB8AC3E}">
        <p14:creationId xmlns:p14="http://schemas.microsoft.com/office/powerpoint/2010/main" val="253359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0078" y="596348"/>
            <a:ext cx="8388626" cy="646331"/>
          </a:xfrm>
          <a:prstGeom prst="rect">
            <a:avLst/>
          </a:prstGeom>
          <a:noFill/>
        </p:spPr>
        <p:txBody>
          <a:bodyPr wrap="square" rtlCol="0">
            <a:spAutoFit/>
          </a:bodyPr>
          <a:lstStyle/>
          <a:p>
            <a:pPr algn="ctr"/>
            <a:r>
              <a:rPr lang="en-US" sz="3600" dirty="0" smtClean="0"/>
              <a:t>Stopover Flight Plan Example</a:t>
            </a:r>
            <a:endParaRPr lang="en-US" sz="3600" dirty="0"/>
          </a:p>
        </p:txBody>
      </p:sp>
      <p:sp>
        <p:nvSpPr>
          <p:cNvPr id="4" name="TextBox 3"/>
          <p:cNvSpPr txBox="1"/>
          <p:nvPr/>
        </p:nvSpPr>
        <p:spPr>
          <a:xfrm>
            <a:off x="1838739" y="1331848"/>
            <a:ext cx="7474226" cy="1200329"/>
          </a:xfrm>
          <a:prstGeom prst="rect">
            <a:avLst/>
          </a:prstGeom>
          <a:noFill/>
        </p:spPr>
        <p:txBody>
          <a:bodyPr wrap="square" rtlCol="0">
            <a:spAutoFit/>
          </a:bodyPr>
          <a:lstStyle/>
          <a:p>
            <a:r>
              <a:rPr lang="en-US" dirty="0" smtClean="0"/>
              <a:t>In an earlier example, we had a flight plan from KNPA to KNPA with a terminal area delay at KBIX.  If we were to do that flight but full stop at KBIX for fuel and to eat, it would become a stopover flight plan.  The following is how that would be done on the 1801 and 1801-C.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939" y="4681331"/>
            <a:ext cx="6882646" cy="17100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939" y="2532177"/>
            <a:ext cx="6599583" cy="1966638"/>
          </a:xfrm>
          <a:prstGeom prst="rect">
            <a:avLst/>
          </a:prstGeom>
        </p:spPr>
      </p:pic>
      <p:sp>
        <p:nvSpPr>
          <p:cNvPr id="8" name="Right Arrow 7"/>
          <p:cNvSpPr/>
          <p:nvPr/>
        </p:nvSpPr>
        <p:spPr>
          <a:xfrm>
            <a:off x="1292088" y="33097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1801</a:t>
            </a:r>
            <a:endParaRPr lang="en-US" dirty="0">
              <a:ln w="0"/>
              <a:solidFill>
                <a:schemeClr val="tx1"/>
              </a:solidFill>
              <a:effectLst>
                <a:outerShdw blurRad="38100" dist="19050" dir="2700000" algn="tl" rotWithShape="0">
                  <a:schemeClr val="dk1">
                    <a:alpha val="40000"/>
                  </a:schemeClr>
                </a:outerShdw>
              </a:effectLst>
            </a:endParaRPr>
          </a:p>
        </p:txBody>
      </p:sp>
      <p:sp>
        <p:nvSpPr>
          <p:cNvPr id="9" name="Right Arrow 8"/>
          <p:cNvSpPr/>
          <p:nvPr/>
        </p:nvSpPr>
        <p:spPr>
          <a:xfrm>
            <a:off x="1282146" y="52876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1801-C</a:t>
            </a:r>
            <a:endParaRPr lang="en-US" dirty="0">
              <a:solidFill>
                <a:schemeClr val="tx1"/>
              </a:solidFill>
            </a:endParaRPr>
          </a:p>
        </p:txBody>
      </p:sp>
    </p:spTree>
    <p:extLst>
      <p:ext uri="{BB962C8B-B14F-4D97-AF65-F5344CB8AC3E}">
        <p14:creationId xmlns:p14="http://schemas.microsoft.com/office/powerpoint/2010/main" val="2441891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3626" y="785191"/>
            <a:ext cx="6708913" cy="646331"/>
          </a:xfrm>
          <a:prstGeom prst="rect">
            <a:avLst/>
          </a:prstGeom>
          <a:noFill/>
        </p:spPr>
        <p:txBody>
          <a:bodyPr wrap="square" rtlCol="0">
            <a:spAutoFit/>
          </a:bodyPr>
          <a:lstStyle/>
          <a:p>
            <a:pPr algn="ctr"/>
            <a:r>
              <a:rPr lang="en-US" sz="3600" dirty="0" smtClean="0"/>
              <a:t>Stopover Flight Plan </a:t>
            </a:r>
            <a:r>
              <a:rPr lang="en-US" sz="3600" dirty="0" err="1" smtClean="0"/>
              <a:t>Cont</a:t>
            </a:r>
            <a:endParaRPr lang="en-US" sz="3600" dirty="0"/>
          </a:p>
        </p:txBody>
      </p:sp>
      <p:sp>
        <p:nvSpPr>
          <p:cNvPr id="3" name="TextBox 2"/>
          <p:cNvSpPr txBox="1"/>
          <p:nvPr/>
        </p:nvSpPr>
        <p:spPr>
          <a:xfrm>
            <a:off x="2673626" y="1868557"/>
            <a:ext cx="6848061" cy="2585323"/>
          </a:xfrm>
          <a:prstGeom prst="rect">
            <a:avLst/>
          </a:prstGeom>
          <a:noFill/>
        </p:spPr>
        <p:txBody>
          <a:bodyPr wrap="square" rtlCol="0">
            <a:spAutoFit/>
          </a:bodyPr>
          <a:lstStyle/>
          <a:p>
            <a:r>
              <a:rPr lang="en-US" dirty="0" smtClean="0"/>
              <a:t>For each leg of the stopover flight plan, just fill in the route of flight normally.  Enter your alternate information (as req.). </a:t>
            </a:r>
          </a:p>
          <a:p>
            <a:endParaRPr lang="en-US" dirty="0" smtClean="0"/>
          </a:p>
          <a:p>
            <a:r>
              <a:rPr lang="en-US" dirty="0" smtClean="0"/>
              <a:t>For Section 18 “Other Information”, only use this block when there are changes from the information entered on the 1801 initial leg.</a:t>
            </a:r>
          </a:p>
          <a:p>
            <a:endParaRPr lang="en-US" dirty="0"/>
          </a:p>
          <a:p>
            <a:r>
              <a:rPr lang="en-US" dirty="0" smtClean="0"/>
              <a:t>If your stopover flight plan will occur on different days, then use two 1801 forms and do not use the  1801-C.  </a:t>
            </a:r>
          </a:p>
          <a:p>
            <a:endParaRPr lang="en-US" dirty="0"/>
          </a:p>
        </p:txBody>
      </p:sp>
    </p:spTree>
    <p:extLst>
      <p:ext uri="{BB962C8B-B14F-4D97-AF65-F5344CB8AC3E}">
        <p14:creationId xmlns:p14="http://schemas.microsoft.com/office/powerpoint/2010/main" val="239832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658" y="3732777"/>
            <a:ext cx="4595750" cy="217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108" y="1066407"/>
            <a:ext cx="4599300" cy="2461984"/>
          </a:xfrm>
          <a:prstGeom prst="rect">
            <a:avLst/>
          </a:prstGeom>
        </p:spPr>
      </p:pic>
      <p:sp>
        <p:nvSpPr>
          <p:cNvPr id="5" name="TextBox 4"/>
          <p:cNvSpPr txBox="1"/>
          <p:nvPr/>
        </p:nvSpPr>
        <p:spPr>
          <a:xfrm>
            <a:off x="1689651" y="4344523"/>
            <a:ext cx="3697357" cy="954107"/>
          </a:xfrm>
          <a:prstGeom prst="rect">
            <a:avLst/>
          </a:prstGeom>
          <a:noFill/>
        </p:spPr>
        <p:txBody>
          <a:bodyPr wrap="square" rtlCol="0">
            <a:spAutoFit/>
          </a:bodyPr>
          <a:lstStyle/>
          <a:p>
            <a:r>
              <a:rPr lang="en-US" sz="2800" dirty="0" smtClean="0"/>
              <a:t>1801-C for the AN 3102 Sim event</a:t>
            </a:r>
            <a:endParaRPr lang="en-US" sz="2800" dirty="0"/>
          </a:p>
        </p:txBody>
      </p:sp>
      <p:sp>
        <p:nvSpPr>
          <p:cNvPr id="6" name="TextBox 5"/>
          <p:cNvSpPr txBox="1"/>
          <p:nvPr/>
        </p:nvSpPr>
        <p:spPr>
          <a:xfrm>
            <a:off x="1689651" y="1820345"/>
            <a:ext cx="3906079" cy="954107"/>
          </a:xfrm>
          <a:prstGeom prst="rect">
            <a:avLst/>
          </a:prstGeom>
          <a:noFill/>
        </p:spPr>
        <p:txBody>
          <a:bodyPr wrap="square" rtlCol="0">
            <a:spAutoFit/>
          </a:bodyPr>
          <a:lstStyle/>
          <a:p>
            <a:r>
              <a:rPr lang="en-US" sz="2800" dirty="0" smtClean="0"/>
              <a:t>This </a:t>
            </a:r>
            <a:r>
              <a:rPr lang="en-US" sz="2800" dirty="0" smtClean="0"/>
              <a:t>is our only stop over flight plan for sims.</a:t>
            </a:r>
            <a:endParaRPr lang="en-US" sz="2800" dirty="0"/>
          </a:p>
        </p:txBody>
      </p:sp>
      <p:sp>
        <p:nvSpPr>
          <p:cNvPr id="3" name="TextBox 2"/>
          <p:cNvSpPr txBox="1"/>
          <p:nvPr/>
        </p:nvSpPr>
        <p:spPr>
          <a:xfrm>
            <a:off x="3402767" y="400356"/>
            <a:ext cx="5486400" cy="461665"/>
          </a:xfrm>
          <a:prstGeom prst="rect">
            <a:avLst/>
          </a:prstGeom>
          <a:noFill/>
        </p:spPr>
        <p:txBody>
          <a:bodyPr wrap="square" rtlCol="0">
            <a:spAutoFit/>
          </a:bodyPr>
          <a:lstStyle/>
          <a:p>
            <a:r>
              <a:rPr lang="en-US" sz="2400" b="1" u="sng" dirty="0" smtClean="0"/>
              <a:t>AN 3102 Stopover Flight Plan Example</a:t>
            </a:r>
            <a:endParaRPr lang="en-US" sz="2400" b="1" u="sng" dirty="0"/>
          </a:p>
        </p:txBody>
      </p:sp>
    </p:spTree>
    <p:extLst>
      <p:ext uri="{BB962C8B-B14F-4D97-AF65-F5344CB8AC3E}">
        <p14:creationId xmlns:p14="http://schemas.microsoft.com/office/powerpoint/2010/main" val="363653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917" y="570764"/>
            <a:ext cx="5188619" cy="25800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917" y="3320772"/>
            <a:ext cx="5188619" cy="2860264"/>
          </a:xfrm>
          <a:prstGeom prst="rect">
            <a:avLst/>
          </a:prstGeom>
        </p:spPr>
      </p:pic>
      <p:sp>
        <p:nvSpPr>
          <p:cNvPr id="4" name="TextBox 3"/>
          <p:cNvSpPr txBox="1"/>
          <p:nvPr/>
        </p:nvSpPr>
        <p:spPr>
          <a:xfrm>
            <a:off x="1282148" y="1322181"/>
            <a:ext cx="3657600" cy="1077218"/>
          </a:xfrm>
          <a:prstGeom prst="rect">
            <a:avLst/>
          </a:prstGeom>
          <a:noFill/>
        </p:spPr>
        <p:txBody>
          <a:bodyPr wrap="square" rtlCol="0">
            <a:spAutoFit/>
          </a:bodyPr>
          <a:lstStyle/>
          <a:p>
            <a:r>
              <a:rPr lang="en-US" sz="3200" dirty="0" smtClean="0"/>
              <a:t>AN 3101 Flight Plan with a SID and STAR</a:t>
            </a:r>
            <a:endParaRPr lang="en-US" sz="3200" dirty="0"/>
          </a:p>
        </p:txBody>
      </p:sp>
      <p:sp>
        <p:nvSpPr>
          <p:cNvPr id="5" name="TextBox 4"/>
          <p:cNvSpPr txBox="1"/>
          <p:nvPr/>
        </p:nvSpPr>
        <p:spPr>
          <a:xfrm>
            <a:off x="1292087" y="4212295"/>
            <a:ext cx="3647661" cy="1077218"/>
          </a:xfrm>
          <a:prstGeom prst="rect">
            <a:avLst/>
          </a:prstGeom>
          <a:noFill/>
        </p:spPr>
        <p:txBody>
          <a:bodyPr wrap="square" rtlCol="0">
            <a:spAutoFit/>
          </a:bodyPr>
          <a:lstStyle/>
          <a:p>
            <a:r>
              <a:rPr lang="en-US" sz="3200" dirty="0" smtClean="0"/>
              <a:t>NAV 3102 Flight Plan to KGPT</a:t>
            </a:r>
            <a:endParaRPr lang="en-US" sz="3200" dirty="0"/>
          </a:p>
        </p:txBody>
      </p:sp>
    </p:spTree>
    <p:extLst>
      <p:ext uri="{BB962C8B-B14F-4D97-AF65-F5344CB8AC3E}">
        <p14:creationId xmlns:p14="http://schemas.microsoft.com/office/powerpoint/2010/main" val="3408002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757" y="482292"/>
            <a:ext cx="7404652" cy="707886"/>
          </a:xfrm>
          <a:prstGeom prst="rect">
            <a:avLst/>
          </a:prstGeom>
          <a:noFill/>
        </p:spPr>
        <p:txBody>
          <a:bodyPr wrap="square" rtlCol="0">
            <a:spAutoFit/>
          </a:bodyPr>
          <a:lstStyle/>
          <a:p>
            <a:pPr algn="ctr"/>
            <a:r>
              <a:rPr lang="en-US" sz="4000" u="sng" dirty="0" smtClean="0"/>
              <a:t>DD Form 1801 Summary</a:t>
            </a:r>
            <a:endParaRPr lang="en-US" sz="4000" u="sng" dirty="0"/>
          </a:p>
        </p:txBody>
      </p:sp>
      <p:sp>
        <p:nvSpPr>
          <p:cNvPr id="3" name="TextBox 2"/>
          <p:cNvSpPr txBox="1"/>
          <p:nvPr/>
        </p:nvSpPr>
        <p:spPr>
          <a:xfrm>
            <a:off x="939248" y="1590261"/>
            <a:ext cx="10177670" cy="2554545"/>
          </a:xfrm>
          <a:prstGeom prst="rect">
            <a:avLst/>
          </a:prstGeom>
          <a:noFill/>
        </p:spPr>
        <p:txBody>
          <a:bodyPr wrap="square" rtlCol="0">
            <a:spAutoFit/>
          </a:bodyPr>
          <a:lstStyle/>
          <a:p>
            <a:r>
              <a:rPr lang="en-US" sz="3200" dirty="0" smtClean="0"/>
              <a:t>Note that the GP allows us to file flight plans electronically at this point. However, the CNAF 3710 currently has restrictions to that.  With everything that we do in aviation, you must be familiar with ALL directives (FLIP, NATOPs, 3710, SOP, R&amp;I) concerning your actions in the aircraft.</a:t>
            </a:r>
            <a:endParaRPr lang="en-US" sz="3200" dirty="0"/>
          </a:p>
        </p:txBody>
      </p:sp>
    </p:spTree>
    <p:extLst>
      <p:ext uri="{BB962C8B-B14F-4D97-AF65-F5344CB8AC3E}">
        <p14:creationId xmlns:p14="http://schemas.microsoft.com/office/powerpoint/2010/main" val="873530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208" y="1735584"/>
            <a:ext cx="5552381" cy="3838095"/>
          </a:xfrm>
          <a:prstGeom prst="rect">
            <a:avLst/>
          </a:prstGeom>
        </p:spPr>
      </p:pic>
      <p:sp>
        <p:nvSpPr>
          <p:cNvPr id="3" name="TextBox 2"/>
          <p:cNvSpPr txBox="1"/>
          <p:nvPr/>
        </p:nvSpPr>
        <p:spPr>
          <a:xfrm>
            <a:off x="1799403" y="601163"/>
            <a:ext cx="8763989" cy="646331"/>
          </a:xfrm>
          <a:prstGeom prst="rect">
            <a:avLst/>
          </a:prstGeom>
          <a:noFill/>
        </p:spPr>
        <p:txBody>
          <a:bodyPr wrap="square" rtlCol="0">
            <a:spAutoFit/>
          </a:bodyPr>
          <a:lstStyle/>
          <a:p>
            <a:pPr algn="ctr"/>
            <a:r>
              <a:rPr lang="en-US" sz="3600" dirty="0" smtClean="0"/>
              <a:t>Any Questions?  Please see Mr. Kiely</a:t>
            </a:r>
            <a:endParaRPr lang="en-US" sz="3600" dirty="0"/>
          </a:p>
        </p:txBody>
      </p:sp>
    </p:spTree>
    <p:extLst>
      <p:ext uri="{BB962C8B-B14F-4D97-AF65-F5344CB8AC3E}">
        <p14:creationId xmlns:p14="http://schemas.microsoft.com/office/powerpoint/2010/main" val="204436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078" y="1041823"/>
            <a:ext cx="4467922" cy="5072810"/>
          </a:xfrm>
          <a:prstGeom prst="rect">
            <a:avLst/>
          </a:prstGeom>
        </p:spPr>
      </p:pic>
      <p:sp>
        <p:nvSpPr>
          <p:cNvPr id="3" name="TextBox 2"/>
          <p:cNvSpPr txBox="1"/>
          <p:nvPr/>
        </p:nvSpPr>
        <p:spPr>
          <a:xfrm>
            <a:off x="780288" y="1036320"/>
            <a:ext cx="4389120" cy="4893647"/>
          </a:xfrm>
          <a:prstGeom prst="rect">
            <a:avLst/>
          </a:prstGeom>
          <a:noFill/>
        </p:spPr>
        <p:txBody>
          <a:bodyPr wrap="square" rtlCol="0">
            <a:spAutoFit/>
          </a:bodyPr>
          <a:lstStyle/>
          <a:p>
            <a:r>
              <a:rPr lang="en-US" sz="2400" dirty="0" smtClean="0"/>
              <a:t>Fill in #7 through #19.  Depending on the type of flight and service directives, every block may not need to be filled in.  </a:t>
            </a:r>
          </a:p>
          <a:p>
            <a:endParaRPr lang="en-US" sz="2400" dirty="0" smtClean="0"/>
          </a:p>
          <a:p>
            <a:endParaRPr lang="en-US" sz="2400" dirty="0"/>
          </a:p>
          <a:p>
            <a:r>
              <a:rPr lang="en-US" sz="2400" dirty="0" smtClean="0"/>
              <a:t>In some special cases, use of “plain </a:t>
            </a:r>
            <a:r>
              <a:rPr lang="en-US" sz="2400" dirty="0"/>
              <a:t>l</a:t>
            </a:r>
            <a:r>
              <a:rPr lang="en-US" sz="2400" dirty="0" smtClean="0"/>
              <a:t>anguage” remarks may be necessary to relay pilot needs or desires.</a:t>
            </a:r>
          </a:p>
          <a:p>
            <a:endParaRPr lang="en-US" dirty="0" smtClean="0"/>
          </a:p>
          <a:p>
            <a:endParaRPr lang="en-US" dirty="0"/>
          </a:p>
          <a:p>
            <a:endParaRPr lang="en-US" dirty="0"/>
          </a:p>
          <a:p>
            <a:endParaRPr lang="en-US" dirty="0"/>
          </a:p>
        </p:txBody>
      </p:sp>
      <p:sp>
        <p:nvSpPr>
          <p:cNvPr id="4" name="TextBox 3"/>
          <p:cNvSpPr txBox="1"/>
          <p:nvPr/>
        </p:nvSpPr>
        <p:spPr>
          <a:xfrm>
            <a:off x="2435087" y="228600"/>
            <a:ext cx="7841974" cy="646331"/>
          </a:xfrm>
          <a:prstGeom prst="rect">
            <a:avLst/>
          </a:prstGeom>
          <a:noFill/>
        </p:spPr>
        <p:txBody>
          <a:bodyPr wrap="square" rtlCol="0">
            <a:spAutoFit/>
          </a:bodyPr>
          <a:lstStyle/>
          <a:p>
            <a:pPr algn="ctr"/>
            <a:r>
              <a:rPr lang="en-US" sz="3600" dirty="0" smtClean="0"/>
              <a:t>Filling in the Blocks</a:t>
            </a:r>
            <a:endParaRPr lang="en-US" sz="3600" dirty="0"/>
          </a:p>
        </p:txBody>
      </p:sp>
    </p:spTree>
    <p:extLst>
      <p:ext uri="{BB962C8B-B14F-4D97-AF65-F5344CB8AC3E}">
        <p14:creationId xmlns:p14="http://schemas.microsoft.com/office/powerpoint/2010/main" val="1625778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1132226"/>
            <a:ext cx="10058400" cy="927041"/>
          </a:xfrm>
          <a:prstGeom prst="rect">
            <a:avLst/>
          </a:prstGeom>
        </p:spPr>
      </p:pic>
      <p:sp>
        <p:nvSpPr>
          <p:cNvPr id="3" name="TextBox 2"/>
          <p:cNvSpPr txBox="1"/>
          <p:nvPr/>
        </p:nvSpPr>
        <p:spPr>
          <a:xfrm>
            <a:off x="1341120" y="2500479"/>
            <a:ext cx="10046208" cy="3416320"/>
          </a:xfrm>
          <a:prstGeom prst="rect">
            <a:avLst/>
          </a:prstGeom>
          <a:noFill/>
        </p:spPr>
        <p:txBody>
          <a:bodyPr wrap="square" rtlCol="0">
            <a:spAutoFit/>
          </a:bodyPr>
          <a:lstStyle/>
          <a:p>
            <a:r>
              <a:rPr lang="en-US" sz="2000" dirty="0" smtClean="0"/>
              <a:t>7.  Use your tactical </a:t>
            </a:r>
            <a:r>
              <a:rPr lang="en-US" sz="2000" dirty="0" err="1" smtClean="0"/>
              <a:t>callsign</a:t>
            </a:r>
            <a:r>
              <a:rPr lang="en-US" sz="2000" dirty="0" smtClean="0"/>
              <a:t> (KATT 10) from the flight schedule; or use VV (Navy) and then the last 5 digits of your aircraft tail/bureau number (VV02989).</a:t>
            </a:r>
          </a:p>
          <a:p>
            <a:endParaRPr lang="en-US" sz="2000" dirty="0"/>
          </a:p>
          <a:p>
            <a:r>
              <a:rPr lang="en-US" sz="2000" dirty="0" smtClean="0"/>
              <a:t>8. IFR flight plans, use an </a:t>
            </a:r>
            <a:r>
              <a:rPr lang="en-US" sz="2000" i="1" dirty="0" smtClean="0"/>
              <a:t>“I”</a:t>
            </a:r>
            <a:r>
              <a:rPr lang="en-US" sz="2000" dirty="0" smtClean="0"/>
              <a:t>.  Other options are “</a:t>
            </a:r>
            <a:r>
              <a:rPr lang="en-US" sz="2000" i="1" dirty="0" smtClean="0"/>
              <a:t>Y, V, Z</a:t>
            </a:r>
            <a:r>
              <a:rPr lang="en-US" sz="2000" dirty="0" smtClean="0"/>
              <a:t>”: see rules for different flights.</a:t>
            </a:r>
          </a:p>
          <a:p>
            <a:endParaRPr lang="en-US" sz="2000" dirty="0"/>
          </a:p>
          <a:p>
            <a:r>
              <a:rPr lang="en-US" sz="2000" dirty="0" smtClean="0"/>
              <a:t>    Type of Flight- Use “</a:t>
            </a:r>
            <a:r>
              <a:rPr lang="en-US" sz="2000" i="1" dirty="0" smtClean="0"/>
              <a:t>M</a:t>
            </a:r>
            <a:r>
              <a:rPr lang="en-US" sz="2000" dirty="0" smtClean="0"/>
              <a:t>” for Military.  Other options for different types of flights (i.e. S, N, X, G).</a:t>
            </a:r>
          </a:p>
          <a:p>
            <a:endParaRPr lang="en-US" sz="2000" dirty="0"/>
          </a:p>
          <a:p>
            <a:r>
              <a:rPr lang="en-US" sz="2000" dirty="0" smtClean="0"/>
              <a:t>9. Number of Aircraft- Leave blank if a single aircraft. “2” for a formation section.  </a:t>
            </a:r>
          </a:p>
          <a:p>
            <a:endParaRPr lang="en-US" dirty="0"/>
          </a:p>
          <a:p>
            <a:endParaRPr lang="en-US" dirty="0"/>
          </a:p>
        </p:txBody>
      </p:sp>
      <p:sp>
        <p:nvSpPr>
          <p:cNvPr id="4" name="TextBox 3"/>
          <p:cNvSpPr txBox="1"/>
          <p:nvPr/>
        </p:nvSpPr>
        <p:spPr>
          <a:xfrm>
            <a:off x="1341120" y="463296"/>
            <a:ext cx="8717280" cy="646331"/>
          </a:xfrm>
          <a:prstGeom prst="rect">
            <a:avLst/>
          </a:prstGeom>
          <a:noFill/>
        </p:spPr>
        <p:txBody>
          <a:bodyPr wrap="square" rtlCol="0">
            <a:spAutoFit/>
          </a:bodyPr>
          <a:lstStyle/>
          <a:p>
            <a:pPr algn="ctr"/>
            <a:r>
              <a:rPr lang="en-US" sz="3600" dirty="0" smtClean="0"/>
              <a:t>Fill in the blank boxes for your flight.</a:t>
            </a:r>
            <a:endParaRPr lang="en-US" sz="3600" dirty="0"/>
          </a:p>
        </p:txBody>
      </p:sp>
      <p:sp>
        <p:nvSpPr>
          <p:cNvPr id="5" name="Oval 4"/>
          <p:cNvSpPr/>
          <p:nvPr/>
        </p:nvSpPr>
        <p:spPr>
          <a:xfrm>
            <a:off x="4404235" y="1311965"/>
            <a:ext cx="1917051" cy="3478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60635" y="1311965"/>
            <a:ext cx="636104" cy="3478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29191" y="1311965"/>
            <a:ext cx="506897" cy="3478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50503" y="1729410"/>
            <a:ext cx="745435" cy="3298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501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2416" y="2136381"/>
            <a:ext cx="10058400" cy="4247317"/>
          </a:xfrm>
          <a:prstGeom prst="rect">
            <a:avLst/>
          </a:prstGeom>
          <a:noFill/>
        </p:spPr>
        <p:txBody>
          <a:bodyPr wrap="square" rtlCol="0">
            <a:spAutoFit/>
          </a:bodyPr>
          <a:lstStyle/>
          <a:p>
            <a:r>
              <a:rPr lang="en-US" dirty="0"/>
              <a:t>Type of Aircraft- </a:t>
            </a:r>
            <a:r>
              <a:rPr lang="en-US" dirty="0" smtClean="0"/>
              <a:t>“</a:t>
            </a:r>
            <a:r>
              <a:rPr lang="en-US" i="1" dirty="0" smtClean="0"/>
              <a:t>TEX2”</a:t>
            </a:r>
            <a:r>
              <a:rPr lang="en-US" dirty="0" smtClean="0"/>
              <a:t> </a:t>
            </a:r>
            <a:r>
              <a:rPr lang="en-US" dirty="0"/>
              <a:t>for the T-6A (e.g. Texan II</a:t>
            </a:r>
            <a:r>
              <a:rPr lang="en-US" dirty="0" smtClean="0"/>
              <a:t>).</a:t>
            </a:r>
            <a:endParaRPr lang="en-US" dirty="0"/>
          </a:p>
          <a:p>
            <a:endParaRPr lang="en-US" dirty="0"/>
          </a:p>
          <a:p>
            <a:r>
              <a:rPr lang="en-US" dirty="0"/>
              <a:t>Wake Turbulence Cat.- </a:t>
            </a:r>
            <a:r>
              <a:rPr lang="en-US" i="1" dirty="0"/>
              <a:t>“L”</a:t>
            </a:r>
            <a:r>
              <a:rPr lang="en-US" dirty="0"/>
              <a:t> for Light (less than 15,500 </a:t>
            </a:r>
            <a:r>
              <a:rPr lang="en-US" dirty="0" err="1"/>
              <a:t>lbs</a:t>
            </a:r>
            <a:r>
              <a:rPr lang="en-US" dirty="0"/>
              <a:t>).  </a:t>
            </a:r>
            <a:endParaRPr lang="en-US" dirty="0" smtClean="0"/>
          </a:p>
          <a:p>
            <a:endParaRPr lang="en-US" dirty="0"/>
          </a:p>
          <a:p>
            <a:r>
              <a:rPr lang="en-US" dirty="0"/>
              <a:t>10. Equipment- “</a:t>
            </a:r>
            <a:r>
              <a:rPr lang="en-US" i="1" dirty="0"/>
              <a:t>SDGR/E</a:t>
            </a:r>
            <a:r>
              <a:rPr lang="en-US" dirty="0"/>
              <a:t>” is the standard that we will enter.  </a:t>
            </a:r>
            <a:endParaRPr lang="en-US" dirty="0" smtClean="0"/>
          </a:p>
          <a:p>
            <a:r>
              <a:rPr lang="en-US" dirty="0"/>
              <a:t>	</a:t>
            </a:r>
            <a:r>
              <a:rPr lang="en-US" dirty="0" smtClean="0"/>
              <a:t>-</a:t>
            </a:r>
            <a:r>
              <a:rPr lang="en-US" i="1" dirty="0" smtClean="0"/>
              <a:t>S</a:t>
            </a:r>
            <a:r>
              <a:rPr lang="en-US" dirty="0" smtClean="0"/>
              <a:t>: for Standard Com/</a:t>
            </a:r>
            <a:r>
              <a:rPr lang="en-US" dirty="0" err="1" smtClean="0"/>
              <a:t>Nav</a:t>
            </a:r>
            <a:r>
              <a:rPr lang="en-US" dirty="0" smtClean="0"/>
              <a:t>/Approach equipment. </a:t>
            </a:r>
          </a:p>
          <a:p>
            <a:r>
              <a:rPr lang="en-US" dirty="0"/>
              <a:t>	</a:t>
            </a:r>
            <a:r>
              <a:rPr lang="en-US" dirty="0" smtClean="0"/>
              <a:t>-</a:t>
            </a:r>
            <a:r>
              <a:rPr lang="en-US" i="1" dirty="0" smtClean="0"/>
              <a:t>D</a:t>
            </a:r>
            <a:r>
              <a:rPr lang="en-US" dirty="0" smtClean="0"/>
              <a:t>: DME. </a:t>
            </a:r>
          </a:p>
          <a:p>
            <a:r>
              <a:rPr lang="en-US" dirty="0"/>
              <a:t>	</a:t>
            </a:r>
            <a:r>
              <a:rPr lang="en-US" dirty="0" smtClean="0"/>
              <a:t>-</a:t>
            </a:r>
            <a:r>
              <a:rPr lang="en-US" i="1" dirty="0" smtClean="0"/>
              <a:t>G</a:t>
            </a:r>
            <a:r>
              <a:rPr lang="en-US" dirty="0" smtClean="0"/>
              <a:t>: GNSS.  </a:t>
            </a:r>
          </a:p>
          <a:p>
            <a:r>
              <a:rPr lang="en-US" dirty="0"/>
              <a:t>	</a:t>
            </a:r>
            <a:r>
              <a:rPr lang="en-US" dirty="0" smtClean="0"/>
              <a:t>-</a:t>
            </a:r>
            <a:r>
              <a:rPr lang="en-US" i="1" dirty="0" smtClean="0"/>
              <a:t>R</a:t>
            </a:r>
            <a:r>
              <a:rPr lang="en-US" dirty="0" smtClean="0"/>
              <a:t>: PBN Approved (Performance Based Navigation). </a:t>
            </a:r>
          </a:p>
          <a:p>
            <a:endParaRPr lang="en-US" dirty="0" smtClean="0"/>
          </a:p>
          <a:p>
            <a:r>
              <a:rPr lang="en-US" dirty="0" smtClean="0"/>
              <a:t>The </a:t>
            </a:r>
            <a:r>
              <a:rPr lang="en-US" dirty="0"/>
              <a:t>Equipment codes are for the navigational, communication, and approach aid installed and operational on your aircraft.  The </a:t>
            </a:r>
            <a:r>
              <a:rPr lang="en-US" i="1" dirty="0"/>
              <a:t>“/E</a:t>
            </a:r>
            <a:r>
              <a:rPr lang="en-US" dirty="0"/>
              <a:t>” portion of the code is for the Transponder/ADS-B equipment installed on the aircraft</a:t>
            </a:r>
            <a:r>
              <a:rPr lang="en-US" dirty="0" smtClean="0"/>
              <a:t>. </a:t>
            </a:r>
          </a:p>
          <a:p>
            <a:r>
              <a:rPr lang="en-US" dirty="0"/>
              <a:t>	</a:t>
            </a:r>
            <a:r>
              <a:rPr lang="en-US" dirty="0" smtClean="0"/>
              <a:t>-</a:t>
            </a:r>
            <a:r>
              <a:rPr lang="en-US" i="1" dirty="0" smtClean="0"/>
              <a:t>E</a:t>
            </a:r>
            <a:r>
              <a:rPr lang="en-US" dirty="0" smtClean="0"/>
              <a:t>: Mode S including aircraft ID, pressure altitude, and extended squitter (ADS-B) capability.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16" y="1111239"/>
            <a:ext cx="10058400" cy="927040"/>
          </a:xfrm>
          <a:prstGeom prst="rect">
            <a:avLst/>
          </a:prstGeom>
        </p:spPr>
      </p:pic>
      <p:sp>
        <p:nvSpPr>
          <p:cNvPr id="2" name="TextBox 1"/>
          <p:cNvSpPr txBox="1"/>
          <p:nvPr/>
        </p:nvSpPr>
        <p:spPr>
          <a:xfrm>
            <a:off x="3031435" y="357809"/>
            <a:ext cx="6758608" cy="646331"/>
          </a:xfrm>
          <a:prstGeom prst="rect">
            <a:avLst/>
          </a:prstGeom>
          <a:noFill/>
        </p:spPr>
        <p:txBody>
          <a:bodyPr wrap="square" rtlCol="0">
            <a:spAutoFit/>
          </a:bodyPr>
          <a:lstStyle/>
          <a:p>
            <a:pPr algn="ctr"/>
            <a:r>
              <a:rPr lang="en-US" sz="3600" dirty="0" smtClean="0"/>
              <a:t>Aircraft Code Blocks</a:t>
            </a:r>
            <a:endParaRPr lang="en-US" sz="3600" dirty="0"/>
          </a:p>
        </p:txBody>
      </p:sp>
      <p:sp>
        <p:nvSpPr>
          <p:cNvPr id="6" name="Oval 5"/>
          <p:cNvSpPr/>
          <p:nvPr/>
        </p:nvSpPr>
        <p:spPr>
          <a:xfrm>
            <a:off x="3210339" y="1570382"/>
            <a:ext cx="1361662" cy="5749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39924" y="1543880"/>
            <a:ext cx="962902" cy="5749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292536" y="1613454"/>
            <a:ext cx="1994463" cy="5054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991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80" y="980057"/>
            <a:ext cx="8603576" cy="2903128"/>
          </a:xfrm>
          <a:prstGeom prst="rect">
            <a:avLst/>
          </a:prstGeom>
        </p:spPr>
      </p:pic>
      <p:sp>
        <p:nvSpPr>
          <p:cNvPr id="4" name="TextBox 3"/>
          <p:cNvSpPr txBox="1"/>
          <p:nvPr/>
        </p:nvSpPr>
        <p:spPr>
          <a:xfrm>
            <a:off x="1121664" y="4099164"/>
            <a:ext cx="10046208" cy="2308324"/>
          </a:xfrm>
          <a:prstGeom prst="rect">
            <a:avLst/>
          </a:prstGeom>
          <a:noFill/>
        </p:spPr>
        <p:txBody>
          <a:bodyPr wrap="square" rtlCol="0">
            <a:spAutoFit/>
          </a:bodyPr>
          <a:lstStyle/>
          <a:p>
            <a:r>
              <a:rPr lang="en-US" dirty="0" smtClean="0"/>
              <a:t>13. Departure Aerodrome- “</a:t>
            </a:r>
            <a:r>
              <a:rPr lang="en-US" i="1" dirty="0" smtClean="0"/>
              <a:t>KNPA</a:t>
            </a:r>
            <a:r>
              <a:rPr lang="en-US" dirty="0" smtClean="0"/>
              <a:t>”, use the 4 letter identifier for the airfield that you are departing from. If the Airfield contains a number or no LOCID is assigned, enter “</a:t>
            </a:r>
            <a:r>
              <a:rPr lang="en-US" i="1" dirty="0" smtClean="0"/>
              <a:t>ZZZZ</a:t>
            </a:r>
            <a:r>
              <a:rPr lang="en-US" dirty="0" smtClean="0"/>
              <a:t>” in block 13. </a:t>
            </a:r>
          </a:p>
          <a:p>
            <a:endParaRPr lang="en-US" dirty="0"/>
          </a:p>
          <a:p>
            <a:r>
              <a:rPr lang="en-US" dirty="0" smtClean="0"/>
              <a:t>If using “</a:t>
            </a:r>
            <a:r>
              <a:rPr lang="en-US" i="1" dirty="0" smtClean="0"/>
              <a:t>ZZZZ”</a:t>
            </a:r>
            <a:r>
              <a:rPr lang="en-US" dirty="0" smtClean="0"/>
              <a:t>, provide departure airfield information in Block 18 by inserting  “DEP/ Name and Location of departure airfield using 4 digit </a:t>
            </a:r>
            <a:r>
              <a:rPr lang="en-US" dirty="0" err="1" smtClean="0"/>
              <a:t>Lat</a:t>
            </a:r>
            <a:r>
              <a:rPr lang="en-US" dirty="0" smtClean="0"/>
              <a:t>/Log (4620N07805W), or Bearing/Distance from </a:t>
            </a:r>
            <a:r>
              <a:rPr lang="en-US" dirty="0" err="1" smtClean="0"/>
              <a:t>Navaid</a:t>
            </a:r>
            <a:r>
              <a:rPr lang="en-US" dirty="0" smtClean="0"/>
              <a:t> (CEW208035).</a:t>
            </a:r>
          </a:p>
          <a:p>
            <a:endParaRPr lang="en-US" dirty="0"/>
          </a:p>
          <a:p>
            <a:r>
              <a:rPr lang="en-US" dirty="0" smtClean="0"/>
              <a:t>Time- Enter the Estimated time of departure in Zulu (UTC)</a:t>
            </a:r>
            <a:endParaRPr lang="en-US" dirty="0"/>
          </a:p>
        </p:txBody>
      </p:sp>
      <p:sp>
        <p:nvSpPr>
          <p:cNvPr id="3" name="TextBox 2"/>
          <p:cNvSpPr txBox="1"/>
          <p:nvPr/>
        </p:nvSpPr>
        <p:spPr>
          <a:xfrm>
            <a:off x="2484783" y="238539"/>
            <a:ext cx="7573617" cy="646331"/>
          </a:xfrm>
          <a:prstGeom prst="rect">
            <a:avLst/>
          </a:prstGeom>
          <a:noFill/>
        </p:spPr>
        <p:txBody>
          <a:bodyPr wrap="square" rtlCol="0">
            <a:spAutoFit/>
          </a:bodyPr>
          <a:lstStyle/>
          <a:p>
            <a:pPr algn="ctr"/>
            <a:r>
              <a:rPr lang="en-US" sz="3600" dirty="0" smtClean="0"/>
              <a:t>Airport and Time Blocks</a:t>
            </a:r>
            <a:endParaRPr lang="en-US" sz="3600" dirty="0"/>
          </a:p>
        </p:txBody>
      </p:sp>
      <p:sp>
        <p:nvSpPr>
          <p:cNvPr id="5" name="Oval 4"/>
          <p:cNvSpPr/>
          <p:nvPr/>
        </p:nvSpPr>
        <p:spPr>
          <a:xfrm>
            <a:off x="2693504" y="1009875"/>
            <a:ext cx="1361662" cy="4213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61719" y="999936"/>
            <a:ext cx="1361662" cy="4312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90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850" y="1341044"/>
            <a:ext cx="8388092" cy="2830416"/>
          </a:xfrm>
          <a:prstGeom prst="rect">
            <a:avLst/>
          </a:prstGeom>
        </p:spPr>
      </p:pic>
      <p:sp>
        <p:nvSpPr>
          <p:cNvPr id="3" name="TextBox 2"/>
          <p:cNvSpPr txBox="1"/>
          <p:nvPr/>
        </p:nvSpPr>
        <p:spPr>
          <a:xfrm>
            <a:off x="865632" y="4315968"/>
            <a:ext cx="9558528" cy="1754326"/>
          </a:xfrm>
          <a:prstGeom prst="rect">
            <a:avLst/>
          </a:prstGeom>
          <a:noFill/>
        </p:spPr>
        <p:txBody>
          <a:bodyPr wrap="square" rtlCol="0">
            <a:spAutoFit/>
          </a:bodyPr>
          <a:lstStyle/>
          <a:p>
            <a:r>
              <a:rPr lang="en-US" dirty="0" smtClean="0"/>
              <a:t>15. Cruising Speed-  “</a:t>
            </a:r>
            <a:r>
              <a:rPr lang="en-US" i="1" dirty="0" smtClean="0"/>
              <a:t>N0240</a:t>
            </a:r>
            <a:r>
              <a:rPr lang="en-US" dirty="0" smtClean="0"/>
              <a:t>” or “</a:t>
            </a:r>
            <a:r>
              <a:rPr lang="en-US" i="1" dirty="0" smtClean="0"/>
              <a:t>M042</a:t>
            </a:r>
            <a:r>
              <a:rPr lang="en-US" dirty="0" smtClean="0"/>
              <a:t>” for your True Airspeed.  “</a:t>
            </a:r>
            <a:r>
              <a:rPr lang="en-US" i="1" dirty="0" smtClean="0"/>
              <a:t>N”</a:t>
            </a:r>
            <a:r>
              <a:rPr lang="en-US" dirty="0" smtClean="0"/>
              <a:t> is for Knots and “</a:t>
            </a:r>
            <a:r>
              <a:rPr lang="en-US" i="1" dirty="0" smtClean="0"/>
              <a:t>M</a:t>
            </a:r>
            <a:r>
              <a:rPr lang="en-US" dirty="0" smtClean="0"/>
              <a:t>” is for Mach Number, (</a:t>
            </a:r>
            <a:r>
              <a:rPr lang="en-US" i="1" dirty="0" smtClean="0"/>
              <a:t>K</a:t>
            </a:r>
            <a:r>
              <a:rPr lang="en-US" dirty="0" smtClean="0"/>
              <a:t>- for kilometers in ICAO). </a:t>
            </a:r>
          </a:p>
          <a:p>
            <a:endParaRPr lang="en-US" dirty="0"/>
          </a:p>
          <a:p>
            <a:r>
              <a:rPr lang="en-US" dirty="0" smtClean="0"/>
              <a:t>Level- “</a:t>
            </a:r>
            <a:r>
              <a:rPr lang="en-US" i="1" dirty="0" smtClean="0"/>
              <a:t>A140</a:t>
            </a:r>
            <a:r>
              <a:rPr lang="en-US" dirty="0" smtClean="0"/>
              <a:t>”, Cruising Level for the planned first or whole portion of the route. “</a:t>
            </a:r>
            <a:r>
              <a:rPr lang="en-US" i="1" dirty="0" smtClean="0"/>
              <a:t>F</a:t>
            </a:r>
            <a:r>
              <a:rPr lang="en-US" dirty="0" smtClean="0"/>
              <a:t>” for flight level (F280) or “</a:t>
            </a:r>
            <a:r>
              <a:rPr lang="en-US" i="1" dirty="0" smtClean="0"/>
              <a:t>A</a:t>
            </a:r>
            <a:r>
              <a:rPr lang="en-US" dirty="0" smtClean="0"/>
              <a:t>” for altitude in hundreds of feet (A080 or A140). “</a:t>
            </a:r>
            <a:r>
              <a:rPr lang="en-US" i="1" dirty="0" smtClean="0"/>
              <a:t>S”</a:t>
            </a:r>
            <a:r>
              <a:rPr lang="en-US" dirty="0" smtClean="0"/>
              <a:t> for IFR metric flight and “</a:t>
            </a:r>
            <a:r>
              <a:rPr lang="en-US" i="1" dirty="0" smtClean="0"/>
              <a:t>M”</a:t>
            </a:r>
            <a:r>
              <a:rPr lang="en-US" dirty="0" smtClean="0"/>
              <a:t> for VFR metric flight.</a:t>
            </a:r>
            <a:endParaRPr lang="en-US" dirty="0"/>
          </a:p>
        </p:txBody>
      </p:sp>
      <p:sp>
        <p:nvSpPr>
          <p:cNvPr id="4" name="Oval 3"/>
          <p:cNvSpPr/>
          <p:nvPr/>
        </p:nvSpPr>
        <p:spPr>
          <a:xfrm>
            <a:off x="1580324" y="1649897"/>
            <a:ext cx="1361662" cy="5749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91073" y="1649895"/>
            <a:ext cx="1361662" cy="5749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8191" y="447261"/>
            <a:ext cx="8209722" cy="646331"/>
          </a:xfrm>
          <a:prstGeom prst="rect">
            <a:avLst/>
          </a:prstGeom>
          <a:noFill/>
        </p:spPr>
        <p:txBody>
          <a:bodyPr wrap="square" rtlCol="0">
            <a:spAutoFit/>
          </a:bodyPr>
          <a:lstStyle/>
          <a:p>
            <a:pPr algn="ctr"/>
            <a:r>
              <a:rPr lang="en-US" sz="3600" dirty="0" smtClean="0"/>
              <a:t>Speed and Altitude</a:t>
            </a:r>
            <a:endParaRPr lang="en-US" sz="3600" dirty="0"/>
          </a:p>
        </p:txBody>
      </p:sp>
    </p:spTree>
    <p:extLst>
      <p:ext uri="{BB962C8B-B14F-4D97-AF65-F5344CB8AC3E}">
        <p14:creationId xmlns:p14="http://schemas.microsoft.com/office/powerpoint/2010/main" val="7944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867" y="1379095"/>
            <a:ext cx="8773983" cy="972375"/>
          </a:xfrm>
          <a:prstGeom prst="rect">
            <a:avLst/>
          </a:prstGeom>
        </p:spPr>
      </p:pic>
      <p:sp>
        <p:nvSpPr>
          <p:cNvPr id="3" name="TextBox 2"/>
          <p:cNvSpPr txBox="1"/>
          <p:nvPr/>
        </p:nvSpPr>
        <p:spPr>
          <a:xfrm>
            <a:off x="829056" y="2588283"/>
            <a:ext cx="9924288" cy="3970318"/>
          </a:xfrm>
          <a:prstGeom prst="rect">
            <a:avLst/>
          </a:prstGeom>
          <a:noFill/>
        </p:spPr>
        <p:txBody>
          <a:bodyPr wrap="square" rtlCol="0">
            <a:spAutoFit/>
          </a:bodyPr>
          <a:lstStyle/>
          <a:p>
            <a:r>
              <a:rPr lang="en-US" dirty="0" smtClean="0"/>
              <a:t>Route- Fill in the route of flight and include route </a:t>
            </a:r>
            <a:r>
              <a:rPr lang="en-US" dirty="0"/>
              <a:t>d</a:t>
            </a:r>
            <a:r>
              <a:rPr lang="en-US" dirty="0" smtClean="0"/>
              <a:t>esignators (V198), significant points (</a:t>
            </a:r>
            <a:r>
              <a:rPr lang="en-US" dirty="0" err="1" smtClean="0"/>
              <a:t>Navaids</a:t>
            </a:r>
            <a:r>
              <a:rPr lang="en-US" dirty="0" smtClean="0"/>
              <a:t> or named </a:t>
            </a:r>
            <a:r>
              <a:rPr lang="en-US" dirty="0"/>
              <a:t>f</a:t>
            </a:r>
            <a:r>
              <a:rPr lang="en-US" dirty="0" smtClean="0"/>
              <a:t>ixes), change of speed/level, change of flight </a:t>
            </a:r>
            <a:r>
              <a:rPr lang="en-US" dirty="0"/>
              <a:t>r</a:t>
            </a:r>
            <a:r>
              <a:rPr lang="en-US" dirty="0" smtClean="0"/>
              <a:t>ules, and cruise </a:t>
            </a:r>
            <a:r>
              <a:rPr lang="en-US" dirty="0"/>
              <a:t>c</a:t>
            </a:r>
            <a:r>
              <a:rPr lang="en-US" dirty="0" smtClean="0"/>
              <a:t>limbs.</a:t>
            </a:r>
          </a:p>
          <a:p>
            <a:endParaRPr lang="en-US" dirty="0"/>
          </a:p>
          <a:p>
            <a:r>
              <a:rPr lang="en-US" dirty="0" smtClean="0"/>
              <a:t>-Flights along airways/route:</a:t>
            </a:r>
          </a:p>
          <a:p>
            <a:endParaRPr lang="en-US" dirty="0" smtClean="0"/>
          </a:p>
          <a:p>
            <a:r>
              <a:rPr lang="en-US" dirty="0" smtClean="0"/>
              <a:t>1. Identification of SID (if used). </a:t>
            </a:r>
          </a:p>
          <a:p>
            <a:r>
              <a:rPr lang="en-US" dirty="0" smtClean="0"/>
              <a:t>2. Enter the airway designator (if the airport is on the airway) or “</a:t>
            </a:r>
            <a:r>
              <a:rPr lang="en-US" i="1" dirty="0" smtClean="0"/>
              <a:t>DCT</a:t>
            </a:r>
            <a:r>
              <a:rPr lang="en-US" dirty="0" smtClean="0"/>
              <a:t>” to the point where you will get on the airway</a:t>
            </a:r>
            <a:r>
              <a:rPr lang="en-US" dirty="0"/>
              <a:t>.</a:t>
            </a:r>
            <a:r>
              <a:rPr lang="en-US" dirty="0" smtClean="0"/>
              <a:t> </a:t>
            </a:r>
          </a:p>
          <a:p>
            <a:r>
              <a:rPr lang="en-US" dirty="0" smtClean="0"/>
              <a:t>3. Each point with a change of speed/level, change of route, or a change of flight is planned.  Each of these points must be followed by the designator of the next airway/route segment (even if the same as the previous) or by the code “</a:t>
            </a:r>
            <a:r>
              <a:rPr lang="en-US" i="1" dirty="0" smtClean="0"/>
              <a:t>DCT</a:t>
            </a:r>
            <a:r>
              <a:rPr lang="en-US" dirty="0" smtClean="0"/>
              <a:t>” if the flight is off an airway (unless both points are geographical coordinates).   </a:t>
            </a:r>
          </a:p>
          <a:p>
            <a:r>
              <a:rPr lang="en-US" dirty="0" smtClean="0"/>
              <a:t>4. Identification of the STAR (if used).</a:t>
            </a:r>
          </a:p>
          <a:p>
            <a:endParaRPr lang="en-US" dirty="0" smtClean="0"/>
          </a:p>
        </p:txBody>
      </p:sp>
      <p:sp>
        <p:nvSpPr>
          <p:cNvPr id="4" name="TextBox 3"/>
          <p:cNvSpPr txBox="1"/>
          <p:nvPr/>
        </p:nvSpPr>
        <p:spPr>
          <a:xfrm>
            <a:off x="2077278" y="357809"/>
            <a:ext cx="8478079" cy="646331"/>
          </a:xfrm>
          <a:prstGeom prst="rect">
            <a:avLst/>
          </a:prstGeom>
          <a:noFill/>
        </p:spPr>
        <p:txBody>
          <a:bodyPr wrap="square" rtlCol="0">
            <a:spAutoFit/>
          </a:bodyPr>
          <a:lstStyle/>
          <a:p>
            <a:pPr algn="ctr"/>
            <a:r>
              <a:rPr lang="en-US" sz="3600" dirty="0" smtClean="0"/>
              <a:t>Route of Flight</a:t>
            </a:r>
            <a:endParaRPr lang="en-US" sz="3600" dirty="0"/>
          </a:p>
        </p:txBody>
      </p:sp>
    </p:spTree>
    <p:extLst>
      <p:ext uri="{BB962C8B-B14F-4D97-AF65-F5344CB8AC3E}">
        <p14:creationId xmlns:p14="http://schemas.microsoft.com/office/powerpoint/2010/main" val="245427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945" y="1868462"/>
            <a:ext cx="7945640" cy="880574"/>
          </a:xfrm>
          <a:prstGeom prst="rect">
            <a:avLst/>
          </a:prstGeom>
        </p:spPr>
      </p:pic>
      <p:sp>
        <p:nvSpPr>
          <p:cNvPr id="3" name="TextBox 2"/>
          <p:cNvSpPr txBox="1"/>
          <p:nvPr/>
        </p:nvSpPr>
        <p:spPr>
          <a:xfrm>
            <a:off x="1190177" y="3293961"/>
            <a:ext cx="9924288" cy="2585323"/>
          </a:xfrm>
          <a:prstGeom prst="rect">
            <a:avLst/>
          </a:prstGeom>
          <a:noFill/>
        </p:spPr>
        <p:txBody>
          <a:bodyPr wrap="square" rtlCol="0">
            <a:spAutoFit/>
          </a:bodyPr>
          <a:lstStyle/>
          <a:p>
            <a:r>
              <a:rPr lang="en-US" dirty="0" smtClean="0"/>
              <a:t>-Flights off Airways/Route:</a:t>
            </a:r>
          </a:p>
          <a:p>
            <a:endParaRPr lang="en-US" dirty="0" smtClean="0"/>
          </a:p>
          <a:p>
            <a:r>
              <a:rPr lang="en-US" dirty="0" smtClean="0"/>
              <a:t>1. Enter points not more than  30 minutes flying time or 200 nm apart</a:t>
            </a:r>
            <a:r>
              <a:rPr lang="en-US" dirty="0"/>
              <a:t>;</a:t>
            </a:r>
            <a:r>
              <a:rPr lang="en-US" dirty="0" smtClean="0"/>
              <a:t> include each point with a change of speed/level, change of track, or change of flight </a:t>
            </a:r>
            <a:r>
              <a:rPr lang="en-US" dirty="0"/>
              <a:t>r</a:t>
            </a:r>
            <a:r>
              <a:rPr lang="en-US" dirty="0" smtClean="0"/>
              <a:t>ules.</a:t>
            </a:r>
          </a:p>
          <a:p>
            <a:endParaRPr lang="en-US" dirty="0" smtClean="0"/>
          </a:p>
          <a:p>
            <a:r>
              <a:rPr lang="en-US" dirty="0" smtClean="0"/>
              <a:t>2. Enter “</a:t>
            </a:r>
            <a:r>
              <a:rPr lang="en-US" i="1" dirty="0" smtClean="0"/>
              <a:t>DCT</a:t>
            </a:r>
            <a:r>
              <a:rPr lang="en-US" dirty="0" smtClean="0"/>
              <a:t>” between successive points unless both are defined by geographic points or radial/DME.</a:t>
            </a:r>
          </a:p>
          <a:p>
            <a:endParaRPr lang="en-US" dirty="0"/>
          </a:p>
          <a:p>
            <a:r>
              <a:rPr lang="en-US" dirty="0" smtClean="0"/>
              <a:t>* Use of geographical </a:t>
            </a:r>
            <a:r>
              <a:rPr lang="en-US" dirty="0"/>
              <a:t>p</a:t>
            </a:r>
            <a:r>
              <a:rPr lang="en-US" dirty="0" smtClean="0"/>
              <a:t>oints or radial/DME will be used extensively for SUA flight plans, where specific points are not define on a chart.</a:t>
            </a:r>
            <a:endParaRPr lang="en-US" dirty="0"/>
          </a:p>
        </p:txBody>
      </p:sp>
      <p:sp>
        <p:nvSpPr>
          <p:cNvPr id="4" name="TextBox 3"/>
          <p:cNvSpPr txBox="1"/>
          <p:nvPr/>
        </p:nvSpPr>
        <p:spPr>
          <a:xfrm>
            <a:off x="1908313" y="447261"/>
            <a:ext cx="8488017" cy="646331"/>
          </a:xfrm>
          <a:prstGeom prst="rect">
            <a:avLst/>
          </a:prstGeom>
          <a:noFill/>
        </p:spPr>
        <p:txBody>
          <a:bodyPr wrap="square" rtlCol="0">
            <a:spAutoFit/>
          </a:bodyPr>
          <a:lstStyle/>
          <a:p>
            <a:pPr algn="ctr"/>
            <a:r>
              <a:rPr lang="en-US" sz="3600" dirty="0" smtClean="0"/>
              <a:t>Route of Flight Cont</a:t>
            </a:r>
            <a:r>
              <a:rPr lang="en-US" dirty="0" smtClean="0"/>
              <a:t>.</a:t>
            </a:r>
            <a:endParaRPr lang="en-US" dirty="0"/>
          </a:p>
        </p:txBody>
      </p:sp>
    </p:spTree>
    <p:extLst>
      <p:ext uri="{BB962C8B-B14F-4D97-AF65-F5344CB8AC3E}">
        <p14:creationId xmlns:p14="http://schemas.microsoft.com/office/powerpoint/2010/main" val="60358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12102</TotalTime>
  <Words>2297</Words>
  <Application>Microsoft Office PowerPoint</Application>
  <PresentationFormat>Widescreen</PresentationFormat>
  <Paragraphs>168</Paragraphs>
  <Slides>29</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CNATRA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Henderson</dc:creator>
  <cp:lastModifiedBy>Easterling, Paul N CTR CTW-6, Academics</cp:lastModifiedBy>
  <cp:revision>143</cp:revision>
  <cp:lastPrinted>2020-09-30T16:06:45Z</cp:lastPrinted>
  <dcterms:created xsi:type="dcterms:W3CDTF">2020-07-27T18:59:02Z</dcterms:created>
  <dcterms:modified xsi:type="dcterms:W3CDTF">2020-10-23T13:37:48Z</dcterms:modified>
</cp:coreProperties>
</file>