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741" r:id="rId5"/>
    <p:sldId id="717" r:id="rId6"/>
    <p:sldId id="734" r:id="rId7"/>
    <p:sldId id="730" r:id="rId8"/>
    <p:sldId id="739" r:id="rId9"/>
    <p:sldId id="726" r:id="rId10"/>
    <p:sldId id="737" r:id="rId11"/>
    <p:sldId id="738" r:id="rId12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8000"/>
    <a:srgbClr val="006000"/>
    <a:srgbClr val="020BBE"/>
    <a:srgbClr val="33CC33"/>
    <a:srgbClr val="7D92E9"/>
    <a:srgbClr val="2CB22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3" autoAdjust="0"/>
  </p:normalViewPr>
  <p:slideViewPr>
    <p:cSldViewPr>
      <p:cViewPr varScale="1">
        <p:scale>
          <a:sx n="112" d="100"/>
          <a:sy n="112" d="100"/>
        </p:scale>
        <p:origin x="162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2664" y="-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9AD13508-34BC-3C8F-ADE3-A439EE36DF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5" tIns="46192" rIns="92385" bIns="46192" numCol="1" anchor="t" anchorCtr="0" compatLnSpc="1">
            <a:prstTxWarp prst="textNoShape">
              <a:avLst/>
            </a:prstTxWarp>
          </a:bodyPr>
          <a:lstStyle>
            <a:lvl1pPr algn="l" defTabSz="92459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9830CD0D-7A61-8949-3A4E-F3025DB7119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5" tIns="46192" rIns="92385" bIns="46192" numCol="1" anchor="t" anchorCtr="0" compatLnSpc="1">
            <a:prstTxWarp prst="textNoShape">
              <a:avLst/>
            </a:prstTxWarp>
          </a:bodyPr>
          <a:lstStyle>
            <a:lvl1pPr algn="r" defTabSz="92459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>
            <a:extLst>
              <a:ext uri="{FF2B5EF4-FFF2-40B4-BE49-F238E27FC236}">
                <a16:creationId xmlns:a16="http://schemas.microsoft.com/office/drawing/2014/main" id="{8DF19236-61FD-CDD8-DB6B-E807F565C7C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5" tIns="46192" rIns="92385" bIns="46192" numCol="1" anchor="b" anchorCtr="0" compatLnSpc="1">
            <a:prstTxWarp prst="textNoShape">
              <a:avLst/>
            </a:prstTxWarp>
          </a:bodyPr>
          <a:lstStyle>
            <a:lvl1pPr algn="l" defTabSz="92459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>
            <a:extLst>
              <a:ext uri="{FF2B5EF4-FFF2-40B4-BE49-F238E27FC236}">
                <a16:creationId xmlns:a16="http://schemas.microsoft.com/office/drawing/2014/main" id="{03352B5F-76E2-BA96-818D-DA9B6AA7DD8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25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5" tIns="46192" rIns="92385" bIns="4619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0BE4D424-7DF0-4E52-BBB9-235F51DA6B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A4E53C3E-603C-2747-2707-FCF73F104B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7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85" tIns="46192" rIns="92385" bIns="46192" numCol="1" anchor="t" anchorCtr="0" compatLnSpc="1">
            <a:prstTxWarp prst="textNoShape">
              <a:avLst/>
            </a:prstTxWarp>
            <a:spAutoFit/>
          </a:bodyPr>
          <a:lstStyle>
            <a:lvl1pPr algn="l" defTabSz="92459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5F9D16C3-14AB-95D1-8951-AE96C1DA5D4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746875" y="0"/>
            <a:ext cx="187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85" tIns="46192" rIns="92385" bIns="46192" numCol="1" anchor="t" anchorCtr="0" compatLnSpc="1">
            <a:prstTxWarp prst="textNoShape">
              <a:avLst/>
            </a:prstTxWarp>
            <a:spAutoFit/>
          </a:bodyPr>
          <a:lstStyle>
            <a:lvl1pPr algn="r" defTabSz="92459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431EE47-88EA-8420-6D25-97F4C871F2D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3" name="Rectangle 5">
            <a:extLst>
              <a:ext uri="{FF2B5EF4-FFF2-40B4-BE49-F238E27FC236}">
                <a16:creationId xmlns:a16="http://schemas.microsoft.com/office/drawing/2014/main" id="{C217F684-848A-7F47-8845-D0CB8D73D5B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267176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85" tIns="46192" rIns="92385" bIns="46192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1014" name="Rectangle 6">
            <a:extLst>
              <a:ext uri="{FF2B5EF4-FFF2-40B4-BE49-F238E27FC236}">
                <a16:creationId xmlns:a16="http://schemas.microsoft.com/office/drawing/2014/main" id="{B8F23865-4090-DAF3-1DDD-3B8BF6605E5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5088"/>
            <a:ext cx="187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85" tIns="46192" rIns="92385" bIns="46192" numCol="1" anchor="b" anchorCtr="0" compatLnSpc="1">
            <a:prstTxWarp prst="textNoShape">
              <a:avLst/>
            </a:prstTxWarp>
            <a:spAutoFit/>
          </a:bodyPr>
          <a:lstStyle>
            <a:lvl1pPr algn="l" defTabSz="92459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5" name="Rectangle 7">
            <a:extLst>
              <a:ext uri="{FF2B5EF4-FFF2-40B4-BE49-F238E27FC236}">
                <a16:creationId xmlns:a16="http://schemas.microsoft.com/office/drawing/2014/main" id="{A58CD40A-A905-73C6-A671-C3934FFDB4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67488" y="8955088"/>
            <a:ext cx="3667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85" tIns="46192" rIns="92385" bIns="46192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/>
            </a:lvl1pPr>
          </a:lstStyle>
          <a:p>
            <a:fld id="{BBA43948-D158-4914-A4F8-6888A140D5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261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22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1907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4198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24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2209800"/>
            <a:ext cx="87630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115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416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04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4305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209800"/>
            <a:ext cx="4305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31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472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871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60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4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80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2AC71BE-2835-BD8B-BE88-2DB47183E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286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72E4506-E96F-764A-FEFD-C1B2B4911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209800"/>
            <a:ext cx="8763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Line 7">
            <a:extLst>
              <a:ext uri="{FF2B5EF4-FFF2-40B4-BE49-F238E27FC236}">
                <a16:creationId xmlns:a16="http://schemas.microsoft.com/office/drawing/2014/main" id="{10DEE3F5-A91D-9839-FD09-1905161C8EE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635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8">
            <a:extLst>
              <a:ext uri="{FF2B5EF4-FFF2-40B4-BE49-F238E27FC236}">
                <a16:creationId xmlns:a16="http://schemas.microsoft.com/office/drawing/2014/main" id="{0578AF38-0B63-1B3A-5EF8-EF51083B0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52600"/>
            <a:ext cx="9137650" cy="0"/>
          </a:xfrm>
          <a:prstGeom prst="line">
            <a:avLst/>
          </a:prstGeom>
          <a:noFill/>
          <a:ln w="635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9">
            <a:extLst>
              <a:ext uri="{FF2B5EF4-FFF2-40B4-BE49-F238E27FC236}">
                <a16:creationId xmlns:a16="http://schemas.microsoft.com/office/drawing/2014/main" id="{F5E92A73-B0DB-A8EE-CF0C-FC35A532C18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635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1" name="Picture 69" descr="logo_lrg">
            <a:extLst>
              <a:ext uri="{FF2B5EF4-FFF2-40B4-BE49-F238E27FC236}">
                <a16:creationId xmlns:a16="http://schemas.microsoft.com/office/drawing/2014/main" id="{3FAF3AFD-3254-7DBE-9521-C82B7BCA4F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557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5" descr="Picture2">
            <a:extLst>
              <a:ext uri="{FF2B5EF4-FFF2-40B4-BE49-F238E27FC236}">
                <a16:creationId xmlns:a16="http://schemas.microsoft.com/office/drawing/2014/main" id="{261A868F-CAF2-0C02-05F7-B2410F866D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4EDFF"/>
              </a:clrFrom>
              <a:clrTo>
                <a:srgbClr val="F4E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150000"/>
        <a:buFont typeface="Comic Sans MS" panose="030F0702030302020204" pitchFamily="66" charset="0"/>
        <a:buChar char="•"/>
        <a:defRPr sz="32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150000"/>
        <a:buFont typeface="Comic Sans MS" panose="030F0702030302020204" pitchFamily="66" charset="0"/>
        <a:buChar char="•"/>
        <a:defRPr sz="2800">
          <a:solidFill>
            <a:srgbClr val="3399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150000"/>
        <a:buFont typeface="Comic Sans MS" panose="030F0702030302020204" pitchFamily="66" charset="0"/>
        <a:buChar char="•"/>
        <a:defRPr sz="2400">
          <a:solidFill>
            <a:srgbClr val="3399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150000"/>
        <a:buFont typeface="Comic Sans MS" panose="030F0702030302020204" pitchFamily="66" charset="0"/>
        <a:buChar char="•"/>
        <a:defRPr sz="2000">
          <a:solidFill>
            <a:srgbClr val="3399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150000"/>
        <a:buFont typeface="Comic Sans MS" panose="030F0702030302020204" pitchFamily="66" charset="0"/>
        <a:buChar char="•"/>
        <a:defRPr sz="2000">
          <a:solidFill>
            <a:srgbClr val="33993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150000"/>
        <a:buFont typeface="Comic Sans MS" pitchFamily="66" charset="0"/>
        <a:buChar char="•"/>
        <a:defRPr sz="2000">
          <a:solidFill>
            <a:srgbClr val="33993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150000"/>
        <a:buFont typeface="Comic Sans MS" pitchFamily="66" charset="0"/>
        <a:buChar char="•"/>
        <a:defRPr sz="2000">
          <a:solidFill>
            <a:srgbClr val="33993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150000"/>
        <a:buFont typeface="Comic Sans MS" pitchFamily="66" charset="0"/>
        <a:buChar char="•"/>
        <a:defRPr sz="2000">
          <a:solidFill>
            <a:srgbClr val="33993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150000"/>
        <a:buFont typeface="Comic Sans MS" pitchFamily="66" charset="0"/>
        <a:buChar char="•"/>
        <a:defRPr sz="2000">
          <a:solidFill>
            <a:srgbClr val="3399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ADF451CC-2F24-9231-DE28-2F9B82A2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7086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FUN 41XX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250" y="2400300"/>
            <a:ext cx="59817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8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ADF451CC-2F24-9231-DE28-2F9B82A2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7086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7C07D-D62E-1DC0-FB27-F7F16A62C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05000"/>
            <a:ext cx="7543800" cy="43434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Time Hack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Event Title / Mission Objective / Training Objectives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Product Review (KBC, Jet Logs, DD-1801, Strip Charts, TOLD)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Weather / NOTAMS / TFRs / BASH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Marshal / Taxi / Takeoff / Rendezvous / Enroute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Recovery (Transit / Pattern / Destination Airfield Diagram Review) 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Contingencies / Emergencies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Weather 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Aircraft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Aborts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Midair / Damaged Aircraft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NORDO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SAR / On-Scene Commander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Lost Sight 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Lost Comm and lost sight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Ejection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ORM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DOR / TTO Policy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Discuss Items / Q.O.D.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F986D-D209-4A94-1CE4-2E474987A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5DE1503-090A-8621-2DAB-7EDD1831E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7086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 TAC 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8C518-B343-0CDD-A366-B58119A15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9800"/>
            <a:ext cx="7543800" cy="43434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On Deck Check-In / NAV Check to __________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FENCE – IN / G-Warm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Area or Route Entry / Area or Route Management / Area or Route Comms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Advisory Calls / Entry Times / Time Hack / Squawks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Blind / Terminate / KIO (as required) 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Area or Route Exit /  FENCE – OUT / Battle Damage Checks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Training Rules (As required) 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ClrTx/>
              <a:buNone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Questions on TAC ADMIN? </a:t>
            </a:r>
          </a:p>
        </p:txBody>
      </p:sp>
    </p:spTree>
    <p:extLst>
      <p:ext uri="{BB962C8B-B14F-4D97-AF65-F5344CB8AC3E}">
        <p14:creationId xmlns:p14="http://schemas.microsoft.com/office/powerpoint/2010/main" val="78873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865" y="463134"/>
            <a:ext cx="7886700" cy="99417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Wahoo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704AA-9ECC-AD6F-C634-7FF58C055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4772"/>
            <a:ext cx="4838164" cy="3505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34D185-E82A-2ADA-24DF-A3EF4DDB2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" y="5489972"/>
            <a:ext cx="1828894" cy="4635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B302FB-93A2-1F0E-8C38-E53A74E029BF}"/>
              </a:ext>
            </a:extLst>
          </p:cNvPr>
          <p:cNvSpPr txBox="1"/>
          <p:nvPr/>
        </p:nvSpPr>
        <p:spPr>
          <a:xfrm>
            <a:off x="4876800" y="2057400"/>
            <a:ext cx="4267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Area Entry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Area Management – Block Assignment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1A / 2A / 3A / 1B / 2B / 3B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Area Comm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BTN </a:t>
            </a:r>
            <a:r>
              <a:rPr lang="en-US" sz="1400" dirty="0" smtClean="0"/>
              <a:t>17 </a:t>
            </a:r>
            <a:r>
              <a:rPr lang="en-US" sz="1400" dirty="0"/>
              <a:t>PRI (303.15)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BTN 16 (118.5) or 6 (120.65) AUX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Transponder – Squawk 4700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Area Exit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HAZARDS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High Volume of  Air Traffic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Class E Airspace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Parachute Jumps IVO 2B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PSMOA above 11,000MSL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26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AA44D-0701-0226-9FFB-322C65FA0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AE1D-0F83-9A05-3376-844DB71E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65" y="463134"/>
            <a:ext cx="7886700" cy="99417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PSMOA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99906-EEC3-4491-492F-ABE877120CD8}"/>
              </a:ext>
            </a:extLst>
          </p:cNvPr>
          <p:cNvSpPr txBox="1"/>
          <p:nvPr/>
        </p:nvSpPr>
        <p:spPr>
          <a:xfrm>
            <a:off x="5082207" y="1828800"/>
            <a:ext cx="426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Area Entry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NPA 630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Area Management – ATC Block Assignment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1A / 2A / 1B / 2B / 3B / 1C / 2C / 3C / 1D / 2D / 3D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Area Comm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BTN 16 PRI (360.72)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BTN 5 (120.05)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Transponder – ATC Assigned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Area Exit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HAZARDS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Wahoo below 9,500MSL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8784EE-156D-9A62-1FFE-B6D52830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828800"/>
            <a:ext cx="5059347" cy="2777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2A1E01-D70E-8FC3-17D1-E0E410ED8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5943"/>
            <a:ext cx="2667000" cy="6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3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EDD5D91-44E8-56EA-E9F3-3D0EEB2B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7086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TAC ADMIN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 Training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79B08-6C19-46DD-6538-0F35B384BC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Comic Sans MS" panose="030F0702030302020204" pitchFamily="66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72B2E-FEAA-4762-1AA6-CCE93880E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55" y="2019300"/>
            <a:ext cx="3024989" cy="3727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67868E-96BA-16D9-9D15-E53152C65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981200"/>
            <a:ext cx="3370749" cy="45498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92353B-630E-00D2-AF4E-74F3FE505FAE}"/>
              </a:ext>
            </a:extLst>
          </p:cNvPr>
          <p:cNvCxnSpPr>
            <a:cxnSpLocks/>
          </p:cNvCxnSpPr>
          <p:nvPr/>
        </p:nvCxnSpPr>
        <p:spPr bwMode="auto">
          <a:xfrm>
            <a:off x="4572000" y="1905000"/>
            <a:ext cx="0" cy="489890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80636-6013-E513-69C0-9E70ED58B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BCB830A7-C774-2E1A-7456-5DB39361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7086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Fundamental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2629C-8390-A532-DB17-17835AF01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9800"/>
            <a:ext cx="7543800" cy="43434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Mission Conduct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Maneuvers based off of MCG Block requirements.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SNFO shall create a conduct plan for event and place it here.</a:t>
            </a:r>
            <a:endParaRPr lang="en-US" sz="1400" b="1" dirty="0">
              <a:solidFill>
                <a:srgbClr val="FF0000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ClrTx/>
              <a:buNone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Questions on Conduct? 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endParaRPr lang="en-US" sz="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954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E885A-D993-6E87-78D2-693BBFD9F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6EC38790-9660-B8EA-8BC5-9286CC9BB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7086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Discuss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CC207-F042-FF04-F4D0-C0EAE284C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9800"/>
            <a:ext cx="7543800" cy="43434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FUN 4101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Entry into a MOA, ADMIN / TAC ADMIN and Conduct, any aerobatic maneuver, VT-10 TACSOP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FUN 4102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CNAF 3710 M-3710.7; NATOPS change recommendations, individual NATOPS evaluations definitions, oxygen mask usage, aerobatic flight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FUN 4103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CNAF 3710.7 nonessential flights, NATOPS flight performance charts, any emergency procedure or maneuver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FUN4104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CNAF 3710.7 NFO classification and requirements for qualifications, any emergency procedure or maneuver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FUN4105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CNAF 3710 NATOPS cross-country training flight, flight planning, instrument ratings and qualifications, Airman Safety Action Program (ASAP)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FUN4106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VT-10 TACSOP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FUN4107 / 4108 </a:t>
            </a: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Any emergency procedure or maneuver</a:t>
            </a:r>
          </a:p>
          <a:p>
            <a:pPr marL="457200" lvl="1" indent="0">
              <a:buClrTx/>
              <a:buNone/>
              <a:defRPr/>
            </a:pPr>
            <a:endParaRPr lang="en-US" sz="2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endParaRPr lang="en-US" sz="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576148"/>
      </p:ext>
    </p:extLst>
  </p:cSld>
  <p:clrMapOvr>
    <a:masterClrMapping/>
  </p:clrMapOvr>
</p:sld>
</file>

<file path=ppt/theme/theme1.xml><?xml version="1.0" encoding="utf-8"?>
<a:theme xmlns:a="http://schemas.openxmlformats.org/drawingml/2006/main" name="Wildcats">
  <a:themeElements>
    <a:clrScheme name="Wildca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ildcats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ildca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dca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ldca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dca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dca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dca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dca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4A8AD837D1DD4FBEA2C79670B64E6E" ma:contentTypeVersion="12" ma:contentTypeDescription="Create a new document." ma:contentTypeScope="" ma:versionID="0c0198bc2fde96c2a8b4e4b49c77a7d6">
  <xsd:schema xmlns:xsd="http://www.w3.org/2001/XMLSchema" xmlns:xs="http://www.w3.org/2001/XMLSchema" xmlns:p="http://schemas.microsoft.com/office/2006/metadata/properties" xmlns:ns2="2a3ad311-6d94-49eb-b044-924a4135e51c" xmlns:ns3="52f9a30c-246f-4f1b-a662-f0989a68a66f" targetNamespace="http://schemas.microsoft.com/office/2006/metadata/properties" ma:root="true" ma:fieldsID="4dc6844677b79051346c83c0ebacf49f" ns2:_="" ns3:_="">
    <xsd:import namespace="2a3ad311-6d94-49eb-b044-924a4135e51c"/>
    <xsd:import namespace="52f9a30c-246f-4f1b-a662-f0989a68a6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3ad311-6d94-49eb-b044-924a4135e5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cef215b-19b7-4691-95f4-27d2fe62d5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9a30c-246f-4f1b-a662-f0989a68a66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cd404c6-c1a1-498a-8e1f-2f7c15a34c8c}" ma:internalName="TaxCatchAll" ma:showField="CatchAllData" ma:web="52f9a30c-246f-4f1b-a662-f0989a68a6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f9a30c-246f-4f1b-a662-f0989a68a66f" xsi:nil="true"/>
    <lcf76f155ced4ddcb4097134ff3c332f xmlns="2a3ad311-6d94-49eb-b044-924a4135e51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CDCBF3-26D2-442E-B78B-459C26A890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3ad311-6d94-49eb-b044-924a4135e51c"/>
    <ds:schemaRef ds:uri="52f9a30c-246f-4f1b-a662-f0989a68a6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A0518D-FC2E-4AC0-ABDF-8FFAF129CB21}">
  <ds:schemaRefs>
    <ds:schemaRef ds:uri="http://schemas.microsoft.com/office/2006/metadata/properties"/>
    <ds:schemaRef ds:uri="http://schemas.microsoft.com/office/infopath/2007/PartnerControls"/>
    <ds:schemaRef ds:uri="52f9a30c-246f-4f1b-a662-f0989a68a66f"/>
    <ds:schemaRef ds:uri="2a3ad311-6d94-49eb-b044-924a4135e51c"/>
  </ds:schemaRefs>
</ds:datastoreItem>
</file>

<file path=customXml/itemProps3.xml><?xml version="1.0" encoding="utf-8"?>
<ds:datastoreItem xmlns:ds="http://schemas.openxmlformats.org/officeDocument/2006/customXml" ds:itemID="{668388DA-F6C7-4A4C-8A86-DCF1A8471C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29807</TotalTime>
  <Words>420</Words>
  <Application>Microsoft Office PowerPoint</Application>
  <PresentationFormat>On-screen Show (4:3)</PresentationFormat>
  <Paragraphs>99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Times New Roman</vt:lpstr>
      <vt:lpstr>Wildcats</vt:lpstr>
      <vt:lpstr>FUN 41XX</vt:lpstr>
      <vt:lpstr>ADMIN</vt:lpstr>
      <vt:lpstr> TAC ADMIN</vt:lpstr>
      <vt:lpstr>Wahoo</vt:lpstr>
      <vt:lpstr>PSMOA</vt:lpstr>
      <vt:lpstr>TAC ADMIN  Training Rules</vt:lpstr>
      <vt:lpstr>Fundamental Conduct</vt:lpstr>
      <vt:lpstr>Discuss Items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Jim and Carol Brockmann</dc:creator>
  <cp:lastModifiedBy>Curry, Richard F Jr CDR USN (USA)</cp:lastModifiedBy>
  <cp:revision>769</cp:revision>
  <cp:lastPrinted>2014-09-24T15:40:08Z</cp:lastPrinted>
  <dcterms:created xsi:type="dcterms:W3CDTF">1999-08-24T23:59:32Z</dcterms:created>
  <dcterms:modified xsi:type="dcterms:W3CDTF">2026-03-27T14:41:05Z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0x010100AC4A8AD837D1DD4FBEA2C79670B64E6E</vt:lpwstr>
  </property>
</Properties>
</file>