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1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0609B-AC7D-4117-9A2A-67B0E5B30C27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B0AAF-4CD0-45D2-89AC-06EC5A4E6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</a:t>
            </a:r>
            <a:r>
              <a:rPr lang="en-US" baseline="0" dirty="0" smtClean="0"/>
              <a:t> lodging rate does NOT match calculated </a:t>
            </a:r>
            <a:r>
              <a:rPr lang="en-US" baseline="0" dirty="0" err="1" smtClean="0"/>
              <a:t>perdiem</a:t>
            </a:r>
            <a:r>
              <a:rPr lang="en-US" baseline="0" dirty="0" smtClean="0"/>
              <a:t> rate from https://www.defensetravel.dod.mil/site/perdiemCalc.cfm, you must edit it. Select the three vertical dots on the right side of the page, select edit. Scroll down to select “Actual Lodging Cost”. Then type in approved </a:t>
            </a:r>
            <a:r>
              <a:rPr lang="en-US" baseline="0" dirty="0" err="1" smtClean="0"/>
              <a:t>perdiem</a:t>
            </a:r>
            <a:r>
              <a:rPr lang="en-US" baseline="0" dirty="0" smtClean="0"/>
              <a:t> rate from </a:t>
            </a:r>
            <a:r>
              <a:rPr lang="en-US" baseline="0" dirty="0" err="1" smtClean="0"/>
              <a:t>defensetravel</a:t>
            </a:r>
            <a:r>
              <a:rPr lang="en-US" baseline="0" dirty="0" smtClean="0"/>
              <a:t> calculator. You will need to add justification  on the pre-audits page later on. Be sure to explain the situation in the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B0AAF-4CD0-45D2-89AC-06EC5A4E6D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7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3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4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0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9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9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2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8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1581-6D24-4114-AA26-474F13E5778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0145-A9BA-4FC5-AC09-9E149D83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DTS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smtClean="0"/>
              <a:t>OF Feb </a:t>
            </a:r>
            <a:r>
              <a:rPr lang="en-US" dirty="0" smtClean="0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76" y="0"/>
            <a:ext cx="84830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24621">
            <a:off x="9152467" y="483557"/>
            <a:ext cx="2814065" cy="30469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ARE YOU GOING ON HURREVAC?</a:t>
            </a:r>
          </a:p>
          <a:p>
            <a:r>
              <a:rPr lang="en-US" dirty="0" smtClean="0"/>
              <a:t>YES! THIS TRIP SHOULD BE 100% ALLOCATED TO ONE LOA: ‘FY’ EVACUATION.</a:t>
            </a:r>
          </a:p>
          <a:p>
            <a:endParaRPr lang="en-US" dirty="0" smtClean="0"/>
          </a:p>
          <a:p>
            <a:r>
              <a:rPr lang="en-US" dirty="0" smtClean="0"/>
              <a:t>OTHERWISE, THIS TRIP SHOULD BE 100% ALLOCATED TO ONE LOA: ‘FY’ VT10 CCTAD. </a:t>
            </a:r>
          </a:p>
          <a:p>
            <a:endParaRPr lang="en-US" sz="1200" dirty="0"/>
          </a:p>
        </p:txBody>
      </p:sp>
      <p:sp>
        <p:nvSpPr>
          <p:cNvPr id="4" name="Right Arrow 3"/>
          <p:cNvSpPr/>
          <p:nvPr/>
        </p:nvSpPr>
        <p:spPr>
          <a:xfrm rot="8372368">
            <a:off x="7831606" y="1798282"/>
            <a:ext cx="1579136" cy="254326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76" y="0"/>
            <a:ext cx="848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19" y="0"/>
            <a:ext cx="53220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24621">
            <a:off x="8102600" y="4475648"/>
            <a:ext cx="2814065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LODGING + M&amp;IE SHOULD ADD UP TO TOTAL ESTIMATED ALLOWED</a:t>
            </a:r>
          </a:p>
          <a:p>
            <a:endParaRPr lang="en-US" sz="1200" dirty="0"/>
          </a:p>
        </p:txBody>
      </p:sp>
      <p:sp>
        <p:nvSpPr>
          <p:cNvPr id="4" name="Right Arrow 3"/>
          <p:cNvSpPr/>
          <p:nvPr/>
        </p:nvSpPr>
        <p:spPr>
          <a:xfrm rot="4534138">
            <a:off x="5905285" y="5012180"/>
            <a:ext cx="1413987" cy="161073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6603624">
            <a:off x="6490974" y="5054006"/>
            <a:ext cx="1597356" cy="190940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85" y="0"/>
            <a:ext cx="7964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53" y="1083733"/>
            <a:ext cx="5336514" cy="6876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79009">
            <a:off x="8288868" y="3597520"/>
            <a:ext cx="2814065" cy="166199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 JUSTIFICATION.</a:t>
            </a:r>
          </a:p>
          <a:p>
            <a:r>
              <a:rPr lang="en-US" dirty="0" smtClean="0"/>
              <a:t>FOR EXAMPLE: </a:t>
            </a:r>
          </a:p>
          <a:p>
            <a:r>
              <a:rPr lang="en-US" dirty="0" smtClean="0"/>
              <a:t>“BOOKED OUTSIDE DTS FOR GROUP LODGING BY INSTRUCTOR”</a:t>
            </a:r>
          </a:p>
          <a:p>
            <a:endParaRPr lang="en-US" sz="1200" dirty="0"/>
          </a:p>
        </p:txBody>
      </p:sp>
      <p:sp>
        <p:nvSpPr>
          <p:cNvPr id="5" name="Right Arrow 4"/>
          <p:cNvSpPr/>
          <p:nvPr/>
        </p:nvSpPr>
        <p:spPr>
          <a:xfrm rot="10783695">
            <a:off x="6570073" y="3847215"/>
            <a:ext cx="1579136" cy="254326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06" y="0"/>
            <a:ext cx="7320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8" y="0"/>
            <a:ext cx="10058400" cy="66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64" y="0"/>
            <a:ext cx="4506469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46998" y="1380067"/>
            <a:ext cx="4241800" cy="440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79265" y="2870202"/>
            <a:ext cx="3027935" cy="440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46998" y="3987802"/>
            <a:ext cx="3027935" cy="440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79265" y="5105402"/>
            <a:ext cx="1529335" cy="372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28532" y="5588002"/>
            <a:ext cx="1439335" cy="389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23533" y="213863"/>
            <a:ext cx="281406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TDY LOCATION:</a:t>
            </a:r>
          </a:p>
          <a:p>
            <a:r>
              <a:rPr lang="en-US" dirty="0" smtClean="0"/>
              <a:t>CITY YOU ARE HEADING TO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3749931">
            <a:off x="4686121" y="975288"/>
            <a:ext cx="804332" cy="211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27633" y="5384569"/>
            <a:ext cx="2116667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Description:</a:t>
            </a:r>
          </a:p>
          <a:p>
            <a:r>
              <a:rPr lang="en-US" dirty="0" smtClean="0"/>
              <a:t>Cross Country Flight Training 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244300" y="5634570"/>
            <a:ext cx="804332" cy="211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46998" y="3654181"/>
            <a:ext cx="1055202" cy="333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671561" y="3429000"/>
            <a:ext cx="2814065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TRAVEL BY/RETURNING BY:</a:t>
            </a:r>
          </a:p>
          <a:p>
            <a:r>
              <a:rPr lang="en-US" dirty="0" smtClean="0"/>
              <a:t>SELECT “OTHER” SINCE YOU ARE FLYING A T-6A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6698828" y="3775075"/>
            <a:ext cx="1982832" cy="2127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3396848">
            <a:off x="6388518" y="2556847"/>
            <a:ext cx="2603454" cy="1276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1" y="0"/>
            <a:ext cx="10058400" cy="6442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04866" y="2135796"/>
            <a:ext cx="2814065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SKIP BOOKING IF YOUR IP ALREADY MADE HOTEL ARRANGEMENTS. OTHERWISE MAKE YOUR HOTEL BOOKING THROUGH  THIS PAGE.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3477877">
            <a:off x="10247585" y="1762687"/>
            <a:ext cx="804332" cy="211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81" y="0"/>
            <a:ext cx="94244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23028" y="1396999"/>
            <a:ext cx="2199640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SHOULD EQUAL TOTAL LODGING COST IF BOOKED THROUGH DTS. OTHERWISE, IF BOOKED OUTSIDE DTS, IT WILL BE $0.00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6377593">
            <a:off x="10003203" y="3992781"/>
            <a:ext cx="1307792" cy="175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09" y="0"/>
            <a:ext cx="852678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6200" y="3321130"/>
            <a:ext cx="2814065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MATCHES LODGING RATE FOR YOUR TDY LOCATION. If not, see NOTE 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8800" y="4521200"/>
            <a:ext cx="515399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ENSURE RESERVATION EXPENSES + OTHER EXPENSES= TOTAL EXPENSES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9651150">
            <a:off x="6719894" y="5377160"/>
            <a:ext cx="1697463" cy="707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426364" flipV="1">
            <a:off x="8094486" y="5386052"/>
            <a:ext cx="768327" cy="1295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424150">
            <a:off x="9123986" y="5293883"/>
            <a:ext cx="529292" cy="1590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201" y="5638801"/>
            <a:ext cx="5402024" cy="1107996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/>
              <a:t>*NOTE: If </a:t>
            </a:r>
            <a:r>
              <a:rPr lang="en-US" sz="1100" dirty="0"/>
              <a:t>the lodging rate does NOT match calculated </a:t>
            </a:r>
            <a:r>
              <a:rPr lang="en-US" sz="1100" dirty="0" err="1"/>
              <a:t>perdiem</a:t>
            </a:r>
            <a:r>
              <a:rPr lang="en-US" sz="1100" dirty="0"/>
              <a:t> rate from https://www.defensetravel.dod.mil/site/perdiemCalc.cfm, you must edit it. Select the three vertical dots on the right side of the page, select edit. Scroll down to select “Actual Lodging Cost”. </a:t>
            </a:r>
            <a:r>
              <a:rPr lang="en-US" sz="1100" dirty="0" smtClean="0"/>
              <a:t>Then, additionally, </a:t>
            </a:r>
            <a:r>
              <a:rPr lang="en-US" sz="1100" dirty="0"/>
              <a:t>type in approved </a:t>
            </a:r>
            <a:r>
              <a:rPr lang="en-US" sz="1100" dirty="0" err="1"/>
              <a:t>perdiem</a:t>
            </a:r>
            <a:r>
              <a:rPr lang="en-US" sz="1100" dirty="0"/>
              <a:t> rate from </a:t>
            </a:r>
            <a:r>
              <a:rPr lang="en-US" sz="1100" dirty="0" err="1"/>
              <a:t>defensetravel</a:t>
            </a:r>
            <a:r>
              <a:rPr lang="en-US" sz="1100" dirty="0"/>
              <a:t> </a:t>
            </a:r>
            <a:r>
              <a:rPr lang="en-US" sz="1100" dirty="0" smtClean="0"/>
              <a:t>calculator in the yellow box at bottom of pop-up. Save Adjustments. Later, you </a:t>
            </a:r>
            <a:r>
              <a:rPr lang="en-US" sz="1100" dirty="0"/>
              <a:t>will need to add justification  on the pre-audits </a:t>
            </a:r>
            <a:r>
              <a:rPr lang="en-US" sz="1100" dirty="0" smtClean="0"/>
              <a:t>page: be </a:t>
            </a:r>
            <a:r>
              <a:rPr lang="en-US" sz="1100" dirty="0"/>
              <a:t>sure to explain the situation in the notes.</a:t>
            </a:r>
          </a:p>
        </p:txBody>
      </p:sp>
    </p:spTree>
    <p:extLst>
      <p:ext uri="{BB962C8B-B14F-4D97-AF65-F5344CB8AC3E}">
        <p14:creationId xmlns:p14="http://schemas.microsoft.com/office/powerpoint/2010/main" val="21820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54" y="0"/>
            <a:ext cx="8730491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067800" y="5952067"/>
            <a:ext cx="1393445" cy="567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77933" y="6021996"/>
            <a:ext cx="281406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THESE SHOULD MATCH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4344980">
            <a:off x="7007973" y="5867629"/>
            <a:ext cx="309740" cy="211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7868665">
            <a:off x="7487368" y="5846234"/>
            <a:ext cx="309740" cy="211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45600" y="3429000"/>
            <a:ext cx="795867" cy="2201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69475" y="3252799"/>
            <a:ext cx="1662598" cy="255454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PERDIEM COST IS BROKEN DOWN BY FULL DAYS AND PARTIAL DAYS (TRAVEL DAYS). Ensure none of </a:t>
            </a:r>
            <a:r>
              <a:rPr lang="en-US" sz="1600" smtClean="0"/>
              <a:t>the “M&amp;IE ALLOWED” </a:t>
            </a:r>
            <a:r>
              <a:rPr lang="en-US" sz="1600" dirty="0" smtClean="0"/>
              <a:t>days </a:t>
            </a:r>
            <a:r>
              <a:rPr lang="en-US" sz="1600" dirty="0" smtClean="0"/>
              <a:t>are $0.00</a:t>
            </a:r>
            <a:r>
              <a:rPr lang="en-US" sz="1600" smtClean="0"/>
              <a:t>! 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 rot="8910387">
            <a:off x="10018317" y="3692903"/>
            <a:ext cx="309740" cy="21166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8910387">
            <a:off x="10031233" y="3926066"/>
            <a:ext cx="309740" cy="21166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910387">
            <a:off x="10052643" y="4246815"/>
            <a:ext cx="309740" cy="21166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44" y="0"/>
            <a:ext cx="781664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53934" y="812800"/>
            <a:ext cx="1974472" cy="9736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933" y="464847"/>
            <a:ext cx="2814065" cy="166199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ARE YOU GOING CROSS COUNTRY? YES! ENSURE YOU USE THIS LINE OF ACCOUNTING (LOA): ‘FY’ VT10 CCTAD</a:t>
            </a:r>
          </a:p>
          <a:p>
            <a:r>
              <a:rPr lang="en-US" sz="1200" dirty="0" smtClean="0"/>
              <a:t>NOTE: ‘FY’ BEING CURRENT FISCAL YEAR</a:t>
            </a:r>
            <a:endParaRPr lang="en-US" sz="1200" dirty="0"/>
          </a:p>
        </p:txBody>
      </p:sp>
      <p:sp>
        <p:nvSpPr>
          <p:cNvPr id="6" name="Right Arrow 5"/>
          <p:cNvSpPr/>
          <p:nvPr/>
        </p:nvSpPr>
        <p:spPr>
          <a:xfrm rot="1117461">
            <a:off x="2998914" y="1008765"/>
            <a:ext cx="1483730" cy="496043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69400" y="2065047"/>
            <a:ext cx="2814065" cy="221599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ARE YOU GOING ON HURREVAC? YES! USE THE SHARED LOA WITH CTW-6 LINE OF ACCOUNTING (LOA): ‘FY’ EVACUATION </a:t>
            </a:r>
          </a:p>
          <a:p>
            <a:r>
              <a:rPr lang="en-US" sz="1200" dirty="0"/>
              <a:t>NOTE: </a:t>
            </a:r>
            <a:r>
              <a:rPr lang="en-US" sz="1200" dirty="0" smtClean="0"/>
              <a:t>‘FY’ </a:t>
            </a:r>
            <a:r>
              <a:rPr lang="en-US" sz="1200" dirty="0"/>
              <a:t>BEING CURRENT FISCAL </a:t>
            </a:r>
            <a:r>
              <a:rPr lang="en-US" sz="1200" dirty="0" smtClean="0"/>
              <a:t>YEAR.</a:t>
            </a:r>
          </a:p>
          <a:p>
            <a:endParaRPr lang="en-US" sz="1200" dirty="0"/>
          </a:p>
          <a:p>
            <a:r>
              <a:rPr lang="en-US" sz="1200" b="1" u="sng" dirty="0" smtClean="0"/>
              <a:t>IF YOU DON’T HAVE ACCESS TO SHARED LOA, SEEK BETTY (ADMIN SUPERVISOR).</a:t>
            </a:r>
            <a:endParaRPr lang="en-US" sz="1200" b="1" u="sng" dirty="0"/>
          </a:p>
        </p:txBody>
      </p:sp>
      <p:sp>
        <p:nvSpPr>
          <p:cNvPr id="8" name="Right Arrow 7"/>
          <p:cNvSpPr/>
          <p:nvPr/>
        </p:nvSpPr>
        <p:spPr>
          <a:xfrm rot="12550829">
            <a:off x="8615400" y="1877949"/>
            <a:ext cx="650427" cy="254326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90" y="245533"/>
            <a:ext cx="7466343" cy="630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24621">
            <a:off x="8390467" y="221718"/>
            <a:ext cx="2814065" cy="221599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ARE YOU GOING ON HURREVAC?</a:t>
            </a:r>
          </a:p>
          <a:p>
            <a:r>
              <a:rPr lang="en-US" dirty="0" smtClean="0"/>
              <a:t>YES! DELETE CROSS COUNTRY LOA FROM THE LIST!! OTHERWISE, SKIP THIS STEP AND CONTINUE BOOKING. </a:t>
            </a:r>
          </a:p>
          <a:p>
            <a:endParaRPr lang="en-US" sz="1200" dirty="0"/>
          </a:p>
        </p:txBody>
      </p:sp>
      <p:sp>
        <p:nvSpPr>
          <p:cNvPr id="5" name="Right Arrow 4"/>
          <p:cNvSpPr/>
          <p:nvPr/>
        </p:nvSpPr>
        <p:spPr>
          <a:xfrm rot="8372368">
            <a:off x="7069606" y="1120947"/>
            <a:ext cx="1579136" cy="254326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479</Words>
  <Application>Microsoft Office PowerPoint</Application>
  <PresentationFormat>Widescreen</PresentationFormat>
  <Paragraphs>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HOW TO DTS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Hurrevac DTS</dc:title>
  <dc:creator>Knudsen, Jocelynn S LT USN (USA)</dc:creator>
  <cp:lastModifiedBy>Knudsen, Jocelynn S LT USN (USA)</cp:lastModifiedBy>
  <cp:revision>12</cp:revision>
  <cp:lastPrinted>2022-02-02T18:58:17Z</cp:lastPrinted>
  <dcterms:created xsi:type="dcterms:W3CDTF">2021-08-12T19:42:39Z</dcterms:created>
  <dcterms:modified xsi:type="dcterms:W3CDTF">2022-02-02T19:01:23Z</dcterms:modified>
</cp:coreProperties>
</file>