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27" r:id="rId2"/>
    <p:sldId id="718" r:id="rId3"/>
    <p:sldId id="719" r:id="rId4"/>
    <p:sldId id="731" r:id="rId5"/>
    <p:sldId id="720" r:id="rId6"/>
    <p:sldId id="721" r:id="rId7"/>
    <p:sldId id="726" r:id="rId8"/>
    <p:sldId id="722" r:id="rId9"/>
    <p:sldId id="724" r:id="rId10"/>
    <p:sldId id="725" r:id="rId11"/>
    <p:sldId id="723" r:id="rId12"/>
    <p:sldId id="728" r:id="rId13"/>
    <p:sldId id="729" r:id="rId14"/>
    <p:sldId id="730" r:id="rId15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20BBE"/>
    <a:srgbClr val="008000"/>
    <a:srgbClr val="006000"/>
    <a:srgbClr val="33CC33"/>
    <a:srgbClr val="7D92E9"/>
    <a:srgbClr val="2CB22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87" autoAdjust="0"/>
    <p:restoredTop sz="94663" autoAdjust="0"/>
  </p:normalViewPr>
  <p:slideViewPr>
    <p:cSldViewPr>
      <p:cViewPr varScale="1">
        <p:scale>
          <a:sx n="129" d="100"/>
          <a:sy n="129" d="100"/>
        </p:scale>
        <p:origin x="5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2664" y="-84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00457D71-68D9-96F5-245E-48D034DD47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t" anchorCtr="0" compatLnSpc="1">
            <a:prstTxWarp prst="textNoShape">
              <a:avLst/>
            </a:prstTxWarp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ACE76072-B742-0818-B15C-AB3C2A6A443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t" anchorCtr="0" compatLnSpc="1">
            <a:prstTxWarp prst="textNoShape">
              <a:avLst/>
            </a:prstTxWarp>
          </a:bodyPr>
          <a:lstStyle>
            <a:lvl1pPr algn="r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>
            <a:extLst>
              <a:ext uri="{FF2B5EF4-FFF2-40B4-BE49-F238E27FC236}">
                <a16:creationId xmlns:a16="http://schemas.microsoft.com/office/drawing/2014/main" id="{FE242348-6611-DF7D-6082-268D2758C8F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b" anchorCtr="0" compatLnSpc="1">
            <a:prstTxWarp prst="textNoShape">
              <a:avLst/>
            </a:prstTxWarp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015A4417-7CEA-173F-0E6E-CFA476CC882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5" tIns="46192" rIns="92385" bIns="46192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83B0FEFF-61D5-4112-A1DF-2DB348589D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4FCDECB7-6F58-EF6A-E4C9-32450906C4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73B4341F-5BE9-1AC6-9878-6C0152C589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46875" y="0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>
            <a:lvl1pPr algn="r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8F58D3-883B-1257-8723-47A60039AA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2E179D8E-E643-2750-D4BA-5AE30B1FD4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2671762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1014" name="Rectangle 6">
            <a:extLst>
              <a:ext uri="{FF2B5EF4-FFF2-40B4-BE49-F238E27FC236}">
                <a16:creationId xmlns:a16="http://schemas.microsoft.com/office/drawing/2014/main" id="{BD4364FD-9497-803E-4AF5-7BFF440272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5088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b" anchorCtr="0" compatLnSpc="1">
            <a:prstTxWarp prst="textNoShape">
              <a:avLst/>
            </a:prstTxWarp>
            <a:spAutoFit/>
          </a:bodyPr>
          <a:lstStyle>
            <a:lvl1pPr algn="l" defTabSz="92459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5" name="Rectangle 7">
            <a:extLst>
              <a:ext uri="{FF2B5EF4-FFF2-40B4-BE49-F238E27FC236}">
                <a16:creationId xmlns:a16="http://schemas.microsoft.com/office/drawing/2014/main" id="{9697C7ED-937D-E7C2-F258-93A0AE85AD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67488" y="8955088"/>
            <a:ext cx="3667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385" tIns="46192" rIns="92385" bIns="46192" numCol="1" anchor="b" anchorCtr="0" compatLnSpc="1">
            <a:prstTxWarp prst="textNoShape">
              <a:avLst/>
            </a:prstTxWarp>
            <a:spAutoFit/>
          </a:bodyPr>
          <a:lstStyle>
            <a:lvl1pPr algn="r" defTabSz="923925">
              <a:defRPr sz="1200"/>
            </a:lvl1pPr>
          </a:lstStyle>
          <a:p>
            <a:fld id="{349C04FE-12F7-475E-9C68-9842D16FE9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00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932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1907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4198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6359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086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28600" y="2209800"/>
            <a:ext cx="87630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08220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181168" y="2740396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194687" y="2924543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181168" y="3165848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194687" y="3568150"/>
            <a:ext cx="1066800" cy="241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graphicFrame>
        <p:nvGraphicFramePr>
          <p:cNvPr id="13" name="TOLD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80513853"/>
              </p:ext>
            </p:extLst>
          </p:nvPr>
        </p:nvGraphicFramePr>
        <p:xfrm>
          <a:off x="0" y="0"/>
          <a:ext cx="9206387" cy="68579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39276">
                  <a:extLst>
                    <a:ext uri="{9D8B030D-6E8A-4147-A177-3AD203B41FA5}">
                      <a16:colId xmlns:a16="http://schemas.microsoft.com/office/drawing/2014/main" val="633451044"/>
                    </a:ext>
                  </a:extLst>
                </a:gridCol>
                <a:gridCol w="1794464">
                  <a:extLst>
                    <a:ext uri="{9D8B030D-6E8A-4147-A177-3AD203B41FA5}">
                      <a16:colId xmlns:a16="http://schemas.microsoft.com/office/drawing/2014/main" val="1334089051"/>
                    </a:ext>
                  </a:extLst>
                </a:gridCol>
                <a:gridCol w="1390535">
                  <a:extLst>
                    <a:ext uri="{9D8B030D-6E8A-4147-A177-3AD203B41FA5}">
                      <a16:colId xmlns:a16="http://schemas.microsoft.com/office/drawing/2014/main" val="2387763537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val="292653244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504085867"/>
                    </a:ext>
                  </a:extLst>
                </a:gridCol>
              </a:tblGrid>
              <a:tr h="3212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T-6A TAKEOFF AND LANDING DATA (TOLD)</a:t>
                      </a:r>
                      <a:r>
                        <a:rPr lang="en-US" sz="1200" b="1" baseline="0" dirty="0" smtClean="0"/>
                        <a:t> CARD</a:t>
                      </a:r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88481"/>
                  </a:ext>
                </a:extLst>
              </a:tr>
              <a:tr h="32121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CONDITIONS</a:t>
                      </a:r>
                      <a:endParaRPr lang="en-US" sz="12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71367"/>
                  </a:ext>
                </a:extLst>
              </a:tr>
              <a:tr h="294445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/>
                        <a:t>KATT</a:t>
                      </a:r>
                      <a:r>
                        <a:rPr lang="en-US" sz="1050" baseline="0" dirty="0" smtClean="0"/>
                        <a:t> ______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LANDING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9572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GROSS</a:t>
                      </a:r>
                      <a:r>
                        <a:rPr lang="en-US" sz="1050" baseline="0" dirty="0" smtClean="0">
                          <a:latin typeface="+mj-lt"/>
                        </a:rPr>
                        <a:t> WEIGHT</a:t>
                      </a:r>
                      <a:endParaRPr lang="en-US" sz="1050" b="1" baseline="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LBS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LBS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008674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OAT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˚C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j-lt"/>
                        </a:rPr>
                        <a:t>˚C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10113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FIELD PRESSURE ALTITUDE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862013"/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62947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WIND COMPONENT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KNOTS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KNOTS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27171"/>
                  </a:ext>
                </a:extLst>
              </a:tr>
              <a:tr h="321926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RUNWAY CONDITION</a:t>
                      </a:r>
                      <a:r>
                        <a:rPr lang="en-US" sz="1050" baseline="0" dirty="0" smtClean="0">
                          <a:latin typeface="+mj-lt"/>
                        </a:rPr>
                        <a:t> READING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RCR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RCR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383871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RUNWAY LENGTH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37013"/>
                  </a:ext>
                </a:extLst>
              </a:tr>
              <a:tr h="294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+mj-lt"/>
                        </a:rPr>
                        <a:t>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23173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marL="228600" indent="0" algn="r"/>
                      <a:r>
                        <a:rPr lang="en-US" sz="1050" dirty="0" smtClean="0">
                          <a:latin typeface="+mj-lt"/>
                        </a:rPr>
                        <a:t>TAKEOFF DISTANCE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FT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67548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MINIMUM TORQUE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PERCENT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33507"/>
                  </a:ext>
                </a:extLst>
              </a:tr>
              <a:tr h="321212"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latin typeface="+mj-lt"/>
                        </a:rPr>
                        <a:t>ROTATION SPEED (</a:t>
                      </a:r>
                      <a:r>
                        <a:rPr lang="en-US" sz="1050" dirty="0" err="1" smtClean="0">
                          <a:latin typeface="+mj-lt"/>
                        </a:rPr>
                        <a:t>Vr</a:t>
                      </a:r>
                      <a:r>
                        <a:rPr lang="en-US" sz="1050" dirty="0" smtClean="0">
                          <a:latin typeface="+mj-lt"/>
                        </a:rPr>
                        <a:t>/</a:t>
                      </a:r>
                      <a:r>
                        <a:rPr lang="en-US" sz="1050" dirty="0" err="1" smtClean="0">
                          <a:latin typeface="+mj-lt"/>
                        </a:rPr>
                        <a:t>Vobs</a:t>
                      </a:r>
                      <a:r>
                        <a:rPr lang="en-US" sz="1050" dirty="0" smtClean="0">
                          <a:latin typeface="+mj-lt"/>
                        </a:rPr>
                        <a:t>)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+mj-lt"/>
                        </a:rPr>
                        <a:t>KIAS</a:t>
                      </a:r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64950"/>
                  </a:ext>
                </a:extLst>
              </a:tr>
              <a:tr h="294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LANDING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507321"/>
                  </a:ext>
                </a:extLst>
              </a:tr>
              <a:tr h="294445">
                <a:tc>
                  <a:txBody>
                    <a:bodyPr/>
                    <a:lstStyle/>
                    <a:p>
                      <a:endParaRPr lang="en-US" sz="105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IMMEDIATELY AFTER TAKEOFF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DESTINATION </a:t>
                      </a:r>
                      <a:endParaRPr lang="en-US" sz="105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453276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LDG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291733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FT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j-lt"/>
                        </a:rPr>
                        <a:t>FT</a:t>
                      </a:r>
                      <a:endParaRPr lang="en-US" sz="11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73313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T/O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22474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19799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050" kern="1200" dirty="0" smtClean="0">
                          <a:latin typeface="+mj-lt"/>
                        </a:rPr>
                        <a:t>APPROACH SPEED FLAPS 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KIAS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47321"/>
                  </a:ext>
                </a:extLst>
              </a:tr>
              <a:tr h="3576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LANDING DISTANCE</a:t>
                      </a:r>
                      <a:endParaRPr lang="en-US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/>
                        <a:t>FT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61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83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205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11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4305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209800"/>
            <a:ext cx="4305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75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822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4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28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54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579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8B48E4-982F-4325-A15B-44351A324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228600"/>
            <a:ext cx="7086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DE9DE7E-6AC8-9F8F-02D7-D6AD1AD20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209800"/>
            <a:ext cx="8763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7">
            <a:extLst>
              <a:ext uri="{FF2B5EF4-FFF2-40B4-BE49-F238E27FC236}">
                <a16:creationId xmlns:a16="http://schemas.microsoft.com/office/drawing/2014/main" id="{E7A70BCA-FBC4-4783-35C9-8EFED8DCD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635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C2EFCED3-CEDB-06EF-CE38-4E8265ED9CE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52600"/>
            <a:ext cx="9137650" cy="0"/>
          </a:xfrm>
          <a:prstGeom prst="line">
            <a:avLst/>
          </a:prstGeom>
          <a:noFill/>
          <a:ln w="63500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sp>
        <p:nvSpPr>
          <p:cNvPr id="1030" name="Line 9">
            <a:extLst>
              <a:ext uri="{FF2B5EF4-FFF2-40B4-BE49-F238E27FC236}">
                <a16:creationId xmlns:a16="http://schemas.microsoft.com/office/drawing/2014/main" id="{34F61686-12C2-1407-2F86-8BCABD49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635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150"/>
          </a:p>
        </p:txBody>
      </p:sp>
      <p:pic>
        <p:nvPicPr>
          <p:cNvPr id="1031" name="Picture 69" descr="logo_lrg">
            <a:extLst>
              <a:ext uri="{FF2B5EF4-FFF2-40B4-BE49-F238E27FC236}">
                <a16:creationId xmlns:a16="http://schemas.microsoft.com/office/drawing/2014/main" id="{4F5BDF8A-67D6-318B-6EA1-B491832AFB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557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75" descr="Picture2">
            <a:extLst>
              <a:ext uri="{FF2B5EF4-FFF2-40B4-BE49-F238E27FC236}">
                <a16:creationId xmlns:a16="http://schemas.microsoft.com/office/drawing/2014/main" id="{FD59FA1C-5CDF-7036-5E9A-44DCE03F02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4EDFF"/>
              </a:clrFrom>
              <a:clrTo>
                <a:srgbClr val="F4E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382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3993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3200">
          <a:solidFill>
            <a:srgbClr val="33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800">
          <a:solidFill>
            <a:srgbClr val="33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400">
          <a:solidFill>
            <a:srgbClr val="33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000">
          <a:solidFill>
            <a:srgbClr val="33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anose="030F0702030302020204" pitchFamily="66" charset="0"/>
        <a:buChar char="•"/>
        <a:defRPr sz="2000">
          <a:solidFill>
            <a:srgbClr val="339933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FF66"/>
        </a:buClr>
        <a:buSzPct val="150000"/>
        <a:buFont typeface="Comic Sans MS" pitchFamily="66" charset="0"/>
        <a:buChar char="•"/>
        <a:defRPr sz="2000">
          <a:solidFill>
            <a:srgbClr val="3399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dFzrNmflR1wTsRuwrQE45Z6A2dWpUjZdNpdnZ1lhEo2k4bOQ/viewfor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9B68DBA-74C7-C1B7-2EAA-BC06D1131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ONAV4___</a:t>
            </a:r>
            <a:endParaRPr lang="en-US" altLang="en-US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640B17-A85C-9B61-99C7-D7F14781D0E4}"/>
              </a:ext>
            </a:extLst>
          </p:cNvPr>
          <p:cNvSpPr txBox="1">
            <a:spLocks/>
          </p:cNvSpPr>
          <p:nvPr/>
        </p:nvSpPr>
        <p:spPr bwMode="auto">
          <a:xfrm>
            <a:off x="381000" y="2362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3200">
                <a:solidFill>
                  <a:srgbClr val="3399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800">
                <a:solidFill>
                  <a:srgbClr val="339933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400">
                <a:solidFill>
                  <a:srgbClr val="339933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anose="030F0702030302020204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66"/>
              </a:buClr>
              <a:buSzPct val="150000"/>
              <a:buFont typeface="Comic Sans MS" pitchFamily="66" charset="0"/>
              <a:buChar char="•"/>
              <a:defRPr sz="2000">
                <a:solidFill>
                  <a:srgbClr val="339933"/>
                </a:solidFill>
                <a:latin typeface="+mn-lt"/>
              </a:defRPr>
            </a:lvl9pPr>
          </a:lstStyle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TIMEHACK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IMSAFE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+mj-lt"/>
              </a:rPr>
              <a:t>DOR </a:t>
            </a:r>
            <a:r>
              <a:rPr lang="en-US" b="1" kern="0" dirty="0">
                <a:solidFill>
                  <a:schemeClr val="tx1"/>
                </a:solidFill>
                <a:latin typeface="+mj-lt"/>
              </a:rPr>
              <a:t>/ TTO POLICY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JUNK JACKET REVIEW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kern="0" dirty="0">
                <a:solidFill>
                  <a:schemeClr val="tx1"/>
                </a:solidFill>
                <a:latin typeface="+mj-lt"/>
              </a:rPr>
              <a:t>READ FILE / QUALIFICATIONS</a:t>
            </a:r>
          </a:p>
        </p:txBody>
      </p:sp>
    </p:spTree>
    <p:extLst>
      <p:ext uri="{BB962C8B-B14F-4D97-AF65-F5344CB8AC3E}">
        <p14:creationId xmlns:p14="http://schemas.microsoft.com/office/powerpoint/2010/main" val="1180520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A16EC67-FFAA-B110-ADA6-FBCBDBAB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SAFETY / ORM 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E4AF1-5C67-3809-FC3D-12FFB7918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CRM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1800" b="1" dirty="0">
                <a:solidFill>
                  <a:schemeClr val="tx1"/>
                </a:solidFill>
                <a:latin typeface="Arial"/>
              </a:rPr>
              <a:t>- 2 Challenge Rule + Instrument Scan Criteria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Arial"/>
              </a:rPr>
              <a:t>	- Minute-to-live Rule + Altitude Callouts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CHANGE OF CONTROLS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TRAINING RULES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MSA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CLEARING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CONTINGENCIES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	- PENETRATION – Turbulent Air, Icing, and Inadvertent IMC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	- APPROACH / MISSED APPROACH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	- WEATHER ALTERNATE /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DIVERT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ORM: </a:t>
            </a:r>
            <a:r>
              <a:rPr lang="en-US" sz="1800" dirty="0">
                <a:solidFill>
                  <a:schemeClr val="tx1"/>
                </a:solidFill>
                <a:hlinkClick r:id="rId2"/>
              </a:rPr>
              <a:t>VT-10 Aviation ORM Worksheet</a:t>
            </a: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1800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43016408-9176-9E9A-5CB7-07AA29D5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ON4101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4A882-FAE0-BD45-BE25-D706D4AC7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59436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VFR CHART INTERPRETATION / SYMBOLOGY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EMERGENCY FIELD SELECTION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WIND </a:t>
            </a:r>
            <a:r>
              <a:rPr lang="en-US" sz="1800" b="1" dirty="0">
                <a:solidFill>
                  <a:schemeClr val="tx1"/>
                </a:solidFill>
                <a:latin typeface="+mj-lt"/>
              </a:rPr>
              <a:t>ANALYSIS / COMPENSATION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Navigation from home field to Point A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ONAV STAN Notes</a:t>
            </a:r>
            <a:endParaRPr lang="en-US" sz="18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69F27B0-7ACB-EA0E-120E-D27675979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ON4102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CF8FF-95D2-A338-530A-F7FE76EC3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59436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Precision Aerobatics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Lost Aircraft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VFR Flight Following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IFR Pickup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Low-Level Emergency Procedures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Low-Level Ejection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Any Aircraft EP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523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268520A-4F10-AD2C-5F1C-F24C230E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ON4103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C0754-1262-A5BE-C152-C527D6D00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59436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OFF-STATION OPERATIONS / MAINTENANCE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VFR LOST COMMS (FIH)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VFR MINIMUMS / CLOUD CLEARANCES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FUEL MINIMUMS (SOP VS. CNAF 3710.7)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VFR FIELD ENTRY / DEPARTURE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ANY EP</a:t>
            </a:r>
          </a:p>
        </p:txBody>
      </p:sp>
    </p:spTree>
    <p:extLst>
      <p:ext uri="{BB962C8B-B14F-4D97-AF65-F5344CB8AC3E}">
        <p14:creationId xmlns:p14="http://schemas.microsoft.com/office/powerpoint/2010/main" val="168243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9EEA0226-F9E4-B89D-64C6-72AA7332D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ON4290 DISCUSS </a:t>
            </a:r>
            <a:r>
              <a:rPr lang="en-US" altLang="en-US" dirty="0">
                <a:solidFill>
                  <a:schemeClr val="tx1"/>
                </a:solidFill>
              </a:rPr>
              <a:t>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F277-B586-828E-B704-FC3E9BEA6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59436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Any ONAV Procedure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Any EP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+mj-lt"/>
              </a:rPr>
              <a:t>Any Limitation</a:t>
            </a:r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923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3D751DF-02FF-7B00-BCA7-ABF949AB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A3AC6-0F7F-2827-B924-38664E3EF1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 BRIEF: 0600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 WALK: 0715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START: 0745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TAKEOFF: 0800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        LAND: 0930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A384-29EB-599E-307E-FF998FC0F5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AIRCRAFT: 9XX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SPOT: X-X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CALLSIGN: KATT 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AIRCREW: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Arial"/>
              </a:rPr>
              <a:t>Front: LT XX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Arial"/>
              </a:rPr>
              <a:t>	Rear:  ENS XX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47AA97C-C5DD-62D8-3B7D-5F9E00B47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738B-13B9-CB93-17BF-17BFBF11C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800"/>
            <a:ext cx="4953000" cy="41148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WEATHER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TFR / NOTAMS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BASH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FUELS: JOKER – XXX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	      BINGO – XXX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CLEARANCE – AS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REQ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TOLD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819400" y="960474"/>
          <a:ext cx="1828800" cy="19050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019800" y="960474"/>
          <a:ext cx="1828800" cy="193512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2252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819400" y="4724400"/>
          <a:ext cx="1828800" cy="211233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6843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68431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43868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19800" y="4724399"/>
          <a:ext cx="1828800" cy="211233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78965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303255"/>
                  </a:ext>
                </a:extLst>
              </a:tr>
              <a:tr h="352056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475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819400" y="3124200"/>
          <a:ext cx="1828800" cy="9906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929644044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29458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95455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r"/>
                      <a:endParaRPr lang="en-US" sz="105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14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D1D58E9-0C8E-8D16-21DF-9D0819FE0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ADMIN -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D88C5-366C-8536-D242-78CCCC2F2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COMM PLAN: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UHF (PRI) 1-2-19-3-4-6-15-18-AS REQ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VHF (AUX) 4-5-123.65-AS REQ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RADIO PROCEDURES 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RADIO DISCIPLINE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51BE1A81-1947-8529-913A-FFAF4BD4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AIRCRAFT 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B41B4-DCE0-5F19-C3E3-B78A3F2E5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PREFLIGHT			OFF ROUTE TRANSIT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STARTUP			RECOVERY / COURSE RULES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ATIS				PATTERN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CLEARANCE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TAXI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RUN-UP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TAKEOFF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CLIMBOUT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DEPARTURE (CHECK-IN)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</a:rPr>
              <a:t>ROUTE ENTRY PLAN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31B2159-4627-2A1F-6987-68BBB985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TAC ADMIN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6C628-2C15-6FF3-5E88-8009A170D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latin typeface="+mj-lt"/>
              </a:rPr>
              <a:t>HATT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latin typeface="+mj-lt"/>
              </a:rPr>
              <a:t>MACH / SQUAWK / CLOCK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b="1" dirty="0">
                <a:latin typeface="+mj-lt"/>
              </a:rPr>
              <a:t>HATT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BF708A1-0F72-1991-73F2-7814799EB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45874-DE93-AE77-ED2D-9D350D6F5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800" b="1" dirty="0">
                <a:solidFill>
                  <a:srgbClr val="020BBE"/>
                </a:solidFill>
                <a:latin typeface="+mj-lt"/>
              </a:rPr>
              <a:t>ROUTE: ONAV X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2400" b="1" u="sng" dirty="0">
                <a:solidFill>
                  <a:srgbClr val="020BBE"/>
                </a:solidFill>
                <a:latin typeface="+mj-lt"/>
              </a:rPr>
              <a:t>LEGS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HEADING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ALTITUDE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AIRSPEED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HAZARDS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INT CHECK POINTS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FUNNELING FEATURES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TURNPOINT DESCRIPTION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800" b="1" dirty="0">
                <a:solidFill>
                  <a:srgbClr val="020BBE"/>
                </a:solidFill>
                <a:latin typeface="+mj-lt"/>
              </a:rPr>
              <a:t>- LIMITING FEATURES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17473D1B-0812-FF46-0658-F4B2BC82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F57B1-82D8-7519-BD0C-6B62AC575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343400"/>
          </a:xfrm>
        </p:spPr>
        <p:txBody>
          <a:bodyPr/>
          <a:lstStyle/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ABORTS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ROUTE ABORT		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DIVERT FIELDS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WAVEOFF / GO-AROUND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MIN AND EMERG FUEL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LOSS OF POWER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RADIO / ICS FAILURE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LOSS SIGHT / LOST WINGMAN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DOWNED PILOT AND AIRCRAFT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BIRDSTRIKE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LOW ALTITUDE EMERGENCIES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OTHER AIRCRAFT EMERGENCIES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OBOGS / PHYSIOLOGICAL EPISODES</a:t>
            </a: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Arial"/>
              </a:rPr>
              <a:t>OUT OF CONTROL FLIGHT (OCF) / SPIN: RECOGNITION &amp; RECOVERY</a:t>
            </a: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buFont typeface="Comic Sans MS" panose="030F0702030302020204" pitchFamily="66" charset="0"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EJECTION (6,000 / 2,000 / LOSS OF ICS)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ldcats">
  <a:themeElements>
    <a:clrScheme name="Wildca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ildcats">
      <a:majorFont>
        <a:latin typeface="Arial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ildca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ldca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ldca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19529</TotalTime>
  <Words>390</Words>
  <Application>Microsoft Office PowerPoint</Application>
  <PresentationFormat>On-screen Show (4:3)</PresentationFormat>
  <Paragraphs>113</Paragraphs>
  <Slides>14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Comic Sans MS</vt:lpstr>
      <vt:lpstr>Times New Roman</vt:lpstr>
      <vt:lpstr>Wildcats</vt:lpstr>
      <vt:lpstr>ONAV4___</vt:lpstr>
      <vt:lpstr>ADMIN - Scheduling</vt:lpstr>
      <vt:lpstr>ADMIN - Planning</vt:lpstr>
      <vt:lpstr>PowerPoint Presentation</vt:lpstr>
      <vt:lpstr>ADMIN - Communications</vt:lpstr>
      <vt:lpstr>AIRCRAFT ADMIN</vt:lpstr>
      <vt:lpstr>TAC ADMIN </vt:lpstr>
      <vt:lpstr>CONDUCT</vt:lpstr>
      <vt:lpstr>EMERGENCIES</vt:lpstr>
      <vt:lpstr>SAFETY / ORM </vt:lpstr>
      <vt:lpstr>ON4101 DISCUSS ITEMS</vt:lpstr>
      <vt:lpstr>ON4102 DISCUSS ITEMS</vt:lpstr>
      <vt:lpstr>ON4103 DISCUSS ITEMS</vt:lpstr>
      <vt:lpstr>ON4290 DISCUSS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Jim and Carol Brockmann</dc:creator>
  <cp:lastModifiedBy>Chisum, Billy J LT USN (USA)</cp:lastModifiedBy>
  <cp:revision>722</cp:revision>
  <cp:lastPrinted>2014-09-24T15:40:08Z</cp:lastPrinted>
  <dcterms:created xsi:type="dcterms:W3CDTF">1999-08-24T23:59:32Z</dcterms:created>
  <dcterms:modified xsi:type="dcterms:W3CDTF">2025-01-14T21:25:47Z</dcterms:modified>
</cp:coreProperties>
</file>