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9" r:id="rId2"/>
    <p:sldId id="281" r:id="rId3"/>
    <p:sldId id="260" r:id="rId4"/>
    <p:sldId id="282" r:id="rId5"/>
    <p:sldId id="283" r:id="rId6"/>
    <p:sldId id="284" r:id="rId7"/>
    <p:sldId id="285" r:id="rId8"/>
    <p:sldId id="286" r:id="rId9"/>
    <p:sldId id="287" r:id="rId10"/>
    <p:sldId id="288" r:id="rId11"/>
    <p:sldId id="289" r:id="rId12"/>
    <p:sldId id="290" r:id="rId13"/>
    <p:sldId id="291" r:id="rId14"/>
    <p:sldId id="293" r:id="rId15"/>
    <p:sldId id="292" r:id="rId16"/>
    <p:sldId id="294" r:id="rId17"/>
    <p:sldId id="264" r:id="rId18"/>
    <p:sldId id="265" r:id="rId19"/>
    <p:sldId id="273" r:id="rId20"/>
    <p:sldId id="280" r:id="rId21"/>
    <p:sldId id="266" r:id="rId22"/>
    <p:sldId id="267" r:id="rId23"/>
    <p:sldId id="268" r:id="rId24"/>
    <p:sldId id="269" r:id="rId25"/>
    <p:sldId id="270" r:id="rId26"/>
    <p:sldId id="272" r:id="rId27"/>
    <p:sldId id="279" r:id="rId28"/>
    <p:sldId id="271" r:id="rId29"/>
    <p:sldId id="275" r:id="rId30"/>
    <p:sldId id="276" r:id="rId31"/>
    <p:sldId id="278"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96856" autoAdjust="0"/>
  </p:normalViewPr>
  <p:slideViewPr>
    <p:cSldViewPr snapToGrid="0">
      <p:cViewPr varScale="1">
        <p:scale>
          <a:sx n="80" d="100"/>
          <a:sy n="80" d="100"/>
        </p:scale>
        <p:origin x="56" y="10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2592"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9EA5B3-4089-4D5C-92F0-C531E8892A49}" type="datetimeFigureOut">
              <a:rPr lang="en-US" smtClean="0"/>
              <a:t>3/27/2025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9C796E-A610-419B-9298-98B10AAFA93E}" type="slidenum">
              <a:rPr lang="en-US" smtClean="0"/>
              <a:t>‹#›</a:t>
            </a:fld>
            <a:endParaRPr lang="en-US"/>
          </a:p>
        </p:txBody>
      </p:sp>
    </p:spTree>
    <p:extLst>
      <p:ext uri="{BB962C8B-B14F-4D97-AF65-F5344CB8AC3E}">
        <p14:creationId xmlns:p14="http://schemas.microsoft.com/office/powerpoint/2010/main" val="152241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C57D0-B262-4B1A-B02F-07B6E9161D34}"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4D327-5C2F-4DBA-851D-30564EF4207F}" type="slidenum">
              <a:rPr lang="en-US" smtClean="0"/>
              <a:t>‹#›</a:t>
            </a:fld>
            <a:endParaRPr lang="en-US"/>
          </a:p>
        </p:txBody>
      </p:sp>
    </p:spTree>
    <p:extLst>
      <p:ext uri="{BB962C8B-B14F-4D97-AF65-F5344CB8AC3E}">
        <p14:creationId xmlns:p14="http://schemas.microsoft.com/office/powerpoint/2010/main" val="350219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4D327-5C2F-4DBA-851D-30564EF4207F}" type="slidenum">
              <a:rPr lang="en-US" smtClean="0"/>
              <a:t>4</a:t>
            </a:fld>
            <a:endParaRPr lang="en-US"/>
          </a:p>
        </p:txBody>
      </p:sp>
    </p:spTree>
    <p:extLst>
      <p:ext uri="{BB962C8B-B14F-4D97-AF65-F5344CB8AC3E}">
        <p14:creationId xmlns:p14="http://schemas.microsoft.com/office/powerpoint/2010/main" val="19613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597C83-3806-4D98-B5B7-0D3FA1393DE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9575-BD98-456B-A314-F69FCF1D892D}" type="slidenum">
              <a:rPr lang="en-US" smtClean="0"/>
              <a:t>‹#›</a:t>
            </a:fld>
            <a:endParaRPr lang="en-US"/>
          </a:p>
        </p:txBody>
      </p:sp>
    </p:spTree>
    <p:extLst>
      <p:ext uri="{BB962C8B-B14F-4D97-AF65-F5344CB8AC3E}">
        <p14:creationId xmlns:p14="http://schemas.microsoft.com/office/powerpoint/2010/main" val="4206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97C83-3806-4D98-B5B7-0D3FA1393DE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9575-BD98-456B-A314-F69FCF1D892D}" type="slidenum">
              <a:rPr lang="en-US" smtClean="0"/>
              <a:t>‹#›</a:t>
            </a:fld>
            <a:endParaRPr lang="en-US"/>
          </a:p>
        </p:txBody>
      </p:sp>
      <p:pic>
        <p:nvPicPr>
          <p:cNvPr id="7" name="Picture 6"/>
          <p:cNvPicPr>
            <a:picLocks noChangeAspect="1"/>
          </p:cNvPicPr>
          <p:nvPr userDrawn="1"/>
        </p:nvPicPr>
        <p:blipFill>
          <a:blip r:embed="rId2"/>
          <a:stretch>
            <a:fillRect/>
          </a:stretch>
        </p:blipFill>
        <p:spPr>
          <a:xfrm>
            <a:off x="9713949" y="100013"/>
            <a:ext cx="2284189" cy="2024622"/>
          </a:xfrm>
          <a:prstGeom prst="rect">
            <a:avLst/>
          </a:prstGeom>
        </p:spPr>
      </p:pic>
    </p:spTree>
    <p:extLst>
      <p:ext uri="{BB962C8B-B14F-4D97-AF65-F5344CB8AC3E}">
        <p14:creationId xmlns:p14="http://schemas.microsoft.com/office/powerpoint/2010/main" val="326357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97C83-3806-4D98-B5B7-0D3FA1393DE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9575-BD98-456B-A314-F69FCF1D892D}" type="slidenum">
              <a:rPr lang="en-US" smtClean="0"/>
              <a:t>‹#›</a:t>
            </a:fld>
            <a:endParaRPr lang="en-US"/>
          </a:p>
        </p:txBody>
      </p:sp>
      <p:pic>
        <p:nvPicPr>
          <p:cNvPr id="7" name="Picture 6"/>
          <p:cNvPicPr>
            <a:picLocks noChangeAspect="1"/>
          </p:cNvPicPr>
          <p:nvPr userDrawn="1"/>
        </p:nvPicPr>
        <p:blipFill>
          <a:blip r:embed="rId2"/>
          <a:stretch>
            <a:fillRect/>
          </a:stretch>
        </p:blipFill>
        <p:spPr>
          <a:xfrm>
            <a:off x="9713949" y="100013"/>
            <a:ext cx="2284189" cy="2024622"/>
          </a:xfrm>
          <a:prstGeom prst="rect">
            <a:avLst/>
          </a:prstGeom>
        </p:spPr>
      </p:pic>
    </p:spTree>
    <p:extLst>
      <p:ext uri="{BB962C8B-B14F-4D97-AF65-F5344CB8AC3E}">
        <p14:creationId xmlns:p14="http://schemas.microsoft.com/office/powerpoint/2010/main" val="135781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97C83-3806-4D98-B5B7-0D3FA1393DE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9575-BD98-456B-A314-F69FCF1D892D}" type="slidenum">
              <a:rPr lang="en-US" smtClean="0"/>
              <a:t>‹#›</a:t>
            </a:fld>
            <a:endParaRPr lang="en-US"/>
          </a:p>
        </p:txBody>
      </p:sp>
    </p:spTree>
    <p:extLst>
      <p:ext uri="{BB962C8B-B14F-4D97-AF65-F5344CB8AC3E}">
        <p14:creationId xmlns:p14="http://schemas.microsoft.com/office/powerpoint/2010/main" val="34813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597C83-3806-4D98-B5B7-0D3FA1393DE3}"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9575-BD98-456B-A314-F69FCF1D892D}" type="slidenum">
              <a:rPr lang="en-US" smtClean="0"/>
              <a:t>‹#›</a:t>
            </a:fld>
            <a:endParaRPr lang="en-US"/>
          </a:p>
        </p:txBody>
      </p:sp>
      <p:pic>
        <p:nvPicPr>
          <p:cNvPr id="7" name="Picture 6"/>
          <p:cNvPicPr>
            <a:picLocks noChangeAspect="1"/>
          </p:cNvPicPr>
          <p:nvPr userDrawn="1"/>
        </p:nvPicPr>
        <p:blipFill>
          <a:blip r:embed="rId2"/>
          <a:stretch>
            <a:fillRect/>
          </a:stretch>
        </p:blipFill>
        <p:spPr>
          <a:xfrm>
            <a:off x="9713949" y="100013"/>
            <a:ext cx="2284189" cy="2024622"/>
          </a:xfrm>
          <a:prstGeom prst="rect">
            <a:avLst/>
          </a:prstGeom>
        </p:spPr>
      </p:pic>
    </p:spTree>
    <p:extLst>
      <p:ext uri="{BB962C8B-B14F-4D97-AF65-F5344CB8AC3E}">
        <p14:creationId xmlns:p14="http://schemas.microsoft.com/office/powerpoint/2010/main" val="320454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597C83-3806-4D98-B5B7-0D3FA1393DE3}"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89575-BD98-456B-A314-F69FCF1D892D}" type="slidenum">
              <a:rPr lang="en-US" smtClean="0"/>
              <a:t>‹#›</a:t>
            </a:fld>
            <a:endParaRPr lang="en-US"/>
          </a:p>
        </p:txBody>
      </p:sp>
      <p:pic>
        <p:nvPicPr>
          <p:cNvPr id="8" name="Picture 7"/>
          <p:cNvPicPr>
            <a:picLocks noChangeAspect="1"/>
          </p:cNvPicPr>
          <p:nvPr userDrawn="1"/>
        </p:nvPicPr>
        <p:blipFill>
          <a:blip r:embed="rId2"/>
          <a:stretch>
            <a:fillRect/>
          </a:stretch>
        </p:blipFill>
        <p:spPr>
          <a:xfrm>
            <a:off x="9673608" y="133630"/>
            <a:ext cx="2284189" cy="2024622"/>
          </a:xfrm>
          <a:prstGeom prst="rect">
            <a:avLst/>
          </a:prstGeom>
        </p:spPr>
      </p:pic>
    </p:spTree>
    <p:extLst>
      <p:ext uri="{BB962C8B-B14F-4D97-AF65-F5344CB8AC3E}">
        <p14:creationId xmlns:p14="http://schemas.microsoft.com/office/powerpoint/2010/main" val="92600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597C83-3806-4D98-B5B7-0D3FA1393DE3}"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89575-BD98-456B-A314-F69FCF1D892D}" type="slidenum">
              <a:rPr lang="en-US" smtClean="0"/>
              <a:t>‹#›</a:t>
            </a:fld>
            <a:endParaRPr lang="en-US"/>
          </a:p>
        </p:txBody>
      </p:sp>
      <p:pic>
        <p:nvPicPr>
          <p:cNvPr id="10" name="Picture 9"/>
          <p:cNvPicPr>
            <a:picLocks noChangeAspect="1"/>
          </p:cNvPicPr>
          <p:nvPr userDrawn="1"/>
        </p:nvPicPr>
        <p:blipFill>
          <a:blip r:embed="rId2"/>
          <a:stretch>
            <a:fillRect/>
          </a:stretch>
        </p:blipFill>
        <p:spPr>
          <a:xfrm>
            <a:off x="9707225" y="173972"/>
            <a:ext cx="2284189" cy="2024622"/>
          </a:xfrm>
          <a:prstGeom prst="rect">
            <a:avLst/>
          </a:prstGeom>
        </p:spPr>
      </p:pic>
    </p:spTree>
    <p:extLst>
      <p:ext uri="{BB962C8B-B14F-4D97-AF65-F5344CB8AC3E}">
        <p14:creationId xmlns:p14="http://schemas.microsoft.com/office/powerpoint/2010/main" val="419827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597C83-3806-4D98-B5B7-0D3FA1393DE3}"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89575-BD98-456B-A314-F69FCF1D892D}" type="slidenum">
              <a:rPr lang="en-US" smtClean="0"/>
              <a:t>‹#›</a:t>
            </a:fld>
            <a:endParaRPr lang="en-US"/>
          </a:p>
        </p:txBody>
      </p:sp>
      <p:pic>
        <p:nvPicPr>
          <p:cNvPr id="6" name="Picture 5"/>
          <p:cNvPicPr>
            <a:picLocks noChangeAspect="1"/>
          </p:cNvPicPr>
          <p:nvPr userDrawn="1"/>
        </p:nvPicPr>
        <p:blipFill>
          <a:blip r:embed="rId2"/>
          <a:stretch>
            <a:fillRect/>
          </a:stretch>
        </p:blipFill>
        <p:spPr>
          <a:xfrm>
            <a:off x="9713949" y="100013"/>
            <a:ext cx="2284189" cy="2024622"/>
          </a:xfrm>
          <a:prstGeom prst="rect">
            <a:avLst/>
          </a:prstGeom>
        </p:spPr>
      </p:pic>
    </p:spTree>
    <p:extLst>
      <p:ext uri="{BB962C8B-B14F-4D97-AF65-F5344CB8AC3E}">
        <p14:creationId xmlns:p14="http://schemas.microsoft.com/office/powerpoint/2010/main" val="269761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97C83-3806-4D98-B5B7-0D3FA1393DE3}"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89575-BD98-456B-A314-F69FCF1D892D}" type="slidenum">
              <a:rPr lang="en-US" smtClean="0"/>
              <a:t>‹#›</a:t>
            </a:fld>
            <a:endParaRPr lang="en-US"/>
          </a:p>
        </p:txBody>
      </p:sp>
      <p:pic>
        <p:nvPicPr>
          <p:cNvPr id="5" name="Picture 4"/>
          <p:cNvPicPr>
            <a:picLocks noChangeAspect="1"/>
          </p:cNvPicPr>
          <p:nvPr userDrawn="1"/>
        </p:nvPicPr>
        <p:blipFill>
          <a:blip r:embed="rId2"/>
          <a:stretch>
            <a:fillRect/>
          </a:stretch>
        </p:blipFill>
        <p:spPr>
          <a:xfrm>
            <a:off x="9713949" y="100013"/>
            <a:ext cx="2284189" cy="2024622"/>
          </a:xfrm>
          <a:prstGeom prst="rect">
            <a:avLst/>
          </a:prstGeom>
        </p:spPr>
      </p:pic>
    </p:spTree>
    <p:extLst>
      <p:ext uri="{BB962C8B-B14F-4D97-AF65-F5344CB8AC3E}">
        <p14:creationId xmlns:p14="http://schemas.microsoft.com/office/powerpoint/2010/main" val="37111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597C83-3806-4D98-B5B7-0D3FA1393DE3}"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89575-BD98-456B-A314-F69FCF1D892D}" type="slidenum">
              <a:rPr lang="en-US" smtClean="0"/>
              <a:t>‹#›</a:t>
            </a:fld>
            <a:endParaRPr lang="en-US"/>
          </a:p>
        </p:txBody>
      </p:sp>
      <p:pic>
        <p:nvPicPr>
          <p:cNvPr id="8" name="Picture 7"/>
          <p:cNvPicPr>
            <a:picLocks noChangeAspect="1"/>
          </p:cNvPicPr>
          <p:nvPr userDrawn="1"/>
        </p:nvPicPr>
        <p:blipFill>
          <a:blip r:embed="rId2"/>
          <a:stretch>
            <a:fillRect/>
          </a:stretch>
        </p:blipFill>
        <p:spPr>
          <a:xfrm>
            <a:off x="9713949" y="100013"/>
            <a:ext cx="2284189" cy="2024622"/>
          </a:xfrm>
          <a:prstGeom prst="rect">
            <a:avLst/>
          </a:prstGeom>
        </p:spPr>
      </p:pic>
    </p:spTree>
    <p:extLst>
      <p:ext uri="{BB962C8B-B14F-4D97-AF65-F5344CB8AC3E}">
        <p14:creationId xmlns:p14="http://schemas.microsoft.com/office/powerpoint/2010/main" val="418968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597C83-3806-4D98-B5B7-0D3FA1393DE3}"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89575-BD98-456B-A314-F69FCF1D892D}" type="slidenum">
              <a:rPr lang="en-US" smtClean="0"/>
              <a:t>‹#›</a:t>
            </a:fld>
            <a:endParaRPr lang="en-US"/>
          </a:p>
        </p:txBody>
      </p:sp>
      <p:pic>
        <p:nvPicPr>
          <p:cNvPr id="8" name="Picture 7"/>
          <p:cNvPicPr>
            <a:picLocks noChangeAspect="1"/>
          </p:cNvPicPr>
          <p:nvPr userDrawn="1"/>
        </p:nvPicPr>
        <p:blipFill>
          <a:blip r:embed="rId2"/>
          <a:stretch>
            <a:fillRect/>
          </a:stretch>
        </p:blipFill>
        <p:spPr>
          <a:xfrm>
            <a:off x="9713949" y="100013"/>
            <a:ext cx="2284189" cy="2024622"/>
          </a:xfrm>
          <a:prstGeom prst="rect">
            <a:avLst/>
          </a:prstGeom>
        </p:spPr>
      </p:pic>
    </p:spTree>
    <p:extLst>
      <p:ext uri="{BB962C8B-B14F-4D97-AF65-F5344CB8AC3E}">
        <p14:creationId xmlns:p14="http://schemas.microsoft.com/office/powerpoint/2010/main" val="156279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97C83-3806-4D98-B5B7-0D3FA1393DE3}"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89575-BD98-456B-A314-F69FCF1D892D}" type="slidenum">
              <a:rPr lang="en-US" smtClean="0"/>
              <a:t>‹#›</a:t>
            </a:fld>
            <a:endParaRPr lang="en-US"/>
          </a:p>
        </p:txBody>
      </p:sp>
      <p:pic>
        <p:nvPicPr>
          <p:cNvPr id="7" name="Picture 6"/>
          <p:cNvPicPr>
            <a:picLocks noChangeAspect="1"/>
          </p:cNvPicPr>
          <p:nvPr userDrawn="1"/>
        </p:nvPicPr>
        <p:blipFill>
          <a:blip r:embed="rId13"/>
          <a:stretch>
            <a:fillRect/>
          </a:stretch>
        </p:blipFill>
        <p:spPr>
          <a:xfrm>
            <a:off x="166687" y="132441"/>
            <a:ext cx="1803907" cy="2027468"/>
          </a:xfrm>
          <a:prstGeom prst="rect">
            <a:avLst/>
          </a:prstGeom>
        </p:spPr>
      </p:pic>
    </p:spTree>
    <p:extLst>
      <p:ext uri="{BB962C8B-B14F-4D97-AF65-F5344CB8AC3E}">
        <p14:creationId xmlns:p14="http://schemas.microsoft.com/office/powerpoint/2010/main" val="535133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Take Off and Landing Data </a:t>
            </a:r>
            <a:br>
              <a:rPr lang="en-US" sz="4800" dirty="0" smtClean="0"/>
            </a:br>
            <a:r>
              <a:rPr lang="en-US" sz="4800" dirty="0" smtClean="0"/>
              <a:t>(TOLD)</a:t>
            </a:r>
            <a:r>
              <a:rPr lang="en-US" dirty="0" smtClean="0"/>
              <a:t/>
            </a:r>
            <a:br>
              <a:rPr lang="en-US" dirty="0" smtClean="0"/>
            </a:br>
            <a:r>
              <a:rPr lang="en-US" dirty="0" smtClean="0"/>
              <a:t> </a:t>
            </a:r>
            <a:endParaRPr lang="en-US" dirty="0"/>
          </a:p>
        </p:txBody>
      </p:sp>
      <p:sp>
        <p:nvSpPr>
          <p:cNvPr id="3" name="Text Placeholder 2"/>
          <p:cNvSpPr>
            <a:spLocks noGrp="1"/>
          </p:cNvSpPr>
          <p:nvPr>
            <p:ph type="body" idx="1"/>
          </p:nvPr>
        </p:nvSpPr>
        <p:spPr/>
        <p:txBody>
          <a:bodyPr/>
          <a:lstStyle/>
          <a:p>
            <a:pPr algn="ctr"/>
            <a:r>
              <a:rPr lang="en-US" sz="4800" dirty="0" smtClean="0">
                <a:solidFill>
                  <a:schemeClr val="tx1"/>
                </a:solidFill>
              </a:rPr>
              <a:t>VT-10</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9055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2" y="2093196"/>
            <a:ext cx="10515600" cy="1325563"/>
          </a:xfrm>
        </p:spPr>
        <p:txBody>
          <a:bodyPr/>
          <a:lstStyle/>
          <a:p>
            <a:r>
              <a:rPr lang="en-US" dirty="0" smtClean="0"/>
              <a:t>Takeoff Charts</a:t>
            </a:r>
            <a:endParaRPr lang="en-US" dirty="0"/>
          </a:p>
        </p:txBody>
      </p:sp>
      <p:sp>
        <p:nvSpPr>
          <p:cNvPr id="4" name="TextBox 3">
            <a:extLst>
              <a:ext uri="{FF2B5EF4-FFF2-40B4-BE49-F238E27FC236}">
                <a16:creationId xmlns:a16="http://schemas.microsoft.com/office/drawing/2014/main" id="{18B03BCF-9217-873A-7D50-4BEC6BDEA651}"/>
              </a:ext>
            </a:extLst>
          </p:cNvPr>
          <p:cNvSpPr txBox="1"/>
          <p:nvPr/>
        </p:nvSpPr>
        <p:spPr>
          <a:xfrm>
            <a:off x="127748" y="3124941"/>
            <a:ext cx="4150536" cy="1308050"/>
          </a:xfrm>
          <a:prstGeom prst="rect">
            <a:avLst/>
          </a:prstGeom>
          <a:noFill/>
        </p:spPr>
        <p:txBody>
          <a:bodyPr wrap="square" rtlCol="0">
            <a:spAutoFit/>
          </a:bodyPr>
          <a:lstStyle/>
          <a:p>
            <a:pPr algn="ctr"/>
            <a:r>
              <a:rPr lang="en-US" sz="1600" b="1" u="sng" dirty="0" smtClean="0"/>
              <a:t> Takeoff Distance</a:t>
            </a:r>
          </a:p>
          <a:p>
            <a:pPr marL="171450" indent="-171450">
              <a:buFont typeface="Arial" panose="020B0604020202020204" pitchFamily="34" charset="0"/>
              <a:buChar char="•"/>
            </a:pPr>
            <a:r>
              <a:rPr lang="en-US" sz="1050" b="1" dirty="0" smtClean="0"/>
              <a:t>All takeoff figures can be found in NATOPS Appendix A – Part 3 or in the PCL under the performance tab</a:t>
            </a:r>
          </a:p>
          <a:p>
            <a:pPr marL="171450" indent="-171450">
              <a:buFont typeface="Arial" panose="020B0604020202020204" pitchFamily="34" charset="0"/>
              <a:buChar char="•"/>
            </a:pPr>
            <a:r>
              <a:rPr lang="en-US" sz="1050" b="1" dirty="0" smtClean="0"/>
              <a:t>Assume a takeoff flap configuration of flaps T/O</a:t>
            </a:r>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pic>
        <p:nvPicPr>
          <p:cNvPr id="6" name="Picture 5"/>
          <p:cNvPicPr>
            <a:picLocks noChangeAspect="1"/>
          </p:cNvPicPr>
          <p:nvPr/>
        </p:nvPicPr>
        <p:blipFill>
          <a:blip r:embed="rId2"/>
          <a:stretch>
            <a:fillRect/>
          </a:stretch>
        </p:blipFill>
        <p:spPr>
          <a:xfrm>
            <a:off x="4601136" y="70721"/>
            <a:ext cx="5191125" cy="6696075"/>
          </a:xfrm>
          <a:prstGeom prst="rect">
            <a:avLst/>
          </a:prstGeom>
        </p:spPr>
      </p:pic>
      <p:pic>
        <p:nvPicPr>
          <p:cNvPr id="7" name="Picture 6"/>
          <p:cNvPicPr>
            <a:picLocks noChangeAspect="1"/>
          </p:cNvPicPr>
          <p:nvPr/>
        </p:nvPicPr>
        <p:blipFill>
          <a:blip r:embed="rId3"/>
          <a:stretch>
            <a:fillRect/>
          </a:stretch>
        </p:blipFill>
        <p:spPr>
          <a:xfrm>
            <a:off x="278467" y="4153242"/>
            <a:ext cx="4171950" cy="1028700"/>
          </a:xfrm>
          <a:prstGeom prst="rect">
            <a:avLst/>
          </a:prstGeom>
        </p:spPr>
      </p:pic>
      <p:sp>
        <p:nvSpPr>
          <p:cNvPr id="3" name="Rectangle 2"/>
          <p:cNvSpPr/>
          <p:nvPr/>
        </p:nvSpPr>
        <p:spPr>
          <a:xfrm>
            <a:off x="6223000" y="165100"/>
            <a:ext cx="2482850"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532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2" y="2093196"/>
            <a:ext cx="10515600" cy="1325563"/>
          </a:xfrm>
        </p:spPr>
        <p:txBody>
          <a:bodyPr/>
          <a:lstStyle/>
          <a:p>
            <a:r>
              <a:rPr lang="en-US" dirty="0" smtClean="0"/>
              <a:t>Takeoff Charts</a:t>
            </a:r>
            <a:endParaRPr lang="en-US" dirty="0"/>
          </a:p>
        </p:txBody>
      </p:sp>
      <p:sp>
        <p:nvSpPr>
          <p:cNvPr id="4" name="TextBox 3">
            <a:extLst>
              <a:ext uri="{FF2B5EF4-FFF2-40B4-BE49-F238E27FC236}">
                <a16:creationId xmlns:a16="http://schemas.microsoft.com/office/drawing/2014/main" id="{18B03BCF-9217-873A-7D50-4BEC6BDEA651}"/>
              </a:ext>
            </a:extLst>
          </p:cNvPr>
          <p:cNvSpPr txBox="1"/>
          <p:nvPr/>
        </p:nvSpPr>
        <p:spPr>
          <a:xfrm>
            <a:off x="127748" y="3124941"/>
            <a:ext cx="4150536" cy="1792798"/>
          </a:xfrm>
          <a:prstGeom prst="rect">
            <a:avLst/>
          </a:prstGeom>
          <a:noFill/>
        </p:spPr>
        <p:txBody>
          <a:bodyPr wrap="square" rtlCol="0">
            <a:spAutoFit/>
          </a:bodyPr>
          <a:lstStyle/>
          <a:p>
            <a:pPr algn="ctr"/>
            <a:r>
              <a:rPr lang="en-US" sz="1600" b="1" u="sng" dirty="0" smtClean="0"/>
              <a:t>Minimum Power at 60KIAS</a:t>
            </a:r>
          </a:p>
          <a:p>
            <a:pPr marL="171450" indent="-171450">
              <a:buFont typeface="Arial" panose="020B0604020202020204" pitchFamily="34" charset="0"/>
              <a:buChar char="•"/>
            </a:pPr>
            <a:r>
              <a:rPr lang="en-US" sz="1050" b="1" dirty="0" smtClean="0"/>
              <a:t>All takeoff figures can be found in NATOPS Appendix A – Part 3</a:t>
            </a:r>
          </a:p>
          <a:p>
            <a:pPr marL="171450" indent="-171450">
              <a:buFont typeface="Arial" panose="020B0604020202020204" pitchFamily="34" charset="0"/>
              <a:buChar char="•"/>
            </a:pPr>
            <a:r>
              <a:rPr lang="en-US" sz="1050" b="1" dirty="0" smtClean="0"/>
              <a:t>You will need to calculate expected IOAT corrected for OAT</a:t>
            </a:r>
          </a:p>
          <a:p>
            <a:pPr marL="628650" lvl="1" indent="-171450">
              <a:buFont typeface="Arial" panose="020B0604020202020204" pitchFamily="34" charset="0"/>
              <a:buChar char="•"/>
            </a:pPr>
            <a:r>
              <a:rPr lang="en-US" sz="1050" b="1" dirty="0" smtClean="0"/>
              <a:t>(True OAT=Indicated OAT-Temperature Correction)</a:t>
            </a:r>
          </a:p>
          <a:p>
            <a:pPr marL="171450" indent="-171450">
              <a:buFont typeface="Arial" panose="020B0604020202020204" pitchFamily="34" charset="0"/>
              <a:buChar char="•"/>
            </a:pPr>
            <a:r>
              <a:rPr lang="en-US" sz="1050" b="1" dirty="0" smtClean="0"/>
              <a:t>Prior to brief we know our OAT so we will need to add the temperature correction of 7  </a:t>
            </a:r>
          </a:p>
          <a:p>
            <a:pPr marL="628650" lvl="1" indent="-171450">
              <a:buFont typeface="Arial" panose="020B0604020202020204" pitchFamily="34" charset="0"/>
              <a:buChar char="•"/>
            </a:pPr>
            <a:r>
              <a:rPr lang="en-US" sz="1050" b="1" dirty="0" smtClean="0"/>
              <a:t>(21˚=IOAT-7˚) 21+7=28</a:t>
            </a:r>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pic>
        <p:nvPicPr>
          <p:cNvPr id="3" name="Picture 2"/>
          <p:cNvPicPr>
            <a:picLocks noChangeAspect="1"/>
          </p:cNvPicPr>
          <p:nvPr/>
        </p:nvPicPr>
        <p:blipFill>
          <a:blip r:embed="rId2"/>
          <a:stretch>
            <a:fillRect/>
          </a:stretch>
        </p:blipFill>
        <p:spPr>
          <a:xfrm>
            <a:off x="4561634" y="703729"/>
            <a:ext cx="3552825" cy="5867400"/>
          </a:xfrm>
          <a:prstGeom prst="rect">
            <a:avLst/>
          </a:prstGeom>
        </p:spPr>
      </p:pic>
      <p:pic>
        <p:nvPicPr>
          <p:cNvPr id="5" name="Picture 4"/>
          <p:cNvPicPr>
            <a:picLocks noChangeAspect="1"/>
          </p:cNvPicPr>
          <p:nvPr/>
        </p:nvPicPr>
        <p:blipFill>
          <a:blip r:embed="rId3"/>
          <a:stretch>
            <a:fillRect/>
          </a:stretch>
        </p:blipFill>
        <p:spPr>
          <a:xfrm>
            <a:off x="8114459" y="1305472"/>
            <a:ext cx="3874923" cy="5051921"/>
          </a:xfrm>
          <a:prstGeom prst="rect">
            <a:avLst/>
          </a:prstGeom>
        </p:spPr>
      </p:pic>
      <p:pic>
        <p:nvPicPr>
          <p:cNvPr id="7" name="Picture 6"/>
          <p:cNvPicPr>
            <a:picLocks noChangeAspect="1"/>
          </p:cNvPicPr>
          <p:nvPr/>
        </p:nvPicPr>
        <p:blipFill>
          <a:blip r:embed="rId4"/>
          <a:stretch>
            <a:fillRect/>
          </a:stretch>
        </p:blipFill>
        <p:spPr>
          <a:xfrm>
            <a:off x="8199063" y="497289"/>
            <a:ext cx="3324225" cy="619125"/>
          </a:xfrm>
          <a:prstGeom prst="rect">
            <a:avLst/>
          </a:prstGeom>
        </p:spPr>
      </p:pic>
      <p:sp>
        <p:nvSpPr>
          <p:cNvPr id="8" name="Rectangle 7"/>
          <p:cNvSpPr/>
          <p:nvPr/>
        </p:nvSpPr>
        <p:spPr>
          <a:xfrm>
            <a:off x="8199062" y="410557"/>
            <a:ext cx="3324225" cy="7126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52328" y="1532966"/>
            <a:ext cx="1788459" cy="36561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0387853" y="1686284"/>
            <a:ext cx="1532965" cy="577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920818" y="752068"/>
            <a:ext cx="0" cy="88175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1523287" y="656034"/>
            <a:ext cx="375784" cy="288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248009" y="5052733"/>
            <a:ext cx="4171950" cy="1028700"/>
          </a:xfrm>
          <a:prstGeom prst="rect">
            <a:avLst/>
          </a:prstGeom>
        </p:spPr>
      </p:pic>
    </p:spTree>
    <p:extLst>
      <p:ext uri="{BB962C8B-B14F-4D97-AF65-F5344CB8AC3E}">
        <p14:creationId xmlns:p14="http://schemas.microsoft.com/office/powerpoint/2010/main" val="91828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2" y="2093196"/>
            <a:ext cx="10515600" cy="1325563"/>
          </a:xfrm>
        </p:spPr>
        <p:txBody>
          <a:bodyPr/>
          <a:lstStyle/>
          <a:p>
            <a:r>
              <a:rPr lang="en-US" dirty="0" smtClean="0"/>
              <a:t>Takeoff Charts</a:t>
            </a:r>
            <a:endParaRPr lang="en-US" dirty="0"/>
          </a:p>
        </p:txBody>
      </p:sp>
      <p:sp>
        <p:nvSpPr>
          <p:cNvPr id="4" name="TextBox 3">
            <a:extLst>
              <a:ext uri="{FF2B5EF4-FFF2-40B4-BE49-F238E27FC236}">
                <a16:creationId xmlns:a16="http://schemas.microsoft.com/office/drawing/2014/main" id="{18B03BCF-9217-873A-7D50-4BEC6BDEA651}"/>
              </a:ext>
            </a:extLst>
          </p:cNvPr>
          <p:cNvSpPr txBox="1"/>
          <p:nvPr/>
        </p:nvSpPr>
        <p:spPr>
          <a:xfrm>
            <a:off x="127748" y="3124941"/>
            <a:ext cx="4150536" cy="1469633"/>
          </a:xfrm>
          <a:prstGeom prst="rect">
            <a:avLst/>
          </a:prstGeom>
          <a:noFill/>
        </p:spPr>
        <p:txBody>
          <a:bodyPr wrap="square" rtlCol="0">
            <a:spAutoFit/>
          </a:bodyPr>
          <a:lstStyle/>
          <a:p>
            <a:pPr algn="ctr"/>
            <a:r>
              <a:rPr lang="en-US" sz="1600" b="1" u="sng" dirty="0" smtClean="0"/>
              <a:t>Rotation Speed</a:t>
            </a:r>
          </a:p>
          <a:p>
            <a:pPr marL="171450" indent="-171450">
              <a:buFont typeface="Arial" panose="020B0604020202020204" pitchFamily="34" charset="0"/>
              <a:buChar char="•"/>
            </a:pPr>
            <a:r>
              <a:rPr lang="en-US" sz="1050" b="1" dirty="0" smtClean="0"/>
              <a:t>All takeoff figures can be found in NATOPS Appendix A – Part 3</a:t>
            </a:r>
          </a:p>
          <a:p>
            <a:pPr marL="171450" indent="-171450">
              <a:buFont typeface="Arial" panose="020B0604020202020204" pitchFamily="34" charset="0"/>
              <a:buChar char="•"/>
            </a:pPr>
            <a:r>
              <a:rPr lang="en-US" sz="1050" b="1" dirty="0" smtClean="0"/>
              <a:t>Assume a takeoff flap configuration of flaps T/O</a:t>
            </a:r>
          </a:p>
          <a:p>
            <a:pPr marL="171450" indent="-171450">
              <a:buFont typeface="Arial" panose="020B0604020202020204" pitchFamily="34" charset="0"/>
              <a:buChar char="•"/>
            </a:pPr>
            <a:r>
              <a:rPr lang="en-US" sz="1050" b="1" dirty="0" smtClean="0"/>
              <a:t>Rotation speed obstacle speed can be found in the top right hand corner of the chart</a:t>
            </a:r>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pic>
        <p:nvPicPr>
          <p:cNvPr id="6" name="Picture 5"/>
          <p:cNvPicPr>
            <a:picLocks noChangeAspect="1"/>
          </p:cNvPicPr>
          <p:nvPr/>
        </p:nvPicPr>
        <p:blipFill>
          <a:blip r:embed="rId2"/>
          <a:stretch>
            <a:fillRect/>
          </a:stretch>
        </p:blipFill>
        <p:spPr>
          <a:xfrm>
            <a:off x="4966166" y="249050"/>
            <a:ext cx="5191125" cy="6696075"/>
          </a:xfrm>
          <a:prstGeom prst="rect">
            <a:avLst/>
          </a:prstGeom>
        </p:spPr>
      </p:pic>
      <p:pic>
        <p:nvPicPr>
          <p:cNvPr id="3" name="Picture 2"/>
          <p:cNvPicPr>
            <a:picLocks noChangeAspect="1"/>
          </p:cNvPicPr>
          <p:nvPr/>
        </p:nvPicPr>
        <p:blipFill>
          <a:blip r:embed="rId3"/>
          <a:stretch>
            <a:fillRect/>
          </a:stretch>
        </p:blipFill>
        <p:spPr>
          <a:xfrm>
            <a:off x="106334" y="4375307"/>
            <a:ext cx="4171950" cy="1028700"/>
          </a:xfrm>
          <a:prstGeom prst="rect">
            <a:avLst/>
          </a:prstGeom>
        </p:spPr>
      </p:pic>
      <p:sp>
        <p:nvSpPr>
          <p:cNvPr id="5" name="Rectangle 4"/>
          <p:cNvSpPr/>
          <p:nvPr/>
        </p:nvSpPr>
        <p:spPr>
          <a:xfrm>
            <a:off x="7691718" y="1116106"/>
            <a:ext cx="2050676" cy="11362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51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2" y="2093196"/>
            <a:ext cx="10515600" cy="1325563"/>
          </a:xfrm>
        </p:spPr>
        <p:txBody>
          <a:bodyPr/>
          <a:lstStyle/>
          <a:p>
            <a:r>
              <a:rPr lang="en-US" dirty="0" smtClean="0"/>
              <a:t>Landing Charts</a:t>
            </a:r>
            <a:endParaRPr lang="en-US" dirty="0"/>
          </a:p>
        </p:txBody>
      </p:sp>
      <p:pic>
        <p:nvPicPr>
          <p:cNvPr id="3" name="Picture 2"/>
          <p:cNvPicPr>
            <a:picLocks noChangeAspect="1"/>
          </p:cNvPicPr>
          <p:nvPr/>
        </p:nvPicPr>
        <p:blipFill>
          <a:blip r:embed="rId2"/>
          <a:stretch>
            <a:fillRect/>
          </a:stretch>
        </p:blipFill>
        <p:spPr>
          <a:xfrm>
            <a:off x="4278284" y="572368"/>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127748" y="3124941"/>
            <a:ext cx="4150536" cy="1954381"/>
          </a:xfrm>
          <a:prstGeom prst="rect">
            <a:avLst/>
          </a:prstGeom>
          <a:noFill/>
        </p:spPr>
        <p:txBody>
          <a:bodyPr wrap="square" rtlCol="0">
            <a:spAutoFit/>
          </a:bodyPr>
          <a:lstStyle/>
          <a:p>
            <a:pPr algn="ctr"/>
            <a:r>
              <a:rPr lang="en-US" sz="1600" b="1" u="sng" dirty="0" smtClean="0"/>
              <a:t> </a:t>
            </a:r>
          </a:p>
          <a:p>
            <a:pPr marL="171450" indent="-171450">
              <a:buFont typeface="Arial" panose="020B0604020202020204" pitchFamily="34" charset="0"/>
              <a:buChar char="•"/>
            </a:pPr>
            <a:r>
              <a:rPr lang="en-US" sz="1050" b="1" dirty="0" smtClean="0"/>
              <a:t>All landing data figures can be found in NATOPS Appendix A – Part 8 or in the PCL under performance tab</a:t>
            </a:r>
          </a:p>
          <a:p>
            <a:pPr marL="171450" indent="-171450">
              <a:buFont typeface="Arial" panose="020B0604020202020204" pitchFamily="34" charset="0"/>
              <a:buChar char="•"/>
            </a:pPr>
            <a:r>
              <a:rPr lang="en-US" sz="1050" b="1" dirty="0" smtClean="0"/>
              <a:t>This section incudes calculating the following for your departure and destination airfield: </a:t>
            </a:r>
          </a:p>
          <a:p>
            <a:pPr lvl="1"/>
            <a:r>
              <a:rPr lang="en-US" sz="1050" b="1" dirty="0" smtClean="0"/>
              <a:t>1. Approach speed for each flap configuration (LDG/TO/UP)</a:t>
            </a:r>
          </a:p>
          <a:p>
            <a:pPr lvl="1"/>
            <a:r>
              <a:rPr lang="en-US" sz="1050" b="1" dirty="0" smtClean="0"/>
              <a:t>2. Landing distance for each flap configuration (LDG/TO/UP)</a:t>
            </a:r>
          </a:p>
          <a:p>
            <a:pPr lvl="1"/>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5" name="Rectangle 4"/>
          <p:cNvSpPr/>
          <p:nvPr/>
        </p:nvSpPr>
        <p:spPr>
          <a:xfrm>
            <a:off x="4350120" y="4105076"/>
            <a:ext cx="4336677" cy="226210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75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631" y="-113507"/>
            <a:ext cx="10515600" cy="1325563"/>
          </a:xfrm>
        </p:spPr>
        <p:txBody>
          <a:bodyPr/>
          <a:lstStyle/>
          <a:p>
            <a:r>
              <a:rPr lang="en-US" dirty="0" smtClean="0"/>
              <a:t>Landing Charts</a:t>
            </a:r>
            <a:endParaRPr lang="en-US" dirty="0"/>
          </a:p>
        </p:txBody>
      </p:sp>
      <p:sp>
        <p:nvSpPr>
          <p:cNvPr id="4" name="TextBox 3">
            <a:extLst>
              <a:ext uri="{FF2B5EF4-FFF2-40B4-BE49-F238E27FC236}">
                <a16:creationId xmlns:a16="http://schemas.microsoft.com/office/drawing/2014/main" id="{18B03BCF-9217-873A-7D50-4BEC6BDEA651}"/>
              </a:ext>
            </a:extLst>
          </p:cNvPr>
          <p:cNvSpPr txBox="1"/>
          <p:nvPr/>
        </p:nvSpPr>
        <p:spPr>
          <a:xfrm>
            <a:off x="2427195" y="800405"/>
            <a:ext cx="4150536" cy="823302"/>
          </a:xfrm>
          <a:prstGeom prst="rect">
            <a:avLst/>
          </a:prstGeom>
          <a:noFill/>
        </p:spPr>
        <p:txBody>
          <a:bodyPr wrap="square" rtlCol="0">
            <a:spAutoFit/>
          </a:bodyPr>
          <a:lstStyle/>
          <a:p>
            <a:pPr algn="ctr"/>
            <a:r>
              <a:rPr lang="en-US" sz="1600" b="1" u="sng" dirty="0" smtClean="0"/>
              <a:t>Landing Distance – Flaps LDG/TO/UP</a:t>
            </a:r>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pic>
        <p:nvPicPr>
          <p:cNvPr id="7" name="Picture 6"/>
          <p:cNvPicPr>
            <a:picLocks noChangeAspect="1"/>
          </p:cNvPicPr>
          <p:nvPr/>
        </p:nvPicPr>
        <p:blipFill>
          <a:blip r:embed="rId2"/>
          <a:stretch>
            <a:fillRect/>
          </a:stretch>
        </p:blipFill>
        <p:spPr>
          <a:xfrm>
            <a:off x="1825876" y="1979403"/>
            <a:ext cx="3297292" cy="4248685"/>
          </a:xfrm>
          <a:prstGeom prst="rect">
            <a:avLst/>
          </a:prstGeom>
        </p:spPr>
      </p:pic>
      <p:pic>
        <p:nvPicPr>
          <p:cNvPr id="8" name="Picture 7"/>
          <p:cNvPicPr>
            <a:picLocks noChangeAspect="1"/>
          </p:cNvPicPr>
          <p:nvPr/>
        </p:nvPicPr>
        <p:blipFill>
          <a:blip r:embed="rId3"/>
          <a:stretch>
            <a:fillRect/>
          </a:stretch>
        </p:blipFill>
        <p:spPr>
          <a:xfrm>
            <a:off x="5144489" y="2125968"/>
            <a:ext cx="3139317" cy="4229100"/>
          </a:xfrm>
          <a:prstGeom prst="rect">
            <a:avLst/>
          </a:prstGeom>
        </p:spPr>
      </p:pic>
      <p:pic>
        <p:nvPicPr>
          <p:cNvPr id="9" name="Picture 8"/>
          <p:cNvPicPr>
            <a:picLocks noChangeAspect="1"/>
          </p:cNvPicPr>
          <p:nvPr/>
        </p:nvPicPr>
        <p:blipFill>
          <a:blip r:embed="rId4"/>
          <a:stretch>
            <a:fillRect/>
          </a:stretch>
        </p:blipFill>
        <p:spPr>
          <a:xfrm>
            <a:off x="8424582" y="1979403"/>
            <a:ext cx="3319312" cy="4526333"/>
          </a:xfrm>
          <a:prstGeom prst="rect">
            <a:avLst/>
          </a:prstGeom>
        </p:spPr>
      </p:pic>
      <p:pic>
        <p:nvPicPr>
          <p:cNvPr id="10" name="Picture 9"/>
          <p:cNvPicPr>
            <a:picLocks noChangeAspect="1"/>
          </p:cNvPicPr>
          <p:nvPr/>
        </p:nvPicPr>
        <p:blipFill>
          <a:blip r:embed="rId5"/>
          <a:stretch>
            <a:fillRect/>
          </a:stretch>
        </p:blipFill>
        <p:spPr>
          <a:xfrm>
            <a:off x="6577731" y="33058"/>
            <a:ext cx="3245444" cy="1722525"/>
          </a:xfrm>
          <a:prstGeom prst="rect">
            <a:avLst/>
          </a:prstGeom>
        </p:spPr>
      </p:pic>
      <p:sp>
        <p:nvSpPr>
          <p:cNvPr id="13" name="TextBox 12">
            <a:extLst>
              <a:ext uri="{FF2B5EF4-FFF2-40B4-BE49-F238E27FC236}">
                <a16:creationId xmlns:a16="http://schemas.microsoft.com/office/drawing/2014/main" id="{18B03BCF-9217-873A-7D50-4BEC6BDEA651}"/>
              </a:ext>
            </a:extLst>
          </p:cNvPr>
          <p:cNvSpPr txBox="1"/>
          <p:nvPr/>
        </p:nvSpPr>
        <p:spPr>
          <a:xfrm>
            <a:off x="127748" y="3124941"/>
            <a:ext cx="1748117" cy="738664"/>
          </a:xfrm>
          <a:prstGeom prst="rect">
            <a:avLst/>
          </a:prstGeom>
          <a:noFill/>
        </p:spPr>
        <p:txBody>
          <a:bodyPr wrap="square" rtlCol="0">
            <a:spAutoFit/>
          </a:bodyPr>
          <a:lstStyle/>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Tree>
    <p:extLst>
      <p:ext uri="{BB962C8B-B14F-4D97-AF65-F5344CB8AC3E}">
        <p14:creationId xmlns:p14="http://schemas.microsoft.com/office/powerpoint/2010/main" val="276888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8" y="1799378"/>
            <a:ext cx="10515600" cy="1325563"/>
          </a:xfrm>
        </p:spPr>
        <p:txBody>
          <a:bodyPr/>
          <a:lstStyle/>
          <a:p>
            <a:r>
              <a:rPr lang="en-US" dirty="0" smtClean="0"/>
              <a:t>Landing Charts</a:t>
            </a:r>
            <a:endParaRPr lang="en-US" dirty="0"/>
          </a:p>
        </p:txBody>
      </p:sp>
      <p:sp>
        <p:nvSpPr>
          <p:cNvPr id="4" name="TextBox 3">
            <a:extLst>
              <a:ext uri="{FF2B5EF4-FFF2-40B4-BE49-F238E27FC236}">
                <a16:creationId xmlns:a16="http://schemas.microsoft.com/office/drawing/2014/main" id="{18B03BCF-9217-873A-7D50-4BEC6BDEA651}"/>
              </a:ext>
            </a:extLst>
          </p:cNvPr>
          <p:cNvSpPr txBox="1"/>
          <p:nvPr/>
        </p:nvSpPr>
        <p:spPr>
          <a:xfrm>
            <a:off x="0" y="2897956"/>
            <a:ext cx="3787182" cy="1377300"/>
          </a:xfrm>
          <a:prstGeom prst="rect">
            <a:avLst/>
          </a:prstGeom>
          <a:noFill/>
        </p:spPr>
        <p:txBody>
          <a:bodyPr wrap="square" rtlCol="0">
            <a:spAutoFit/>
          </a:bodyPr>
          <a:lstStyle/>
          <a:p>
            <a:pPr algn="ctr"/>
            <a:r>
              <a:rPr lang="en-US" sz="1600" b="1" u="sng" dirty="0" smtClean="0"/>
              <a:t>Landing Distance – Flaps LDG/TO/UP</a:t>
            </a:r>
          </a:p>
          <a:p>
            <a:pPr marL="285750" indent="-285750">
              <a:buFont typeface="Arial" panose="020B0604020202020204" pitchFamily="34" charset="0"/>
              <a:buChar char="•"/>
            </a:pPr>
            <a:r>
              <a:rPr lang="en-US" sz="1200" b="1" dirty="0" smtClean="0"/>
              <a:t>Enter the chart at the left hand side</a:t>
            </a:r>
          </a:p>
          <a:p>
            <a:pPr marL="285750" indent="-285750">
              <a:buFont typeface="Arial" panose="020B0604020202020204" pitchFamily="34" charset="0"/>
              <a:buChar char="•"/>
            </a:pPr>
            <a:r>
              <a:rPr lang="en-US" sz="1200" b="1" dirty="0" smtClean="0"/>
              <a:t>Follow the chart down and correct for the existing conditions</a:t>
            </a:r>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pic>
        <p:nvPicPr>
          <p:cNvPr id="7" name="Picture 6"/>
          <p:cNvPicPr>
            <a:picLocks noChangeAspect="1"/>
          </p:cNvPicPr>
          <p:nvPr/>
        </p:nvPicPr>
        <p:blipFill>
          <a:blip r:embed="rId2"/>
          <a:stretch>
            <a:fillRect/>
          </a:stretch>
        </p:blipFill>
        <p:spPr>
          <a:xfrm>
            <a:off x="3722793" y="250864"/>
            <a:ext cx="5099933" cy="6571456"/>
          </a:xfrm>
          <a:prstGeom prst="rect">
            <a:avLst/>
          </a:prstGeom>
        </p:spPr>
      </p:pic>
      <p:pic>
        <p:nvPicPr>
          <p:cNvPr id="10" name="Picture 9"/>
          <p:cNvPicPr>
            <a:picLocks noChangeAspect="1"/>
          </p:cNvPicPr>
          <p:nvPr/>
        </p:nvPicPr>
        <p:blipFill>
          <a:blip r:embed="rId3"/>
          <a:stretch>
            <a:fillRect/>
          </a:stretch>
        </p:blipFill>
        <p:spPr>
          <a:xfrm>
            <a:off x="8661275" y="4395997"/>
            <a:ext cx="3245444" cy="1722525"/>
          </a:xfrm>
          <a:prstGeom prst="rect">
            <a:avLst/>
          </a:prstGeom>
        </p:spPr>
      </p:pic>
      <p:sp>
        <p:nvSpPr>
          <p:cNvPr id="13" name="TextBox 12">
            <a:extLst>
              <a:ext uri="{FF2B5EF4-FFF2-40B4-BE49-F238E27FC236}">
                <a16:creationId xmlns:a16="http://schemas.microsoft.com/office/drawing/2014/main" id="{18B03BCF-9217-873A-7D50-4BEC6BDEA651}"/>
              </a:ext>
            </a:extLst>
          </p:cNvPr>
          <p:cNvSpPr txBox="1"/>
          <p:nvPr/>
        </p:nvSpPr>
        <p:spPr>
          <a:xfrm>
            <a:off x="145474" y="3099214"/>
            <a:ext cx="1748117" cy="738664"/>
          </a:xfrm>
          <a:prstGeom prst="rect">
            <a:avLst/>
          </a:prstGeom>
          <a:noFill/>
        </p:spPr>
        <p:txBody>
          <a:bodyPr wrap="square" rtlCol="0">
            <a:spAutoFit/>
          </a:bodyPr>
          <a:lstStyle/>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14" name="TextBox 13">
            <a:extLst>
              <a:ext uri="{FF2B5EF4-FFF2-40B4-BE49-F238E27FC236}">
                <a16:creationId xmlns:a16="http://schemas.microsoft.com/office/drawing/2014/main" id="{18B03BCF-9217-873A-7D50-4BEC6BDEA651}"/>
              </a:ext>
            </a:extLst>
          </p:cNvPr>
          <p:cNvSpPr txBox="1"/>
          <p:nvPr/>
        </p:nvSpPr>
        <p:spPr>
          <a:xfrm>
            <a:off x="-436378" y="3746278"/>
            <a:ext cx="4150536" cy="2277547"/>
          </a:xfrm>
          <a:prstGeom prst="rect">
            <a:avLst/>
          </a:prstGeom>
          <a:noFill/>
        </p:spPr>
        <p:txBody>
          <a:bodyPr wrap="square" rtlCol="0">
            <a:spAutoFit/>
          </a:bodyPr>
          <a:lstStyle/>
          <a:p>
            <a:pPr lvl="1" algn="ctr"/>
            <a:r>
              <a:rPr lang="en-US" sz="1600" b="1" u="sng" dirty="0" smtClean="0"/>
              <a:t>Approach and Touchdown Speed</a:t>
            </a:r>
          </a:p>
          <a:p>
            <a:pPr marL="628650" lvl="1" indent="-171450">
              <a:buFont typeface="Arial" panose="020B0604020202020204" pitchFamily="34" charset="0"/>
              <a:buChar char="•"/>
            </a:pPr>
            <a:r>
              <a:rPr lang="en-US" sz="1050" b="1" dirty="0" smtClean="0"/>
              <a:t>Approach and touchdown speed can be found in the top right hand corner of the chart</a:t>
            </a:r>
          </a:p>
          <a:p>
            <a:pPr marL="628650" lvl="1" indent="-171450">
              <a:buFont typeface="Arial" panose="020B0604020202020204" pitchFamily="34" charset="0"/>
              <a:buChar char="•"/>
            </a:pPr>
            <a:r>
              <a:rPr lang="en-US" sz="1050" b="1" dirty="0" smtClean="0"/>
              <a:t>Make sure to subtract your fuel burn for the destination airfield and round to the nearest 500lbs</a:t>
            </a:r>
          </a:p>
          <a:p>
            <a:pPr marL="628650" lvl="1" indent="-171450">
              <a:buFont typeface="Arial" panose="020B0604020202020204" pitchFamily="34" charset="0"/>
              <a:buChar char="•"/>
            </a:pPr>
            <a:endParaRPr lang="en-US" sz="1050" b="1" dirty="0"/>
          </a:p>
          <a:p>
            <a:pPr marL="628650" lvl="1" indent="-171450">
              <a:buFont typeface="Arial" panose="020B0604020202020204" pitchFamily="34" charset="0"/>
              <a:buChar char="•"/>
            </a:pPr>
            <a:endParaRPr lang="en-US" sz="1050" b="1" dirty="0" smtClean="0"/>
          </a:p>
          <a:p>
            <a:pPr lvl="1" algn="ctr"/>
            <a:r>
              <a:rPr lang="en-US" sz="1050" b="1" dirty="0" smtClean="0"/>
              <a:t>***We will go through a practice example next***</a:t>
            </a:r>
          </a:p>
          <a:p>
            <a:pPr marL="628650" lvl="1" indent="-171450">
              <a:buFont typeface="Arial" panose="020B0604020202020204" pitchFamily="34" charset="0"/>
              <a:buChar char="•"/>
            </a:pPr>
            <a:endParaRPr lang="en-US" sz="1050" b="1" dirty="0" smtClean="0"/>
          </a:p>
          <a:p>
            <a:pPr lvl="1"/>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pic>
        <p:nvPicPr>
          <p:cNvPr id="15" name="Picture 14"/>
          <p:cNvPicPr>
            <a:picLocks noChangeAspect="1"/>
          </p:cNvPicPr>
          <p:nvPr/>
        </p:nvPicPr>
        <p:blipFill>
          <a:blip r:embed="rId4"/>
          <a:stretch>
            <a:fillRect/>
          </a:stretch>
        </p:blipFill>
        <p:spPr>
          <a:xfrm>
            <a:off x="8661275" y="1356035"/>
            <a:ext cx="3360336" cy="2180557"/>
          </a:xfrm>
          <a:prstGeom prst="rect">
            <a:avLst/>
          </a:prstGeom>
        </p:spPr>
      </p:pic>
      <p:sp>
        <p:nvSpPr>
          <p:cNvPr id="16" name="Rectangle 15"/>
          <p:cNvSpPr/>
          <p:nvPr/>
        </p:nvSpPr>
        <p:spPr>
          <a:xfrm>
            <a:off x="6622676" y="1257300"/>
            <a:ext cx="1936377" cy="127747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61275" y="1387728"/>
            <a:ext cx="3360335" cy="214886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924947" y="2104465"/>
            <a:ext cx="2981771" cy="3294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789459" y="4844038"/>
            <a:ext cx="598394" cy="24106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898841" y="4844038"/>
            <a:ext cx="571500" cy="24106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924947" y="2845567"/>
            <a:ext cx="2981771" cy="27937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81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98" y="2914921"/>
            <a:ext cx="10515600" cy="1325563"/>
          </a:xfrm>
        </p:spPr>
        <p:txBody>
          <a:bodyPr>
            <a:normAutofit fontScale="90000"/>
          </a:bodyPr>
          <a:lstStyle/>
          <a:p>
            <a:r>
              <a:rPr lang="en-US" dirty="0" smtClean="0"/>
              <a:t>Class decides:  </a:t>
            </a:r>
            <a:br>
              <a:rPr lang="en-US" dirty="0" smtClean="0"/>
            </a:br>
            <a:r>
              <a:rPr lang="en-US" dirty="0" smtClean="0"/>
              <a:t>1. Do the problem on your own</a:t>
            </a:r>
            <a:br>
              <a:rPr lang="en-US" dirty="0" smtClean="0"/>
            </a:br>
            <a:r>
              <a:rPr lang="en-US" dirty="0" smtClean="0"/>
              <a:t>2. Work the problem as a class</a:t>
            </a:r>
            <a:endParaRPr lang="en-US" dirty="0"/>
          </a:p>
        </p:txBody>
      </p:sp>
    </p:spTree>
    <p:extLst>
      <p:ext uri="{BB962C8B-B14F-4D97-AF65-F5344CB8AC3E}">
        <p14:creationId xmlns:p14="http://schemas.microsoft.com/office/powerpoint/2010/main" val="266216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88" y="20171"/>
            <a:ext cx="10515600" cy="1325563"/>
          </a:xfrm>
        </p:spPr>
        <p:txBody>
          <a:bodyPr>
            <a:normAutofit fontScale="90000"/>
          </a:bodyPr>
          <a:lstStyle/>
          <a:p>
            <a:pPr algn="ctr"/>
            <a:r>
              <a:rPr lang="en-US" dirty="0" smtClean="0"/>
              <a:t>Example TOLD Problem </a:t>
            </a:r>
            <a:br>
              <a:rPr lang="en-US" dirty="0" smtClean="0"/>
            </a:br>
            <a:r>
              <a:rPr lang="en-US" sz="2200" b="1" dirty="0" smtClean="0"/>
              <a:t>Follow Along with your PCL </a:t>
            </a:r>
            <a:r>
              <a:rPr lang="en-US" dirty="0" smtClean="0"/>
              <a:t/>
            </a:r>
            <a:br>
              <a:rPr lang="en-US" dirty="0" smtClean="0"/>
            </a:br>
            <a:r>
              <a:rPr lang="en-US" sz="2400" dirty="0" smtClean="0"/>
              <a:t> </a:t>
            </a:r>
            <a:endParaRPr lang="en-US" dirty="0"/>
          </a:p>
        </p:txBody>
      </p:sp>
      <p:pic>
        <p:nvPicPr>
          <p:cNvPr id="3" name="Picture 2"/>
          <p:cNvPicPr>
            <a:picLocks noChangeAspect="1"/>
          </p:cNvPicPr>
          <p:nvPr/>
        </p:nvPicPr>
        <p:blipFill>
          <a:blip r:embed="rId2"/>
          <a:stretch>
            <a:fillRect/>
          </a:stretch>
        </p:blipFill>
        <p:spPr>
          <a:xfrm>
            <a:off x="4222377" y="1325563"/>
            <a:ext cx="4011823" cy="5265518"/>
          </a:xfrm>
          <a:prstGeom prst="rect">
            <a:avLst/>
          </a:prstGeom>
        </p:spPr>
      </p:pic>
      <p:sp>
        <p:nvSpPr>
          <p:cNvPr id="4" name="TextBox 3"/>
          <p:cNvSpPr txBox="1"/>
          <p:nvPr/>
        </p:nvSpPr>
        <p:spPr>
          <a:xfrm>
            <a:off x="430305" y="2259106"/>
            <a:ext cx="4013947" cy="2031325"/>
          </a:xfrm>
          <a:prstGeom prst="rect">
            <a:avLst/>
          </a:prstGeom>
          <a:noFill/>
        </p:spPr>
        <p:txBody>
          <a:bodyPr wrap="square" rtlCol="0">
            <a:spAutoFit/>
          </a:bodyPr>
          <a:lstStyle/>
          <a:p>
            <a:r>
              <a:rPr lang="en-US" b="1" u="sng" dirty="0" smtClean="0"/>
              <a:t>Given Takeoff Data</a:t>
            </a:r>
          </a:p>
          <a:p>
            <a:r>
              <a:rPr lang="en-US" dirty="0" smtClean="0"/>
              <a:t>Gross Weight – 6500lbs (FORM-F) </a:t>
            </a:r>
          </a:p>
          <a:p>
            <a:r>
              <a:rPr lang="en-US" dirty="0" smtClean="0"/>
              <a:t>OAT:  25˚ C (DD175-1)</a:t>
            </a:r>
          </a:p>
          <a:p>
            <a:r>
              <a:rPr lang="en-US" dirty="0" smtClean="0"/>
              <a:t>Field Pressure Altitude: 25ft (DD175-1) </a:t>
            </a:r>
          </a:p>
          <a:p>
            <a:r>
              <a:rPr lang="en-US" dirty="0" smtClean="0"/>
              <a:t>Wind Component: 0 Knots  </a:t>
            </a:r>
          </a:p>
          <a:p>
            <a:r>
              <a:rPr lang="en-US" dirty="0" smtClean="0"/>
              <a:t>RCR: Dry - 25</a:t>
            </a:r>
          </a:p>
          <a:p>
            <a:r>
              <a:rPr lang="en-US" dirty="0" smtClean="0"/>
              <a:t>Runway Length: 5000ft (Field Diagram) </a:t>
            </a:r>
            <a:endParaRPr lang="en-US" dirty="0"/>
          </a:p>
        </p:txBody>
      </p:sp>
      <p:sp>
        <p:nvSpPr>
          <p:cNvPr id="5" name="TextBox 4"/>
          <p:cNvSpPr txBox="1"/>
          <p:nvPr/>
        </p:nvSpPr>
        <p:spPr>
          <a:xfrm>
            <a:off x="8292353" y="2212041"/>
            <a:ext cx="4013947" cy="2031325"/>
          </a:xfrm>
          <a:prstGeom prst="rect">
            <a:avLst/>
          </a:prstGeom>
          <a:noFill/>
        </p:spPr>
        <p:txBody>
          <a:bodyPr wrap="square" rtlCol="0">
            <a:spAutoFit/>
          </a:bodyPr>
          <a:lstStyle/>
          <a:p>
            <a:r>
              <a:rPr lang="en-US" b="1" u="sng" dirty="0" smtClean="0"/>
              <a:t>Given Landing Data</a:t>
            </a:r>
          </a:p>
          <a:p>
            <a:r>
              <a:rPr lang="en-US" dirty="0" smtClean="0"/>
              <a:t>Gross Weight – 5700lbs (FORM-F) </a:t>
            </a:r>
          </a:p>
          <a:p>
            <a:r>
              <a:rPr lang="en-US" dirty="0" smtClean="0"/>
              <a:t>OAT:  30˚ C (DD175-1)</a:t>
            </a:r>
          </a:p>
          <a:p>
            <a:r>
              <a:rPr lang="en-US" dirty="0" smtClean="0"/>
              <a:t>Field Pressure Altitude: 4000ft (DD175-1) </a:t>
            </a:r>
          </a:p>
          <a:p>
            <a:r>
              <a:rPr lang="en-US" dirty="0" smtClean="0"/>
              <a:t>Wind Component: 0 Knots</a:t>
            </a:r>
          </a:p>
          <a:p>
            <a:r>
              <a:rPr lang="en-US" dirty="0" smtClean="0"/>
              <a:t>RCR: Wet: 12</a:t>
            </a:r>
          </a:p>
          <a:p>
            <a:r>
              <a:rPr lang="en-US" dirty="0" smtClean="0"/>
              <a:t>Runway Length: 5000ft (Field Diagram) </a:t>
            </a:r>
            <a:endParaRPr lang="en-US" dirty="0"/>
          </a:p>
        </p:txBody>
      </p:sp>
    </p:spTree>
    <p:extLst>
      <p:ext uri="{BB962C8B-B14F-4D97-AF65-F5344CB8AC3E}">
        <p14:creationId xmlns:p14="http://schemas.microsoft.com/office/powerpoint/2010/main" val="45975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88" y="466771"/>
            <a:ext cx="10515600" cy="1325563"/>
          </a:xfrm>
        </p:spPr>
        <p:txBody>
          <a:bodyPr/>
          <a:lstStyle/>
          <a:p>
            <a:pPr algn="ctr"/>
            <a:r>
              <a:rPr lang="en-US" dirty="0" smtClean="0"/>
              <a:t>Example TOLD Solution </a:t>
            </a:r>
            <a:br>
              <a:rPr lang="en-US" dirty="0" smtClean="0"/>
            </a:br>
            <a:endParaRPr lang="en-US" dirty="0"/>
          </a:p>
        </p:txBody>
      </p:sp>
      <p:pic>
        <p:nvPicPr>
          <p:cNvPr id="3" name="Picture 2"/>
          <p:cNvPicPr>
            <a:picLocks noChangeAspect="1"/>
          </p:cNvPicPr>
          <p:nvPr/>
        </p:nvPicPr>
        <p:blipFill>
          <a:blip r:embed="rId2"/>
          <a:stretch>
            <a:fillRect/>
          </a:stretch>
        </p:blipFill>
        <p:spPr>
          <a:xfrm>
            <a:off x="4222377" y="1325563"/>
            <a:ext cx="4011823" cy="5265518"/>
          </a:xfrm>
          <a:prstGeom prst="rect">
            <a:avLst/>
          </a:prstGeom>
        </p:spPr>
      </p:pic>
      <p:sp>
        <p:nvSpPr>
          <p:cNvPr id="4" name="TextBox 3"/>
          <p:cNvSpPr txBox="1"/>
          <p:nvPr/>
        </p:nvSpPr>
        <p:spPr>
          <a:xfrm>
            <a:off x="430305" y="2259106"/>
            <a:ext cx="4013947" cy="2308324"/>
          </a:xfrm>
          <a:prstGeom prst="rect">
            <a:avLst/>
          </a:prstGeom>
          <a:noFill/>
        </p:spPr>
        <p:txBody>
          <a:bodyPr wrap="square" rtlCol="0">
            <a:spAutoFit/>
          </a:bodyPr>
          <a:lstStyle/>
          <a:p>
            <a:r>
              <a:rPr lang="en-US" b="1" u="sng" dirty="0" smtClean="0"/>
              <a:t>Given Takeoff Data</a:t>
            </a:r>
          </a:p>
          <a:p>
            <a:r>
              <a:rPr lang="en-US" dirty="0" smtClean="0"/>
              <a:t>Gross Weight – 6500lbs (FORM-F) </a:t>
            </a:r>
          </a:p>
          <a:p>
            <a:r>
              <a:rPr lang="en-US" dirty="0" smtClean="0"/>
              <a:t>OAT:  25˚ C (DD175-1)</a:t>
            </a:r>
          </a:p>
          <a:p>
            <a:r>
              <a:rPr lang="en-US" dirty="0" smtClean="0"/>
              <a:t>Field Pressure Altitude: 25ft (DD175-1) </a:t>
            </a:r>
          </a:p>
          <a:p>
            <a:r>
              <a:rPr lang="en-US" dirty="0" smtClean="0"/>
              <a:t>Wind Component: 0 Knots (assume worst case scenario) </a:t>
            </a:r>
          </a:p>
          <a:p>
            <a:r>
              <a:rPr lang="en-US" dirty="0" smtClean="0"/>
              <a:t>RCR: Dry - 25</a:t>
            </a:r>
          </a:p>
          <a:p>
            <a:r>
              <a:rPr lang="en-US" dirty="0" smtClean="0"/>
              <a:t>Runway Length: 5000ft (Field Diagram) </a:t>
            </a:r>
            <a:endParaRPr lang="en-US" dirty="0"/>
          </a:p>
        </p:txBody>
      </p:sp>
      <p:sp>
        <p:nvSpPr>
          <p:cNvPr id="5" name="TextBox 4"/>
          <p:cNvSpPr txBox="1"/>
          <p:nvPr/>
        </p:nvSpPr>
        <p:spPr>
          <a:xfrm>
            <a:off x="8292353" y="2212041"/>
            <a:ext cx="4013947" cy="2308324"/>
          </a:xfrm>
          <a:prstGeom prst="rect">
            <a:avLst/>
          </a:prstGeom>
          <a:noFill/>
        </p:spPr>
        <p:txBody>
          <a:bodyPr wrap="square" rtlCol="0">
            <a:spAutoFit/>
          </a:bodyPr>
          <a:lstStyle/>
          <a:p>
            <a:r>
              <a:rPr lang="en-US" b="1" u="sng" dirty="0" smtClean="0"/>
              <a:t>Given Landing Data</a:t>
            </a:r>
          </a:p>
          <a:p>
            <a:r>
              <a:rPr lang="en-US" dirty="0" smtClean="0"/>
              <a:t>Gross Weight – 5700lbs (FORM-F) </a:t>
            </a:r>
          </a:p>
          <a:p>
            <a:r>
              <a:rPr lang="en-US" dirty="0" smtClean="0"/>
              <a:t>OAT:  30˚ C (DD175-1)</a:t>
            </a:r>
          </a:p>
          <a:p>
            <a:r>
              <a:rPr lang="en-US" dirty="0" smtClean="0"/>
              <a:t>Field Pressure Altitude: 4000ft (DD175-1) </a:t>
            </a:r>
          </a:p>
          <a:p>
            <a:r>
              <a:rPr lang="en-US" dirty="0" smtClean="0"/>
              <a:t>Wind Component: 0 Knots (assume worst case scenario) </a:t>
            </a:r>
          </a:p>
          <a:p>
            <a:r>
              <a:rPr lang="en-US" dirty="0" smtClean="0"/>
              <a:t>RCR: Wet </a:t>
            </a:r>
          </a:p>
          <a:p>
            <a:r>
              <a:rPr lang="en-US" dirty="0" smtClean="0"/>
              <a:t>Runway Length: 5000ft (Field Diagram) </a:t>
            </a:r>
            <a:endParaRPr lang="en-US" dirty="0"/>
          </a:p>
        </p:txBody>
      </p:sp>
      <p:sp>
        <p:nvSpPr>
          <p:cNvPr id="6" name="TextBox 5"/>
          <p:cNvSpPr txBox="1"/>
          <p:nvPr/>
        </p:nvSpPr>
        <p:spPr>
          <a:xfrm>
            <a:off x="5700402" y="2138082"/>
            <a:ext cx="739588" cy="338554"/>
          </a:xfrm>
          <a:prstGeom prst="rect">
            <a:avLst/>
          </a:prstGeom>
          <a:noFill/>
        </p:spPr>
        <p:txBody>
          <a:bodyPr wrap="square" rtlCol="0">
            <a:spAutoFit/>
          </a:bodyPr>
          <a:lstStyle/>
          <a:p>
            <a:r>
              <a:rPr lang="en-US" sz="1600" dirty="0" smtClean="0"/>
              <a:t>6500</a:t>
            </a:r>
            <a:endParaRPr lang="en-US" sz="1600" dirty="0"/>
          </a:p>
        </p:txBody>
      </p:sp>
      <p:sp>
        <p:nvSpPr>
          <p:cNvPr id="7" name="TextBox 6"/>
          <p:cNvSpPr txBox="1"/>
          <p:nvPr/>
        </p:nvSpPr>
        <p:spPr>
          <a:xfrm>
            <a:off x="5757405" y="2345175"/>
            <a:ext cx="739588" cy="338554"/>
          </a:xfrm>
          <a:prstGeom prst="rect">
            <a:avLst/>
          </a:prstGeom>
          <a:noFill/>
        </p:spPr>
        <p:txBody>
          <a:bodyPr wrap="square" rtlCol="0">
            <a:spAutoFit/>
          </a:bodyPr>
          <a:lstStyle/>
          <a:p>
            <a:r>
              <a:rPr lang="en-US" sz="1600" dirty="0" smtClean="0"/>
              <a:t>25</a:t>
            </a:r>
            <a:endParaRPr lang="en-US" sz="1600" dirty="0"/>
          </a:p>
        </p:txBody>
      </p:sp>
      <p:sp>
        <p:nvSpPr>
          <p:cNvPr id="8" name="TextBox 7"/>
          <p:cNvSpPr txBox="1"/>
          <p:nvPr/>
        </p:nvSpPr>
        <p:spPr>
          <a:xfrm>
            <a:off x="5757405" y="2599333"/>
            <a:ext cx="739588" cy="338554"/>
          </a:xfrm>
          <a:prstGeom prst="rect">
            <a:avLst/>
          </a:prstGeom>
          <a:noFill/>
        </p:spPr>
        <p:txBody>
          <a:bodyPr wrap="square" rtlCol="0">
            <a:spAutoFit/>
          </a:bodyPr>
          <a:lstStyle/>
          <a:p>
            <a:r>
              <a:rPr lang="en-US" sz="1600" dirty="0" smtClean="0"/>
              <a:t>25</a:t>
            </a:r>
            <a:endParaRPr lang="en-US" sz="1600" dirty="0"/>
          </a:p>
        </p:txBody>
      </p:sp>
      <p:sp>
        <p:nvSpPr>
          <p:cNvPr id="9" name="TextBox 8"/>
          <p:cNvSpPr txBox="1"/>
          <p:nvPr/>
        </p:nvSpPr>
        <p:spPr>
          <a:xfrm>
            <a:off x="7186864" y="2829621"/>
            <a:ext cx="739588" cy="338554"/>
          </a:xfrm>
          <a:prstGeom prst="rect">
            <a:avLst/>
          </a:prstGeom>
          <a:noFill/>
        </p:spPr>
        <p:txBody>
          <a:bodyPr wrap="square" rtlCol="0">
            <a:spAutoFit/>
          </a:bodyPr>
          <a:lstStyle/>
          <a:p>
            <a:r>
              <a:rPr lang="en-US" sz="1600" dirty="0"/>
              <a:t>0</a:t>
            </a:r>
          </a:p>
        </p:txBody>
      </p:sp>
      <p:sp>
        <p:nvSpPr>
          <p:cNvPr id="10" name="TextBox 9"/>
          <p:cNvSpPr txBox="1"/>
          <p:nvPr/>
        </p:nvSpPr>
        <p:spPr>
          <a:xfrm>
            <a:off x="5815558" y="3074714"/>
            <a:ext cx="739588" cy="338554"/>
          </a:xfrm>
          <a:prstGeom prst="rect">
            <a:avLst/>
          </a:prstGeom>
          <a:noFill/>
        </p:spPr>
        <p:txBody>
          <a:bodyPr wrap="square" rtlCol="0">
            <a:spAutoFit/>
          </a:bodyPr>
          <a:lstStyle/>
          <a:p>
            <a:r>
              <a:rPr lang="en-US" sz="1600" dirty="0" smtClean="0"/>
              <a:t>25</a:t>
            </a:r>
            <a:endParaRPr lang="en-US" sz="1600" dirty="0"/>
          </a:p>
        </p:txBody>
      </p:sp>
      <p:sp>
        <p:nvSpPr>
          <p:cNvPr id="11" name="TextBox 10"/>
          <p:cNvSpPr txBox="1"/>
          <p:nvPr/>
        </p:nvSpPr>
        <p:spPr>
          <a:xfrm>
            <a:off x="7007022" y="5752443"/>
            <a:ext cx="739588" cy="338554"/>
          </a:xfrm>
          <a:prstGeom prst="rect">
            <a:avLst/>
          </a:prstGeom>
          <a:noFill/>
        </p:spPr>
        <p:txBody>
          <a:bodyPr wrap="square" rtlCol="0">
            <a:spAutoFit/>
          </a:bodyPr>
          <a:lstStyle/>
          <a:p>
            <a:r>
              <a:rPr lang="en-US" sz="1600" dirty="0" smtClean="0"/>
              <a:t>3600</a:t>
            </a:r>
            <a:endParaRPr lang="en-US" sz="1600" dirty="0"/>
          </a:p>
        </p:txBody>
      </p:sp>
      <p:sp>
        <p:nvSpPr>
          <p:cNvPr id="12" name="TextBox 11"/>
          <p:cNvSpPr txBox="1"/>
          <p:nvPr/>
        </p:nvSpPr>
        <p:spPr>
          <a:xfrm>
            <a:off x="7071708" y="3339137"/>
            <a:ext cx="739588" cy="338554"/>
          </a:xfrm>
          <a:prstGeom prst="rect">
            <a:avLst/>
          </a:prstGeom>
          <a:noFill/>
        </p:spPr>
        <p:txBody>
          <a:bodyPr wrap="square" rtlCol="0">
            <a:spAutoFit/>
          </a:bodyPr>
          <a:lstStyle/>
          <a:p>
            <a:r>
              <a:rPr lang="en-US" sz="1600" dirty="0" smtClean="0"/>
              <a:t>5000</a:t>
            </a:r>
            <a:endParaRPr lang="en-US" sz="1600" dirty="0"/>
          </a:p>
        </p:txBody>
      </p:sp>
      <p:sp>
        <p:nvSpPr>
          <p:cNvPr id="13" name="TextBox 12"/>
          <p:cNvSpPr txBox="1"/>
          <p:nvPr/>
        </p:nvSpPr>
        <p:spPr>
          <a:xfrm>
            <a:off x="7129861" y="3092050"/>
            <a:ext cx="739588" cy="338554"/>
          </a:xfrm>
          <a:prstGeom prst="rect">
            <a:avLst/>
          </a:prstGeom>
          <a:noFill/>
        </p:spPr>
        <p:txBody>
          <a:bodyPr wrap="square" rtlCol="0">
            <a:spAutoFit/>
          </a:bodyPr>
          <a:lstStyle/>
          <a:p>
            <a:r>
              <a:rPr lang="en-US" sz="1600" dirty="0" smtClean="0"/>
              <a:t>12</a:t>
            </a:r>
            <a:endParaRPr lang="en-US" sz="1600" dirty="0"/>
          </a:p>
        </p:txBody>
      </p:sp>
      <p:sp>
        <p:nvSpPr>
          <p:cNvPr id="14" name="TextBox 13"/>
          <p:cNvSpPr txBox="1"/>
          <p:nvPr/>
        </p:nvSpPr>
        <p:spPr>
          <a:xfrm>
            <a:off x="5844060" y="2829621"/>
            <a:ext cx="739588" cy="338554"/>
          </a:xfrm>
          <a:prstGeom prst="rect">
            <a:avLst/>
          </a:prstGeom>
          <a:noFill/>
        </p:spPr>
        <p:txBody>
          <a:bodyPr wrap="square" rtlCol="0">
            <a:spAutoFit/>
          </a:bodyPr>
          <a:lstStyle/>
          <a:p>
            <a:r>
              <a:rPr lang="en-US" sz="1600" dirty="0"/>
              <a:t>0</a:t>
            </a:r>
          </a:p>
        </p:txBody>
      </p:sp>
      <p:sp>
        <p:nvSpPr>
          <p:cNvPr id="15" name="TextBox 14"/>
          <p:cNvSpPr txBox="1"/>
          <p:nvPr/>
        </p:nvSpPr>
        <p:spPr>
          <a:xfrm>
            <a:off x="7070558" y="2562499"/>
            <a:ext cx="739588" cy="338554"/>
          </a:xfrm>
          <a:prstGeom prst="rect">
            <a:avLst/>
          </a:prstGeom>
          <a:noFill/>
        </p:spPr>
        <p:txBody>
          <a:bodyPr wrap="square" rtlCol="0">
            <a:spAutoFit/>
          </a:bodyPr>
          <a:lstStyle/>
          <a:p>
            <a:r>
              <a:rPr lang="en-US" sz="1600" dirty="0"/>
              <a:t>4</a:t>
            </a:r>
            <a:r>
              <a:rPr lang="en-US" sz="1600" dirty="0" smtClean="0"/>
              <a:t>000</a:t>
            </a:r>
            <a:endParaRPr lang="en-US" sz="1600" dirty="0"/>
          </a:p>
        </p:txBody>
      </p:sp>
      <p:sp>
        <p:nvSpPr>
          <p:cNvPr id="16" name="TextBox 15"/>
          <p:cNvSpPr txBox="1"/>
          <p:nvPr/>
        </p:nvSpPr>
        <p:spPr>
          <a:xfrm>
            <a:off x="7108598" y="2137862"/>
            <a:ext cx="739588" cy="338554"/>
          </a:xfrm>
          <a:prstGeom prst="rect">
            <a:avLst/>
          </a:prstGeom>
          <a:noFill/>
        </p:spPr>
        <p:txBody>
          <a:bodyPr wrap="square" rtlCol="0">
            <a:spAutoFit/>
          </a:bodyPr>
          <a:lstStyle/>
          <a:p>
            <a:r>
              <a:rPr lang="en-US" sz="1600" dirty="0" smtClean="0"/>
              <a:t>5700</a:t>
            </a:r>
            <a:endParaRPr lang="en-US" sz="1600" dirty="0"/>
          </a:p>
        </p:txBody>
      </p:sp>
      <p:sp>
        <p:nvSpPr>
          <p:cNvPr id="17" name="TextBox 16"/>
          <p:cNvSpPr txBox="1"/>
          <p:nvPr/>
        </p:nvSpPr>
        <p:spPr>
          <a:xfrm>
            <a:off x="7153320" y="2345175"/>
            <a:ext cx="739588" cy="338554"/>
          </a:xfrm>
          <a:prstGeom prst="rect">
            <a:avLst/>
          </a:prstGeom>
          <a:noFill/>
        </p:spPr>
        <p:txBody>
          <a:bodyPr wrap="square" rtlCol="0">
            <a:spAutoFit/>
          </a:bodyPr>
          <a:lstStyle/>
          <a:p>
            <a:r>
              <a:rPr lang="en-US" sz="1600" dirty="0" smtClean="0"/>
              <a:t>30</a:t>
            </a:r>
            <a:endParaRPr lang="en-US" sz="1600" dirty="0"/>
          </a:p>
        </p:txBody>
      </p:sp>
      <p:sp>
        <p:nvSpPr>
          <p:cNvPr id="18" name="TextBox 17"/>
          <p:cNvSpPr txBox="1"/>
          <p:nvPr/>
        </p:nvSpPr>
        <p:spPr>
          <a:xfrm>
            <a:off x="5700402" y="3934081"/>
            <a:ext cx="739588" cy="338554"/>
          </a:xfrm>
          <a:prstGeom prst="rect">
            <a:avLst/>
          </a:prstGeom>
          <a:noFill/>
        </p:spPr>
        <p:txBody>
          <a:bodyPr wrap="square" rtlCol="0">
            <a:spAutoFit/>
          </a:bodyPr>
          <a:lstStyle/>
          <a:p>
            <a:r>
              <a:rPr lang="en-US" sz="1600" dirty="0" smtClean="0"/>
              <a:t>100</a:t>
            </a:r>
            <a:endParaRPr lang="en-US" sz="1600" dirty="0"/>
          </a:p>
        </p:txBody>
      </p:sp>
      <p:sp>
        <p:nvSpPr>
          <p:cNvPr id="19" name="TextBox 18"/>
          <p:cNvSpPr txBox="1"/>
          <p:nvPr/>
        </p:nvSpPr>
        <p:spPr>
          <a:xfrm>
            <a:off x="5729479" y="3726988"/>
            <a:ext cx="739588" cy="338554"/>
          </a:xfrm>
          <a:prstGeom prst="rect">
            <a:avLst/>
          </a:prstGeom>
          <a:noFill/>
        </p:spPr>
        <p:txBody>
          <a:bodyPr wrap="square" rtlCol="0">
            <a:spAutoFit/>
          </a:bodyPr>
          <a:lstStyle/>
          <a:p>
            <a:r>
              <a:rPr lang="en-US" sz="1600" dirty="0" smtClean="0"/>
              <a:t>3000</a:t>
            </a:r>
            <a:endParaRPr lang="en-US" sz="1600" dirty="0"/>
          </a:p>
        </p:txBody>
      </p:sp>
      <p:sp>
        <p:nvSpPr>
          <p:cNvPr id="20" name="TextBox 19"/>
          <p:cNvSpPr txBox="1"/>
          <p:nvPr/>
        </p:nvSpPr>
        <p:spPr>
          <a:xfrm>
            <a:off x="5642853" y="4188239"/>
            <a:ext cx="797137" cy="338554"/>
          </a:xfrm>
          <a:prstGeom prst="rect">
            <a:avLst/>
          </a:prstGeom>
          <a:noFill/>
        </p:spPr>
        <p:txBody>
          <a:bodyPr wrap="square" rtlCol="0">
            <a:spAutoFit/>
          </a:bodyPr>
          <a:lstStyle/>
          <a:p>
            <a:r>
              <a:rPr lang="en-US" sz="1600" dirty="0" smtClean="0"/>
              <a:t>88/107</a:t>
            </a:r>
            <a:endParaRPr lang="en-US" sz="1600" dirty="0"/>
          </a:p>
        </p:txBody>
      </p:sp>
      <p:sp>
        <p:nvSpPr>
          <p:cNvPr id="21" name="TextBox 20"/>
          <p:cNvSpPr txBox="1"/>
          <p:nvPr/>
        </p:nvSpPr>
        <p:spPr>
          <a:xfrm>
            <a:off x="5643125" y="4978740"/>
            <a:ext cx="796591" cy="338554"/>
          </a:xfrm>
          <a:prstGeom prst="rect">
            <a:avLst/>
          </a:prstGeom>
          <a:noFill/>
        </p:spPr>
        <p:txBody>
          <a:bodyPr wrap="square" rtlCol="0">
            <a:spAutoFit/>
          </a:bodyPr>
          <a:lstStyle/>
          <a:p>
            <a:r>
              <a:rPr lang="en-US" sz="1600" dirty="0" smtClean="0"/>
              <a:t>102/91</a:t>
            </a:r>
            <a:endParaRPr lang="en-US" sz="1600" dirty="0"/>
          </a:p>
        </p:txBody>
      </p:sp>
      <p:sp>
        <p:nvSpPr>
          <p:cNvPr id="22" name="TextBox 21"/>
          <p:cNvSpPr txBox="1"/>
          <p:nvPr/>
        </p:nvSpPr>
        <p:spPr>
          <a:xfrm>
            <a:off x="7020807" y="4978740"/>
            <a:ext cx="739588" cy="338554"/>
          </a:xfrm>
          <a:prstGeom prst="rect">
            <a:avLst/>
          </a:prstGeom>
          <a:noFill/>
        </p:spPr>
        <p:txBody>
          <a:bodyPr wrap="square" rtlCol="0">
            <a:spAutoFit/>
          </a:bodyPr>
          <a:lstStyle/>
          <a:p>
            <a:r>
              <a:rPr lang="en-US" sz="1600" dirty="0" smtClean="0"/>
              <a:t>90/79</a:t>
            </a:r>
            <a:endParaRPr lang="en-US" sz="1600" dirty="0"/>
          </a:p>
        </p:txBody>
      </p:sp>
      <p:sp>
        <p:nvSpPr>
          <p:cNvPr id="23" name="TextBox 22"/>
          <p:cNvSpPr txBox="1"/>
          <p:nvPr/>
        </p:nvSpPr>
        <p:spPr>
          <a:xfrm>
            <a:off x="5608603" y="5481506"/>
            <a:ext cx="819030" cy="338554"/>
          </a:xfrm>
          <a:prstGeom prst="rect">
            <a:avLst/>
          </a:prstGeom>
          <a:noFill/>
        </p:spPr>
        <p:txBody>
          <a:bodyPr wrap="square" rtlCol="0">
            <a:spAutoFit/>
          </a:bodyPr>
          <a:lstStyle/>
          <a:p>
            <a:r>
              <a:rPr lang="en-US" sz="1600" dirty="0" smtClean="0"/>
              <a:t>107/97</a:t>
            </a:r>
            <a:endParaRPr lang="en-US" sz="1600" dirty="0"/>
          </a:p>
        </p:txBody>
      </p:sp>
      <p:sp>
        <p:nvSpPr>
          <p:cNvPr id="24" name="TextBox 23"/>
          <p:cNvSpPr txBox="1"/>
          <p:nvPr/>
        </p:nvSpPr>
        <p:spPr>
          <a:xfrm>
            <a:off x="7035107" y="5481506"/>
            <a:ext cx="739588" cy="338554"/>
          </a:xfrm>
          <a:prstGeom prst="rect">
            <a:avLst/>
          </a:prstGeom>
          <a:noFill/>
        </p:spPr>
        <p:txBody>
          <a:bodyPr wrap="square" rtlCol="0">
            <a:spAutoFit/>
          </a:bodyPr>
          <a:lstStyle/>
          <a:p>
            <a:r>
              <a:rPr lang="en-US" sz="1600" dirty="0" smtClean="0"/>
              <a:t>96/86</a:t>
            </a:r>
            <a:endParaRPr lang="en-US" sz="1600" dirty="0"/>
          </a:p>
        </p:txBody>
      </p:sp>
      <p:sp>
        <p:nvSpPr>
          <p:cNvPr id="26" name="TextBox 25"/>
          <p:cNvSpPr txBox="1"/>
          <p:nvPr/>
        </p:nvSpPr>
        <p:spPr>
          <a:xfrm>
            <a:off x="5547238" y="5976588"/>
            <a:ext cx="923775" cy="338554"/>
          </a:xfrm>
          <a:prstGeom prst="rect">
            <a:avLst/>
          </a:prstGeom>
          <a:noFill/>
        </p:spPr>
        <p:txBody>
          <a:bodyPr wrap="square" rtlCol="0">
            <a:spAutoFit/>
          </a:bodyPr>
          <a:lstStyle/>
          <a:p>
            <a:r>
              <a:rPr lang="en-US" sz="1600" dirty="0" smtClean="0"/>
              <a:t>114/104</a:t>
            </a:r>
            <a:endParaRPr lang="en-US" sz="1600" dirty="0"/>
          </a:p>
        </p:txBody>
      </p:sp>
      <p:sp>
        <p:nvSpPr>
          <p:cNvPr id="27" name="TextBox 26"/>
          <p:cNvSpPr txBox="1"/>
          <p:nvPr/>
        </p:nvSpPr>
        <p:spPr>
          <a:xfrm>
            <a:off x="6948869" y="5972702"/>
            <a:ext cx="912064" cy="338554"/>
          </a:xfrm>
          <a:prstGeom prst="rect">
            <a:avLst/>
          </a:prstGeom>
          <a:noFill/>
        </p:spPr>
        <p:txBody>
          <a:bodyPr wrap="square" rtlCol="0">
            <a:spAutoFit/>
          </a:bodyPr>
          <a:lstStyle/>
          <a:p>
            <a:r>
              <a:rPr lang="en-US" sz="1600" dirty="0" smtClean="0"/>
              <a:t>104/94</a:t>
            </a:r>
            <a:endParaRPr lang="en-US" sz="1600" dirty="0"/>
          </a:p>
        </p:txBody>
      </p:sp>
      <p:sp>
        <p:nvSpPr>
          <p:cNvPr id="28" name="TextBox 27"/>
          <p:cNvSpPr txBox="1"/>
          <p:nvPr/>
        </p:nvSpPr>
        <p:spPr>
          <a:xfrm>
            <a:off x="5661381" y="5225526"/>
            <a:ext cx="739588" cy="338554"/>
          </a:xfrm>
          <a:prstGeom prst="rect">
            <a:avLst/>
          </a:prstGeom>
          <a:noFill/>
        </p:spPr>
        <p:txBody>
          <a:bodyPr wrap="square" rtlCol="0">
            <a:spAutoFit/>
          </a:bodyPr>
          <a:lstStyle/>
          <a:p>
            <a:r>
              <a:rPr lang="en-US" sz="1600" dirty="0" smtClean="0"/>
              <a:t>2200</a:t>
            </a:r>
            <a:endParaRPr lang="en-US" sz="1600" dirty="0"/>
          </a:p>
        </p:txBody>
      </p:sp>
      <p:sp>
        <p:nvSpPr>
          <p:cNvPr id="29" name="TextBox 28"/>
          <p:cNvSpPr txBox="1"/>
          <p:nvPr/>
        </p:nvSpPr>
        <p:spPr>
          <a:xfrm>
            <a:off x="5641574" y="5739145"/>
            <a:ext cx="739588" cy="338554"/>
          </a:xfrm>
          <a:prstGeom prst="rect">
            <a:avLst/>
          </a:prstGeom>
          <a:noFill/>
        </p:spPr>
        <p:txBody>
          <a:bodyPr wrap="square" rtlCol="0">
            <a:spAutoFit/>
          </a:bodyPr>
          <a:lstStyle/>
          <a:p>
            <a:r>
              <a:rPr lang="en-US" sz="1600" dirty="0" smtClean="0"/>
              <a:t>2600</a:t>
            </a:r>
            <a:endParaRPr lang="en-US" sz="1600" dirty="0"/>
          </a:p>
        </p:txBody>
      </p:sp>
      <p:sp>
        <p:nvSpPr>
          <p:cNvPr id="30" name="TextBox 29"/>
          <p:cNvSpPr txBox="1"/>
          <p:nvPr/>
        </p:nvSpPr>
        <p:spPr>
          <a:xfrm>
            <a:off x="5689066" y="6219387"/>
            <a:ext cx="739588" cy="338554"/>
          </a:xfrm>
          <a:prstGeom prst="rect">
            <a:avLst/>
          </a:prstGeom>
          <a:noFill/>
        </p:spPr>
        <p:txBody>
          <a:bodyPr wrap="square" rtlCol="0">
            <a:spAutoFit/>
          </a:bodyPr>
          <a:lstStyle/>
          <a:p>
            <a:r>
              <a:rPr lang="en-US" sz="1600" dirty="0" smtClean="0"/>
              <a:t>2800</a:t>
            </a:r>
            <a:endParaRPr lang="en-US" sz="1600" dirty="0"/>
          </a:p>
        </p:txBody>
      </p:sp>
      <p:sp>
        <p:nvSpPr>
          <p:cNvPr id="35" name="Rectangle 34"/>
          <p:cNvSpPr/>
          <p:nvPr/>
        </p:nvSpPr>
        <p:spPr>
          <a:xfrm>
            <a:off x="7054947" y="5239796"/>
            <a:ext cx="601447" cy="338554"/>
          </a:xfrm>
          <a:prstGeom prst="rect">
            <a:avLst/>
          </a:prstGeom>
        </p:spPr>
        <p:txBody>
          <a:bodyPr wrap="none">
            <a:spAutoFit/>
          </a:bodyPr>
          <a:lstStyle/>
          <a:p>
            <a:r>
              <a:rPr lang="en-US" sz="1600" dirty="0" smtClean="0"/>
              <a:t>3200</a:t>
            </a:r>
            <a:endParaRPr lang="en-US" dirty="0"/>
          </a:p>
        </p:txBody>
      </p:sp>
      <p:sp>
        <p:nvSpPr>
          <p:cNvPr id="36" name="Rectangle 35"/>
          <p:cNvSpPr/>
          <p:nvPr/>
        </p:nvSpPr>
        <p:spPr>
          <a:xfrm>
            <a:off x="5729479" y="3338259"/>
            <a:ext cx="601447" cy="338554"/>
          </a:xfrm>
          <a:prstGeom prst="rect">
            <a:avLst/>
          </a:prstGeom>
        </p:spPr>
        <p:txBody>
          <a:bodyPr wrap="none">
            <a:spAutoFit/>
          </a:bodyPr>
          <a:lstStyle/>
          <a:p>
            <a:r>
              <a:rPr lang="en-US" sz="1600" dirty="0" smtClean="0"/>
              <a:t>5000</a:t>
            </a:r>
            <a:endParaRPr lang="en-US" dirty="0"/>
          </a:p>
        </p:txBody>
      </p:sp>
      <p:sp>
        <p:nvSpPr>
          <p:cNvPr id="37" name="TextBox 36"/>
          <p:cNvSpPr txBox="1"/>
          <p:nvPr/>
        </p:nvSpPr>
        <p:spPr>
          <a:xfrm>
            <a:off x="7020807" y="6235862"/>
            <a:ext cx="739588" cy="338554"/>
          </a:xfrm>
          <a:prstGeom prst="rect">
            <a:avLst/>
          </a:prstGeom>
          <a:noFill/>
        </p:spPr>
        <p:txBody>
          <a:bodyPr wrap="square" rtlCol="0">
            <a:spAutoFit/>
          </a:bodyPr>
          <a:lstStyle/>
          <a:p>
            <a:r>
              <a:rPr lang="en-US" sz="1600" dirty="0" smtClean="0"/>
              <a:t>3900</a:t>
            </a:r>
            <a:endParaRPr lang="en-US" sz="1600" dirty="0"/>
          </a:p>
        </p:txBody>
      </p:sp>
    </p:spTree>
    <p:extLst>
      <p:ext uri="{BB962C8B-B14F-4D97-AF65-F5344CB8AC3E}">
        <p14:creationId xmlns:p14="http://schemas.microsoft.com/office/powerpoint/2010/main" val="57676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771" y="309909"/>
            <a:ext cx="10515600" cy="1325563"/>
          </a:xfrm>
        </p:spPr>
        <p:txBody>
          <a:bodyPr/>
          <a:lstStyle/>
          <a:p>
            <a:r>
              <a:rPr lang="en-US" dirty="0" smtClean="0"/>
              <a:t>Takeoff Data</a:t>
            </a:r>
            <a:endParaRPr lang="en-US" dirty="0"/>
          </a:p>
        </p:txBody>
      </p:sp>
      <p:sp>
        <p:nvSpPr>
          <p:cNvPr id="3" name="Rectangle 2"/>
          <p:cNvSpPr/>
          <p:nvPr/>
        </p:nvSpPr>
        <p:spPr>
          <a:xfrm>
            <a:off x="197223" y="2695726"/>
            <a:ext cx="6096000" cy="2031325"/>
          </a:xfrm>
          <a:prstGeom prst="rect">
            <a:avLst/>
          </a:prstGeom>
        </p:spPr>
        <p:txBody>
          <a:bodyPr>
            <a:spAutoFit/>
          </a:bodyPr>
          <a:lstStyle/>
          <a:p>
            <a:r>
              <a:rPr lang="en-US" b="1" u="sng" dirty="0"/>
              <a:t>Given Takeoff Data</a:t>
            </a:r>
          </a:p>
          <a:p>
            <a:r>
              <a:rPr lang="en-US" dirty="0"/>
              <a:t>Gross Weight – 6500lbs (FORM-F) </a:t>
            </a:r>
          </a:p>
          <a:p>
            <a:r>
              <a:rPr lang="en-US" dirty="0"/>
              <a:t>OAT:  25˚ C (DD175-1)</a:t>
            </a:r>
          </a:p>
          <a:p>
            <a:r>
              <a:rPr lang="en-US" dirty="0"/>
              <a:t>Field Pressure Altitude: 25ft (DD175-1) </a:t>
            </a:r>
          </a:p>
          <a:p>
            <a:r>
              <a:rPr lang="en-US" dirty="0"/>
              <a:t>Wind Component: </a:t>
            </a:r>
            <a:r>
              <a:rPr lang="en-US"/>
              <a:t>0 </a:t>
            </a:r>
            <a:r>
              <a:rPr lang="en-US" smtClean="0"/>
              <a:t>Knots</a:t>
            </a:r>
            <a:endParaRPr lang="en-US" dirty="0"/>
          </a:p>
          <a:p>
            <a:r>
              <a:rPr lang="en-US" dirty="0"/>
              <a:t>RCR: Dry - 25</a:t>
            </a:r>
          </a:p>
          <a:p>
            <a:r>
              <a:rPr lang="en-US" dirty="0"/>
              <a:t>Runway Length: 5000ft (Field Diagram) </a:t>
            </a:r>
          </a:p>
        </p:txBody>
      </p:sp>
      <p:pic>
        <p:nvPicPr>
          <p:cNvPr id="4" name="Picture 3"/>
          <p:cNvPicPr>
            <a:picLocks noChangeAspect="1"/>
          </p:cNvPicPr>
          <p:nvPr/>
        </p:nvPicPr>
        <p:blipFill>
          <a:blip r:embed="rId2"/>
          <a:stretch>
            <a:fillRect/>
          </a:stretch>
        </p:blipFill>
        <p:spPr>
          <a:xfrm>
            <a:off x="6232713" y="1527269"/>
            <a:ext cx="4011823" cy="5265518"/>
          </a:xfrm>
          <a:prstGeom prst="rect">
            <a:avLst/>
          </a:prstGeom>
        </p:spPr>
      </p:pic>
      <p:pic>
        <p:nvPicPr>
          <p:cNvPr id="7" name="Picture 6"/>
          <p:cNvPicPr>
            <a:picLocks noChangeAspect="1"/>
          </p:cNvPicPr>
          <p:nvPr/>
        </p:nvPicPr>
        <p:blipFill>
          <a:blip r:embed="rId3"/>
          <a:stretch>
            <a:fillRect/>
          </a:stretch>
        </p:blipFill>
        <p:spPr>
          <a:xfrm>
            <a:off x="7641571" y="2400300"/>
            <a:ext cx="741557" cy="1413902"/>
          </a:xfrm>
          <a:prstGeom prst="rect">
            <a:avLst/>
          </a:prstGeom>
        </p:spPr>
      </p:pic>
      <p:sp>
        <p:nvSpPr>
          <p:cNvPr id="6" name="Rectangle 5"/>
          <p:cNvSpPr/>
          <p:nvPr/>
        </p:nvSpPr>
        <p:spPr>
          <a:xfrm>
            <a:off x="7641571" y="2212041"/>
            <a:ext cx="1361235" cy="44980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89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15" y="2575112"/>
            <a:ext cx="10515600" cy="3849781"/>
          </a:xfrm>
        </p:spPr>
        <p:txBody>
          <a:bodyPr>
            <a:normAutofit fontScale="90000"/>
          </a:bodyPr>
          <a:lstStyle/>
          <a:p>
            <a:pPr fontAlgn="ctr"/>
            <a:r>
              <a:rPr lang="en-US" sz="1400" dirty="0" smtClean="0"/>
              <a:t>TOLD calculations are crucial for flight safety because they help pilots determine if an aircraft can safely takeoff and land given the prevailing conditions (weight, altitude, temperature, runway length, etc.). </a:t>
            </a:r>
            <a:br>
              <a:rPr lang="en-US" sz="1400" dirty="0" smtClean="0"/>
            </a:br>
            <a:r>
              <a:rPr lang="en-US" sz="1400" dirty="0"/>
              <a:t/>
            </a:r>
            <a:br>
              <a:rPr lang="en-US" sz="1400" dirty="0"/>
            </a:br>
            <a:r>
              <a:rPr lang="en-US" sz="1400" b="1" dirty="0" smtClean="0"/>
              <a:t>Performance </a:t>
            </a:r>
            <a:r>
              <a:rPr lang="en-US" sz="1400" b="1" dirty="0"/>
              <a:t>Charts:</a:t>
            </a:r>
            <a:r>
              <a:rPr lang="en-US" sz="1400" dirty="0"/>
              <a:t/>
            </a:r>
            <a:br>
              <a:rPr lang="en-US" sz="1400" dirty="0"/>
            </a:br>
            <a:r>
              <a:rPr lang="en-US" sz="1400" dirty="0"/>
              <a:t>TOLD calculations rely on performance charts found in </a:t>
            </a:r>
            <a:r>
              <a:rPr lang="en-US" sz="1400" dirty="0" smtClean="0"/>
              <a:t>NATOPS.</a:t>
            </a:r>
            <a:r>
              <a:rPr lang="en-US" sz="1400" dirty="0"/>
              <a:t> </a:t>
            </a:r>
            <a:br>
              <a:rPr lang="en-US" sz="1400" dirty="0"/>
            </a:br>
            <a:r>
              <a:rPr lang="en-US" sz="1400" dirty="0"/>
              <a:t/>
            </a:r>
            <a:br>
              <a:rPr lang="en-US" sz="1400" dirty="0"/>
            </a:br>
            <a:r>
              <a:rPr lang="en-US" sz="1400" b="1" dirty="0" smtClean="0"/>
              <a:t>Factors </a:t>
            </a:r>
            <a:r>
              <a:rPr lang="en-US" sz="1400" b="1" dirty="0"/>
              <a:t>to Consider:</a:t>
            </a:r>
            <a:r>
              <a:rPr lang="en-US" sz="1400" dirty="0"/>
              <a:t/>
            </a:r>
            <a:br>
              <a:rPr lang="en-US" sz="1400" dirty="0"/>
            </a:br>
            <a:r>
              <a:rPr lang="en-US" sz="1400" dirty="0"/>
              <a:t>These calculations take into account various factors, including: </a:t>
            </a:r>
            <a:br>
              <a:rPr lang="en-US" sz="1400" dirty="0"/>
            </a:br>
            <a:r>
              <a:rPr lang="en-US" sz="1400" dirty="0" smtClean="0"/>
              <a:t/>
            </a:r>
            <a:br>
              <a:rPr lang="en-US" sz="1400" dirty="0" smtClean="0"/>
            </a:br>
            <a:r>
              <a:rPr lang="en-US" sz="1400" dirty="0" smtClean="0"/>
              <a:t>1. Aircraft Weight</a:t>
            </a:r>
            <a:r>
              <a:rPr lang="en-US" sz="1400" b="1" dirty="0" smtClean="0"/>
              <a:t>:</a:t>
            </a:r>
            <a:r>
              <a:rPr lang="en-US" sz="1400" dirty="0"/>
              <a:t> The heavier the aircraft, the longer the distances required for takeoff and landing. </a:t>
            </a:r>
            <a:br>
              <a:rPr lang="en-US" sz="1400" dirty="0"/>
            </a:br>
            <a:r>
              <a:rPr lang="en-US" sz="1400" dirty="0" smtClean="0"/>
              <a:t/>
            </a:r>
            <a:br>
              <a:rPr lang="en-US" sz="1400" dirty="0" smtClean="0"/>
            </a:br>
            <a:r>
              <a:rPr lang="en-US" sz="1400" dirty="0" smtClean="0"/>
              <a:t>2. Atmospheric </a:t>
            </a:r>
            <a:r>
              <a:rPr lang="en-US" sz="1400" dirty="0"/>
              <a:t>Conditions: Altitude and temperature significantly impact aircraft performance. </a:t>
            </a:r>
            <a:br>
              <a:rPr lang="en-US" sz="1400" dirty="0"/>
            </a:br>
            <a:r>
              <a:rPr lang="en-US" sz="1400" dirty="0" smtClean="0"/>
              <a:t/>
            </a:r>
            <a:br>
              <a:rPr lang="en-US" sz="1400" dirty="0" smtClean="0"/>
            </a:br>
            <a:r>
              <a:rPr lang="en-US" sz="1400" dirty="0" smtClean="0"/>
              <a:t>3. Runway </a:t>
            </a:r>
            <a:r>
              <a:rPr lang="en-US" sz="1400" dirty="0"/>
              <a:t>Conditions: Runway length, surface type (e.g., dry, wet, </a:t>
            </a:r>
            <a:r>
              <a:rPr lang="en-US" sz="1400" dirty="0" smtClean="0"/>
              <a:t>ice), </a:t>
            </a:r>
            <a:r>
              <a:rPr lang="en-US" sz="1400" dirty="0"/>
              <a:t>and elevation all influence takeoff and landing distances. </a:t>
            </a:r>
            <a:br>
              <a:rPr lang="en-US" sz="1400" dirty="0"/>
            </a:br>
            <a:r>
              <a:rPr lang="en-US" sz="1400" dirty="0" smtClean="0"/>
              <a:t/>
            </a:r>
            <a:br>
              <a:rPr lang="en-US" sz="1400" dirty="0" smtClean="0"/>
            </a:br>
            <a:r>
              <a:rPr lang="en-US" sz="1400" dirty="0" smtClean="0"/>
              <a:t>4. Wind</a:t>
            </a:r>
            <a:r>
              <a:rPr lang="en-US" sz="1400" dirty="0"/>
              <a:t>: Headwinds help with takeoff and landing, while tailwinds can increase distances. </a:t>
            </a:r>
            <a:r>
              <a:rPr lang="en-US" dirty="0"/>
              <a:t/>
            </a:r>
            <a:br>
              <a:rPr lang="en-US" dirty="0"/>
            </a:br>
            <a:endParaRPr lang="en-US" dirty="0"/>
          </a:p>
        </p:txBody>
      </p:sp>
      <p:sp>
        <p:nvSpPr>
          <p:cNvPr id="3" name="Text Placeholder 2"/>
          <p:cNvSpPr>
            <a:spLocks noGrp="1"/>
          </p:cNvSpPr>
          <p:nvPr>
            <p:ph type="body" idx="1"/>
          </p:nvPr>
        </p:nvSpPr>
        <p:spPr>
          <a:xfrm>
            <a:off x="2714439" y="750328"/>
            <a:ext cx="10515600" cy="1500187"/>
          </a:xfrm>
        </p:spPr>
        <p:txBody>
          <a:bodyPr>
            <a:normAutofit/>
          </a:bodyPr>
          <a:lstStyle/>
          <a:p>
            <a:r>
              <a:rPr lang="en-US" sz="4000" dirty="0" smtClean="0">
                <a:solidFill>
                  <a:schemeClr val="tx1"/>
                </a:solidFill>
              </a:rPr>
              <a:t>Purpose of calculating TOLD </a:t>
            </a:r>
            <a:endParaRPr lang="en-US" sz="4000" dirty="0">
              <a:solidFill>
                <a:schemeClr val="tx1"/>
              </a:solidFill>
            </a:endParaRPr>
          </a:p>
        </p:txBody>
      </p:sp>
    </p:spTree>
    <p:extLst>
      <p:ext uri="{BB962C8B-B14F-4D97-AF65-F5344CB8AC3E}">
        <p14:creationId xmlns:p14="http://schemas.microsoft.com/office/powerpoint/2010/main" val="2678848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4" y="903007"/>
            <a:ext cx="10515600" cy="1325563"/>
          </a:xfrm>
        </p:spPr>
        <p:txBody>
          <a:bodyPr/>
          <a:lstStyle/>
          <a:p>
            <a:r>
              <a:rPr lang="en-US" dirty="0" smtClean="0"/>
              <a:t>Takeoff Considerations</a:t>
            </a:r>
            <a:endParaRPr lang="en-US" dirty="0"/>
          </a:p>
        </p:txBody>
      </p:sp>
      <p:sp>
        <p:nvSpPr>
          <p:cNvPr id="3" name="TextBox 2"/>
          <p:cNvSpPr txBox="1"/>
          <p:nvPr/>
        </p:nvSpPr>
        <p:spPr>
          <a:xfrm>
            <a:off x="2178424" y="3169865"/>
            <a:ext cx="7052983" cy="2031325"/>
          </a:xfrm>
          <a:prstGeom prst="rect">
            <a:avLst/>
          </a:prstGeom>
          <a:noFill/>
        </p:spPr>
        <p:txBody>
          <a:bodyPr wrap="square" rtlCol="0">
            <a:spAutoFit/>
          </a:bodyPr>
          <a:lstStyle/>
          <a:p>
            <a:r>
              <a:rPr lang="en-US" dirty="0" smtClean="0"/>
              <a:t>We need to account for all takeoff data to determine our takeoff distances and power. It is imperative we calculate our landing data for the environmental conditions present at departure due to unforeseen circumstances such as emergencies which require a landing immediately after departure.  </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80715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95016" y="477371"/>
            <a:ext cx="3239479" cy="5499951"/>
          </a:xfrm>
          <a:prstGeom prst="rect">
            <a:avLst/>
          </a:prstGeom>
        </p:spPr>
      </p:pic>
      <p:pic>
        <p:nvPicPr>
          <p:cNvPr id="5" name="Picture 4"/>
          <p:cNvPicPr>
            <a:picLocks noChangeAspect="1"/>
          </p:cNvPicPr>
          <p:nvPr/>
        </p:nvPicPr>
        <p:blipFill>
          <a:blip r:embed="rId3"/>
          <a:stretch>
            <a:fillRect/>
          </a:stretch>
        </p:blipFill>
        <p:spPr>
          <a:xfrm>
            <a:off x="8326929" y="477371"/>
            <a:ext cx="3814303" cy="5006272"/>
          </a:xfrm>
          <a:prstGeom prst="rect">
            <a:avLst/>
          </a:prstGeom>
        </p:spPr>
      </p:pic>
      <p:sp>
        <p:nvSpPr>
          <p:cNvPr id="6" name="Rectangle 5"/>
          <p:cNvSpPr/>
          <p:nvPr/>
        </p:nvSpPr>
        <p:spPr>
          <a:xfrm rot="10800000" flipV="1">
            <a:off x="98586" y="2711625"/>
            <a:ext cx="1238400" cy="646331"/>
          </a:xfrm>
          <a:prstGeom prst="rect">
            <a:avLst/>
          </a:prstGeom>
        </p:spPr>
        <p:txBody>
          <a:bodyPr wrap="square">
            <a:spAutoFit/>
          </a:bodyPr>
          <a:lstStyle/>
          <a:p>
            <a:r>
              <a:rPr lang="en-US" dirty="0"/>
              <a:t>OAT:  25˚ C (DD175-1)</a:t>
            </a:r>
          </a:p>
        </p:txBody>
      </p:sp>
      <p:pic>
        <p:nvPicPr>
          <p:cNvPr id="7" name="Picture 6"/>
          <p:cNvPicPr>
            <a:picLocks noChangeAspect="1"/>
          </p:cNvPicPr>
          <p:nvPr/>
        </p:nvPicPr>
        <p:blipFill>
          <a:blip r:embed="rId4"/>
          <a:stretch>
            <a:fillRect/>
          </a:stretch>
        </p:blipFill>
        <p:spPr>
          <a:xfrm>
            <a:off x="1745594" y="1707777"/>
            <a:ext cx="3556987" cy="4333385"/>
          </a:xfrm>
          <a:prstGeom prst="rect">
            <a:avLst/>
          </a:prstGeom>
        </p:spPr>
      </p:pic>
      <p:sp>
        <p:nvSpPr>
          <p:cNvPr id="9" name="Rectangle 8"/>
          <p:cNvSpPr/>
          <p:nvPr/>
        </p:nvSpPr>
        <p:spPr>
          <a:xfrm>
            <a:off x="2138082" y="1909482"/>
            <a:ext cx="1459006" cy="3294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flipV="1">
            <a:off x="0" y="3428801"/>
            <a:ext cx="1853478" cy="646331"/>
          </a:xfrm>
          <a:prstGeom prst="rect">
            <a:avLst/>
          </a:prstGeom>
        </p:spPr>
        <p:txBody>
          <a:bodyPr wrap="square">
            <a:spAutoFit/>
          </a:bodyPr>
          <a:lstStyle/>
          <a:p>
            <a:r>
              <a:rPr lang="en-US" dirty="0" smtClean="0"/>
              <a:t>(</a:t>
            </a:r>
            <a:r>
              <a:rPr lang="en-US" dirty="0" err="1" smtClean="0"/>
              <a:t>OAT+Correction</a:t>
            </a:r>
            <a:r>
              <a:rPr lang="en-US" dirty="0" smtClean="0"/>
              <a:t>)</a:t>
            </a:r>
          </a:p>
          <a:p>
            <a:r>
              <a:rPr lang="en-US" dirty="0" smtClean="0"/>
              <a:t>IOAT = 25+7=</a:t>
            </a:r>
            <a:r>
              <a:rPr lang="en-US" dirty="0" smtClean="0">
                <a:solidFill>
                  <a:srgbClr val="FF0000"/>
                </a:solidFill>
              </a:rPr>
              <a:t>32</a:t>
            </a:r>
            <a:endParaRPr lang="en-US" dirty="0">
              <a:solidFill>
                <a:srgbClr val="FF0000"/>
              </a:solidFill>
            </a:endParaRPr>
          </a:p>
        </p:txBody>
      </p:sp>
      <p:sp>
        <p:nvSpPr>
          <p:cNvPr id="12" name="Rectangle 11"/>
          <p:cNvSpPr/>
          <p:nvPr/>
        </p:nvSpPr>
        <p:spPr>
          <a:xfrm>
            <a:off x="5302581" y="2965078"/>
            <a:ext cx="345184" cy="122156"/>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647765" y="3034790"/>
            <a:ext cx="2286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876365" y="2980507"/>
            <a:ext cx="356347" cy="10672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6232712" y="3026156"/>
            <a:ext cx="3388659" cy="12717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33226" y="2959488"/>
            <a:ext cx="598394" cy="338554"/>
          </a:xfrm>
          <a:prstGeom prst="rect">
            <a:avLst/>
          </a:prstGeom>
          <a:noFill/>
        </p:spPr>
        <p:txBody>
          <a:bodyPr wrap="square" rtlCol="0">
            <a:spAutoFit/>
          </a:bodyPr>
          <a:lstStyle/>
          <a:p>
            <a:r>
              <a:rPr lang="en-US" sz="1600" dirty="0" smtClean="0">
                <a:solidFill>
                  <a:srgbClr val="FF0000"/>
                </a:solidFill>
              </a:rPr>
              <a:t>100</a:t>
            </a:r>
            <a:endParaRPr lang="en-US" sz="1600" dirty="0">
              <a:solidFill>
                <a:srgbClr val="FF0000"/>
              </a:solidFill>
            </a:endParaRPr>
          </a:p>
        </p:txBody>
      </p:sp>
      <p:pic>
        <p:nvPicPr>
          <p:cNvPr id="2" name="Picture 1"/>
          <p:cNvPicPr>
            <a:picLocks noChangeAspect="1"/>
          </p:cNvPicPr>
          <p:nvPr/>
        </p:nvPicPr>
        <p:blipFill>
          <a:blip r:embed="rId5"/>
          <a:stretch>
            <a:fillRect/>
          </a:stretch>
        </p:blipFill>
        <p:spPr>
          <a:xfrm>
            <a:off x="2045521" y="257345"/>
            <a:ext cx="3134040" cy="580803"/>
          </a:xfrm>
          <a:prstGeom prst="rect">
            <a:avLst/>
          </a:prstGeom>
        </p:spPr>
      </p:pic>
      <p:sp>
        <p:nvSpPr>
          <p:cNvPr id="16" name="Rectangle 15"/>
          <p:cNvSpPr/>
          <p:nvPr/>
        </p:nvSpPr>
        <p:spPr>
          <a:xfrm>
            <a:off x="2013552" y="205857"/>
            <a:ext cx="3164947" cy="7114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16" idx="2"/>
          </p:cNvCxnSpPr>
          <p:nvPr/>
        </p:nvCxnSpPr>
        <p:spPr>
          <a:xfrm flipV="1">
            <a:off x="2782477" y="917261"/>
            <a:ext cx="813549" cy="9271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stretch>
            <a:fillRect/>
          </a:stretch>
        </p:blipFill>
        <p:spPr>
          <a:xfrm>
            <a:off x="9655906" y="1315077"/>
            <a:ext cx="707728" cy="1349401"/>
          </a:xfrm>
          <a:prstGeom prst="rect">
            <a:avLst/>
          </a:prstGeom>
        </p:spPr>
      </p:pic>
    </p:spTree>
    <p:extLst>
      <p:ext uri="{BB962C8B-B14F-4D97-AF65-F5344CB8AC3E}">
        <p14:creationId xmlns:p14="http://schemas.microsoft.com/office/powerpoint/2010/main" val="45807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26929" y="477371"/>
            <a:ext cx="3814303" cy="5006272"/>
          </a:xfrm>
          <a:prstGeom prst="rect">
            <a:avLst/>
          </a:prstGeom>
        </p:spPr>
      </p:pic>
      <p:sp>
        <p:nvSpPr>
          <p:cNvPr id="19" name="TextBox 18"/>
          <p:cNvSpPr txBox="1"/>
          <p:nvPr/>
        </p:nvSpPr>
        <p:spPr>
          <a:xfrm>
            <a:off x="9733226" y="2959488"/>
            <a:ext cx="598394" cy="338554"/>
          </a:xfrm>
          <a:prstGeom prst="rect">
            <a:avLst/>
          </a:prstGeom>
          <a:noFill/>
        </p:spPr>
        <p:txBody>
          <a:bodyPr wrap="square" rtlCol="0">
            <a:spAutoFit/>
          </a:bodyPr>
          <a:lstStyle/>
          <a:p>
            <a:r>
              <a:rPr lang="en-US" sz="1600" dirty="0" smtClean="0"/>
              <a:t>100</a:t>
            </a:r>
            <a:endParaRPr lang="en-US" sz="1600" dirty="0"/>
          </a:p>
        </p:txBody>
      </p:sp>
      <p:pic>
        <p:nvPicPr>
          <p:cNvPr id="13" name="Picture 12"/>
          <p:cNvPicPr>
            <a:picLocks noChangeAspect="1"/>
          </p:cNvPicPr>
          <p:nvPr/>
        </p:nvPicPr>
        <p:blipFill>
          <a:blip r:embed="rId3"/>
          <a:stretch>
            <a:fillRect/>
          </a:stretch>
        </p:blipFill>
        <p:spPr>
          <a:xfrm>
            <a:off x="3157537" y="477371"/>
            <a:ext cx="4640283" cy="6172200"/>
          </a:xfrm>
          <a:prstGeom prst="rect">
            <a:avLst/>
          </a:prstGeom>
        </p:spPr>
      </p:pic>
      <p:sp>
        <p:nvSpPr>
          <p:cNvPr id="2" name="Rectangle 1"/>
          <p:cNvSpPr/>
          <p:nvPr/>
        </p:nvSpPr>
        <p:spPr>
          <a:xfrm>
            <a:off x="5909982" y="1499348"/>
            <a:ext cx="1660712" cy="16136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570694" y="1600200"/>
            <a:ext cx="2111188" cy="178845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08108" y="3183280"/>
            <a:ext cx="894230" cy="338554"/>
          </a:xfrm>
          <a:prstGeom prst="rect">
            <a:avLst/>
          </a:prstGeom>
          <a:noFill/>
        </p:spPr>
        <p:txBody>
          <a:bodyPr wrap="square" rtlCol="0">
            <a:spAutoFit/>
          </a:bodyPr>
          <a:lstStyle/>
          <a:p>
            <a:r>
              <a:rPr lang="en-US" sz="1600" dirty="0" smtClean="0">
                <a:solidFill>
                  <a:srgbClr val="C00000"/>
                </a:solidFill>
              </a:rPr>
              <a:t>88 /107</a:t>
            </a:r>
            <a:endParaRPr lang="en-US" sz="1600" dirty="0">
              <a:solidFill>
                <a:srgbClr val="C00000"/>
              </a:solidFill>
            </a:endParaRPr>
          </a:p>
        </p:txBody>
      </p:sp>
      <p:sp>
        <p:nvSpPr>
          <p:cNvPr id="20" name="TextBox 19"/>
          <p:cNvSpPr txBox="1"/>
          <p:nvPr/>
        </p:nvSpPr>
        <p:spPr>
          <a:xfrm>
            <a:off x="1" y="2628900"/>
            <a:ext cx="3993776" cy="1877437"/>
          </a:xfrm>
          <a:prstGeom prst="rect">
            <a:avLst/>
          </a:prstGeom>
          <a:noFill/>
        </p:spPr>
        <p:txBody>
          <a:bodyPr wrap="square" rtlCol="0">
            <a:spAutoFit/>
          </a:bodyPr>
          <a:lstStyle/>
          <a:p>
            <a:r>
              <a:rPr lang="en-US" b="1" u="sng" dirty="0" smtClean="0"/>
              <a:t>Given Takeoff Data</a:t>
            </a:r>
          </a:p>
          <a:p>
            <a:r>
              <a:rPr lang="en-US" sz="1400" dirty="0" smtClean="0"/>
              <a:t>Gross Weight – 6500lbs (FORM-F) </a:t>
            </a:r>
          </a:p>
          <a:p>
            <a:r>
              <a:rPr lang="en-US" sz="1400" dirty="0" smtClean="0"/>
              <a:t>OAT:  25˚ C (DD175-1)</a:t>
            </a:r>
          </a:p>
          <a:p>
            <a:r>
              <a:rPr lang="en-US" sz="1400" dirty="0" smtClean="0"/>
              <a:t>Field Pressure Altitude: 25ft (DD175-1) </a:t>
            </a:r>
          </a:p>
          <a:p>
            <a:r>
              <a:rPr lang="en-US" sz="1400" dirty="0" smtClean="0"/>
              <a:t>Wind Component: 0 Knots (assume worst case scenario) </a:t>
            </a:r>
          </a:p>
          <a:p>
            <a:r>
              <a:rPr lang="en-US" sz="1400" dirty="0" smtClean="0"/>
              <a:t>RCR: Dry - 25</a:t>
            </a:r>
          </a:p>
          <a:p>
            <a:r>
              <a:rPr lang="en-US" sz="1400" dirty="0" smtClean="0"/>
              <a:t>Runway Length: 5000ft (Field Diagram) </a:t>
            </a:r>
            <a:endParaRPr lang="en-US" sz="1400" dirty="0"/>
          </a:p>
        </p:txBody>
      </p:sp>
      <p:cxnSp>
        <p:nvCxnSpPr>
          <p:cNvPr id="21" name="Straight Arrow Connector 20"/>
          <p:cNvCxnSpPr/>
          <p:nvPr/>
        </p:nvCxnSpPr>
        <p:spPr>
          <a:xfrm flipV="1">
            <a:off x="4307784" y="2346512"/>
            <a:ext cx="526434" cy="232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52248" y="2399774"/>
            <a:ext cx="4240" cy="58073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52248" y="3019982"/>
            <a:ext cx="0" cy="96707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854612" y="4026528"/>
            <a:ext cx="243" cy="77992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852248" y="4841587"/>
            <a:ext cx="1" cy="113179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 y="4452431"/>
            <a:ext cx="3993776" cy="2092881"/>
          </a:xfrm>
          <a:prstGeom prst="rect">
            <a:avLst/>
          </a:prstGeom>
          <a:noFill/>
        </p:spPr>
        <p:txBody>
          <a:bodyPr wrap="square" rtlCol="0">
            <a:spAutoFit/>
          </a:bodyPr>
          <a:lstStyle/>
          <a:p>
            <a:r>
              <a:rPr lang="en-US" b="1" u="sng" dirty="0" smtClean="0"/>
              <a:t>Takeoff Distance Explained</a:t>
            </a:r>
          </a:p>
          <a:p>
            <a:pPr marL="342900" indent="-342900">
              <a:buAutoNum type="arabicPeriod"/>
            </a:pPr>
            <a:r>
              <a:rPr lang="en-US" sz="1400" dirty="0" smtClean="0"/>
              <a:t>Enter at OAT for the day (25˚C)</a:t>
            </a:r>
          </a:p>
          <a:p>
            <a:pPr marL="342900" indent="-342900">
              <a:buAutoNum type="arabicPeriod"/>
            </a:pPr>
            <a:r>
              <a:rPr lang="en-US" sz="1400" dirty="0" smtClean="0"/>
              <a:t>Track over to the Field PA (25FT-</a:t>
            </a:r>
          </a:p>
          <a:p>
            <a:pPr marL="342900" indent="-342900">
              <a:buAutoNum type="arabicPeriod"/>
            </a:pPr>
            <a:r>
              <a:rPr lang="en-US" sz="1400" dirty="0" smtClean="0"/>
              <a:t>Follow chart to Gross Weight (6500LBS) </a:t>
            </a:r>
          </a:p>
          <a:p>
            <a:pPr marL="342900" indent="-342900">
              <a:buAutoNum type="arabicPeriod"/>
            </a:pPr>
            <a:r>
              <a:rPr lang="en-US" sz="1400" dirty="0" smtClean="0"/>
              <a:t>Input runway gradient (0 in this case) </a:t>
            </a:r>
          </a:p>
          <a:p>
            <a:pPr marL="342900" indent="-342900">
              <a:buAutoNum type="arabicPeriod"/>
            </a:pPr>
            <a:r>
              <a:rPr lang="en-US" sz="1400" dirty="0" smtClean="0"/>
              <a:t>Wind Component (Assume 0 head wind)</a:t>
            </a:r>
          </a:p>
          <a:p>
            <a:pPr marL="342900" indent="-342900">
              <a:buAutoNum type="arabicPeriod"/>
            </a:pPr>
            <a:r>
              <a:rPr lang="en-US" sz="1400" dirty="0" smtClean="0"/>
              <a:t>Obstacle height (Assumed 0 if no known obstacles) </a:t>
            </a:r>
          </a:p>
          <a:p>
            <a:pPr marL="342900" indent="-342900">
              <a:buAutoNum type="arabicPeriod"/>
            </a:pPr>
            <a:r>
              <a:rPr lang="en-US" sz="1400" dirty="0" smtClean="0"/>
              <a:t>Track down to read take off distance (1600 </a:t>
            </a:r>
            <a:r>
              <a:rPr lang="en-US" sz="1400" dirty="0" err="1" smtClean="0"/>
              <a:t>ft</a:t>
            </a:r>
            <a:r>
              <a:rPr lang="en-US" sz="1400" dirty="0" smtClean="0"/>
              <a:t>) </a:t>
            </a:r>
          </a:p>
        </p:txBody>
      </p:sp>
      <p:cxnSp>
        <p:nvCxnSpPr>
          <p:cNvPr id="36" name="Straight Arrow Connector 35"/>
          <p:cNvCxnSpPr/>
          <p:nvPr/>
        </p:nvCxnSpPr>
        <p:spPr>
          <a:xfrm flipV="1">
            <a:off x="4829978" y="2904348"/>
            <a:ext cx="4831734" cy="310648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685429" y="2735696"/>
            <a:ext cx="739588" cy="369332"/>
          </a:xfrm>
          <a:prstGeom prst="rect">
            <a:avLst/>
          </a:prstGeom>
          <a:noFill/>
        </p:spPr>
        <p:txBody>
          <a:bodyPr wrap="square" rtlCol="0">
            <a:spAutoFit/>
          </a:bodyPr>
          <a:lstStyle/>
          <a:p>
            <a:r>
              <a:rPr lang="en-US" dirty="0" smtClean="0">
                <a:solidFill>
                  <a:srgbClr val="C00000"/>
                </a:solidFill>
              </a:rPr>
              <a:t>1600</a:t>
            </a:r>
            <a:endParaRPr lang="en-US" dirty="0">
              <a:solidFill>
                <a:srgbClr val="C00000"/>
              </a:solidFill>
            </a:endParaRPr>
          </a:p>
        </p:txBody>
      </p:sp>
      <p:pic>
        <p:nvPicPr>
          <p:cNvPr id="3" name="Picture 2"/>
          <p:cNvPicPr>
            <a:picLocks noChangeAspect="1"/>
          </p:cNvPicPr>
          <p:nvPr/>
        </p:nvPicPr>
        <p:blipFill>
          <a:blip r:embed="rId4"/>
          <a:stretch>
            <a:fillRect/>
          </a:stretch>
        </p:blipFill>
        <p:spPr>
          <a:xfrm>
            <a:off x="9653073" y="1294012"/>
            <a:ext cx="714375" cy="1362075"/>
          </a:xfrm>
          <a:prstGeom prst="rect">
            <a:avLst/>
          </a:prstGeom>
        </p:spPr>
      </p:pic>
    </p:spTree>
    <p:extLst>
      <p:ext uri="{BB962C8B-B14F-4D97-AF65-F5344CB8AC3E}">
        <p14:creationId xmlns:p14="http://schemas.microsoft.com/office/powerpoint/2010/main" val="318327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59133" y="554139"/>
            <a:ext cx="4419633" cy="5800768"/>
          </a:xfrm>
          <a:prstGeom prst="rect">
            <a:avLst/>
          </a:prstGeom>
        </p:spPr>
      </p:pic>
      <p:sp>
        <p:nvSpPr>
          <p:cNvPr id="19" name="TextBox 18"/>
          <p:cNvSpPr txBox="1"/>
          <p:nvPr/>
        </p:nvSpPr>
        <p:spPr>
          <a:xfrm>
            <a:off x="9134832" y="3454523"/>
            <a:ext cx="598394" cy="338554"/>
          </a:xfrm>
          <a:prstGeom prst="rect">
            <a:avLst/>
          </a:prstGeom>
          <a:noFill/>
        </p:spPr>
        <p:txBody>
          <a:bodyPr wrap="square" rtlCol="0">
            <a:spAutoFit/>
          </a:bodyPr>
          <a:lstStyle/>
          <a:p>
            <a:r>
              <a:rPr lang="en-US" sz="1600" dirty="0" smtClean="0"/>
              <a:t>100</a:t>
            </a:r>
            <a:endParaRPr lang="en-US" sz="1600" dirty="0"/>
          </a:p>
        </p:txBody>
      </p:sp>
      <p:sp>
        <p:nvSpPr>
          <p:cNvPr id="18" name="TextBox 17"/>
          <p:cNvSpPr txBox="1"/>
          <p:nvPr/>
        </p:nvSpPr>
        <p:spPr>
          <a:xfrm>
            <a:off x="8986914" y="3688631"/>
            <a:ext cx="894230" cy="338554"/>
          </a:xfrm>
          <a:prstGeom prst="rect">
            <a:avLst/>
          </a:prstGeom>
          <a:noFill/>
        </p:spPr>
        <p:txBody>
          <a:bodyPr wrap="square" rtlCol="0">
            <a:spAutoFit/>
          </a:bodyPr>
          <a:lstStyle/>
          <a:p>
            <a:r>
              <a:rPr lang="en-US" sz="1600" dirty="0" smtClean="0"/>
              <a:t>88 /107</a:t>
            </a:r>
            <a:endParaRPr lang="en-US" sz="1600" dirty="0"/>
          </a:p>
        </p:txBody>
      </p:sp>
      <p:sp>
        <p:nvSpPr>
          <p:cNvPr id="9" name="TextBox 8"/>
          <p:cNvSpPr txBox="1"/>
          <p:nvPr/>
        </p:nvSpPr>
        <p:spPr>
          <a:xfrm>
            <a:off x="9134832" y="3239421"/>
            <a:ext cx="598394" cy="338554"/>
          </a:xfrm>
          <a:prstGeom prst="rect">
            <a:avLst/>
          </a:prstGeom>
          <a:noFill/>
        </p:spPr>
        <p:txBody>
          <a:bodyPr wrap="square" rtlCol="0">
            <a:spAutoFit/>
          </a:bodyPr>
          <a:lstStyle/>
          <a:p>
            <a:r>
              <a:rPr lang="en-US" sz="1600" dirty="0" smtClean="0"/>
              <a:t>1600</a:t>
            </a:r>
            <a:endParaRPr lang="en-US" sz="1600" dirty="0"/>
          </a:p>
        </p:txBody>
      </p:sp>
      <p:pic>
        <p:nvPicPr>
          <p:cNvPr id="3" name="Picture 2"/>
          <p:cNvPicPr>
            <a:picLocks noChangeAspect="1"/>
          </p:cNvPicPr>
          <p:nvPr/>
        </p:nvPicPr>
        <p:blipFill>
          <a:blip r:embed="rId3"/>
          <a:stretch>
            <a:fillRect/>
          </a:stretch>
        </p:blipFill>
        <p:spPr>
          <a:xfrm>
            <a:off x="2196290" y="6473"/>
            <a:ext cx="4886325" cy="6896100"/>
          </a:xfrm>
          <a:prstGeom prst="rect">
            <a:avLst/>
          </a:prstGeom>
          <a:ln>
            <a:noFill/>
          </a:ln>
        </p:spPr>
      </p:pic>
      <p:sp>
        <p:nvSpPr>
          <p:cNvPr id="11" name="TextBox 10"/>
          <p:cNvSpPr txBox="1"/>
          <p:nvPr/>
        </p:nvSpPr>
        <p:spPr>
          <a:xfrm>
            <a:off x="37290" y="2223758"/>
            <a:ext cx="2448362" cy="2677656"/>
          </a:xfrm>
          <a:prstGeom prst="rect">
            <a:avLst/>
          </a:prstGeom>
          <a:noFill/>
        </p:spPr>
        <p:txBody>
          <a:bodyPr wrap="square" rtlCol="0">
            <a:spAutoFit/>
          </a:bodyPr>
          <a:lstStyle/>
          <a:p>
            <a:r>
              <a:rPr lang="en-US" sz="1400" b="1" u="sng" dirty="0" smtClean="0"/>
              <a:t>Landing Distance Explained</a:t>
            </a:r>
          </a:p>
          <a:p>
            <a:pPr marL="342900" indent="-342900">
              <a:buAutoNum type="arabicPeriod"/>
            </a:pPr>
            <a:r>
              <a:rPr lang="en-US" sz="1400" dirty="0" smtClean="0"/>
              <a:t>Enter Chart at OAT (25˚C)</a:t>
            </a:r>
          </a:p>
          <a:p>
            <a:pPr marL="342900" indent="-342900">
              <a:buAutoNum type="arabicPeriod"/>
            </a:pPr>
            <a:r>
              <a:rPr lang="en-US" sz="1400" dirty="0" smtClean="0"/>
              <a:t>Track over to PA (25ft) </a:t>
            </a:r>
          </a:p>
          <a:p>
            <a:pPr marL="342900" indent="-342900">
              <a:buAutoNum type="arabicPeriod"/>
            </a:pPr>
            <a:r>
              <a:rPr lang="en-US" sz="1400" dirty="0" smtClean="0"/>
              <a:t>Track down to Gross Weight (6500LBS)</a:t>
            </a:r>
          </a:p>
          <a:p>
            <a:pPr marL="342900" indent="-342900">
              <a:buAutoNum type="arabicPeriod"/>
            </a:pPr>
            <a:r>
              <a:rPr lang="en-US" sz="1400" dirty="0" smtClean="0"/>
              <a:t>Track down to runway gradient (0%)</a:t>
            </a:r>
          </a:p>
          <a:p>
            <a:pPr marL="342900" indent="-342900">
              <a:buAutoNum type="arabicPeriod"/>
            </a:pPr>
            <a:r>
              <a:rPr lang="en-US" sz="1400" dirty="0" smtClean="0"/>
              <a:t>Track down to wind component (0knots) </a:t>
            </a:r>
          </a:p>
          <a:p>
            <a:pPr marL="342900" indent="-342900">
              <a:buAutoNum type="arabicPeriod"/>
            </a:pPr>
            <a:r>
              <a:rPr lang="en-US" sz="1400" dirty="0" smtClean="0"/>
              <a:t>RCR (Dry) </a:t>
            </a:r>
          </a:p>
          <a:p>
            <a:pPr marL="342900" indent="-342900">
              <a:buAutoNum type="arabicPeriod"/>
            </a:pPr>
            <a:r>
              <a:rPr lang="en-US" sz="1400" dirty="0" smtClean="0"/>
              <a:t>Obstacle Height (0ft) </a:t>
            </a:r>
          </a:p>
          <a:p>
            <a:pPr marL="342900" indent="-342900">
              <a:buAutoNum type="arabicPeriod"/>
            </a:pPr>
            <a:r>
              <a:rPr lang="en-US" sz="1400" dirty="0" smtClean="0"/>
              <a:t>Landing Distance 2800ft</a:t>
            </a:r>
          </a:p>
        </p:txBody>
      </p:sp>
      <p:cxnSp>
        <p:nvCxnSpPr>
          <p:cNvPr id="6" name="Straight Arrow Connector 5"/>
          <p:cNvCxnSpPr/>
          <p:nvPr/>
        </p:nvCxnSpPr>
        <p:spPr>
          <a:xfrm>
            <a:off x="3451225" y="2130425"/>
            <a:ext cx="949325" cy="635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00550" y="2136775"/>
            <a:ext cx="1" cy="6000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400550" y="2762250"/>
            <a:ext cx="1" cy="92638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400550" y="3743325"/>
            <a:ext cx="2" cy="12350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00550" y="4978400"/>
            <a:ext cx="0" cy="10287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40993" y="5992751"/>
            <a:ext cx="4510164" cy="16180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18100" y="1460500"/>
            <a:ext cx="1645482" cy="20955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6841374" y="1565275"/>
            <a:ext cx="2074026" cy="432796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86914" y="5739351"/>
            <a:ext cx="832394" cy="307777"/>
          </a:xfrm>
          <a:prstGeom prst="rect">
            <a:avLst/>
          </a:prstGeom>
          <a:noFill/>
        </p:spPr>
        <p:txBody>
          <a:bodyPr wrap="square" rtlCol="0">
            <a:spAutoFit/>
          </a:bodyPr>
          <a:lstStyle/>
          <a:p>
            <a:r>
              <a:rPr lang="en-US" sz="1400" dirty="0" smtClean="0">
                <a:solidFill>
                  <a:srgbClr val="C00000"/>
                </a:solidFill>
              </a:rPr>
              <a:t>114/104</a:t>
            </a:r>
            <a:endParaRPr lang="en-US" sz="1400" dirty="0">
              <a:solidFill>
                <a:srgbClr val="C00000"/>
              </a:solidFill>
            </a:endParaRPr>
          </a:p>
        </p:txBody>
      </p:sp>
      <p:sp>
        <p:nvSpPr>
          <p:cNvPr id="36" name="TextBox 35"/>
          <p:cNvSpPr txBox="1"/>
          <p:nvPr/>
        </p:nvSpPr>
        <p:spPr>
          <a:xfrm>
            <a:off x="9127158" y="6016646"/>
            <a:ext cx="832394" cy="307777"/>
          </a:xfrm>
          <a:prstGeom prst="rect">
            <a:avLst/>
          </a:prstGeom>
          <a:noFill/>
        </p:spPr>
        <p:txBody>
          <a:bodyPr wrap="square" rtlCol="0">
            <a:spAutoFit/>
          </a:bodyPr>
          <a:lstStyle/>
          <a:p>
            <a:r>
              <a:rPr lang="en-US" sz="1400" dirty="0" smtClean="0">
                <a:solidFill>
                  <a:srgbClr val="C00000"/>
                </a:solidFill>
              </a:rPr>
              <a:t>2800</a:t>
            </a:r>
            <a:endParaRPr lang="en-US" sz="1400" dirty="0">
              <a:solidFill>
                <a:srgbClr val="C00000"/>
              </a:solidFill>
            </a:endParaRPr>
          </a:p>
        </p:txBody>
      </p:sp>
      <p:sp>
        <p:nvSpPr>
          <p:cNvPr id="39" name="Rectangle 38"/>
          <p:cNvSpPr/>
          <p:nvPr/>
        </p:nvSpPr>
        <p:spPr>
          <a:xfrm>
            <a:off x="3581400" y="146050"/>
            <a:ext cx="2074085"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18100" y="1035050"/>
            <a:ext cx="1723273" cy="125730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H="1">
            <a:off x="1974541" y="2292350"/>
            <a:ext cx="3143560" cy="268605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084553" y="1453645"/>
            <a:ext cx="598394" cy="338554"/>
          </a:xfrm>
          <a:prstGeom prst="rect">
            <a:avLst/>
          </a:prstGeom>
          <a:noFill/>
        </p:spPr>
        <p:txBody>
          <a:bodyPr wrap="square" rtlCol="0">
            <a:spAutoFit/>
          </a:bodyPr>
          <a:lstStyle/>
          <a:p>
            <a:r>
              <a:rPr lang="en-US" sz="1600" dirty="0" smtClean="0"/>
              <a:t>6500</a:t>
            </a:r>
            <a:endParaRPr lang="en-US" sz="1600" dirty="0"/>
          </a:p>
        </p:txBody>
      </p:sp>
      <p:sp>
        <p:nvSpPr>
          <p:cNvPr id="47" name="TextBox 46"/>
          <p:cNvSpPr txBox="1"/>
          <p:nvPr/>
        </p:nvSpPr>
        <p:spPr>
          <a:xfrm>
            <a:off x="9134832" y="1681793"/>
            <a:ext cx="598394" cy="338554"/>
          </a:xfrm>
          <a:prstGeom prst="rect">
            <a:avLst/>
          </a:prstGeom>
          <a:noFill/>
        </p:spPr>
        <p:txBody>
          <a:bodyPr wrap="square" rtlCol="0">
            <a:spAutoFit/>
          </a:bodyPr>
          <a:lstStyle/>
          <a:p>
            <a:r>
              <a:rPr lang="en-US" sz="1600" dirty="0" smtClean="0"/>
              <a:t>25</a:t>
            </a:r>
            <a:endParaRPr lang="en-US" sz="1600" dirty="0"/>
          </a:p>
        </p:txBody>
      </p:sp>
      <p:sp>
        <p:nvSpPr>
          <p:cNvPr id="48" name="TextBox 47"/>
          <p:cNvSpPr txBox="1"/>
          <p:nvPr/>
        </p:nvSpPr>
        <p:spPr>
          <a:xfrm>
            <a:off x="9134832" y="1939344"/>
            <a:ext cx="598394" cy="338554"/>
          </a:xfrm>
          <a:prstGeom prst="rect">
            <a:avLst/>
          </a:prstGeom>
          <a:noFill/>
        </p:spPr>
        <p:txBody>
          <a:bodyPr wrap="square" rtlCol="0">
            <a:spAutoFit/>
          </a:bodyPr>
          <a:lstStyle/>
          <a:p>
            <a:r>
              <a:rPr lang="en-US" sz="1600" dirty="0" smtClean="0"/>
              <a:t>25</a:t>
            </a:r>
            <a:endParaRPr lang="en-US" sz="1600" dirty="0"/>
          </a:p>
        </p:txBody>
      </p:sp>
      <p:sp>
        <p:nvSpPr>
          <p:cNvPr id="49" name="TextBox 48"/>
          <p:cNvSpPr txBox="1"/>
          <p:nvPr/>
        </p:nvSpPr>
        <p:spPr>
          <a:xfrm>
            <a:off x="9218617" y="2223758"/>
            <a:ext cx="598394" cy="338554"/>
          </a:xfrm>
          <a:prstGeom prst="rect">
            <a:avLst/>
          </a:prstGeom>
          <a:noFill/>
        </p:spPr>
        <p:txBody>
          <a:bodyPr wrap="square" rtlCol="0">
            <a:spAutoFit/>
          </a:bodyPr>
          <a:lstStyle/>
          <a:p>
            <a:r>
              <a:rPr lang="en-US" sz="1600" dirty="0"/>
              <a:t>0</a:t>
            </a:r>
          </a:p>
        </p:txBody>
      </p:sp>
      <p:sp>
        <p:nvSpPr>
          <p:cNvPr id="50" name="TextBox 49"/>
          <p:cNvSpPr txBox="1"/>
          <p:nvPr/>
        </p:nvSpPr>
        <p:spPr>
          <a:xfrm>
            <a:off x="9144222" y="2515935"/>
            <a:ext cx="598394" cy="338554"/>
          </a:xfrm>
          <a:prstGeom prst="rect">
            <a:avLst/>
          </a:prstGeom>
          <a:noFill/>
        </p:spPr>
        <p:txBody>
          <a:bodyPr wrap="square" rtlCol="0">
            <a:spAutoFit/>
          </a:bodyPr>
          <a:lstStyle/>
          <a:p>
            <a:r>
              <a:rPr lang="en-US" sz="1600" dirty="0" smtClean="0"/>
              <a:t>25</a:t>
            </a:r>
            <a:endParaRPr lang="en-US" sz="1600" dirty="0"/>
          </a:p>
        </p:txBody>
      </p:sp>
      <p:sp>
        <p:nvSpPr>
          <p:cNvPr id="51" name="TextBox 50"/>
          <p:cNvSpPr txBox="1"/>
          <p:nvPr/>
        </p:nvSpPr>
        <p:spPr>
          <a:xfrm>
            <a:off x="9089484" y="2779880"/>
            <a:ext cx="598394" cy="338554"/>
          </a:xfrm>
          <a:prstGeom prst="rect">
            <a:avLst/>
          </a:prstGeom>
          <a:noFill/>
        </p:spPr>
        <p:txBody>
          <a:bodyPr wrap="square" rtlCol="0">
            <a:spAutoFit/>
          </a:bodyPr>
          <a:lstStyle/>
          <a:p>
            <a:r>
              <a:rPr lang="en-US" sz="1600" dirty="0" smtClean="0"/>
              <a:t>5000</a:t>
            </a:r>
            <a:endParaRPr lang="en-US" sz="1600" dirty="0"/>
          </a:p>
        </p:txBody>
      </p:sp>
      <p:pic>
        <p:nvPicPr>
          <p:cNvPr id="53" name="Picture 52"/>
          <p:cNvPicPr>
            <a:picLocks noChangeAspect="1"/>
          </p:cNvPicPr>
          <p:nvPr/>
        </p:nvPicPr>
        <p:blipFill>
          <a:blip r:embed="rId4"/>
          <a:stretch>
            <a:fillRect/>
          </a:stretch>
        </p:blipFill>
        <p:spPr>
          <a:xfrm>
            <a:off x="17210" y="5056989"/>
            <a:ext cx="2131723" cy="1528620"/>
          </a:xfrm>
          <a:prstGeom prst="rect">
            <a:avLst/>
          </a:prstGeom>
        </p:spPr>
      </p:pic>
    </p:spTree>
    <p:extLst>
      <p:ext uri="{BB962C8B-B14F-4D97-AF65-F5344CB8AC3E}">
        <p14:creationId xmlns:p14="http://schemas.microsoft.com/office/powerpoint/2010/main" val="273145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3803" y="385998"/>
            <a:ext cx="4791075" cy="6353175"/>
          </a:xfrm>
          <a:prstGeom prst="rect">
            <a:avLst/>
          </a:prstGeom>
        </p:spPr>
      </p:pic>
      <p:pic>
        <p:nvPicPr>
          <p:cNvPr id="5" name="Picture 4"/>
          <p:cNvPicPr>
            <a:picLocks noChangeAspect="1"/>
          </p:cNvPicPr>
          <p:nvPr/>
        </p:nvPicPr>
        <p:blipFill>
          <a:blip r:embed="rId3"/>
          <a:stretch>
            <a:fillRect/>
          </a:stretch>
        </p:blipFill>
        <p:spPr>
          <a:xfrm>
            <a:off x="7459133" y="554139"/>
            <a:ext cx="4419633" cy="5800768"/>
          </a:xfrm>
          <a:prstGeom prst="rect">
            <a:avLst/>
          </a:prstGeom>
        </p:spPr>
      </p:pic>
      <p:sp>
        <p:nvSpPr>
          <p:cNvPr id="19" name="TextBox 18"/>
          <p:cNvSpPr txBox="1"/>
          <p:nvPr/>
        </p:nvSpPr>
        <p:spPr>
          <a:xfrm>
            <a:off x="9134832" y="3454523"/>
            <a:ext cx="598394" cy="338554"/>
          </a:xfrm>
          <a:prstGeom prst="rect">
            <a:avLst/>
          </a:prstGeom>
          <a:noFill/>
        </p:spPr>
        <p:txBody>
          <a:bodyPr wrap="square" rtlCol="0">
            <a:spAutoFit/>
          </a:bodyPr>
          <a:lstStyle/>
          <a:p>
            <a:r>
              <a:rPr lang="en-US" sz="1600" dirty="0" smtClean="0"/>
              <a:t>100</a:t>
            </a:r>
            <a:endParaRPr lang="en-US" sz="1600" dirty="0"/>
          </a:p>
        </p:txBody>
      </p:sp>
      <p:sp>
        <p:nvSpPr>
          <p:cNvPr id="18" name="TextBox 17"/>
          <p:cNvSpPr txBox="1"/>
          <p:nvPr/>
        </p:nvSpPr>
        <p:spPr>
          <a:xfrm>
            <a:off x="8986914" y="3688631"/>
            <a:ext cx="894230" cy="338554"/>
          </a:xfrm>
          <a:prstGeom prst="rect">
            <a:avLst/>
          </a:prstGeom>
          <a:noFill/>
        </p:spPr>
        <p:txBody>
          <a:bodyPr wrap="square" rtlCol="0">
            <a:spAutoFit/>
          </a:bodyPr>
          <a:lstStyle/>
          <a:p>
            <a:r>
              <a:rPr lang="en-US" sz="1600" dirty="0" smtClean="0"/>
              <a:t>88 /107</a:t>
            </a:r>
            <a:endParaRPr lang="en-US" sz="1600" dirty="0"/>
          </a:p>
        </p:txBody>
      </p:sp>
      <p:sp>
        <p:nvSpPr>
          <p:cNvPr id="9" name="TextBox 8"/>
          <p:cNvSpPr txBox="1"/>
          <p:nvPr/>
        </p:nvSpPr>
        <p:spPr>
          <a:xfrm>
            <a:off x="9134832" y="3239421"/>
            <a:ext cx="598394" cy="338554"/>
          </a:xfrm>
          <a:prstGeom prst="rect">
            <a:avLst/>
          </a:prstGeom>
          <a:noFill/>
        </p:spPr>
        <p:txBody>
          <a:bodyPr wrap="square" rtlCol="0">
            <a:spAutoFit/>
          </a:bodyPr>
          <a:lstStyle/>
          <a:p>
            <a:r>
              <a:rPr lang="en-US" sz="1600" dirty="0" smtClean="0"/>
              <a:t>1600</a:t>
            </a:r>
            <a:endParaRPr lang="en-US" sz="1600" dirty="0"/>
          </a:p>
        </p:txBody>
      </p:sp>
      <p:sp>
        <p:nvSpPr>
          <p:cNvPr id="11" name="TextBox 10"/>
          <p:cNvSpPr txBox="1"/>
          <p:nvPr/>
        </p:nvSpPr>
        <p:spPr>
          <a:xfrm>
            <a:off x="37290" y="2223758"/>
            <a:ext cx="2448362" cy="2677656"/>
          </a:xfrm>
          <a:prstGeom prst="rect">
            <a:avLst/>
          </a:prstGeom>
          <a:noFill/>
        </p:spPr>
        <p:txBody>
          <a:bodyPr wrap="square" rtlCol="0">
            <a:spAutoFit/>
          </a:bodyPr>
          <a:lstStyle/>
          <a:p>
            <a:r>
              <a:rPr lang="en-US" sz="1400" b="1" u="sng" dirty="0" smtClean="0"/>
              <a:t>Landing Distance Explained</a:t>
            </a:r>
          </a:p>
          <a:p>
            <a:pPr marL="342900" indent="-342900">
              <a:buAutoNum type="arabicPeriod"/>
            </a:pPr>
            <a:r>
              <a:rPr lang="en-US" sz="1400" dirty="0" smtClean="0"/>
              <a:t>Enter Chart at OAT (25˚C)</a:t>
            </a:r>
          </a:p>
          <a:p>
            <a:pPr marL="342900" indent="-342900">
              <a:buAutoNum type="arabicPeriod"/>
            </a:pPr>
            <a:r>
              <a:rPr lang="en-US" sz="1400" dirty="0" smtClean="0"/>
              <a:t>Track over to PA (25ft) </a:t>
            </a:r>
          </a:p>
          <a:p>
            <a:pPr marL="342900" indent="-342900">
              <a:buAutoNum type="arabicPeriod"/>
            </a:pPr>
            <a:r>
              <a:rPr lang="en-US" sz="1400" dirty="0" smtClean="0"/>
              <a:t>Track down to Gross Weight (6500LBS)</a:t>
            </a:r>
          </a:p>
          <a:p>
            <a:pPr marL="342900" indent="-342900">
              <a:buAutoNum type="arabicPeriod"/>
            </a:pPr>
            <a:r>
              <a:rPr lang="en-US" sz="1400" dirty="0" smtClean="0"/>
              <a:t>Track down to runway gradient (0%)</a:t>
            </a:r>
          </a:p>
          <a:p>
            <a:pPr marL="342900" indent="-342900">
              <a:buAutoNum type="arabicPeriod"/>
            </a:pPr>
            <a:r>
              <a:rPr lang="en-US" sz="1400" dirty="0" smtClean="0"/>
              <a:t>Track down to wind component (0knots) </a:t>
            </a:r>
          </a:p>
          <a:p>
            <a:pPr marL="342900" indent="-342900">
              <a:buAutoNum type="arabicPeriod"/>
            </a:pPr>
            <a:r>
              <a:rPr lang="en-US" sz="1400" dirty="0" smtClean="0"/>
              <a:t>RCR (Dry) </a:t>
            </a:r>
          </a:p>
          <a:p>
            <a:pPr marL="342900" indent="-342900">
              <a:buAutoNum type="arabicPeriod"/>
            </a:pPr>
            <a:r>
              <a:rPr lang="en-US" sz="1400" dirty="0" smtClean="0"/>
              <a:t>Obstacle Height (0ft) </a:t>
            </a:r>
          </a:p>
          <a:p>
            <a:pPr marL="342900" indent="-342900">
              <a:buAutoNum type="arabicPeriod"/>
            </a:pPr>
            <a:r>
              <a:rPr lang="en-US" sz="1400" dirty="0" smtClean="0"/>
              <a:t>Landing Distance 2500ft</a:t>
            </a:r>
          </a:p>
        </p:txBody>
      </p:sp>
      <p:cxnSp>
        <p:nvCxnSpPr>
          <p:cNvPr id="6" name="Straight Arrow Connector 5"/>
          <p:cNvCxnSpPr/>
          <p:nvPr/>
        </p:nvCxnSpPr>
        <p:spPr>
          <a:xfrm flipV="1">
            <a:off x="3770473" y="2419350"/>
            <a:ext cx="776127" cy="308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546599" y="2439458"/>
            <a:ext cx="1" cy="6000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46599" y="3048527"/>
            <a:ext cx="2" cy="83555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46601" y="3912590"/>
            <a:ext cx="28045" cy="133727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74646" y="5294102"/>
            <a:ext cx="0" cy="10287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616646" y="5595856"/>
            <a:ext cx="4361827" cy="75905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86914" y="5739351"/>
            <a:ext cx="832394" cy="307777"/>
          </a:xfrm>
          <a:prstGeom prst="rect">
            <a:avLst/>
          </a:prstGeom>
          <a:noFill/>
        </p:spPr>
        <p:txBody>
          <a:bodyPr wrap="square" rtlCol="0">
            <a:spAutoFit/>
          </a:bodyPr>
          <a:lstStyle/>
          <a:p>
            <a:r>
              <a:rPr lang="en-US" sz="1400" dirty="0" smtClean="0"/>
              <a:t>114/104</a:t>
            </a:r>
            <a:endParaRPr lang="en-US" sz="1400" dirty="0"/>
          </a:p>
        </p:txBody>
      </p:sp>
      <p:sp>
        <p:nvSpPr>
          <p:cNvPr id="36" name="TextBox 35"/>
          <p:cNvSpPr txBox="1"/>
          <p:nvPr/>
        </p:nvSpPr>
        <p:spPr>
          <a:xfrm>
            <a:off x="9118681" y="5984781"/>
            <a:ext cx="832394" cy="307777"/>
          </a:xfrm>
          <a:prstGeom prst="rect">
            <a:avLst/>
          </a:prstGeom>
          <a:noFill/>
        </p:spPr>
        <p:txBody>
          <a:bodyPr wrap="square" rtlCol="0">
            <a:spAutoFit/>
          </a:bodyPr>
          <a:lstStyle/>
          <a:p>
            <a:r>
              <a:rPr lang="en-US" sz="1400" dirty="0" smtClean="0"/>
              <a:t>2800</a:t>
            </a:r>
            <a:endParaRPr lang="en-US" sz="1400" dirty="0"/>
          </a:p>
        </p:txBody>
      </p:sp>
      <p:sp>
        <p:nvSpPr>
          <p:cNvPr id="46" name="TextBox 45"/>
          <p:cNvSpPr txBox="1"/>
          <p:nvPr/>
        </p:nvSpPr>
        <p:spPr>
          <a:xfrm>
            <a:off x="9084553" y="1453645"/>
            <a:ext cx="598394" cy="338554"/>
          </a:xfrm>
          <a:prstGeom prst="rect">
            <a:avLst/>
          </a:prstGeom>
          <a:noFill/>
        </p:spPr>
        <p:txBody>
          <a:bodyPr wrap="square" rtlCol="0">
            <a:spAutoFit/>
          </a:bodyPr>
          <a:lstStyle/>
          <a:p>
            <a:r>
              <a:rPr lang="en-US" sz="1600" dirty="0" smtClean="0"/>
              <a:t>6500</a:t>
            </a:r>
            <a:endParaRPr lang="en-US" sz="1600" dirty="0"/>
          </a:p>
        </p:txBody>
      </p:sp>
      <p:sp>
        <p:nvSpPr>
          <p:cNvPr id="47" name="TextBox 46"/>
          <p:cNvSpPr txBox="1"/>
          <p:nvPr/>
        </p:nvSpPr>
        <p:spPr>
          <a:xfrm>
            <a:off x="9134832" y="1681793"/>
            <a:ext cx="598394" cy="338554"/>
          </a:xfrm>
          <a:prstGeom prst="rect">
            <a:avLst/>
          </a:prstGeom>
          <a:noFill/>
        </p:spPr>
        <p:txBody>
          <a:bodyPr wrap="square" rtlCol="0">
            <a:spAutoFit/>
          </a:bodyPr>
          <a:lstStyle/>
          <a:p>
            <a:r>
              <a:rPr lang="en-US" sz="1600" dirty="0" smtClean="0"/>
              <a:t>25</a:t>
            </a:r>
            <a:endParaRPr lang="en-US" sz="1600" dirty="0"/>
          </a:p>
        </p:txBody>
      </p:sp>
      <p:sp>
        <p:nvSpPr>
          <p:cNvPr id="48" name="TextBox 47"/>
          <p:cNvSpPr txBox="1"/>
          <p:nvPr/>
        </p:nvSpPr>
        <p:spPr>
          <a:xfrm>
            <a:off x="9134832" y="1939344"/>
            <a:ext cx="598394" cy="338554"/>
          </a:xfrm>
          <a:prstGeom prst="rect">
            <a:avLst/>
          </a:prstGeom>
          <a:noFill/>
        </p:spPr>
        <p:txBody>
          <a:bodyPr wrap="square" rtlCol="0">
            <a:spAutoFit/>
          </a:bodyPr>
          <a:lstStyle/>
          <a:p>
            <a:r>
              <a:rPr lang="en-US" sz="1600" dirty="0" smtClean="0"/>
              <a:t>25</a:t>
            </a:r>
            <a:endParaRPr lang="en-US" sz="1600" dirty="0"/>
          </a:p>
        </p:txBody>
      </p:sp>
      <p:sp>
        <p:nvSpPr>
          <p:cNvPr id="49" name="TextBox 48"/>
          <p:cNvSpPr txBox="1"/>
          <p:nvPr/>
        </p:nvSpPr>
        <p:spPr>
          <a:xfrm>
            <a:off x="9218617" y="2223758"/>
            <a:ext cx="598394" cy="338554"/>
          </a:xfrm>
          <a:prstGeom prst="rect">
            <a:avLst/>
          </a:prstGeom>
          <a:noFill/>
        </p:spPr>
        <p:txBody>
          <a:bodyPr wrap="square" rtlCol="0">
            <a:spAutoFit/>
          </a:bodyPr>
          <a:lstStyle/>
          <a:p>
            <a:r>
              <a:rPr lang="en-US" sz="1600" dirty="0"/>
              <a:t>0</a:t>
            </a:r>
          </a:p>
        </p:txBody>
      </p:sp>
      <p:sp>
        <p:nvSpPr>
          <p:cNvPr id="50" name="TextBox 49"/>
          <p:cNvSpPr txBox="1"/>
          <p:nvPr/>
        </p:nvSpPr>
        <p:spPr>
          <a:xfrm>
            <a:off x="9144222" y="2515935"/>
            <a:ext cx="598394" cy="338554"/>
          </a:xfrm>
          <a:prstGeom prst="rect">
            <a:avLst/>
          </a:prstGeom>
          <a:noFill/>
        </p:spPr>
        <p:txBody>
          <a:bodyPr wrap="square" rtlCol="0">
            <a:spAutoFit/>
          </a:bodyPr>
          <a:lstStyle/>
          <a:p>
            <a:r>
              <a:rPr lang="en-US" sz="1600" dirty="0" smtClean="0"/>
              <a:t>25</a:t>
            </a:r>
            <a:endParaRPr lang="en-US" sz="1600" dirty="0"/>
          </a:p>
        </p:txBody>
      </p:sp>
      <p:sp>
        <p:nvSpPr>
          <p:cNvPr id="51" name="TextBox 50"/>
          <p:cNvSpPr txBox="1"/>
          <p:nvPr/>
        </p:nvSpPr>
        <p:spPr>
          <a:xfrm>
            <a:off x="9089484" y="2779880"/>
            <a:ext cx="598394" cy="338554"/>
          </a:xfrm>
          <a:prstGeom prst="rect">
            <a:avLst/>
          </a:prstGeom>
          <a:noFill/>
        </p:spPr>
        <p:txBody>
          <a:bodyPr wrap="square" rtlCol="0">
            <a:spAutoFit/>
          </a:bodyPr>
          <a:lstStyle/>
          <a:p>
            <a:r>
              <a:rPr lang="en-US" sz="1600" dirty="0" smtClean="0"/>
              <a:t>5000</a:t>
            </a:r>
            <a:endParaRPr lang="en-US" sz="1600" dirty="0"/>
          </a:p>
        </p:txBody>
      </p:sp>
      <p:sp>
        <p:nvSpPr>
          <p:cNvPr id="32" name="Rectangle 31"/>
          <p:cNvSpPr/>
          <p:nvPr/>
        </p:nvSpPr>
        <p:spPr>
          <a:xfrm>
            <a:off x="3617259" y="440556"/>
            <a:ext cx="2541494"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084553" y="5441962"/>
            <a:ext cx="658063" cy="338554"/>
          </a:xfrm>
          <a:prstGeom prst="rect">
            <a:avLst/>
          </a:prstGeom>
          <a:noFill/>
        </p:spPr>
        <p:txBody>
          <a:bodyPr wrap="square" rtlCol="0">
            <a:spAutoFit/>
          </a:bodyPr>
          <a:lstStyle/>
          <a:p>
            <a:r>
              <a:rPr lang="en-US" sz="1600" dirty="0" smtClean="0">
                <a:solidFill>
                  <a:srgbClr val="FF0000"/>
                </a:solidFill>
              </a:rPr>
              <a:t>2500</a:t>
            </a:r>
            <a:endParaRPr lang="en-US" sz="1600" dirty="0">
              <a:solidFill>
                <a:srgbClr val="FF0000"/>
              </a:solidFill>
            </a:endParaRPr>
          </a:p>
        </p:txBody>
      </p:sp>
      <p:sp>
        <p:nvSpPr>
          <p:cNvPr id="25" name="Rectangle 24"/>
          <p:cNvSpPr/>
          <p:nvPr/>
        </p:nvSpPr>
        <p:spPr>
          <a:xfrm>
            <a:off x="5227320" y="1737360"/>
            <a:ext cx="1838960" cy="20198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035733" y="5155367"/>
            <a:ext cx="796591" cy="338554"/>
          </a:xfrm>
          <a:prstGeom prst="rect">
            <a:avLst/>
          </a:prstGeom>
          <a:noFill/>
        </p:spPr>
        <p:txBody>
          <a:bodyPr wrap="square" rtlCol="0">
            <a:spAutoFit/>
          </a:bodyPr>
          <a:lstStyle/>
          <a:p>
            <a:r>
              <a:rPr lang="en-US" sz="1600" dirty="0" smtClean="0">
                <a:solidFill>
                  <a:srgbClr val="FF0000"/>
                </a:solidFill>
              </a:rPr>
              <a:t>107/97</a:t>
            </a:r>
            <a:endParaRPr lang="en-US" sz="1600" dirty="0">
              <a:solidFill>
                <a:srgbClr val="FF0000"/>
              </a:solidFill>
            </a:endParaRPr>
          </a:p>
        </p:txBody>
      </p:sp>
      <p:cxnSp>
        <p:nvCxnSpPr>
          <p:cNvPr id="52" name="Straight Arrow Connector 51"/>
          <p:cNvCxnSpPr/>
          <p:nvPr/>
        </p:nvCxnSpPr>
        <p:spPr>
          <a:xfrm>
            <a:off x="7066280" y="1923154"/>
            <a:ext cx="1920634" cy="340149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94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2917" y="55898"/>
            <a:ext cx="5019675" cy="6705600"/>
          </a:xfrm>
          <a:prstGeom prst="rect">
            <a:avLst/>
          </a:prstGeom>
        </p:spPr>
      </p:pic>
      <p:pic>
        <p:nvPicPr>
          <p:cNvPr id="5" name="Picture 4"/>
          <p:cNvPicPr>
            <a:picLocks noChangeAspect="1"/>
          </p:cNvPicPr>
          <p:nvPr/>
        </p:nvPicPr>
        <p:blipFill>
          <a:blip r:embed="rId3"/>
          <a:stretch>
            <a:fillRect/>
          </a:stretch>
        </p:blipFill>
        <p:spPr>
          <a:xfrm>
            <a:off x="7459133" y="554139"/>
            <a:ext cx="4419633" cy="5800768"/>
          </a:xfrm>
          <a:prstGeom prst="rect">
            <a:avLst/>
          </a:prstGeom>
        </p:spPr>
      </p:pic>
      <p:sp>
        <p:nvSpPr>
          <p:cNvPr id="19" name="TextBox 18"/>
          <p:cNvSpPr txBox="1"/>
          <p:nvPr/>
        </p:nvSpPr>
        <p:spPr>
          <a:xfrm>
            <a:off x="9134832" y="3454523"/>
            <a:ext cx="598394" cy="338554"/>
          </a:xfrm>
          <a:prstGeom prst="rect">
            <a:avLst/>
          </a:prstGeom>
          <a:noFill/>
        </p:spPr>
        <p:txBody>
          <a:bodyPr wrap="square" rtlCol="0">
            <a:spAutoFit/>
          </a:bodyPr>
          <a:lstStyle/>
          <a:p>
            <a:r>
              <a:rPr lang="en-US" sz="1600" dirty="0" smtClean="0"/>
              <a:t>100</a:t>
            </a:r>
            <a:endParaRPr lang="en-US" sz="1600" dirty="0"/>
          </a:p>
        </p:txBody>
      </p:sp>
      <p:sp>
        <p:nvSpPr>
          <p:cNvPr id="18" name="TextBox 17"/>
          <p:cNvSpPr txBox="1"/>
          <p:nvPr/>
        </p:nvSpPr>
        <p:spPr>
          <a:xfrm>
            <a:off x="8986914" y="3688631"/>
            <a:ext cx="894230" cy="338554"/>
          </a:xfrm>
          <a:prstGeom prst="rect">
            <a:avLst/>
          </a:prstGeom>
          <a:noFill/>
        </p:spPr>
        <p:txBody>
          <a:bodyPr wrap="square" rtlCol="0">
            <a:spAutoFit/>
          </a:bodyPr>
          <a:lstStyle/>
          <a:p>
            <a:r>
              <a:rPr lang="en-US" sz="1600" dirty="0" smtClean="0"/>
              <a:t>88 /107</a:t>
            </a:r>
            <a:endParaRPr lang="en-US" sz="1600" dirty="0"/>
          </a:p>
        </p:txBody>
      </p:sp>
      <p:sp>
        <p:nvSpPr>
          <p:cNvPr id="9" name="TextBox 8"/>
          <p:cNvSpPr txBox="1"/>
          <p:nvPr/>
        </p:nvSpPr>
        <p:spPr>
          <a:xfrm>
            <a:off x="9134832" y="3239421"/>
            <a:ext cx="598394" cy="338554"/>
          </a:xfrm>
          <a:prstGeom prst="rect">
            <a:avLst/>
          </a:prstGeom>
          <a:noFill/>
        </p:spPr>
        <p:txBody>
          <a:bodyPr wrap="square" rtlCol="0">
            <a:spAutoFit/>
          </a:bodyPr>
          <a:lstStyle/>
          <a:p>
            <a:r>
              <a:rPr lang="en-US" sz="1600" dirty="0" smtClean="0"/>
              <a:t>1600</a:t>
            </a:r>
            <a:endParaRPr lang="en-US" sz="1600" dirty="0"/>
          </a:p>
        </p:txBody>
      </p:sp>
      <p:sp>
        <p:nvSpPr>
          <p:cNvPr id="11" name="TextBox 10"/>
          <p:cNvSpPr txBox="1"/>
          <p:nvPr/>
        </p:nvSpPr>
        <p:spPr>
          <a:xfrm>
            <a:off x="37290" y="2223758"/>
            <a:ext cx="2448362" cy="2677656"/>
          </a:xfrm>
          <a:prstGeom prst="rect">
            <a:avLst/>
          </a:prstGeom>
          <a:noFill/>
        </p:spPr>
        <p:txBody>
          <a:bodyPr wrap="square" rtlCol="0">
            <a:spAutoFit/>
          </a:bodyPr>
          <a:lstStyle/>
          <a:p>
            <a:r>
              <a:rPr lang="en-US" sz="1400" b="1" u="sng" dirty="0" smtClean="0"/>
              <a:t>Landing Distance Explained</a:t>
            </a:r>
          </a:p>
          <a:p>
            <a:pPr marL="342900" indent="-342900">
              <a:buAutoNum type="arabicPeriod"/>
            </a:pPr>
            <a:r>
              <a:rPr lang="en-US" sz="1400" dirty="0" smtClean="0"/>
              <a:t>Enter Chart at OAT (25˚C)</a:t>
            </a:r>
          </a:p>
          <a:p>
            <a:pPr marL="342900" indent="-342900">
              <a:buAutoNum type="arabicPeriod"/>
            </a:pPr>
            <a:r>
              <a:rPr lang="en-US" sz="1400" dirty="0" smtClean="0"/>
              <a:t>Track over to PA (25ft) </a:t>
            </a:r>
          </a:p>
          <a:p>
            <a:pPr marL="342900" indent="-342900">
              <a:buAutoNum type="arabicPeriod"/>
            </a:pPr>
            <a:r>
              <a:rPr lang="en-US" sz="1400" dirty="0" smtClean="0"/>
              <a:t>Track down to Gross Weight (6500LBS)</a:t>
            </a:r>
          </a:p>
          <a:p>
            <a:pPr marL="342900" indent="-342900">
              <a:buAutoNum type="arabicPeriod"/>
            </a:pPr>
            <a:r>
              <a:rPr lang="en-US" sz="1400" dirty="0" smtClean="0"/>
              <a:t>Track down to runway gradient (0%)</a:t>
            </a:r>
          </a:p>
          <a:p>
            <a:pPr marL="342900" indent="-342900">
              <a:buAutoNum type="arabicPeriod"/>
            </a:pPr>
            <a:r>
              <a:rPr lang="en-US" sz="1400" dirty="0" smtClean="0"/>
              <a:t>Track down to wind component (0knots) </a:t>
            </a:r>
          </a:p>
          <a:p>
            <a:pPr marL="342900" indent="-342900">
              <a:buAutoNum type="arabicPeriod"/>
            </a:pPr>
            <a:r>
              <a:rPr lang="en-US" sz="1400" dirty="0" smtClean="0"/>
              <a:t>RCR (Dry) </a:t>
            </a:r>
          </a:p>
          <a:p>
            <a:pPr marL="342900" indent="-342900">
              <a:buAutoNum type="arabicPeriod"/>
            </a:pPr>
            <a:r>
              <a:rPr lang="en-US" sz="1400" dirty="0" smtClean="0"/>
              <a:t>Obstacle Height (0ft) </a:t>
            </a:r>
          </a:p>
          <a:p>
            <a:pPr marL="342900" indent="-342900">
              <a:buAutoNum type="arabicPeriod"/>
            </a:pPr>
            <a:r>
              <a:rPr lang="en-US" sz="1400" dirty="0" smtClean="0"/>
              <a:t>Landing Distance 2200ft</a:t>
            </a:r>
          </a:p>
        </p:txBody>
      </p:sp>
      <p:cxnSp>
        <p:nvCxnSpPr>
          <p:cNvPr id="6" name="Straight Arrow Connector 5"/>
          <p:cNvCxnSpPr/>
          <p:nvPr/>
        </p:nvCxnSpPr>
        <p:spPr>
          <a:xfrm flipV="1">
            <a:off x="3770472" y="2223758"/>
            <a:ext cx="642778" cy="308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38649" y="2254414"/>
            <a:ext cx="1" cy="6000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438649" y="2883427"/>
            <a:ext cx="2" cy="83555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38649" y="3793077"/>
            <a:ext cx="38101" cy="125517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76750" y="5081506"/>
            <a:ext cx="0" cy="10287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525571" y="5048250"/>
            <a:ext cx="4452902" cy="113448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86914" y="5739351"/>
            <a:ext cx="832394" cy="307777"/>
          </a:xfrm>
          <a:prstGeom prst="rect">
            <a:avLst/>
          </a:prstGeom>
          <a:noFill/>
        </p:spPr>
        <p:txBody>
          <a:bodyPr wrap="square" rtlCol="0">
            <a:spAutoFit/>
          </a:bodyPr>
          <a:lstStyle/>
          <a:p>
            <a:r>
              <a:rPr lang="en-US" sz="1400" dirty="0" smtClean="0"/>
              <a:t>114/104</a:t>
            </a:r>
            <a:endParaRPr lang="en-US" sz="1400" dirty="0"/>
          </a:p>
        </p:txBody>
      </p:sp>
      <p:sp>
        <p:nvSpPr>
          <p:cNvPr id="36" name="TextBox 35"/>
          <p:cNvSpPr txBox="1"/>
          <p:nvPr/>
        </p:nvSpPr>
        <p:spPr>
          <a:xfrm>
            <a:off x="9118681" y="5984781"/>
            <a:ext cx="832394" cy="307777"/>
          </a:xfrm>
          <a:prstGeom prst="rect">
            <a:avLst/>
          </a:prstGeom>
          <a:noFill/>
        </p:spPr>
        <p:txBody>
          <a:bodyPr wrap="square" rtlCol="0">
            <a:spAutoFit/>
          </a:bodyPr>
          <a:lstStyle/>
          <a:p>
            <a:r>
              <a:rPr lang="en-US" sz="1400" dirty="0" smtClean="0"/>
              <a:t>2800</a:t>
            </a:r>
            <a:endParaRPr lang="en-US" sz="1400" dirty="0"/>
          </a:p>
        </p:txBody>
      </p:sp>
      <p:sp>
        <p:nvSpPr>
          <p:cNvPr id="46" name="TextBox 45"/>
          <p:cNvSpPr txBox="1"/>
          <p:nvPr/>
        </p:nvSpPr>
        <p:spPr>
          <a:xfrm>
            <a:off x="9084553" y="1453645"/>
            <a:ext cx="598394" cy="338554"/>
          </a:xfrm>
          <a:prstGeom prst="rect">
            <a:avLst/>
          </a:prstGeom>
          <a:noFill/>
        </p:spPr>
        <p:txBody>
          <a:bodyPr wrap="square" rtlCol="0">
            <a:spAutoFit/>
          </a:bodyPr>
          <a:lstStyle/>
          <a:p>
            <a:r>
              <a:rPr lang="en-US" sz="1600" dirty="0" smtClean="0"/>
              <a:t>6500</a:t>
            </a:r>
            <a:endParaRPr lang="en-US" sz="1600" dirty="0"/>
          </a:p>
        </p:txBody>
      </p:sp>
      <p:sp>
        <p:nvSpPr>
          <p:cNvPr id="47" name="TextBox 46"/>
          <p:cNvSpPr txBox="1"/>
          <p:nvPr/>
        </p:nvSpPr>
        <p:spPr>
          <a:xfrm>
            <a:off x="9134832" y="1681793"/>
            <a:ext cx="598394" cy="338554"/>
          </a:xfrm>
          <a:prstGeom prst="rect">
            <a:avLst/>
          </a:prstGeom>
          <a:noFill/>
        </p:spPr>
        <p:txBody>
          <a:bodyPr wrap="square" rtlCol="0">
            <a:spAutoFit/>
          </a:bodyPr>
          <a:lstStyle/>
          <a:p>
            <a:r>
              <a:rPr lang="en-US" sz="1600" dirty="0" smtClean="0"/>
              <a:t>25</a:t>
            </a:r>
            <a:endParaRPr lang="en-US" sz="1600" dirty="0"/>
          </a:p>
        </p:txBody>
      </p:sp>
      <p:sp>
        <p:nvSpPr>
          <p:cNvPr id="48" name="TextBox 47"/>
          <p:cNvSpPr txBox="1"/>
          <p:nvPr/>
        </p:nvSpPr>
        <p:spPr>
          <a:xfrm>
            <a:off x="9134832" y="1939344"/>
            <a:ext cx="598394" cy="338554"/>
          </a:xfrm>
          <a:prstGeom prst="rect">
            <a:avLst/>
          </a:prstGeom>
          <a:noFill/>
        </p:spPr>
        <p:txBody>
          <a:bodyPr wrap="square" rtlCol="0">
            <a:spAutoFit/>
          </a:bodyPr>
          <a:lstStyle/>
          <a:p>
            <a:r>
              <a:rPr lang="en-US" sz="1600" dirty="0" smtClean="0"/>
              <a:t>25</a:t>
            </a:r>
            <a:endParaRPr lang="en-US" sz="1600" dirty="0"/>
          </a:p>
        </p:txBody>
      </p:sp>
      <p:sp>
        <p:nvSpPr>
          <p:cNvPr id="49" name="TextBox 48"/>
          <p:cNvSpPr txBox="1"/>
          <p:nvPr/>
        </p:nvSpPr>
        <p:spPr>
          <a:xfrm>
            <a:off x="9218617" y="2223758"/>
            <a:ext cx="598394" cy="338554"/>
          </a:xfrm>
          <a:prstGeom prst="rect">
            <a:avLst/>
          </a:prstGeom>
          <a:noFill/>
        </p:spPr>
        <p:txBody>
          <a:bodyPr wrap="square" rtlCol="0">
            <a:spAutoFit/>
          </a:bodyPr>
          <a:lstStyle/>
          <a:p>
            <a:r>
              <a:rPr lang="en-US" sz="1600" dirty="0"/>
              <a:t>0</a:t>
            </a:r>
          </a:p>
        </p:txBody>
      </p:sp>
      <p:sp>
        <p:nvSpPr>
          <p:cNvPr id="50" name="TextBox 49"/>
          <p:cNvSpPr txBox="1"/>
          <p:nvPr/>
        </p:nvSpPr>
        <p:spPr>
          <a:xfrm>
            <a:off x="9144222" y="2515935"/>
            <a:ext cx="598394" cy="338554"/>
          </a:xfrm>
          <a:prstGeom prst="rect">
            <a:avLst/>
          </a:prstGeom>
          <a:noFill/>
        </p:spPr>
        <p:txBody>
          <a:bodyPr wrap="square" rtlCol="0">
            <a:spAutoFit/>
          </a:bodyPr>
          <a:lstStyle/>
          <a:p>
            <a:r>
              <a:rPr lang="en-US" sz="1600" dirty="0" smtClean="0"/>
              <a:t>25</a:t>
            </a:r>
            <a:endParaRPr lang="en-US" sz="1600" dirty="0"/>
          </a:p>
        </p:txBody>
      </p:sp>
      <p:sp>
        <p:nvSpPr>
          <p:cNvPr id="51" name="TextBox 50"/>
          <p:cNvSpPr txBox="1"/>
          <p:nvPr/>
        </p:nvSpPr>
        <p:spPr>
          <a:xfrm>
            <a:off x="9089484" y="2779880"/>
            <a:ext cx="598394" cy="338554"/>
          </a:xfrm>
          <a:prstGeom prst="rect">
            <a:avLst/>
          </a:prstGeom>
          <a:noFill/>
        </p:spPr>
        <p:txBody>
          <a:bodyPr wrap="square" rtlCol="0">
            <a:spAutoFit/>
          </a:bodyPr>
          <a:lstStyle/>
          <a:p>
            <a:r>
              <a:rPr lang="en-US" sz="1600" dirty="0" smtClean="0"/>
              <a:t>5000</a:t>
            </a:r>
            <a:endParaRPr lang="en-US" sz="1600" dirty="0"/>
          </a:p>
        </p:txBody>
      </p:sp>
      <p:sp>
        <p:nvSpPr>
          <p:cNvPr id="32" name="Rectangle 31"/>
          <p:cNvSpPr/>
          <p:nvPr/>
        </p:nvSpPr>
        <p:spPr>
          <a:xfrm>
            <a:off x="3605306" y="186473"/>
            <a:ext cx="2541494"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084553" y="5441962"/>
            <a:ext cx="658063" cy="338554"/>
          </a:xfrm>
          <a:prstGeom prst="rect">
            <a:avLst/>
          </a:prstGeom>
          <a:noFill/>
        </p:spPr>
        <p:txBody>
          <a:bodyPr wrap="square" rtlCol="0">
            <a:spAutoFit/>
          </a:bodyPr>
          <a:lstStyle/>
          <a:p>
            <a:r>
              <a:rPr lang="en-US" sz="1600" dirty="0" smtClean="0"/>
              <a:t>2500</a:t>
            </a:r>
            <a:endParaRPr lang="en-US" sz="1600" dirty="0"/>
          </a:p>
        </p:txBody>
      </p:sp>
      <p:sp>
        <p:nvSpPr>
          <p:cNvPr id="25" name="Rectangle 24"/>
          <p:cNvSpPr/>
          <p:nvPr/>
        </p:nvSpPr>
        <p:spPr>
          <a:xfrm>
            <a:off x="5150332" y="1544808"/>
            <a:ext cx="1838960" cy="20198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035733" y="5155367"/>
            <a:ext cx="796591" cy="338554"/>
          </a:xfrm>
          <a:prstGeom prst="rect">
            <a:avLst/>
          </a:prstGeom>
          <a:noFill/>
        </p:spPr>
        <p:txBody>
          <a:bodyPr wrap="square" rtlCol="0">
            <a:spAutoFit/>
          </a:bodyPr>
          <a:lstStyle/>
          <a:p>
            <a:r>
              <a:rPr lang="en-US" sz="1600" dirty="0" smtClean="0"/>
              <a:t>107/97</a:t>
            </a:r>
            <a:endParaRPr lang="en-US" sz="1600" dirty="0"/>
          </a:p>
        </p:txBody>
      </p:sp>
      <p:cxnSp>
        <p:nvCxnSpPr>
          <p:cNvPr id="52" name="Straight Arrow Connector 51"/>
          <p:cNvCxnSpPr/>
          <p:nvPr/>
        </p:nvCxnSpPr>
        <p:spPr>
          <a:xfrm>
            <a:off x="7066280" y="1923154"/>
            <a:ext cx="1912193" cy="28572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971023" y="4602598"/>
            <a:ext cx="894230" cy="338554"/>
          </a:xfrm>
          <a:prstGeom prst="rect">
            <a:avLst/>
          </a:prstGeom>
          <a:noFill/>
        </p:spPr>
        <p:txBody>
          <a:bodyPr wrap="square" rtlCol="0">
            <a:spAutoFit/>
          </a:bodyPr>
          <a:lstStyle/>
          <a:p>
            <a:r>
              <a:rPr lang="en-US" sz="1600" dirty="0" smtClean="0">
                <a:solidFill>
                  <a:srgbClr val="C00000"/>
                </a:solidFill>
              </a:rPr>
              <a:t>102/91</a:t>
            </a:r>
            <a:endParaRPr lang="en-US" sz="1600" dirty="0">
              <a:solidFill>
                <a:srgbClr val="C00000"/>
              </a:solidFill>
            </a:endParaRPr>
          </a:p>
        </p:txBody>
      </p:sp>
      <p:sp>
        <p:nvSpPr>
          <p:cNvPr id="35" name="TextBox 34"/>
          <p:cNvSpPr txBox="1"/>
          <p:nvPr/>
        </p:nvSpPr>
        <p:spPr>
          <a:xfrm>
            <a:off x="9070699" y="4866489"/>
            <a:ext cx="894230" cy="338554"/>
          </a:xfrm>
          <a:prstGeom prst="rect">
            <a:avLst/>
          </a:prstGeom>
          <a:noFill/>
        </p:spPr>
        <p:txBody>
          <a:bodyPr wrap="square" rtlCol="0">
            <a:spAutoFit/>
          </a:bodyPr>
          <a:lstStyle/>
          <a:p>
            <a:r>
              <a:rPr lang="en-US" sz="1600" dirty="0" smtClean="0">
                <a:solidFill>
                  <a:srgbClr val="C00000"/>
                </a:solidFill>
              </a:rPr>
              <a:t>2200</a:t>
            </a:r>
            <a:endParaRPr lang="en-US" sz="1600" dirty="0">
              <a:solidFill>
                <a:srgbClr val="C00000"/>
              </a:solidFill>
            </a:endParaRPr>
          </a:p>
        </p:txBody>
      </p:sp>
    </p:spTree>
    <p:extLst>
      <p:ext uri="{BB962C8B-B14F-4D97-AF65-F5344CB8AC3E}">
        <p14:creationId xmlns:p14="http://schemas.microsoft.com/office/powerpoint/2010/main" val="319209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117" y="230654"/>
            <a:ext cx="10515600" cy="1325563"/>
          </a:xfrm>
        </p:spPr>
        <p:txBody>
          <a:bodyPr/>
          <a:lstStyle/>
          <a:p>
            <a:r>
              <a:rPr lang="en-US" dirty="0" smtClean="0"/>
              <a:t>Landing (Destination) Data</a:t>
            </a:r>
            <a:endParaRPr lang="en-US" dirty="0"/>
          </a:p>
        </p:txBody>
      </p:sp>
      <p:sp>
        <p:nvSpPr>
          <p:cNvPr id="3" name="TextBox 2"/>
          <p:cNvSpPr txBox="1"/>
          <p:nvPr/>
        </p:nvSpPr>
        <p:spPr>
          <a:xfrm>
            <a:off x="920003" y="2445871"/>
            <a:ext cx="4013947" cy="2308324"/>
          </a:xfrm>
          <a:prstGeom prst="rect">
            <a:avLst/>
          </a:prstGeom>
          <a:noFill/>
        </p:spPr>
        <p:txBody>
          <a:bodyPr wrap="square" rtlCol="0">
            <a:spAutoFit/>
          </a:bodyPr>
          <a:lstStyle/>
          <a:p>
            <a:r>
              <a:rPr lang="en-US" b="1" u="sng" dirty="0" smtClean="0"/>
              <a:t>Given Landing Data</a:t>
            </a:r>
          </a:p>
          <a:p>
            <a:r>
              <a:rPr lang="en-US" dirty="0" smtClean="0"/>
              <a:t>Gross Weight – 5700lbs (FORM-F) </a:t>
            </a:r>
          </a:p>
          <a:p>
            <a:r>
              <a:rPr lang="en-US" dirty="0" smtClean="0"/>
              <a:t>OAT:  30˚ C (DD175-1)</a:t>
            </a:r>
          </a:p>
          <a:p>
            <a:r>
              <a:rPr lang="en-US" dirty="0" smtClean="0"/>
              <a:t>Field Pressure Altitude: 4000ft (DD175-1) </a:t>
            </a:r>
          </a:p>
          <a:p>
            <a:r>
              <a:rPr lang="en-US" dirty="0" smtClean="0"/>
              <a:t>Wind Component: 0 Knots (assume worst case scenario) </a:t>
            </a:r>
          </a:p>
          <a:p>
            <a:r>
              <a:rPr lang="en-US" dirty="0" smtClean="0"/>
              <a:t>RCR: Wet -12</a:t>
            </a:r>
          </a:p>
          <a:p>
            <a:r>
              <a:rPr lang="en-US" dirty="0" smtClean="0"/>
              <a:t>Runway Length: 5000ft (Field Diagram) </a:t>
            </a:r>
            <a:endParaRPr lang="en-US" dirty="0"/>
          </a:p>
        </p:txBody>
      </p:sp>
      <p:pic>
        <p:nvPicPr>
          <p:cNvPr id="4" name="Picture 3"/>
          <p:cNvPicPr>
            <a:picLocks noChangeAspect="1"/>
          </p:cNvPicPr>
          <p:nvPr/>
        </p:nvPicPr>
        <p:blipFill>
          <a:blip r:embed="rId2"/>
          <a:stretch>
            <a:fillRect/>
          </a:stretch>
        </p:blipFill>
        <p:spPr>
          <a:xfrm>
            <a:off x="5318313" y="1365904"/>
            <a:ext cx="4011823" cy="5265518"/>
          </a:xfrm>
          <a:prstGeom prst="rect">
            <a:avLst/>
          </a:prstGeom>
        </p:spPr>
      </p:pic>
      <p:pic>
        <p:nvPicPr>
          <p:cNvPr id="5" name="Picture 4"/>
          <p:cNvPicPr>
            <a:picLocks noChangeAspect="1"/>
          </p:cNvPicPr>
          <p:nvPr/>
        </p:nvPicPr>
        <p:blipFill>
          <a:blip r:embed="rId3"/>
          <a:stretch>
            <a:fillRect/>
          </a:stretch>
        </p:blipFill>
        <p:spPr>
          <a:xfrm>
            <a:off x="8061512" y="2235013"/>
            <a:ext cx="777727" cy="1415863"/>
          </a:xfrm>
          <a:prstGeom prst="rect">
            <a:avLst/>
          </a:prstGeom>
        </p:spPr>
      </p:pic>
      <p:sp>
        <p:nvSpPr>
          <p:cNvPr id="7" name="Rectangle 6"/>
          <p:cNvSpPr/>
          <p:nvPr/>
        </p:nvSpPr>
        <p:spPr>
          <a:xfrm>
            <a:off x="8061512" y="2043953"/>
            <a:ext cx="1203512" cy="4511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97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57549"/>
            <a:ext cx="10515600" cy="1325563"/>
          </a:xfrm>
        </p:spPr>
        <p:txBody>
          <a:bodyPr/>
          <a:lstStyle/>
          <a:p>
            <a:r>
              <a:rPr lang="en-US" dirty="0" smtClean="0"/>
              <a:t>Landing Considerations</a:t>
            </a:r>
            <a:endParaRPr lang="en-US" dirty="0"/>
          </a:p>
        </p:txBody>
      </p:sp>
      <p:sp>
        <p:nvSpPr>
          <p:cNvPr id="3" name="TextBox 2"/>
          <p:cNvSpPr txBox="1"/>
          <p:nvPr/>
        </p:nvSpPr>
        <p:spPr>
          <a:xfrm>
            <a:off x="2265829" y="1583112"/>
            <a:ext cx="7052983" cy="3416320"/>
          </a:xfrm>
          <a:prstGeom prst="rect">
            <a:avLst/>
          </a:prstGeom>
          <a:noFill/>
        </p:spPr>
        <p:txBody>
          <a:bodyPr wrap="square" rtlCol="0">
            <a:spAutoFit/>
          </a:bodyPr>
          <a:lstStyle/>
          <a:p>
            <a:r>
              <a:rPr lang="en-US" dirty="0" smtClean="0"/>
              <a:t>Many different items can change between the departure and destination airfields that need to be taken into considerations. Examples of changes are as follows: </a:t>
            </a:r>
          </a:p>
          <a:p>
            <a:pPr marL="342900" indent="-342900">
              <a:buAutoNum type="arabicPeriod"/>
            </a:pPr>
            <a:r>
              <a:rPr lang="en-US" dirty="0" smtClean="0"/>
              <a:t>Aircraft weight due to fuel burn</a:t>
            </a:r>
          </a:p>
          <a:p>
            <a:pPr marL="342900" indent="-342900">
              <a:buAutoNum type="arabicPeriod"/>
            </a:pPr>
            <a:r>
              <a:rPr lang="en-US" dirty="0" smtClean="0"/>
              <a:t>OAT </a:t>
            </a:r>
          </a:p>
          <a:p>
            <a:pPr marL="342900" indent="-342900">
              <a:buAutoNum type="arabicPeriod"/>
            </a:pPr>
            <a:r>
              <a:rPr lang="en-US" dirty="0" smtClean="0"/>
              <a:t>Pressure altitude changes due to elevation gain at destination </a:t>
            </a:r>
          </a:p>
          <a:p>
            <a:pPr marL="342900" indent="-342900">
              <a:buAutoNum type="arabicPeriod"/>
            </a:pPr>
            <a:r>
              <a:rPr lang="en-US" dirty="0" smtClean="0"/>
              <a:t>Runway conditions (RCR) due to weather (precipitation) </a:t>
            </a:r>
          </a:p>
          <a:p>
            <a:pPr marL="342900" indent="-342900">
              <a:buAutoNum type="arabicPeriod"/>
            </a:pPr>
            <a:endParaRPr lang="en-US" dirty="0"/>
          </a:p>
          <a:p>
            <a:r>
              <a:rPr lang="en-US" dirty="0" smtClean="0"/>
              <a:t>It is important to note, as this example shows, your landing data may not always be better than your departure data!!! </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70564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59133" y="554139"/>
            <a:ext cx="4419633" cy="5800768"/>
          </a:xfrm>
          <a:prstGeom prst="rect">
            <a:avLst/>
          </a:prstGeom>
        </p:spPr>
      </p:pic>
      <p:sp>
        <p:nvSpPr>
          <p:cNvPr id="19" name="TextBox 18"/>
          <p:cNvSpPr txBox="1"/>
          <p:nvPr/>
        </p:nvSpPr>
        <p:spPr>
          <a:xfrm>
            <a:off x="9134832" y="3454523"/>
            <a:ext cx="598394" cy="338554"/>
          </a:xfrm>
          <a:prstGeom prst="rect">
            <a:avLst/>
          </a:prstGeom>
          <a:noFill/>
        </p:spPr>
        <p:txBody>
          <a:bodyPr wrap="square" rtlCol="0">
            <a:spAutoFit/>
          </a:bodyPr>
          <a:lstStyle/>
          <a:p>
            <a:r>
              <a:rPr lang="en-US" sz="1600" dirty="0" smtClean="0"/>
              <a:t>100</a:t>
            </a:r>
            <a:endParaRPr lang="en-US" sz="1600" dirty="0"/>
          </a:p>
        </p:txBody>
      </p:sp>
      <p:sp>
        <p:nvSpPr>
          <p:cNvPr id="18" name="TextBox 17"/>
          <p:cNvSpPr txBox="1"/>
          <p:nvPr/>
        </p:nvSpPr>
        <p:spPr>
          <a:xfrm>
            <a:off x="8986914" y="3688631"/>
            <a:ext cx="894230" cy="338554"/>
          </a:xfrm>
          <a:prstGeom prst="rect">
            <a:avLst/>
          </a:prstGeom>
          <a:noFill/>
        </p:spPr>
        <p:txBody>
          <a:bodyPr wrap="square" rtlCol="0">
            <a:spAutoFit/>
          </a:bodyPr>
          <a:lstStyle/>
          <a:p>
            <a:r>
              <a:rPr lang="en-US" sz="1600" dirty="0" smtClean="0"/>
              <a:t>88 /107</a:t>
            </a:r>
            <a:endParaRPr lang="en-US" sz="1600" dirty="0"/>
          </a:p>
        </p:txBody>
      </p:sp>
      <p:sp>
        <p:nvSpPr>
          <p:cNvPr id="9" name="TextBox 8"/>
          <p:cNvSpPr txBox="1"/>
          <p:nvPr/>
        </p:nvSpPr>
        <p:spPr>
          <a:xfrm>
            <a:off x="9134832" y="3239421"/>
            <a:ext cx="598394" cy="338554"/>
          </a:xfrm>
          <a:prstGeom prst="rect">
            <a:avLst/>
          </a:prstGeom>
          <a:noFill/>
        </p:spPr>
        <p:txBody>
          <a:bodyPr wrap="square" rtlCol="0">
            <a:spAutoFit/>
          </a:bodyPr>
          <a:lstStyle/>
          <a:p>
            <a:r>
              <a:rPr lang="en-US" sz="1600" dirty="0" smtClean="0"/>
              <a:t>1600</a:t>
            </a:r>
            <a:endParaRPr lang="en-US" sz="1600" dirty="0"/>
          </a:p>
        </p:txBody>
      </p:sp>
      <p:pic>
        <p:nvPicPr>
          <p:cNvPr id="3" name="Picture 2"/>
          <p:cNvPicPr>
            <a:picLocks noChangeAspect="1"/>
          </p:cNvPicPr>
          <p:nvPr/>
        </p:nvPicPr>
        <p:blipFill>
          <a:blip r:embed="rId3"/>
          <a:stretch>
            <a:fillRect/>
          </a:stretch>
        </p:blipFill>
        <p:spPr>
          <a:xfrm>
            <a:off x="2196290" y="6473"/>
            <a:ext cx="4886325" cy="6896100"/>
          </a:xfrm>
          <a:prstGeom prst="rect">
            <a:avLst/>
          </a:prstGeom>
          <a:ln>
            <a:noFill/>
          </a:ln>
        </p:spPr>
      </p:pic>
      <p:sp>
        <p:nvSpPr>
          <p:cNvPr id="11" name="TextBox 10"/>
          <p:cNvSpPr txBox="1"/>
          <p:nvPr/>
        </p:nvSpPr>
        <p:spPr>
          <a:xfrm>
            <a:off x="37290" y="2223758"/>
            <a:ext cx="2448362" cy="2677656"/>
          </a:xfrm>
          <a:prstGeom prst="rect">
            <a:avLst/>
          </a:prstGeom>
          <a:noFill/>
        </p:spPr>
        <p:txBody>
          <a:bodyPr wrap="square" rtlCol="0">
            <a:spAutoFit/>
          </a:bodyPr>
          <a:lstStyle/>
          <a:p>
            <a:r>
              <a:rPr lang="en-US" sz="1400" b="1" u="sng" dirty="0" smtClean="0"/>
              <a:t>Landing Distance Explained</a:t>
            </a:r>
          </a:p>
          <a:p>
            <a:pPr marL="342900" indent="-342900">
              <a:buAutoNum type="arabicPeriod"/>
            </a:pPr>
            <a:r>
              <a:rPr lang="en-US" sz="1400" dirty="0" smtClean="0"/>
              <a:t>Enter Chart at OAT (30˚C)</a:t>
            </a:r>
          </a:p>
          <a:p>
            <a:pPr marL="342900" indent="-342900">
              <a:buAutoNum type="arabicPeriod"/>
            </a:pPr>
            <a:r>
              <a:rPr lang="en-US" sz="1400" dirty="0" smtClean="0"/>
              <a:t>Track over to PA (4000ft) </a:t>
            </a:r>
          </a:p>
          <a:p>
            <a:pPr marL="342900" indent="-342900">
              <a:buAutoNum type="arabicPeriod"/>
            </a:pPr>
            <a:r>
              <a:rPr lang="en-US" sz="1400" dirty="0" smtClean="0"/>
              <a:t>Track down to Gross Weight (6700LBS)</a:t>
            </a:r>
          </a:p>
          <a:p>
            <a:pPr marL="342900" indent="-342900">
              <a:buAutoNum type="arabicPeriod"/>
            </a:pPr>
            <a:r>
              <a:rPr lang="en-US" sz="1400" dirty="0" smtClean="0"/>
              <a:t>Track down to runway gradient (0%)</a:t>
            </a:r>
          </a:p>
          <a:p>
            <a:pPr marL="342900" indent="-342900">
              <a:buAutoNum type="arabicPeriod"/>
            </a:pPr>
            <a:r>
              <a:rPr lang="en-US" sz="1400" dirty="0" smtClean="0"/>
              <a:t>Track down to wind component (0knots) </a:t>
            </a:r>
          </a:p>
          <a:p>
            <a:pPr marL="342900" indent="-342900">
              <a:buAutoNum type="arabicPeriod"/>
            </a:pPr>
            <a:r>
              <a:rPr lang="en-US" sz="1400" dirty="0" smtClean="0"/>
              <a:t>RCR (Wet) </a:t>
            </a:r>
          </a:p>
          <a:p>
            <a:pPr marL="342900" indent="-342900">
              <a:buAutoNum type="arabicPeriod"/>
            </a:pPr>
            <a:r>
              <a:rPr lang="en-US" sz="1400" dirty="0" smtClean="0"/>
              <a:t>Obstacle Height (0ft) </a:t>
            </a:r>
          </a:p>
          <a:p>
            <a:pPr marL="342900" indent="-342900">
              <a:buAutoNum type="arabicPeriod"/>
            </a:pPr>
            <a:r>
              <a:rPr lang="en-US" sz="1400" dirty="0" smtClean="0"/>
              <a:t>Landing Distance 3900ft</a:t>
            </a:r>
          </a:p>
        </p:txBody>
      </p:sp>
      <p:cxnSp>
        <p:nvCxnSpPr>
          <p:cNvPr id="6" name="Straight Arrow Connector 5"/>
          <p:cNvCxnSpPr/>
          <p:nvPr/>
        </p:nvCxnSpPr>
        <p:spPr>
          <a:xfrm>
            <a:off x="3451225" y="2237656"/>
            <a:ext cx="1069943" cy="635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21171" y="2244006"/>
            <a:ext cx="12640" cy="49272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373563" y="4341813"/>
            <a:ext cx="1587" cy="63658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40275" y="6094484"/>
            <a:ext cx="5661025" cy="9513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24378" y="1851070"/>
            <a:ext cx="1645482" cy="20955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6841374" y="1565275"/>
            <a:ext cx="3653101" cy="412415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581400" y="146050"/>
            <a:ext cx="2074085"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18100" y="1035050"/>
            <a:ext cx="1723273" cy="125730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H="1">
            <a:off x="1974541" y="2292350"/>
            <a:ext cx="3143560" cy="268605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084553" y="1453645"/>
            <a:ext cx="598394" cy="338554"/>
          </a:xfrm>
          <a:prstGeom prst="rect">
            <a:avLst/>
          </a:prstGeom>
          <a:noFill/>
        </p:spPr>
        <p:txBody>
          <a:bodyPr wrap="square" rtlCol="0">
            <a:spAutoFit/>
          </a:bodyPr>
          <a:lstStyle/>
          <a:p>
            <a:r>
              <a:rPr lang="en-US" sz="1600" dirty="0" smtClean="0"/>
              <a:t>6500</a:t>
            </a:r>
            <a:endParaRPr lang="en-US" sz="1600" dirty="0"/>
          </a:p>
        </p:txBody>
      </p:sp>
      <p:sp>
        <p:nvSpPr>
          <p:cNvPr id="47" name="TextBox 46"/>
          <p:cNvSpPr txBox="1"/>
          <p:nvPr/>
        </p:nvSpPr>
        <p:spPr>
          <a:xfrm>
            <a:off x="9134832" y="1681793"/>
            <a:ext cx="598394" cy="338554"/>
          </a:xfrm>
          <a:prstGeom prst="rect">
            <a:avLst/>
          </a:prstGeom>
          <a:noFill/>
        </p:spPr>
        <p:txBody>
          <a:bodyPr wrap="square" rtlCol="0">
            <a:spAutoFit/>
          </a:bodyPr>
          <a:lstStyle/>
          <a:p>
            <a:r>
              <a:rPr lang="en-US" sz="1600" dirty="0" smtClean="0"/>
              <a:t>25</a:t>
            </a:r>
            <a:endParaRPr lang="en-US" sz="1600" dirty="0"/>
          </a:p>
        </p:txBody>
      </p:sp>
      <p:sp>
        <p:nvSpPr>
          <p:cNvPr id="48" name="TextBox 47"/>
          <p:cNvSpPr txBox="1"/>
          <p:nvPr/>
        </p:nvSpPr>
        <p:spPr>
          <a:xfrm>
            <a:off x="9134832" y="1939344"/>
            <a:ext cx="598394" cy="338554"/>
          </a:xfrm>
          <a:prstGeom prst="rect">
            <a:avLst/>
          </a:prstGeom>
          <a:noFill/>
        </p:spPr>
        <p:txBody>
          <a:bodyPr wrap="square" rtlCol="0">
            <a:spAutoFit/>
          </a:bodyPr>
          <a:lstStyle/>
          <a:p>
            <a:r>
              <a:rPr lang="en-US" sz="1600" dirty="0" smtClean="0"/>
              <a:t>25</a:t>
            </a:r>
            <a:endParaRPr lang="en-US" sz="1600" dirty="0"/>
          </a:p>
        </p:txBody>
      </p:sp>
      <p:sp>
        <p:nvSpPr>
          <p:cNvPr id="49" name="TextBox 48"/>
          <p:cNvSpPr txBox="1"/>
          <p:nvPr/>
        </p:nvSpPr>
        <p:spPr>
          <a:xfrm>
            <a:off x="9218617" y="2223758"/>
            <a:ext cx="598394" cy="338554"/>
          </a:xfrm>
          <a:prstGeom prst="rect">
            <a:avLst/>
          </a:prstGeom>
          <a:noFill/>
        </p:spPr>
        <p:txBody>
          <a:bodyPr wrap="square" rtlCol="0">
            <a:spAutoFit/>
          </a:bodyPr>
          <a:lstStyle/>
          <a:p>
            <a:r>
              <a:rPr lang="en-US" sz="1600" dirty="0"/>
              <a:t>0</a:t>
            </a:r>
          </a:p>
        </p:txBody>
      </p:sp>
      <p:sp>
        <p:nvSpPr>
          <p:cNvPr id="50" name="TextBox 49"/>
          <p:cNvSpPr txBox="1"/>
          <p:nvPr/>
        </p:nvSpPr>
        <p:spPr>
          <a:xfrm>
            <a:off x="9144222" y="2515935"/>
            <a:ext cx="598394" cy="338554"/>
          </a:xfrm>
          <a:prstGeom prst="rect">
            <a:avLst/>
          </a:prstGeom>
          <a:noFill/>
        </p:spPr>
        <p:txBody>
          <a:bodyPr wrap="square" rtlCol="0">
            <a:spAutoFit/>
          </a:bodyPr>
          <a:lstStyle/>
          <a:p>
            <a:r>
              <a:rPr lang="en-US" sz="1600" dirty="0" smtClean="0"/>
              <a:t>25</a:t>
            </a:r>
            <a:endParaRPr lang="en-US" sz="1600" dirty="0"/>
          </a:p>
        </p:txBody>
      </p:sp>
      <p:sp>
        <p:nvSpPr>
          <p:cNvPr id="51" name="TextBox 50"/>
          <p:cNvSpPr txBox="1"/>
          <p:nvPr/>
        </p:nvSpPr>
        <p:spPr>
          <a:xfrm>
            <a:off x="9089484" y="2779880"/>
            <a:ext cx="598394" cy="338554"/>
          </a:xfrm>
          <a:prstGeom prst="rect">
            <a:avLst/>
          </a:prstGeom>
          <a:noFill/>
        </p:spPr>
        <p:txBody>
          <a:bodyPr wrap="square" rtlCol="0">
            <a:spAutoFit/>
          </a:bodyPr>
          <a:lstStyle/>
          <a:p>
            <a:r>
              <a:rPr lang="en-US" sz="1600" dirty="0" smtClean="0"/>
              <a:t>5000</a:t>
            </a:r>
            <a:endParaRPr lang="en-US" sz="1600" dirty="0"/>
          </a:p>
        </p:txBody>
      </p:sp>
      <p:pic>
        <p:nvPicPr>
          <p:cNvPr id="53" name="Picture 52"/>
          <p:cNvPicPr>
            <a:picLocks noChangeAspect="1"/>
          </p:cNvPicPr>
          <p:nvPr/>
        </p:nvPicPr>
        <p:blipFill>
          <a:blip r:embed="rId4"/>
          <a:stretch>
            <a:fillRect/>
          </a:stretch>
        </p:blipFill>
        <p:spPr>
          <a:xfrm>
            <a:off x="17210" y="5056989"/>
            <a:ext cx="2131723" cy="1528620"/>
          </a:xfrm>
          <a:prstGeom prst="rect">
            <a:avLst/>
          </a:prstGeom>
        </p:spPr>
      </p:pic>
      <p:sp>
        <p:nvSpPr>
          <p:cNvPr id="32" name="TextBox 31"/>
          <p:cNvSpPr txBox="1"/>
          <p:nvPr/>
        </p:nvSpPr>
        <p:spPr>
          <a:xfrm>
            <a:off x="10536799" y="5714916"/>
            <a:ext cx="894230" cy="338554"/>
          </a:xfrm>
          <a:prstGeom prst="rect">
            <a:avLst/>
          </a:prstGeom>
          <a:noFill/>
        </p:spPr>
        <p:txBody>
          <a:bodyPr wrap="square" rtlCol="0">
            <a:spAutoFit/>
          </a:bodyPr>
          <a:lstStyle/>
          <a:p>
            <a:r>
              <a:rPr lang="en-US" sz="1600" dirty="0" smtClean="0">
                <a:solidFill>
                  <a:srgbClr val="C00000"/>
                </a:solidFill>
              </a:rPr>
              <a:t>104/94</a:t>
            </a:r>
            <a:endParaRPr lang="en-US" sz="1600" dirty="0">
              <a:solidFill>
                <a:srgbClr val="C00000"/>
              </a:solidFill>
            </a:endParaRPr>
          </a:p>
        </p:txBody>
      </p:sp>
      <p:pic>
        <p:nvPicPr>
          <p:cNvPr id="7" name="Picture 6"/>
          <p:cNvPicPr>
            <a:picLocks noChangeAspect="1"/>
          </p:cNvPicPr>
          <p:nvPr/>
        </p:nvPicPr>
        <p:blipFill>
          <a:blip r:embed="rId5"/>
          <a:stretch>
            <a:fillRect/>
          </a:stretch>
        </p:blipFill>
        <p:spPr>
          <a:xfrm>
            <a:off x="10455649" y="1507181"/>
            <a:ext cx="862580" cy="1570337"/>
          </a:xfrm>
          <a:prstGeom prst="rect">
            <a:avLst/>
          </a:prstGeom>
        </p:spPr>
      </p:pic>
      <p:cxnSp>
        <p:nvCxnSpPr>
          <p:cNvPr id="38" name="Straight Arrow Connector 37"/>
          <p:cNvCxnSpPr/>
          <p:nvPr/>
        </p:nvCxnSpPr>
        <p:spPr>
          <a:xfrm flipH="1">
            <a:off x="4375150" y="2765636"/>
            <a:ext cx="152341" cy="49272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375150" y="3258357"/>
            <a:ext cx="0" cy="47328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375150" y="3748894"/>
            <a:ext cx="0" cy="5818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384174" y="4991101"/>
            <a:ext cx="356101" cy="25082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40275" y="5254626"/>
            <a:ext cx="0" cy="76202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580557" y="5981264"/>
            <a:ext cx="894230" cy="338554"/>
          </a:xfrm>
          <a:prstGeom prst="rect">
            <a:avLst/>
          </a:prstGeom>
          <a:noFill/>
        </p:spPr>
        <p:txBody>
          <a:bodyPr wrap="square" rtlCol="0">
            <a:spAutoFit/>
          </a:bodyPr>
          <a:lstStyle/>
          <a:p>
            <a:r>
              <a:rPr lang="en-US" sz="1600" dirty="0" smtClean="0">
                <a:solidFill>
                  <a:srgbClr val="C00000"/>
                </a:solidFill>
              </a:rPr>
              <a:t>3900</a:t>
            </a:r>
            <a:endParaRPr lang="en-US" sz="1600" dirty="0">
              <a:solidFill>
                <a:srgbClr val="C00000"/>
              </a:solidFill>
            </a:endParaRPr>
          </a:p>
        </p:txBody>
      </p:sp>
      <p:sp>
        <p:nvSpPr>
          <p:cNvPr id="62" name="TextBox 61"/>
          <p:cNvSpPr txBox="1"/>
          <p:nvPr/>
        </p:nvSpPr>
        <p:spPr>
          <a:xfrm>
            <a:off x="9069230" y="4590032"/>
            <a:ext cx="811913" cy="338554"/>
          </a:xfrm>
          <a:prstGeom prst="rect">
            <a:avLst/>
          </a:prstGeom>
          <a:noFill/>
        </p:spPr>
        <p:txBody>
          <a:bodyPr wrap="square" rtlCol="0">
            <a:spAutoFit/>
          </a:bodyPr>
          <a:lstStyle/>
          <a:p>
            <a:r>
              <a:rPr lang="en-US" sz="1600" dirty="0" smtClean="0"/>
              <a:t>102/91</a:t>
            </a:r>
            <a:endParaRPr lang="en-US" sz="1600" dirty="0"/>
          </a:p>
        </p:txBody>
      </p:sp>
      <p:sp>
        <p:nvSpPr>
          <p:cNvPr id="63" name="TextBox 62"/>
          <p:cNvSpPr txBox="1"/>
          <p:nvPr/>
        </p:nvSpPr>
        <p:spPr>
          <a:xfrm>
            <a:off x="9069230" y="4869044"/>
            <a:ext cx="811913" cy="338554"/>
          </a:xfrm>
          <a:prstGeom prst="rect">
            <a:avLst/>
          </a:prstGeom>
          <a:noFill/>
        </p:spPr>
        <p:txBody>
          <a:bodyPr wrap="square" rtlCol="0">
            <a:spAutoFit/>
          </a:bodyPr>
          <a:lstStyle/>
          <a:p>
            <a:r>
              <a:rPr lang="en-US" sz="1600" dirty="0" smtClean="0"/>
              <a:t>2200</a:t>
            </a:r>
            <a:endParaRPr lang="en-US" sz="1600" dirty="0"/>
          </a:p>
        </p:txBody>
      </p:sp>
      <p:sp>
        <p:nvSpPr>
          <p:cNvPr id="64" name="TextBox 63"/>
          <p:cNvSpPr txBox="1"/>
          <p:nvPr/>
        </p:nvSpPr>
        <p:spPr>
          <a:xfrm>
            <a:off x="9037462" y="5167704"/>
            <a:ext cx="811913" cy="338554"/>
          </a:xfrm>
          <a:prstGeom prst="rect">
            <a:avLst/>
          </a:prstGeom>
          <a:noFill/>
        </p:spPr>
        <p:txBody>
          <a:bodyPr wrap="square" rtlCol="0">
            <a:spAutoFit/>
          </a:bodyPr>
          <a:lstStyle/>
          <a:p>
            <a:r>
              <a:rPr lang="en-US" sz="1600" dirty="0" smtClean="0"/>
              <a:t>107/97</a:t>
            </a:r>
          </a:p>
        </p:txBody>
      </p:sp>
      <p:sp>
        <p:nvSpPr>
          <p:cNvPr id="65" name="TextBox 64"/>
          <p:cNvSpPr txBox="1"/>
          <p:nvPr/>
        </p:nvSpPr>
        <p:spPr>
          <a:xfrm>
            <a:off x="9071817" y="5422252"/>
            <a:ext cx="811913" cy="338554"/>
          </a:xfrm>
          <a:prstGeom prst="rect">
            <a:avLst/>
          </a:prstGeom>
          <a:noFill/>
        </p:spPr>
        <p:txBody>
          <a:bodyPr wrap="square" rtlCol="0">
            <a:spAutoFit/>
          </a:bodyPr>
          <a:lstStyle/>
          <a:p>
            <a:r>
              <a:rPr lang="en-US" sz="1600" dirty="0" smtClean="0"/>
              <a:t>2500</a:t>
            </a:r>
            <a:endParaRPr lang="en-US" sz="1600" dirty="0"/>
          </a:p>
        </p:txBody>
      </p:sp>
      <p:sp>
        <p:nvSpPr>
          <p:cNvPr id="66" name="TextBox 65"/>
          <p:cNvSpPr txBox="1"/>
          <p:nvPr/>
        </p:nvSpPr>
        <p:spPr>
          <a:xfrm>
            <a:off x="9004151" y="5689425"/>
            <a:ext cx="912970" cy="338554"/>
          </a:xfrm>
          <a:prstGeom prst="rect">
            <a:avLst/>
          </a:prstGeom>
          <a:noFill/>
        </p:spPr>
        <p:txBody>
          <a:bodyPr wrap="square" rtlCol="0">
            <a:spAutoFit/>
          </a:bodyPr>
          <a:lstStyle/>
          <a:p>
            <a:r>
              <a:rPr lang="en-US" sz="1600" dirty="0" smtClean="0"/>
              <a:t>114/104</a:t>
            </a:r>
            <a:endParaRPr lang="en-US" sz="1600" dirty="0"/>
          </a:p>
        </p:txBody>
      </p:sp>
      <p:sp>
        <p:nvSpPr>
          <p:cNvPr id="67" name="TextBox 66"/>
          <p:cNvSpPr txBox="1"/>
          <p:nvPr/>
        </p:nvSpPr>
        <p:spPr>
          <a:xfrm>
            <a:off x="9084553" y="5964130"/>
            <a:ext cx="912970" cy="338554"/>
          </a:xfrm>
          <a:prstGeom prst="rect">
            <a:avLst/>
          </a:prstGeom>
          <a:noFill/>
        </p:spPr>
        <p:txBody>
          <a:bodyPr wrap="square" rtlCol="0">
            <a:spAutoFit/>
          </a:bodyPr>
          <a:lstStyle/>
          <a:p>
            <a:r>
              <a:rPr lang="en-US" sz="1600" dirty="0" smtClean="0"/>
              <a:t>2800</a:t>
            </a:r>
            <a:endParaRPr lang="en-US" sz="1600" dirty="0"/>
          </a:p>
        </p:txBody>
      </p:sp>
    </p:spTree>
    <p:extLst>
      <p:ext uri="{BB962C8B-B14F-4D97-AF65-F5344CB8AC3E}">
        <p14:creationId xmlns:p14="http://schemas.microsoft.com/office/powerpoint/2010/main" val="21948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77101" y="511175"/>
            <a:ext cx="4381500" cy="5695950"/>
          </a:xfrm>
          <a:prstGeom prst="rect">
            <a:avLst/>
          </a:prstGeom>
        </p:spPr>
      </p:pic>
      <p:pic>
        <p:nvPicPr>
          <p:cNvPr id="40" name="Picture 39"/>
          <p:cNvPicPr>
            <a:picLocks noChangeAspect="1"/>
          </p:cNvPicPr>
          <p:nvPr/>
        </p:nvPicPr>
        <p:blipFill>
          <a:blip r:embed="rId3"/>
          <a:stretch>
            <a:fillRect/>
          </a:stretch>
        </p:blipFill>
        <p:spPr>
          <a:xfrm>
            <a:off x="2317750" y="193132"/>
            <a:ext cx="4791075" cy="6353175"/>
          </a:xfrm>
          <a:prstGeom prst="rect">
            <a:avLst/>
          </a:prstGeom>
        </p:spPr>
      </p:pic>
      <p:sp>
        <p:nvSpPr>
          <p:cNvPr id="11" name="TextBox 10"/>
          <p:cNvSpPr txBox="1"/>
          <p:nvPr/>
        </p:nvSpPr>
        <p:spPr>
          <a:xfrm>
            <a:off x="37290" y="2223758"/>
            <a:ext cx="2448362" cy="2677656"/>
          </a:xfrm>
          <a:prstGeom prst="rect">
            <a:avLst/>
          </a:prstGeom>
          <a:noFill/>
        </p:spPr>
        <p:txBody>
          <a:bodyPr wrap="square" rtlCol="0">
            <a:spAutoFit/>
          </a:bodyPr>
          <a:lstStyle/>
          <a:p>
            <a:r>
              <a:rPr lang="en-US" sz="1400" b="1" u="sng" dirty="0" smtClean="0"/>
              <a:t>Landing Distance Explained</a:t>
            </a:r>
          </a:p>
          <a:p>
            <a:pPr marL="342900" indent="-342900">
              <a:buAutoNum type="arabicPeriod"/>
            </a:pPr>
            <a:r>
              <a:rPr lang="en-US" sz="1400" dirty="0" smtClean="0"/>
              <a:t>Enter Chart at OAT (30˚C)</a:t>
            </a:r>
          </a:p>
          <a:p>
            <a:pPr marL="342900" indent="-342900">
              <a:buAutoNum type="arabicPeriod"/>
            </a:pPr>
            <a:r>
              <a:rPr lang="en-US" sz="1400" dirty="0" smtClean="0"/>
              <a:t>Track over to PA (4000ft) </a:t>
            </a:r>
          </a:p>
          <a:p>
            <a:pPr marL="342900" indent="-342900">
              <a:buAutoNum type="arabicPeriod"/>
            </a:pPr>
            <a:r>
              <a:rPr lang="en-US" sz="1400" dirty="0" smtClean="0"/>
              <a:t>Track down to Gross Weight (5700LBS)</a:t>
            </a:r>
          </a:p>
          <a:p>
            <a:pPr marL="342900" indent="-342900">
              <a:buAutoNum type="arabicPeriod"/>
            </a:pPr>
            <a:r>
              <a:rPr lang="en-US" sz="1400" dirty="0" smtClean="0"/>
              <a:t>Track down to runway gradient (0%)</a:t>
            </a:r>
          </a:p>
          <a:p>
            <a:pPr marL="342900" indent="-342900">
              <a:buAutoNum type="arabicPeriod"/>
            </a:pPr>
            <a:r>
              <a:rPr lang="en-US" sz="1400" dirty="0" smtClean="0"/>
              <a:t>Track down to wind component (0knots) </a:t>
            </a:r>
          </a:p>
          <a:p>
            <a:pPr marL="342900" indent="-342900">
              <a:buAutoNum type="arabicPeriod"/>
            </a:pPr>
            <a:r>
              <a:rPr lang="en-US" sz="1400" dirty="0" smtClean="0"/>
              <a:t>RCR (Wet) </a:t>
            </a:r>
          </a:p>
          <a:p>
            <a:pPr marL="342900" indent="-342900">
              <a:buAutoNum type="arabicPeriod"/>
            </a:pPr>
            <a:r>
              <a:rPr lang="en-US" sz="1400" dirty="0" smtClean="0"/>
              <a:t>Obstacle Height (0ft) </a:t>
            </a:r>
          </a:p>
          <a:p>
            <a:pPr marL="342900" indent="-342900">
              <a:buAutoNum type="arabicPeriod"/>
            </a:pPr>
            <a:r>
              <a:rPr lang="en-US" sz="1400" dirty="0" smtClean="0"/>
              <a:t>Landing Distance 3400ft</a:t>
            </a:r>
          </a:p>
        </p:txBody>
      </p:sp>
      <p:cxnSp>
        <p:nvCxnSpPr>
          <p:cNvPr id="6" name="Straight Arrow Connector 5"/>
          <p:cNvCxnSpPr/>
          <p:nvPr/>
        </p:nvCxnSpPr>
        <p:spPr>
          <a:xfrm flipV="1">
            <a:off x="3590584" y="2329987"/>
            <a:ext cx="911566" cy="50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08533" y="2329987"/>
            <a:ext cx="18958" cy="36453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373563" y="4341813"/>
            <a:ext cx="1587" cy="70643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713287" y="5510225"/>
            <a:ext cx="5522913" cy="61630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95892" y="1933620"/>
            <a:ext cx="1645482" cy="20955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6915150" y="2038395"/>
            <a:ext cx="3403600" cy="309077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517900" y="214252"/>
            <a:ext cx="25908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4373563" y="2765636"/>
            <a:ext cx="153929" cy="51600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373563" y="3317933"/>
            <a:ext cx="0" cy="50476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375150" y="3748894"/>
            <a:ext cx="0" cy="5818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373563" y="5083175"/>
            <a:ext cx="339724" cy="17145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4713287" y="5254626"/>
            <a:ext cx="1587" cy="85724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404476" y="5373241"/>
            <a:ext cx="762000" cy="369332"/>
          </a:xfrm>
          <a:prstGeom prst="rect">
            <a:avLst/>
          </a:prstGeom>
          <a:noFill/>
        </p:spPr>
        <p:txBody>
          <a:bodyPr wrap="square" rtlCol="0">
            <a:spAutoFit/>
          </a:bodyPr>
          <a:lstStyle/>
          <a:p>
            <a:r>
              <a:rPr lang="en-US" dirty="0" smtClean="0">
                <a:solidFill>
                  <a:srgbClr val="C00000"/>
                </a:solidFill>
              </a:rPr>
              <a:t>3400</a:t>
            </a:r>
            <a:endParaRPr lang="en-US" dirty="0">
              <a:solidFill>
                <a:srgbClr val="C00000"/>
              </a:solidFill>
            </a:endParaRPr>
          </a:p>
        </p:txBody>
      </p:sp>
      <p:sp>
        <p:nvSpPr>
          <p:cNvPr id="58" name="TextBox 57"/>
          <p:cNvSpPr txBox="1"/>
          <p:nvPr/>
        </p:nvSpPr>
        <p:spPr>
          <a:xfrm>
            <a:off x="10318750" y="5069960"/>
            <a:ext cx="762000" cy="369332"/>
          </a:xfrm>
          <a:prstGeom prst="rect">
            <a:avLst/>
          </a:prstGeom>
          <a:noFill/>
        </p:spPr>
        <p:txBody>
          <a:bodyPr wrap="square" rtlCol="0">
            <a:spAutoFit/>
          </a:bodyPr>
          <a:lstStyle/>
          <a:p>
            <a:r>
              <a:rPr lang="en-US" dirty="0" smtClean="0">
                <a:solidFill>
                  <a:srgbClr val="C00000"/>
                </a:solidFill>
              </a:rPr>
              <a:t>96/86</a:t>
            </a:r>
            <a:endParaRPr lang="en-US" dirty="0">
              <a:solidFill>
                <a:srgbClr val="C00000"/>
              </a:solidFill>
            </a:endParaRPr>
          </a:p>
        </p:txBody>
      </p:sp>
    </p:spTree>
    <p:extLst>
      <p:ext uri="{BB962C8B-B14F-4D97-AF65-F5344CB8AC3E}">
        <p14:creationId xmlns:p14="http://schemas.microsoft.com/office/powerpoint/2010/main" val="89911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65" y="-63015"/>
            <a:ext cx="10515600" cy="1325563"/>
          </a:xfrm>
        </p:spPr>
        <p:txBody>
          <a:bodyPr/>
          <a:lstStyle/>
          <a:p>
            <a:pPr algn="ctr"/>
            <a:r>
              <a:rPr lang="en-US" dirty="0"/>
              <a:t>TOLD Card</a:t>
            </a:r>
          </a:p>
        </p:txBody>
      </p:sp>
      <p:pic>
        <p:nvPicPr>
          <p:cNvPr id="3" name="Picture 2"/>
          <p:cNvPicPr>
            <a:picLocks noChangeAspect="1"/>
          </p:cNvPicPr>
          <p:nvPr/>
        </p:nvPicPr>
        <p:blipFill>
          <a:blip r:embed="rId2"/>
          <a:stretch>
            <a:fillRect/>
          </a:stretch>
        </p:blipFill>
        <p:spPr>
          <a:xfrm>
            <a:off x="3982559" y="977539"/>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143461" y="2279276"/>
            <a:ext cx="3801221" cy="3323987"/>
          </a:xfrm>
          <a:prstGeom prst="rect">
            <a:avLst/>
          </a:prstGeom>
          <a:noFill/>
        </p:spPr>
        <p:txBody>
          <a:bodyPr wrap="square" rtlCol="0">
            <a:spAutoFit/>
          </a:bodyPr>
          <a:lstStyle/>
          <a:p>
            <a:pPr marL="171450" indent="-171450">
              <a:buFont typeface="Arial" panose="020B0604020202020204" pitchFamily="34" charset="0"/>
              <a:buChar char="•"/>
            </a:pPr>
            <a:r>
              <a:rPr lang="en-US" sz="1400" b="1" dirty="0" smtClean="0"/>
              <a:t>TOLD card is found in the T-6A NATOPS (Page A9-8, Figure A9-2)</a:t>
            </a:r>
          </a:p>
          <a:p>
            <a:pPr marL="171450" indent="-171450">
              <a:buFont typeface="Arial" panose="020B0604020202020204" pitchFamily="34" charset="0"/>
              <a:buChar char="•"/>
            </a:pPr>
            <a:r>
              <a:rPr lang="en-US" sz="1400" b="1" dirty="0" smtClean="0"/>
              <a:t>Prior to brief it is the student’s responsibility to ensure the TOLD card is accurate for the brief. </a:t>
            </a:r>
            <a:endParaRPr lang="en-US" sz="1400" b="1" dirty="0"/>
          </a:p>
          <a:p>
            <a:pPr marL="171450" indent="-171450">
              <a:buFont typeface="Arial" panose="020B0604020202020204" pitchFamily="34" charset="0"/>
              <a:buChar char="•"/>
            </a:pPr>
            <a:r>
              <a:rPr lang="en-US" sz="1400" b="1" dirty="0" smtClean="0"/>
              <a:t>The SDO will normally have the TOLD calculated for the environmental </a:t>
            </a:r>
            <a:r>
              <a:rPr lang="en-US" sz="1400" b="1" dirty="0" smtClean="0"/>
              <a:t>conditions for </a:t>
            </a:r>
            <a:r>
              <a:rPr lang="en-US" sz="1400" b="1" dirty="0" smtClean="0"/>
              <a:t>the day for </a:t>
            </a:r>
            <a:r>
              <a:rPr lang="en-US" sz="1400" b="1" dirty="0" smtClean="0"/>
              <a:t>Navy Sherman (KNPA) </a:t>
            </a:r>
            <a:endParaRPr lang="en-US" sz="1400" b="1" dirty="0" smtClean="0"/>
          </a:p>
          <a:p>
            <a:pPr marL="171450" indent="-171450">
              <a:buFont typeface="Arial" panose="020B0604020202020204" pitchFamily="34" charset="0"/>
              <a:buChar char="•"/>
            </a:pPr>
            <a:r>
              <a:rPr lang="en-US" sz="1400" b="1" dirty="0" smtClean="0"/>
              <a:t>It is your responsibility to ensure the data is correct</a:t>
            </a:r>
          </a:p>
          <a:p>
            <a:pPr marL="171450" indent="-171450">
              <a:buFont typeface="Arial" panose="020B0604020202020204" pitchFamily="34" charset="0"/>
              <a:buChar char="•"/>
            </a:pPr>
            <a:r>
              <a:rPr lang="en-US" sz="1400" b="1" dirty="0" smtClean="0"/>
              <a:t>If the data does not support your planned route of flight, (</a:t>
            </a:r>
            <a:r>
              <a:rPr lang="en-US" sz="1400" b="1" dirty="0" err="1" smtClean="0"/>
              <a:t>ie</a:t>
            </a:r>
            <a:r>
              <a:rPr lang="en-US" sz="1400" b="1" dirty="0" smtClean="0"/>
              <a:t>. </a:t>
            </a:r>
            <a:r>
              <a:rPr lang="en-US" sz="1400" b="1" dirty="0" smtClean="0"/>
              <a:t>Destination other than KNPA, </a:t>
            </a:r>
            <a:r>
              <a:rPr lang="en-US" sz="1400" b="1" dirty="0" smtClean="0"/>
              <a:t>Field </a:t>
            </a:r>
            <a:r>
              <a:rPr lang="en-US" sz="1400" b="1" dirty="0" smtClean="0"/>
              <a:t>PA, runway conditions, </a:t>
            </a:r>
            <a:r>
              <a:rPr lang="en-US" sz="1400" b="1" dirty="0" err="1" smtClean="0"/>
              <a:t>etc</a:t>
            </a:r>
            <a:r>
              <a:rPr lang="en-US" sz="1400" b="1" dirty="0" smtClean="0"/>
              <a:t>)  calculate TOLD data that will support your flight!!!! </a:t>
            </a:r>
            <a:endParaRPr lang="en-US" sz="1400" b="1" dirty="0"/>
          </a:p>
        </p:txBody>
      </p:sp>
      <p:pic>
        <p:nvPicPr>
          <p:cNvPr id="6" name="Picture 5"/>
          <p:cNvPicPr>
            <a:picLocks noChangeAspect="1"/>
          </p:cNvPicPr>
          <p:nvPr/>
        </p:nvPicPr>
        <p:blipFill>
          <a:blip r:embed="rId3"/>
          <a:stretch>
            <a:fillRect/>
          </a:stretch>
        </p:blipFill>
        <p:spPr>
          <a:xfrm>
            <a:off x="9072563" y="494893"/>
            <a:ext cx="2354202" cy="3017704"/>
          </a:xfrm>
          <a:prstGeom prst="rect">
            <a:avLst/>
          </a:prstGeom>
        </p:spPr>
      </p:pic>
      <p:sp>
        <p:nvSpPr>
          <p:cNvPr id="21" name="Rectangle 20"/>
          <p:cNvSpPr/>
          <p:nvPr/>
        </p:nvSpPr>
        <p:spPr>
          <a:xfrm>
            <a:off x="9072564" y="494894"/>
            <a:ext cx="2354202" cy="301770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1" idx="2"/>
          </p:cNvCxnSpPr>
          <p:nvPr/>
        </p:nvCxnSpPr>
        <p:spPr>
          <a:xfrm flipH="1">
            <a:off x="8541813" y="3512598"/>
            <a:ext cx="1707852" cy="83080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061462" y="1063630"/>
            <a:ext cx="4363571" cy="570827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341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303462" y="62248"/>
            <a:ext cx="5019675" cy="6705600"/>
          </a:xfrm>
          <a:prstGeom prst="rect">
            <a:avLst/>
          </a:prstGeom>
        </p:spPr>
      </p:pic>
      <p:pic>
        <p:nvPicPr>
          <p:cNvPr id="2" name="Picture 1"/>
          <p:cNvPicPr>
            <a:picLocks noChangeAspect="1"/>
          </p:cNvPicPr>
          <p:nvPr/>
        </p:nvPicPr>
        <p:blipFill>
          <a:blip r:embed="rId3"/>
          <a:stretch>
            <a:fillRect/>
          </a:stretch>
        </p:blipFill>
        <p:spPr>
          <a:xfrm>
            <a:off x="7277101" y="511175"/>
            <a:ext cx="4381500" cy="5695950"/>
          </a:xfrm>
          <a:prstGeom prst="rect">
            <a:avLst/>
          </a:prstGeom>
        </p:spPr>
      </p:pic>
      <p:sp>
        <p:nvSpPr>
          <p:cNvPr id="11" name="TextBox 10"/>
          <p:cNvSpPr txBox="1"/>
          <p:nvPr/>
        </p:nvSpPr>
        <p:spPr>
          <a:xfrm>
            <a:off x="37290" y="2223758"/>
            <a:ext cx="2448362" cy="2677656"/>
          </a:xfrm>
          <a:prstGeom prst="rect">
            <a:avLst/>
          </a:prstGeom>
          <a:noFill/>
        </p:spPr>
        <p:txBody>
          <a:bodyPr wrap="square" rtlCol="0">
            <a:spAutoFit/>
          </a:bodyPr>
          <a:lstStyle/>
          <a:p>
            <a:r>
              <a:rPr lang="en-US" sz="1400" b="1" u="sng" dirty="0" smtClean="0"/>
              <a:t>Landing Distance Explained</a:t>
            </a:r>
          </a:p>
          <a:p>
            <a:pPr marL="342900" indent="-342900">
              <a:buAutoNum type="arabicPeriod"/>
            </a:pPr>
            <a:r>
              <a:rPr lang="en-US" sz="1400" dirty="0" smtClean="0"/>
              <a:t>Enter Chart at OAT (30˚C)</a:t>
            </a:r>
          </a:p>
          <a:p>
            <a:pPr marL="342900" indent="-342900">
              <a:buAutoNum type="arabicPeriod"/>
            </a:pPr>
            <a:r>
              <a:rPr lang="en-US" sz="1400" dirty="0" smtClean="0"/>
              <a:t>Track over to PA (4000ft) </a:t>
            </a:r>
          </a:p>
          <a:p>
            <a:pPr marL="342900" indent="-342900">
              <a:buAutoNum type="arabicPeriod"/>
            </a:pPr>
            <a:r>
              <a:rPr lang="en-US" sz="1400" dirty="0" smtClean="0"/>
              <a:t>Track down to Gross Weight (5700LBS)</a:t>
            </a:r>
          </a:p>
          <a:p>
            <a:pPr marL="342900" indent="-342900">
              <a:buAutoNum type="arabicPeriod"/>
            </a:pPr>
            <a:r>
              <a:rPr lang="en-US" sz="1400" dirty="0" smtClean="0"/>
              <a:t>Track down to runway gradient (0%)</a:t>
            </a:r>
          </a:p>
          <a:p>
            <a:pPr marL="342900" indent="-342900">
              <a:buAutoNum type="arabicPeriod"/>
            </a:pPr>
            <a:r>
              <a:rPr lang="en-US" sz="1400" dirty="0" smtClean="0"/>
              <a:t>Track down to wind component (0knots) </a:t>
            </a:r>
          </a:p>
          <a:p>
            <a:pPr marL="342900" indent="-342900">
              <a:buAutoNum type="arabicPeriod"/>
            </a:pPr>
            <a:r>
              <a:rPr lang="en-US" sz="1400" dirty="0" smtClean="0"/>
              <a:t>RCR (Wet) </a:t>
            </a:r>
          </a:p>
          <a:p>
            <a:pPr marL="342900" indent="-342900">
              <a:buAutoNum type="arabicPeriod"/>
            </a:pPr>
            <a:r>
              <a:rPr lang="en-US" sz="1400" dirty="0" smtClean="0"/>
              <a:t>Obstacle Height (0ft) </a:t>
            </a:r>
          </a:p>
          <a:p>
            <a:pPr marL="342900" indent="-342900">
              <a:buAutoNum type="arabicPeriod"/>
            </a:pPr>
            <a:r>
              <a:rPr lang="en-US" sz="1400" dirty="0" smtClean="0"/>
              <a:t>Landing Distance 2900ft</a:t>
            </a:r>
          </a:p>
        </p:txBody>
      </p:sp>
      <p:cxnSp>
        <p:nvCxnSpPr>
          <p:cNvPr id="6" name="Straight Arrow Connector 5"/>
          <p:cNvCxnSpPr/>
          <p:nvPr/>
        </p:nvCxnSpPr>
        <p:spPr>
          <a:xfrm flipV="1">
            <a:off x="3590584" y="2329987"/>
            <a:ext cx="859943" cy="51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50527" y="2364595"/>
            <a:ext cx="0" cy="36474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281487" y="4341813"/>
            <a:ext cx="1587" cy="70643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664870" y="4991100"/>
            <a:ext cx="5571330" cy="107103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95892" y="1933620"/>
            <a:ext cx="1645482" cy="20955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6915150" y="2038395"/>
            <a:ext cx="3321050" cy="265663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517900" y="214252"/>
            <a:ext cx="25908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4281488" y="2738418"/>
            <a:ext cx="153929" cy="51600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281488" y="3254420"/>
            <a:ext cx="0" cy="50476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281488" y="3760007"/>
            <a:ext cx="3175" cy="5818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281487" y="5048250"/>
            <a:ext cx="296863" cy="20637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4578350" y="5269278"/>
            <a:ext cx="794" cy="79285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404476" y="5373241"/>
            <a:ext cx="762000" cy="369332"/>
          </a:xfrm>
          <a:prstGeom prst="rect">
            <a:avLst/>
          </a:prstGeom>
          <a:noFill/>
        </p:spPr>
        <p:txBody>
          <a:bodyPr wrap="square" rtlCol="0">
            <a:spAutoFit/>
          </a:bodyPr>
          <a:lstStyle/>
          <a:p>
            <a:r>
              <a:rPr lang="en-US" dirty="0" smtClean="0"/>
              <a:t>3400</a:t>
            </a:r>
            <a:endParaRPr lang="en-US" dirty="0"/>
          </a:p>
        </p:txBody>
      </p:sp>
      <p:sp>
        <p:nvSpPr>
          <p:cNvPr id="58" name="TextBox 57"/>
          <p:cNvSpPr txBox="1"/>
          <p:nvPr/>
        </p:nvSpPr>
        <p:spPr>
          <a:xfrm>
            <a:off x="10318750" y="5069960"/>
            <a:ext cx="762000" cy="369332"/>
          </a:xfrm>
          <a:prstGeom prst="rect">
            <a:avLst/>
          </a:prstGeom>
          <a:noFill/>
        </p:spPr>
        <p:txBody>
          <a:bodyPr wrap="square" rtlCol="0">
            <a:spAutoFit/>
          </a:bodyPr>
          <a:lstStyle/>
          <a:p>
            <a:r>
              <a:rPr lang="en-US" dirty="0" smtClean="0"/>
              <a:t>96/86</a:t>
            </a:r>
            <a:endParaRPr lang="en-US" dirty="0"/>
          </a:p>
        </p:txBody>
      </p:sp>
      <p:sp>
        <p:nvSpPr>
          <p:cNvPr id="34" name="TextBox 33"/>
          <p:cNvSpPr txBox="1"/>
          <p:nvPr/>
        </p:nvSpPr>
        <p:spPr>
          <a:xfrm>
            <a:off x="10318750" y="4509237"/>
            <a:ext cx="762000" cy="369332"/>
          </a:xfrm>
          <a:prstGeom prst="rect">
            <a:avLst/>
          </a:prstGeom>
          <a:noFill/>
        </p:spPr>
        <p:txBody>
          <a:bodyPr wrap="square" rtlCol="0">
            <a:spAutoFit/>
          </a:bodyPr>
          <a:lstStyle/>
          <a:p>
            <a:r>
              <a:rPr lang="en-US" dirty="0" smtClean="0">
                <a:solidFill>
                  <a:srgbClr val="C00000"/>
                </a:solidFill>
              </a:rPr>
              <a:t>90/79</a:t>
            </a:r>
            <a:endParaRPr lang="en-US" dirty="0">
              <a:solidFill>
                <a:srgbClr val="C00000"/>
              </a:solidFill>
            </a:endParaRPr>
          </a:p>
        </p:txBody>
      </p:sp>
      <p:sp>
        <p:nvSpPr>
          <p:cNvPr id="35" name="TextBox 34"/>
          <p:cNvSpPr txBox="1"/>
          <p:nvPr/>
        </p:nvSpPr>
        <p:spPr>
          <a:xfrm>
            <a:off x="10325100" y="4789599"/>
            <a:ext cx="762000" cy="369332"/>
          </a:xfrm>
          <a:prstGeom prst="rect">
            <a:avLst/>
          </a:prstGeom>
          <a:noFill/>
        </p:spPr>
        <p:txBody>
          <a:bodyPr wrap="square" rtlCol="0">
            <a:spAutoFit/>
          </a:bodyPr>
          <a:lstStyle/>
          <a:p>
            <a:r>
              <a:rPr lang="en-US" dirty="0" smtClean="0">
                <a:solidFill>
                  <a:srgbClr val="C00000"/>
                </a:solidFill>
              </a:rPr>
              <a:t>2900</a:t>
            </a:r>
            <a:endParaRPr lang="en-US" dirty="0">
              <a:solidFill>
                <a:srgbClr val="C00000"/>
              </a:solidFill>
            </a:endParaRPr>
          </a:p>
        </p:txBody>
      </p:sp>
    </p:spTree>
    <p:extLst>
      <p:ext uri="{BB962C8B-B14F-4D97-AF65-F5344CB8AC3E}">
        <p14:creationId xmlns:p14="http://schemas.microsoft.com/office/powerpoint/2010/main" val="313493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88" y="466771"/>
            <a:ext cx="10515600" cy="1325563"/>
          </a:xfrm>
        </p:spPr>
        <p:txBody>
          <a:bodyPr/>
          <a:lstStyle/>
          <a:p>
            <a:pPr algn="ctr"/>
            <a:r>
              <a:rPr lang="en-US" dirty="0" smtClean="0"/>
              <a:t>Example TOLD Solution </a:t>
            </a:r>
            <a:br>
              <a:rPr lang="en-US" dirty="0" smtClean="0"/>
            </a:br>
            <a:endParaRPr lang="en-US" dirty="0"/>
          </a:p>
        </p:txBody>
      </p:sp>
      <p:pic>
        <p:nvPicPr>
          <p:cNvPr id="3" name="Picture 2"/>
          <p:cNvPicPr>
            <a:picLocks noChangeAspect="1"/>
          </p:cNvPicPr>
          <p:nvPr/>
        </p:nvPicPr>
        <p:blipFill>
          <a:blip r:embed="rId2"/>
          <a:stretch>
            <a:fillRect/>
          </a:stretch>
        </p:blipFill>
        <p:spPr>
          <a:xfrm>
            <a:off x="4222377" y="1325563"/>
            <a:ext cx="4011823" cy="5265518"/>
          </a:xfrm>
          <a:prstGeom prst="rect">
            <a:avLst/>
          </a:prstGeom>
        </p:spPr>
      </p:pic>
      <p:sp>
        <p:nvSpPr>
          <p:cNvPr id="4" name="TextBox 3"/>
          <p:cNvSpPr txBox="1"/>
          <p:nvPr/>
        </p:nvSpPr>
        <p:spPr>
          <a:xfrm>
            <a:off x="430305" y="2259106"/>
            <a:ext cx="4013947" cy="2308324"/>
          </a:xfrm>
          <a:prstGeom prst="rect">
            <a:avLst/>
          </a:prstGeom>
          <a:noFill/>
        </p:spPr>
        <p:txBody>
          <a:bodyPr wrap="square" rtlCol="0">
            <a:spAutoFit/>
          </a:bodyPr>
          <a:lstStyle/>
          <a:p>
            <a:r>
              <a:rPr lang="en-US" b="1" u="sng" dirty="0" smtClean="0"/>
              <a:t>Given Takeoff Data</a:t>
            </a:r>
          </a:p>
          <a:p>
            <a:r>
              <a:rPr lang="en-US" dirty="0" smtClean="0"/>
              <a:t>Gross Weight – 6500lbs (FORM-F) </a:t>
            </a:r>
          </a:p>
          <a:p>
            <a:r>
              <a:rPr lang="en-US" dirty="0" smtClean="0"/>
              <a:t>OAT:  25˚ C (DD175-1)</a:t>
            </a:r>
          </a:p>
          <a:p>
            <a:r>
              <a:rPr lang="en-US" dirty="0" smtClean="0"/>
              <a:t>Field Pressure Altitude: 25ft (DD175-1) </a:t>
            </a:r>
          </a:p>
          <a:p>
            <a:r>
              <a:rPr lang="en-US" dirty="0" smtClean="0"/>
              <a:t>Wind Component: 0 Knots (assume worst case scenario) </a:t>
            </a:r>
          </a:p>
          <a:p>
            <a:r>
              <a:rPr lang="en-US" dirty="0" smtClean="0"/>
              <a:t>RCR: Dry - 25</a:t>
            </a:r>
          </a:p>
          <a:p>
            <a:r>
              <a:rPr lang="en-US" dirty="0" smtClean="0"/>
              <a:t>Runway Length: 5000ft (Field Diagram) </a:t>
            </a:r>
            <a:endParaRPr lang="en-US" dirty="0"/>
          </a:p>
        </p:txBody>
      </p:sp>
      <p:sp>
        <p:nvSpPr>
          <p:cNvPr id="5" name="TextBox 4"/>
          <p:cNvSpPr txBox="1"/>
          <p:nvPr/>
        </p:nvSpPr>
        <p:spPr>
          <a:xfrm>
            <a:off x="8292353" y="2212041"/>
            <a:ext cx="4013947" cy="2308324"/>
          </a:xfrm>
          <a:prstGeom prst="rect">
            <a:avLst/>
          </a:prstGeom>
          <a:noFill/>
        </p:spPr>
        <p:txBody>
          <a:bodyPr wrap="square" rtlCol="0">
            <a:spAutoFit/>
          </a:bodyPr>
          <a:lstStyle/>
          <a:p>
            <a:r>
              <a:rPr lang="en-US" b="1" u="sng" dirty="0" smtClean="0"/>
              <a:t>Given Landing Data</a:t>
            </a:r>
          </a:p>
          <a:p>
            <a:r>
              <a:rPr lang="en-US" dirty="0" smtClean="0"/>
              <a:t>Gross Weight – 5700lbs (FORM-F) </a:t>
            </a:r>
          </a:p>
          <a:p>
            <a:r>
              <a:rPr lang="en-US" dirty="0" smtClean="0"/>
              <a:t>OAT:  30˚ C (DD175-1)</a:t>
            </a:r>
          </a:p>
          <a:p>
            <a:r>
              <a:rPr lang="en-US" dirty="0" smtClean="0"/>
              <a:t>Field Pressure Altitude: 4000ft (DD175-1) </a:t>
            </a:r>
          </a:p>
          <a:p>
            <a:r>
              <a:rPr lang="en-US" dirty="0" smtClean="0"/>
              <a:t>Wind Component: 0 Knots (assume worst case scenario) </a:t>
            </a:r>
          </a:p>
          <a:p>
            <a:r>
              <a:rPr lang="en-US" dirty="0" smtClean="0"/>
              <a:t>RCR: Wet </a:t>
            </a:r>
          </a:p>
          <a:p>
            <a:r>
              <a:rPr lang="en-US" dirty="0" smtClean="0"/>
              <a:t>Runway Length: 5000ft (Field Diagram) </a:t>
            </a:r>
            <a:endParaRPr lang="en-US" dirty="0"/>
          </a:p>
        </p:txBody>
      </p:sp>
      <p:sp>
        <p:nvSpPr>
          <p:cNvPr id="6" name="TextBox 5"/>
          <p:cNvSpPr txBox="1"/>
          <p:nvPr/>
        </p:nvSpPr>
        <p:spPr>
          <a:xfrm>
            <a:off x="5700402" y="2138082"/>
            <a:ext cx="739588" cy="338554"/>
          </a:xfrm>
          <a:prstGeom prst="rect">
            <a:avLst/>
          </a:prstGeom>
          <a:noFill/>
        </p:spPr>
        <p:txBody>
          <a:bodyPr wrap="square" rtlCol="0">
            <a:spAutoFit/>
          </a:bodyPr>
          <a:lstStyle/>
          <a:p>
            <a:r>
              <a:rPr lang="en-US" sz="1600" dirty="0" smtClean="0"/>
              <a:t>6500</a:t>
            </a:r>
            <a:endParaRPr lang="en-US" sz="1600" dirty="0"/>
          </a:p>
        </p:txBody>
      </p:sp>
      <p:sp>
        <p:nvSpPr>
          <p:cNvPr id="7" name="TextBox 6"/>
          <p:cNvSpPr txBox="1"/>
          <p:nvPr/>
        </p:nvSpPr>
        <p:spPr>
          <a:xfrm>
            <a:off x="5757405" y="2345175"/>
            <a:ext cx="739588" cy="338554"/>
          </a:xfrm>
          <a:prstGeom prst="rect">
            <a:avLst/>
          </a:prstGeom>
          <a:noFill/>
        </p:spPr>
        <p:txBody>
          <a:bodyPr wrap="square" rtlCol="0">
            <a:spAutoFit/>
          </a:bodyPr>
          <a:lstStyle/>
          <a:p>
            <a:r>
              <a:rPr lang="en-US" sz="1600" dirty="0" smtClean="0"/>
              <a:t>25</a:t>
            </a:r>
            <a:endParaRPr lang="en-US" sz="1600" dirty="0"/>
          </a:p>
        </p:txBody>
      </p:sp>
      <p:sp>
        <p:nvSpPr>
          <p:cNvPr id="8" name="TextBox 7"/>
          <p:cNvSpPr txBox="1"/>
          <p:nvPr/>
        </p:nvSpPr>
        <p:spPr>
          <a:xfrm>
            <a:off x="5757405" y="2599333"/>
            <a:ext cx="739588" cy="338554"/>
          </a:xfrm>
          <a:prstGeom prst="rect">
            <a:avLst/>
          </a:prstGeom>
          <a:noFill/>
        </p:spPr>
        <p:txBody>
          <a:bodyPr wrap="square" rtlCol="0">
            <a:spAutoFit/>
          </a:bodyPr>
          <a:lstStyle/>
          <a:p>
            <a:r>
              <a:rPr lang="en-US" sz="1600" dirty="0" smtClean="0"/>
              <a:t>25</a:t>
            </a:r>
            <a:endParaRPr lang="en-US" sz="1600" dirty="0"/>
          </a:p>
        </p:txBody>
      </p:sp>
      <p:sp>
        <p:nvSpPr>
          <p:cNvPr id="9" name="TextBox 8"/>
          <p:cNvSpPr txBox="1"/>
          <p:nvPr/>
        </p:nvSpPr>
        <p:spPr>
          <a:xfrm>
            <a:off x="7186864" y="2829621"/>
            <a:ext cx="739588" cy="338554"/>
          </a:xfrm>
          <a:prstGeom prst="rect">
            <a:avLst/>
          </a:prstGeom>
          <a:noFill/>
        </p:spPr>
        <p:txBody>
          <a:bodyPr wrap="square" rtlCol="0">
            <a:spAutoFit/>
          </a:bodyPr>
          <a:lstStyle/>
          <a:p>
            <a:r>
              <a:rPr lang="en-US" sz="1600" dirty="0"/>
              <a:t>0</a:t>
            </a:r>
          </a:p>
        </p:txBody>
      </p:sp>
      <p:sp>
        <p:nvSpPr>
          <p:cNvPr id="10" name="TextBox 9"/>
          <p:cNvSpPr txBox="1"/>
          <p:nvPr/>
        </p:nvSpPr>
        <p:spPr>
          <a:xfrm>
            <a:off x="5815558" y="3074714"/>
            <a:ext cx="739588" cy="338554"/>
          </a:xfrm>
          <a:prstGeom prst="rect">
            <a:avLst/>
          </a:prstGeom>
          <a:noFill/>
        </p:spPr>
        <p:txBody>
          <a:bodyPr wrap="square" rtlCol="0">
            <a:spAutoFit/>
          </a:bodyPr>
          <a:lstStyle/>
          <a:p>
            <a:r>
              <a:rPr lang="en-US" sz="1600" dirty="0" smtClean="0"/>
              <a:t>25</a:t>
            </a:r>
            <a:endParaRPr lang="en-US" sz="1600" dirty="0"/>
          </a:p>
        </p:txBody>
      </p:sp>
      <p:sp>
        <p:nvSpPr>
          <p:cNvPr id="11" name="TextBox 10"/>
          <p:cNvSpPr txBox="1"/>
          <p:nvPr/>
        </p:nvSpPr>
        <p:spPr>
          <a:xfrm>
            <a:off x="7007022" y="5752443"/>
            <a:ext cx="739588" cy="338554"/>
          </a:xfrm>
          <a:prstGeom prst="rect">
            <a:avLst/>
          </a:prstGeom>
          <a:noFill/>
        </p:spPr>
        <p:txBody>
          <a:bodyPr wrap="square" rtlCol="0">
            <a:spAutoFit/>
          </a:bodyPr>
          <a:lstStyle/>
          <a:p>
            <a:r>
              <a:rPr lang="en-US" sz="1600" dirty="0" smtClean="0"/>
              <a:t>3400</a:t>
            </a:r>
            <a:endParaRPr lang="en-US" sz="1600" dirty="0"/>
          </a:p>
        </p:txBody>
      </p:sp>
      <p:sp>
        <p:nvSpPr>
          <p:cNvPr id="12" name="TextBox 11"/>
          <p:cNvSpPr txBox="1"/>
          <p:nvPr/>
        </p:nvSpPr>
        <p:spPr>
          <a:xfrm>
            <a:off x="7071708" y="3339137"/>
            <a:ext cx="739588" cy="338554"/>
          </a:xfrm>
          <a:prstGeom prst="rect">
            <a:avLst/>
          </a:prstGeom>
          <a:noFill/>
        </p:spPr>
        <p:txBody>
          <a:bodyPr wrap="square" rtlCol="0">
            <a:spAutoFit/>
          </a:bodyPr>
          <a:lstStyle/>
          <a:p>
            <a:r>
              <a:rPr lang="en-US" sz="1600" dirty="0" smtClean="0"/>
              <a:t>5000</a:t>
            </a:r>
            <a:endParaRPr lang="en-US" sz="1600" dirty="0"/>
          </a:p>
        </p:txBody>
      </p:sp>
      <p:sp>
        <p:nvSpPr>
          <p:cNvPr id="13" name="TextBox 12"/>
          <p:cNvSpPr txBox="1"/>
          <p:nvPr/>
        </p:nvSpPr>
        <p:spPr>
          <a:xfrm>
            <a:off x="7129861" y="3092050"/>
            <a:ext cx="739588" cy="338554"/>
          </a:xfrm>
          <a:prstGeom prst="rect">
            <a:avLst/>
          </a:prstGeom>
          <a:noFill/>
        </p:spPr>
        <p:txBody>
          <a:bodyPr wrap="square" rtlCol="0">
            <a:spAutoFit/>
          </a:bodyPr>
          <a:lstStyle/>
          <a:p>
            <a:r>
              <a:rPr lang="en-US" sz="1600" dirty="0" smtClean="0"/>
              <a:t>12</a:t>
            </a:r>
            <a:endParaRPr lang="en-US" sz="1600" dirty="0"/>
          </a:p>
        </p:txBody>
      </p:sp>
      <p:sp>
        <p:nvSpPr>
          <p:cNvPr id="14" name="TextBox 13"/>
          <p:cNvSpPr txBox="1"/>
          <p:nvPr/>
        </p:nvSpPr>
        <p:spPr>
          <a:xfrm>
            <a:off x="5844060" y="2829621"/>
            <a:ext cx="739588" cy="338554"/>
          </a:xfrm>
          <a:prstGeom prst="rect">
            <a:avLst/>
          </a:prstGeom>
          <a:noFill/>
        </p:spPr>
        <p:txBody>
          <a:bodyPr wrap="square" rtlCol="0">
            <a:spAutoFit/>
          </a:bodyPr>
          <a:lstStyle/>
          <a:p>
            <a:r>
              <a:rPr lang="en-US" sz="1600" dirty="0"/>
              <a:t>0</a:t>
            </a:r>
          </a:p>
        </p:txBody>
      </p:sp>
      <p:sp>
        <p:nvSpPr>
          <p:cNvPr id="15" name="TextBox 14"/>
          <p:cNvSpPr txBox="1"/>
          <p:nvPr/>
        </p:nvSpPr>
        <p:spPr>
          <a:xfrm>
            <a:off x="7070558" y="2562499"/>
            <a:ext cx="739588" cy="338554"/>
          </a:xfrm>
          <a:prstGeom prst="rect">
            <a:avLst/>
          </a:prstGeom>
          <a:noFill/>
        </p:spPr>
        <p:txBody>
          <a:bodyPr wrap="square" rtlCol="0">
            <a:spAutoFit/>
          </a:bodyPr>
          <a:lstStyle/>
          <a:p>
            <a:r>
              <a:rPr lang="en-US" sz="1600" dirty="0"/>
              <a:t>4</a:t>
            </a:r>
            <a:r>
              <a:rPr lang="en-US" sz="1600" dirty="0" smtClean="0"/>
              <a:t>000</a:t>
            </a:r>
            <a:endParaRPr lang="en-US" sz="1600" dirty="0"/>
          </a:p>
        </p:txBody>
      </p:sp>
      <p:sp>
        <p:nvSpPr>
          <p:cNvPr id="16" name="TextBox 15"/>
          <p:cNvSpPr txBox="1"/>
          <p:nvPr/>
        </p:nvSpPr>
        <p:spPr>
          <a:xfrm>
            <a:off x="7108598" y="2137862"/>
            <a:ext cx="739588" cy="338554"/>
          </a:xfrm>
          <a:prstGeom prst="rect">
            <a:avLst/>
          </a:prstGeom>
          <a:noFill/>
        </p:spPr>
        <p:txBody>
          <a:bodyPr wrap="square" rtlCol="0">
            <a:spAutoFit/>
          </a:bodyPr>
          <a:lstStyle/>
          <a:p>
            <a:r>
              <a:rPr lang="en-US" sz="1600" dirty="0" smtClean="0"/>
              <a:t>5700</a:t>
            </a:r>
            <a:endParaRPr lang="en-US" sz="1600" dirty="0"/>
          </a:p>
        </p:txBody>
      </p:sp>
      <p:sp>
        <p:nvSpPr>
          <p:cNvPr id="17" name="TextBox 16"/>
          <p:cNvSpPr txBox="1"/>
          <p:nvPr/>
        </p:nvSpPr>
        <p:spPr>
          <a:xfrm>
            <a:off x="7153320" y="2345175"/>
            <a:ext cx="739588" cy="338554"/>
          </a:xfrm>
          <a:prstGeom prst="rect">
            <a:avLst/>
          </a:prstGeom>
          <a:noFill/>
        </p:spPr>
        <p:txBody>
          <a:bodyPr wrap="square" rtlCol="0">
            <a:spAutoFit/>
          </a:bodyPr>
          <a:lstStyle/>
          <a:p>
            <a:r>
              <a:rPr lang="en-US" sz="1600" dirty="0" smtClean="0"/>
              <a:t>30</a:t>
            </a:r>
            <a:endParaRPr lang="en-US" sz="1600" dirty="0"/>
          </a:p>
        </p:txBody>
      </p:sp>
      <p:sp>
        <p:nvSpPr>
          <p:cNvPr id="18" name="TextBox 17"/>
          <p:cNvSpPr txBox="1"/>
          <p:nvPr/>
        </p:nvSpPr>
        <p:spPr>
          <a:xfrm>
            <a:off x="5700402" y="3934081"/>
            <a:ext cx="739588" cy="338554"/>
          </a:xfrm>
          <a:prstGeom prst="rect">
            <a:avLst/>
          </a:prstGeom>
          <a:noFill/>
        </p:spPr>
        <p:txBody>
          <a:bodyPr wrap="square" rtlCol="0">
            <a:spAutoFit/>
          </a:bodyPr>
          <a:lstStyle/>
          <a:p>
            <a:r>
              <a:rPr lang="en-US" sz="1600" dirty="0" smtClean="0"/>
              <a:t>100</a:t>
            </a:r>
            <a:endParaRPr lang="en-US" sz="1600" dirty="0"/>
          </a:p>
        </p:txBody>
      </p:sp>
      <p:sp>
        <p:nvSpPr>
          <p:cNvPr id="19" name="TextBox 18"/>
          <p:cNvSpPr txBox="1"/>
          <p:nvPr/>
        </p:nvSpPr>
        <p:spPr>
          <a:xfrm>
            <a:off x="5729479" y="3726988"/>
            <a:ext cx="739588" cy="338554"/>
          </a:xfrm>
          <a:prstGeom prst="rect">
            <a:avLst/>
          </a:prstGeom>
          <a:noFill/>
        </p:spPr>
        <p:txBody>
          <a:bodyPr wrap="square" rtlCol="0">
            <a:spAutoFit/>
          </a:bodyPr>
          <a:lstStyle/>
          <a:p>
            <a:r>
              <a:rPr lang="en-US" sz="1600" dirty="0" smtClean="0"/>
              <a:t>3000</a:t>
            </a:r>
            <a:endParaRPr lang="en-US" sz="1600" dirty="0"/>
          </a:p>
        </p:txBody>
      </p:sp>
      <p:sp>
        <p:nvSpPr>
          <p:cNvPr id="20" name="TextBox 19"/>
          <p:cNvSpPr txBox="1"/>
          <p:nvPr/>
        </p:nvSpPr>
        <p:spPr>
          <a:xfrm>
            <a:off x="5642853" y="4188239"/>
            <a:ext cx="797137" cy="338554"/>
          </a:xfrm>
          <a:prstGeom prst="rect">
            <a:avLst/>
          </a:prstGeom>
          <a:noFill/>
        </p:spPr>
        <p:txBody>
          <a:bodyPr wrap="square" rtlCol="0">
            <a:spAutoFit/>
          </a:bodyPr>
          <a:lstStyle/>
          <a:p>
            <a:r>
              <a:rPr lang="en-US" sz="1600" dirty="0" smtClean="0"/>
              <a:t>88/107</a:t>
            </a:r>
            <a:endParaRPr lang="en-US" sz="1600" dirty="0"/>
          </a:p>
        </p:txBody>
      </p:sp>
      <p:sp>
        <p:nvSpPr>
          <p:cNvPr id="21" name="TextBox 20"/>
          <p:cNvSpPr txBox="1"/>
          <p:nvPr/>
        </p:nvSpPr>
        <p:spPr>
          <a:xfrm>
            <a:off x="5643125" y="4978740"/>
            <a:ext cx="796591" cy="338554"/>
          </a:xfrm>
          <a:prstGeom prst="rect">
            <a:avLst/>
          </a:prstGeom>
          <a:noFill/>
        </p:spPr>
        <p:txBody>
          <a:bodyPr wrap="square" rtlCol="0">
            <a:spAutoFit/>
          </a:bodyPr>
          <a:lstStyle/>
          <a:p>
            <a:r>
              <a:rPr lang="en-US" sz="1600" dirty="0" smtClean="0"/>
              <a:t>102/91</a:t>
            </a:r>
            <a:endParaRPr lang="en-US" sz="1600" dirty="0"/>
          </a:p>
        </p:txBody>
      </p:sp>
      <p:sp>
        <p:nvSpPr>
          <p:cNvPr id="22" name="TextBox 21"/>
          <p:cNvSpPr txBox="1"/>
          <p:nvPr/>
        </p:nvSpPr>
        <p:spPr>
          <a:xfrm>
            <a:off x="7020807" y="4978740"/>
            <a:ext cx="739588" cy="338554"/>
          </a:xfrm>
          <a:prstGeom prst="rect">
            <a:avLst/>
          </a:prstGeom>
          <a:noFill/>
        </p:spPr>
        <p:txBody>
          <a:bodyPr wrap="square" rtlCol="0">
            <a:spAutoFit/>
          </a:bodyPr>
          <a:lstStyle/>
          <a:p>
            <a:r>
              <a:rPr lang="en-US" sz="1600" dirty="0" smtClean="0"/>
              <a:t>90/79</a:t>
            </a:r>
            <a:endParaRPr lang="en-US" sz="1600" dirty="0"/>
          </a:p>
        </p:txBody>
      </p:sp>
      <p:sp>
        <p:nvSpPr>
          <p:cNvPr id="23" name="TextBox 22"/>
          <p:cNvSpPr txBox="1"/>
          <p:nvPr/>
        </p:nvSpPr>
        <p:spPr>
          <a:xfrm>
            <a:off x="5608603" y="5481506"/>
            <a:ext cx="819030" cy="338554"/>
          </a:xfrm>
          <a:prstGeom prst="rect">
            <a:avLst/>
          </a:prstGeom>
          <a:noFill/>
        </p:spPr>
        <p:txBody>
          <a:bodyPr wrap="square" rtlCol="0">
            <a:spAutoFit/>
          </a:bodyPr>
          <a:lstStyle/>
          <a:p>
            <a:r>
              <a:rPr lang="en-US" sz="1600" dirty="0" smtClean="0"/>
              <a:t>107/97</a:t>
            </a:r>
            <a:endParaRPr lang="en-US" sz="1600" dirty="0"/>
          </a:p>
        </p:txBody>
      </p:sp>
      <p:sp>
        <p:nvSpPr>
          <p:cNvPr id="24" name="TextBox 23"/>
          <p:cNvSpPr txBox="1"/>
          <p:nvPr/>
        </p:nvSpPr>
        <p:spPr>
          <a:xfrm>
            <a:off x="7035107" y="5481506"/>
            <a:ext cx="739588" cy="338554"/>
          </a:xfrm>
          <a:prstGeom prst="rect">
            <a:avLst/>
          </a:prstGeom>
          <a:noFill/>
        </p:spPr>
        <p:txBody>
          <a:bodyPr wrap="square" rtlCol="0">
            <a:spAutoFit/>
          </a:bodyPr>
          <a:lstStyle/>
          <a:p>
            <a:r>
              <a:rPr lang="en-US" sz="1600" dirty="0" smtClean="0"/>
              <a:t>96/86</a:t>
            </a:r>
            <a:endParaRPr lang="en-US" sz="1600" dirty="0"/>
          </a:p>
        </p:txBody>
      </p:sp>
      <p:sp>
        <p:nvSpPr>
          <p:cNvPr id="26" name="TextBox 25"/>
          <p:cNvSpPr txBox="1"/>
          <p:nvPr/>
        </p:nvSpPr>
        <p:spPr>
          <a:xfrm>
            <a:off x="5547238" y="5976588"/>
            <a:ext cx="923775" cy="338554"/>
          </a:xfrm>
          <a:prstGeom prst="rect">
            <a:avLst/>
          </a:prstGeom>
          <a:noFill/>
        </p:spPr>
        <p:txBody>
          <a:bodyPr wrap="square" rtlCol="0">
            <a:spAutoFit/>
          </a:bodyPr>
          <a:lstStyle/>
          <a:p>
            <a:r>
              <a:rPr lang="en-US" sz="1600" dirty="0" smtClean="0"/>
              <a:t>114/104</a:t>
            </a:r>
            <a:endParaRPr lang="en-US" sz="1600" dirty="0"/>
          </a:p>
        </p:txBody>
      </p:sp>
      <p:sp>
        <p:nvSpPr>
          <p:cNvPr id="27" name="TextBox 26"/>
          <p:cNvSpPr txBox="1"/>
          <p:nvPr/>
        </p:nvSpPr>
        <p:spPr>
          <a:xfrm>
            <a:off x="6948869" y="5972702"/>
            <a:ext cx="912064" cy="338554"/>
          </a:xfrm>
          <a:prstGeom prst="rect">
            <a:avLst/>
          </a:prstGeom>
          <a:noFill/>
        </p:spPr>
        <p:txBody>
          <a:bodyPr wrap="square" rtlCol="0">
            <a:spAutoFit/>
          </a:bodyPr>
          <a:lstStyle/>
          <a:p>
            <a:r>
              <a:rPr lang="en-US" sz="1600" dirty="0" smtClean="0"/>
              <a:t>104/94</a:t>
            </a:r>
            <a:endParaRPr lang="en-US" sz="1600" dirty="0"/>
          </a:p>
        </p:txBody>
      </p:sp>
      <p:sp>
        <p:nvSpPr>
          <p:cNvPr id="28" name="TextBox 27"/>
          <p:cNvSpPr txBox="1"/>
          <p:nvPr/>
        </p:nvSpPr>
        <p:spPr>
          <a:xfrm>
            <a:off x="5661381" y="5225526"/>
            <a:ext cx="739588" cy="338554"/>
          </a:xfrm>
          <a:prstGeom prst="rect">
            <a:avLst/>
          </a:prstGeom>
          <a:noFill/>
        </p:spPr>
        <p:txBody>
          <a:bodyPr wrap="square" rtlCol="0">
            <a:spAutoFit/>
          </a:bodyPr>
          <a:lstStyle/>
          <a:p>
            <a:r>
              <a:rPr lang="en-US" sz="1600" dirty="0" smtClean="0"/>
              <a:t>2200</a:t>
            </a:r>
            <a:endParaRPr lang="en-US" sz="1600" dirty="0"/>
          </a:p>
        </p:txBody>
      </p:sp>
      <p:sp>
        <p:nvSpPr>
          <p:cNvPr id="29" name="TextBox 28"/>
          <p:cNvSpPr txBox="1"/>
          <p:nvPr/>
        </p:nvSpPr>
        <p:spPr>
          <a:xfrm>
            <a:off x="5641574" y="5739145"/>
            <a:ext cx="739588" cy="338554"/>
          </a:xfrm>
          <a:prstGeom prst="rect">
            <a:avLst/>
          </a:prstGeom>
          <a:noFill/>
        </p:spPr>
        <p:txBody>
          <a:bodyPr wrap="square" rtlCol="0">
            <a:spAutoFit/>
          </a:bodyPr>
          <a:lstStyle/>
          <a:p>
            <a:r>
              <a:rPr lang="en-US" sz="1600" dirty="0" smtClean="0"/>
              <a:t>2600</a:t>
            </a:r>
            <a:endParaRPr lang="en-US" sz="1600" dirty="0"/>
          </a:p>
        </p:txBody>
      </p:sp>
      <p:sp>
        <p:nvSpPr>
          <p:cNvPr id="30" name="TextBox 29"/>
          <p:cNvSpPr txBox="1"/>
          <p:nvPr/>
        </p:nvSpPr>
        <p:spPr>
          <a:xfrm>
            <a:off x="5689066" y="6219387"/>
            <a:ext cx="739588" cy="338554"/>
          </a:xfrm>
          <a:prstGeom prst="rect">
            <a:avLst/>
          </a:prstGeom>
          <a:noFill/>
        </p:spPr>
        <p:txBody>
          <a:bodyPr wrap="square" rtlCol="0">
            <a:spAutoFit/>
          </a:bodyPr>
          <a:lstStyle/>
          <a:p>
            <a:r>
              <a:rPr lang="en-US" sz="1600" dirty="0" smtClean="0"/>
              <a:t>2800</a:t>
            </a:r>
            <a:endParaRPr lang="en-US" sz="1600" dirty="0"/>
          </a:p>
        </p:txBody>
      </p:sp>
      <p:sp>
        <p:nvSpPr>
          <p:cNvPr id="35" name="Rectangle 34"/>
          <p:cNvSpPr/>
          <p:nvPr/>
        </p:nvSpPr>
        <p:spPr>
          <a:xfrm>
            <a:off x="7054947" y="5239796"/>
            <a:ext cx="601447" cy="338554"/>
          </a:xfrm>
          <a:prstGeom prst="rect">
            <a:avLst/>
          </a:prstGeom>
        </p:spPr>
        <p:txBody>
          <a:bodyPr wrap="none">
            <a:spAutoFit/>
          </a:bodyPr>
          <a:lstStyle/>
          <a:p>
            <a:r>
              <a:rPr lang="en-US" sz="1600" dirty="0" smtClean="0"/>
              <a:t>3200</a:t>
            </a:r>
            <a:endParaRPr lang="en-US" dirty="0"/>
          </a:p>
        </p:txBody>
      </p:sp>
      <p:sp>
        <p:nvSpPr>
          <p:cNvPr id="36" name="Rectangle 35"/>
          <p:cNvSpPr/>
          <p:nvPr/>
        </p:nvSpPr>
        <p:spPr>
          <a:xfrm>
            <a:off x="5729479" y="3338259"/>
            <a:ext cx="601447" cy="338554"/>
          </a:xfrm>
          <a:prstGeom prst="rect">
            <a:avLst/>
          </a:prstGeom>
        </p:spPr>
        <p:txBody>
          <a:bodyPr wrap="none">
            <a:spAutoFit/>
          </a:bodyPr>
          <a:lstStyle/>
          <a:p>
            <a:r>
              <a:rPr lang="en-US" sz="1600" dirty="0" smtClean="0"/>
              <a:t>5000</a:t>
            </a:r>
            <a:endParaRPr lang="en-US" dirty="0"/>
          </a:p>
        </p:txBody>
      </p:sp>
      <p:sp>
        <p:nvSpPr>
          <p:cNvPr id="37" name="TextBox 36"/>
          <p:cNvSpPr txBox="1"/>
          <p:nvPr/>
        </p:nvSpPr>
        <p:spPr>
          <a:xfrm>
            <a:off x="7020807" y="6235862"/>
            <a:ext cx="739588" cy="338554"/>
          </a:xfrm>
          <a:prstGeom prst="rect">
            <a:avLst/>
          </a:prstGeom>
          <a:noFill/>
        </p:spPr>
        <p:txBody>
          <a:bodyPr wrap="square" rtlCol="0">
            <a:spAutoFit/>
          </a:bodyPr>
          <a:lstStyle/>
          <a:p>
            <a:r>
              <a:rPr lang="en-US" sz="1600" dirty="0" smtClean="0"/>
              <a:t>3900</a:t>
            </a:r>
            <a:endParaRPr lang="en-US" sz="1600" dirty="0"/>
          </a:p>
        </p:txBody>
      </p:sp>
    </p:spTree>
    <p:extLst>
      <p:ext uri="{BB962C8B-B14F-4D97-AF65-F5344CB8AC3E}">
        <p14:creationId xmlns:p14="http://schemas.microsoft.com/office/powerpoint/2010/main" val="2245284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253" y="2637678"/>
            <a:ext cx="10515600" cy="1325563"/>
          </a:xfrm>
        </p:spPr>
        <p:txBody>
          <a:bodyPr>
            <a:normAutofit/>
          </a:bodyPr>
          <a:lstStyle/>
          <a:p>
            <a:r>
              <a:rPr lang="en-US" sz="7200" dirty="0" smtClean="0"/>
              <a:t>Questions?</a:t>
            </a:r>
            <a:endParaRPr lang="en-US" sz="7200" dirty="0"/>
          </a:p>
        </p:txBody>
      </p:sp>
    </p:spTree>
    <p:extLst>
      <p:ext uri="{BB962C8B-B14F-4D97-AF65-F5344CB8AC3E}">
        <p14:creationId xmlns:p14="http://schemas.microsoft.com/office/powerpoint/2010/main" val="214620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59" y="0"/>
            <a:ext cx="10515600" cy="1325563"/>
          </a:xfrm>
        </p:spPr>
        <p:txBody>
          <a:bodyPr/>
          <a:lstStyle/>
          <a:p>
            <a:pPr algn="ctr"/>
            <a:r>
              <a:rPr lang="en-US" dirty="0" smtClean="0"/>
              <a:t>Condition Data - Gross Weight</a:t>
            </a:r>
            <a:endParaRPr lang="en-US" dirty="0"/>
          </a:p>
        </p:txBody>
      </p:sp>
      <p:pic>
        <p:nvPicPr>
          <p:cNvPr id="3" name="Picture 2"/>
          <p:cNvPicPr>
            <a:picLocks noChangeAspect="1"/>
          </p:cNvPicPr>
          <p:nvPr/>
        </p:nvPicPr>
        <p:blipFill>
          <a:blip r:embed="rId3"/>
          <a:stretch>
            <a:fillRect/>
          </a:stretch>
        </p:blipFill>
        <p:spPr>
          <a:xfrm>
            <a:off x="5192684" y="977539"/>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517713" y="2158253"/>
            <a:ext cx="4150536" cy="4347344"/>
          </a:xfrm>
          <a:prstGeom prst="rect">
            <a:avLst/>
          </a:prstGeom>
          <a:noFill/>
        </p:spPr>
        <p:txBody>
          <a:bodyPr wrap="square" rtlCol="0">
            <a:spAutoFit/>
          </a:bodyPr>
          <a:lstStyle/>
          <a:p>
            <a:pPr marL="171450" indent="-171450">
              <a:buFont typeface="Arial" panose="020B0604020202020204" pitchFamily="34" charset="0"/>
              <a:buChar char="•"/>
            </a:pPr>
            <a:r>
              <a:rPr lang="en-US" sz="1400" b="1" dirty="0" smtClean="0"/>
              <a:t>Takeoff and landing </a:t>
            </a:r>
            <a:r>
              <a:rPr lang="en-US" sz="1400" b="1" dirty="0"/>
              <a:t>g</a:t>
            </a:r>
            <a:r>
              <a:rPr lang="en-US" sz="1400" b="1" dirty="0" smtClean="0"/>
              <a:t>ross weight for the aircraft can be found on the Form-F found in the ADB in Maintenance control</a:t>
            </a:r>
          </a:p>
          <a:p>
            <a:pPr marL="171450" indent="-171450">
              <a:buFont typeface="Arial" panose="020B0604020202020204" pitchFamily="34" charset="0"/>
              <a:buChar char="•"/>
            </a:pPr>
            <a:r>
              <a:rPr lang="en-US" sz="1400" b="1" dirty="0" smtClean="0"/>
              <a:t>You can assume at take off max gross weight (6500lbs)</a:t>
            </a:r>
          </a:p>
          <a:p>
            <a:pPr marL="171450" indent="-171450">
              <a:buFont typeface="Arial" panose="020B0604020202020204" pitchFamily="34" charset="0"/>
              <a:buChar char="•"/>
            </a:pPr>
            <a:r>
              <a:rPr lang="en-US" sz="1400" b="1" dirty="0" smtClean="0"/>
              <a:t>For landing gross weight subtract your expected amount of fuel burn from your takeoff weight</a:t>
            </a:r>
          </a:p>
          <a:p>
            <a:pPr marL="628650" lvl="1" indent="-171450">
              <a:buFont typeface="Arial" panose="020B0604020202020204" pitchFamily="34" charset="0"/>
              <a:buChar char="•"/>
            </a:pPr>
            <a:r>
              <a:rPr lang="en-US" sz="1400" b="1" dirty="0" smtClean="0"/>
              <a:t>As a rule of thumb, you will be approximately 500lbs per hour while flying</a:t>
            </a:r>
          </a:p>
          <a:p>
            <a:pPr marL="628650" lvl="1" indent="-171450">
              <a:buFont typeface="Arial" panose="020B0604020202020204" pitchFamily="34" charset="0"/>
              <a:buChar char="•"/>
            </a:pPr>
            <a:r>
              <a:rPr lang="en-US" sz="1400" b="1" dirty="0" smtClean="0"/>
              <a:t>If you are flying an event that is 2.0 you will burn approximately 1000lbs</a:t>
            </a:r>
          </a:p>
          <a:p>
            <a:pPr marL="628650" lvl="1" indent="-171450">
              <a:buFont typeface="Arial" panose="020B0604020202020204" pitchFamily="34" charset="0"/>
              <a:buChar char="•"/>
            </a:pPr>
            <a:r>
              <a:rPr lang="en-US" sz="1400" b="1" dirty="0" smtClean="0"/>
              <a:t>If you flying an event that is a scheduled 1.5 you will burn approximately 750lbs (round to 800lbs)</a:t>
            </a:r>
          </a:p>
          <a:p>
            <a:pPr marL="171450" indent="-171450">
              <a:buFont typeface="Arial" panose="020B0604020202020204" pitchFamily="34" charset="0"/>
              <a:buChar char="•"/>
            </a:pPr>
            <a:r>
              <a:rPr lang="en-US" sz="1400" b="1" dirty="0" smtClean="0"/>
              <a:t>Example (6500lbs take off weight – 800lbs of fuel burn = 5700lbs landing weight) </a:t>
            </a:r>
          </a:p>
          <a:p>
            <a:pPr marL="628650" lvl="1" indent="-171450">
              <a:buFont typeface="Arial" panose="020B0604020202020204" pitchFamily="34" charset="0"/>
              <a:buChar char="•"/>
            </a:pPr>
            <a:endParaRPr lang="en-US" sz="1050" b="1" dirty="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5" name="Rectangle 4"/>
          <p:cNvSpPr/>
          <p:nvPr/>
        </p:nvSpPr>
        <p:spPr>
          <a:xfrm>
            <a:off x="6779670" y="1929653"/>
            <a:ext cx="833717" cy="228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92463" y="1929653"/>
            <a:ext cx="782228" cy="228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53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87" y="-134667"/>
            <a:ext cx="10515600" cy="1325563"/>
          </a:xfrm>
        </p:spPr>
        <p:txBody>
          <a:bodyPr/>
          <a:lstStyle/>
          <a:p>
            <a:pPr algn="ctr"/>
            <a:r>
              <a:rPr lang="en-US" dirty="0" smtClean="0"/>
              <a:t>Condition Data – OAT / PA</a:t>
            </a:r>
            <a:endParaRPr lang="en-US" dirty="0"/>
          </a:p>
        </p:txBody>
      </p:sp>
      <p:pic>
        <p:nvPicPr>
          <p:cNvPr id="3" name="Picture 2"/>
          <p:cNvPicPr>
            <a:picLocks noChangeAspect="1"/>
          </p:cNvPicPr>
          <p:nvPr/>
        </p:nvPicPr>
        <p:blipFill>
          <a:blip r:embed="rId2"/>
          <a:stretch>
            <a:fillRect/>
          </a:stretch>
        </p:blipFill>
        <p:spPr>
          <a:xfrm>
            <a:off x="4278283" y="921991"/>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146167" y="2189630"/>
            <a:ext cx="4150536" cy="2931572"/>
          </a:xfrm>
          <a:prstGeom prst="rect">
            <a:avLst/>
          </a:prstGeom>
          <a:noFill/>
        </p:spPr>
        <p:txBody>
          <a:bodyPr wrap="square" rtlCol="0">
            <a:spAutoFit/>
          </a:bodyPr>
          <a:lstStyle/>
          <a:p>
            <a:pPr algn="ctr"/>
            <a:r>
              <a:rPr lang="en-US" sz="1600" b="1" u="sng" dirty="0" smtClean="0"/>
              <a:t>OAT  </a:t>
            </a:r>
          </a:p>
          <a:p>
            <a:pPr marL="171450" indent="-171450">
              <a:buFont typeface="Arial" panose="020B0604020202020204" pitchFamily="34" charset="0"/>
              <a:buChar char="•"/>
            </a:pPr>
            <a:r>
              <a:rPr lang="en-US" sz="1200" b="1" dirty="0" smtClean="0"/>
              <a:t>OAT can be found on the DD175-1 in the remark section</a:t>
            </a:r>
          </a:p>
          <a:p>
            <a:pPr marL="171450" indent="-171450">
              <a:buFont typeface="Arial" panose="020B0604020202020204" pitchFamily="34" charset="0"/>
              <a:buChar char="•"/>
            </a:pPr>
            <a:r>
              <a:rPr lang="en-US" sz="1200" b="1" dirty="0" smtClean="0"/>
              <a:t>Utilize the MAX forecasted OAT to account for the worst possible conditions of the day</a:t>
            </a:r>
          </a:p>
          <a:p>
            <a:pPr algn="ctr"/>
            <a:r>
              <a:rPr lang="en-US" sz="2000" b="1" u="sng" dirty="0" smtClean="0"/>
              <a:t>Pressure Altitude</a:t>
            </a:r>
          </a:p>
          <a:p>
            <a:pPr marL="171450" indent="-171450">
              <a:buFont typeface="Arial" panose="020B0604020202020204" pitchFamily="34" charset="0"/>
              <a:buChar char="•"/>
            </a:pPr>
            <a:r>
              <a:rPr lang="en-US" sz="1200" b="1" dirty="0" smtClean="0"/>
              <a:t>Pressure</a:t>
            </a:r>
            <a:r>
              <a:rPr lang="en-US" sz="1200" dirty="0" smtClean="0"/>
              <a:t> </a:t>
            </a:r>
            <a:r>
              <a:rPr lang="en-US" sz="1200" b="1" dirty="0" smtClean="0"/>
              <a:t>Altitude can be found on the DD175-1 in the remark section </a:t>
            </a:r>
          </a:p>
          <a:p>
            <a:r>
              <a:rPr lang="en-US" sz="1200" b="1" dirty="0" smtClean="0"/>
              <a:t>If your destination airfield is different from the departure airfield make sure to calculate landing data with the environmental conditions expected at the destination</a:t>
            </a:r>
            <a:endParaRPr lang="en-US" sz="1400" b="1" dirty="0" smtClean="0"/>
          </a:p>
          <a:p>
            <a:pPr marL="628650" lvl="1" indent="-171450">
              <a:buFont typeface="Arial" panose="020B0604020202020204" pitchFamily="34" charset="0"/>
              <a:buChar char="•"/>
            </a:pPr>
            <a:endParaRPr lang="en-US" sz="1050" b="1" dirty="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6" name="Rectangle 5"/>
          <p:cNvSpPr/>
          <p:nvPr/>
        </p:nvSpPr>
        <p:spPr>
          <a:xfrm>
            <a:off x="5829301" y="2075330"/>
            <a:ext cx="833717" cy="228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43480" y="2075330"/>
            <a:ext cx="833717" cy="228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0" y="5090671"/>
            <a:ext cx="10572750" cy="1600200"/>
          </a:xfrm>
          <a:prstGeom prst="rect">
            <a:avLst/>
          </a:prstGeom>
        </p:spPr>
      </p:pic>
      <p:sp>
        <p:nvSpPr>
          <p:cNvPr id="9" name="Rectangle 8"/>
          <p:cNvSpPr/>
          <p:nvPr/>
        </p:nvSpPr>
        <p:spPr>
          <a:xfrm>
            <a:off x="9175635" y="5486400"/>
            <a:ext cx="1124812" cy="21999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5614210"/>
            <a:ext cx="1001805" cy="21509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1806" y="5613088"/>
            <a:ext cx="1795182" cy="21621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29301" y="2380130"/>
            <a:ext cx="833717" cy="27566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43480" y="2380129"/>
            <a:ext cx="833717" cy="27566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777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84" y="52076"/>
            <a:ext cx="10515600" cy="1325563"/>
          </a:xfrm>
        </p:spPr>
        <p:txBody>
          <a:bodyPr/>
          <a:lstStyle/>
          <a:p>
            <a:pPr algn="ctr"/>
            <a:r>
              <a:rPr lang="en-US" dirty="0" smtClean="0"/>
              <a:t>Condition Data – Wind Component</a:t>
            </a:r>
            <a:endParaRPr lang="en-US" dirty="0"/>
          </a:p>
        </p:txBody>
      </p:sp>
      <p:pic>
        <p:nvPicPr>
          <p:cNvPr id="3" name="Picture 2"/>
          <p:cNvPicPr>
            <a:picLocks noChangeAspect="1"/>
          </p:cNvPicPr>
          <p:nvPr/>
        </p:nvPicPr>
        <p:blipFill>
          <a:blip r:embed="rId2"/>
          <a:stretch>
            <a:fillRect/>
          </a:stretch>
        </p:blipFill>
        <p:spPr>
          <a:xfrm>
            <a:off x="4278284" y="977539"/>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73960" y="2237436"/>
            <a:ext cx="4150536" cy="3893374"/>
          </a:xfrm>
          <a:prstGeom prst="rect">
            <a:avLst/>
          </a:prstGeom>
          <a:noFill/>
        </p:spPr>
        <p:txBody>
          <a:bodyPr wrap="square" rtlCol="0">
            <a:spAutoFit/>
          </a:bodyPr>
          <a:lstStyle/>
          <a:p>
            <a:pPr algn="ctr"/>
            <a:r>
              <a:rPr lang="en-US" sz="1600" b="1" u="sng" dirty="0" smtClean="0"/>
              <a:t>Wind Component</a:t>
            </a:r>
          </a:p>
          <a:p>
            <a:pPr marL="171450" indent="-171450">
              <a:buFont typeface="Arial" panose="020B0604020202020204" pitchFamily="34" charset="0"/>
              <a:buChar char="•"/>
            </a:pPr>
            <a:r>
              <a:rPr lang="en-US" sz="1050" b="1" dirty="0" smtClean="0"/>
              <a:t>Wind is a very important consideration when calculating TOLD</a:t>
            </a:r>
          </a:p>
          <a:p>
            <a:pPr marL="171450" indent="-171450">
              <a:buFont typeface="Arial" panose="020B0604020202020204" pitchFamily="34" charset="0"/>
              <a:buChar char="•"/>
            </a:pPr>
            <a:r>
              <a:rPr lang="en-US" sz="1050" b="1" dirty="0" smtClean="0"/>
              <a:t>Headwinds will</a:t>
            </a:r>
            <a:r>
              <a:rPr lang="en-US" sz="1050" b="1" u="sng" dirty="0" smtClean="0"/>
              <a:t> decrease </a:t>
            </a:r>
            <a:r>
              <a:rPr lang="en-US" sz="1050" b="1" dirty="0" smtClean="0"/>
              <a:t>takeoff and landing distances and tailwinds will </a:t>
            </a:r>
            <a:r>
              <a:rPr lang="en-US" sz="1050" b="1" u="sng" dirty="0" smtClean="0"/>
              <a:t>increase</a:t>
            </a:r>
            <a:r>
              <a:rPr lang="en-US" sz="1050" b="1" dirty="0" smtClean="0"/>
              <a:t> takeoff and landing distances</a:t>
            </a:r>
          </a:p>
          <a:p>
            <a:pPr marL="171450" indent="-171450">
              <a:buFont typeface="Arial" panose="020B0604020202020204" pitchFamily="34" charset="0"/>
              <a:buChar char="•"/>
            </a:pPr>
            <a:r>
              <a:rPr lang="en-US" sz="1050" b="1" dirty="0" smtClean="0"/>
              <a:t>For pre-flight planning purposes assuming a wind component of zero is a conservative approach in most cases: </a:t>
            </a:r>
          </a:p>
          <a:p>
            <a:pPr marL="628650" lvl="1" indent="-171450">
              <a:buFont typeface="Arial" panose="020B0604020202020204" pitchFamily="34" charset="0"/>
              <a:buChar char="•"/>
            </a:pPr>
            <a:r>
              <a:rPr lang="en-US" sz="1050" b="1" u="sng" dirty="0" smtClean="0"/>
              <a:t>However</a:t>
            </a:r>
            <a:r>
              <a:rPr lang="en-US" sz="1050" b="1" dirty="0" smtClean="0"/>
              <a:t>, if you know you will have to takeoff or land with a tail wind it is imperative you calculate TOLD with your expected tail wind component </a:t>
            </a:r>
          </a:p>
          <a:p>
            <a:pPr marL="628650" lvl="1" indent="-171450">
              <a:buFont typeface="Arial" panose="020B0604020202020204" pitchFamily="34" charset="0"/>
              <a:buChar char="•"/>
            </a:pPr>
            <a:r>
              <a:rPr lang="en-US" sz="1050" b="1" dirty="0" smtClean="0"/>
              <a:t>In most cases, airports will normally operate runways with a headwind component, but in certain cases aircrew may accept a tailwind (within NATOPS limits) due to instrument approach requirements, terrain avoidance, or other factors</a:t>
            </a:r>
          </a:p>
          <a:p>
            <a:pPr marL="171450" indent="-171450">
              <a:buFont typeface="Arial" panose="020B0604020202020204" pitchFamily="34" charset="0"/>
              <a:buChar char="•"/>
            </a:pPr>
            <a:r>
              <a:rPr lang="en-US" sz="1050" b="1" dirty="0" smtClean="0"/>
              <a:t>Gusts factors increase landing threshold and touchdown speeds by 50% of the gust factor up to a maximum speed of 10 knots. </a:t>
            </a:r>
          </a:p>
          <a:p>
            <a:pPr marL="628650" lvl="1" indent="-171450">
              <a:buFont typeface="Arial" panose="020B0604020202020204" pitchFamily="34" charset="0"/>
              <a:buChar char="•"/>
            </a:pPr>
            <a:r>
              <a:rPr lang="en-US" sz="1050" b="1" dirty="0" smtClean="0"/>
              <a:t>Example: (winds </a:t>
            </a:r>
            <a:r>
              <a:rPr lang="en-US" sz="1050" b="1" dirty="0"/>
              <a:t>are 320 @ 10 gust </a:t>
            </a:r>
            <a:r>
              <a:rPr lang="en-US" sz="1050" b="1" dirty="0" smtClean="0"/>
              <a:t>24) increase landing threshold and touchdown speeds by 6 knots. ((24-10) / 2) </a:t>
            </a:r>
            <a:endParaRPr lang="en-US" sz="1050" b="1" dirty="0"/>
          </a:p>
          <a:p>
            <a:pPr marL="628650" lvl="1" indent="-171450">
              <a:buFont typeface="Arial" panose="020B0604020202020204" pitchFamily="34" charset="0"/>
              <a:buChar char="•"/>
            </a:pPr>
            <a:endParaRPr lang="en-US" sz="1050" b="1" dirty="0" smtClean="0"/>
          </a:p>
          <a:p>
            <a:pPr marL="628650" lvl="1" indent="-171450">
              <a:buFont typeface="Arial" panose="020B0604020202020204" pitchFamily="34" charset="0"/>
              <a:buChar char="•"/>
            </a:pPr>
            <a:endParaRPr lang="en-US" sz="1050" b="1" dirty="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5" name="Rectangle 4"/>
          <p:cNvSpPr/>
          <p:nvPr/>
        </p:nvSpPr>
        <p:spPr>
          <a:xfrm>
            <a:off x="5842747" y="2702858"/>
            <a:ext cx="833717" cy="228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91973" y="2702858"/>
            <a:ext cx="782228" cy="228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20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43" y="58821"/>
            <a:ext cx="10515600" cy="1325563"/>
          </a:xfrm>
        </p:spPr>
        <p:txBody>
          <a:bodyPr/>
          <a:lstStyle/>
          <a:p>
            <a:pPr algn="ctr"/>
            <a:r>
              <a:rPr lang="en-US" dirty="0" smtClean="0"/>
              <a:t>Condition Data - RCR</a:t>
            </a:r>
            <a:endParaRPr lang="en-US" dirty="0"/>
          </a:p>
        </p:txBody>
      </p:sp>
      <p:pic>
        <p:nvPicPr>
          <p:cNvPr id="3" name="Picture 2"/>
          <p:cNvPicPr>
            <a:picLocks noChangeAspect="1"/>
          </p:cNvPicPr>
          <p:nvPr/>
        </p:nvPicPr>
        <p:blipFill>
          <a:blip r:embed="rId2"/>
          <a:stretch>
            <a:fillRect/>
          </a:stretch>
        </p:blipFill>
        <p:spPr>
          <a:xfrm>
            <a:off x="4231219" y="977539"/>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127748" y="2315049"/>
            <a:ext cx="4150536" cy="2192908"/>
          </a:xfrm>
          <a:prstGeom prst="rect">
            <a:avLst/>
          </a:prstGeom>
          <a:noFill/>
        </p:spPr>
        <p:txBody>
          <a:bodyPr wrap="square" rtlCol="0">
            <a:spAutoFit/>
          </a:bodyPr>
          <a:lstStyle/>
          <a:p>
            <a:pPr marL="171450" indent="-171450">
              <a:buFont typeface="Arial" panose="020B0604020202020204" pitchFamily="34" charset="0"/>
              <a:buChar char="•"/>
            </a:pPr>
            <a:r>
              <a:rPr lang="en-US" sz="1050" b="1" dirty="0" smtClean="0"/>
              <a:t>Runway Condition Reading  (RCR) </a:t>
            </a:r>
            <a:r>
              <a:rPr lang="en-US" sz="1050" b="1" dirty="0"/>
              <a:t>is a measure of the braking friction coefficient. RCR </a:t>
            </a:r>
            <a:r>
              <a:rPr lang="en-US" sz="1050" b="1" dirty="0" smtClean="0"/>
              <a:t>is given </a:t>
            </a:r>
            <a:r>
              <a:rPr lang="en-US" sz="1050" b="1" dirty="0"/>
              <a:t>as a whole number. Values vary from 26 (the </a:t>
            </a:r>
            <a:r>
              <a:rPr lang="en-US" sz="1050" b="1" dirty="0" smtClean="0"/>
              <a:t>maximum braking </a:t>
            </a:r>
            <a:r>
              <a:rPr lang="en-US" sz="1050" b="1" dirty="0"/>
              <a:t>friction coefficient), to 2 (the minimum </a:t>
            </a:r>
            <a:r>
              <a:rPr lang="en-US" sz="1050" b="1" dirty="0" smtClean="0"/>
              <a:t>braking friction </a:t>
            </a:r>
            <a:r>
              <a:rPr lang="en-US" sz="1050" b="1" dirty="0"/>
              <a:t>coefficient). </a:t>
            </a:r>
            <a:endParaRPr lang="en-US" sz="1050" b="1" dirty="0" smtClean="0"/>
          </a:p>
          <a:p>
            <a:pPr marL="171450" indent="-171450">
              <a:buFont typeface="Arial" panose="020B0604020202020204" pitchFamily="34" charset="0"/>
              <a:buChar char="•"/>
            </a:pPr>
            <a:r>
              <a:rPr lang="en-US" sz="1050" b="1" dirty="0" smtClean="0"/>
              <a:t>This </a:t>
            </a:r>
            <a:r>
              <a:rPr lang="en-US" sz="1050" b="1" dirty="0"/>
              <a:t>value is used to define </a:t>
            </a:r>
            <a:r>
              <a:rPr lang="en-US" sz="1050" b="1" dirty="0" smtClean="0"/>
              <a:t>the braking </a:t>
            </a:r>
            <a:r>
              <a:rPr lang="en-US" sz="1050" b="1" dirty="0"/>
              <a:t>characteristics for various runway surface </a:t>
            </a:r>
            <a:r>
              <a:rPr lang="en-US" sz="1050" b="1" dirty="0" smtClean="0"/>
              <a:t>conditions.</a:t>
            </a:r>
          </a:p>
          <a:p>
            <a:pPr marL="171450" indent="-171450">
              <a:buFont typeface="Arial" panose="020B0604020202020204" pitchFamily="34" charset="0"/>
              <a:buChar char="•"/>
            </a:pPr>
            <a:r>
              <a:rPr lang="en-US" sz="1050" b="1" dirty="0" smtClean="0"/>
              <a:t>International </a:t>
            </a:r>
            <a:r>
              <a:rPr lang="en-US" sz="1050" b="1" dirty="0"/>
              <a:t>Civil Aviation Organization (ICAO) </a:t>
            </a:r>
            <a:r>
              <a:rPr lang="en-US" sz="1050" b="1" dirty="0" smtClean="0"/>
              <a:t>standards (good</a:t>
            </a:r>
            <a:r>
              <a:rPr lang="en-US" sz="1050" b="1" dirty="0"/>
              <a:t>, medium, and poor). The following </a:t>
            </a:r>
            <a:r>
              <a:rPr lang="en-US" sz="1050" b="1" dirty="0" smtClean="0"/>
              <a:t>illustrates the </a:t>
            </a:r>
            <a:r>
              <a:rPr lang="en-US" sz="1050" b="1" dirty="0"/>
              <a:t>relationship between RCR and ICAO reports:</a:t>
            </a:r>
            <a:endParaRPr lang="en-US" sz="1100" b="1" dirty="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5" name="Rectangle 4"/>
          <p:cNvSpPr/>
          <p:nvPr/>
        </p:nvSpPr>
        <p:spPr>
          <a:xfrm>
            <a:off x="5809130" y="2977023"/>
            <a:ext cx="826994" cy="29583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81697" y="2977023"/>
            <a:ext cx="820156" cy="29583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71641" y="3868551"/>
            <a:ext cx="3064209" cy="958943"/>
          </a:xfrm>
          <a:prstGeom prst="rect">
            <a:avLst/>
          </a:prstGeom>
        </p:spPr>
      </p:pic>
    </p:spTree>
    <p:extLst>
      <p:ext uri="{BB962C8B-B14F-4D97-AF65-F5344CB8AC3E}">
        <p14:creationId xmlns:p14="http://schemas.microsoft.com/office/powerpoint/2010/main" val="1465514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67" y="-80425"/>
            <a:ext cx="10515600" cy="1325563"/>
          </a:xfrm>
        </p:spPr>
        <p:txBody>
          <a:bodyPr/>
          <a:lstStyle/>
          <a:p>
            <a:pPr algn="ctr"/>
            <a:r>
              <a:rPr lang="en-US" dirty="0" smtClean="0"/>
              <a:t>Condition Data – Runway Length</a:t>
            </a:r>
            <a:endParaRPr lang="en-US" dirty="0"/>
          </a:p>
        </p:txBody>
      </p:sp>
      <p:pic>
        <p:nvPicPr>
          <p:cNvPr id="3" name="Picture 2"/>
          <p:cNvPicPr>
            <a:picLocks noChangeAspect="1"/>
          </p:cNvPicPr>
          <p:nvPr/>
        </p:nvPicPr>
        <p:blipFill>
          <a:blip r:embed="rId2"/>
          <a:stretch>
            <a:fillRect/>
          </a:stretch>
        </p:blipFill>
        <p:spPr>
          <a:xfrm>
            <a:off x="4278284" y="908544"/>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127748" y="2231967"/>
            <a:ext cx="4150536" cy="1477328"/>
          </a:xfrm>
          <a:prstGeom prst="rect">
            <a:avLst/>
          </a:prstGeom>
          <a:noFill/>
        </p:spPr>
        <p:txBody>
          <a:bodyPr wrap="square" rtlCol="0">
            <a:spAutoFit/>
          </a:bodyPr>
          <a:lstStyle/>
          <a:p>
            <a:pPr marL="171450" indent="-171450">
              <a:buFont typeface="Arial" panose="020B0604020202020204" pitchFamily="34" charset="0"/>
              <a:buChar char="•"/>
            </a:pPr>
            <a:r>
              <a:rPr lang="en-US" sz="1200" b="1" dirty="0" smtClean="0"/>
              <a:t>Input the runway length of your destination and departure airfield</a:t>
            </a:r>
          </a:p>
          <a:p>
            <a:pPr marL="171450" indent="-171450">
              <a:buFont typeface="Arial" panose="020B0604020202020204" pitchFamily="34" charset="0"/>
              <a:buChar char="•"/>
            </a:pPr>
            <a:r>
              <a:rPr lang="en-US" sz="1200" b="1" dirty="0" smtClean="0"/>
              <a:t>If there are multiple runways assume the shortest (legal) runway</a:t>
            </a:r>
            <a:endParaRPr lang="en-US" sz="1400" b="1" dirty="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5" name="Rectangle 4"/>
          <p:cNvSpPr/>
          <p:nvPr/>
        </p:nvSpPr>
        <p:spPr>
          <a:xfrm>
            <a:off x="5849471" y="3207123"/>
            <a:ext cx="826993" cy="21163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70277" y="3207123"/>
            <a:ext cx="838140" cy="24054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36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02" y="2093196"/>
            <a:ext cx="10515600" cy="1325563"/>
          </a:xfrm>
        </p:spPr>
        <p:txBody>
          <a:bodyPr/>
          <a:lstStyle/>
          <a:p>
            <a:r>
              <a:rPr lang="en-US" dirty="0" smtClean="0"/>
              <a:t>Takeoff Charts</a:t>
            </a:r>
            <a:endParaRPr lang="en-US" dirty="0"/>
          </a:p>
        </p:txBody>
      </p:sp>
      <p:pic>
        <p:nvPicPr>
          <p:cNvPr id="3" name="Picture 2"/>
          <p:cNvPicPr>
            <a:picLocks noChangeAspect="1"/>
          </p:cNvPicPr>
          <p:nvPr/>
        </p:nvPicPr>
        <p:blipFill>
          <a:blip r:embed="rId2"/>
          <a:stretch>
            <a:fillRect/>
          </a:stretch>
        </p:blipFill>
        <p:spPr>
          <a:xfrm>
            <a:off x="4278284" y="572368"/>
            <a:ext cx="4480351" cy="5880461"/>
          </a:xfrm>
          <a:prstGeom prst="rect">
            <a:avLst/>
          </a:prstGeom>
        </p:spPr>
      </p:pic>
      <p:sp>
        <p:nvSpPr>
          <p:cNvPr id="4" name="TextBox 3">
            <a:extLst>
              <a:ext uri="{FF2B5EF4-FFF2-40B4-BE49-F238E27FC236}">
                <a16:creationId xmlns:a16="http://schemas.microsoft.com/office/drawing/2014/main" id="{18B03BCF-9217-873A-7D50-4BEC6BDEA651}"/>
              </a:ext>
            </a:extLst>
          </p:cNvPr>
          <p:cNvSpPr txBox="1"/>
          <p:nvPr/>
        </p:nvSpPr>
        <p:spPr>
          <a:xfrm>
            <a:off x="127748" y="3124941"/>
            <a:ext cx="4150536" cy="1631216"/>
          </a:xfrm>
          <a:prstGeom prst="rect">
            <a:avLst/>
          </a:prstGeom>
          <a:noFill/>
        </p:spPr>
        <p:txBody>
          <a:bodyPr wrap="square" rtlCol="0">
            <a:spAutoFit/>
          </a:bodyPr>
          <a:lstStyle/>
          <a:p>
            <a:pPr algn="ctr"/>
            <a:r>
              <a:rPr lang="en-US" sz="1600" b="1" u="sng" dirty="0" smtClean="0"/>
              <a:t> </a:t>
            </a:r>
          </a:p>
          <a:p>
            <a:pPr marL="171450" indent="-171450">
              <a:buFont typeface="Arial" panose="020B0604020202020204" pitchFamily="34" charset="0"/>
              <a:buChar char="•"/>
            </a:pPr>
            <a:r>
              <a:rPr lang="en-US" sz="1050" b="1" dirty="0" smtClean="0"/>
              <a:t>All takeoff figures can be found in NATOPS Appendix A – Part 3</a:t>
            </a:r>
          </a:p>
          <a:p>
            <a:pPr marL="171450" indent="-171450">
              <a:buFont typeface="Arial" panose="020B0604020202020204" pitchFamily="34" charset="0"/>
              <a:buChar char="•"/>
            </a:pPr>
            <a:r>
              <a:rPr lang="en-US" sz="1050" b="1" dirty="0" smtClean="0"/>
              <a:t>This section incudes calculating the following: </a:t>
            </a:r>
          </a:p>
          <a:p>
            <a:pPr lvl="1"/>
            <a:r>
              <a:rPr lang="en-US" sz="1050" b="1" dirty="0" smtClean="0"/>
              <a:t>1. Takeoff Distance</a:t>
            </a:r>
          </a:p>
          <a:p>
            <a:pPr lvl="1"/>
            <a:r>
              <a:rPr lang="en-US" sz="1050" b="1" dirty="0" smtClean="0"/>
              <a:t>2. Minimum Torque at 60KIAS</a:t>
            </a:r>
          </a:p>
          <a:p>
            <a:pPr lvl="1"/>
            <a:r>
              <a:rPr lang="en-US" sz="1050" b="1" dirty="0" smtClean="0"/>
              <a:t>3. Rotation Speed / Obstacle speed</a:t>
            </a:r>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smtClean="0"/>
          </a:p>
          <a:p>
            <a:pPr marL="171450" indent="-171450">
              <a:buFont typeface="Arial" panose="020B0604020202020204" pitchFamily="34" charset="0"/>
              <a:buChar char="•"/>
            </a:pPr>
            <a:endParaRPr lang="en-US" sz="1050" b="1" dirty="0"/>
          </a:p>
        </p:txBody>
      </p:sp>
      <p:sp>
        <p:nvSpPr>
          <p:cNvPr id="5" name="Rectangle 4"/>
          <p:cNvSpPr/>
          <p:nvPr/>
        </p:nvSpPr>
        <p:spPr>
          <a:xfrm>
            <a:off x="4329952" y="3089823"/>
            <a:ext cx="4336677" cy="100480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598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4070</TotalTime>
  <Words>2221</Words>
  <Application>Microsoft Office PowerPoint</Application>
  <PresentationFormat>Widescreen</PresentationFormat>
  <Paragraphs>377</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Take Off and Landing Data  (TOLD)  </vt:lpstr>
      <vt:lpstr>TOLD calculations are crucial for flight safety because they help pilots determine if an aircraft can safely takeoff and land given the prevailing conditions (weight, altitude, temperature, runway length, etc.).   Performance Charts: TOLD calculations rely on performance charts found in NATOPS.   Factors to Consider: These calculations take into account various factors, including:   1. Aircraft Weight: The heavier the aircraft, the longer the distances required for takeoff and landing.   2. Atmospheric Conditions: Altitude and temperature significantly impact aircraft performance.   3. Runway Conditions: Runway length, surface type (e.g., dry, wet, ice), and elevation all influence takeoff and landing distances.   4. Wind: Headwinds help with takeoff and landing, while tailwinds can increase distances.  </vt:lpstr>
      <vt:lpstr>TOLD Card</vt:lpstr>
      <vt:lpstr>Condition Data - Gross Weight</vt:lpstr>
      <vt:lpstr>Condition Data – OAT / PA</vt:lpstr>
      <vt:lpstr>Condition Data – Wind Component</vt:lpstr>
      <vt:lpstr>Condition Data - RCR</vt:lpstr>
      <vt:lpstr>Condition Data – Runway Length</vt:lpstr>
      <vt:lpstr>Takeoff Charts</vt:lpstr>
      <vt:lpstr>Takeoff Charts</vt:lpstr>
      <vt:lpstr>Takeoff Charts</vt:lpstr>
      <vt:lpstr>Takeoff Charts</vt:lpstr>
      <vt:lpstr>Landing Charts</vt:lpstr>
      <vt:lpstr>Landing Charts</vt:lpstr>
      <vt:lpstr>Landing Charts</vt:lpstr>
      <vt:lpstr>Class decides:   1. Do the problem on your own 2. Work the problem as a class</vt:lpstr>
      <vt:lpstr>Example TOLD Problem  Follow Along with your PCL   </vt:lpstr>
      <vt:lpstr>Example TOLD Solution  </vt:lpstr>
      <vt:lpstr>Takeoff Data</vt:lpstr>
      <vt:lpstr>Takeoff Considerations</vt:lpstr>
      <vt:lpstr>PowerPoint Presentation</vt:lpstr>
      <vt:lpstr>PowerPoint Presentation</vt:lpstr>
      <vt:lpstr>PowerPoint Presentation</vt:lpstr>
      <vt:lpstr>PowerPoint Presentation</vt:lpstr>
      <vt:lpstr>PowerPoint Presentation</vt:lpstr>
      <vt:lpstr>Landing (Destination) Data</vt:lpstr>
      <vt:lpstr>Landing Considerations</vt:lpstr>
      <vt:lpstr>PowerPoint Presentation</vt:lpstr>
      <vt:lpstr>PowerPoint Presentation</vt:lpstr>
      <vt:lpstr>PowerPoint Presentation</vt:lpstr>
      <vt:lpstr>Example TOLD Solution  </vt:lpstr>
      <vt:lpstr>Questions?</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Off / Landing Data (TOLD) Calculation</dc:title>
  <dc:creator>Chisum, Billy J LT USN (USA)</dc:creator>
  <cp:lastModifiedBy>Chisum, Billy J LT USN (USA)</cp:lastModifiedBy>
  <cp:revision>65</cp:revision>
  <dcterms:created xsi:type="dcterms:W3CDTF">2025-02-26T17:13:02Z</dcterms:created>
  <dcterms:modified xsi:type="dcterms:W3CDTF">2025-03-27T13:17:40Z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